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84"/>
  </p:notesMasterIdLst>
  <p:handoutMasterIdLst>
    <p:handoutMasterId r:id="rId85"/>
  </p:handoutMasterIdLst>
  <p:sldIdLst>
    <p:sldId id="306" r:id="rId3"/>
    <p:sldId id="346" r:id="rId4"/>
    <p:sldId id="383" r:id="rId5"/>
    <p:sldId id="389" r:id="rId6"/>
    <p:sldId id="432" r:id="rId7"/>
    <p:sldId id="390" r:id="rId8"/>
    <p:sldId id="391" r:id="rId9"/>
    <p:sldId id="433" r:id="rId10"/>
    <p:sldId id="434" r:id="rId11"/>
    <p:sldId id="382" r:id="rId12"/>
    <p:sldId id="550" r:id="rId13"/>
    <p:sldId id="435" r:id="rId14"/>
    <p:sldId id="395" r:id="rId15"/>
    <p:sldId id="458" r:id="rId16"/>
    <p:sldId id="348" r:id="rId17"/>
    <p:sldId id="436" r:id="rId18"/>
    <p:sldId id="397" r:id="rId19"/>
    <p:sldId id="484" r:id="rId20"/>
    <p:sldId id="507" r:id="rId21"/>
    <p:sldId id="363" r:id="rId22"/>
    <p:sldId id="452" r:id="rId23"/>
    <p:sldId id="366" r:id="rId24"/>
    <p:sldId id="482" r:id="rId25"/>
    <p:sldId id="483" r:id="rId26"/>
    <p:sldId id="585" r:id="rId27"/>
    <p:sldId id="586" r:id="rId28"/>
    <p:sldId id="587" r:id="rId29"/>
    <p:sldId id="588" r:id="rId30"/>
    <p:sldId id="589" r:id="rId31"/>
    <p:sldId id="427" r:id="rId32"/>
    <p:sldId id="419" r:id="rId33"/>
    <p:sldId id="453" r:id="rId34"/>
    <p:sldId id="456" r:id="rId35"/>
    <p:sldId id="464" r:id="rId36"/>
    <p:sldId id="465" r:id="rId37"/>
    <p:sldId id="583" r:id="rId38"/>
    <p:sldId id="420" r:id="rId39"/>
    <p:sldId id="460" r:id="rId40"/>
    <p:sldId id="467" r:id="rId41"/>
    <p:sldId id="439" r:id="rId42"/>
    <p:sldId id="454" r:id="rId43"/>
    <p:sldId id="478" r:id="rId44"/>
    <p:sldId id="479" r:id="rId45"/>
    <p:sldId id="485" r:id="rId46"/>
    <p:sldId id="443" r:id="rId47"/>
    <p:sldId id="493" r:id="rId48"/>
    <p:sldId id="494" r:id="rId49"/>
    <p:sldId id="489" r:id="rId50"/>
    <p:sldId id="475" r:id="rId51"/>
    <p:sldId id="442" r:id="rId52"/>
    <p:sldId id="553" r:id="rId53"/>
    <p:sldId id="491" r:id="rId54"/>
    <p:sldId id="457" r:id="rId55"/>
    <p:sldId id="468" r:id="rId56"/>
    <p:sldId id="469" r:id="rId57"/>
    <p:sldId id="486" r:id="rId58"/>
    <p:sldId id="428" r:id="rId59"/>
    <p:sldId id="495" r:id="rId60"/>
    <p:sldId id="470" r:id="rId61"/>
    <p:sldId id="440" r:id="rId62"/>
    <p:sldId id="492" r:id="rId63"/>
    <p:sldId id="459" r:id="rId64"/>
    <p:sldId id="552" r:id="rId65"/>
    <p:sldId id="441" r:id="rId66"/>
    <p:sldId id="488" r:id="rId67"/>
    <p:sldId id="554" r:id="rId68"/>
    <p:sldId id="555" r:id="rId69"/>
    <p:sldId id="556" r:id="rId70"/>
    <p:sldId id="557" r:id="rId71"/>
    <p:sldId id="558" r:id="rId72"/>
    <p:sldId id="562" r:id="rId73"/>
    <p:sldId id="568" r:id="rId74"/>
    <p:sldId id="573" r:id="rId75"/>
    <p:sldId id="574" r:id="rId76"/>
    <p:sldId id="584" r:id="rId77"/>
    <p:sldId id="575" r:id="rId78"/>
    <p:sldId id="576" r:id="rId79"/>
    <p:sldId id="577" r:id="rId80"/>
    <p:sldId id="579" r:id="rId81"/>
    <p:sldId id="580" r:id="rId82"/>
    <p:sldId id="581" r:id="rId83"/>
  </p:sldIdLst>
  <p:sldSz cx="9144000" cy="6858000" type="screen4x3"/>
  <p:notesSz cx="7099300" cy="10234613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36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6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6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6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6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FFFF"/>
    <a:srgbClr val="CC3300"/>
    <a:srgbClr val="FFCCFF"/>
    <a:srgbClr val="FF3300"/>
    <a:srgbClr val="FFFFCC"/>
    <a:srgbClr val="0092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64286" autoAdjust="0"/>
  </p:normalViewPr>
  <p:slideViewPr>
    <p:cSldViewPr>
      <p:cViewPr varScale="1">
        <p:scale>
          <a:sx n="44" d="100"/>
          <a:sy n="44" d="100"/>
        </p:scale>
        <p:origin x="-1708" y="-64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2586" y="6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96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t" anchorCtr="0" compatLnSpc="1">
            <a:prstTxWarp prst="textNoShape">
              <a:avLst/>
            </a:prstTxWarp>
            <a:spAutoFit/>
          </a:bodyPr>
          <a:lstStyle>
            <a:lvl1pPr algn="l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22988" y="0"/>
            <a:ext cx="9445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t" anchorCtr="0" compatLnSpc="1">
            <a:prstTxWarp prst="textNoShape">
              <a:avLst/>
            </a:prstTxWarp>
            <a:spAutoFit/>
          </a:bodyPr>
          <a:lstStyle>
            <a:lvl1pPr algn="r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090150"/>
            <a:ext cx="596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b" anchorCtr="0" compatLnSpc="1">
            <a:prstTxWarp prst="textNoShape">
              <a:avLst/>
            </a:prstTxWarp>
            <a:spAutoFit/>
          </a:bodyPr>
          <a:lstStyle>
            <a:lvl1pPr algn="l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99250" y="10090150"/>
            <a:ext cx="368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b" anchorCtr="0" compatLnSpc="1">
            <a:prstTxWarp prst="textNoShape">
              <a:avLst/>
            </a:prstTxWarp>
            <a:spAutoFit/>
          </a:bodyPr>
          <a:lstStyle>
            <a:lvl1pPr algn="r" defTabSz="954088">
              <a:defRPr sz="1200">
                <a:latin typeface="Times New Roman" pitchFamily="18" charset="0"/>
              </a:defRPr>
            </a:lvl1pPr>
          </a:lstStyle>
          <a:p>
            <a:fld id="{81830445-2551-4ED2-905A-647CF5FE03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2057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96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t" anchorCtr="0" compatLnSpc="1">
            <a:prstTxWarp prst="textNoShape">
              <a:avLst/>
            </a:prstTxWarp>
            <a:spAutoFit/>
          </a:bodyPr>
          <a:lstStyle>
            <a:lvl1pPr algn="l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154738" y="0"/>
            <a:ext cx="9445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t" anchorCtr="0" compatLnSpc="1">
            <a:prstTxWarp prst="textNoShape">
              <a:avLst/>
            </a:prstTxWarp>
            <a:spAutoFit/>
          </a:bodyPr>
          <a:lstStyle>
            <a:lvl1pPr algn="r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2385654" cy="85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052050"/>
            <a:ext cx="596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b" anchorCtr="0" compatLnSpc="1">
            <a:prstTxWarp prst="textNoShape">
              <a:avLst/>
            </a:prstTxWarp>
            <a:spAutoFit/>
          </a:bodyPr>
          <a:lstStyle>
            <a:lvl1pPr algn="l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731000" y="10052050"/>
            <a:ext cx="368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b" anchorCtr="0" compatLnSpc="1">
            <a:prstTxWarp prst="textNoShape">
              <a:avLst/>
            </a:prstTxWarp>
            <a:spAutoFit/>
          </a:bodyPr>
          <a:lstStyle>
            <a:lvl1pPr algn="r" defTabSz="954088">
              <a:defRPr sz="1200">
                <a:latin typeface="Times New Roman" pitchFamily="18" charset="0"/>
              </a:defRPr>
            </a:lvl1pPr>
          </a:lstStyle>
          <a:p>
            <a:fld id="{4747FBB3-2C6B-4A32-AB93-8E96C8A514B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722313" y="9718675"/>
            <a:ext cx="401161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1" tIns="0" rIns="95441" bIns="0">
            <a:spAutoFit/>
          </a:bodyPr>
          <a:lstStyle/>
          <a:p>
            <a:pPr algn="l" defTabSz="954088"/>
            <a:r>
              <a:rPr lang="en-US" altLang="zh-TW" sz="800" b="1">
                <a:solidFill>
                  <a:schemeClr val="tx1"/>
                </a:solidFill>
                <a:latin typeface="Arial" charset="0"/>
              </a:rPr>
              <a:t>AdvancedTEK International Corporation.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373438" y="9718675"/>
            <a:ext cx="736600" cy="1365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5441" tIns="0" rIns="95441" bIns="0">
            <a:spAutoFit/>
          </a:bodyPr>
          <a:lstStyle/>
          <a:p>
            <a:pPr defTabSz="954088">
              <a:spcBef>
                <a:spcPct val="50000"/>
              </a:spcBef>
            </a:pPr>
            <a:fld id="{B959EC0E-1F42-45D5-93A4-E5844F782678}" type="slidenum">
              <a:rPr lang="en-US" altLang="zh-TW" sz="900">
                <a:solidFill>
                  <a:schemeClr val="tx1"/>
                </a:solidFill>
                <a:latin typeface="Arial" charset="0"/>
              </a:rPr>
              <a:pPr defTabSz="954088">
                <a:spcBef>
                  <a:spcPct val="50000"/>
                </a:spcBef>
              </a:pPr>
              <a:t>‹#›</a:t>
            </a:fld>
            <a:endParaRPr lang="en-US" altLang="zh-TW" sz="9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5371" name="Picture 11" descr="前進logo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710238" y="9605963"/>
            <a:ext cx="504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551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buFont typeface="Wingdings" pitchFamily="2" charset="2"/>
      <a:buChar char="Ø"/>
      <a:defRPr kumimoji="1" sz="9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buFont typeface="Wingdings" pitchFamily="2" charset="2"/>
      <a:buChar char="ü"/>
      <a:defRPr kumimoji="1" sz="9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5F468-F090-45F9-AE60-2716CCBE9BEE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F94C4-D18C-4E58-B417-C5BA4E2FCC74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3222422" cy="1578894"/>
          </a:xfrm>
        </p:spPr>
        <p:txBody>
          <a:bodyPr/>
          <a:lstStyle/>
          <a:p>
            <a:pPr marL="228600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可使用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CE_BANKS_V view</a:t>
            </a:r>
          </a:p>
          <a:p>
            <a:pPr marL="228600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Bank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資料結構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Bank(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銀行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) -&gt; Bank Branch(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分行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) -&gt; Bank Account(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帳號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228600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Bank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銀行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Table: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HZ_PARTIES  (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透過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判斷該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PARTY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是否為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BANK)</a:t>
            </a:r>
          </a:p>
          <a:p>
            <a:pPr marL="685800" lvl="1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View:  CE_BANKS_V </a:t>
            </a:r>
          </a:p>
          <a:p>
            <a:pPr marL="685800" lvl="1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判斷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HZ_PARTIES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是否為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BANK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的主要條件</a:t>
            </a:r>
            <a:endParaRPr kumimoji="1" lang="en-US" altLang="zh-TW" sz="900" b="1" kern="1200" baseline="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HZ_CODE_ASSIGNMENTS.OWNER_TABLE_ID  = HZ_PARTIES.PARTY_ID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HZ_CODE_ASSIGNMENTS.OWNER_TABLE_NAME = 'HZ_PARTIES'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HZ_CODE_ASSIGNMENTS.CLASS_CATEGORY = 'BANK_INSTITUTION_TYPE‘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HZ_CODE_ASSIGNMENTS.CLASS_CODE IN ('BANK', 'CLEARINGHOUSE')</a:t>
            </a:r>
          </a:p>
          <a:p>
            <a:pPr marL="685800" lvl="1" indent="-228600"/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重要欄位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: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BANK_NAME: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銀行名稱 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BANK_NUMBER: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銀行代號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SHORT_BANK_NAME: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銀行簡稱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START_DATE: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生效日期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END_DATE: 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失效日期</a:t>
            </a:r>
            <a:endParaRPr kumimoji="1" lang="en-US" altLang="zh-TW" sz="900" b="1" kern="1200" baseline="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5F348-D8F1-4CEC-972E-B48CB4A8594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3222422" cy="1938992"/>
          </a:xfrm>
        </p:spPr>
        <p:txBody>
          <a:bodyPr/>
          <a:lstStyle/>
          <a:p>
            <a:pPr marL="228600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可使用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CE_BANK_BRANCHES_V view</a:t>
            </a:r>
          </a:p>
          <a:p>
            <a:pPr marL="228600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Bank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資料結構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Bank(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銀行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) -&gt; Bank Branch(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分行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) -&gt; Bank Account(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帳號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228600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Branch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分行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Table: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HZ_PARTIES  (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透過 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 /HZ_RELATIONSHIPS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判斷該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PARTY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是否為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BRANCH)</a:t>
            </a:r>
          </a:p>
          <a:p>
            <a:pPr marL="685800" lvl="1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View:  CE_BANK_BRANCHES_V </a:t>
            </a:r>
          </a:p>
          <a:p>
            <a:pPr marL="685800" lvl="1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判斷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HZ_PARTIES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是否為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BANK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的主要條件</a:t>
            </a:r>
            <a:endParaRPr kumimoji="1" lang="en-US" altLang="zh-TW" sz="900" b="1" kern="1200" baseline="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HZ_CODE_ASSIGNMENTS.OWNER_TABLE_ID = HZ_PARTIES.PARTY_ID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HZ_CODE_ASSIGNMENTS..</a:t>
            </a:r>
            <a:r>
              <a:rPr kumimoji="1" lang="en-US" altLang="zh-TW" sz="900" b="1" kern="1200" baseline="0" dirty="0" err="1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owner_table_name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= 'HZ_PARTIES'</a:t>
            </a:r>
          </a:p>
          <a:p>
            <a:pPr marL="1143000" lvl="2" indent="-228600"/>
            <a:r>
              <a:rPr kumimoji="1" lang="en-US" altLang="zh-TW" sz="900" b="1" kern="1200" baseline="0" dirty="0" err="1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HZ_CODE_ASSIGNMENTS.class_category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= 'BANK_INSTITUTION_TYPE'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1" lang="en-US" altLang="zh-TW" sz="900" b="1" kern="1200" baseline="0" dirty="0" err="1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HZ_CODE_ASSIGNMENTS.class_code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IN ('BANK_BRANCH', 'CLEARINGHOUSE_BRANCH')</a:t>
            </a:r>
          </a:p>
          <a:p>
            <a:pPr marL="685800" lvl="1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HZ_RELATIONSHIPS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HZ_RELATIONSHIPS.RELATIONSHIP_TYPE = 'BANK_AND_BRANCH'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HZ_RELATIONSHIPS.RELATIONSHIP_CODE = 'BRANCH_OF'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HZ_RELATIONSHIPS.SUBJECT_TABLE_NAME = 'HZ_PARTIES'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HZ_RELATIONSHIPS.SUBJECT_TYPE = 'ORGANIZATION'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HZ_RELATIONSHIPS.OBJECT_TABLE_NAME = 'HZ_PARTIES'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HZ_RELATIONSHIPS.OBJECT_TYPE = 'ORGANIZATION‘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BANK_NAME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銀行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BANK_BRANCH_NAME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銀行分行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BANK_NUMBER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銀行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代號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BRANCH_NUMBER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分行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代號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EFT_SWIFT_CODE 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分行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Swift Code/BIC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代碼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START_DATE: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生效日期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END_DATE: 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失效日期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ADDRESS_LINE1~3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銀行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地址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CITY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銀行所在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城市</a:t>
            </a:r>
            <a:endParaRPr lang="zh-TW" altLang="en-US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95A71-E267-4F7D-921A-3512824DB93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4860925"/>
            <a:ext cx="3961406" cy="2797689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銀行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 eaLnBrk="1" hangingPunct="1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</a:t>
            </a:r>
          </a:p>
          <a:p>
            <a:pPr marL="1143000" lvl="2" indent="-228600" eaLnBrk="1" hangingPunct="1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CE_BANK_ACCOUNTS (</a:t>
            </a:r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cba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1143000" lvl="2" indent="-228600" eaLnBrk="1" hangingPunct="1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CE_BANK_ACCT_USES_ALL(</a:t>
            </a:r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cbau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):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帳號用途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 eaLnBrk="1" hangingPunct="1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Key / Unique Key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 eaLnBrk="1" hangingPunct="1"/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cba.BANK_ACCOUNT_ID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 eaLnBrk="1" hangingPunct="1"/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cbau.BANK_ACCT_USE_ID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Foreign Key: 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BANK_ID ( foreign HZ_PARTIES.PARTY_ID 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或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CE_BANKS_V.BANK_PARTY_ID )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BANK_BRANCH_ID ( foreign HZ_PARTIES.PARTY_ID 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或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CE_BANK_BRANCHES_V.BRAHCN_PARTY_ID)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BANK_ACCOUNT_NAME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銀行帳戶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BANK_ACCOUNT_NUM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銀行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帳號</a:t>
            </a:r>
            <a:endParaRPr lang="en-US" altLang="zh-TW" b="1" dirty="0" smtClean="0">
              <a:solidFill>
                <a:srgbClr val="FF0000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CURRENCY_CODE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幣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別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AP_USE_ALLOWED_FLAG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是否允許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AP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模組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使用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AR_USE_ALLOWED_FLAG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是否允許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AR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模組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使用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PAY_USE_ALLOWED_FLAG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是否允許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付款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MULTI_CURRENCY_ALLOWED_FLAG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是否允許使用多幣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別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PAYMENT_MULTI_CURRENCY_FLAG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是否允許多幣別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付款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銀行帳號幣別與帳本本幣相同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才能勾選此設定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RECEIPT_MULTI_CURRENCY_FLAG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是否允許多幣別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ZERO_AMOUNT_ALLOWED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是否允許付等於零的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金額</a:t>
            </a:r>
            <a:endParaRPr lang="zh-TW" altLang="en-US" b="1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228600" indent="-228600"/>
            <a:endParaRPr lang="en-US" altLang="zh-TW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D402E-18D7-459A-81FC-436E2597527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75458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1" name="Rectangle 4101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3605540" cy="1938992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應收帳款異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動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AR_RECEIVABLES_TRX_ALL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RECEIVABLES_TRX_ID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+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ORG_ID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STATUS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狀態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A:Active,I:Inactive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TYPE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異動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類型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( AR_LOOKUPS.LOOKUP_TYPE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= ‘RECEIVABLES_TRX’)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685800" lvl="1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其他說明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:</a:t>
            </a:r>
          </a:p>
          <a:p>
            <a:pPr marL="1143000" lvl="2" indent="-228600"/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存檔的同時會寫入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FND_DOC_SEQUENCE_CATEGORIES,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假如有啟用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Document Sequence,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存檔後再修改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Name,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常會造成從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Document Sequence Assignment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看到已經有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Assign Sequence,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但系統卻一直出現找不到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Sequence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的訊息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(</a:t>
            </a:r>
            <a:r>
              <a:rPr kumimoji="1" lang="en-US" altLang="zh-TW" sz="900" b="1" kern="1200" baseline="0" dirty="0" err="1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FND_DOC_SEQUENCE_CATEGORIES.code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與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name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欄位值不同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914400" lvl="2" indent="0">
              <a:buNone/>
            </a:pP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600200" lvl="3" indent="-228600">
              <a:buFontTx/>
              <a:buAutoNum type="arabicPeriod"/>
            </a:pPr>
            <a:endParaRPr lang="en-US" altLang="zh-TW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5965D-E990-487A-8448-6432FFE5CBF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3E473-8BD0-45CD-89EE-023C8D69240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3472490" cy="2839239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收款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類型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(Receipt Class)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AR_RECEIPT_CLASSES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RECEIPT_CLASS_ID + ZD_EDITION_NAME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CREATION_METHOD_CODE 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收款產生方式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/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AUTOMATIC: Automatic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BR: Bills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Receivable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BR_REMIT: Bills Receivable Remittance 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MANUAL: Manual 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NETTING: AP/AR Netting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REMIT_METHOD_CODE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託收方式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/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NULL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值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 No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Remittance 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不需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Remittance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託收流程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例如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電匯入款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/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STANDARD: Standard ,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要經由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Remittance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託收流程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,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例如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: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應收票據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/>
            </a:r>
            <a:b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FACTORING : Factoring 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STANDARD_AND_FACTORING : Standard and Factoring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CLEAR_FLAG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: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畫面中的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Clearance Method,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兌現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(Clearing)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方式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/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N: Directly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Y: By Matching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S: By Automatic Clearing </a:t>
            </a:r>
          </a:p>
          <a:p>
            <a:pPr marL="228600" lvl="0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收款方式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(Receipt Method)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AR_RECEIPT_METHODS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RECEIPT_METHOD_ID + ZD_EDITION_NAME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NAME + ZD_EDITION_NAME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Key: 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RECEIPT_CLASS_ID ( foreign AR_RECEIPT_CLASSES.RECEIPT_CLASS_ID)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NAME: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 收款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方式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START_DATE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生效日期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END_DATE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失效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日期</a:t>
            </a:r>
            <a:endParaRPr lang="zh-TW" altLang="en-US" b="1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’)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</a:p>
          <a:p>
            <a:pPr marL="685800" lvl="1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其他說明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: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Receipt Method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存檔的同時會寫入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FND_DOC_SEQUENCE_CATEGORIES,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假如有啟用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Document Sequence,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存檔後再修改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Receipt Method,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常會造成從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Document Sequence Assignment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看到已經有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Assign Sequence,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但系統卻一直出現找不到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Sequence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的訊息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(</a:t>
            </a:r>
            <a:r>
              <a:rPr kumimoji="1" lang="en-US" altLang="zh-TW" sz="900" b="1" kern="1200" baseline="0" dirty="0" err="1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FND_DOC_SEQUENCE_CATEGORIES.code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與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name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欄位值不同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D492E-E8CE-46A2-9643-BDD4D37F0BC4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01713" y="4860925"/>
            <a:ext cx="4735656" cy="1398844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收款方式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銀行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AR_RECEIPT_METHOD_ACCOUNTS_ALL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Key: 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RECEIPT_METHOD_ID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+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REMIT_BANK_ACCT_USE_ID + ZD_EDITION_NAME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Key: </a:t>
            </a: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RECEIPT_METHOD_ID (foreign 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AR_RECEIPT_METHODS.RECEIPT_METHOD_ID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)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PRIMARY_FLAG: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主要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旗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標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START_DATE: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生效日期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請特別注意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生效日期建立時帶入當日系統日期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存檔之後不能修改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;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若要補較早的收款資料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務必記得修改此日期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最好輸入開戶日期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END_DATE: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失效日期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CASH_CCID: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現金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/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銀行存款會計科目</a:t>
            </a:r>
            <a:endParaRPr lang="zh-TW" altLang="en-US" b="1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228600" indent="-228600"/>
            <a:endParaRPr lang="en-US" altLang="zh-TW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EB15A-DD69-402C-B6F7-6D16A3BE05B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2687019" cy="1758943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銷售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區域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RA_TERRITORIES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TERRITORY_ID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SEGMENT1~20: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區域節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段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 於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Application = Receivables , Title = ‘Territory </a:t>
            </a:r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Flexfield’Key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Flexfield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設定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STATUS:A(Active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),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I(Inactive)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START_DATE</a:t>
            </a:r>
            <a:r>
              <a:rPr lang="en-US" altLang="en-US" b="1" dirty="0" smtClean="0">
                <a:latin typeface="Tahoma" pitchFamily="34" charset="0"/>
                <a:ea typeface="+mn-ea"/>
                <a:cs typeface="Tahoma" pitchFamily="34" charset="0"/>
              </a:rPr>
              <a:t>_ACTIVE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生效日期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END_DATE</a:t>
            </a:r>
            <a:r>
              <a:rPr lang="en-US" altLang="en-US" b="1" dirty="0" smtClean="0">
                <a:latin typeface="Tahoma" pitchFamily="34" charset="0"/>
                <a:ea typeface="+mn-ea"/>
                <a:cs typeface="Tahoma" pitchFamily="34" charset="0"/>
              </a:rPr>
              <a:t>_ACTIVE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失效日期</a:t>
            </a:r>
          </a:p>
          <a:p>
            <a:pPr marL="228600" indent="-228600"/>
            <a:endParaRPr lang="en-US" altLang="zh-TW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C2320-CF19-4116-BEE0-670FF54E9A88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2731903" cy="2479140"/>
          </a:xfrm>
        </p:spPr>
        <p:txBody>
          <a:bodyPr/>
          <a:lstStyle/>
          <a:p>
            <a:pPr marL="228600" indent="-228600"/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稅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別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View: ZX_RATES_VL</a:t>
            </a: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來源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Table:  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ZX_RATES_B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ZX_RATES_TL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: 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TAX_RATE_ID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TAX_RATE_CODE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+ CONTENT_OWNER_ID + ACTIVE_FLAG + EFFECTIVE_FROM + 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TAX_JURISDICTION_CODE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+ TAX_CLASS + RECOVERY_TYPE_CODE </a:t>
            </a: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TAX_RATE_CODE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稅率代碼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TAX_RATE_NAME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稅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EFFECTIVE_FROM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生效日期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FFECTIVE_TO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失效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TAX_REGIME_CODE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稅捐制度代碼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PERCENTAGE_RATE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稅率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ACTIVE_FLAG: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是否有效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INCLUSIVE_TAX_FLAG: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是否為內含稅</a:t>
            </a:r>
            <a:endParaRPr lang="en-US" altLang="zh-TW" sz="9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37670-52F4-4179-98BA-2285542087DF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010150" cy="215265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國家別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View Name: </a:t>
            </a:r>
            <a:r>
              <a:rPr lang="en-US" altLang="zh-TW" b="1" dirty="0" smtClean="0">
                <a:solidFill>
                  <a:srgbClr val="000000"/>
                </a:solidFill>
                <a:latin typeface="Tahoma" pitchFamily="34" charset="0"/>
                <a:ea typeface="+mn-ea"/>
                <a:cs typeface="Tahoma" pitchFamily="34" charset="0"/>
              </a:rPr>
              <a:t>FND_TERRITORIES_VL</a:t>
            </a: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來源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Table:  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FND_TERRITORIES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FND_TERRITORIES_TL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Key / Unique Key: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TERRITORY_CODE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TERRITORY_CODE: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國別代碼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碼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TERRITORY_SHORT_NAME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國家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簡稱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ORACLE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Seed data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資料維護國家全名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VAT Member State Code: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屬於歐盟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(EU)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的國家的成員國代碼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其他說明：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在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Receivable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 Manager Responsibility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程式無新增功能</a:t>
            </a:r>
            <a:endParaRPr kumimoji="1" lang="en-US" altLang="zh-TW" sz="900" b="1" kern="1200" baseline="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若要新增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必須至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System Administrator / Install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/ Territories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建立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最好先查詢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碼國別代碼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不要任意輸入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若與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Oracle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有簽維護合約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新興獨立國家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Oracle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通常會有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seeded data patch</a:t>
            </a:r>
            <a:endParaRPr lang="zh-TW" altLang="en-US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ED0CC-3952-411E-B68C-5E4D7241964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BBA21-AC2B-42B2-B7E6-6593C046B20E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2825" y="4859338"/>
            <a:ext cx="3315396" cy="1218795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系統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參數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AR_SYSTEM_PARAMETERS_ALL</a:t>
            </a:r>
            <a:endParaRPr lang="en-US" altLang="zh-TW" b="1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Primary Key / Unique 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 &lt;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無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&gt;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ORG_ID: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 Operating Unit (OU) ID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SET_OF_BOOKS_ID: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總帳帳本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ID ( LEDGER_ID)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685800" lvl="1" indent="-228600"/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其他說明：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(t)Accounting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頁籤的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Header Level Rounding :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一旦勾選也已有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Header Rounding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的資料存在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就不允許再取消勾選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會出現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APP-AR-96127: You cannot update this option because rounding records exists.</a:t>
            </a: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(t)Trans and Customers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頁籤的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‘Allow Transaction Deletion”: 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控制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Transactions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存檔就不允許刪除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不能勾選此一欄位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(t)Trans and Customers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頁籤的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‘Document Number Generation Level’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：啟用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Document Sequence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功能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,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要在什麼時間點產生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? When Save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或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When Completed ; </a:t>
            </a:r>
            <a:r>
              <a:rPr kumimoji="1" lang="en-US" altLang="zh-TW" sz="900" b="1" kern="1200" baseline="0" dirty="0" err="1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Autoinvoice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標準功能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,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一旦匯入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Transactions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成功就是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Completed,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也就有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Document Number.</a:t>
            </a:r>
            <a:endParaRPr lang="en-US" altLang="zh-TW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146B-461A-405D-8B44-F5BAD3E710A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B5BE4-2BCE-441D-94CC-8C8E7A5AAC8D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3278527" cy="1218795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信用分類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設定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HZ_CUST_PROFILE_CLASSES 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PROFILE_CLASS_ID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STATUS:A(Active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),I(Inactive)</a:t>
            </a:r>
          </a:p>
          <a:p>
            <a:pPr marL="685800" lvl="1" indent="-228600"/>
            <a:endParaRPr lang="en-US" altLang="zh-TW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C9856-37E2-41FD-9B7E-7E5F4C02D7D3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38750" cy="171767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5441" tIns="47721" rIns="95441" bIns="4772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zh-TW" altLang="en-US" dirty="0"/>
              <a:t>客戶資料設定主要設立一些與客戶交易時需要的資訊</a:t>
            </a:r>
            <a:r>
              <a:rPr lang="zh-TW" altLang="en-US" dirty="0" smtClean="0"/>
              <a:t>，如</a:t>
            </a:r>
            <a:r>
              <a:rPr lang="zh-TW" altLang="en-US" dirty="0"/>
              <a:t>公司名稱</a:t>
            </a:r>
            <a:r>
              <a:rPr lang="zh-TW" altLang="en-US" dirty="0" smtClean="0"/>
              <a:t>、統一編號</a:t>
            </a:r>
            <a:r>
              <a:rPr lang="zh-TW" altLang="en-US" dirty="0"/>
              <a:t>、</a:t>
            </a:r>
            <a:r>
              <a:rPr lang="zh-TW" altLang="en-US" dirty="0" smtClean="0"/>
              <a:t>地址、聯絡</a:t>
            </a:r>
            <a:r>
              <a:rPr lang="zh-TW" altLang="en-US" dirty="0"/>
              <a:t>人員等。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zh-TW" altLang="en-US" dirty="0"/>
              <a:t>針對特定資料如銷項稅名、業務人員、付款條件等資訊</a:t>
            </a:r>
            <a:r>
              <a:rPr lang="zh-TW" altLang="en-US" dirty="0" smtClean="0"/>
              <a:t>，未來</a:t>
            </a:r>
            <a:r>
              <a:rPr lang="zh-TW" altLang="en-US" dirty="0"/>
              <a:t>在建立   應收帳款資料時會依據客戶檔之設定帶出預設值，但仍可加以更改。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275A6-E7F8-4BF4-9D7D-3D0C669B2EA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823571" y="10043115"/>
            <a:ext cx="275729" cy="191498"/>
          </a:xfrm>
          <a:ln/>
        </p:spPr>
        <p:txBody>
          <a:bodyPr/>
          <a:lstStyle/>
          <a:p>
            <a:fld id="{5CD802CD-EE76-491B-BD57-D4EF1772FA0E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6"/>
            <a:ext cx="10809755" cy="2580706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HZ_PARTIES 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PARTY_ID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b="0" dirty="0" smtClean="0"/>
              <a:t>PARTY_NUMBER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685701" lvl="1" indent="-228567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PARTY_NUMBER:</a:t>
            </a:r>
            <a:r>
              <a:rPr lang="zh-TW" altLang="en-US" sz="1300" dirty="0">
                <a:latin typeface="Tahoma" pitchFamily="34" charset="0"/>
                <a:ea typeface="+mn-ea"/>
                <a:cs typeface="Tahoma" pitchFamily="34" charset="0"/>
              </a:rPr>
              <a:t>關係人編號</a:t>
            </a:r>
          </a:p>
          <a:p>
            <a:pPr marL="685701" lvl="1" indent="-228567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PARTY_NAME:</a:t>
            </a:r>
            <a:r>
              <a:rPr lang="zh-TW" altLang="en-US" sz="1300" dirty="0">
                <a:latin typeface="Tahoma" pitchFamily="34" charset="0"/>
                <a:ea typeface="+mn-ea"/>
                <a:cs typeface="Tahoma" pitchFamily="34" charset="0"/>
              </a:rPr>
              <a:t>關係人名稱</a:t>
            </a:r>
          </a:p>
          <a:p>
            <a:pPr marL="685701" lvl="1" indent="-228567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PARTY_TYPE:</a:t>
            </a:r>
            <a:r>
              <a:rPr lang="zh-TW" altLang="en-US" sz="1300" dirty="0">
                <a:latin typeface="Tahoma" pitchFamily="34" charset="0"/>
                <a:ea typeface="+mn-ea"/>
                <a:cs typeface="Tahoma" pitchFamily="34" charset="0"/>
              </a:rPr>
              <a:t>關係人型態</a:t>
            </a: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, EX: GLOBAL</a:t>
            </a:r>
            <a:r>
              <a:rPr lang="zh-TW" altLang="en-US" sz="1300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PERSON</a:t>
            </a:r>
            <a:r>
              <a:rPr lang="zh-TW" altLang="en-US" sz="1300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PARTY_RELATIONSHIP</a:t>
            </a:r>
            <a:r>
              <a:rPr lang="zh-TW" altLang="en-US" sz="1300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ORGANIZATION</a:t>
            </a:r>
            <a:r>
              <a:rPr lang="zh-TW" altLang="en-US" sz="1300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GROUP, </a:t>
            </a:r>
            <a:r>
              <a:rPr lang="zh-TW" altLang="en-US" sz="1300" dirty="0">
                <a:latin typeface="Tahoma" pitchFamily="34" charset="0"/>
                <a:ea typeface="+mn-ea"/>
                <a:cs typeface="Tahoma" pitchFamily="34" charset="0"/>
              </a:rPr>
              <a:t>客戶大部份是</a:t>
            </a: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ORGANIZATION</a:t>
            </a:r>
          </a:p>
          <a:p>
            <a:pPr marL="685701" lvl="1" indent="-228567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+mn-ea"/>
                <a:cs typeface="Tahoma" pitchFamily="34" charset="0"/>
              </a:rPr>
              <a:t>VALIDATED_FLAG:</a:t>
            </a:r>
            <a:r>
              <a:rPr lang="zh-TW" altLang="en-US" sz="1300" dirty="0">
                <a:latin typeface="Tahoma" pitchFamily="34" charset="0"/>
                <a:ea typeface="+mn-ea"/>
                <a:cs typeface="Tahoma" pitchFamily="34" charset="0"/>
              </a:rPr>
              <a:t>生失效狀態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+mn-ea"/>
                <a:cs typeface="Tahoma" pitchFamily="34" charset="0"/>
              </a:rPr>
              <a:t>R12 Customer</a:t>
            </a:r>
            <a:r>
              <a:rPr lang="zh-TW" altLang="en-US" dirty="0">
                <a:latin typeface="Tahoma" pitchFamily="34" charset="0"/>
                <a:ea typeface="+mn-ea"/>
                <a:cs typeface="Tahoma" pitchFamily="34" charset="0"/>
              </a:rPr>
              <a:t>建立程序</a:t>
            </a:r>
            <a:r>
              <a:rPr lang="en-US" altLang="zh-TW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zh-TW" altLang="en-US" dirty="0">
                <a:latin typeface="Tahoma" pitchFamily="34" charset="0"/>
                <a:ea typeface="+mn-ea"/>
                <a:cs typeface="Tahoma" pitchFamily="34" charset="0"/>
              </a:rPr>
              <a:t>建立客戶</a:t>
            </a:r>
            <a:r>
              <a:rPr lang="en-US" altLang="zh-TW" dirty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dirty="0">
                <a:latin typeface="Tahoma" pitchFamily="34" charset="0"/>
                <a:ea typeface="+mn-ea"/>
                <a:cs typeface="Tahoma" pitchFamily="34" charset="0"/>
              </a:rPr>
              <a:t>集團</a:t>
            </a:r>
            <a:r>
              <a:rPr lang="en-US" altLang="zh-TW" dirty="0">
                <a:latin typeface="Tahoma" pitchFamily="34" charset="0"/>
                <a:ea typeface="+mn-ea"/>
                <a:cs typeface="Tahoma" pitchFamily="34" charset="0"/>
              </a:rPr>
              <a:t>)</a:t>
            </a:r>
            <a:r>
              <a:rPr lang="zh-TW" altLang="en-US" dirty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r>
              <a:rPr lang="en-US" altLang="zh-TW" dirty="0">
                <a:latin typeface="Tahoma" pitchFamily="34" charset="0"/>
                <a:ea typeface="+mn-ea"/>
                <a:cs typeface="Tahoma" pitchFamily="34" charset="0"/>
              </a:rPr>
              <a:t>(HZ_PARTIES) -&gt; </a:t>
            </a:r>
            <a:r>
              <a:rPr lang="zh-TW" altLang="en-US" dirty="0">
                <a:latin typeface="Tahoma" pitchFamily="34" charset="0"/>
                <a:ea typeface="+mn-ea"/>
                <a:cs typeface="Tahoma" pitchFamily="34" charset="0"/>
              </a:rPr>
              <a:t>建立</a:t>
            </a:r>
            <a:r>
              <a:rPr lang="en-US" altLang="zh-TW" dirty="0">
                <a:latin typeface="Tahoma" pitchFamily="34" charset="0"/>
                <a:ea typeface="+mn-ea"/>
                <a:cs typeface="Tahoma" pitchFamily="34" charset="0"/>
              </a:rPr>
              <a:t>Account (HZ_CUST_ACCOUNTS)-&gt; </a:t>
            </a:r>
            <a:r>
              <a:rPr lang="zh-TW" altLang="en-US" dirty="0">
                <a:latin typeface="Tahoma" pitchFamily="34" charset="0"/>
                <a:ea typeface="+mn-ea"/>
                <a:cs typeface="Tahoma" pitchFamily="34" charset="0"/>
              </a:rPr>
              <a:t>建立</a:t>
            </a:r>
            <a:r>
              <a:rPr lang="en-US" altLang="zh-TW" dirty="0">
                <a:latin typeface="Tahoma" pitchFamily="34" charset="0"/>
                <a:ea typeface="+mn-ea"/>
                <a:cs typeface="Tahoma" pitchFamily="34" charset="0"/>
              </a:rPr>
              <a:t>Address(Site; HZ_CUST_ACCT_SITES_ALL) -&gt; </a:t>
            </a:r>
            <a:r>
              <a:rPr lang="zh-TW" altLang="en-US" dirty="0">
                <a:latin typeface="Tahoma" pitchFamily="34" charset="0"/>
                <a:ea typeface="+mn-ea"/>
                <a:cs typeface="Tahoma" pitchFamily="34" charset="0"/>
              </a:rPr>
              <a:t>建立</a:t>
            </a:r>
            <a:r>
              <a:rPr lang="en-US" altLang="zh-TW" dirty="0">
                <a:latin typeface="Tahoma" pitchFamily="34" charset="0"/>
                <a:ea typeface="+mn-ea"/>
                <a:cs typeface="Tahoma" pitchFamily="34" charset="0"/>
              </a:rPr>
              <a:t>Usage (HZ_CUST_SITE_USES_ALL)</a:t>
            </a:r>
          </a:p>
          <a:p>
            <a:pPr marL="228567" indent="-228567"/>
            <a:r>
              <a:rPr lang="en-US" altLang="zh-TW" dirty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823571" y="10043115"/>
            <a:ext cx="275729" cy="191498"/>
          </a:xfrm>
          <a:ln/>
        </p:spPr>
        <p:txBody>
          <a:bodyPr/>
          <a:lstStyle/>
          <a:p>
            <a:fld id="{DA0817F4-51EA-438D-8EEC-0C206297787D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6"/>
            <a:ext cx="11796564" cy="378103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i="0" dirty="0" smtClean="0"/>
              <a:t>Table</a:t>
            </a:r>
            <a:r>
              <a:rPr lang="zh-TW" altLang="en-US" b="0" i="0" dirty="0" smtClean="0"/>
              <a:t>：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HZ_CUST_ACCOUNTS </a:t>
            </a:r>
            <a:endParaRPr lang="en-US" altLang="zh-TW" b="0" i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i="0" dirty="0" smtClean="0"/>
              <a:t>Unique Key/Primary Key</a:t>
            </a:r>
            <a:r>
              <a:rPr lang="zh-TW" altLang="en-US" b="0" i="0" dirty="0" smtClean="0"/>
              <a:t>：</a:t>
            </a:r>
            <a:endParaRPr lang="en-US" altLang="zh-TW" b="0" i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CUST_ACCOUNT_ID 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ACCOUNT_NUMBER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ORIG_SYSTEM_REFERENCE</a:t>
            </a:r>
            <a:endParaRPr lang="en-US" altLang="zh-TW" b="0" i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i="0" dirty="0" smtClean="0"/>
              <a:t>重要欄位說明：</a:t>
            </a:r>
            <a:endParaRPr lang="en-US" altLang="zh-TW" b="0" i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ACCOUNT_NUMBER: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客戶編號</a:t>
            </a:r>
            <a:endParaRPr lang="en-US" altLang="zh-TW" sz="13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ACCOUNT_NAME: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客戶名稱</a:t>
            </a:r>
            <a:endParaRPr lang="en-US" altLang="zh-TW" sz="13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PARTY_ID : reference HZ_PARTIES.PARTY_ID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CUSTOMER_TYPE: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客戶型態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(I: internal ;R: external )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STATUS: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狀態</a:t>
            </a:r>
            <a:endParaRPr lang="en-US" altLang="zh-TW" sz="13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CUSTOMER_CLASS_CODE: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客戶分類</a:t>
            </a:r>
            <a:endParaRPr lang="en-US" altLang="zh-TW" sz="13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SALES_CHANNEL_CODE :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銷售通路 </a:t>
            </a:r>
            <a:endParaRPr lang="en-US" altLang="zh-TW" b="0" i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i="0" dirty="0" smtClean="0"/>
              <a:t>其他說明：</a:t>
            </a:r>
            <a:endParaRPr lang="en-US" altLang="zh-TW" b="0" i="0" dirty="0" smtClean="0"/>
          </a:p>
          <a:p>
            <a:pPr marL="715838" lvl="1" indent="-238613" defTabSz="954451">
              <a:buFont typeface="+mj-lt"/>
              <a:buAutoNum type="arabicPeriod"/>
              <a:defRPr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CUSTOMER ACCOUNT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是跨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OU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的資料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 defTabSz="954451">
              <a:buFont typeface="+mj-lt"/>
              <a:buAutoNum type="arabicPeriod"/>
              <a:defRPr/>
            </a:pP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可使用 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AR_CUSTOMERS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 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view (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主要內容 </a:t>
            </a:r>
            <a:r>
              <a:rPr lang="en-US" altLang="zh-TW" b="0" i="0" dirty="0" smtClean="0">
                <a:latin typeface="Tahoma" pitchFamily="34" charset="0"/>
                <a:ea typeface="+mn-ea"/>
                <a:cs typeface="Tahoma" pitchFamily="34" charset="0"/>
              </a:rPr>
              <a:t>Join</a:t>
            </a:r>
            <a:r>
              <a:rPr lang="en-US" altLang="zh-TW" b="0" i="0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0" i="0" dirty="0" smtClean="0">
                <a:latin typeface="Tahoma" pitchFamily="34" charset="0"/>
                <a:ea typeface="+mn-ea"/>
                <a:cs typeface="Tahoma" pitchFamily="34" charset="0"/>
              </a:rPr>
              <a:t>HZ_PARTIES </a:t>
            </a:r>
            <a:r>
              <a:rPr lang="zh-TW" altLang="en-US" b="0" i="0" dirty="0" smtClean="0">
                <a:latin typeface="Tahoma" pitchFamily="34" charset="0"/>
                <a:ea typeface="+mn-ea"/>
                <a:cs typeface="Tahoma" pitchFamily="34" charset="0"/>
              </a:rPr>
              <a:t>及</a:t>
            </a:r>
            <a:r>
              <a:rPr lang="en-US" altLang="zh-TW" b="0" i="0" dirty="0" smtClean="0">
                <a:latin typeface="Tahoma" pitchFamily="34" charset="0"/>
                <a:ea typeface="+mn-ea"/>
                <a:cs typeface="Tahoma" pitchFamily="34" charset="0"/>
              </a:rPr>
              <a:t> HZ_CUST_ACCOUNTS</a:t>
            </a:r>
            <a:r>
              <a:rPr lang="zh-TW" altLang="en-US" b="0" i="0" dirty="0" smtClean="0">
                <a:latin typeface="Tahoma" pitchFamily="34" charset="0"/>
                <a:ea typeface="+mn-ea"/>
                <a:cs typeface="Tahoma" pitchFamily="34" charset="0"/>
              </a:rPr>
              <a:t>兩個</a:t>
            </a:r>
            <a:r>
              <a:rPr lang="en-US" altLang="zh-TW" b="0" i="0" baseline="0" dirty="0" smtClean="0">
                <a:latin typeface="Tahoma" pitchFamily="34" charset="0"/>
                <a:ea typeface="+mn-ea"/>
                <a:cs typeface="Tahoma" pitchFamily="34" charset="0"/>
              </a:rPr>
              <a:t>tables) , AR_CUSTOMERS.CUSTOMER_ID </a:t>
            </a:r>
            <a:r>
              <a:rPr lang="zh-TW" altLang="en-US" b="0" i="0" baseline="0" dirty="0" smtClean="0">
                <a:latin typeface="Tahoma" pitchFamily="34" charset="0"/>
                <a:ea typeface="+mn-ea"/>
                <a:cs typeface="Tahoma" pitchFamily="34" charset="0"/>
              </a:rPr>
              <a:t>是</a:t>
            </a:r>
            <a:r>
              <a:rPr lang="en-US" altLang="zh-TW" b="0" i="0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HZ_CUST_ACCOUNTS.CUST_ACCOUNT_ID</a:t>
            </a:r>
            <a:endParaRPr lang="en-US" altLang="zh-TW" b="0" i="0" baseline="0" dirty="0" smtClean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823571" y="10043115"/>
            <a:ext cx="275729" cy="191498"/>
          </a:xfrm>
          <a:ln/>
        </p:spPr>
        <p:txBody>
          <a:bodyPr/>
          <a:lstStyle/>
          <a:p>
            <a:fld id="{7C949194-67F9-4E08-B394-BAA5F433CA82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927600"/>
            <a:ext cx="13056652" cy="7977569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Table</a:t>
            </a:r>
            <a:r>
              <a:rPr lang="zh-TW" altLang="en-US" b="0" dirty="0" smtClean="0"/>
              <a:t>：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IBY_EXT_BANK_ACCOUNTS 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dirty="0" smtClean="0"/>
              <a:t>Unique Key/Primary Key</a:t>
            </a:r>
            <a:r>
              <a:rPr lang="zh-TW" altLang="en-US" b="0" dirty="0" smtClean="0"/>
              <a:t>：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EXT_BANK_ACCOUNT_ID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重要欄位說明：</a:t>
            </a:r>
            <a:endParaRPr lang="en-US" altLang="zh-TW" b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en-US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CURRENCY_CODE</a:t>
            </a: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:</a:t>
            </a:r>
            <a:r>
              <a:rPr lang="zh-TW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幣別</a:t>
            </a:r>
            <a:endParaRPr lang="en-US" altLang="zh-TW" sz="8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BANK_ID : reference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ce_banks_v.Bank_PARTY_ID</a:t>
            </a:r>
            <a:endParaRPr lang="en-US" altLang="zh-TW" sz="8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BRANCH_ID : reference  </a:t>
            </a:r>
            <a:r>
              <a:rPr lang="en-US" altLang="zh-TW" sz="800" dirty="0" err="1">
                <a:latin typeface="Tahoma" pitchFamily="34" charset="0"/>
                <a:ea typeface="新細明體" pitchFamily="18" charset="-120"/>
                <a:cs typeface="Tahoma" pitchFamily="34" charset="0"/>
              </a:rPr>
              <a:t>ce_bank_branches_v.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BRANCH_PARTY_ID</a:t>
            </a:r>
            <a:endParaRPr lang="en-US" altLang="zh-TW" sz="8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BANK_ACCOUNT_NUMBER</a:t>
            </a: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:</a:t>
            </a:r>
            <a:r>
              <a:rPr lang="zh-TW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銀行帳號 </a:t>
            </a:r>
            <a:endParaRPr lang="en-US" altLang="zh-TW" sz="8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PRIMARY_ACCT_OWNER_PARTY_ID:</a:t>
            </a:r>
            <a:r>
              <a:rPr lang="zh-TW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  此欄位存在於  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IBY_EXT_BANK_ACCOUNTS_V view , 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來源為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IBY_ACCOUNT_OWNERS.ACCOUNT_OWNER_PARTY_ID </a:t>
            </a: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,</a:t>
            </a:r>
            <a:r>
              <a:rPr lang="zh-TW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 該欄位 </a:t>
            </a: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reference HZ_PARTIES.PARTY_ID</a:t>
            </a:r>
            <a:endParaRPr lang="en-US" altLang="zh-TW" b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dirty="0" smtClean="0"/>
              <a:t>其他說明：</a:t>
            </a:r>
            <a:endParaRPr lang="en-US" altLang="zh-TW" b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可使用的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IBY_EXT_BANK_ACCOUNTS_V view 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800" dirty="0">
                <a:latin typeface="Tahoma" pitchFamily="34" charset="0"/>
                <a:ea typeface="+mn-ea"/>
                <a:cs typeface="Tahoma" pitchFamily="34" charset="0"/>
              </a:rPr>
              <a:t>Example SQL</a:t>
            </a:r>
          </a:p>
          <a:p>
            <a:pPr marL="228567" indent="-228567">
              <a:lnSpc>
                <a:spcPct val="80000"/>
              </a:lnSpc>
            </a:pPr>
            <a:endParaRPr lang="en-US" altLang="zh-TW" sz="800" dirty="0">
              <a:latin typeface="Tahoma" pitchFamily="34" charset="0"/>
              <a:ea typeface="+mn-ea"/>
              <a:cs typeface="Tahoma" pitchFamily="34" charset="0"/>
            </a:endParaRPr>
          </a:p>
          <a:p>
            <a:pPr>
              <a:buNone/>
            </a:pPr>
            <a:r>
              <a:rPr lang="en-US" altLang="zh-TW" dirty="0"/>
              <a:t>SELECT 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ca.account_number</a:t>
            </a:r>
            <a:r>
              <a:rPr lang="en-US" altLang="zh-TW" dirty="0"/>
              <a:t>,  </a:t>
            </a:r>
            <a:r>
              <a:rPr lang="en-US" altLang="zh-TW" i="1" dirty="0"/>
              <a:t>----- CUSTOMER ACCOUNT NUMBER(HZ_CUST_ACCOUNTS.ACCOUNT_NUMBER)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eb.ext_bank_account_id</a:t>
            </a:r>
            <a:r>
              <a:rPr lang="en-US" altLang="zh-TW" dirty="0"/>
              <a:t>,                      </a:t>
            </a:r>
            <a:r>
              <a:rPr lang="en-US" altLang="zh-TW" i="1" dirty="0"/>
              <a:t>--UNIQUE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eb.currency_code</a:t>
            </a:r>
            <a:r>
              <a:rPr lang="en-US" altLang="zh-TW" dirty="0"/>
              <a:t>,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eb.branch_id</a:t>
            </a:r>
            <a:r>
              <a:rPr lang="en-US" altLang="zh-TW" dirty="0"/>
              <a:t>, 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eb.bank_id</a:t>
            </a:r>
            <a:r>
              <a:rPr lang="en-US" altLang="zh-TW" dirty="0"/>
              <a:t>, 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eb.bank_account_num</a:t>
            </a:r>
            <a:r>
              <a:rPr lang="en-US" altLang="zh-TW" dirty="0"/>
              <a:t>,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eb.foreign_payment_use_flag</a:t>
            </a:r>
            <a:r>
              <a:rPr lang="en-US" altLang="zh-TW" dirty="0"/>
              <a:t>, 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eb.bank_account_name</a:t>
            </a:r>
            <a:r>
              <a:rPr lang="en-US" altLang="zh-TW" dirty="0"/>
              <a:t>,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piu.instrument_payment_use_id</a:t>
            </a:r>
            <a:r>
              <a:rPr lang="en-US" altLang="zh-TW" dirty="0"/>
              <a:t>,  </a:t>
            </a:r>
            <a:r>
              <a:rPr lang="en-US" altLang="zh-TW" i="1" dirty="0"/>
              <a:t>--UNIQUE (</a:t>
            </a:r>
            <a:r>
              <a:rPr lang="en-US" altLang="zh-TW" i="1" dirty="0" err="1"/>
              <a:t>IBY_PMT_INSTR_USES_ALL_S.nextval</a:t>
            </a:r>
            <a:r>
              <a:rPr lang="en-US" altLang="zh-TW" i="1" dirty="0"/>
              <a:t> )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piu.payment_flow</a:t>
            </a:r>
            <a:r>
              <a:rPr lang="en-US" altLang="zh-TW" dirty="0"/>
              <a:t>,      </a:t>
            </a:r>
            <a:r>
              <a:rPr lang="en-US" altLang="zh-TW" i="1" dirty="0"/>
              <a:t>--FUNDS_CAPTURE</a:t>
            </a:r>
            <a:r>
              <a:rPr lang="zh-TW" altLang="en-US" i="1" dirty="0"/>
              <a:t>資金流入 </a:t>
            </a:r>
            <a:r>
              <a:rPr lang="en-US" altLang="zh-TW" i="1" dirty="0"/>
              <a:t>, DISBURSEMENTS</a:t>
            </a:r>
            <a:r>
              <a:rPr lang="zh-TW" altLang="en-US" i="1" dirty="0"/>
              <a:t>資金支出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piu.ext_pmt_party_id</a:t>
            </a:r>
            <a:r>
              <a:rPr lang="en-US" altLang="zh-TW" dirty="0"/>
              <a:t>,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piu.instrument_type</a:t>
            </a:r>
            <a:r>
              <a:rPr lang="en-US" altLang="zh-TW" dirty="0"/>
              <a:t>,           </a:t>
            </a:r>
            <a:r>
              <a:rPr lang="en-US" altLang="zh-TW" i="1" dirty="0"/>
              <a:t>--BANKACCOUNT, CREDITCARD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piu.instrument_id</a:t>
            </a:r>
            <a:r>
              <a:rPr lang="en-US" altLang="zh-TW" dirty="0"/>
              <a:t>, </a:t>
            </a:r>
            <a:r>
              <a:rPr lang="en-US" altLang="zh-TW" dirty="0" err="1"/>
              <a:t>piu.payment_function</a:t>
            </a:r>
            <a:r>
              <a:rPr lang="en-US" altLang="zh-TW" dirty="0"/>
              <a:t>, </a:t>
            </a:r>
            <a:r>
              <a:rPr lang="en-US" altLang="zh-TW" i="1" dirty="0"/>
              <a:t>--CUSTOMER_PAYMENT, PAYABLES_DISB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piu.start_date</a:t>
            </a:r>
            <a:r>
              <a:rPr lang="en-US" altLang="zh-TW" dirty="0"/>
              <a:t>, 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piu.end_date</a:t>
            </a:r>
            <a:r>
              <a:rPr lang="en-US" altLang="zh-TW" dirty="0"/>
              <a:t>, 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ep.ext_payer_id</a:t>
            </a:r>
            <a:r>
              <a:rPr lang="en-US" altLang="zh-TW" dirty="0"/>
              <a:t>,   </a:t>
            </a:r>
            <a:r>
              <a:rPr lang="en-US" altLang="zh-TW" i="1" dirty="0"/>
              <a:t>-- UNIQUE ( </a:t>
            </a:r>
            <a:r>
              <a:rPr lang="en-US" altLang="zh-TW" i="1" dirty="0" err="1"/>
              <a:t>IBY_EXTERNAL_PAYERS_ALL_S.nextval</a:t>
            </a:r>
            <a:r>
              <a:rPr lang="en-US" altLang="zh-TW" i="1" dirty="0"/>
              <a:t> )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ep.payment_function</a:t>
            </a:r>
            <a:r>
              <a:rPr lang="en-US" altLang="zh-TW" dirty="0"/>
              <a:t>,    </a:t>
            </a:r>
            <a:r>
              <a:rPr lang="en-US" altLang="zh-TW" i="1" dirty="0"/>
              <a:t>-- CUSTOMER_PAYMENT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ep.cust_account_id</a:t>
            </a:r>
            <a:r>
              <a:rPr lang="en-US" altLang="zh-TW" dirty="0"/>
              <a:t>        </a:t>
            </a:r>
            <a:r>
              <a:rPr lang="en-US" altLang="zh-TW" i="1" dirty="0"/>
              <a:t>---- foreign HZ_CUST_ACCOUNTS.CUST_ACCOUNT_ID</a:t>
            </a:r>
          </a:p>
          <a:p>
            <a:pPr>
              <a:buNone/>
            </a:pPr>
            <a:r>
              <a:rPr lang="en-US" altLang="zh-TW" dirty="0"/>
              <a:t>  FROM 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iby_ext_bank_accounts</a:t>
            </a:r>
            <a:r>
              <a:rPr lang="en-US" altLang="zh-TW" dirty="0"/>
              <a:t> </a:t>
            </a:r>
            <a:r>
              <a:rPr lang="en-US" altLang="zh-TW" dirty="0" err="1"/>
              <a:t>eb</a:t>
            </a:r>
            <a:r>
              <a:rPr lang="en-US" altLang="zh-TW" dirty="0"/>
              <a:t>,   </a:t>
            </a:r>
            <a:r>
              <a:rPr lang="en-US" altLang="zh-TW" i="1" dirty="0"/>
              <a:t>--defines the external bank account entity.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iby_pmt_instr_uses_all</a:t>
            </a:r>
            <a:r>
              <a:rPr lang="en-US" altLang="zh-TW" dirty="0"/>
              <a:t> </a:t>
            </a:r>
            <a:r>
              <a:rPr lang="en-US" altLang="zh-TW" dirty="0" err="1"/>
              <a:t>piu</a:t>
            </a:r>
            <a:r>
              <a:rPr lang="en-US" altLang="zh-TW" dirty="0"/>
              <a:t>,           </a:t>
            </a:r>
            <a:r>
              <a:rPr lang="en-US" altLang="zh-TW" i="1" dirty="0"/>
              <a:t>--Payment instruments assignments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iby_external_payers_all</a:t>
            </a:r>
            <a:r>
              <a:rPr lang="en-US" altLang="zh-TW" dirty="0"/>
              <a:t> </a:t>
            </a:r>
            <a:r>
              <a:rPr lang="en-US" altLang="zh-TW" dirty="0" err="1"/>
              <a:t>ep</a:t>
            </a:r>
            <a:r>
              <a:rPr lang="en-US" altLang="zh-TW" dirty="0"/>
              <a:t>,        </a:t>
            </a:r>
            <a:r>
              <a:rPr lang="en-US" altLang="zh-TW" i="1" dirty="0"/>
              <a:t>--Payment attributes of the customer</a:t>
            </a:r>
          </a:p>
          <a:p>
            <a:pPr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hz_cust_accounts</a:t>
            </a:r>
            <a:r>
              <a:rPr lang="en-US" altLang="zh-TW" dirty="0"/>
              <a:t> ca</a:t>
            </a:r>
          </a:p>
          <a:p>
            <a:pPr>
              <a:buNone/>
            </a:pPr>
            <a:r>
              <a:rPr lang="en-US" altLang="zh-TW" dirty="0"/>
              <a:t> WHERE </a:t>
            </a:r>
            <a:r>
              <a:rPr lang="en-US" altLang="zh-TW" dirty="0" err="1"/>
              <a:t>eb.ext_bank_account_id</a:t>
            </a:r>
            <a:r>
              <a:rPr lang="en-US" altLang="zh-TW" dirty="0"/>
              <a:t> = </a:t>
            </a:r>
            <a:r>
              <a:rPr lang="en-US" altLang="zh-TW" dirty="0" err="1"/>
              <a:t>piu.instrument_id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   AND </a:t>
            </a:r>
            <a:r>
              <a:rPr lang="en-US" altLang="zh-TW" dirty="0" err="1"/>
              <a:t>piu.instrument_type</a:t>
            </a:r>
            <a:r>
              <a:rPr lang="en-US" altLang="zh-TW" dirty="0"/>
              <a:t> = 'BANKACCOUNT'</a:t>
            </a:r>
          </a:p>
          <a:p>
            <a:pPr>
              <a:buNone/>
            </a:pPr>
            <a:r>
              <a:rPr lang="en-US" altLang="zh-TW" dirty="0"/>
              <a:t>   AND </a:t>
            </a:r>
            <a:r>
              <a:rPr lang="en-US" altLang="zh-TW" dirty="0" err="1"/>
              <a:t>ep.payment_function</a:t>
            </a:r>
            <a:r>
              <a:rPr lang="en-US" altLang="zh-TW" dirty="0"/>
              <a:t> = 'CUSTOMER_PAYMENT'</a:t>
            </a:r>
          </a:p>
          <a:p>
            <a:pPr>
              <a:buNone/>
            </a:pPr>
            <a:r>
              <a:rPr lang="en-US" altLang="zh-TW" dirty="0"/>
              <a:t>   AND </a:t>
            </a:r>
            <a:r>
              <a:rPr lang="en-US" altLang="zh-TW" dirty="0" err="1"/>
              <a:t>piu.ext_pmt_party_id</a:t>
            </a:r>
            <a:r>
              <a:rPr lang="en-US" altLang="zh-TW" dirty="0"/>
              <a:t> = </a:t>
            </a:r>
            <a:r>
              <a:rPr lang="en-US" altLang="zh-TW" dirty="0" err="1"/>
              <a:t>ep.ext_payer_id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   AND </a:t>
            </a:r>
            <a:r>
              <a:rPr lang="en-US" altLang="zh-TW" dirty="0" err="1"/>
              <a:t>ep.cust_account_id</a:t>
            </a:r>
            <a:r>
              <a:rPr lang="en-US" altLang="zh-TW" dirty="0"/>
              <a:t> = </a:t>
            </a:r>
            <a:r>
              <a:rPr lang="en-US" altLang="zh-TW" dirty="0" err="1"/>
              <a:t>ca.cust_account_id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   AND </a:t>
            </a:r>
            <a:r>
              <a:rPr lang="en-US" altLang="zh-TW" dirty="0" err="1"/>
              <a:t>ca.account_number</a:t>
            </a:r>
            <a:r>
              <a:rPr lang="en-US" altLang="zh-TW" dirty="0"/>
              <a:t> = '1005'</a:t>
            </a:r>
          </a:p>
          <a:p>
            <a:pPr>
              <a:buNone/>
            </a:pPr>
            <a:r>
              <a:rPr lang="en-US" altLang="zh-TW" dirty="0"/>
              <a:t>   AND </a:t>
            </a:r>
            <a:r>
              <a:rPr lang="en-US" altLang="zh-TW" dirty="0" err="1"/>
              <a:t>ep.ext_payer_id</a:t>
            </a:r>
            <a:r>
              <a:rPr lang="en-US" altLang="zh-TW" dirty="0"/>
              <a:t> = 6 </a:t>
            </a:r>
            <a:endParaRPr lang="en-US" altLang="zh-TW" sz="8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823571" y="10043115"/>
            <a:ext cx="275729" cy="191498"/>
          </a:xfrm>
          <a:ln/>
        </p:spPr>
        <p:txBody>
          <a:bodyPr/>
          <a:lstStyle/>
          <a:p>
            <a:fld id="{50897B47-0364-4023-9098-97DCB0EF269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902992"/>
            <a:ext cx="5454650" cy="14273138"/>
          </a:xfrm>
        </p:spPr>
        <p:txBody>
          <a:bodyPr wrap="square"/>
          <a:lstStyle/>
          <a:p>
            <a:pPr marL="0" lvl="2" defTabSz="954451">
              <a:buFont typeface="Wingdings" pitchFamily="2" charset="2"/>
              <a:buChar char="v"/>
              <a:defRPr/>
            </a:pPr>
            <a:r>
              <a:rPr lang="en-US" altLang="zh-TW" b="0" i="0" dirty="0" smtClean="0"/>
              <a:t>Table</a:t>
            </a:r>
            <a:r>
              <a:rPr lang="zh-TW" altLang="en-US" b="0" i="0" dirty="0" smtClean="0"/>
              <a:t>：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HZ_CUST_ACCT_SITES_ALL / HZ_PARTY_SITES / 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HZ_LOCATIONS(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此一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table 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才有地址內容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)</a:t>
            </a:r>
            <a:endParaRPr lang="en-US" altLang="zh-TW" b="0" i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i="0" dirty="0" smtClean="0"/>
              <a:t>Unique Key/Primary Key:</a:t>
            </a:r>
          </a:p>
          <a:p>
            <a:pPr marL="715838" lvl="1" indent="-238613" defTabSz="954451">
              <a:buFont typeface="+mj-lt"/>
              <a:buAutoNum type="arabicPeriod"/>
              <a:defRPr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HZ_CUST_ACCT_SITES_ALL</a:t>
            </a:r>
            <a:b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</a:b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a).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Tahoma" pitchFamily="34" charset="0"/>
              </a:rPr>
              <a:t>CUST_ACCT_SITE_ID</a:t>
            </a:r>
            <a:b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Tahoma" pitchFamily="34" charset="0"/>
              </a:rPr>
            </a:b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Tahoma" pitchFamily="34" charset="0"/>
              </a:rPr>
              <a:t>b). ORIG_SYSTEM_REFERENCE + ORG_ID  </a:t>
            </a:r>
          </a:p>
          <a:p>
            <a:pPr marL="715838" lvl="1" indent="-238613" defTabSz="954451">
              <a:buFont typeface="+mj-lt"/>
              <a:buAutoNum type="arabicPeriod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Tahoma" pitchFamily="34" charset="0"/>
              </a:rPr>
              <a:t>HZ_PARTY_SITES</a:t>
            </a:r>
            <a:b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Tahoma" pitchFamily="34" charset="0"/>
              </a:rPr>
            </a:b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Tahoma" pitchFamily="34" charset="0"/>
              </a:rPr>
              <a:t>a). PARTY_SITE_ID</a:t>
            </a:r>
            <a:b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Tahoma" pitchFamily="34" charset="0"/>
              </a:rPr>
            </a:b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Tahoma" pitchFamily="34" charset="0"/>
              </a:rPr>
              <a:t>b). PARTY_SITE_NUMBER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HZ_LOCATIONS : </a:t>
            </a:r>
            <a:b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</a:b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a).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Tahoma" pitchFamily="34" charset="0"/>
              </a:rPr>
              <a:t>LOCATION_ID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i="0" dirty="0" smtClean="0"/>
              <a:t>重要欄位說明：</a:t>
            </a:r>
            <a:endParaRPr lang="en-US" altLang="zh-TW" b="0" i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HZ_CUST_ACCT_SITES_ALL.CUST_ACCOUNT_ID : reference HZ_CUST_ACCOUNTS.CUST_ACCOUNT_ID 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HZ_CUST_ACCT_SITES_ALL.STATUS: 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生失效狀態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HZ_CUST_ACCT_SITES_ALL.ORG_ID: 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事業組織識別碼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HZ_CUST_ACCT_SITES_ALL.PARTY_SITE_ID  : reference HZ_PARTY_SITES.PARTY_SITE_ID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HZ_PARTY_SITES.LOCATION_ID : reference HZ_LOCATION.LOCATION_ID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HZ_LOCATIONS.COUNTRY: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國家別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HZ_LOCATIONS.ADDRESS1~4 :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地址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HZ_LOCATIONS.CITY :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城市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HZ_LOCATIONS.POSTAL_CODE :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郵政編碼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HZ_LOCATIONS.STATE :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州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HZ_LOCATIONS.PROVINCE :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省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HZ_LOCATIONS.COUNTY :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郡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i="0" dirty="0" smtClean="0"/>
              <a:t>其他說明：</a:t>
            </a:r>
            <a:endParaRPr lang="en-US" altLang="zh-TW" b="0" i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Party Site</a:t>
            </a:r>
            <a:r>
              <a:rPr lang="zh-TW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不分</a:t>
            </a: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Operating Unit; </a:t>
            </a:r>
            <a:r>
              <a:rPr lang="zh-TW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每一</a:t>
            </a: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Party Site</a:t>
            </a:r>
            <a:r>
              <a:rPr lang="zh-TW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對應一個地址</a:t>
            </a: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(</a:t>
            </a:r>
            <a:r>
              <a:rPr lang="en-US" altLang="zh-TW" sz="800" dirty="0" err="1">
                <a:latin typeface="Tahoma" pitchFamily="34" charset="0"/>
                <a:ea typeface="新細明體" pitchFamily="18" charset="-120"/>
                <a:cs typeface="Tahoma" pitchFamily="34" charset="0"/>
              </a:rPr>
              <a:t>Location_ID</a:t>
            </a: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)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Customer Site</a:t>
            </a:r>
            <a:r>
              <a:rPr lang="zh-TW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是</a:t>
            </a:r>
            <a:r>
              <a:rPr lang="en-US" altLang="zh-TW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Operating Unit(OU)</a:t>
            </a:r>
            <a:r>
              <a:rPr lang="zh-TW" altLang="en-US" sz="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層級的資料</a:t>
            </a:r>
            <a:endParaRPr lang="en-US" altLang="zh-TW" sz="8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zh-TW" altLang="en-US" sz="800" dirty="0">
                <a:latin typeface="Tahoma" pitchFamily="34" charset="0"/>
                <a:ea typeface="+mn-ea"/>
                <a:cs typeface="Tahoma" pitchFamily="34" charset="0"/>
              </a:rPr>
              <a:t>統一地址格式</a:t>
            </a:r>
            <a:r>
              <a:rPr lang="en-US" altLang="zh-TW" sz="800" dirty="0">
                <a:latin typeface="Tahoma" pitchFamily="34" charset="0"/>
                <a:ea typeface="+mn-ea"/>
                <a:cs typeface="Tahoma" pitchFamily="34" charset="0"/>
              </a:rPr>
              <a:t>SQL Example: 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SELECT 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hp.party_name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 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hp.party_number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hps.party_site_number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hp.party_id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hca.cust_account_id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hps.party_site_id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hl.location_id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hcas.cust_acct_site_id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arp_addr_pkg.format_address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(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hl.address_style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hl.address1,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hl.address2,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hl.address3,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hl.address4,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hl.city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hl.county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hl.state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hl.province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hl.postal_code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ft.territory_short_name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          )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concatenated_address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FROM 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fnd_territories_vl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ft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                               </a:t>
            </a:r>
            <a:r>
              <a:rPr lang="en-US" altLang="zh-TW" sz="1300" i="1" dirty="0">
                <a:latin typeface="Times New Roman" pitchFamily="18" charset="0"/>
                <a:ea typeface="新細明體" pitchFamily="18" charset="-120"/>
              </a:rPr>
              <a:t>-- Address Level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hz_locations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hl,                                      </a:t>
            </a:r>
            <a:r>
              <a:rPr lang="en-US" altLang="zh-TW" sz="1300" i="1" dirty="0">
                <a:latin typeface="Times New Roman" pitchFamily="18" charset="0"/>
                <a:ea typeface="新細明體" pitchFamily="18" charset="-120"/>
              </a:rPr>
              <a:t>-- Address Level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hz_party_sites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hps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                                </a:t>
            </a:r>
            <a:r>
              <a:rPr lang="en-US" altLang="zh-TW" sz="1300" i="1" dirty="0">
                <a:latin typeface="Times New Roman" pitchFamily="18" charset="0"/>
                <a:ea typeface="新細明體" pitchFamily="18" charset="-120"/>
              </a:rPr>
              <a:t>-- Address Level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hz_cust_acct_sites_all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hcas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                  </a:t>
            </a:r>
            <a:r>
              <a:rPr lang="en-US" altLang="zh-TW" sz="1300" i="1" dirty="0">
                <a:latin typeface="Times New Roman" pitchFamily="18" charset="0"/>
                <a:ea typeface="新細明體" pitchFamily="18" charset="-120"/>
              </a:rPr>
              <a:t>--Operating Unit Level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hz_cust_accounts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hca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,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hz_parties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WHERE 1 = 1</a:t>
            </a: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AND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hp.party_id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=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hca.party_id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AND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hca.cust_account_id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=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hcas.cust_account_id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AND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hcas.party_site_id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=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hps.party_site_id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AND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hps.location_id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=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hl.location_id</a:t>
            </a:r>
            <a:endParaRPr lang="en-US" altLang="zh-TW" sz="1300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AND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hl.country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                   = </a:t>
            </a:r>
            <a:r>
              <a:rPr lang="en-US" altLang="zh-TW" sz="1300" dirty="0" err="1">
                <a:latin typeface="Times New Roman" pitchFamily="18" charset="0"/>
                <a:ea typeface="新細明體" pitchFamily="18" charset="-120"/>
              </a:rPr>
              <a:t>ft.territory_code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;</a:t>
            </a:r>
            <a:endParaRPr lang="en-US" altLang="zh-TW" sz="1100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823571" y="10043115"/>
            <a:ext cx="275729" cy="191498"/>
          </a:xfrm>
          <a:ln/>
        </p:spPr>
        <p:txBody>
          <a:bodyPr/>
          <a:lstStyle/>
          <a:p>
            <a:fld id="{8E11FA71-CBBA-4E2E-8572-E301C997E17D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3568" y="4859338"/>
            <a:ext cx="9500102" cy="11003012"/>
          </a:xfrm>
        </p:spPr>
        <p:txBody>
          <a:bodyPr/>
          <a:lstStyle/>
          <a:p>
            <a:pPr marL="0" lvl="2" defTabSz="954451">
              <a:buFont typeface="Wingdings" pitchFamily="2" charset="2"/>
              <a:buChar char="v"/>
              <a:defRPr/>
            </a:pPr>
            <a:r>
              <a:rPr lang="en-US" altLang="zh-TW" b="0" i="0" dirty="0" smtClean="0"/>
              <a:t>Table</a:t>
            </a:r>
            <a:r>
              <a:rPr lang="zh-TW" altLang="en-US" b="0" i="0" dirty="0" smtClean="0"/>
              <a:t>：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HZ_CUST_SITE_USES_ALL</a:t>
            </a:r>
            <a:endParaRPr lang="en-US" altLang="zh-TW" b="0" i="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zh-TW" b="0" i="0" dirty="0" smtClean="0"/>
              <a:t>Unique Key/Primary Key:</a:t>
            </a:r>
            <a:r>
              <a:rPr lang="en-US" altLang="zh-TW" b="0" i="0" baseline="0" dirty="0" smtClean="0"/>
              <a:t> 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SITE_USE_ID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i="0" dirty="0" smtClean="0"/>
              <a:t>重要欄位說明：</a:t>
            </a:r>
            <a:endParaRPr lang="en-US" altLang="zh-TW" b="0" i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CUST_ACCT_SITE_ID : foreign 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HZ_CUST_ACCT_SITES_ALL.CUST_ACCT_SITE_ID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SITE_USE_CODE: 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業務目的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, ex: BILL_TO , SHIP_TO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LOCATION: Business Purpose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名稱</a:t>
            </a:r>
            <a:endParaRPr lang="en-US" altLang="zh-TW" sz="1300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PRIMARY_FLAG : ‘Y’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為輸入訂單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default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帶入的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Bill To, Ship To Address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STATUS:A(Active),I(Inactive) 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TERRITORY_ID : 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銷售區域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, foreign 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RA_TERRITORIES.TERRITORY_ID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PAYMENT_TERM_ID :</a:t>
            </a:r>
            <a:r>
              <a:rPr lang="zh-TW" altLang="en-US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付款條件</a:t>
            </a:r>
            <a:r>
              <a:rPr lang="en-US" altLang="zh-TW" sz="13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, foreign RA_TERMS.TERM_ID</a:t>
            </a:r>
          </a:p>
          <a:p>
            <a:pPr marL="715838" lvl="1" indent="-238613">
              <a:buFont typeface="+mj-lt"/>
              <a:buAutoNum type="arabicPeriod"/>
            </a:pP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PRIMARY_SALESREP_ID :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業務員 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, foreign 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 RA_SALESREPS_ALL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.SALESREP_ID ; RA_SALESREPS_ALL 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為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apps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的</a:t>
            </a:r>
            <a:r>
              <a:rPr lang="en-US" altLang="zh-TW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synonyms, </a:t>
            </a:r>
            <a:r>
              <a:rPr lang="zh-TW" altLang="en-US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指向</a:t>
            </a:r>
            <a:r>
              <a:rPr lang="en-US" altLang="zh-TW" sz="1300" dirty="0">
                <a:latin typeface="Times New Roman" pitchFamily="18" charset="0"/>
                <a:ea typeface="新細明體" pitchFamily="18" charset="-120"/>
              </a:rPr>
              <a:t>JTF_RS_SALESREPS</a:t>
            </a:r>
            <a:endParaRPr lang="en-US" altLang="zh-TW" dirty="0">
              <a:latin typeface="Tahoma" pitchFamily="34" charset="0"/>
              <a:ea typeface="新細明體" pitchFamily="18" charset="-120"/>
              <a:cs typeface="Tahoma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zh-TW" altLang="en-US" b="0" i="0" dirty="0" smtClean="0"/>
              <a:t>其他說明：</a:t>
            </a:r>
            <a:endParaRPr lang="en-US" altLang="zh-TW" b="0" i="0" dirty="0" smtClean="0"/>
          </a:p>
          <a:p>
            <a:pPr marL="715838" lvl="1" indent="-238613">
              <a:buFont typeface="+mj-lt"/>
              <a:buAutoNum type="arabicPeriod"/>
            </a:pPr>
            <a:r>
              <a:rPr lang="en-US" altLang="zh-TW" b="0" i="0" dirty="0" err="1" smtClean="0"/>
              <a:t>Cusomter</a:t>
            </a:r>
            <a:r>
              <a:rPr lang="en-US" altLang="zh-TW" b="0" i="0" baseline="0" dirty="0" smtClean="0"/>
              <a:t> </a:t>
            </a:r>
            <a:r>
              <a:rPr lang="en-US" altLang="zh-TW" b="0" i="0" baseline="0" dirty="0" err="1" smtClean="0"/>
              <a:t>Paty</a:t>
            </a:r>
            <a:r>
              <a:rPr lang="en-US" altLang="zh-TW" b="0" i="0" baseline="0" dirty="0" smtClean="0"/>
              <a:t> -&gt; Account -&gt; Site(Addresses) -&gt; Business Purpose(site usage)</a:t>
            </a:r>
            <a:r>
              <a:rPr lang="zh-TW" altLang="en-US" b="0" i="0" baseline="0" dirty="0" smtClean="0"/>
              <a:t> 四層</a:t>
            </a:r>
            <a:r>
              <a:rPr lang="en-US" altLang="zh-TW" b="0" i="0" baseline="0" dirty="0" smtClean="0"/>
              <a:t>tables</a:t>
            </a:r>
            <a:endParaRPr lang="en-US" altLang="zh-TW" b="0" i="0" dirty="0" smtClean="0"/>
          </a:p>
          <a:p>
            <a:pPr eaLnBrk="1" hangingPunct="1">
              <a:buFont typeface="Wingdings" pitchFamily="2" charset="2"/>
              <a:buChar char="v"/>
            </a:pPr>
            <a:endParaRPr lang="en-US" altLang="zh-TW" b="0" i="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SELECT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---- party information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hp.party_name</a:t>
            </a:r>
            <a:r>
              <a:rPr lang="en-US" altLang="zh-TW" b="0" i="0" dirty="0" smtClean="0"/>
              <a:t>               </a:t>
            </a:r>
            <a:r>
              <a:rPr lang="en-US" altLang="zh-TW" b="0" i="0" dirty="0" err="1" smtClean="0"/>
              <a:t>customer_name</a:t>
            </a:r>
            <a:r>
              <a:rPr lang="en-US" altLang="zh-TW" b="0" i="0" dirty="0" smtClean="0"/>
              <a:t> 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hp.known_as</a:t>
            </a:r>
            <a:r>
              <a:rPr lang="en-US" altLang="zh-TW" b="0" i="0" dirty="0" smtClean="0"/>
              <a:t>                 </a:t>
            </a:r>
            <a:r>
              <a:rPr lang="en-US" altLang="zh-TW" b="0" i="0" dirty="0" err="1" smtClean="0"/>
              <a:t>customer_alias</a:t>
            </a:r>
            <a:r>
              <a:rPr lang="en-US" altLang="zh-TW" b="0" i="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hp.category_code</a:t>
            </a:r>
            <a:r>
              <a:rPr lang="en-US" altLang="zh-TW" b="0" i="0" dirty="0" smtClean="0"/>
              <a:t>            </a:t>
            </a:r>
            <a:r>
              <a:rPr lang="en-US" altLang="zh-TW" b="0" i="0" dirty="0" err="1" smtClean="0"/>
              <a:t>category_code</a:t>
            </a:r>
            <a:r>
              <a:rPr lang="en-US" altLang="zh-TW" b="0" i="0" dirty="0" smtClean="0"/>
              <a:t> 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-----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---- account information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hca.status</a:t>
            </a:r>
            <a:r>
              <a:rPr lang="en-US" altLang="zh-TW" b="0" i="0" dirty="0" smtClean="0"/>
              <a:t>                  </a:t>
            </a:r>
            <a:r>
              <a:rPr lang="en-US" altLang="zh-TW" b="0" i="0" dirty="0" err="1" smtClean="0"/>
              <a:t>account_status</a:t>
            </a:r>
            <a:r>
              <a:rPr lang="en-US" altLang="zh-TW" b="0" i="0" dirty="0" smtClean="0"/>
              <a:t> 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hca.account_name</a:t>
            </a:r>
            <a:r>
              <a:rPr lang="en-US" altLang="zh-TW" b="0" i="0" dirty="0" smtClean="0"/>
              <a:t>            </a:t>
            </a:r>
            <a:r>
              <a:rPr lang="en-US" altLang="zh-TW" b="0" i="0" dirty="0" err="1" smtClean="0"/>
              <a:t>account_name</a:t>
            </a:r>
            <a:r>
              <a:rPr lang="en-US" altLang="zh-TW" b="0" i="0" dirty="0" smtClean="0"/>
              <a:t> 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hca.account_number</a:t>
            </a:r>
            <a:r>
              <a:rPr lang="en-US" altLang="zh-TW" b="0" i="0" dirty="0" smtClean="0"/>
              <a:t>          </a:t>
            </a:r>
            <a:r>
              <a:rPr lang="en-US" altLang="zh-TW" b="0" i="0" dirty="0" err="1" smtClean="0"/>
              <a:t>customer_number</a:t>
            </a:r>
            <a:r>
              <a:rPr lang="en-US" altLang="zh-TW" b="0" i="0" dirty="0" smtClean="0"/>
              <a:t> 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hca.customer_type</a:t>
            </a:r>
            <a:r>
              <a:rPr lang="en-US" altLang="zh-TW" b="0" i="0" dirty="0" smtClean="0"/>
              <a:t>           </a:t>
            </a:r>
            <a:r>
              <a:rPr lang="en-US" altLang="zh-TW" b="0" i="0" dirty="0" err="1" smtClean="0"/>
              <a:t>customer_type</a:t>
            </a:r>
            <a:r>
              <a:rPr lang="en-US" altLang="zh-TW" b="0" i="0" dirty="0" smtClean="0"/>
              <a:t> ,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hca.customer_class_code</a:t>
            </a:r>
            <a:r>
              <a:rPr lang="en-US" altLang="zh-TW" b="0" i="0" dirty="0" smtClean="0"/>
              <a:t>     </a:t>
            </a:r>
            <a:r>
              <a:rPr lang="en-US" altLang="zh-TW" b="0" i="0" dirty="0" err="1" smtClean="0"/>
              <a:t>customer_class_code</a:t>
            </a:r>
            <a:r>
              <a:rPr lang="en-US" altLang="zh-TW" b="0" i="0" dirty="0" smtClean="0"/>
              <a:t> 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-----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--- site information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hcas.org_id</a:t>
            </a:r>
            <a:r>
              <a:rPr lang="en-US" altLang="zh-TW" b="0" i="0" dirty="0" smtClean="0"/>
              <a:t>                 </a:t>
            </a:r>
            <a:r>
              <a:rPr lang="en-US" altLang="zh-TW" b="0" i="0" dirty="0" err="1" smtClean="0"/>
              <a:t>site_org_id</a:t>
            </a:r>
            <a:r>
              <a:rPr lang="en-US" altLang="zh-TW" b="0" i="0" dirty="0" smtClean="0"/>
              <a:t> 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hcas.status</a:t>
            </a:r>
            <a:r>
              <a:rPr lang="en-US" altLang="zh-TW" b="0" i="0" dirty="0" smtClean="0"/>
              <a:t>                 </a:t>
            </a:r>
            <a:r>
              <a:rPr lang="en-US" altLang="zh-TW" b="0" i="0" dirty="0" err="1" smtClean="0"/>
              <a:t>site_status</a:t>
            </a:r>
            <a:r>
              <a:rPr lang="en-US" altLang="zh-TW" b="0" i="0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hcas.bill_to_flag</a:t>
            </a:r>
            <a:r>
              <a:rPr lang="en-US" altLang="zh-TW" b="0" i="0" dirty="0" smtClean="0"/>
              <a:t>           </a:t>
            </a:r>
            <a:r>
              <a:rPr lang="en-US" altLang="zh-TW" b="0" i="0" dirty="0" err="1" smtClean="0"/>
              <a:t>site_bill_to_flag</a:t>
            </a:r>
            <a:r>
              <a:rPr lang="en-US" altLang="zh-TW" b="0" i="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hcas.ship_to_flag</a:t>
            </a:r>
            <a:r>
              <a:rPr lang="en-US" altLang="zh-TW" b="0" i="0" dirty="0" smtClean="0"/>
              <a:t>           </a:t>
            </a:r>
            <a:r>
              <a:rPr lang="en-US" altLang="zh-TW" b="0" i="0" dirty="0" err="1" smtClean="0"/>
              <a:t>site_ship_to_flag</a:t>
            </a:r>
            <a:r>
              <a:rPr lang="en-US" altLang="zh-TW" b="0" i="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--------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----- site usage information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hcsu.site_use_code</a:t>
            </a:r>
            <a:r>
              <a:rPr lang="en-US" altLang="zh-TW" b="0" i="0" dirty="0" smtClean="0"/>
              <a:t>          </a:t>
            </a:r>
            <a:r>
              <a:rPr lang="en-US" altLang="zh-TW" b="0" i="0" dirty="0" err="1" smtClean="0"/>
              <a:t>site_use_code</a:t>
            </a:r>
            <a:r>
              <a:rPr lang="en-US" altLang="zh-TW" b="0" i="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hcsu.primary_flag</a:t>
            </a:r>
            <a:r>
              <a:rPr lang="en-US" altLang="zh-TW" b="0" i="0" dirty="0" smtClean="0"/>
              <a:t>           </a:t>
            </a:r>
            <a:r>
              <a:rPr lang="en-US" altLang="zh-TW" b="0" i="0" dirty="0" err="1" smtClean="0"/>
              <a:t>site_use_primary_flag</a:t>
            </a:r>
            <a:r>
              <a:rPr lang="en-US" altLang="zh-TW" b="0" i="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hcsu.status</a:t>
            </a:r>
            <a:r>
              <a:rPr lang="en-US" altLang="zh-TW" b="0" i="0" dirty="0" smtClean="0"/>
              <a:t>                 </a:t>
            </a:r>
            <a:r>
              <a:rPr lang="en-US" altLang="zh-TW" b="0" i="0" dirty="0" err="1" smtClean="0"/>
              <a:t>site_use_status</a:t>
            </a:r>
            <a:r>
              <a:rPr lang="en-US" altLang="zh-TW" b="0" i="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hcsu.location</a:t>
            </a:r>
            <a:r>
              <a:rPr lang="en-US" altLang="zh-TW" b="0" i="0" dirty="0" smtClean="0"/>
              <a:t>               </a:t>
            </a:r>
            <a:r>
              <a:rPr lang="en-US" altLang="zh-TW" b="0" i="0" dirty="0" err="1" smtClean="0"/>
              <a:t>site_use_location</a:t>
            </a:r>
            <a:r>
              <a:rPr lang="en-US" altLang="zh-TW" b="0" i="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hcsu.org_id</a:t>
            </a:r>
            <a:r>
              <a:rPr lang="en-US" altLang="zh-TW" b="0" i="0" dirty="0" smtClean="0"/>
              <a:t>                 </a:t>
            </a:r>
            <a:r>
              <a:rPr lang="en-US" altLang="zh-TW" b="0" i="0" dirty="0" err="1" smtClean="0"/>
              <a:t>site_use_org_id</a:t>
            </a:r>
            <a:r>
              <a:rPr lang="en-US" altLang="zh-TW" b="0" i="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---------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---- ID INFORMATION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hca.cust_account_id</a:t>
            </a:r>
            <a:r>
              <a:rPr lang="en-US" altLang="zh-TW" b="0" i="0" dirty="0" smtClean="0"/>
              <a:t>         </a:t>
            </a:r>
            <a:r>
              <a:rPr lang="en-US" altLang="zh-TW" b="0" i="0" dirty="0" err="1" smtClean="0"/>
              <a:t>customer_id</a:t>
            </a:r>
            <a:r>
              <a:rPr lang="en-US" altLang="zh-TW" b="0" i="0" dirty="0" smtClean="0"/>
              <a:t> ,        ----- </a:t>
            </a:r>
            <a:r>
              <a:rPr lang="en-US" altLang="zh-TW" b="0" i="0" dirty="0" err="1" smtClean="0"/>
              <a:t>ar_customer.customer_id</a:t>
            </a:r>
            <a:r>
              <a:rPr lang="en-US" altLang="zh-TW" b="0" i="0" dirty="0" smtClean="0"/>
              <a:t> </a:t>
            </a:r>
            <a:r>
              <a:rPr lang="zh-TW" altLang="en-US" b="0" i="0" dirty="0" smtClean="0"/>
              <a:t>抓此欄位為 </a:t>
            </a:r>
            <a:r>
              <a:rPr lang="en-US" altLang="zh-TW" b="0" i="0" dirty="0" err="1" smtClean="0"/>
              <a:t>customer_id</a:t>
            </a:r>
            <a:endParaRPr lang="en-US" altLang="zh-TW" b="0" i="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hcsu.site_use_id</a:t>
            </a:r>
            <a:r>
              <a:rPr lang="en-US" altLang="zh-TW" b="0" i="0" dirty="0" smtClean="0"/>
              <a:t>            </a:t>
            </a:r>
            <a:r>
              <a:rPr lang="en-US" altLang="zh-TW" b="0" i="0" dirty="0" err="1" smtClean="0"/>
              <a:t>site_use_id</a:t>
            </a:r>
            <a:r>
              <a:rPr lang="en-US" altLang="zh-TW" b="0" i="0" dirty="0" smtClean="0"/>
              <a:t> 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hcas.cust_acct_site_id</a:t>
            </a:r>
            <a:r>
              <a:rPr lang="en-US" altLang="zh-TW" b="0" i="0" dirty="0" smtClean="0"/>
              <a:t>      </a:t>
            </a:r>
            <a:r>
              <a:rPr lang="en-US" altLang="zh-TW" b="0" i="0" dirty="0" err="1" smtClean="0"/>
              <a:t>cust_acct_site_id</a:t>
            </a:r>
            <a:r>
              <a:rPr lang="en-US" altLang="zh-TW" b="0" i="0" dirty="0" smtClean="0"/>
              <a:t> 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hca.cust_account_id</a:t>
            </a:r>
            <a:r>
              <a:rPr lang="en-US" altLang="zh-TW" b="0" i="0" dirty="0" smtClean="0"/>
              <a:t>         </a:t>
            </a:r>
            <a:r>
              <a:rPr lang="en-US" altLang="zh-TW" b="0" i="0" dirty="0" err="1" smtClean="0"/>
              <a:t>cust_account_id</a:t>
            </a:r>
            <a:r>
              <a:rPr lang="en-US" altLang="zh-TW" b="0" i="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hp.party_id</a:t>
            </a:r>
            <a:r>
              <a:rPr lang="en-US" altLang="zh-TW" b="0" i="0" dirty="0" smtClean="0"/>
              <a:t>                 </a:t>
            </a:r>
            <a:r>
              <a:rPr lang="en-US" altLang="zh-TW" b="0" i="0" dirty="0" err="1" smtClean="0"/>
              <a:t>party_id</a:t>
            </a:r>
            <a:r>
              <a:rPr lang="en-US" altLang="zh-TW" b="0" i="0" dirty="0" smtClean="0"/>
              <a:t> 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hcas.party_site_id</a:t>
            </a:r>
            <a:r>
              <a:rPr lang="en-US" altLang="zh-TW" b="0" i="0" dirty="0" smtClean="0"/>
              <a:t>          </a:t>
            </a:r>
            <a:r>
              <a:rPr lang="en-US" altLang="zh-TW" b="0" i="0" dirty="0" err="1" smtClean="0"/>
              <a:t>party_site_id</a:t>
            </a:r>
            <a:endParaRPr lang="en-US" altLang="zh-TW" b="0" i="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FROM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hz_parties</a:t>
            </a:r>
            <a:r>
              <a:rPr lang="en-US" altLang="zh-TW" b="0" i="0" dirty="0" smtClean="0"/>
              <a:t>              hp 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hz_cust_accounts</a:t>
            </a: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hca</a:t>
            </a:r>
            <a:r>
              <a:rPr lang="en-US" altLang="zh-TW" b="0" i="0" dirty="0" smtClean="0"/>
              <a:t> 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hz_cust_acct_sites_all</a:t>
            </a:r>
            <a:r>
              <a:rPr lang="en-US" altLang="zh-TW" b="0" i="0" dirty="0" smtClean="0"/>
              <a:t>  </a:t>
            </a:r>
            <a:r>
              <a:rPr lang="en-US" altLang="zh-TW" b="0" i="0" dirty="0" err="1" smtClean="0"/>
              <a:t>hcas</a:t>
            </a:r>
            <a:r>
              <a:rPr lang="en-US" altLang="zh-TW" b="0" i="0" dirty="0" smtClean="0"/>
              <a:t> ,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     </a:t>
            </a:r>
            <a:r>
              <a:rPr lang="en-US" altLang="zh-TW" b="0" i="0" dirty="0" err="1" smtClean="0"/>
              <a:t>hz_cust_site_uses_all</a:t>
            </a:r>
            <a:r>
              <a:rPr lang="en-US" altLang="zh-TW" b="0" i="0" dirty="0" smtClean="0"/>
              <a:t>   </a:t>
            </a:r>
            <a:r>
              <a:rPr lang="en-US" altLang="zh-TW" b="0" i="0" dirty="0" err="1" smtClean="0"/>
              <a:t>hcsu</a:t>
            </a:r>
            <a:r>
              <a:rPr lang="en-US" altLang="zh-TW" b="0" i="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WHERE  1=1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AND  </a:t>
            </a:r>
            <a:r>
              <a:rPr lang="en-US" altLang="zh-TW" b="0" i="0" dirty="0" err="1" smtClean="0"/>
              <a:t>hcsu.cust_acct_site_id</a:t>
            </a:r>
            <a:r>
              <a:rPr lang="en-US" altLang="zh-TW" b="0" i="0" dirty="0" smtClean="0"/>
              <a:t> =  </a:t>
            </a:r>
            <a:r>
              <a:rPr lang="en-US" altLang="zh-TW" b="0" i="0" dirty="0" err="1" smtClean="0"/>
              <a:t>hcas.cust_acct_site_id</a:t>
            </a:r>
            <a:r>
              <a:rPr lang="en-US" altLang="zh-TW" b="0" i="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AND  </a:t>
            </a:r>
            <a:r>
              <a:rPr lang="en-US" altLang="zh-TW" b="0" i="0" dirty="0" err="1" smtClean="0"/>
              <a:t>hcas.cust_account_id</a:t>
            </a:r>
            <a:r>
              <a:rPr lang="en-US" altLang="zh-TW" b="0" i="0" dirty="0" smtClean="0"/>
              <a:t>   =  </a:t>
            </a:r>
            <a:r>
              <a:rPr lang="en-US" altLang="zh-TW" b="0" i="0" dirty="0" err="1" smtClean="0"/>
              <a:t>hca.cust_account_id</a:t>
            </a:r>
            <a:endParaRPr lang="en-US" altLang="zh-TW" b="0" i="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b="0" i="0" dirty="0" smtClean="0"/>
              <a:t>   AND  </a:t>
            </a:r>
            <a:r>
              <a:rPr lang="en-US" altLang="zh-TW" b="0" i="0" dirty="0" err="1" smtClean="0"/>
              <a:t>hca.party_id</a:t>
            </a:r>
            <a:r>
              <a:rPr lang="en-US" altLang="zh-TW" b="0" i="0" dirty="0" smtClean="0"/>
              <a:t>           =  </a:t>
            </a:r>
            <a:r>
              <a:rPr lang="en-US" altLang="zh-TW" b="0" i="0" dirty="0" err="1" smtClean="0"/>
              <a:t>hp.party_id</a:t>
            </a:r>
            <a:endParaRPr lang="en-US" altLang="zh-TW" b="0" i="0" dirty="0" smtClean="0"/>
          </a:p>
          <a:p>
            <a:pPr marL="228567" indent="-228567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endParaRPr lang="en-US" altLang="zh-TW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FCB7F-03A1-4CFE-89ED-EB684A2DEF2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5A206-CA50-4B31-A483-589EA357315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483225" cy="2801938"/>
          </a:xfrm>
        </p:spPr>
        <p:txBody>
          <a:bodyPr/>
          <a:lstStyle/>
          <a:p>
            <a:r>
              <a:rPr lang="en-US" altLang="zh-TW" dirty="0" smtClean="0"/>
              <a:t>SQL Example</a:t>
            </a:r>
          </a:p>
          <a:p>
            <a:pPr>
              <a:buNone/>
            </a:pPr>
            <a:endParaRPr kumimoji="1" lang="zh-TW" altLang="en-US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 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cust.cust_account_id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hcsu.cust_acct_site_id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hcsu.site_use_id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hcsu.site_use_code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SUBSTRB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party.party_name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1, 50) </a:t>
            </a:r>
            <a:r>
              <a:rPr kumimoji="1" lang="en-US" altLang="zh-TW" sz="900" u="sng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customer_name</a:t>
            </a:r>
            <a:r>
              <a:rPr kumimoji="1" lang="en-US" altLang="zh-TW" sz="900" u="sng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cust.account_number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party.customer_key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customer_key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cust.status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status,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cust.orig_system_reference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orig_system_reference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'CUSTOMER'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customer_prospect_code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hcsu.tax_code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ztax.percentage_rate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tax_rate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party.category_code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customer_category_code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cust.customer_class_code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customer_class_code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cust.customer_type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cust.primary_salesrep_id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primary_salesrep_id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party.competitor_flag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competitor_flag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party.reference_use_flag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reference_use_flag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party.third_party_flag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third_party_flag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DECODE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party.party_type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'ORGANIZATION',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party.organization_name_phonetic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NULL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customer_name_phonetic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sales.NAME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primary_sales_person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hcsu.tax_code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arp_addr_pkg.format_address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loc.address_style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loc.address1,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loc.address2,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loc.address3,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loc.address4,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loc.city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loc.county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loc.state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loc.province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loc.postal_code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terr.territory_short_name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concatenated_address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FROM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ZX_RATES_VL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ztax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ra_salesreps_all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sales,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fnd_territories_vl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terr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hz_locations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loc,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hz_party_sites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hps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hz_cust_site_uses_all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hz_cust_acct_sites_all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hcas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hz_cust_accounts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hz_parties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party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WHERE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party.party_id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cust.party_id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cust.cust_account_id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hcas.cust_account_id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hcas.cust_acct_site_id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hcsu.cust_acct_site_id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hcas.party_site_id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hps.party_site_id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hps.location_id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loc.location_id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loc.country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terr.territory_code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hcsu.primary_salesrep_id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sales.salesrep_id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hcsu.tax_code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=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ztax.tax_rate_code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7B55C-71F7-4728-B31D-77437C4C3A9E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6D4A7-C195-4BAE-AB78-72124837A75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B4E60-EF5D-4D25-A41A-03F7F9FE7942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38817-B731-4EBF-967D-FECB1B179515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43" y="4860925"/>
            <a:ext cx="5643603" cy="4392613"/>
          </a:xfrm>
        </p:spPr>
        <p:txBody>
          <a:bodyPr wrap="square"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應收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帳款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(Invoice)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立帳主檔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Master</a:t>
            </a:r>
          </a:p>
          <a:p>
            <a:pPr marL="685800" lvl="1" indent="-228600"/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Table:RA_CUSTOMER_TRX_ALL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CUSTOMER_TRX_ID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REVERSED_CASH_RECEIPT_ID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DOC_SEQUENCE_ID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+ DOC_SEQUENCE_VALUE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CUSTOMER_TRX_ID + ORG_ID + RECEIPT_METHOD_ID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Key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SET_OF_BOOKS_ID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( foreign GL_LEDGERS.LEDGER_ID 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ORG_ID (foreign HR_OPERATING_UNITS.ORGANIZATION_ID</a:t>
            </a: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TERRITORY_ID (foreign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RA_TERRITORIES.TERRITORY_ID)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CUST_TRX_TYPE_ID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RA_CUST_TRX_TYPES_ALL.CUST_TRX_TYPE_ID)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BATCH_SOURCE_ID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RA_BATCH_SOURCES_ALL.BATCH_SOURCE_ID)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BILL_TO_CUSTOMER_ID (foreign AR_CUSTOMERS.CUSTOMER_ID)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BILL_TO_SITE_USE_ID (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foreign </a:t>
            </a:r>
            <a:r>
              <a:rPr kumimoji="1" lang="en-US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HZ_CUST_SITE_USES_ALL.SITE_USE_ID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SHIP_TO_CUSTOMER_ID (foreign AR_CUSTOMERS.CUSTOMER_ID)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SHIP_TO_SITE_USE_ID (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foreign </a:t>
            </a:r>
            <a:r>
              <a:rPr kumimoji="1" lang="en-US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HZ_CUST_SITE_USES_ALL.SITE_USE_ID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)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TERM_ID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RA_TERMS.TERM_ID)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PRIMARY_SALESREP_ID (foreign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RA_SALESREPS.SALESREP_ID )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BATCH_ID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(foreign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RA_BATCHES_ALL.BATCH_ID)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TRX_NUMBER: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立帳編號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TRX_DATE: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立帳日期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EXCHANGE_RATE_TYPE: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匯率轉換型態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EXCHANGE_DATE: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匯率轉換日期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EXCHANGE_RATE: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匯率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TERRITORY_ID: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銷售區域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INVOICE_CURRENCY_CODE: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幣別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CUST_TRX_TYPE_ID: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立帳類型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BATCH_SOURCE_ID: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立帳來源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CT_REFERENCE: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參考備註欄位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PURCHASE_ORDER: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客戶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PO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單號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BILL_TO_CUSTOMER_ID: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帳單客戶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BILL_TO_SITE_USE_ID: 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帳單客戶地址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SHIP_TO_CUSTOMER_ID: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收貨客戶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SHIP_TO_SITE_USE_ID: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 收貨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客戶地址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TERM_ID: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付款條件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PRIMARY_SALESREP_ID: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業務員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COMPLETE_FLAG:Y/N,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資料確認否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DOC_SEQUENCE_VALUE: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單據號碼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通常作為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AR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代傳票號碼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SET_OF_BOOKS_ID : Primary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帳本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LEDGER ID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ORG_ID: Operating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Unit (OU) ID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BATCH_ID: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立帳批次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4579D-012C-48DC-8309-F4E0BDB6D783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43" y="4646613"/>
            <a:ext cx="5748754" cy="4568943"/>
          </a:xfrm>
        </p:spPr>
        <p:txBody>
          <a:bodyPr/>
          <a:lstStyle/>
          <a:p>
            <a:pPr marL="228600" indent="-228600"/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應收帳款立帳主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Detail</a:t>
            </a:r>
          </a:p>
          <a:p>
            <a:pPr marL="685800" lvl="1" indent="-228600"/>
            <a:r>
              <a:rPr lang="en-US" altLang="zh-TW" sz="900" b="1" dirty="0" err="1" smtClean="0">
                <a:latin typeface="Tahoma" pitchFamily="34" charset="0"/>
                <a:ea typeface="+mn-ea"/>
                <a:cs typeface="Tahoma" pitchFamily="34" charset="0"/>
              </a:rPr>
              <a:t>Table:RA_CUSTOMER_TRX_LINES_ALL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CUSTOMER_TRX_LINE_ID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Foreign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CUSTOMER_TRX_ID (foreign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RA_CUSTOMER_TRX_ALL.CUSTOMER_TRX_ID)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INVENTORY_ITEM_ID (foreign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MTL_SYSTEM_ITEMS_B.INVENTORY_ITEM_ID)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VAT_TAX_ID (foreign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ZX_RATES_VL.TAX_RATE_ID)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LINK_TO_CUST_TRX_LINE_ID (foreign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RA_CUSTOMER_TRX_LINES_ALL.CUSTOMER_TRX_LINE_ID)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LINE_NUMBER: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項次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INVENTORY_ITEM_ID: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料號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請注意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  AR Transaction Line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與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Sales Order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標準功能不同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允許無料號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(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空值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)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DESCRIPTION: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QUANTITY_ORDERED: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訂單數量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QUANTITY_INVOICED: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立帳數量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UNIT_SELLING_PRICE: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未稅單價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SALES_ORDER: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訂單單號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SALES_ORDER_LINE: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訂單明細項次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SALES_ORDER_DATE: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訂單日期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EXTENDED_AMOUNT: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原幣總金額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[LINE_TYPE=ITEM(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未稅總額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);LINE_TYPE=TAX(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總稅額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)]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GROSS_UNIT_SELLING_PRICE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含稅單價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當單價為內含稅時才有值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GROSS_EXTENDED_AMOUNT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含稅金額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當單價為內含稅時才有值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UOM_CODE: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單位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VAT_TAX_ID: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稅別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ORG_ID: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Operating Unit (OU) ID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WAREHOUSE_ID: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出貨廠別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LINK_TO_CUST_TRX_LINE_ID: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稅額與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LINE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聯結欄位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INTERFACE_LINE_CONTEXT : OM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模組拋轉過來時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此欄位值為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ORDER ENTRY</a:t>
            </a:r>
            <a:b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可參考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Descriptive </a:t>
            </a:r>
            <a:r>
              <a:rPr lang="en-US" altLang="zh-TW" sz="900" b="1" dirty="0" err="1" smtClean="0">
                <a:latin typeface="Tahoma" pitchFamily="34" charset="0"/>
                <a:ea typeface="+mn-ea"/>
                <a:cs typeface="Tahoma" pitchFamily="34" charset="0"/>
              </a:rPr>
              <a:t>Flexfield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Segments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的設定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(Application = Receivables ; Title = Line Transaction </a:t>
            </a:r>
            <a:r>
              <a:rPr lang="en-US" altLang="zh-TW" sz="900" b="1" baseline="0" dirty="0" err="1" smtClean="0">
                <a:latin typeface="Tahoma" pitchFamily="34" charset="0"/>
                <a:ea typeface="+mn-ea"/>
                <a:cs typeface="Tahoma" pitchFamily="34" charset="0"/>
              </a:rPr>
              <a:t>Flexfield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)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INTERFACE_LINE_ATTRIBUTE1: OM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模組拋轉過來時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此欄位為訂單單號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(OE_ORDER_HEADERS_ALL.ORDER_NUMBER)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INTERFACE_LINE_ATTRIBUTE3: OM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模組拋轉過來時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此欄位為出貨單號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(WSH_NEW_DELIVERIES.NAME)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INTERFACE_LINE_ATTRIBUTE6: OM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模組拋轉過來時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此欄位為訂單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LINE ID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(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OE_ORDER_LINES_ALL.LINE_ID)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LINE_TYPE  : LINE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TAX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或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FREIGHT</a:t>
            </a:r>
            <a:endParaRPr lang="zh-TW" altLang="en-US" sz="9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55AF1-43EB-4127-8A49-1C8A164CD21F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7263" y="768350"/>
            <a:ext cx="5116512" cy="3836988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759325"/>
            <a:ext cx="3299366" cy="2659190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應付帳款稅額明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細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ZX_LINES 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View: ZX_LINES_V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en-US" b="1" dirty="0" smtClean="0">
                <a:latin typeface="Tahoma" pitchFamily="34" charset="0"/>
                <a:ea typeface="+mn-ea"/>
                <a:cs typeface="Tahoma" pitchFamily="34" charset="0"/>
              </a:rPr>
              <a:t>TAX_LINE_ID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 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Key: 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TAX_ID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ZX_TAXES_VL.TAX_ID)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TAX_RATE_ID ( foreign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ZX_RATES_VL.TAX_RATE_ID)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ENTITY_CODE: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來源代碼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AR Transaction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而來的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Tax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明細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大部份記錄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'TRANSACTIONS'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TRX_ID: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稅額明細對應之立帳識別碼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TRX_LINE_ID: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稅額明細對應之立帳明細識別碼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TRX_NUMBER: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稅額明細對應之立帳單號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TAX_RATE_ID: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稅率識別碼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TAX_AMT: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稅額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TAX_RATE_CODE: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稅別代碼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TAX_RATE: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稅率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: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帳本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	</a:t>
            </a: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LEGAL_ENTITY_ID  :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實體法人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7B429-33E6-4D2D-AC81-E6ECEED0D9B1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3708400" cy="365125"/>
          </a:xfrm>
        </p:spPr>
        <p:txBody>
          <a:bodyPr/>
          <a:lstStyle/>
          <a:p>
            <a:r>
              <a:rPr lang="en-US" altLang="zh-TW" dirty="0" smtClean="0"/>
              <a:t>SQL Example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rctl.customer_trx_line_id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customer_trx_line_id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tctt.NAME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rs.NAME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sales_person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rctl.line_number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line_number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rctl.line_type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msi.segment1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item_number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item_description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NVL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rctl.quantity_invoiced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0)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+ NVL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rctl.quantity_credited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0) quantity,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rctl.unit_selling_price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unit_selling_price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zl.tax_rate_code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tax_rate_code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zl.tax_rate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tax_rate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zl.tax_amt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tax_amt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rctl.interface_line_attribute1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sales_order_number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rctl.interface_line_attribute3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do_number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rctl.interface_line_attribute6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order_line_id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zx_lines_v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ra_salesreps_all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mtl_system_items_b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msi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ra_cust_trx_types_all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ra_customer_trx_lines_all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between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rctl.customer_trx_id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tctt.org_id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rct.cust_trx_type_id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tctt.cust_trx_type_id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'INV'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rctl.warehouse_id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msi.organization_id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msi.inventory_item_id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rct.primary_salesrep_id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rctl.tax_line_id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=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2F822-DD04-462D-88BB-020EAF228584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45056-93B8-4B0A-BC71-83E69C89C75A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pPr marL="228600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銷貨退回及折讓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(Credit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Memo)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立帳主檔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Master</a:t>
            </a:r>
          </a:p>
          <a:p>
            <a:pPr marL="685800" lvl="1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Table: RA_CUSTOMER_TRX_ALL</a:t>
            </a:r>
          </a:p>
          <a:p>
            <a:pPr marL="685800" lvl="1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Primary Key / Unique Key: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CUSTOMER_TRX_ID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REVERSED_CASH_RECEIPT_ID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DOC_SEQUENCE_ID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+ DOC_SEQUENCE_VALUE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CUSTOMER_TRX_ID + ORG_ID + RECEIPT_METHOD_ID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685800" lvl="1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Key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SET_OF_BOOKS_ID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( foreign GL_LEDGERS.LEDGER_ID 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ORG_ID (foreign HR_OPERATING_UNITS.ORGANIZATION_ID )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TERRITORY_ID (foreign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RA_TERRITORIES.TERRITORY_ID)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CUST_TRX_TYPE_ID (foreign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RA_CUST_TRX_TYPES_ALL.CUST_TRX_TYPE_ID)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BATCH_SOURCE_ID (foreign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RA_BATCH_SOURCES_ALL.BATCH_SOURCE_ID)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BILL_TO_CUSTOMER_ID (foreign AR_CUSTOMERS.CUSTOMER_ID)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BILL_TO_SITE_USE_ID (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foreign </a:t>
            </a:r>
            <a:r>
              <a:rPr kumimoji="1" 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HZ_CUST_SITE_USES_ALL.SITE_USE_ID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SHIP_TO_CUSTOMER_ID (foreign AR_CUSTOMERS.CUSTOMER_ID)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SHIP_TO_SITE_USE_ID (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foreign </a:t>
            </a:r>
            <a:r>
              <a:rPr kumimoji="1" 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HZ_CUST_SITE_USES_ALL.SITE_USE_ID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TERM_ID (foreign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RA_TERMS.TERM_ID)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PRIMARY_SALESREP_ID (foreign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RA_SALESREPS.SALESREP_ID 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BATCH_ID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(foreign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RA_BATCHES_ALL.BATCH_ID)</a:t>
            </a:r>
          </a:p>
          <a:p>
            <a:pPr marL="685800" lvl="1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重要欄位：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TRX_NUMBER: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立帳編號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TRX_DATE: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立帳日期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EXCHANGE_RATE_TYPE: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匯率轉換型態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EXCHANGE_DATE: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匯率轉換日期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EXCHANGE_RATE: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匯率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TERRITORY_ID: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銷售區域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INVOICE_CURRENCY_CODE: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幣別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CUST_TRX_TYPE_ID: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立帳類型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BATCH_SOURCE_ID: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立帳來源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CT_REFERENCE: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參考備註欄位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PURCHASE_ORDER: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客戶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PO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單號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BILL_TO_CUSTOMER_ID: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帳單客戶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BILL_TO_SITE_USE_ID: 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帳單客戶地址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SHIP_TO_CUSTOMER_ID: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收貨客戶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SHIP_TO_SITE_USE_ID: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收貨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客戶地址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TERM_ID: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付款條件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PRIMARY_SALESREP_ID: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業務員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COMPLETE_FLAG:Y/N,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資料確認否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DOC_SEQUENCE_VALUE: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單據號碼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,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通常作為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AR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代傳票號碼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SET_OF_BOOKS_ID : Primary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帳本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LEDGER ID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ORG_ID: Operating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Unit (OU) ID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BATCH_ID: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立帳批次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lang="en-US" altLang="zh-TW" sz="800" b="1" dirty="0" smtClean="0"/>
              <a:t>PREVIOUS_CUSTOMER_TRX_ID:</a:t>
            </a:r>
            <a:br>
              <a:rPr lang="en-US" altLang="zh-TW" sz="800" b="1" dirty="0" smtClean="0"/>
            </a:br>
            <a:r>
              <a:rPr lang="zh-TW" altLang="en-US" sz="800" b="1" dirty="0" smtClean="0"/>
              <a:t>被折讓的</a:t>
            </a:r>
            <a:r>
              <a:rPr lang="en-US" altLang="zh-TW" sz="800" b="1" dirty="0" smtClean="0"/>
              <a:t>INVOCIE,RA_CUSTOMER_TRX_ALL.CUSTOMER_TRX_ID</a:t>
            </a:r>
          </a:p>
          <a:p>
            <a:pPr marL="1143000" lvl="2" indent="-228600"/>
            <a:r>
              <a:rPr lang="en-US" altLang="zh-TW" sz="800" b="1" dirty="0" smtClean="0"/>
              <a:t>REASON_CODE:</a:t>
            </a:r>
            <a:r>
              <a:rPr lang="zh-TW" altLang="en-US" sz="800" b="1" dirty="0" smtClean="0"/>
              <a:t>折讓原因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41177-1768-4EDF-BC1B-2EBF094DDE8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8CD68-9A8B-46CD-BE23-34F35EF7E39F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en-US" altLang="zh-TW" dirty="0" smtClean="0"/>
              <a:t>SQL</a:t>
            </a:r>
            <a:r>
              <a:rPr lang="en-US" altLang="zh-TW" baseline="0" dirty="0" smtClean="0"/>
              <a:t> Example</a:t>
            </a:r>
          </a:p>
          <a:p>
            <a:endParaRPr lang="en-US" altLang="zh-TW" baseline="0" dirty="0" smtClean="0"/>
          </a:p>
          <a:p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rctl.customer_trx_line_id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customer_trx_line_id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tctt.NAME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rs.NAME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sales_person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rctl.line_number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line_number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rctl.line_type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msi.segment1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item_number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item_description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NVL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rctl.quantity_invoiced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0)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+ NVL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rctl.quantity_credited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0) quantity,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rctl.unit_selling_price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unit_selling_price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zl.tax_rate_code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tax_rate_code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zl.tax_rate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tax_rate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zl.tax_amt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tax_amt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rctl.interface_line_attribute1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sales_order_number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rctl.interface_line_attribute3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do_number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rctl.interface_line_attribute6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order_line_id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zx_lines_v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ra_salesreps_all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mtl_system_items_b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msi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ra_cust_trx_types_all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ra_customer_trx_lines_all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between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rctl.customer_trx_id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tctt.org_id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rct.cust_trx_type_id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tctt.cust_trx_type_id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'CM'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rctl.warehouse_id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msi.organization_id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msi.inventory_item_id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rct.primary_salesrep_id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rctl.tax_line_id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=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5C4F2-2F90-4FBC-AD1E-0529B90ABC4C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55ECE-649A-4107-B9AB-87CE29335156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44" y="4760116"/>
            <a:ext cx="4956871" cy="5179880"/>
          </a:xfrm>
        </p:spPr>
        <p:txBody>
          <a:bodyPr/>
          <a:lstStyle/>
          <a:p>
            <a:pPr marL="228600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預收款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(Deposit)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立帳主檔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Master</a:t>
            </a:r>
          </a:p>
          <a:p>
            <a:pPr marL="685800" lvl="1" indent="-228600"/>
            <a:r>
              <a:rPr kumimoji="1" lang="en-US" altLang="zh-TW" sz="900" b="1" kern="1200" dirty="0" err="1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Table:RA_CUSTOMER_TRX_ALL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685800" lvl="1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Primary Key / Unique Key: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CUSTOMER_TRX_ID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REVERSED_CASH_RECEIPT_ID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DOC_SEQUENCE_ID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+ DOC_SEQUENCE_VALUE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CUSTOMER_TRX_ID + ORG_ID + RECEIPT_METHOD_ID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685800" lvl="1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Key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SET_OF_BOOKS_ID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( foreign GL_LEDGERS.LEDGER_ID 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ORG_ID (foreign HR_OPERATING_UNITS.ORGANIZATION_ID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TERRITORY_ID (foreign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RA_TERRITORIES.TERRITORY_ID)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CUST_TRX_TYPE_ID (foreign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RA_CUST_TRX_TYPES.CUST_TRX_TYPE_ID)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BATCH_SOURCE_ID (foreign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RA_BATCH_SOURCES_ALL.BATCH_SOURCE_ID)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BILL_TO_CUSTOMER_ID (foreign AR_CUSTOMERS.CUSTOMER_ID)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BILL_TO_SITE_USE_ID (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foreign </a:t>
            </a:r>
            <a:r>
              <a:rPr kumimoji="1" 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HZ_CUST_SITE_USES_ALL.SITE_USE_ID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SHIP_TO_CUSTOMER_ID (foreign AR_CUSTOMERS.CUSTOMER_ID)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SHIP_TO_SITE_USE_ID (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foreign </a:t>
            </a:r>
            <a:r>
              <a:rPr kumimoji="1" 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HZ_CUST_SITE_USES_ALL.SITE_USE_ID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TERM_ID (foreign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RA_TERMS.TERM_ID)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PRIMARY_SALESREP_ID (foreign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RA_SALESREPS.SALESREP_ID 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BATCH_ID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(foreign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RA_BATCHES_ALL.BATCH_ID)</a:t>
            </a:r>
          </a:p>
          <a:p>
            <a:pPr marL="685800" lvl="1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重要欄位：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TRX_NUMBER: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立帳編號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TRX_DATE: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立帳日期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EXCHANGE_RATE_TYPE: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匯率轉換型態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EXCHANGE_DATE: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匯率轉換日期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EXCHANGE_RATE: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匯率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TERRITORY_ID: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銷售區域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INVOICE_CURRENCY_CODE: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幣別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CUST_TRX_TYPE_ID: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立帳類型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BATCH_SOURCE_ID: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立帳來源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CT_REFERENCE: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參考備註欄位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PURCHASE_ORDER: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客戶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PO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單號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BILL_TO_CUSTOMER_ID: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帳單客戶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BILL_TO_SITE_USE_ID: 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帳單客戶地址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SHIP_TO_CUSTOMER_ID: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收貨客戶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SHIP_TO_SITE_USE_ID: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收貨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客戶地址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TERM_ID: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付款條件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PRIMARY_SALESREP_ID: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業務員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COMPLETE_FLAG:Y/N,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資料確認否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DOC_SEQUENCE_VALUE: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單據號碼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,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通常作為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AR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代傳票號碼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SET_OF_BOOKS_ID : Primary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帳本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LEDGER ID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ORG_ID: Operating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Unit (OU) ID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BATCH_ID: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立帳批次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START_DATE_COMMITMENT 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預收生效日期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END_DATE_COMMITMENT 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預收失效日期</a:t>
            </a:r>
          </a:p>
          <a:p>
            <a:pPr marL="0" indent="0">
              <a:buNone/>
            </a:pPr>
            <a:endParaRPr lang="zh-TW" altLang="en-US" b="0" dirty="0"/>
          </a:p>
          <a:p>
            <a:pPr marL="228600" indent="-228600"/>
            <a:endParaRPr lang="en-US" altLang="zh-TW" b="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8B55F-9EA6-4ACB-9F33-7E892F018DD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en-US" altLang="zh-TW" b="1" baseline="0" dirty="0" smtClean="0"/>
              <a:t> (t) Commitment</a:t>
            </a:r>
          </a:p>
          <a:p>
            <a:pPr lvl="1"/>
            <a:r>
              <a:rPr lang="en-US" altLang="zh-TW" b="1" baseline="0" dirty="0" smtClean="0"/>
              <a:t> Effective Date </a:t>
            </a:r>
            <a:r>
              <a:rPr lang="zh-TW" altLang="en-US" b="1" baseline="0" dirty="0" smtClean="0"/>
              <a:t>起始</a:t>
            </a:r>
            <a:r>
              <a:rPr lang="en-US" altLang="zh-TW" b="1" baseline="0" dirty="0" smtClean="0"/>
              <a:t>: RA_CUSTOMER_TRX_ALL.START</a:t>
            </a:r>
            <a:r>
              <a:rPr kumimoji="1" lang="en-US" altLang="zh-TW" sz="900" b="1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_DATE_COMMITMENT</a:t>
            </a:r>
          </a:p>
          <a:p>
            <a:pPr lvl="1"/>
            <a:r>
              <a:rPr kumimoji="1" lang="en-US" altLang="zh-TW" sz="900" b="1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Effective Date </a:t>
            </a:r>
            <a:r>
              <a:rPr kumimoji="1" lang="zh-TW" altLang="en-US" sz="900" b="1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結束</a:t>
            </a:r>
            <a:r>
              <a:rPr kumimoji="1" lang="en-US" altLang="zh-TW" sz="900" b="1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lang="en-US" altLang="zh-TW" b="1" baseline="0" dirty="0" smtClean="0"/>
              <a:t>RA_CUSTOMER_TRX_ALL.</a:t>
            </a:r>
            <a:r>
              <a:rPr kumimoji="1" lang="en-US" altLang="zh-TW" sz="900" b="1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END_DATE_COMMITMENT</a:t>
            </a:r>
          </a:p>
          <a:p>
            <a:pPr lvl="1"/>
            <a:r>
              <a:rPr kumimoji="1" lang="en-US" altLang="zh-TW" sz="900" b="1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Amount : RA_CUSTOMER_TRX_LINES_ALL.EXTENDED_AMOUNT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en-US" altLang="zh-TW" sz="900" b="1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Description : RA_CUSTOMER_TRX_LINES_ALL.DESCRIPTION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E0D61-6770-44AC-B775-4962F0E9061A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4672013"/>
            <a:ext cx="5564207" cy="460375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/>
            <a:r>
              <a:rPr lang="zh-TW" altLang="en-US" b="0" dirty="0" smtClean="0"/>
              <a:t>沖銷預收款</a:t>
            </a:r>
            <a:r>
              <a:rPr lang="en-US" altLang="zh-TW" b="0" dirty="0" smtClean="0"/>
              <a:t>INVOICE ,</a:t>
            </a:r>
            <a:r>
              <a:rPr lang="en-US" altLang="zh-TW" b="0" baseline="0" dirty="0" smtClean="0"/>
              <a:t> </a:t>
            </a:r>
            <a:r>
              <a:rPr lang="zh-TW" altLang="en-US" b="0" baseline="0" dirty="0" smtClean="0"/>
              <a:t>其沖銷的預收款 </a:t>
            </a:r>
            <a:r>
              <a:rPr lang="en-US" altLang="zh-TW" b="0" baseline="0" dirty="0" smtClean="0"/>
              <a:t>(DEPOSIT) </a:t>
            </a:r>
            <a:r>
              <a:rPr lang="zh-TW" altLang="en-US" b="0" baseline="0" dirty="0" smtClean="0"/>
              <a:t>之</a:t>
            </a:r>
            <a:r>
              <a:rPr lang="en-US" altLang="zh-TW" b="0" dirty="0" smtClean="0"/>
              <a:t>RA_CUSTOMER_TRX_ALL.CUSTOMER_TRX_ID </a:t>
            </a:r>
            <a:r>
              <a:rPr lang="zh-TW" altLang="en-US" b="0" dirty="0" smtClean="0"/>
              <a:t>記錄於 </a:t>
            </a:r>
            <a:r>
              <a:rPr lang="en-US" altLang="zh-TW" b="0" dirty="0" smtClean="0"/>
              <a:t>INVOICE</a:t>
            </a:r>
            <a:r>
              <a:rPr lang="zh-TW" altLang="en-US" b="0" dirty="0" smtClean="0"/>
              <a:t>的</a:t>
            </a:r>
            <a:r>
              <a:rPr lang="en-US" altLang="zh-TW" b="0" dirty="0" smtClean="0"/>
              <a:t>  RA_CUSTOMER_TRX_ALL.INITIAL_CUSTOMER_TRX_ID </a:t>
            </a:r>
          </a:p>
          <a:p>
            <a:pPr marL="228600" indent="-228600"/>
            <a:r>
              <a:rPr lang="en-US" altLang="zh-TW" b="1" dirty="0" smtClean="0">
                <a:solidFill>
                  <a:srgbClr val="FF0000"/>
                </a:solidFill>
              </a:rPr>
              <a:t>Deposit</a:t>
            </a:r>
            <a:r>
              <a:rPr lang="zh-TW" altLang="en-US" b="1" dirty="0" smtClean="0">
                <a:solidFill>
                  <a:srgbClr val="FF0000"/>
                </a:solidFill>
              </a:rPr>
              <a:t>在應用上有極大的限制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</a:rPr>
              <a:t> 一張</a:t>
            </a:r>
            <a:r>
              <a:rPr lang="en-US" altLang="zh-TW" b="1" dirty="0" smtClean="0">
                <a:solidFill>
                  <a:srgbClr val="FF0000"/>
                </a:solidFill>
              </a:rPr>
              <a:t>Invoice</a:t>
            </a:r>
            <a:r>
              <a:rPr lang="zh-TW" altLang="en-US" b="1" dirty="0" smtClean="0">
                <a:solidFill>
                  <a:srgbClr val="FF0000"/>
                </a:solidFill>
              </a:rPr>
              <a:t>只能沖銷一筆</a:t>
            </a:r>
            <a:r>
              <a:rPr lang="en-US" altLang="zh-TW" b="1" dirty="0" smtClean="0">
                <a:solidFill>
                  <a:srgbClr val="FF0000"/>
                </a:solidFill>
              </a:rPr>
              <a:t>Deposit (</a:t>
            </a:r>
            <a:r>
              <a:rPr lang="en-US" altLang="zh-TW" b="1" baseline="0" dirty="0" smtClean="0">
                <a:solidFill>
                  <a:srgbClr val="FF0000"/>
                </a:solidFill>
              </a:rPr>
              <a:t> </a:t>
            </a:r>
            <a:r>
              <a:rPr lang="zh-TW" altLang="en-US" b="1" baseline="0" dirty="0" smtClean="0">
                <a:solidFill>
                  <a:srgbClr val="FF0000"/>
                </a:solidFill>
              </a:rPr>
              <a:t>一張</a:t>
            </a:r>
            <a:r>
              <a:rPr lang="en-US" altLang="zh-TW" b="1" baseline="0" dirty="0" smtClean="0">
                <a:solidFill>
                  <a:srgbClr val="FF0000"/>
                </a:solidFill>
              </a:rPr>
              <a:t>Deposit </a:t>
            </a:r>
            <a:r>
              <a:rPr lang="zh-TW" altLang="en-US" b="1" baseline="0" dirty="0" smtClean="0">
                <a:solidFill>
                  <a:srgbClr val="FF0000"/>
                </a:solidFill>
              </a:rPr>
              <a:t>可以給多筆</a:t>
            </a:r>
            <a:r>
              <a:rPr lang="en-US" altLang="zh-TW" b="1" baseline="0" dirty="0" smtClean="0">
                <a:solidFill>
                  <a:srgbClr val="FF0000"/>
                </a:solidFill>
              </a:rPr>
              <a:t>Invoice</a:t>
            </a:r>
            <a:r>
              <a:rPr lang="zh-TW" altLang="en-US" b="1" baseline="0" dirty="0" smtClean="0">
                <a:solidFill>
                  <a:srgbClr val="FF0000"/>
                </a:solidFill>
              </a:rPr>
              <a:t>沖銷</a:t>
            </a:r>
            <a:r>
              <a:rPr lang="en-US" altLang="zh-TW" b="1" baseline="0" dirty="0" smtClean="0">
                <a:solidFill>
                  <a:srgbClr val="FF0000"/>
                </a:solidFill>
              </a:rPr>
              <a:t>), </a:t>
            </a:r>
            <a:r>
              <a:rPr lang="zh-TW" altLang="en-US" b="1" baseline="0" dirty="0" smtClean="0">
                <a:solidFill>
                  <a:srgbClr val="FF0000"/>
                </a:solidFill>
              </a:rPr>
              <a:t>此一限制是</a:t>
            </a:r>
            <a:r>
              <a:rPr lang="en-US" altLang="zh-TW" b="1" baseline="0" dirty="0" smtClean="0">
                <a:solidFill>
                  <a:srgbClr val="FF0000"/>
                </a:solidFill>
              </a:rPr>
              <a:t>EBS</a:t>
            </a:r>
            <a:r>
              <a:rPr lang="zh-TW" altLang="en-US" b="1" baseline="0" dirty="0" smtClean="0">
                <a:solidFill>
                  <a:srgbClr val="FF0000"/>
                </a:solidFill>
              </a:rPr>
              <a:t>用戶很少使用</a:t>
            </a:r>
            <a:r>
              <a:rPr lang="en-US" altLang="zh-TW" b="1" baseline="0" dirty="0" smtClean="0">
                <a:solidFill>
                  <a:srgbClr val="FF0000"/>
                </a:solidFill>
              </a:rPr>
              <a:t>Deposit</a:t>
            </a:r>
            <a:r>
              <a:rPr lang="zh-TW" altLang="en-US" b="1" baseline="0" dirty="0" smtClean="0">
                <a:solidFill>
                  <a:srgbClr val="FF0000"/>
                </a:solidFill>
              </a:rPr>
              <a:t>的原因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228600" indent="-228600"/>
            <a:r>
              <a:rPr lang="en-US" altLang="zh-TW" b="0" dirty="0" smtClean="0"/>
              <a:t>SQL Example</a:t>
            </a:r>
          </a:p>
          <a:p>
            <a:pPr marL="685800" lvl="1" indent="-228600">
              <a:buFont typeface="+mj-lt"/>
              <a:buAutoNum type="arabicPeriod"/>
            </a:pPr>
            <a:endParaRPr lang="en-US" altLang="zh-TW" b="0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rctt.NAME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invoice_type_name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rctt_i.NAME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deposit_type_name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INVOICE_TRX_NUMBER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rct_i.TRX_NUMBER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DEPOSIT_TRX_NUMBER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ra_cust_trx_types_all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rctt_i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rct_i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ra_cust_trx_types_all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rct.initial_customer_trx_id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IS NOT NULL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rct.cust_trx_type_id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rctt.cust_trx_type_id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rct.initial_customer_trx_id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rct_i.customer_trx_id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rct_i.cust_trx_type_id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rctt_i.cust_trx_type_id</a:t>
            </a:r>
            <a:endParaRPr lang="en-US" altLang="zh-TW" b="0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BC68C-26F1-474E-8C15-EF08B127B0CD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en-US" altLang="zh-TW" dirty="0" smtClean="0"/>
              <a:t>SQL</a:t>
            </a:r>
            <a:r>
              <a:rPr lang="en-US" altLang="zh-TW" baseline="0" dirty="0" smtClean="0"/>
              <a:t> Example: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rctl.customer_trx_line_id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customer_trx_line_id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tctt.NAME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rs.NAME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sales_person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rctl.line_number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line_number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rctl.line_type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msi.segment1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item_number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item_description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NVL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rctl.quantity_invoiced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0)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+ NVL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rctl.quantity_credited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0) quantity,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rctl.unit_selling_price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unit_selling_price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zl.tax_rate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tax_rate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zl.tax_amt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tax_amt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rctl.interface_line_attribute1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sales_order_number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rctl.interface_line_attribute3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do_number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rctl.interface_line_attribute6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order_line_id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zx_lines_v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ra_salesreps_all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mtl_system_items_b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msi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ra_cust_trx_types_all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ra_customer_trx_lines_all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between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rctl.customer_trx_id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tctt.org_id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rct.cust_trx_type_id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tctt.cust_trx_type_id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'DEP'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rctl.warehouse_id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msi.organization_id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msi.inventory_item_id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rct.primary_salesrep_id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rctl.tax_line_id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=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zl.tax_line_id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9FD3C-B387-4D8A-ABCE-1A6705428D0C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882" y="4860925"/>
            <a:ext cx="5441222" cy="2491734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應收帳款立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帳分錄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(Accounting)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RA_CUST_TRX_LINE_GL_DIST_ALL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CUST_TRX_LINE_GL_DIST_ID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CUSTOMER_TRX_ID (foreign RA_CUSTOMER_TRX_ALL.CUSTOMER_TRX_ID)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CUSTOMER_TRX_LINE_ID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RA_CUSTOMER_TRX_LINES_ALL.CUSTOMER_TRX_LINE_ID)</a:t>
            </a: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CODE_COMBINATION_ID (foreign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GL_CODE_COMBINATIONS.CODE_COMBINATION_ID)</a:t>
            </a: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SET_OF_BOOKS_ID (foreign GL_LEDGERS.LEDGER_ID)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重要欄位：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ACCOUNT_CLASS: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REC: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應收帳款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Receivable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REV: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銷貨收入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Revenue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TAX: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稅額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Tax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FREIGHT: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運費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/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ROUND: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尾差調整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CUSTOMER_TRX_ID: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應收帳款立帳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CUSTOMER_TRX_LINE_ID: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應收帳款立帳明細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當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ACCOUNT_CLASS=‘REC’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時，此欄位空白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CODE_COMBINATION_ID: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會計科目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ID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SET_OF_BOOKS_ID : Primary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帳本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ACCTD_AMOUNT 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本幣金額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AMOUNT 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原幣金額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GL_DATE 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總帳日期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POSTING_CONTROL_ID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: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初始值為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-3, Final Create Accounting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之後會記錄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Accounting Control ID ( </a:t>
            </a:r>
            <a:r>
              <a:rPr lang="en-US" altLang="zh-TW" b="1" baseline="0" smtClean="0">
                <a:latin typeface="Tahoma" pitchFamily="34" charset="0"/>
                <a:ea typeface="+mn-ea"/>
                <a:cs typeface="Tahoma" pitchFamily="34" charset="0"/>
              </a:rPr>
              <a:t>Database Sequence : AR_POSTING_CONTROL_S )</a:t>
            </a:r>
            <a:endParaRPr lang="zh-TW" altLang="en-US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551B9-A3B0-4BBB-89A3-53DD99907E02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備忘稿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 smtClean="0"/>
              <a:t>SQL</a:t>
            </a:r>
            <a:r>
              <a:rPr lang="en-US" altLang="zh-TW" baseline="0" dirty="0" smtClean="0"/>
              <a:t> Example</a:t>
            </a:r>
          </a:p>
          <a:p>
            <a:endParaRPr lang="en-US" altLang="zh-TW" baseline="0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tctt.NAME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rs.NAME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sales_person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rctgd.gl_date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('SQLGL',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'GL#',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rctgd.account_class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amount,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rctgd.acctd_amount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acctd_amount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rctgd.code_combination_id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gl_ledgers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ra_cust_trx_line_gl_dist_all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ra_salesreps_all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ra_cust_trx_types_all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tctt.org_id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rct.cust_trx_type_id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tctt.cust_trx_type_id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rct.primary_salesrep_id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rctgd.customer_trx_id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gl.ledger_id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rctgd.customer_trx_line_id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IS NULL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rctgd.gl_date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BETWEEN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UNION ALL</a:t>
            </a:r>
          </a:p>
          <a:p>
            <a:pPr>
              <a:buNone/>
            </a:pPr>
            <a:r>
              <a:rPr kumimoji="1" lang="en-US" altLang="zh-TW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------ </a:t>
            </a:r>
            <a:r>
              <a:rPr kumimoji="1" lang="zh-TW" altLang="en-US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以上為 </a:t>
            </a:r>
            <a:r>
              <a:rPr kumimoji="1" lang="en-US" altLang="zh-TW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invoice header </a:t>
            </a:r>
            <a:r>
              <a:rPr kumimoji="1" lang="zh-TW" altLang="en-US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部份</a:t>
            </a:r>
            <a:r>
              <a:rPr kumimoji="1" lang="en-US" altLang="zh-TW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</a:t>
            </a:r>
            <a:r>
              <a:rPr kumimoji="1" lang="zh-TW" altLang="en-US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包括</a:t>
            </a:r>
            <a:r>
              <a:rPr kumimoji="1" lang="en-US" altLang="zh-TW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receivable/rounding) , </a:t>
            </a:r>
            <a:r>
              <a:rPr kumimoji="1" lang="zh-TW" altLang="en-US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以下為</a:t>
            </a:r>
            <a:r>
              <a:rPr kumimoji="1" lang="en-US" altLang="zh-TW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Line ,</a:t>
            </a:r>
            <a:r>
              <a:rPr kumimoji="1" lang="zh-TW" altLang="en-US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包括</a:t>
            </a:r>
            <a:r>
              <a:rPr kumimoji="1" lang="en-US" altLang="zh-TW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item / tax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tctt.NAME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rs.NAME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sales_person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rctgd.gl_date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('SQLGL',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'GL#',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rctgd.account_class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amount,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rctgd.acctd_amount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acctd_amount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rctgd.code_combination_id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gl_ledgers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ra_cust_trx_line_gl_dist_all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ra_salesreps_all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ra_cust_trx_types_all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tctt.org_id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rct.cust_trx_type_id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tctt.cust_trx_type_id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gl.ledger_id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rct.primary_salesrep_id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rs.salesrep_id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rctgd.customer_trx_id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rctgd.customer_trx_line_id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IS NOT NULL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gl.ledger_id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rctgd.gl_date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BETWEEN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ORDER BY TRX_NUMBER</a:t>
            </a:r>
            <a:endParaRPr kumimoji="1" lang="en-US" altLang="zh-TW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lvl="1"/>
            <a:endParaRPr lang="zh-TW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B0C38-9AEE-485A-AC52-A8C3942B9E19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988050" cy="47101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4768" tIns="47384" rIns="94768" bIns="47384"/>
          <a:lstStyle/>
          <a:p>
            <a:pPr>
              <a:lnSpc>
                <a:spcPct val="90000"/>
              </a:lnSpc>
            </a:pPr>
            <a:r>
              <a:rPr lang="en-US" altLang="zh-TW" sz="900" b="0" dirty="0" smtClean="0">
                <a:latin typeface="Tahoma" pitchFamily="34" charset="0"/>
                <a:ea typeface="+mn-ea"/>
                <a:cs typeface="Tahoma" pitchFamily="34" charset="0"/>
              </a:rPr>
              <a:t>SQL Example:  (</a:t>
            </a:r>
            <a:r>
              <a:rPr lang="zh-TW" altLang="en-US" sz="900" b="0" dirty="0" smtClean="0">
                <a:latin typeface="Tahoma" pitchFamily="34" charset="0"/>
                <a:ea typeface="+mn-ea"/>
                <a:cs typeface="Tahoma" pitchFamily="34" charset="0"/>
              </a:rPr>
              <a:t>注意</a:t>
            </a:r>
            <a:r>
              <a:rPr lang="en-US" altLang="zh-TW" sz="900" b="0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kumimoji="1" lang="en-US" altLang="zh-TW" sz="900" b="0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1" lang="en-US" altLang="zh-TW" sz="900" b="0" kern="1200" baseline="0" dirty="0" err="1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ra_cust_trx_line_gl_dist_all</a:t>
            </a:r>
            <a:r>
              <a:rPr kumimoji="1" lang="en-US" altLang="zh-TW" sz="900" b="0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1" lang="zh-TW" altLang="en-US" sz="900" b="0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與  </a:t>
            </a:r>
            <a:r>
              <a:rPr kumimoji="1" lang="en-US" altLang="zh-TW" sz="900" b="0" kern="1200" baseline="0" dirty="0" err="1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xla_ae_lines</a:t>
            </a:r>
            <a:r>
              <a:rPr kumimoji="1" lang="zh-TW" altLang="en-US" sz="900" b="0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並不是一對一的關係</a:t>
            </a:r>
            <a:r>
              <a:rPr kumimoji="1" lang="en-US" altLang="zh-TW" sz="900" b="0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)</a:t>
            </a:r>
            <a:endParaRPr lang="en-US" altLang="zh-TW" sz="900" b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TW" sz="800" b="1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XTE.ENTITY_CODE    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XE.EVENT_TYPE_CODE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XAH.GL_TRANSFER_STATUS_CODE,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XAH.GL_TRANSFER_DATE,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XAH.JE_CATEGORY_NAME,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XAH.DOC_SEQUENCE_VALUE,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XAL.ACCOUNTING_DATE,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FND_FLEX_EXT.GET_SEGS('SQLGL','GL#', GCC.CHART_OF_ACCOUNTS_ID , XAL.CODE_COMBINATION_ID)     ACCOUNT_CODE,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XLA_OA_FUNCTIONS_PKG.GET_CCID_DESCRIPTION(GCC.CHART_OF_ACCOUNTS_ID, XAL.CODE_COMBINATION_ID) ACCOUNT_DESCRIPTION,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XAL.AE_LINE_NUM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XAL.ACCOUNTING_CLASS_CODE,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XAL.DESCRIPTION   XAL_DESCRIPTION,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XAL.CURRENCY_CODE,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XAL.ENTERED_DR,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XAL.ACCOUNTED_DR,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XAL.ACCOUNTED_DR,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XAL.ACCOUNTED_CR,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RCT.CUSTOMER_TRX_ID,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XTE.LEDGER_ID,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XAH.LEDGER_ID,   ---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要注意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若有 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secondary ledger,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一筆交易要拋兩個以上的帳本 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在此一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column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會指到不同的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ledger_id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XAH.EVENT_ID,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XAH.AE_HEADER_ID,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XAL.CODE_COMBINATION_ID 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XAL.GL_SL_LINK_ID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FROM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GL_CODE_COMBINATIONS         GCC 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XLA_AE_LINES                 XAL 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XLA_AE_HEADERS               XAH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XLA_EVENTS                   XE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XLA.XLA_TRANSACTION_ENTITIES XTE 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          RCT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WHERE 1=1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RCT.ORG_ID               =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p_org_id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RCT.TRX_DATE   between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RCT.TRX_NUMBER    =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nvl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RCT.TRX_NUMBER)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以下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3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個欄位為 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 TABLE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的 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XLA_TRANSACTION_ENTITIES_N1 KEY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的前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3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個欄位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可提升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PERFORMANCE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XTE.LEDGER_ID            =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p_ledger_id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XTE.ENTITY_CODE          =  'TRANSACTIONS'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RCT.CUSTOMER_TRX_ID      =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nvl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(XTE.SOURCE_ID_INT_1,-99)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XTE.APPLICATION_ID       =  222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XTE.APPLICATION_ID       =  XE.APPLICATION_ID(+)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XTE.ENTITY_ID            =  XE.ENTITY_ID(+)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XE.EVENT_ID              =  XAH.EVENT_ID(+)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XE.APPLICATION_ID        =  XAH.APPLICATION_ID(+)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XAH.AE_HEADER_ID         =  XAL.AE_HEADER_ID(+)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XAL.CODE_COMBINATION_ID  =  GCC.CODE_COMBINATION_ID(+)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;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250AC-D20C-4150-A2C7-6FF1622128E6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4746625"/>
            <a:ext cx="5649912" cy="4833631"/>
          </a:xfrm>
        </p:spPr>
        <p:txBody>
          <a:bodyPr wrap="square"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應收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帳款調整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AR_ADJUSTMENTS_ALL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ADJUSTMENT_ID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ADJUSTMENT_NUMBER + ORG_ID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685800" lvl="1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Foreign Key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CUSTOMER_TRX_ID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(foreign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RA_CUSTOMER_TRX_ALL.CUSTOMER_TRX_ID)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PAYMENT_SCHEDULE_ID (AR_PAYMENT_SCHEDULES_ALL.PAYMENT_SCHEDULE_ID)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RECEIVABLES_TRX_ID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AR_RECEIVABLES_TRX_ALL.RECEIVABLES_TRX_ID 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ASSOCIATED_CASH_RECEIPT_ID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AR_CASH_RECEIPTS_ALL.CASH_RECEIPT_ID)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ADJUSTMENT_NUMBER: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應收帳款調整編號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APPLY_DATE: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調整日期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GL_DATE: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總帳日期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STATUS: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ORG_ID:OU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CUSTOMER_TRX_ID: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被調整應收帳款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PAYMENT_SCHEDULE_ID: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被調整應收預計付款期別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RECEIVABLES_TRX_ID: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調整應收帳款異動類型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REASON_CODE: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調整理由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ACCTD_AMOUNT: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本幣調整金額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AMOUNT: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調整金額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DOC_SEQUENCE_VALUE: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單號號碼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一般運用為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AR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代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傳票號碼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ASSOCIATED_CASH_RECEIPT_ID: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經收款調整應收帳款時，此欄位紀錄原收款單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TYPE: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CHARGES: Charges Adjustments 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INVOICE:I </a:t>
            </a:r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nvoice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Adjustments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LINE: Line Adjustments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TAX: Tax Adjustments</a:t>
            </a:r>
          </a:p>
          <a:p>
            <a:pPr marL="228600" indent="-228600"/>
            <a:endParaRPr lang="zh-TW" altLang="en-US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A2964-65BD-4CE1-9308-B00855FA42A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A7BD3-50F9-4114-90E0-0F6251AC7E7E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en-US" altLang="zh-TW" dirty="0" smtClean="0"/>
              <a:t>SQL Example:</a:t>
            </a:r>
          </a:p>
          <a:p>
            <a:pPr>
              <a:buNone/>
            </a:pPr>
            <a:endParaRPr kumimoji="1" lang="zh-TW" altLang="en-US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tctt.NAME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trx_type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adj.adjustment_number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adj.apply_date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adj.gl_date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adj.code_combination_id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adj.acctd_amount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TYPE.meaning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adj_type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ra_cust_trx_types_all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(SELECT *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FROM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ar_lookups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WHERE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lookup_type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'ADJUSTMENT_TYPE') TYPE,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ar_adjustments_all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TYPE.lookup_code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rct.customer_trx_id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tctt.org_id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rct.cust_trx_type_id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tctt.cust_trx_type_id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adj.apply_date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between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3793D-5BEC-4D15-89AF-19E1DF4DFAF1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06" y="4760116"/>
            <a:ext cx="5017785" cy="4542782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baseline="0" dirty="0" smtClean="0"/>
              <a:t>SQL Example:</a:t>
            </a:r>
            <a:endParaRPr lang="en-US" altLang="zh-TW" sz="900" b="1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XTE.ENTITY_CODE   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XE.EVENT_TYPE_CODE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AA.ADJUSTMENT_NUMBER,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AA.ADJUSTMENT_TYPE,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XAH.GL_TRANSFER_STATUS_CODE,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XAH.GL_TRANSFER_DATE,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XAH.JE_CATEGORY_NAME,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XAH.DOC_SEQUENCE_VALUE,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XAL.ACCOUNTING_DATE,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FND_FLEX_EXT.GET_SEGS('SQLGL','GL#', GCC.CHART_OF_ACCOUNTS_ID , XAL.CODE_COMBINATION_ID)     ACCOUNT_CODE,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XLA_OA_FUNCTIONS_PKG.GET_CCID_DESCRIPTION(GCC.CHART_OF_ACCOUNTS_ID, XAL.CODE_COMBINATION_ID) ACCOUNT_DESCRIPTION,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XAL.AE_LINE_NUM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XAL.ACCOUNTING_CLASS_CODE,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XAL.DESCRIPTION   XAL_DESCRIPTION,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XAL.CURRENCY_CODE,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XAL.ENTERED_DR,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XAL.ACCOUNTED_DR,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XAL.ACCOUNTED_DR,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XAL.ACCOUNTED_CR,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RCT.ORG_ID,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RCT.CUSTOMER_TRX_ID,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XTE.LEDGER_ID,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XAH.LEDGER_ID,  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要注意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若有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secondary ledger,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一筆交易要拋兩個以上的帳本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在此一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column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會指到不同的</a:t>
            </a:r>
            <a:r>
              <a:rPr kumimoji="1" lang="en-US" altLang="zh-TW" sz="900" b="0" i="1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ledger_id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XAH.EVENT_ID, 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XAH.AE_HEADER_ID,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XAL.CODE_COMBINATION_ID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XAL.GL_SL_LINK_ID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FROM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GL_CODE_COMBINATIONS         GCC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XLA_AE_LINES                 XAL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XLA_AE_HEADERS               XAH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XLA_EVENTS                   XE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XLA.XLA_TRANSACTION_ENTITIES XTE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          RCT,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AR_ADJUSTMENTS_ALL           AA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WHERE 1=1 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AA.ORG_ID               = 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p_org_id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AA.GL_DATE     between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AA.CUSTOMER_TRX_ID      =  RCT.CUSTOMER_TRX_ID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RCT.TRX_NUMBER    =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nvl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p_trx_number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RCT.TRX_NUMBER)</a:t>
            </a:r>
          </a:p>
          <a:p>
            <a:pPr>
              <a:buNone/>
            </a:pP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以下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3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個欄位為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 TABLE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的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XLA_TRANSACTION_ENTITIES_N1 KEY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的前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3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個欄位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可提升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PERFORMANCE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XTE.LEDGER_ID            = 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p_ledger_id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XTE.ENTITY_CODE          =  'ADJUSTMENTS'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AA.ADJUSTMENT_ID       =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nvl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(XTE.SOURCE_ID_INT_1,-99) </a:t>
            </a:r>
          </a:p>
          <a:p>
            <a:pPr>
              <a:buNone/>
            </a:pP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endParaRPr kumimoji="1" lang="zh-TW" altLang="en-US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XTE.APPLICATION_ID       =  222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XTE.APPLICATION_ID       =  XE.APPLICATION_ID(+)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XTE.ENTITY_ID            =  XE.ENTITY_ID(+)</a:t>
            </a:r>
          </a:p>
          <a:p>
            <a:pPr>
              <a:buNone/>
            </a:pP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</a:t>
            </a:r>
            <a:endParaRPr kumimoji="1" lang="zh-TW" altLang="en-US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XE.EVENT_ID              =  XAH.EVENT_ID(+)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XE.APPLICATION_ID        =  XAH.APPLICATION_ID(+)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XAH.AE_HEADER_ID         =  XAL.AE_HEADER_ID(+)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XAL.CODE_COMBINATION_ID  =  GCC.CODE_COMBINATION_ID(+)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;</a:t>
            </a:r>
            <a:endParaRPr kumimoji="1" lang="zh-TW" altLang="en-US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3954A-9B61-4799-B333-DD6E7C968FA1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4746625"/>
            <a:ext cx="6151563" cy="478472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/>
            <a:r>
              <a:rPr lang="zh-TW" altLang="en-US" b="1" dirty="0"/>
              <a:t>應收帳款</a:t>
            </a:r>
            <a:r>
              <a:rPr lang="zh-TW" altLang="en-US" b="1" dirty="0" smtClean="0"/>
              <a:t>餘額</a:t>
            </a:r>
            <a:endParaRPr lang="en-US" altLang="zh-TW" b="1" dirty="0" smtClean="0"/>
          </a:p>
          <a:p>
            <a:pPr marL="685800" lvl="1" indent="-228600"/>
            <a:r>
              <a:rPr lang="en-US" altLang="zh-TW" b="1" dirty="0" smtClean="0"/>
              <a:t>Table</a:t>
            </a:r>
            <a:r>
              <a:rPr lang="en-US" altLang="zh-TW" b="1" dirty="0"/>
              <a:t>: </a:t>
            </a:r>
            <a:r>
              <a:rPr lang="en-US" altLang="zh-TW" b="1" dirty="0" smtClean="0">
                <a:sym typeface="Wingdings" pitchFamily="2" charset="2"/>
              </a:rPr>
              <a:t>AR_PAYMENT_SCHEDULES_ALL</a:t>
            </a:r>
          </a:p>
          <a:p>
            <a:pPr marL="685800" lvl="1" indent="-228600"/>
            <a:r>
              <a:rPr lang="en-US" altLang="zh-TW" b="1" dirty="0" smtClean="0"/>
              <a:t>Primary </a:t>
            </a:r>
            <a:r>
              <a:rPr lang="en-US" altLang="zh-TW" b="1" dirty="0"/>
              <a:t>Key / Unique Key</a:t>
            </a:r>
            <a:r>
              <a:rPr lang="en-US" altLang="zh-TW" b="1" dirty="0" smtClean="0"/>
              <a:t>:</a:t>
            </a:r>
          </a:p>
          <a:p>
            <a:pPr marL="1143000" lvl="2" indent="-228600"/>
            <a:r>
              <a:rPr lang="en-US" altLang="zh-TW" b="1" dirty="0" smtClean="0"/>
              <a:t>PAYMENT_SCHEDULE_ID</a:t>
            </a:r>
          </a:p>
          <a:p>
            <a:pPr marL="685800" lvl="1" indent="-228600"/>
            <a:r>
              <a:rPr lang="en-US" altLang="zh-TW" b="1" dirty="0" smtClean="0"/>
              <a:t>Foreign</a:t>
            </a:r>
            <a:r>
              <a:rPr lang="en-US" altLang="zh-TW" b="1" baseline="0" dirty="0" smtClean="0"/>
              <a:t> Key:</a:t>
            </a:r>
          </a:p>
          <a:p>
            <a:pPr marL="1143000" lvl="2" indent="-228600"/>
            <a:r>
              <a:rPr lang="en-US" altLang="zh-TW" b="1" dirty="0" smtClean="0"/>
              <a:t>CUSTOMER_TRX_ID</a:t>
            </a:r>
            <a:r>
              <a:rPr lang="en-US" altLang="zh-TW" b="1" baseline="0" dirty="0" smtClean="0"/>
              <a:t> (foreign </a:t>
            </a:r>
            <a:r>
              <a:rPr lang="en-US" altLang="zh-TW" b="1" dirty="0" smtClean="0"/>
              <a:t>RA_CUSTOMER_TRX_ALL.CUSTOMER_TRX_ID)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CUST_TRX_TYPE_ID (foreign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RA_CUST_TRX_TYPES_ALL.CUST_TRX_TYPE_ID) 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CUSTOMER_ID (foreign AR_CUSTOMERS.CUSTOMER_ID)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CUSTOMER_SITE_USE_ID (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foreign </a:t>
            </a:r>
            <a:r>
              <a:rPr kumimoji="1" 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HZ_CUST_SITE_USES_ALL.SITE_USE_ID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)</a:t>
            </a:r>
            <a:endParaRPr lang="en-US" altLang="zh-TW" b="1" dirty="0" smtClean="0"/>
          </a:p>
          <a:p>
            <a:pPr marL="685800" lvl="1" indent="-228600"/>
            <a:r>
              <a:rPr lang="zh-TW" altLang="en-US" b="1" dirty="0" smtClean="0"/>
              <a:t>重要</a:t>
            </a:r>
            <a:r>
              <a:rPr lang="zh-TW" altLang="en-US" b="1" dirty="0"/>
              <a:t>欄位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CUSTOMER_TRX_ID: </a:t>
            </a:r>
            <a:r>
              <a:rPr lang="zh-TW" altLang="en-US" b="1" dirty="0" smtClean="0"/>
              <a:t>應收帳款立帳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TRX_NUMBER:</a:t>
            </a:r>
            <a:r>
              <a:rPr lang="zh-TW" altLang="en-US" b="1" dirty="0" smtClean="0"/>
              <a:t>應收帳款立帳編號 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STATUS:  </a:t>
            </a:r>
            <a:br>
              <a:rPr lang="en-US" altLang="zh-TW" b="1" dirty="0" smtClean="0"/>
            </a:br>
            <a:r>
              <a:rPr lang="en-US" altLang="zh-TW" b="1" dirty="0" smtClean="0"/>
              <a:t>CL: Close</a:t>
            </a:r>
            <a:r>
              <a:rPr lang="en-US" altLang="zh-TW" b="1" baseline="0" dirty="0" smtClean="0"/>
              <a:t> , </a:t>
            </a:r>
            <a:r>
              <a:rPr lang="zh-TW" altLang="en-US" b="1" dirty="0" smtClean="0"/>
              <a:t>沒有餘額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OP: Open , </a:t>
            </a:r>
            <a:r>
              <a:rPr lang="zh-TW" altLang="en-US" b="1" dirty="0" smtClean="0"/>
              <a:t>還有餘額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TRX_DATE:</a:t>
            </a:r>
            <a:r>
              <a:rPr lang="zh-TW" altLang="en-US" b="1" dirty="0" smtClean="0"/>
              <a:t>應收帳款立帳日期 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GL_DATE:</a:t>
            </a:r>
            <a:r>
              <a:rPr lang="zh-TW" altLang="en-US" b="1" dirty="0" smtClean="0"/>
              <a:t>應收帳款立帳總帳日期 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INVOICE_CURRENCY_CODE :</a:t>
            </a:r>
            <a:r>
              <a:rPr lang="zh-TW" altLang="en-US" b="1" dirty="0" smtClean="0"/>
              <a:t>應收帳款立帳幣別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CUST_TRX_TYPE_ID:</a:t>
            </a:r>
            <a:r>
              <a:rPr lang="zh-TW" altLang="en-US" b="1" dirty="0" smtClean="0"/>
              <a:t>應收帳款立帳交易類型 </a:t>
            </a:r>
            <a:r>
              <a:rPr lang="en-US" altLang="zh-TW" b="1" dirty="0" smtClean="0"/>
              <a:t> </a:t>
            </a:r>
          </a:p>
          <a:p>
            <a:pPr marL="1143000" lvl="2" indent="-228600"/>
            <a:r>
              <a:rPr lang="en-US" altLang="zh-TW" b="1" dirty="0" smtClean="0"/>
              <a:t>CUSTOMER_ID:</a:t>
            </a:r>
            <a:r>
              <a:rPr lang="zh-TW" altLang="en-US" b="1" dirty="0" smtClean="0"/>
              <a:t>客戶 </a:t>
            </a:r>
            <a:r>
              <a:rPr lang="en-US" altLang="zh-TW" b="1" dirty="0" smtClean="0"/>
              <a:t> </a:t>
            </a:r>
          </a:p>
          <a:p>
            <a:pPr marL="1143000" lvl="2" indent="-228600"/>
            <a:r>
              <a:rPr lang="en-US" altLang="zh-TW" b="1" dirty="0" smtClean="0"/>
              <a:t>CUSTOMER_SITE_USE_ID :</a:t>
            </a:r>
            <a:r>
              <a:rPr lang="zh-TW" altLang="en-US" b="1" dirty="0" smtClean="0"/>
              <a:t>客戶地址使用目的</a:t>
            </a:r>
            <a:r>
              <a:rPr lang="en-US" altLang="zh-TW" b="1" dirty="0" smtClean="0"/>
              <a:t>(Site</a:t>
            </a:r>
            <a:r>
              <a:rPr lang="en-US" altLang="zh-TW" b="1" baseline="0" dirty="0" smtClean="0"/>
              <a:t> Usage)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AMOUNT_DUE_ORIGINAL:</a:t>
            </a:r>
            <a:r>
              <a:rPr lang="zh-TW" altLang="en-US" b="1" dirty="0" smtClean="0"/>
              <a:t>應收帳款立帳原幣原始金額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AMOUNT_DUE_REMAINING :</a:t>
            </a:r>
            <a:r>
              <a:rPr lang="zh-TW" altLang="en-US" b="1" dirty="0" smtClean="0"/>
              <a:t>應收帳款立帳目前原幣餘額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ACCTD_AMOUNT_DUE_REMAINING :</a:t>
            </a:r>
            <a:r>
              <a:rPr lang="zh-TW" altLang="en-US" b="1" dirty="0" smtClean="0"/>
              <a:t>應收帳款立帳目前本幣餘額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DUE_DATE :</a:t>
            </a:r>
            <a:r>
              <a:rPr lang="zh-TW" altLang="en-US" b="1" dirty="0" smtClean="0"/>
              <a:t>應收帳款立帳到期日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GL_DATE_CLOSED:</a:t>
            </a:r>
            <a:r>
              <a:rPr lang="zh-TW" altLang="en-US" b="1" dirty="0" smtClean="0"/>
              <a:t>應收帳款餘額沖銷為零時的總帳日期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CLASS:</a:t>
            </a:r>
            <a:r>
              <a:rPr lang="zh-TW" altLang="en-US" b="1" dirty="0" smtClean="0"/>
              <a:t>資料類型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CB: Chargeback</a:t>
            </a:r>
            <a:br>
              <a:rPr lang="en-US" altLang="zh-TW" b="1" dirty="0" smtClean="0"/>
            </a:br>
            <a:r>
              <a:rPr lang="en-US" altLang="zh-TW" b="1" dirty="0" smtClean="0"/>
              <a:t>CM: Credit Memo</a:t>
            </a:r>
            <a:br>
              <a:rPr lang="en-US" altLang="zh-TW" b="1" dirty="0" smtClean="0"/>
            </a:br>
            <a:r>
              <a:rPr lang="en-US" altLang="zh-TW" b="1" dirty="0" smtClean="0"/>
              <a:t>DEP: Deposit</a:t>
            </a:r>
            <a:br>
              <a:rPr lang="en-US" altLang="zh-TW" b="1" dirty="0" smtClean="0"/>
            </a:br>
            <a:r>
              <a:rPr lang="en-US" altLang="zh-TW" b="1" dirty="0" smtClean="0"/>
              <a:t>DM: Debit Memo</a:t>
            </a:r>
            <a:br>
              <a:rPr lang="en-US" altLang="zh-TW" b="1" dirty="0" smtClean="0"/>
            </a:br>
            <a:r>
              <a:rPr lang="en-US" altLang="zh-TW" b="1" dirty="0" smtClean="0"/>
              <a:t>GUAR: Guarantee</a:t>
            </a:r>
            <a:br>
              <a:rPr lang="en-US" altLang="zh-TW" b="1" dirty="0" smtClean="0"/>
            </a:br>
            <a:r>
              <a:rPr lang="en-US" altLang="zh-TW" b="1" dirty="0" smtClean="0"/>
              <a:t>INV: Invoice </a:t>
            </a:r>
            <a:br>
              <a:rPr lang="en-US" altLang="zh-TW" b="1" dirty="0" smtClean="0"/>
            </a:br>
            <a:r>
              <a:rPr lang="en-US" altLang="zh-TW" b="1" dirty="0" smtClean="0"/>
              <a:t>PMT : Receipt</a:t>
            </a:r>
          </a:p>
          <a:p>
            <a:pPr marL="1600200" lvl="3" indent="-228600">
              <a:buFontTx/>
              <a:buAutoNum type="arabicPeriod"/>
            </a:pPr>
            <a:endParaRPr lang="en-US" altLang="zh-TW" dirty="0" smtClean="0"/>
          </a:p>
          <a:p>
            <a:pPr marL="1600200" lvl="3" indent="-228600">
              <a:buFontTx/>
              <a:buAutoNum type="arabicPeriod"/>
            </a:pPr>
            <a:endParaRPr lang="en-US" altLang="zh-TW" dirty="0" smtClean="0"/>
          </a:p>
          <a:p>
            <a:pPr marL="1371600" lvl="3" indent="0">
              <a:buFontTx/>
              <a:buNone/>
            </a:pPr>
            <a:endParaRPr lang="en-US" altLang="zh-TW" dirty="0" smtClean="0"/>
          </a:p>
          <a:p>
            <a:pPr marL="1600200" lvl="3" indent="-228600">
              <a:buFontTx/>
              <a:buAutoNum type="arabicPeriod"/>
            </a:pPr>
            <a:endParaRPr lang="en-US" altLang="zh-TW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99192-A86B-4FEF-B447-4B1ABD1D0BE8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49B39-4E0E-4A28-BB63-1948A6494F93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175268" cy="3836435"/>
          </a:xfrm>
        </p:spPr>
        <p:txBody>
          <a:bodyPr/>
          <a:lstStyle/>
          <a:p>
            <a:pPr marL="228600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雜項收款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主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Master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AR_CASH_RECEIPTS_ALL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</a:t>
            </a:r>
            <a:r>
              <a:rPr lang="en-US" altLang="zh-TW" sz="900" b="1" dirty="0" err="1" smtClean="0">
                <a:latin typeface="Tahoma" pitchFamily="34" charset="0"/>
                <a:ea typeface="+mn-ea"/>
                <a:cs typeface="Tahoma" pitchFamily="34" charset="0"/>
              </a:rPr>
              <a:t>Key:CASH_RECEIPT_ID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Key: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RECEIPT_METHOD_ID (foreign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AR_RECEIPT_METHODS.RECEIPT_METHOD_ID)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RECEIVABLES_TRX_ID (foreign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AR_RECEIVABLES_TRX_ALL.RECEIVABLES_TRX_ID)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REMIT_BANK_ACCT_USE_ID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(foreign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CE_BANK_ACCT_USES_ALL. BANK_ACCT_USE_ID)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RECEIPT_NUMBER: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收款單號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TYPE: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雜項收款時，此欄位為固定值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「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MISC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RECEIPT_DATE: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收款日期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AMOUNT: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收款金額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REVERSAL_DATE: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收款迴轉日期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REVERSAL_REASON_CODE: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迴轉原因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EXCHANGE_RATE_TYPE: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匯率轉換型態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EXCHANGE_DATE: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匯率轉換日期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EXCHANGE_RATE: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匯率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REMITTANCE_BANK_ACCOUNT_ID: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收款銀行帳戶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RECEIPT_METHOD_ID: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收款方式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DOC_SEQUENCE_VALUE: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單據號碼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一般運用為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AR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代傳票號碼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CURRENCY_CODE: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收款幣別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SET_OF_BOOKS_ID: Primary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總帳帳本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ORG_ID: Operating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Unit (OU)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ID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RECEIVABLES_TRX_ID: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異動類型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6A548-92D8-4D4F-86B0-5037E68B0AFA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4044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46706" cy="1717393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雜項收款明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細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AR_MISC_CASH_DISTRIBUTIONS_ALL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MISC_CASH_DISTRIBUTION_ID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CASH_RECEIPT_ID  (foreign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AR_CASH_RECEIPTS_ALL.CASH_RECEIPT_ID)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CODE_COMBINATION_ID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 (foreign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GL_CODE_COMBINATIONS.CODE_COMBINATION_ID)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  <a:sym typeface="Wingdings" pitchFamily="2" charset="2"/>
            </a:endParaRP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CODE_COMBINATION_ID: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會計科目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銀行存款之對方科目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SET_OF_BOOKS_ID: 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Primary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總帳帳本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LEDGER_ID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AMOUNT: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原幣金額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ACCTD_AMOUNT: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本幣金額</a:t>
            </a:r>
          </a:p>
          <a:p>
            <a:pPr marL="228600" indent="-228600"/>
            <a:endParaRPr lang="zh-TW" altLang="en-US" b="0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DAD3C-4C54-4E16-8F26-5DE8BC650AD1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783138"/>
            <a:ext cx="5837238" cy="263683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/>
            <a:r>
              <a:rPr lang="zh-TW" altLang="en-US" b="1" dirty="0"/>
              <a:t>收款異動歷史紀錄</a:t>
            </a:r>
            <a:r>
              <a:rPr lang="zh-TW" altLang="en-US" b="1" dirty="0" smtClean="0"/>
              <a:t>檔</a:t>
            </a:r>
            <a:endParaRPr lang="en-US" altLang="zh-TW" b="1" dirty="0" smtClean="0"/>
          </a:p>
          <a:p>
            <a:pPr marL="685800" lvl="1" indent="-228600"/>
            <a:r>
              <a:rPr lang="en-US" altLang="zh-TW" b="1" dirty="0" smtClean="0"/>
              <a:t>Table: AR_CASH_RECEIPT_HISTORY_ALL</a:t>
            </a:r>
          </a:p>
          <a:p>
            <a:pPr marL="685800" lvl="1" indent="-228600"/>
            <a:r>
              <a:rPr lang="en-US" altLang="zh-TW" b="1" dirty="0" smtClean="0"/>
              <a:t>Primary </a:t>
            </a:r>
            <a:r>
              <a:rPr lang="en-US" altLang="zh-TW" b="1" dirty="0"/>
              <a:t>Key / Unique Key</a:t>
            </a:r>
            <a:r>
              <a:rPr lang="en-US" altLang="zh-TW" b="1" dirty="0" smtClean="0"/>
              <a:t>:</a:t>
            </a:r>
          </a:p>
          <a:p>
            <a:pPr marL="1143000" lvl="2" indent="-228600"/>
            <a:r>
              <a:rPr lang="en-US" altLang="zh-TW" b="1" dirty="0" smtClean="0"/>
              <a:t>CASH_RECEIPT_HISTORY_ID</a:t>
            </a:r>
          </a:p>
          <a:p>
            <a:pPr marL="685800" lvl="1" indent="-228600"/>
            <a:r>
              <a:rPr lang="zh-TW" altLang="en-US" b="1" dirty="0" smtClean="0"/>
              <a:t>重要</a:t>
            </a:r>
            <a:r>
              <a:rPr lang="zh-TW" altLang="en-US" b="1" dirty="0"/>
              <a:t>欄位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STATUS</a:t>
            </a:r>
            <a:r>
              <a:rPr lang="en-US" altLang="zh-TW" b="1" dirty="0"/>
              <a:t>:</a:t>
            </a:r>
            <a:r>
              <a:rPr lang="zh-TW" altLang="en-US" b="1" dirty="0"/>
              <a:t>收款</a:t>
            </a:r>
            <a:r>
              <a:rPr lang="zh-TW" altLang="en-US" b="1" dirty="0" smtClean="0"/>
              <a:t>狀態</a:t>
            </a:r>
            <a:r>
              <a:rPr lang="en-US" altLang="zh-TW" b="1" dirty="0" smtClean="0"/>
              <a:t> </a:t>
            </a:r>
            <a:br>
              <a:rPr lang="en-US" altLang="zh-TW" b="1" dirty="0" smtClean="0"/>
            </a:br>
            <a:r>
              <a:rPr lang="en-US" altLang="zh-TW" b="1" dirty="0" smtClean="0"/>
              <a:t>CONFIRMED : </a:t>
            </a:r>
            <a:r>
              <a:rPr lang="zh-TW" altLang="en-US" b="1" dirty="0" smtClean="0"/>
              <a:t>已確認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REMITTED : </a:t>
            </a:r>
            <a:r>
              <a:rPr lang="zh-TW" altLang="en-US" b="1" dirty="0" smtClean="0"/>
              <a:t>已託收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RESERVED : </a:t>
            </a:r>
            <a:r>
              <a:rPr lang="zh-TW" altLang="en-US" b="1" dirty="0" smtClean="0"/>
              <a:t>已迴轉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CLEARED :</a:t>
            </a:r>
            <a:r>
              <a:rPr lang="en-US" altLang="zh-TW" b="1" baseline="0" dirty="0" smtClean="0"/>
              <a:t> </a:t>
            </a:r>
            <a:r>
              <a:rPr lang="zh-TW" altLang="en-US" b="1" baseline="0" dirty="0" smtClean="0"/>
              <a:t>已結清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AMOUNT</a:t>
            </a:r>
            <a:r>
              <a:rPr lang="en-US" altLang="zh-TW" b="1" dirty="0"/>
              <a:t>:</a:t>
            </a:r>
            <a:r>
              <a:rPr lang="zh-TW" altLang="en-US" b="1" dirty="0"/>
              <a:t>收款</a:t>
            </a:r>
            <a:r>
              <a:rPr lang="zh-TW" altLang="en-US" b="1" dirty="0" smtClean="0"/>
              <a:t>金額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GL_DATE</a:t>
            </a:r>
            <a:r>
              <a:rPr lang="en-US" altLang="zh-TW" b="1" dirty="0"/>
              <a:t>:</a:t>
            </a:r>
            <a:r>
              <a:rPr lang="zh-TW" altLang="en-US" b="1" dirty="0"/>
              <a:t>總帳</a:t>
            </a:r>
            <a:r>
              <a:rPr lang="zh-TW" altLang="en-US" b="1" dirty="0" smtClean="0"/>
              <a:t>日期</a:t>
            </a:r>
            <a:endParaRPr lang="en-US" altLang="zh-TW" b="1" dirty="0" smtClean="0"/>
          </a:p>
          <a:p>
            <a:pPr marL="1143000" lvl="2" indent="-228600"/>
            <a:r>
              <a:rPr lang="en-US" altLang="zh-TW" b="1" dirty="0" smtClean="0"/>
              <a:t>CURRENT_RECORD_FLAG</a:t>
            </a:r>
            <a:r>
              <a:rPr lang="en-US" altLang="zh-TW" b="1" dirty="0"/>
              <a:t>:</a:t>
            </a:r>
            <a:r>
              <a:rPr lang="zh-TW" altLang="en-US" b="1" dirty="0"/>
              <a:t>最後異動紀錄</a:t>
            </a:r>
            <a:r>
              <a:rPr lang="en-US" altLang="zh-TW" b="1" dirty="0" smtClean="0"/>
              <a:t>Y/N</a:t>
            </a:r>
          </a:p>
          <a:p>
            <a:pPr marL="1143000" lvl="2" indent="-228600"/>
            <a:r>
              <a:rPr lang="en-US" altLang="zh-TW" b="1" dirty="0" smtClean="0"/>
              <a:t>ACCTD_AMOUNT</a:t>
            </a:r>
            <a:r>
              <a:rPr lang="en-US" altLang="zh-TW" b="1" dirty="0"/>
              <a:t>:</a:t>
            </a:r>
            <a:r>
              <a:rPr lang="zh-TW" altLang="en-US" b="1" dirty="0"/>
              <a:t>本幣金額</a:t>
            </a:r>
          </a:p>
          <a:p>
            <a:pPr marL="1600200" lvl="3" indent="-228600"/>
            <a:endParaRPr lang="en-US" altLang="zh-TW" b="1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4C2D4-4754-4C66-B5CC-56DEDF34F502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en-US" altLang="zh-TW" dirty="0" smtClean="0"/>
              <a:t>SQL Example: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endParaRPr kumimoji="1" lang="en-US" altLang="zh-TW" sz="900" i="1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acr.receivables_trx_id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acr.comments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receipt_type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acr.currency_code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cba.bank_account_name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cba.bank_account_num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cba.bank_branch_id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cba.account_classification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ce_bank_accounts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ce_bank_acct_uses_all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cbau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ar_receivables_trx_all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art,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ar_cash_receipts_all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'MISC'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acr.receivables_trx_id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art.receivables_trx_id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acr.remit_bank_acct_use_id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cbau.bank_acct_use_id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cbau.bank_account_id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cba.bank_account_id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between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806DEF-728B-4E5D-A892-64FDDD126506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備忘稿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 smtClean="0"/>
              <a:t>SQL Example:</a:t>
            </a:r>
          </a:p>
          <a:p>
            <a:pPr marL="0" indent="0">
              <a:buNone/>
            </a:pPr>
            <a:endParaRPr lang="en-US" altLang="zh-TW" dirty="0" smtClean="0"/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XTE.ENTITY_CODE   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XE.EVENT_TYPE_CODE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ACR.RECEIPT_NUMBER, 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XAH.GL_TRANSFER_STATUS_CODE,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XAH.GL_TRANSFER_DATE,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XAH.JE_CATEGORY_NAME,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XAH.DOC_SEQUENCE_VALUE,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XAL.ACCOUNTING_DATE,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FND_FLEX_EXT.GET_SEGS('SQLGL','GL#', GCC.CHART_OF_ACCOUNTS_ID , XAL.CODE_COMBINATION_ID)     ACCOUNT_CODE,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XLA_OA_FUNCTIONS_PKG.GET_CCID_DESCRIPTION(GCC.CHART_OF_ACCOUNTS_ID, XAL.CODE_COMBINATION_ID) ACCOUNT_DESCRIPTION,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XAL.AE_LINE_NUM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XAL.ACCOUNTING_CLASS_CODE,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XAL.DESCRIPTION   XAL_DESCRIPTION,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XAL.CURRENCY_CODE,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XAL.ENTERED_DR,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XAL.ACCOUNTED_DR,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XAL.ACCOUNTED_DR,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XAL.ACCOUNTED_CR,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ACR.ORG_ID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XTE.LEDGER_ID,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XAH.LEDGER_ID,  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要注意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若有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secondary ledger,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一筆交易要拋兩個以上的帳本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在此一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column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會指到不同的</a:t>
            </a:r>
            <a:r>
              <a:rPr kumimoji="1" lang="en-US" altLang="zh-TW" sz="900" b="0" i="1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ledger_id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XAH.EVENT_ID, 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XAH.AE_HEADER_ID,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XAL.CODE_COMBINATION_ID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XAL.GL_SL_LINK_ID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FROM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GL_CODE_COMBINATIONS         GCC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XLA_AE_LINES                 XAL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XLA_AE_HEADERS               XAH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XLA_EVENTS                   XE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XLA.XLA_TRANSACTION_ENTITIES XTE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AR_CASH_RECEIPTS_ALL         ACR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WHERE 1=1 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ACR.ORG_ID               = 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p_org_id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ACR.TYPE                 =   'MISC'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ACR.RECEIPT_NUMBER       = 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nvl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p_receipt_number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ACR.RECEIPT_NUMBER) </a:t>
            </a:r>
          </a:p>
          <a:p>
            <a:pPr>
              <a:buNone/>
            </a:pP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以下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3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個欄位為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 TABLE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的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XLA_TRANSACTION_ENTITIES_N1 KEY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的前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3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個欄位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可提升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PERFORMANCE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XTE.LEDGER_ID            = 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p_ledger_id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XTE.ENTITY_CODE          =  'RECEIPTS'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ACR.CASH_RECEIPT_ID      =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nvl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(XTE.SOURCE_ID_INT_1,-99) </a:t>
            </a:r>
          </a:p>
          <a:p>
            <a:pPr>
              <a:buNone/>
            </a:pP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endParaRPr kumimoji="1" lang="zh-TW" altLang="en-US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XTE.APPLICATION_ID       =  222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XTE.APPLICATION_ID       =  XE.APPLICATION_ID(+)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XTE.ENTITY_ID            =  XE.ENTITY_ID(+)</a:t>
            </a:r>
          </a:p>
          <a:p>
            <a:pPr>
              <a:buNone/>
            </a:pP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</a:t>
            </a:r>
            <a:endParaRPr kumimoji="1" lang="zh-TW" altLang="en-US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XE.EVENT_ID              =  XAH.EVENT_ID(+)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XE.APPLICATION_ID        =  XAH.APPLICATION_ID(+)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XAH.AE_HEADER_ID         =  XAL.AE_HEADER_ID(+)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XAL.CODE_COMBINATION_ID  =  GCC.CODE_COMBINATION_ID(+)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;</a:t>
            </a:r>
            <a:endParaRPr kumimoji="1" lang="zh-TW" altLang="en-US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D2D28-0C9B-4A60-9EC8-5198EB3984DC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837238" cy="3836435"/>
          </a:xfrm>
        </p:spPr>
        <p:txBody>
          <a:bodyPr wrap="square"/>
          <a:lstStyle/>
          <a:p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一般收款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主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1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AR_CASH_RECEIPTS_ALL</a:t>
            </a:r>
          </a:p>
          <a:p>
            <a:pPr lvl="1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CASH_RECEIPT_ID</a:t>
            </a:r>
          </a:p>
          <a:p>
            <a:pPr lvl="1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 Key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RECEIPT_METHOD_ID (foreign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AR_RECEIPT_METHODS.RECEIPT_METHOD_ID)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PAY_FROM_CUSTOMER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AR_CUSTOMERS.CUSTOMER_ID)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CUSTOMER_SITE_USE_ID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HZ_CUST_SITE_USES_ALL.SITE_USE_ID)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REMIT_BANK_ACCT_USE_ID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(foreign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CE_BANK_ACCT_USES_ALL. BANK_ACCT_USE_ID)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1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RECEIPT_NUMBER: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收款單號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TYPE: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一般收款時，此欄位為固定值「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CASH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RECEIPT_DATE: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AMOUNT: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REVERSAL_DATE: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收款迴轉日期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REVERSAL_REASON_CODE: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迴轉原因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EXCHANGE_RATE_TYPE: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匯率轉換型態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EXCHANGE_DATE: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匯率轉換日期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EXCHANGE_RATE: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匯率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PAY_FROM_CUSTOMER: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付款客戶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CUSTOMER_SITE_USE_ID: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客戶地址使用目的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(Site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Usage)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RECEIPT_METHOD_ID: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收款方式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DOC_SEQUENCE_VALUE: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傳票號碼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CURRENCY_CODE: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收款幣別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SET_OF_BOOKS_ID: Primary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總帳帳本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</a:p>
          <a:p>
            <a:pPr lvl="2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ORG_ID: Operating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Unit (OU) ID</a:t>
            </a:r>
            <a:endParaRPr lang="zh-TW" altLang="en-US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AC042-8253-4568-A859-20D9465B82E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389582" cy="4399785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付款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條件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Master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View Name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: RA_TERMS_VL (view)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來源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RA_TERMS_B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RA_TERMS_TL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RA_TERMS_B: TERM_ID + ZD_EDITION_NAME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RA_TERMS_TL: TERM_ID + LANGUAGE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+ ZD_EDITION_NAME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付款條件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付款條件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BILLING_CYCLE_ID  : 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帳款週期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例如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客戶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25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日為帳款截止日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付款條件是“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30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天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(1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個月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的次月底付款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”;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也就是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1/26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視為二月份的帳款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再加一個月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到期日為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3/31;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reference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AR_CONS_BILL_CYCLES_B.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BILLING_CYCLE_ID  (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有多語系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,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可以用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AR_CONS_BILL_CYCLES_VL view )</a:t>
            </a:r>
            <a:b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</a:b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Billing Cycle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維護標準程式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: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Receivable → Setup → Print → Balance Forward Billing Cycle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View: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RA_TERMS_VL  (Synonym : RA_TERMS) </a:t>
            </a:r>
            <a:endParaRPr lang="zh-TW" altLang="en-US" b="1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228600" indent="-228600">
              <a:buFont typeface="Wingdings" pitchFamily="2" charset="2"/>
              <a:buNone/>
            </a:pP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付款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條件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Detail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 RA_TERMS_LINES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：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TERM_ID+SEQUENCE_NUM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+ ZD_EDITION_NAME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Key: 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TERM_ID (foreign  RA_TERMS_B.TERM_ID)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RELATIVE_AMOUNT: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帳款比例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DUE_DAYS: 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帳款到期天數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DUE_DATE: 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帳款到期日期 </a:t>
            </a:r>
            <a:endParaRPr lang="en-US" altLang="zh-TW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DUE_DAY_OF_MONTH: 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帳款到期指定月固定日期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‘31’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為月底的意思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DUE_MONTH_FORWARD: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計算帳款到期的月數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設定畫面中的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Months Ahead)</a:t>
            </a:r>
            <a:endParaRPr lang="zh-TW" altLang="en-US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6C13D-9757-4FDB-AB5B-BE62BD44A9DE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en-US" altLang="zh-TW" dirty="0" smtClean="0"/>
              <a:t>SQL Example:</a:t>
            </a:r>
          </a:p>
          <a:p>
            <a:endParaRPr lang="en-US" altLang="zh-TW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receipt_type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acr.currency_code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ac.customer_name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cba.bank_account_name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cba.bank_account_num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cba.bank_branch_id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ad.source_table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ad.code_combination_id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ad.amount_dr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ad.amount_cr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ad.acctd_amount_dr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ad.acctd_amount_cr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('SQLGL',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'GL#',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gl_ledgers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ar_distributions_all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ad,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ce_bank_accounts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ce_bank_acct_uses_all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cbau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ar_cash_receipt_history_all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acrh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ar_customers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ac,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ar_cash_receipts_all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'CASH'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acr.pay_from_customer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ac.customer_id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acrh.cash_receipt_id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acr.remit_bank_acct_use_id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cbau.bank_acct_use_id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cbau.bank_account_id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cba.bank_account_id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acrh.cash_receipt_history_id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ad.source_table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'CRH'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between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=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gl.ledger_id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B9ACD-F1F4-4A03-9752-FBBEC6A5B95C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913438" cy="37449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應收帳款餘額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主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AR_PAYMENT_SCHEDULES_ALL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PAYMENT_SCHEDULE_ID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Key: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CUSTOMER_ID (</a:t>
            </a:r>
            <a:r>
              <a:rPr lang="en-US" altLang="zh-TW" sz="900" b="1" dirty="0" err="1" smtClean="0">
                <a:latin typeface="Tahoma" pitchFamily="34" charset="0"/>
                <a:ea typeface="+mn-ea"/>
                <a:cs typeface="Tahoma" pitchFamily="34" charset="0"/>
              </a:rPr>
              <a:t>foreian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AR_CUSTOMERS.CUSTOMER_ID)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CUSTOMER_SITE_USE_ID (fore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ign  HZ_CUST_SITE_USES_ALL.SITE_USE_ID)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TRX_NUMBER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收款單號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STATUS:CL/OP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CL: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沒有餘額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OP: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還有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餘額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TRX_DATE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收款日期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GL_DATE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收款總帳日期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INVOICE_CURRENCY_CODE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收款幣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別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CUSTOMER_ID: 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客戶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CUSTOMER_SITE_USE_ID :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CUSTOMER SITE USE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AMOUNT_DUE_ORIGINAL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收款原幣原始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金額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AMOUNT_DUE_REMAINING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收款目前原幣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餘額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ACCTD_AMOUNT_DUE_REMAINING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收款目前本幣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餘額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GL_DATE_CLOSED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收款餘額沖銷為零時的總帳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CLASS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資料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類型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/>
            </a:r>
            <a:b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sz="900" b="1" dirty="0" err="1" smtClean="0">
                <a:latin typeface="Tahoma" pitchFamily="34" charset="0"/>
                <a:ea typeface="+mn-ea"/>
                <a:cs typeface="Tahoma" pitchFamily="34" charset="0"/>
              </a:rPr>
              <a:t>PMT:Receipt</a:t>
            </a:r>
            <a:endParaRPr lang="en-US" altLang="zh-TW" sz="9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AD7D7-0007-41C7-99A0-945F01B25820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252B5-52AD-4AFB-85F9-5790A0225DD0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44" y="4762500"/>
            <a:ext cx="4923208" cy="4708981"/>
          </a:xfrm>
        </p:spPr>
        <p:txBody>
          <a:bodyPr/>
          <a:lstStyle/>
          <a:p>
            <a:pPr marL="228600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應收帳款沖銷明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細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AR_RECEIVABLE_APPLICATIONS_ALL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Key: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RECEIVABLE_APPLICATION_ID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CASH_RECEIPT_ID (foreign </a:t>
            </a:r>
            <a:r>
              <a:rPr kumimoji="1" lang="en-US" altLang="zh-TW" sz="900" b="1" u="none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AR_CASH_RECEIPTS_ALL.CASH_RECEIPT_ID)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APPLIED_CUSTOMER_TRX_ID (foreign RA_CUSTOMER_TRX_ALL.CUSTOMER_TRX_ID)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PAYMENT_SCHEDULE_ID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AR_PAYMENT_SCHEDULES_ALL.PAYMENT_SCHEDULE_ID)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CASH_RECEIPT_HISTORY_ID (foreign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AR_CASH_RECEIPT_HISTORY_ALL.CASH_RECEIPT_HISTORY_ID)</a:t>
            </a:r>
            <a:endParaRPr kumimoji="1" lang="en-US" altLang="zh-TW" sz="900" b="1" u="none" kern="1200" baseline="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APPLIED_CUSTOMER_TRX_ID: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沖銷應收帳款立帳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APPLIED_PAYMENT_SCHEDULE_ID: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沖銷應收帳款到期期別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APPLY_DATE: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沖銷日期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GL_DATE: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總帳日期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AMOUNT_APPLIED: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跨幣別沖帳時，此欄位紀錄收款幣別的沖銷金額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AMOUNT_APPLIED_FROM: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跨幣別沖帳時，此欄位紀錄應收帳款立帳幣別的沖銷金額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ACCTD_AMOUNT_APPLIED_FROM: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跨幣別沖帳時，此欄位紀錄以收款幣別匯率計算的本幣沖銷金額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ACCTD_AMOUNT_APPLIED_TO 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跨幣別沖帳時，此欄位紀錄以應收帳款立帳幣別匯率計算的本幣沖銷金額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REVERSAL_GL_DATE: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收款迴轉總帳日期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CASH_RECEIPT_HISTORY_ID: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收款異動歷史紀錄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STATUS: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ACC:On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Account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APP:Applied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(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已沖銷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UNAPP:Unapplied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(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未沖銷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  <a:b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dirty="0" err="1" smtClean="0">
                <a:latin typeface="Tahoma" pitchFamily="34" charset="0"/>
                <a:ea typeface="+mn-ea"/>
                <a:cs typeface="Tahoma" pitchFamily="34" charset="0"/>
              </a:rPr>
              <a:t>UNID:Unidentified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 (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未知收款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未輸入客戶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其他說明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假如直接用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Credit Memo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沖銷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(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查詢出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Credit Memo, 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在工具列選擇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Actions / Applications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)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點選要沖銷的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Invoice,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假如只沖銷一筆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Invoice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就沖銷完畢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 在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AR.AR_RECEIVABLE_APPLICATIONS_ALL table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只會有一筆資料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;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CUSTOMER_TRX_ID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為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Credit Memo Transaction ID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APPLIED_CUSTOMER_TRX_ID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為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Invoice Transaction ID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APPLICATION_TYPE = ‘CM’</a:t>
            </a:r>
            <a:b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STATUS = ‘APP’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假如用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$0  Receipt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收款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挑選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筆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Invoice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與 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筆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Credit Memo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沖銷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b="1" baseline="0" dirty="0" smtClean="0">
                <a:latin typeface="Tahoma" pitchFamily="34" charset="0"/>
                <a:ea typeface="+mn-ea"/>
                <a:cs typeface="Tahoma" pitchFamily="34" charset="0"/>
              </a:rPr>
              <a:t>在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AR.AR_RECEIVABLE_APPLICATIONS_ALL table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會有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2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筆記錄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,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都記錄在 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APPLIED_CUSTOMER_TRX_ID </a:t>
            </a:r>
            <a:b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</a:b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APPLICATION_TYPE = ‘CASH’</a:t>
            </a:r>
            <a:b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</a:b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STATUS = ‘APP’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42659-D3D5-4C30-9687-599AC1ACC38B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en-US" altLang="zh-TW" dirty="0" smtClean="0"/>
              <a:t>SQL</a:t>
            </a:r>
            <a:r>
              <a:rPr lang="en-US" altLang="zh-TW" baseline="0" dirty="0" smtClean="0"/>
              <a:t> Example:</a:t>
            </a:r>
          </a:p>
          <a:p>
            <a:endParaRPr lang="en-US" altLang="zh-TW" baseline="0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receipt_type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acr.currency_code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ac.customer_name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ad.source_table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ad.code_combination_id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ad.amount_dr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ad.amount_cr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ad.acctd_amount_dr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ad.acctd_amount_cr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NULL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apply_trx_number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('SQLGL',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'GL#',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FROM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gl_ledgers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ar_distributions_all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ad,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ar_cash_receipt_history_all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acrh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ar_customers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ac,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ar_cash_receipts_all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'CASH'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BETWEEN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acr.pay_from_customer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ac.customer_id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acrh.cash_receipt_id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acrh.cash_receipt_history_id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ad.source_table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'CRH'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between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NVL (: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gl.ledger_id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UNION ALL   </a:t>
            </a:r>
            <a:r>
              <a:rPr kumimoji="1" lang="en-US" altLang="zh-TW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 </a:t>
            </a:r>
            <a:r>
              <a:rPr kumimoji="1" lang="zh-TW" altLang="en-US" sz="900" i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以上為收款，以下為沖銷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acr.org_id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ad_line_id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receipt_type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acr.currency_code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ac.customer_name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acr.amount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ad.source_table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ad.code_combination_id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ad.amount_dr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ad.amount_cr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ad.acctd_amount_dr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ad.acctd_amount_cr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apply_trx_number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('SQLGL',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'GL#',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FROM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gl_ledgers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ra_customer_trx_all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ar_distributions_all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ad,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ar_receivable_applications_all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ara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ar_cash_receipt_history_all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acrh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ar_customers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ac,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ar_cash_receipts_all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acr.TYPE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'CASH'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BETWEEN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acr.pay_from_customer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ac.customer_id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acrh.cash_receipt_id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acrh.cash_receipt_history_id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ara.cash_receipt_history_id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ara.receivable_application_id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ad.source_table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'RA'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ara.applied_customer_trx_id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rct.customer_trx_id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NVL (: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)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between 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: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acr.set_of_books_id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gl.ledger_id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order by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cash_receipt_id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  <a:p>
            <a:pPr>
              <a:buNone/>
            </a:pP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附註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</a:p>
          <a:p>
            <a:pPr lvl="1"/>
            <a:r>
              <a:rPr kumimoji="1" lang="zh-TW" altLang="en-US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沖款的 </a:t>
            </a:r>
            <a:r>
              <a:rPr kumimoji="1" lang="en-US" altLang="zh-TW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AR_DISTRIBUTIONS_ALL.SOURCE_TABLE = ‘RA’,</a:t>
            </a:r>
            <a:r>
              <a:rPr kumimoji="1" lang="zh-TW" altLang="en-US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但收款則為</a:t>
            </a:r>
            <a:r>
              <a:rPr kumimoji="1" lang="en-US" altLang="zh-TW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’CRH’,</a:t>
            </a:r>
            <a:r>
              <a:rPr kumimoji="1" lang="zh-TW" altLang="en-US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要一併抓出來</a:t>
            </a:r>
            <a:r>
              <a:rPr kumimoji="1" lang="en-US" altLang="zh-TW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  <a:r>
              <a:rPr kumimoji="1" lang="zh-TW" altLang="en-US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分錄才會平衡 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7D23D-8E20-48C1-A2D0-F848F1533282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675334" cy="4971289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4768" tIns="47384" rIns="94768" bIns="47384"/>
          <a:lstStyle/>
          <a:p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SQL Example: (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含收款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/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收款沖銷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/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雜收現金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</a:p>
          <a:p>
            <a:pPr>
              <a:buNone/>
            </a:pP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XTE.ENTITY_CODE   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XE.EVENT_TYPE_CODE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ACR.RECEIPT_NUMBER,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XAH.GL_TRANSFER_STATUS_CODE,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XAH.GL_TRANSFER_DATE,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XAH.JE_CATEGORY_NAME,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XAH.DOC_SEQUENCE_VALUE,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XAL.ACCOUNTING_DATE,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FND_FLEX_EXT.GET_SEGS('SQLGL','GL#', GCC.CHART_OF_ACCOUNTS_ID , XAL.CODE_COMBINATION_ID)     ACCOUNT_CODE,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XLA_OA_FUNCTIONS_PKG.GET_CCID_DESCRIPTION(GCC.CHART_OF_ACCOUNTS_ID, XAL.CODE_COMBINATION_ID)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ACCOUNT_DESCRIPTION,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XAL.AE_LINE_NUM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XAL.ACCOUNTING_CLASS_CODE,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XAL.DESCRIPTION   XAL_DESCRIPTION,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XAL.CURRENCY_CODE,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XAL.ENTERED_DR,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XAL.ACCOUNTED_DR,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XAL.ACCOUNTED_DR,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XAL.ACCOUNTED_CR,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ACR.ORG_ID,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ACR.CASH_RECEIPT_ID,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XTE.LEDGER_ID,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XAH.LEDGER_ID,  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要注意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若有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secondary ledger,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一筆交易要拋兩個以上的帳本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在此一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column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會指到不同的</a:t>
            </a:r>
            <a:r>
              <a:rPr kumimoji="1" lang="en-US" altLang="zh-TW" sz="900" b="0" i="1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ledger_id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XAH.EVENT_ID, 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XAH.AE_HEADER_ID,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XAL.CODE_COMBINATION_ID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XAL.GL_SL_LINK_ID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FROM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GL_CODE_COMBINATIONS         GCC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XLA_AE_LINES                 XAL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XLA_AE_HEADERS               XAH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XLA_EVENTS                   XE ,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XLA.XLA_TRANSACTION_ENTITIES XTE ,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AR_CASH_RECEIPTS_ALL         ACR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WHERE 1=1 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ACR.ORG_ID               = 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p_org_id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ACR.RECEIPT_DATE    between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p_date_from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p_date_to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AND  ACR.RECEIPT_NUMBER =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nvl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p_receipt_number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, ACR.RECEIPT_NUMBER )</a:t>
            </a:r>
          </a:p>
          <a:p>
            <a:pPr>
              <a:buNone/>
            </a:pP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以下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3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個欄位為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XTE TABLE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的 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XLA_TRANSACTION_ENTITIES_N1 KEY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的前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3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個欄位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zh-TW" altLang="en-US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可提升</a:t>
            </a: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PERFORMANCE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XTE.LEDGER_ID            =  :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p_ledger_id</a:t>
            </a:r>
            <a:endParaRPr kumimoji="1" lang="en-US" altLang="zh-TW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XTE.ENTITY_CODE          =  'RECEIPTS'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ACR.CASH_RECEIPT_ID      =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nvl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(XTE.SOURCE_ID_INT_1,-99) </a:t>
            </a:r>
          </a:p>
          <a:p>
            <a:pPr>
              <a:buNone/>
            </a:pP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---</a:t>
            </a:r>
            <a:endParaRPr kumimoji="1" lang="zh-TW" altLang="en-US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XTE.APPLICATION_ID       =  222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XTE.APPLICATION_ID       =  XE.APPLICATION_ID(+)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XTE.ENTITY_ID            =  XE.ENTITY_ID(+)</a:t>
            </a:r>
          </a:p>
          <a:p>
            <a:pPr>
              <a:buNone/>
            </a:pPr>
            <a:r>
              <a:rPr kumimoji="1" lang="en-US" altLang="zh-TW" sz="900" b="0" i="1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--</a:t>
            </a:r>
            <a:endParaRPr kumimoji="1" lang="zh-TW" altLang="en-US" sz="900" b="0" i="0" u="none" strike="noStrike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XE.EVENT_ID              =  XAH.EVENT_ID(+)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XE.APPLICATION_ID        =  XAH.APPLICATION_ID(+)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XAH.AE_HEADER_ID         =  XAL.AE_HEADER_ID(+) 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AND XAL.CODE_COMBINATION_ID  =  GCC.CODE_COMBINATION_ID(+)</a:t>
            </a:r>
          </a:p>
          <a:p>
            <a:pPr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ORDER BY 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nvl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(XTE.SOURCE_ID_INT_1,-99) , XAL.AE_LINE_NUM</a:t>
            </a:r>
            <a:endParaRPr lang="en-US" altLang="zh-TW" sz="800" b="0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EFAAB-D268-4F3C-9963-1D0373BC51C0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CA9E5-F527-49C3-A74E-27FE64B57845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824C4-D3E1-4104-8305-40FF17B485E7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0CE4A-33A1-436D-BE82-EB4FCB7D919C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Autoinvoice</a:t>
            </a:r>
            <a:r>
              <a:rPr lang="en-US" altLang="zh-TW" baseline="0" dirty="0" smtClean="0"/>
              <a:t> Import Invoice,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Interface_Line_Context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不可以是</a:t>
            </a:r>
            <a:r>
              <a:rPr lang="en-US" altLang="zh-TW" baseline="0" dirty="0" smtClean="0"/>
              <a:t>NULL,</a:t>
            </a:r>
            <a:r>
              <a:rPr lang="zh-TW" altLang="en-US" baseline="0" dirty="0" smtClean="0"/>
              <a:t> 各</a:t>
            </a:r>
            <a:r>
              <a:rPr lang="en-US" altLang="zh-TW" baseline="0" dirty="0" err="1" smtClean="0"/>
              <a:t>Interface_Line_Attribute</a:t>
            </a:r>
            <a:r>
              <a:rPr lang="en-US" altLang="zh-TW" baseline="0" dirty="0" smtClean="0"/>
              <a:t>?? </a:t>
            </a:r>
            <a:r>
              <a:rPr lang="zh-TW" altLang="en-US" baseline="0" dirty="0" smtClean="0"/>
              <a:t>欄位的值應如何填入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 可參考 </a:t>
            </a:r>
            <a:r>
              <a:rPr lang="en-US" altLang="zh-TW" baseline="0" dirty="0" smtClean="0"/>
              <a:t>‘Line Transaction </a:t>
            </a:r>
            <a:r>
              <a:rPr lang="en-US" altLang="zh-TW" baseline="0" dirty="0" err="1" smtClean="0"/>
              <a:t>Flexfield’Descriptive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Flexfield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Segments</a:t>
            </a:r>
            <a:r>
              <a:rPr lang="zh-TW" altLang="en-US" baseline="0" dirty="0" smtClean="0"/>
              <a:t>說明</a:t>
            </a:r>
            <a:r>
              <a:rPr lang="en-US" altLang="zh-TW" baseline="0" dirty="0" smtClean="0"/>
              <a:t>.</a:t>
            </a:r>
            <a:endParaRPr lang="en-US" altLang="zh-TW" baseline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45918-22EC-48A9-A465-A85A2B4AC04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3677674" cy="3199337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交易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類型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RA_CUST_TRX_TYPES_ALL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CUST_TRX_TYPE_ID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+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ORG_ID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+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ZD_EDITION_NAME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 Key: </a:t>
            </a: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CREDIT_MEMO_TYPE_ID  ( foreign  RA_CUST_TRX_TYPES_ALL.CUST_TRX_TYPE_ID )</a:t>
            </a: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DEFAULT_TEM ( foreign RA_TERMS_B.TERM_ID)</a:t>
            </a:r>
          </a:p>
          <a:p>
            <a:pPr marL="1143000" lvl="2" indent="-228600"/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SET_OF_BOOKS_ID (foreign GL_LEDGERS.LEDGER_ID)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交易類型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交易類型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POST_TO_GL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是否拋轉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總帳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ACCOUNTING_AFFECT_FLAG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以否影響客戶應收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餘額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START_DATE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生效日期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END_DATE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失效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日期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TYPE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交易類型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類別 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( AR_LOOKUPS.LOOKUP_TYPE = ‘INV/CM’) </a:t>
            </a:r>
          </a:p>
          <a:p>
            <a:pPr marL="685800" lvl="1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其他說明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:</a:t>
            </a:r>
          </a:p>
          <a:p>
            <a:pPr marL="1143000" lvl="2" indent="-228600"/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存檔的同時會寫入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FND_DOC_SEQUENCE_CATEGORIES,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假如有啟用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Document Sequence,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存檔後再修改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Name,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常會造成從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Document Sequence Assignment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看到已經有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Assign Sequence,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但系統卻一直出現找不到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Sequence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的訊息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(</a:t>
            </a:r>
            <a:r>
              <a:rPr kumimoji="1" lang="en-US" altLang="zh-TW" sz="900" b="1" kern="1200" baseline="0" dirty="0" err="1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FND_DOC_SEQUENCE_CATEGORIES.code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與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name </a:t>
            </a:r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欄位值不同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B5A66-8BAD-4CF0-B52C-43BEE2F49F45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zh-TW" altLang="en-US" baseline="0" dirty="0" smtClean="0"/>
              <a:t>必須注意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 </a:t>
            </a:r>
            <a:r>
              <a:rPr lang="zh-TW" altLang="en-US" b="1" u="sng" baseline="0" dirty="0" smtClean="0"/>
              <a:t>同一</a:t>
            </a:r>
            <a:r>
              <a:rPr lang="en-US" altLang="zh-TW" b="1" u="sng" baseline="0" dirty="0" smtClean="0"/>
              <a:t>Context value</a:t>
            </a:r>
            <a:r>
              <a:rPr lang="zh-TW" altLang="en-US" b="1" u="sng" baseline="0" dirty="0" smtClean="0"/>
              <a:t>之 </a:t>
            </a:r>
            <a:r>
              <a:rPr lang="en-US" altLang="zh-TW" b="1" u="sng" baseline="0" dirty="0" smtClean="0"/>
              <a:t>Interface_Line_Attribute1~Interface_Line_Attribute15 </a:t>
            </a:r>
            <a:r>
              <a:rPr lang="zh-TW" altLang="en-US" b="1" u="sng" baseline="0" dirty="0" smtClean="0"/>
              <a:t>串連起來的值必須是</a:t>
            </a:r>
            <a:r>
              <a:rPr lang="en-US" altLang="zh-TW" b="1" u="sng" baseline="0" dirty="0" smtClean="0"/>
              <a:t>unique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否則會被</a:t>
            </a:r>
            <a:r>
              <a:rPr lang="en-US" altLang="zh-TW" baseline="0" dirty="0" err="1" smtClean="0"/>
              <a:t>Autoinvoice</a:t>
            </a:r>
            <a:r>
              <a:rPr lang="en-US" altLang="zh-TW" baseline="0" dirty="0" smtClean="0"/>
              <a:t> Master Program reject</a:t>
            </a:r>
            <a:r>
              <a:rPr lang="zh-TW" altLang="en-US" baseline="0" dirty="0" smtClean="0"/>
              <a:t>掉</a:t>
            </a:r>
            <a:r>
              <a:rPr lang="en-US" altLang="zh-TW" baseline="0" dirty="0" smtClean="0"/>
              <a:t>.</a:t>
            </a:r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C3C65-E6E1-43F8-B85F-6F7884C1619D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58A3-D5DA-4199-A1AF-5B37057914D0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8A12C-EAAD-41DB-BCF6-B9C83C406451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TW" altLang="en-US" baseline="0" dirty="0" smtClean="0"/>
              <a:t>同一</a:t>
            </a:r>
            <a:r>
              <a:rPr lang="en-US" altLang="zh-TW" baseline="0" dirty="0" smtClean="0"/>
              <a:t>Context value</a:t>
            </a:r>
            <a:r>
              <a:rPr lang="zh-TW" altLang="en-US" baseline="0" dirty="0" smtClean="0"/>
              <a:t>之</a:t>
            </a:r>
            <a:r>
              <a:rPr lang="en-US" altLang="zh-TW" baseline="0" dirty="0" smtClean="0"/>
              <a:t>Interface_Line_Attribute1~Interface_Line_Attribute15 </a:t>
            </a:r>
            <a:r>
              <a:rPr lang="zh-TW" altLang="en-US" baseline="0" dirty="0" smtClean="0"/>
              <a:t>串連起來的值必須是</a:t>
            </a:r>
            <a:r>
              <a:rPr lang="en-US" altLang="zh-TW" baseline="0" dirty="0" smtClean="0"/>
              <a:t>unique.</a:t>
            </a:r>
            <a:r>
              <a:rPr lang="zh-TW" altLang="en-US" baseline="0" dirty="0" smtClean="0"/>
              <a:t>否則會被</a:t>
            </a:r>
            <a:r>
              <a:rPr lang="en-US" altLang="zh-TW" baseline="0" dirty="0" err="1" smtClean="0"/>
              <a:t>Autoinvoice</a:t>
            </a:r>
            <a:r>
              <a:rPr lang="en-US" altLang="zh-TW" baseline="0" dirty="0" smtClean="0"/>
              <a:t> Master Program reject</a:t>
            </a:r>
            <a:r>
              <a:rPr lang="zh-TW" altLang="en-US" baseline="0" dirty="0" smtClean="0"/>
              <a:t>掉</a:t>
            </a:r>
            <a:r>
              <a:rPr lang="en-US" altLang="zh-TW" baseline="0" dirty="0" smtClean="0"/>
              <a:t>.</a:t>
            </a:r>
          </a:p>
          <a:p>
            <a:r>
              <a:rPr kumimoji="1" lang="en-US" altLang="zh-TW" sz="900" b="1" u="sng" kern="12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RA_INTERFACE_LINES_ALL.Interface_Line_ID</a:t>
            </a:r>
            <a:r>
              <a:rPr kumimoji="1" lang="en-US" altLang="zh-TW" sz="900" b="1" u="sng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zh-TW" altLang="en-US" sz="900" b="1" u="sng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一開始寫入時必須是</a:t>
            </a:r>
            <a:r>
              <a:rPr kumimoji="1" lang="en-US" altLang="zh-TW" sz="900" b="1" u="sng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null</a:t>
            </a:r>
            <a:r>
              <a:rPr kumimoji="1" lang="en-US" altLang="zh-TW" sz="900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  <a:r>
              <a:rPr kumimoji="1" lang="zh-TW" altLang="en-US" sz="900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執行過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Autoinvoice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Master Program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後會自動給值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.</a:t>
            </a:r>
            <a:endParaRPr lang="en-US" altLang="zh-TW" baseline="0" dirty="0" smtClean="0"/>
          </a:p>
          <a:p>
            <a:pPr>
              <a:buNone/>
            </a:pPr>
            <a:endParaRPr lang="zh-TW" altLang="zh-TW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F7945-0406-4247-BC58-96220E9352AB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6069013" cy="420688"/>
          </a:xfrm>
        </p:spPr>
        <p:txBody>
          <a:bodyPr/>
          <a:lstStyle/>
          <a:p>
            <a:r>
              <a:rPr lang="en-US" altLang="zh-TW" dirty="0" err="1"/>
              <a:t>Interface_line_context</a:t>
            </a:r>
            <a:r>
              <a:rPr lang="en-US" altLang="zh-TW" dirty="0"/>
              <a:t>: </a:t>
            </a:r>
            <a:r>
              <a:rPr lang="zh-TW" altLang="en-US" dirty="0"/>
              <a:t>由</a:t>
            </a:r>
            <a:r>
              <a:rPr lang="en-US" altLang="zh-TW" dirty="0"/>
              <a:t>Descriptive </a:t>
            </a:r>
            <a:r>
              <a:rPr lang="en-US" altLang="zh-TW" dirty="0" err="1"/>
              <a:t>Flexfield</a:t>
            </a:r>
            <a:r>
              <a:rPr lang="en-US" altLang="zh-TW" dirty="0"/>
              <a:t> – </a:t>
            </a:r>
            <a:r>
              <a:rPr lang="zh-TW" altLang="en-US" dirty="0"/>
              <a:t>「</a:t>
            </a:r>
            <a:r>
              <a:rPr lang="en-US" altLang="zh-TW" dirty="0"/>
              <a:t>Line Transaction </a:t>
            </a:r>
            <a:r>
              <a:rPr lang="en-US" altLang="zh-TW" dirty="0" err="1"/>
              <a:t>Flexfield</a:t>
            </a:r>
            <a:r>
              <a:rPr lang="zh-TW" altLang="en-US" dirty="0"/>
              <a:t>」，選擇一組</a:t>
            </a:r>
          </a:p>
          <a:p>
            <a:r>
              <a:rPr lang="en-US" altLang="zh-TW" dirty="0"/>
              <a:t>Interface_line_attribute1~15: </a:t>
            </a:r>
            <a:r>
              <a:rPr lang="zh-TW" altLang="en-US" dirty="0"/>
              <a:t>有效的欄位組合需為</a:t>
            </a:r>
            <a:r>
              <a:rPr lang="en-US" altLang="zh-TW" dirty="0"/>
              <a:t>Unique Key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F7945-0406-4247-BC58-96220E9352AB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6069013" cy="420688"/>
          </a:xfrm>
        </p:spPr>
        <p:txBody>
          <a:bodyPr/>
          <a:lstStyle/>
          <a:p>
            <a:r>
              <a:rPr lang="en-US" altLang="zh-TW" dirty="0" err="1"/>
              <a:t>Interface_line_context</a:t>
            </a:r>
            <a:r>
              <a:rPr lang="en-US" altLang="zh-TW" dirty="0"/>
              <a:t>: </a:t>
            </a:r>
            <a:r>
              <a:rPr lang="zh-TW" altLang="en-US" dirty="0"/>
              <a:t>由</a:t>
            </a:r>
            <a:r>
              <a:rPr lang="en-US" altLang="zh-TW" dirty="0"/>
              <a:t>Descriptive </a:t>
            </a:r>
            <a:r>
              <a:rPr lang="en-US" altLang="zh-TW" dirty="0" err="1"/>
              <a:t>Flexfield</a:t>
            </a:r>
            <a:r>
              <a:rPr lang="en-US" altLang="zh-TW" dirty="0"/>
              <a:t> – </a:t>
            </a:r>
            <a:r>
              <a:rPr lang="zh-TW" altLang="en-US" dirty="0"/>
              <a:t>「</a:t>
            </a:r>
            <a:r>
              <a:rPr lang="en-US" altLang="zh-TW" dirty="0"/>
              <a:t>Line Transaction </a:t>
            </a:r>
            <a:r>
              <a:rPr lang="en-US" altLang="zh-TW" dirty="0" err="1"/>
              <a:t>Flexfield</a:t>
            </a:r>
            <a:r>
              <a:rPr lang="zh-TW" altLang="en-US" dirty="0"/>
              <a:t>」，選擇一組</a:t>
            </a:r>
          </a:p>
          <a:p>
            <a:r>
              <a:rPr lang="en-US" altLang="zh-TW" dirty="0"/>
              <a:t>Interface_line_attribute1~15: </a:t>
            </a:r>
            <a:r>
              <a:rPr lang="zh-TW" altLang="en-US" dirty="0"/>
              <a:t>有效的欄位組合需為</a:t>
            </a:r>
            <a:r>
              <a:rPr lang="en-US" altLang="zh-TW" dirty="0"/>
              <a:t>Unique Key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3653D-AD8C-4582-8EE3-12DDE928EDB2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11516-B94D-4733-ADEF-6368FF15973B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45F87-E017-419C-84D6-A07A44905E41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B96A0-C8E3-4BCB-AD21-C8481111694C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7A196-F684-48D0-B685-7F17C0FF5F5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06" y="4860925"/>
            <a:ext cx="3945376" cy="1398844"/>
          </a:xfrm>
        </p:spPr>
        <p:txBody>
          <a:bodyPr/>
          <a:lstStyle/>
          <a:p>
            <a:pPr marL="228600" indent="-228600"/>
            <a:r>
              <a:rPr lang="zh-TW" altLang="en-US" sz="1000" b="1" dirty="0">
                <a:latin typeface="+mn-ea"/>
                <a:ea typeface="+mn-ea"/>
                <a:cs typeface="Tahoma" pitchFamily="34" charset="0"/>
              </a:rPr>
              <a:t>立帳</a:t>
            </a:r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來源</a:t>
            </a:r>
            <a:endParaRPr lang="en-US" altLang="zh-TW" sz="1000" b="1" dirty="0" smtClean="0">
              <a:latin typeface="+mn-ea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Table: RA_BATCH_SOURCES_ALL</a:t>
            </a:r>
          </a:p>
          <a:p>
            <a:pPr marL="685800" lvl="1" indent="-228600"/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Primary </a:t>
            </a:r>
            <a:r>
              <a:rPr lang="en-US" altLang="zh-TW" sz="1000" b="1" dirty="0">
                <a:latin typeface="+mn-ea"/>
                <a:ea typeface="+mn-ea"/>
                <a:cs typeface="Tahoma" pitchFamily="34" charset="0"/>
              </a:rPr>
              <a:t>Key / Unique Key</a:t>
            </a:r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：</a:t>
            </a:r>
            <a:endParaRPr lang="en-US" altLang="zh-TW" sz="10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NAME+ORG_ID + ZD_EDITION_NAME</a:t>
            </a:r>
          </a:p>
          <a:p>
            <a:pPr marL="1143000" lvl="2" indent="-228600"/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BATCH_SOURCE_ID+ORG_ID + ZD_EDITION_NAME</a:t>
            </a:r>
          </a:p>
          <a:p>
            <a:pPr marL="685800" lvl="1" indent="-228600"/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重要</a:t>
            </a:r>
            <a:r>
              <a:rPr lang="zh-TW" altLang="en-US" sz="1000" b="1" dirty="0">
                <a:latin typeface="+mn-ea"/>
                <a:ea typeface="+mn-ea"/>
                <a:cs typeface="Tahoma" pitchFamily="34" charset="0"/>
              </a:rPr>
              <a:t>欄位</a:t>
            </a:r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：</a:t>
            </a:r>
            <a:endParaRPr lang="en-US" altLang="zh-TW" sz="10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NAME</a:t>
            </a:r>
            <a:r>
              <a:rPr lang="en-US" altLang="zh-TW" sz="1000" b="1" dirty="0">
                <a:latin typeface="+mn-ea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+mn-ea"/>
                <a:ea typeface="+mn-ea"/>
                <a:cs typeface="Tahoma" pitchFamily="34" charset="0"/>
              </a:rPr>
              <a:t>立帳來源</a:t>
            </a:r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名稱</a:t>
            </a:r>
            <a:endParaRPr lang="en-US" altLang="zh-TW" sz="10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DESCRIPTION </a:t>
            </a:r>
            <a:r>
              <a:rPr lang="en-US" altLang="zh-TW" sz="1000" b="1" dirty="0">
                <a:latin typeface="+mn-ea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+mn-ea"/>
                <a:ea typeface="+mn-ea"/>
                <a:cs typeface="Tahoma" pitchFamily="34" charset="0"/>
              </a:rPr>
              <a:t>立帳來源</a:t>
            </a:r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說明</a:t>
            </a:r>
            <a:endParaRPr lang="en-US" altLang="zh-TW" sz="10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BATCH_SOURCE_TYPE </a:t>
            </a:r>
            <a:r>
              <a:rPr lang="en-US" altLang="zh-TW" sz="1000" b="1" dirty="0">
                <a:latin typeface="+mn-ea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+mn-ea"/>
                <a:ea typeface="+mn-ea"/>
                <a:cs typeface="Tahoma" pitchFamily="34" charset="0"/>
              </a:rPr>
              <a:t>立帳來源</a:t>
            </a:r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類 </a:t>
            </a:r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( AR_LOOKUPS.LOOKUP_TYPE = ‘BATCH_SOURCE’)</a:t>
            </a:r>
            <a:b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</a:br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INV:</a:t>
            </a:r>
            <a:r>
              <a:rPr lang="en-US" altLang="zh-TW" sz="1000" b="1" baseline="0" dirty="0" smtClean="0">
                <a:latin typeface="+mn-ea"/>
                <a:ea typeface="+mn-ea"/>
                <a:cs typeface="Tahoma" pitchFamily="34" charset="0"/>
              </a:rPr>
              <a:t> Manual , </a:t>
            </a:r>
            <a:r>
              <a:rPr lang="zh-TW" altLang="en-US" sz="1000" b="1" baseline="0" dirty="0" smtClean="0">
                <a:latin typeface="+mn-ea"/>
                <a:ea typeface="+mn-ea"/>
                <a:cs typeface="Tahoma" pitchFamily="34" charset="0"/>
              </a:rPr>
              <a:t>人工於</a:t>
            </a:r>
            <a:r>
              <a:rPr lang="en-US" altLang="zh-TW" sz="1000" b="1" baseline="0" dirty="0" smtClean="0">
                <a:latin typeface="+mn-ea"/>
                <a:ea typeface="+mn-ea"/>
                <a:cs typeface="Tahoma" pitchFamily="34" charset="0"/>
              </a:rPr>
              <a:t>AR Transactions </a:t>
            </a:r>
            <a:r>
              <a:rPr lang="zh-TW" altLang="en-US" sz="1000" b="1" baseline="0" dirty="0" smtClean="0">
                <a:latin typeface="+mn-ea"/>
                <a:ea typeface="+mn-ea"/>
                <a:cs typeface="Tahoma" pitchFamily="34" charset="0"/>
              </a:rPr>
              <a:t>功能輸入</a:t>
            </a:r>
            <a:r>
              <a:rPr lang="en-US" altLang="zh-TW" sz="1000" b="1" baseline="0" dirty="0" smtClean="0">
                <a:latin typeface="+mn-ea"/>
                <a:ea typeface="+mn-ea"/>
                <a:cs typeface="Tahoma" pitchFamily="34" charset="0"/>
              </a:rPr>
              <a:t/>
            </a:r>
            <a:br>
              <a:rPr lang="en-US" altLang="zh-TW" sz="1000" b="1" baseline="0" dirty="0" smtClean="0">
                <a:latin typeface="+mn-ea"/>
                <a:ea typeface="+mn-ea"/>
                <a:cs typeface="Tahoma" pitchFamily="34" charset="0"/>
              </a:rPr>
            </a:br>
            <a:r>
              <a:rPr lang="en-US" altLang="zh-TW" sz="1000" b="1" baseline="0" dirty="0" smtClean="0">
                <a:latin typeface="+mn-ea"/>
                <a:ea typeface="+mn-ea"/>
                <a:cs typeface="Tahoma" pitchFamily="34" charset="0"/>
              </a:rPr>
              <a:t>FOREIGN: 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Imported , </a:t>
            </a:r>
            <a:r>
              <a:rPr lang="zh-TW" altLang="en-US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經由 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Concurrent Program ‘</a:t>
            </a:r>
            <a:r>
              <a:rPr lang="en-US" altLang="zh-TW" sz="1000" b="1" dirty="0" err="1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Autoinvoice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 Master Program’ </a:t>
            </a:r>
            <a:r>
              <a:rPr lang="zh-TW" altLang="en-US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匯入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lang="zh-TW" altLang="en-US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不論是標準功能由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OM</a:t>
            </a:r>
            <a:r>
              <a:rPr lang="zh-TW" altLang="en-US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拋轉至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AR</a:t>
            </a:r>
            <a:r>
              <a:rPr lang="zh-TW" altLang="en-US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Interface; </a:t>
            </a:r>
            <a:r>
              <a:rPr lang="zh-TW" altLang="en-US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或是客製寫入 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AR Interface</a:t>
            </a:r>
            <a:r>
              <a:rPr lang="zh-TW" altLang="en-US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的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Batch Source</a:t>
            </a:r>
            <a:r>
              <a:rPr lang="zh-TW" altLang="en-US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都是</a:t>
            </a:r>
            <a:r>
              <a:rPr lang="en-US" altLang="zh-TW" sz="1000" b="1" dirty="0" smtClean="0">
                <a:solidFill>
                  <a:srgbClr val="000000"/>
                </a:solidFill>
                <a:latin typeface="+mn-ea"/>
                <a:ea typeface="+mn-ea"/>
                <a:cs typeface="Tahoma" pitchFamily="34" charset="0"/>
              </a:rPr>
              <a:t>’Imported’</a:t>
            </a:r>
          </a:p>
          <a:p>
            <a:pPr marL="1143000" lvl="2" indent="-228600"/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START_DATE</a:t>
            </a:r>
            <a:r>
              <a:rPr lang="en-US" altLang="zh-TW" sz="1000" b="1" dirty="0">
                <a:latin typeface="+mn-ea"/>
                <a:ea typeface="+mn-ea"/>
                <a:cs typeface="Tahoma" pitchFamily="34" charset="0"/>
              </a:rPr>
              <a:t>:</a:t>
            </a:r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生效日期</a:t>
            </a:r>
            <a:endParaRPr lang="en-US" altLang="zh-TW" sz="10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+mn-ea"/>
                <a:ea typeface="+mn-ea"/>
                <a:cs typeface="Tahoma" pitchFamily="34" charset="0"/>
              </a:rPr>
              <a:t>END_DATE</a:t>
            </a:r>
            <a:r>
              <a:rPr lang="en-US" altLang="zh-TW" sz="1000" b="1" dirty="0">
                <a:latin typeface="+mn-ea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+mn-ea"/>
                <a:ea typeface="+mn-ea"/>
                <a:cs typeface="Tahoma" pitchFamily="34" charset="0"/>
              </a:rPr>
              <a:t>失效</a:t>
            </a:r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日期</a:t>
            </a:r>
            <a:endParaRPr lang="en-US" altLang="zh-TW" sz="1000" b="1" dirty="0" smtClean="0">
              <a:latin typeface="+mn-ea"/>
              <a:ea typeface="+mn-ea"/>
              <a:cs typeface="Tahoma" pitchFamily="34" charset="0"/>
            </a:endParaRPr>
          </a:p>
          <a:p>
            <a:pPr marL="685800" lvl="1" indent="-228600"/>
            <a:r>
              <a:rPr kumimoji="1" lang="zh-TW" altLang="en-US" sz="10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其他說明</a:t>
            </a:r>
            <a:r>
              <a:rPr kumimoji="1" lang="en-US" altLang="zh-TW" sz="10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:</a:t>
            </a:r>
          </a:p>
          <a:p>
            <a:pPr marL="1143000" lvl="2" indent="-228600"/>
            <a:r>
              <a:rPr kumimoji="1" lang="zh-TW" altLang="en-US" sz="10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假如勾選</a:t>
            </a:r>
            <a:r>
              <a:rPr kumimoji="1" lang="en-US" altLang="zh-TW" sz="10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”Automatic Transaction Numbering”,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 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系統會自動建立一個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DB Trigger,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 其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Naming Rule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為 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RA_TRX_NUMBER_&lt;BATCH_SOURCE_ID&gt;_&lt;ORG_ID&gt;_S, 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假如沒有修改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Database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參數的情況下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 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Sequence Cache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為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20,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 就可能偶爾發生編號突然由 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10012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跳至 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10020, 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假如要避免此種情況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 可以利用以下指令避免。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/>
            </a:r>
            <a:b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</a:br>
            <a:r>
              <a:rPr kumimoji="1" lang="en-US" altLang="zh-TW" sz="1000" b="1" i="0" u="none" strike="noStrike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alter sequence &lt;sequence owner&gt;.&lt;sequence Name&gt; </a:t>
            </a:r>
            <a:r>
              <a:rPr kumimoji="1" lang="en-US" altLang="zh-TW" sz="1000" b="1" i="0" u="none" strike="noStrike" kern="1200" baseline="0" dirty="0" err="1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nocache</a:t>
            </a:r>
            <a:r>
              <a:rPr kumimoji="1" lang="en-US" altLang="zh-TW" sz="1000" b="1" i="0" u="none" strike="noStrike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  <a:br>
              <a:rPr kumimoji="1" lang="en-US" altLang="zh-TW" sz="1000" b="1" i="0" u="none" strike="noStrike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r>
              <a:rPr kumimoji="1" lang="en-US" altLang="zh-TW" sz="1000" b="1" i="0" u="none" strike="noStrike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[for example] alter sequence ar.RA_TRX_NUMBER_7025_229_S </a:t>
            </a:r>
            <a:r>
              <a:rPr kumimoji="1" lang="en-US" altLang="zh-TW" sz="1000" b="1" i="0" u="none" strike="noStrike" kern="1200" baseline="0" dirty="0" err="1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nocache</a:t>
            </a:r>
            <a:r>
              <a:rPr kumimoji="1" lang="en-US" altLang="zh-TW" sz="1000" b="1" i="0" u="none" strike="noStrike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  <a:endParaRPr lang="zh-TW" altLang="en-US" sz="1000" b="1" dirty="0"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33D10-F290-4A15-81B1-F8D4237186FE}" type="slidenum">
              <a:rPr lang="en-US" altLang="zh-TW"/>
              <a:pPr/>
              <a:t>80</a:t>
            </a:fld>
            <a:endParaRPr lang="en-US" altLang="zh-TW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1F3C7-A3C2-4B08-9883-9B13B632789E}" type="slidenum">
              <a:rPr lang="en-US" altLang="zh-TW"/>
              <a:pPr/>
              <a:t>81</a:t>
            </a:fld>
            <a:endParaRPr lang="en-US" altLang="zh-TW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826D2-5530-4435-9536-076237DF5D7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3175935" cy="1398844"/>
          </a:xfrm>
        </p:spPr>
        <p:txBody>
          <a:bodyPr/>
          <a:lstStyle/>
          <a:p>
            <a:pPr marL="228600" indent="-228600"/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帳款催收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員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Table: AR_COLLECTORS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COLLECTOR_ID</a:t>
            </a:r>
          </a:p>
          <a:p>
            <a:pPr marL="685800" lvl="1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Foreign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Key</a:t>
            </a: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EMPLOYEE_ID</a:t>
            </a:r>
            <a:r>
              <a:rPr lang="en-US" altLang="zh-TW" b="1" baseline="0" dirty="0" smtClean="0">
                <a:latin typeface="Tahoma" pitchFamily="34" charset="0"/>
                <a:ea typeface="+mn-ea"/>
                <a:cs typeface="Tahoma" pitchFamily="34" charset="0"/>
              </a:rPr>
              <a:t> ( foreign </a:t>
            </a:r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PER_PEOPLE_F.PERSON_ID )</a:t>
            </a:r>
          </a:p>
          <a:p>
            <a:pPr marL="685800" lvl="1" indent="-228600"/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催收員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b="1" dirty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r>
              <a:rPr lang="zh-TW" altLang="en-US" b="1" dirty="0" smtClean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endParaRPr lang="en-US" altLang="zh-TW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228600" indent="-228600">
              <a:buNone/>
            </a:pPr>
            <a:endParaRPr lang="en-US" altLang="zh-TW" b="1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228600" indent="-228600"/>
            <a:endParaRPr lang="en-US" altLang="zh-TW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AIC-ppt-template-cover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</p:spPr>
      </p:pic>
      <p:sp>
        <p:nvSpPr>
          <p:cNvPr id="579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82E91EB-7583-4121-9A65-404082C2EE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5FBBBB-E39E-488D-8DB4-C77F98D27A1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32588" y="549275"/>
            <a:ext cx="2160587" cy="5832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549275"/>
            <a:ext cx="6329363" cy="5832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738066-8FD1-46EF-8152-DE0F54AAC59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549275"/>
            <a:ext cx="4681538" cy="6477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8642350" cy="24082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3973513"/>
            <a:ext cx="864235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713788" y="6597650"/>
            <a:ext cx="430212" cy="260350"/>
          </a:xfrm>
        </p:spPr>
        <p:txBody>
          <a:bodyPr/>
          <a:lstStyle>
            <a:lvl1pPr>
              <a:defRPr/>
            </a:lvl1pPr>
          </a:lstStyle>
          <a:p>
            <a:fld id="{87AA9B73-3C74-4FEF-B5F2-11FECCC906A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06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186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07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64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418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548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4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6659F-7886-45D1-A4D0-F18AE27B8D7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75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503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072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9652A-6F0B-4D8B-B8F5-209C0F61FC8F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B70EB-4E63-407A-AC0D-E45069349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97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EB0311-F8D9-4D38-A55A-520E452DB6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52389C-6498-4838-BE5B-6F34CFD73DE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EB93E0-BA19-488B-996B-B058FDC6218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FE7D67-360C-4E8A-9A3D-38A22CC967E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B1FE66-23CD-48D0-BAC5-D2C8D89A66F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379AC6-49C4-41C3-B3AB-1C983BC2714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6FDF9F-FD86-4618-BB6A-E918CA4D275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62" name="Picture 2" descr="AIC-template-pp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49275"/>
            <a:ext cx="46815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標題樣式</a:t>
            </a:r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785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97650"/>
            <a:ext cx="4302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30000"/>
              </a:lnSpc>
              <a:defRPr sz="900" b="1">
                <a:latin typeface="Arial" charset="0"/>
                <a:ea typeface="+mn-ea"/>
              </a:defRPr>
            </a:lvl1pPr>
          </a:lstStyle>
          <a:p>
            <a:fld id="{23F164B8-D587-4776-A38A-971B8F74B01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185738" indent="-185738" algn="l" rtl="0" fontAlgn="base">
        <a:spcBef>
          <a:spcPct val="20000"/>
        </a:spcBef>
        <a:spcAft>
          <a:spcPct val="0"/>
        </a:spcAft>
        <a:buSzPct val="40000"/>
        <a:buBlip>
          <a:blip r:embed="rId15"/>
        </a:buBlip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542925" indent="-177800" algn="l" rtl="0" fontAlgn="base">
        <a:spcBef>
          <a:spcPct val="20000"/>
        </a:spcBef>
        <a:spcAft>
          <a:spcPct val="0"/>
        </a:spcAft>
        <a:buSzPct val="40000"/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90170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新細明體" pitchFamily="18" charset="-120"/>
        <a:buChar char="━"/>
        <a:defRPr kumimoji="1">
          <a:solidFill>
            <a:schemeClr val="tx1"/>
          </a:solidFill>
          <a:latin typeface="+mn-lt"/>
          <a:ea typeface="+mn-ea"/>
        </a:defRPr>
      </a:lvl3pPr>
      <a:lvl4pPr marL="1260475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Arial" charset="0"/>
        <a:buBlip>
          <a:blip r:embed="rId17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64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36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08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80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457200" y="1100138"/>
            <a:ext cx="8229600" cy="2341562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DDDDDD"/>
              </a:gs>
              <a:gs pos="100000">
                <a:srgbClr val="F2F2F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zh-TW" sz="1800">
              <a:latin typeface="Calibri" charset="0"/>
              <a:ea typeface="微軟正黑體" charset="0"/>
              <a:cs typeface="微軟正黑體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3417888"/>
            <a:ext cx="8229600" cy="46037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B6D3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kumimoji="0" lang="en-US" altLang="zh-TW" sz="1800">
              <a:latin typeface="Calibri" charset="0"/>
              <a:ea typeface="微軟正黑體" charset="0"/>
              <a:cs typeface="微軟正黑體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457200" y="1063625"/>
            <a:ext cx="8229600" cy="46038"/>
          </a:xfrm>
          <a:prstGeom prst="rect">
            <a:avLst/>
          </a:prstGeom>
          <a:gradFill rotWithShape="0">
            <a:gsLst>
              <a:gs pos="0">
                <a:srgbClr val="B6D3E2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kumimoji="0" lang="en-US" altLang="zh-TW" sz="1800">
              <a:latin typeface="Calibri" charset="0"/>
              <a:ea typeface="微軟正黑體" charset="0"/>
              <a:cs typeface="微軟正黑體" charset="0"/>
            </a:endParaRPr>
          </a:p>
        </p:txBody>
      </p:sp>
      <p:sp>
        <p:nvSpPr>
          <p:cNvPr id="10" name="Line 33"/>
          <p:cNvSpPr>
            <a:spLocks noChangeShapeType="1"/>
          </p:cNvSpPr>
          <p:nvPr userDrawn="1"/>
        </p:nvSpPr>
        <p:spPr bwMode="auto">
          <a:xfrm>
            <a:off x="5737225" y="4872038"/>
            <a:ext cx="0" cy="754062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34"/>
          <p:cNvSpPr txBox="1">
            <a:spLocks noChangeArrowheads="1"/>
          </p:cNvSpPr>
          <p:nvPr userDrawn="1"/>
        </p:nvSpPr>
        <p:spPr bwMode="auto">
          <a:xfrm>
            <a:off x="5808663" y="4800600"/>
            <a:ext cx="2593975" cy="8731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Enterprise Solutions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IT Services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Management Consulting</a:t>
            </a:r>
          </a:p>
        </p:txBody>
      </p:sp>
      <p:pic>
        <p:nvPicPr>
          <p:cNvPr id="12" name="Picture 35" descr="World_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72038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4"/>
          <p:cNvSpPr txBox="1">
            <a:spLocks noChangeArrowheads="1"/>
          </p:cNvSpPr>
          <p:nvPr userDrawn="1"/>
        </p:nvSpPr>
        <p:spPr bwMode="auto">
          <a:xfrm>
            <a:off x="803275" y="4935538"/>
            <a:ext cx="3048000" cy="6746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kumimoji="0" lang="zh-TW" altLang="en-US" sz="1800" dirty="0" smtClean="0">
                <a:ea typeface="微軟正黑體" pitchFamily="34" charset="-120"/>
                <a:cs typeface="Arial" pitchFamily="34" charset="0"/>
              </a:rPr>
              <a:t>前進國際顧問團隊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TW" altLang="zh-TW" sz="1800" dirty="0" smtClean="0">
                <a:ea typeface="微軟正黑體" pitchFamily="34" charset="-120"/>
                <a:cs typeface="Arial" pitchFamily="34" charset="0"/>
              </a:rPr>
              <a:t>A</a:t>
            </a:r>
            <a:r>
              <a:rPr kumimoji="0" lang="en-US" altLang="zh-TW" sz="1800" dirty="0" err="1" smtClean="0">
                <a:ea typeface="微軟正黑體" pitchFamily="34" charset="-120"/>
                <a:cs typeface="Arial" pitchFamily="34" charset="0"/>
              </a:rPr>
              <a:t>dvancedTEK</a:t>
            </a:r>
            <a:endParaRPr kumimoji="0" lang="en-US" altLang="zh-TW" sz="1800" dirty="0" smtClean="0">
              <a:ea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12777"/>
            <a:ext cx="7772400" cy="1800199"/>
          </a:xfrm>
        </p:spPr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R12.2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Oracle Receivables 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Schema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endParaRPr lang="en-US" altLang="zh-TW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00042"/>
            <a:ext cx="4681538" cy="736585"/>
          </a:xfrm>
        </p:spPr>
        <p:txBody>
          <a:bodyPr/>
          <a:lstStyle/>
          <a:p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收款銀行建立</a:t>
            </a:r>
            <a:r>
              <a:rPr lang="en-US" altLang="zh-TW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銀行</a:t>
            </a:r>
            <a:endParaRPr lang="zh-TW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6077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322833" y="1484883"/>
            <a:ext cx="7777559" cy="5039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Cash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Management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Setup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Banks  (t)Banks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362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137525" cy="27723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672"/>
            <a:ext cx="4681538" cy="768371"/>
          </a:xfrm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收款銀行</a:t>
            </a:r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分行</a:t>
            </a:r>
            <a:endParaRPr lang="zh-TW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784"/>
            <a:ext cx="8642350" cy="504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Cash Management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Setup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Banks  (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t)Bank Branches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372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54" y="2205038"/>
            <a:ext cx="7859654" cy="345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00043"/>
            <a:ext cx="4681538" cy="785818"/>
          </a:xfrm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收款銀行</a:t>
            </a:r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zh-TW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1484784"/>
            <a:ext cx="864235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5738" indent="-185738" algn="l" rtl="0" fontAlgn="base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3"/>
              </a:buBlip>
              <a:defRPr kumimoji="1"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542925" indent="-177800" algn="l" rtl="0" fontAlgn="base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01700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新細明體" pitchFamily="18" charset="-120"/>
              <a:buChar char="━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Arial" charset="0"/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000" kern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Cash Management </a:t>
            </a:r>
            <a:r>
              <a:rPr lang="en-US" altLang="zh-TW" sz="2000" kern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zh-TW" sz="2000" kern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Setup </a:t>
            </a:r>
            <a:r>
              <a:rPr lang="en-US" altLang="zh-TW" sz="2000" kern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Banks  Bank Accounts</a:t>
            </a:r>
            <a:br>
              <a:rPr lang="en-US" altLang="zh-TW" sz="2000" kern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</a:br>
            <a:r>
              <a:rPr lang="en-US" altLang="zh-TW" sz="2000" kern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 :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CE_BANK_ACCOUNTS</a:t>
            </a:r>
            <a:endParaRPr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382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2276872"/>
            <a:ext cx="7921625" cy="3601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4" name="Rectangle 1032"/>
          <p:cNvSpPr>
            <a:spLocks noGrp="1" noChangeArrowheads="1"/>
          </p:cNvSpPr>
          <p:nvPr>
            <p:ph type="title"/>
          </p:nvPr>
        </p:nvSpPr>
        <p:spPr>
          <a:xfrm>
            <a:off x="250825" y="476672"/>
            <a:ext cx="4681538" cy="808023"/>
          </a:xfrm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應收帳款異動類型建立</a:t>
            </a:r>
          </a:p>
        </p:txBody>
      </p:sp>
      <p:sp>
        <p:nvSpPr>
          <p:cNvPr id="229385" name="Rectangle 103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Receipts  Receivable Activities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AR_RECEIVABLES_TRX_ALL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229386" name="Picture 103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7544" y="2204864"/>
            <a:ext cx="8209607" cy="4104804"/>
          </a:xfrm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35" name="Group 7"/>
          <p:cNvGrpSpPr>
            <a:grpSpLocks/>
          </p:cNvGrpSpPr>
          <p:nvPr/>
        </p:nvGrpSpPr>
        <p:grpSpPr bwMode="auto">
          <a:xfrm>
            <a:off x="3962400" y="1627820"/>
            <a:ext cx="2057400" cy="838502"/>
            <a:chOff x="2496" y="1054"/>
            <a:chExt cx="1296" cy="336"/>
          </a:xfrm>
        </p:grpSpPr>
        <p:sp>
          <p:nvSpPr>
            <p:cNvPr id="380936" name="AutoShape 8"/>
            <p:cNvSpPr>
              <a:spLocks noChangeArrowheads="1"/>
            </p:cNvSpPr>
            <p:nvPr/>
          </p:nvSpPr>
          <p:spPr bwMode="auto">
            <a:xfrm>
              <a:off x="2496" y="1054"/>
              <a:ext cx="1296" cy="336"/>
            </a:xfrm>
            <a:prstGeom prst="flowChartInputOutput">
              <a:avLst/>
            </a:prstGeom>
            <a:solidFill>
              <a:schemeClr val="hlink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80937" name="Text Box 9"/>
            <p:cNvSpPr txBox="1">
              <a:spLocks noChangeArrowheads="1"/>
            </p:cNvSpPr>
            <p:nvPr/>
          </p:nvSpPr>
          <p:spPr bwMode="auto">
            <a:xfrm>
              <a:off x="2784" y="1054"/>
              <a:ext cx="67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Receipt Classes</a:t>
              </a:r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收款流程</a:t>
              </a:r>
            </a:p>
          </p:txBody>
        </p:sp>
      </p:grpSp>
      <p:grpSp>
        <p:nvGrpSpPr>
          <p:cNvPr id="380938" name="Group 10"/>
          <p:cNvGrpSpPr>
            <a:grpSpLocks/>
          </p:cNvGrpSpPr>
          <p:nvPr/>
        </p:nvGrpSpPr>
        <p:grpSpPr bwMode="auto">
          <a:xfrm>
            <a:off x="1449760" y="3150202"/>
            <a:ext cx="2474168" cy="1791622"/>
            <a:chOff x="1152" y="2094"/>
            <a:chExt cx="1200" cy="322"/>
          </a:xfrm>
        </p:grpSpPr>
        <p:sp>
          <p:nvSpPr>
            <p:cNvPr id="380939" name="AutoShape 11"/>
            <p:cNvSpPr>
              <a:spLocks noChangeArrowheads="1"/>
            </p:cNvSpPr>
            <p:nvPr/>
          </p:nvSpPr>
          <p:spPr bwMode="auto">
            <a:xfrm>
              <a:off x="1152" y="2094"/>
              <a:ext cx="1200" cy="193"/>
            </a:xfrm>
            <a:prstGeom prst="flowChartPreparation">
              <a:avLst/>
            </a:prstGeom>
            <a:solidFill>
              <a:schemeClr val="hlink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80940" name="Text Box 12"/>
            <p:cNvSpPr txBox="1">
              <a:spLocks noChangeArrowheads="1"/>
            </p:cNvSpPr>
            <p:nvPr/>
          </p:nvSpPr>
          <p:spPr bwMode="auto">
            <a:xfrm>
              <a:off x="1296" y="2137"/>
              <a:ext cx="96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Payment Method</a:t>
              </a:r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收款方式</a:t>
              </a:r>
            </a:p>
          </p:txBody>
        </p:sp>
      </p:grpSp>
      <p:grpSp>
        <p:nvGrpSpPr>
          <p:cNvPr id="380941" name="Group 13"/>
          <p:cNvGrpSpPr>
            <a:grpSpLocks/>
          </p:cNvGrpSpPr>
          <p:nvPr/>
        </p:nvGrpSpPr>
        <p:grpSpPr bwMode="auto">
          <a:xfrm>
            <a:off x="539552" y="4763118"/>
            <a:ext cx="1968624" cy="1402186"/>
            <a:chOff x="576" y="3168"/>
            <a:chExt cx="1104" cy="693"/>
          </a:xfrm>
        </p:grpSpPr>
        <p:sp>
          <p:nvSpPr>
            <p:cNvPr id="380942" name="AutoShape 14"/>
            <p:cNvSpPr>
              <a:spLocks noChangeArrowheads="1"/>
            </p:cNvSpPr>
            <p:nvPr/>
          </p:nvSpPr>
          <p:spPr bwMode="auto">
            <a:xfrm>
              <a:off x="576" y="3168"/>
              <a:ext cx="1104" cy="693"/>
            </a:xfrm>
            <a:prstGeom prst="flowChartDecision">
              <a:avLst/>
            </a:prstGeom>
            <a:solidFill>
              <a:schemeClr val="hlink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80943" name="Text Box 15"/>
            <p:cNvSpPr txBox="1">
              <a:spLocks noChangeArrowheads="1"/>
            </p:cNvSpPr>
            <p:nvPr/>
          </p:nvSpPr>
          <p:spPr bwMode="auto">
            <a:xfrm>
              <a:off x="672" y="3264"/>
              <a:ext cx="912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Bank Account</a:t>
              </a:r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銀行帳戶</a:t>
              </a:r>
            </a:p>
          </p:txBody>
        </p:sp>
      </p:grpSp>
      <p:sp>
        <p:nvSpPr>
          <p:cNvPr id="380944" name="Line 16"/>
          <p:cNvSpPr>
            <a:spLocks noChangeShapeType="1"/>
          </p:cNvSpPr>
          <p:nvPr/>
        </p:nvSpPr>
        <p:spPr bwMode="auto">
          <a:xfrm flipH="1">
            <a:off x="6934200" y="4267200"/>
            <a:ext cx="0" cy="685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>
            <a:off x="2980556" y="4724676"/>
            <a:ext cx="2095500" cy="1513471"/>
            <a:chOff x="576" y="3149"/>
            <a:chExt cx="1104" cy="748"/>
          </a:xfrm>
        </p:grpSpPr>
        <p:sp>
          <p:nvSpPr>
            <p:cNvPr id="380946" name="AutoShape 18"/>
            <p:cNvSpPr>
              <a:spLocks noChangeArrowheads="1"/>
            </p:cNvSpPr>
            <p:nvPr/>
          </p:nvSpPr>
          <p:spPr bwMode="auto">
            <a:xfrm>
              <a:off x="576" y="3149"/>
              <a:ext cx="1104" cy="693"/>
            </a:xfrm>
            <a:prstGeom prst="flowChartDecision">
              <a:avLst/>
            </a:prstGeom>
            <a:solidFill>
              <a:schemeClr val="hlink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672" y="3397"/>
              <a:ext cx="912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Bank Account</a:t>
              </a:r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銀行帳戶</a:t>
              </a:r>
            </a:p>
          </p:txBody>
        </p:sp>
      </p:grpSp>
      <p:grpSp>
        <p:nvGrpSpPr>
          <p:cNvPr id="380948" name="Group 20"/>
          <p:cNvGrpSpPr>
            <a:grpSpLocks/>
          </p:cNvGrpSpPr>
          <p:nvPr/>
        </p:nvGrpSpPr>
        <p:grpSpPr bwMode="auto">
          <a:xfrm>
            <a:off x="5940152" y="5029202"/>
            <a:ext cx="2008584" cy="1280118"/>
            <a:chOff x="576" y="3168"/>
            <a:chExt cx="1104" cy="693"/>
          </a:xfrm>
        </p:grpSpPr>
        <p:sp>
          <p:nvSpPr>
            <p:cNvPr id="380949" name="AutoShape 21"/>
            <p:cNvSpPr>
              <a:spLocks noChangeArrowheads="1"/>
            </p:cNvSpPr>
            <p:nvPr/>
          </p:nvSpPr>
          <p:spPr bwMode="auto">
            <a:xfrm>
              <a:off x="576" y="3168"/>
              <a:ext cx="1104" cy="693"/>
            </a:xfrm>
            <a:prstGeom prst="flowChartDecision">
              <a:avLst/>
            </a:prstGeom>
            <a:solidFill>
              <a:schemeClr val="hlink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672" y="3264"/>
              <a:ext cx="912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Bank Account</a:t>
              </a:r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銀行帳戶</a:t>
              </a:r>
            </a:p>
          </p:txBody>
        </p:sp>
      </p:grpSp>
      <p:sp>
        <p:nvSpPr>
          <p:cNvPr id="380951" name="Line 23"/>
          <p:cNvSpPr>
            <a:spLocks noChangeShapeType="1"/>
          </p:cNvSpPr>
          <p:nvPr/>
        </p:nvSpPr>
        <p:spPr bwMode="auto">
          <a:xfrm flipH="1">
            <a:off x="1905000" y="4267200"/>
            <a:ext cx="609600" cy="6858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0952" name="Line 24"/>
          <p:cNvSpPr>
            <a:spLocks noChangeShapeType="1"/>
          </p:cNvSpPr>
          <p:nvPr/>
        </p:nvSpPr>
        <p:spPr bwMode="auto">
          <a:xfrm flipH="1">
            <a:off x="2971800" y="2466322"/>
            <a:ext cx="1240160" cy="657878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square"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0953" name="Line 25"/>
          <p:cNvSpPr>
            <a:spLocks noChangeShapeType="1"/>
          </p:cNvSpPr>
          <p:nvPr/>
        </p:nvSpPr>
        <p:spPr bwMode="auto">
          <a:xfrm>
            <a:off x="5292080" y="2466322"/>
            <a:ext cx="1422040" cy="82786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square"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0954" name="Line 26"/>
          <p:cNvSpPr>
            <a:spLocks noChangeShapeType="1"/>
          </p:cNvSpPr>
          <p:nvPr/>
        </p:nvSpPr>
        <p:spPr bwMode="auto">
          <a:xfrm>
            <a:off x="3048000" y="4267200"/>
            <a:ext cx="609600" cy="6858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380955" name="Group 27"/>
          <p:cNvGrpSpPr>
            <a:grpSpLocks/>
          </p:cNvGrpSpPr>
          <p:nvPr/>
        </p:nvGrpSpPr>
        <p:grpSpPr bwMode="auto">
          <a:xfrm>
            <a:off x="5471864" y="3294184"/>
            <a:ext cx="2484512" cy="1576798"/>
            <a:chOff x="1152" y="2099"/>
            <a:chExt cx="1200" cy="299"/>
          </a:xfrm>
        </p:grpSpPr>
        <p:sp>
          <p:nvSpPr>
            <p:cNvPr id="380956" name="AutoShape 28"/>
            <p:cNvSpPr>
              <a:spLocks noChangeArrowheads="1"/>
            </p:cNvSpPr>
            <p:nvPr/>
          </p:nvSpPr>
          <p:spPr bwMode="auto">
            <a:xfrm>
              <a:off x="1152" y="2099"/>
              <a:ext cx="1200" cy="184"/>
            </a:xfrm>
            <a:prstGeom prst="flowChartPreparation">
              <a:avLst/>
            </a:prstGeom>
            <a:solidFill>
              <a:schemeClr val="hlink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80957" name="Text Box 29"/>
            <p:cNvSpPr txBox="1">
              <a:spLocks noChangeArrowheads="1"/>
            </p:cNvSpPr>
            <p:nvPr/>
          </p:nvSpPr>
          <p:spPr bwMode="auto">
            <a:xfrm>
              <a:off x="1296" y="2133"/>
              <a:ext cx="96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Payment Method</a:t>
              </a:r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收款方式</a:t>
              </a:r>
            </a:p>
          </p:txBody>
        </p:sp>
      </p:grpSp>
      <p:sp>
        <p:nvSpPr>
          <p:cNvPr id="380958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548680"/>
            <a:ext cx="4681538" cy="714380"/>
          </a:xfrm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應收帳款收款基本設定</a:t>
            </a:r>
            <a:endParaRPr lang="zh-TW" altLang="en-US" sz="2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00042"/>
            <a:ext cx="4681538" cy="714380"/>
          </a:xfrm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收款類型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付款方式建立</a:t>
            </a:r>
          </a:p>
        </p:txBody>
      </p:sp>
      <p:sp>
        <p:nvSpPr>
          <p:cNvPr id="167958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101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Receipts  Receipt Classes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AR_RECEIPT_CLASSES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(Master)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167959" name="Picture 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2133600"/>
            <a:ext cx="8642350" cy="4248150"/>
          </a:xfrm>
          <a:ln>
            <a:solidFill>
              <a:schemeClr val="tx2"/>
            </a:solidFill>
          </a:ln>
        </p:spPr>
      </p:pic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323850" y="3352800"/>
            <a:ext cx="84248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8675688" y="3352800"/>
            <a:ext cx="0" cy="2819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 flipV="1">
            <a:off x="1187450" y="2492375"/>
            <a:ext cx="0" cy="8604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3707904" y="6160862"/>
            <a:ext cx="53340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 Table: AR_RECEIPT_METHODS (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Detail)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476672"/>
            <a:ext cx="4681538" cy="696933"/>
          </a:xfrm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收款類型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付款方式建立</a:t>
            </a:r>
          </a:p>
        </p:txBody>
      </p:sp>
      <p:sp>
        <p:nvSpPr>
          <p:cNvPr id="335878" name="Rectangle 103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031"/>
            <a:ext cx="8642350" cy="7928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Receipts  Receipt Classes 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(B)Bank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Accounts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AR_RECEIPT_METHOD_ACCOUNTS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（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DETAIL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）</a:t>
            </a:r>
          </a:p>
        </p:txBody>
      </p:sp>
      <p:pic>
        <p:nvPicPr>
          <p:cNvPr id="4362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68" y="2276475"/>
            <a:ext cx="5234476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銷售區域建立</a:t>
            </a:r>
          </a:p>
        </p:txBody>
      </p:sp>
      <p:sp>
        <p:nvSpPr>
          <p:cNvPr id="231431" name="Rectangle 1031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(AR)  Setup  Transactions  Territories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RA_TERRITORIES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372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194425" cy="1812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稅別建立</a:t>
            </a:r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92163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(Tax Managers) </a:t>
            </a:r>
            <a:r>
              <a:rPr lang="en-US" altLang="zh-TW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Tax Configuration  Tax Rates</a:t>
            </a:r>
          </a:p>
          <a:p>
            <a:pPr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View: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ZX_RATES_VL</a:t>
            </a:r>
            <a:endParaRPr lang="en-US" altLang="zh-TW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39304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552" y="2239068"/>
            <a:ext cx="7992888" cy="3796769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國別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</a:p>
        </p:txBody>
      </p:sp>
      <p:sp>
        <p:nvSpPr>
          <p:cNvPr id="492550" name="Rectangle 103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(AR)  Setup  System  Countries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FND_TERRITORIES_VL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382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84" y="2893950"/>
            <a:ext cx="5975657" cy="243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02" name="Rectangle 46"/>
          <p:cNvSpPr>
            <a:spLocks noGrp="1" noChangeArrowheads="1"/>
          </p:cNvSpPr>
          <p:nvPr>
            <p:ph type="title"/>
          </p:nvPr>
        </p:nvSpPr>
        <p:spPr>
          <a:xfrm>
            <a:off x="684213" y="609600"/>
            <a:ext cx="4000500" cy="579438"/>
          </a:xfrm>
          <a:noFill/>
          <a:ln/>
        </p:spPr>
        <p:txBody>
          <a:bodyPr anchor="t">
            <a:spAutoFit/>
          </a:bodyPr>
          <a:lstStyle/>
          <a:p>
            <a:r>
              <a:rPr lang="zh-TW" altLang="en-US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一般銷貨作業</a:t>
            </a:r>
          </a:p>
        </p:txBody>
      </p:sp>
      <p:grpSp>
        <p:nvGrpSpPr>
          <p:cNvPr id="326703" name="Group 47"/>
          <p:cNvGrpSpPr>
            <a:grpSpLocks/>
          </p:cNvGrpSpPr>
          <p:nvPr/>
        </p:nvGrpSpPr>
        <p:grpSpPr bwMode="auto">
          <a:xfrm>
            <a:off x="1524000" y="1524000"/>
            <a:ext cx="609600" cy="838200"/>
            <a:chOff x="945" y="937"/>
            <a:chExt cx="447" cy="839"/>
          </a:xfrm>
        </p:grpSpPr>
        <p:sp>
          <p:nvSpPr>
            <p:cNvPr id="326704" name="Freeform 48"/>
            <p:cNvSpPr>
              <a:spLocks/>
            </p:cNvSpPr>
            <p:nvPr/>
          </p:nvSpPr>
          <p:spPr bwMode="auto">
            <a:xfrm>
              <a:off x="945" y="937"/>
              <a:ext cx="447" cy="839"/>
            </a:xfrm>
            <a:custGeom>
              <a:avLst/>
              <a:gdLst/>
              <a:ahLst/>
              <a:cxnLst>
                <a:cxn ang="0">
                  <a:pos x="446" y="718"/>
                </a:cxn>
                <a:cxn ang="0">
                  <a:pos x="446" y="0"/>
                </a:cxn>
                <a:cxn ang="0">
                  <a:pos x="0" y="120"/>
                </a:cxn>
                <a:cxn ang="0">
                  <a:pos x="0" y="838"/>
                </a:cxn>
                <a:cxn ang="0">
                  <a:pos x="446" y="718"/>
                </a:cxn>
              </a:cxnLst>
              <a:rect l="0" t="0" r="r" b="b"/>
              <a:pathLst>
                <a:path w="447" h="839">
                  <a:moveTo>
                    <a:pt x="446" y="718"/>
                  </a:moveTo>
                  <a:lnTo>
                    <a:pt x="446" y="0"/>
                  </a:lnTo>
                  <a:lnTo>
                    <a:pt x="0" y="120"/>
                  </a:lnTo>
                  <a:lnTo>
                    <a:pt x="0" y="838"/>
                  </a:lnTo>
                  <a:lnTo>
                    <a:pt x="446" y="71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05" name="Freeform 49"/>
            <p:cNvSpPr>
              <a:spLocks/>
            </p:cNvSpPr>
            <p:nvPr/>
          </p:nvSpPr>
          <p:spPr bwMode="auto">
            <a:xfrm>
              <a:off x="972" y="972"/>
              <a:ext cx="393" cy="770"/>
            </a:xfrm>
            <a:custGeom>
              <a:avLst/>
              <a:gdLst/>
              <a:ahLst/>
              <a:cxnLst>
                <a:cxn ang="0">
                  <a:pos x="392" y="666"/>
                </a:cxn>
                <a:cxn ang="0">
                  <a:pos x="392" y="0"/>
                </a:cxn>
                <a:cxn ang="0">
                  <a:pos x="0" y="101"/>
                </a:cxn>
                <a:cxn ang="0">
                  <a:pos x="0" y="769"/>
                </a:cxn>
                <a:cxn ang="0">
                  <a:pos x="392" y="666"/>
                </a:cxn>
              </a:cxnLst>
              <a:rect l="0" t="0" r="r" b="b"/>
              <a:pathLst>
                <a:path w="393" h="770">
                  <a:moveTo>
                    <a:pt x="392" y="666"/>
                  </a:moveTo>
                  <a:lnTo>
                    <a:pt x="392" y="0"/>
                  </a:lnTo>
                  <a:lnTo>
                    <a:pt x="0" y="101"/>
                  </a:lnTo>
                  <a:lnTo>
                    <a:pt x="0" y="769"/>
                  </a:lnTo>
                  <a:lnTo>
                    <a:pt x="392" y="666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06" name="Freeform 50"/>
            <p:cNvSpPr>
              <a:spLocks/>
            </p:cNvSpPr>
            <p:nvPr/>
          </p:nvSpPr>
          <p:spPr bwMode="auto">
            <a:xfrm>
              <a:off x="1124" y="1044"/>
              <a:ext cx="206" cy="86"/>
            </a:xfrm>
            <a:custGeom>
              <a:avLst/>
              <a:gdLst/>
              <a:ahLst/>
              <a:cxnLst>
                <a:cxn ang="0">
                  <a:pos x="205" y="33"/>
                </a:cxn>
                <a:cxn ang="0">
                  <a:pos x="205" y="0"/>
                </a:cxn>
                <a:cxn ang="0">
                  <a:pos x="0" y="51"/>
                </a:cxn>
                <a:cxn ang="0">
                  <a:pos x="0" y="85"/>
                </a:cxn>
                <a:cxn ang="0">
                  <a:pos x="205" y="33"/>
                </a:cxn>
              </a:cxnLst>
              <a:rect l="0" t="0" r="r" b="b"/>
              <a:pathLst>
                <a:path w="206" h="86">
                  <a:moveTo>
                    <a:pt x="205" y="33"/>
                  </a:moveTo>
                  <a:lnTo>
                    <a:pt x="205" y="0"/>
                  </a:lnTo>
                  <a:lnTo>
                    <a:pt x="0" y="51"/>
                  </a:lnTo>
                  <a:lnTo>
                    <a:pt x="0" y="85"/>
                  </a:lnTo>
                  <a:lnTo>
                    <a:pt x="205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07" name="Freeform 51"/>
            <p:cNvSpPr>
              <a:spLocks/>
            </p:cNvSpPr>
            <p:nvPr/>
          </p:nvSpPr>
          <p:spPr bwMode="auto">
            <a:xfrm>
              <a:off x="1007" y="1172"/>
              <a:ext cx="175" cy="78"/>
            </a:xfrm>
            <a:custGeom>
              <a:avLst/>
              <a:gdLst/>
              <a:ahLst/>
              <a:cxnLst>
                <a:cxn ang="0">
                  <a:pos x="174" y="33"/>
                </a:cxn>
                <a:cxn ang="0">
                  <a:pos x="174" y="0"/>
                </a:cxn>
                <a:cxn ang="0">
                  <a:pos x="0" y="44"/>
                </a:cxn>
                <a:cxn ang="0">
                  <a:pos x="0" y="77"/>
                </a:cxn>
                <a:cxn ang="0">
                  <a:pos x="174" y="33"/>
                </a:cxn>
              </a:cxnLst>
              <a:rect l="0" t="0" r="r" b="b"/>
              <a:pathLst>
                <a:path w="175" h="78">
                  <a:moveTo>
                    <a:pt x="174" y="33"/>
                  </a:moveTo>
                  <a:lnTo>
                    <a:pt x="174" y="0"/>
                  </a:lnTo>
                  <a:lnTo>
                    <a:pt x="0" y="44"/>
                  </a:lnTo>
                  <a:lnTo>
                    <a:pt x="0" y="77"/>
                  </a:lnTo>
                  <a:lnTo>
                    <a:pt x="174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08" name="Freeform 52"/>
            <p:cNvSpPr>
              <a:spLocks/>
            </p:cNvSpPr>
            <p:nvPr/>
          </p:nvSpPr>
          <p:spPr bwMode="auto">
            <a:xfrm>
              <a:off x="1007" y="1258"/>
              <a:ext cx="175" cy="77"/>
            </a:xfrm>
            <a:custGeom>
              <a:avLst/>
              <a:gdLst/>
              <a:ahLst/>
              <a:cxnLst>
                <a:cxn ang="0">
                  <a:pos x="174" y="32"/>
                </a:cxn>
                <a:cxn ang="0">
                  <a:pos x="174" y="0"/>
                </a:cxn>
                <a:cxn ang="0">
                  <a:pos x="0" y="43"/>
                </a:cxn>
                <a:cxn ang="0">
                  <a:pos x="0" y="76"/>
                </a:cxn>
                <a:cxn ang="0">
                  <a:pos x="174" y="32"/>
                </a:cxn>
              </a:cxnLst>
              <a:rect l="0" t="0" r="r" b="b"/>
              <a:pathLst>
                <a:path w="175" h="77">
                  <a:moveTo>
                    <a:pt x="174" y="32"/>
                  </a:moveTo>
                  <a:lnTo>
                    <a:pt x="174" y="0"/>
                  </a:lnTo>
                  <a:lnTo>
                    <a:pt x="0" y="43"/>
                  </a:lnTo>
                  <a:lnTo>
                    <a:pt x="0" y="76"/>
                  </a:lnTo>
                  <a:lnTo>
                    <a:pt x="174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09" name="Freeform 53"/>
            <p:cNvSpPr>
              <a:spLocks/>
            </p:cNvSpPr>
            <p:nvPr/>
          </p:nvSpPr>
          <p:spPr bwMode="auto">
            <a:xfrm>
              <a:off x="1007" y="1342"/>
              <a:ext cx="175" cy="79"/>
            </a:xfrm>
            <a:custGeom>
              <a:avLst/>
              <a:gdLst/>
              <a:ahLst/>
              <a:cxnLst>
                <a:cxn ang="0">
                  <a:pos x="174" y="33"/>
                </a:cxn>
                <a:cxn ang="0">
                  <a:pos x="174" y="0"/>
                </a:cxn>
                <a:cxn ang="0">
                  <a:pos x="0" y="44"/>
                </a:cxn>
                <a:cxn ang="0">
                  <a:pos x="0" y="78"/>
                </a:cxn>
                <a:cxn ang="0">
                  <a:pos x="174" y="33"/>
                </a:cxn>
              </a:cxnLst>
              <a:rect l="0" t="0" r="r" b="b"/>
              <a:pathLst>
                <a:path w="175" h="79">
                  <a:moveTo>
                    <a:pt x="174" y="33"/>
                  </a:moveTo>
                  <a:lnTo>
                    <a:pt x="174" y="0"/>
                  </a:lnTo>
                  <a:lnTo>
                    <a:pt x="0" y="44"/>
                  </a:lnTo>
                  <a:lnTo>
                    <a:pt x="0" y="78"/>
                  </a:lnTo>
                  <a:lnTo>
                    <a:pt x="174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10" name="Freeform 54"/>
            <p:cNvSpPr>
              <a:spLocks/>
            </p:cNvSpPr>
            <p:nvPr/>
          </p:nvSpPr>
          <p:spPr bwMode="auto">
            <a:xfrm>
              <a:off x="1007" y="1427"/>
              <a:ext cx="175" cy="79"/>
            </a:xfrm>
            <a:custGeom>
              <a:avLst/>
              <a:gdLst/>
              <a:ahLst/>
              <a:cxnLst>
                <a:cxn ang="0">
                  <a:pos x="174" y="34"/>
                </a:cxn>
                <a:cxn ang="0">
                  <a:pos x="174" y="0"/>
                </a:cxn>
                <a:cxn ang="0">
                  <a:pos x="0" y="44"/>
                </a:cxn>
                <a:cxn ang="0">
                  <a:pos x="0" y="78"/>
                </a:cxn>
                <a:cxn ang="0">
                  <a:pos x="174" y="34"/>
                </a:cxn>
              </a:cxnLst>
              <a:rect l="0" t="0" r="r" b="b"/>
              <a:pathLst>
                <a:path w="175" h="79">
                  <a:moveTo>
                    <a:pt x="174" y="34"/>
                  </a:moveTo>
                  <a:lnTo>
                    <a:pt x="174" y="0"/>
                  </a:lnTo>
                  <a:lnTo>
                    <a:pt x="0" y="44"/>
                  </a:lnTo>
                  <a:lnTo>
                    <a:pt x="0" y="78"/>
                  </a:lnTo>
                  <a:lnTo>
                    <a:pt x="174" y="3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11" name="Freeform 55"/>
            <p:cNvSpPr>
              <a:spLocks/>
            </p:cNvSpPr>
            <p:nvPr/>
          </p:nvSpPr>
          <p:spPr bwMode="auto">
            <a:xfrm>
              <a:off x="1007" y="1513"/>
              <a:ext cx="175" cy="78"/>
            </a:xfrm>
            <a:custGeom>
              <a:avLst/>
              <a:gdLst/>
              <a:ahLst/>
              <a:cxnLst>
                <a:cxn ang="0">
                  <a:pos x="174" y="32"/>
                </a:cxn>
                <a:cxn ang="0">
                  <a:pos x="174" y="0"/>
                </a:cxn>
                <a:cxn ang="0">
                  <a:pos x="0" y="43"/>
                </a:cxn>
                <a:cxn ang="0">
                  <a:pos x="0" y="77"/>
                </a:cxn>
                <a:cxn ang="0">
                  <a:pos x="174" y="32"/>
                </a:cxn>
              </a:cxnLst>
              <a:rect l="0" t="0" r="r" b="b"/>
              <a:pathLst>
                <a:path w="175" h="78">
                  <a:moveTo>
                    <a:pt x="174" y="32"/>
                  </a:moveTo>
                  <a:lnTo>
                    <a:pt x="174" y="0"/>
                  </a:lnTo>
                  <a:lnTo>
                    <a:pt x="0" y="43"/>
                  </a:lnTo>
                  <a:lnTo>
                    <a:pt x="0" y="77"/>
                  </a:lnTo>
                  <a:lnTo>
                    <a:pt x="174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12" name="Freeform 56"/>
            <p:cNvSpPr>
              <a:spLocks/>
            </p:cNvSpPr>
            <p:nvPr/>
          </p:nvSpPr>
          <p:spPr bwMode="auto">
            <a:xfrm>
              <a:off x="1007" y="1597"/>
              <a:ext cx="175" cy="79"/>
            </a:xfrm>
            <a:custGeom>
              <a:avLst/>
              <a:gdLst/>
              <a:ahLst/>
              <a:cxnLst>
                <a:cxn ang="0">
                  <a:pos x="174" y="34"/>
                </a:cxn>
                <a:cxn ang="0">
                  <a:pos x="174" y="0"/>
                </a:cxn>
                <a:cxn ang="0">
                  <a:pos x="0" y="44"/>
                </a:cxn>
                <a:cxn ang="0">
                  <a:pos x="0" y="78"/>
                </a:cxn>
                <a:cxn ang="0">
                  <a:pos x="174" y="34"/>
                </a:cxn>
              </a:cxnLst>
              <a:rect l="0" t="0" r="r" b="b"/>
              <a:pathLst>
                <a:path w="175" h="79">
                  <a:moveTo>
                    <a:pt x="174" y="34"/>
                  </a:moveTo>
                  <a:lnTo>
                    <a:pt x="174" y="0"/>
                  </a:lnTo>
                  <a:lnTo>
                    <a:pt x="0" y="44"/>
                  </a:lnTo>
                  <a:lnTo>
                    <a:pt x="0" y="78"/>
                  </a:lnTo>
                  <a:lnTo>
                    <a:pt x="174" y="3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13" name="Freeform 57"/>
            <p:cNvSpPr>
              <a:spLocks/>
            </p:cNvSpPr>
            <p:nvPr/>
          </p:nvSpPr>
          <p:spPr bwMode="auto">
            <a:xfrm>
              <a:off x="1009" y="1088"/>
              <a:ext cx="72" cy="87"/>
            </a:xfrm>
            <a:custGeom>
              <a:avLst/>
              <a:gdLst/>
              <a:ahLst/>
              <a:cxnLst>
                <a:cxn ang="0">
                  <a:pos x="71" y="68"/>
                </a:cxn>
                <a:cxn ang="0">
                  <a:pos x="71" y="0"/>
                </a:cxn>
                <a:cxn ang="0">
                  <a:pos x="0" y="18"/>
                </a:cxn>
                <a:cxn ang="0">
                  <a:pos x="0" y="86"/>
                </a:cxn>
                <a:cxn ang="0">
                  <a:pos x="71" y="68"/>
                </a:cxn>
              </a:cxnLst>
              <a:rect l="0" t="0" r="r" b="b"/>
              <a:pathLst>
                <a:path w="72" h="87">
                  <a:moveTo>
                    <a:pt x="71" y="68"/>
                  </a:moveTo>
                  <a:lnTo>
                    <a:pt x="71" y="0"/>
                  </a:lnTo>
                  <a:lnTo>
                    <a:pt x="0" y="18"/>
                  </a:lnTo>
                  <a:lnTo>
                    <a:pt x="0" y="86"/>
                  </a:lnTo>
                  <a:lnTo>
                    <a:pt x="71" y="6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14" name="Freeform 58"/>
            <p:cNvSpPr>
              <a:spLocks/>
            </p:cNvSpPr>
            <p:nvPr/>
          </p:nvSpPr>
          <p:spPr bwMode="auto">
            <a:xfrm>
              <a:off x="1005" y="1053"/>
              <a:ext cx="101" cy="118"/>
            </a:xfrm>
            <a:custGeom>
              <a:avLst/>
              <a:gdLst/>
              <a:ahLst/>
              <a:cxnLst>
                <a:cxn ang="0">
                  <a:pos x="10" y="73"/>
                </a:cxn>
                <a:cxn ang="0">
                  <a:pos x="0" y="92"/>
                </a:cxn>
                <a:cxn ang="0">
                  <a:pos x="22" y="117"/>
                </a:cxn>
                <a:cxn ang="0">
                  <a:pos x="100" y="22"/>
                </a:cxn>
                <a:cxn ang="0">
                  <a:pos x="83" y="0"/>
                </a:cxn>
                <a:cxn ang="0">
                  <a:pos x="25" y="95"/>
                </a:cxn>
                <a:cxn ang="0">
                  <a:pos x="10" y="73"/>
                </a:cxn>
              </a:cxnLst>
              <a:rect l="0" t="0" r="r" b="b"/>
              <a:pathLst>
                <a:path w="101" h="118">
                  <a:moveTo>
                    <a:pt x="10" y="73"/>
                  </a:moveTo>
                  <a:lnTo>
                    <a:pt x="0" y="92"/>
                  </a:lnTo>
                  <a:lnTo>
                    <a:pt x="22" y="117"/>
                  </a:lnTo>
                  <a:lnTo>
                    <a:pt x="100" y="22"/>
                  </a:lnTo>
                  <a:lnTo>
                    <a:pt x="83" y="0"/>
                  </a:lnTo>
                  <a:lnTo>
                    <a:pt x="25" y="95"/>
                  </a:lnTo>
                  <a:lnTo>
                    <a:pt x="10" y="73"/>
                  </a:lnTo>
                </a:path>
              </a:pathLst>
            </a:custGeom>
            <a:solidFill>
              <a:srgbClr val="FF33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15" name="Freeform 59"/>
            <p:cNvSpPr>
              <a:spLocks/>
            </p:cNvSpPr>
            <p:nvPr/>
          </p:nvSpPr>
          <p:spPr bwMode="auto">
            <a:xfrm>
              <a:off x="1211" y="1117"/>
              <a:ext cx="130" cy="519"/>
            </a:xfrm>
            <a:custGeom>
              <a:avLst/>
              <a:gdLst/>
              <a:ahLst/>
              <a:cxnLst>
                <a:cxn ang="0">
                  <a:pos x="129" y="406"/>
                </a:cxn>
                <a:cxn ang="0">
                  <a:pos x="119" y="278"/>
                </a:cxn>
                <a:cxn ang="0">
                  <a:pos x="122" y="272"/>
                </a:cxn>
                <a:cxn ang="0">
                  <a:pos x="124" y="267"/>
                </a:cxn>
                <a:cxn ang="0">
                  <a:pos x="122" y="252"/>
                </a:cxn>
                <a:cxn ang="0">
                  <a:pos x="123" y="193"/>
                </a:cxn>
                <a:cxn ang="0">
                  <a:pos x="121" y="150"/>
                </a:cxn>
                <a:cxn ang="0">
                  <a:pos x="116" y="103"/>
                </a:cxn>
                <a:cxn ang="0">
                  <a:pos x="102" y="86"/>
                </a:cxn>
                <a:cxn ang="0">
                  <a:pos x="83" y="75"/>
                </a:cxn>
                <a:cxn ang="0">
                  <a:pos x="74" y="71"/>
                </a:cxn>
                <a:cxn ang="0">
                  <a:pos x="81" y="40"/>
                </a:cxn>
                <a:cxn ang="0">
                  <a:pos x="83" y="29"/>
                </a:cxn>
                <a:cxn ang="0">
                  <a:pos x="81" y="15"/>
                </a:cxn>
                <a:cxn ang="0">
                  <a:pos x="74" y="5"/>
                </a:cxn>
                <a:cxn ang="0">
                  <a:pos x="71" y="0"/>
                </a:cxn>
                <a:cxn ang="0">
                  <a:pos x="58" y="1"/>
                </a:cxn>
                <a:cxn ang="0">
                  <a:pos x="45" y="6"/>
                </a:cxn>
                <a:cxn ang="0">
                  <a:pos x="41" y="12"/>
                </a:cxn>
                <a:cxn ang="0">
                  <a:pos x="34" y="23"/>
                </a:cxn>
                <a:cxn ang="0">
                  <a:pos x="33" y="38"/>
                </a:cxn>
                <a:cxn ang="0">
                  <a:pos x="36" y="50"/>
                </a:cxn>
                <a:cxn ang="0">
                  <a:pos x="44" y="81"/>
                </a:cxn>
                <a:cxn ang="0">
                  <a:pos x="28" y="98"/>
                </a:cxn>
                <a:cxn ang="0">
                  <a:pos x="11" y="117"/>
                </a:cxn>
                <a:cxn ang="0">
                  <a:pos x="8" y="136"/>
                </a:cxn>
                <a:cxn ang="0">
                  <a:pos x="4" y="181"/>
                </a:cxn>
                <a:cxn ang="0">
                  <a:pos x="1" y="214"/>
                </a:cxn>
                <a:cxn ang="0">
                  <a:pos x="0" y="241"/>
                </a:cxn>
                <a:cxn ang="0">
                  <a:pos x="0" y="282"/>
                </a:cxn>
                <a:cxn ang="0">
                  <a:pos x="3" y="304"/>
                </a:cxn>
                <a:cxn ang="0">
                  <a:pos x="9" y="306"/>
                </a:cxn>
                <a:cxn ang="0">
                  <a:pos x="15" y="304"/>
                </a:cxn>
                <a:cxn ang="0">
                  <a:pos x="20" y="197"/>
                </a:cxn>
                <a:cxn ang="0">
                  <a:pos x="23" y="503"/>
                </a:cxn>
                <a:cxn ang="0">
                  <a:pos x="59" y="489"/>
                </a:cxn>
                <a:cxn ang="0">
                  <a:pos x="66" y="492"/>
                </a:cxn>
                <a:cxn ang="0">
                  <a:pos x="80" y="497"/>
                </a:cxn>
                <a:cxn ang="0">
                  <a:pos x="89" y="498"/>
                </a:cxn>
                <a:cxn ang="0">
                  <a:pos x="97" y="495"/>
                </a:cxn>
                <a:cxn ang="0">
                  <a:pos x="103" y="492"/>
                </a:cxn>
                <a:cxn ang="0">
                  <a:pos x="83" y="467"/>
                </a:cxn>
                <a:cxn ang="0">
                  <a:pos x="96" y="167"/>
                </a:cxn>
                <a:cxn ang="0">
                  <a:pos x="108" y="276"/>
                </a:cxn>
                <a:cxn ang="0">
                  <a:pos x="110" y="278"/>
                </a:cxn>
                <a:cxn ang="0">
                  <a:pos x="112" y="290"/>
                </a:cxn>
              </a:cxnLst>
              <a:rect l="0" t="0" r="r" b="b"/>
              <a:pathLst>
                <a:path w="130" h="519">
                  <a:moveTo>
                    <a:pt x="103" y="292"/>
                  </a:moveTo>
                  <a:lnTo>
                    <a:pt x="103" y="413"/>
                  </a:lnTo>
                  <a:lnTo>
                    <a:pt x="129" y="406"/>
                  </a:lnTo>
                  <a:lnTo>
                    <a:pt x="129" y="285"/>
                  </a:lnTo>
                  <a:lnTo>
                    <a:pt x="119" y="288"/>
                  </a:lnTo>
                  <a:lnTo>
                    <a:pt x="119" y="278"/>
                  </a:lnTo>
                  <a:lnTo>
                    <a:pt x="120" y="276"/>
                  </a:lnTo>
                  <a:lnTo>
                    <a:pt x="121" y="275"/>
                  </a:lnTo>
                  <a:lnTo>
                    <a:pt x="122" y="272"/>
                  </a:lnTo>
                  <a:lnTo>
                    <a:pt x="123" y="270"/>
                  </a:lnTo>
                  <a:lnTo>
                    <a:pt x="124" y="268"/>
                  </a:lnTo>
                  <a:lnTo>
                    <a:pt x="124" y="267"/>
                  </a:lnTo>
                  <a:lnTo>
                    <a:pt x="124" y="266"/>
                  </a:lnTo>
                  <a:lnTo>
                    <a:pt x="124" y="265"/>
                  </a:lnTo>
                  <a:lnTo>
                    <a:pt x="122" y="252"/>
                  </a:lnTo>
                  <a:lnTo>
                    <a:pt x="122" y="251"/>
                  </a:lnTo>
                  <a:lnTo>
                    <a:pt x="123" y="196"/>
                  </a:lnTo>
                  <a:lnTo>
                    <a:pt x="123" y="193"/>
                  </a:lnTo>
                  <a:lnTo>
                    <a:pt x="123" y="183"/>
                  </a:lnTo>
                  <a:lnTo>
                    <a:pt x="122" y="168"/>
                  </a:lnTo>
                  <a:lnTo>
                    <a:pt x="121" y="150"/>
                  </a:lnTo>
                  <a:lnTo>
                    <a:pt x="120" y="133"/>
                  </a:lnTo>
                  <a:lnTo>
                    <a:pt x="118" y="116"/>
                  </a:lnTo>
                  <a:lnTo>
                    <a:pt x="116" y="103"/>
                  </a:lnTo>
                  <a:lnTo>
                    <a:pt x="112" y="95"/>
                  </a:lnTo>
                  <a:lnTo>
                    <a:pt x="108" y="91"/>
                  </a:lnTo>
                  <a:lnTo>
                    <a:pt x="102" y="86"/>
                  </a:lnTo>
                  <a:lnTo>
                    <a:pt x="95" y="82"/>
                  </a:lnTo>
                  <a:lnTo>
                    <a:pt x="89" y="79"/>
                  </a:lnTo>
                  <a:lnTo>
                    <a:pt x="83" y="75"/>
                  </a:lnTo>
                  <a:lnTo>
                    <a:pt x="79" y="73"/>
                  </a:lnTo>
                  <a:lnTo>
                    <a:pt x="75" y="71"/>
                  </a:lnTo>
                  <a:lnTo>
                    <a:pt x="74" y="71"/>
                  </a:lnTo>
                  <a:lnTo>
                    <a:pt x="75" y="58"/>
                  </a:lnTo>
                  <a:lnTo>
                    <a:pt x="81" y="41"/>
                  </a:lnTo>
                  <a:lnTo>
                    <a:pt x="81" y="40"/>
                  </a:lnTo>
                  <a:lnTo>
                    <a:pt x="82" y="37"/>
                  </a:lnTo>
                  <a:lnTo>
                    <a:pt x="82" y="34"/>
                  </a:lnTo>
                  <a:lnTo>
                    <a:pt x="83" y="29"/>
                  </a:lnTo>
                  <a:lnTo>
                    <a:pt x="83" y="25"/>
                  </a:lnTo>
                  <a:lnTo>
                    <a:pt x="82" y="20"/>
                  </a:lnTo>
                  <a:lnTo>
                    <a:pt x="81" y="15"/>
                  </a:lnTo>
                  <a:lnTo>
                    <a:pt x="79" y="12"/>
                  </a:lnTo>
                  <a:lnTo>
                    <a:pt x="76" y="8"/>
                  </a:lnTo>
                  <a:lnTo>
                    <a:pt x="74" y="5"/>
                  </a:lnTo>
                  <a:lnTo>
                    <a:pt x="74" y="3"/>
                  </a:lnTo>
                  <a:lnTo>
                    <a:pt x="73" y="1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1"/>
                  </a:lnTo>
                  <a:lnTo>
                    <a:pt x="52" y="4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4" y="8"/>
                  </a:lnTo>
                  <a:lnTo>
                    <a:pt x="42" y="9"/>
                  </a:lnTo>
                  <a:lnTo>
                    <a:pt x="41" y="12"/>
                  </a:lnTo>
                  <a:lnTo>
                    <a:pt x="40" y="15"/>
                  </a:lnTo>
                  <a:lnTo>
                    <a:pt x="37" y="19"/>
                  </a:lnTo>
                  <a:lnTo>
                    <a:pt x="34" y="23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3" y="38"/>
                  </a:lnTo>
                  <a:lnTo>
                    <a:pt x="34" y="43"/>
                  </a:lnTo>
                  <a:lnTo>
                    <a:pt x="35" y="47"/>
                  </a:lnTo>
                  <a:lnTo>
                    <a:pt x="36" y="50"/>
                  </a:lnTo>
                  <a:lnTo>
                    <a:pt x="44" y="71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0" y="85"/>
                  </a:lnTo>
                  <a:lnTo>
                    <a:pt x="34" y="91"/>
                  </a:lnTo>
                  <a:lnTo>
                    <a:pt x="28" y="98"/>
                  </a:lnTo>
                  <a:lnTo>
                    <a:pt x="20" y="105"/>
                  </a:lnTo>
                  <a:lnTo>
                    <a:pt x="15" y="112"/>
                  </a:lnTo>
                  <a:lnTo>
                    <a:pt x="11" y="117"/>
                  </a:lnTo>
                  <a:lnTo>
                    <a:pt x="9" y="121"/>
                  </a:lnTo>
                  <a:lnTo>
                    <a:pt x="9" y="125"/>
                  </a:lnTo>
                  <a:lnTo>
                    <a:pt x="8" y="136"/>
                  </a:lnTo>
                  <a:lnTo>
                    <a:pt x="7" y="150"/>
                  </a:lnTo>
                  <a:lnTo>
                    <a:pt x="5" y="165"/>
                  </a:lnTo>
                  <a:lnTo>
                    <a:pt x="4" y="181"/>
                  </a:lnTo>
                  <a:lnTo>
                    <a:pt x="3" y="196"/>
                  </a:lnTo>
                  <a:lnTo>
                    <a:pt x="2" y="207"/>
                  </a:lnTo>
                  <a:lnTo>
                    <a:pt x="1" y="214"/>
                  </a:lnTo>
                  <a:lnTo>
                    <a:pt x="1" y="220"/>
                  </a:lnTo>
                  <a:lnTo>
                    <a:pt x="0" y="229"/>
                  </a:lnTo>
                  <a:lnTo>
                    <a:pt x="0" y="241"/>
                  </a:lnTo>
                  <a:lnTo>
                    <a:pt x="0" y="254"/>
                  </a:lnTo>
                  <a:lnTo>
                    <a:pt x="0" y="268"/>
                  </a:lnTo>
                  <a:lnTo>
                    <a:pt x="0" y="282"/>
                  </a:lnTo>
                  <a:lnTo>
                    <a:pt x="0" y="293"/>
                  </a:lnTo>
                  <a:lnTo>
                    <a:pt x="2" y="301"/>
                  </a:lnTo>
                  <a:lnTo>
                    <a:pt x="3" y="304"/>
                  </a:lnTo>
                  <a:lnTo>
                    <a:pt x="5" y="306"/>
                  </a:lnTo>
                  <a:lnTo>
                    <a:pt x="7" y="306"/>
                  </a:lnTo>
                  <a:lnTo>
                    <a:pt x="9" y="306"/>
                  </a:lnTo>
                  <a:lnTo>
                    <a:pt x="12" y="306"/>
                  </a:lnTo>
                  <a:lnTo>
                    <a:pt x="14" y="305"/>
                  </a:lnTo>
                  <a:lnTo>
                    <a:pt x="15" y="304"/>
                  </a:lnTo>
                  <a:lnTo>
                    <a:pt x="16" y="304"/>
                  </a:lnTo>
                  <a:lnTo>
                    <a:pt x="8" y="293"/>
                  </a:lnTo>
                  <a:lnTo>
                    <a:pt x="20" y="197"/>
                  </a:lnTo>
                  <a:lnTo>
                    <a:pt x="20" y="297"/>
                  </a:lnTo>
                  <a:lnTo>
                    <a:pt x="37" y="478"/>
                  </a:lnTo>
                  <a:lnTo>
                    <a:pt x="23" y="503"/>
                  </a:lnTo>
                  <a:lnTo>
                    <a:pt x="20" y="518"/>
                  </a:lnTo>
                  <a:lnTo>
                    <a:pt x="41" y="510"/>
                  </a:lnTo>
                  <a:lnTo>
                    <a:pt x="59" y="489"/>
                  </a:lnTo>
                  <a:lnTo>
                    <a:pt x="60" y="489"/>
                  </a:lnTo>
                  <a:lnTo>
                    <a:pt x="62" y="491"/>
                  </a:lnTo>
                  <a:lnTo>
                    <a:pt x="66" y="492"/>
                  </a:lnTo>
                  <a:lnTo>
                    <a:pt x="70" y="494"/>
                  </a:lnTo>
                  <a:lnTo>
                    <a:pt x="75" y="496"/>
                  </a:lnTo>
                  <a:lnTo>
                    <a:pt x="80" y="497"/>
                  </a:lnTo>
                  <a:lnTo>
                    <a:pt x="83" y="498"/>
                  </a:lnTo>
                  <a:lnTo>
                    <a:pt x="87" y="499"/>
                  </a:lnTo>
                  <a:lnTo>
                    <a:pt x="89" y="498"/>
                  </a:lnTo>
                  <a:lnTo>
                    <a:pt x="92" y="497"/>
                  </a:lnTo>
                  <a:lnTo>
                    <a:pt x="95" y="497"/>
                  </a:lnTo>
                  <a:lnTo>
                    <a:pt x="97" y="495"/>
                  </a:lnTo>
                  <a:lnTo>
                    <a:pt x="99" y="493"/>
                  </a:lnTo>
                  <a:lnTo>
                    <a:pt x="102" y="492"/>
                  </a:lnTo>
                  <a:lnTo>
                    <a:pt x="103" y="492"/>
                  </a:lnTo>
                  <a:lnTo>
                    <a:pt x="104" y="491"/>
                  </a:lnTo>
                  <a:lnTo>
                    <a:pt x="99" y="474"/>
                  </a:lnTo>
                  <a:lnTo>
                    <a:pt x="83" y="467"/>
                  </a:lnTo>
                  <a:lnTo>
                    <a:pt x="98" y="288"/>
                  </a:lnTo>
                  <a:lnTo>
                    <a:pt x="104" y="266"/>
                  </a:lnTo>
                  <a:lnTo>
                    <a:pt x="96" y="167"/>
                  </a:lnTo>
                  <a:lnTo>
                    <a:pt x="113" y="266"/>
                  </a:lnTo>
                  <a:lnTo>
                    <a:pt x="108" y="275"/>
                  </a:lnTo>
                  <a:lnTo>
                    <a:pt x="108" y="276"/>
                  </a:lnTo>
                  <a:lnTo>
                    <a:pt x="109" y="277"/>
                  </a:lnTo>
                  <a:lnTo>
                    <a:pt x="110" y="277"/>
                  </a:lnTo>
                  <a:lnTo>
                    <a:pt x="110" y="278"/>
                  </a:lnTo>
                  <a:lnTo>
                    <a:pt x="111" y="279"/>
                  </a:lnTo>
                  <a:lnTo>
                    <a:pt x="112" y="279"/>
                  </a:lnTo>
                  <a:lnTo>
                    <a:pt x="112" y="290"/>
                  </a:lnTo>
                  <a:lnTo>
                    <a:pt x="103" y="292"/>
                  </a:lnTo>
                </a:path>
              </a:pathLst>
            </a:custGeom>
            <a:solidFill>
              <a:srgbClr val="FF99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6716" name="Group 60"/>
          <p:cNvGrpSpPr>
            <a:grpSpLocks/>
          </p:cNvGrpSpPr>
          <p:nvPr/>
        </p:nvGrpSpPr>
        <p:grpSpPr bwMode="auto">
          <a:xfrm>
            <a:off x="5181600" y="1524000"/>
            <a:ext cx="1143000" cy="914400"/>
            <a:chOff x="4188" y="2481"/>
            <a:chExt cx="712" cy="710"/>
          </a:xfrm>
        </p:grpSpPr>
        <p:sp>
          <p:nvSpPr>
            <p:cNvPr id="326717" name="Freeform 61"/>
            <p:cNvSpPr>
              <a:spLocks/>
            </p:cNvSpPr>
            <p:nvPr/>
          </p:nvSpPr>
          <p:spPr bwMode="auto">
            <a:xfrm>
              <a:off x="4195" y="2744"/>
              <a:ext cx="445" cy="219"/>
            </a:xfrm>
            <a:custGeom>
              <a:avLst/>
              <a:gdLst/>
              <a:ahLst/>
              <a:cxnLst>
                <a:cxn ang="0">
                  <a:pos x="132" y="218"/>
                </a:cxn>
                <a:cxn ang="0">
                  <a:pos x="444" y="151"/>
                </a:cxn>
                <a:cxn ang="0">
                  <a:pos x="444" y="118"/>
                </a:cxn>
                <a:cxn ang="0">
                  <a:pos x="249" y="0"/>
                </a:cxn>
                <a:cxn ang="0">
                  <a:pos x="0" y="35"/>
                </a:cxn>
                <a:cxn ang="0">
                  <a:pos x="0" y="53"/>
                </a:cxn>
                <a:cxn ang="0">
                  <a:pos x="132" y="218"/>
                </a:cxn>
              </a:cxnLst>
              <a:rect l="0" t="0" r="r" b="b"/>
              <a:pathLst>
                <a:path w="445" h="219">
                  <a:moveTo>
                    <a:pt x="132" y="218"/>
                  </a:moveTo>
                  <a:lnTo>
                    <a:pt x="444" y="151"/>
                  </a:lnTo>
                  <a:lnTo>
                    <a:pt x="444" y="118"/>
                  </a:lnTo>
                  <a:lnTo>
                    <a:pt x="249" y="0"/>
                  </a:lnTo>
                  <a:lnTo>
                    <a:pt x="0" y="35"/>
                  </a:lnTo>
                  <a:lnTo>
                    <a:pt x="0" y="53"/>
                  </a:lnTo>
                  <a:lnTo>
                    <a:pt x="132" y="218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18" name="Freeform 62"/>
            <p:cNvSpPr>
              <a:spLocks/>
            </p:cNvSpPr>
            <p:nvPr/>
          </p:nvSpPr>
          <p:spPr bwMode="auto">
            <a:xfrm>
              <a:off x="4188" y="2656"/>
              <a:ext cx="457" cy="287"/>
            </a:xfrm>
            <a:custGeom>
              <a:avLst/>
              <a:gdLst/>
              <a:ahLst/>
              <a:cxnLst>
                <a:cxn ang="0">
                  <a:pos x="138" y="286"/>
                </a:cxn>
                <a:cxn ang="0">
                  <a:pos x="456" y="219"/>
                </a:cxn>
                <a:cxn ang="0">
                  <a:pos x="456" y="123"/>
                </a:cxn>
                <a:cxn ang="0">
                  <a:pos x="237" y="0"/>
                </a:cxn>
                <a:cxn ang="0">
                  <a:pos x="0" y="40"/>
                </a:cxn>
                <a:cxn ang="0">
                  <a:pos x="0" y="113"/>
                </a:cxn>
                <a:cxn ang="0">
                  <a:pos x="138" y="286"/>
                </a:cxn>
              </a:cxnLst>
              <a:rect l="0" t="0" r="r" b="b"/>
              <a:pathLst>
                <a:path w="457" h="287">
                  <a:moveTo>
                    <a:pt x="138" y="286"/>
                  </a:moveTo>
                  <a:lnTo>
                    <a:pt x="456" y="219"/>
                  </a:lnTo>
                  <a:lnTo>
                    <a:pt x="456" y="123"/>
                  </a:lnTo>
                  <a:lnTo>
                    <a:pt x="237" y="0"/>
                  </a:lnTo>
                  <a:lnTo>
                    <a:pt x="0" y="40"/>
                  </a:lnTo>
                  <a:lnTo>
                    <a:pt x="0" y="113"/>
                  </a:lnTo>
                  <a:lnTo>
                    <a:pt x="138" y="286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19" name="Freeform 63"/>
            <p:cNvSpPr>
              <a:spLocks/>
            </p:cNvSpPr>
            <p:nvPr/>
          </p:nvSpPr>
          <p:spPr bwMode="auto">
            <a:xfrm>
              <a:off x="4216" y="2494"/>
              <a:ext cx="399" cy="322"/>
            </a:xfrm>
            <a:custGeom>
              <a:avLst/>
              <a:gdLst/>
              <a:ahLst/>
              <a:cxnLst>
                <a:cxn ang="0">
                  <a:pos x="104" y="321"/>
                </a:cxn>
                <a:cxn ang="0">
                  <a:pos x="398" y="275"/>
                </a:cxn>
                <a:cxn ang="0">
                  <a:pos x="380" y="19"/>
                </a:cxn>
                <a:cxn ang="0">
                  <a:pos x="362" y="1"/>
                </a:cxn>
                <a:cxn ang="0">
                  <a:pos x="102" y="0"/>
                </a:cxn>
                <a:cxn ang="0">
                  <a:pos x="39" y="20"/>
                </a:cxn>
                <a:cxn ang="0">
                  <a:pos x="2" y="42"/>
                </a:cxn>
                <a:cxn ang="0">
                  <a:pos x="0" y="210"/>
                </a:cxn>
                <a:cxn ang="0">
                  <a:pos x="104" y="321"/>
                </a:cxn>
              </a:cxnLst>
              <a:rect l="0" t="0" r="r" b="b"/>
              <a:pathLst>
                <a:path w="399" h="322">
                  <a:moveTo>
                    <a:pt x="104" y="321"/>
                  </a:moveTo>
                  <a:lnTo>
                    <a:pt x="398" y="275"/>
                  </a:lnTo>
                  <a:lnTo>
                    <a:pt x="380" y="19"/>
                  </a:lnTo>
                  <a:lnTo>
                    <a:pt x="362" y="1"/>
                  </a:lnTo>
                  <a:lnTo>
                    <a:pt x="102" y="0"/>
                  </a:lnTo>
                  <a:lnTo>
                    <a:pt x="39" y="20"/>
                  </a:lnTo>
                  <a:lnTo>
                    <a:pt x="2" y="42"/>
                  </a:lnTo>
                  <a:lnTo>
                    <a:pt x="0" y="210"/>
                  </a:lnTo>
                  <a:lnTo>
                    <a:pt x="104" y="32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0" name="Freeform 64"/>
            <p:cNvSpPr>
              <a:spLocks/>
            </p:cNvSpPr>
            <p:nvPr/>
          </p:nvSpPr>
          <p:spPr bwMode="auto">
            <a:xfrm>
              <a:off x="4193" y="2708"/>
              <a:ext cx="140" cy="235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0" y="0"/>
                </a:cxn>
                <a:cxn ang="0">
                  <a:pos x="139" y="121"/>
                </a:cxn>
                <a:cxn ang="0">
                  <a:pos x="139" y="234"/>
                </a:cxn>
                <a:cxn ang="0">
                  <a:pos x="0" y="72"/>
                </a:cxn>
              </a:cxnLst>
              <a:rect l="0" t="0" r="r" b="b"/>
              <a:pathLst>
                <a:path w="140" h="235">
                  <a:moveTo>
                    <a:pt x="0" y="72"/>
                  </a:moveTo>
                  <a:lnTo>
                    <a:pt x="0" y="0"/>
                  </a:lnTo>
                  <a:lnTo>
                    <a:pt x="139" y="121"/>
                  </a:lnTo>
                  <a:lnTo>
                    <a:pt x="139" y="234"/>
                  </a:lnTo>
                  <a:lnTo>
                    <a:pt x="0" y="7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1" name="Freeform 65"/>
            <p:cNvSpPr>
              <a:spLocks/>
            </p:cNvSpPr>
            <p:nvPr/>
          </p:nvSpPr>
          <p:spPr bwMode="auto">
            <a:xfrm>
              <a:off x="4213" y="2481"/>
              <a:ext cx="407" cy="322"/>
            </a:xfrm>
            <a:custGeom>
              <a:avLst/>
              <a:gdLst/>
              <a:ahLst/>
              <a:cxnLst>
                <a:cxn ang="0">
                  <a:pos x="51" y="250"/>
                </a:cxn>
                <a:cxn ang="0">
                  <a:pos x="112" y="321"/>
                </a:cxn>
                <a:cxn ang="0">
                  <a:pos x="406" y="275"/>
                </a:cxn>
                <a:cxn ang="0">
                  <a:pos x="387" y="18"/>
                </a:cxn>
                <a:cxn ang="0">
                  <a:pos x="369" y="0"/>
                </a:cxn>
                <a:cxn ang="0">
                  <a:pos x="110" y="0"/>
                </a:cxn>
                <a:cxn ang="0">
                  <a:pos x="46" y="20"/>
                </a:cxn>
                <a:cxn ang="0">
                  <a:pos x="9" y="22"/>
                </a:cxn>
                <a:cxn ang="0">
                  <a:pos x="0" y="30"/>
                </a:cxn>
                <a:cxn ang="0">
                  <a:pos x="0" y="218"/>
                </a:cxn>
                <a:cxn ang="0">
                  <a:pos x="51" y="250"/>
                </a:cxn>
              </a:cxnLst>
              <a:rect l="0" t="0" r="r" b="b"/>
              <a:pathLst>
                <a:path w="407" h="322">
                  <a:moveTo>
                    <a:pt x="51" y="250"/>
                  </a:moveTo>
                  <a:lnTo>
                    <a:pt x="112" y="321"/>
                  </a:lnTo>
                  <a:lnTo>
                    <a:pt x="406" y="275"/>
                  </a:lnTo>
                  <a:lnTo>
                    <a:pt x="387" y="18"/>
                  </a:lnTo>
                  <a:lnTo>
                    <a:pt x="369" y="0"/>
                  </a:lnTo>
                  <a:lnTo>
                    <a:pt x="110" y="0"/>
                  </a:lnTo>
                  <a:lnTo>
                    <a:pt x="46" y="20"/>
                  </a:lnTo>
                  <a:lnTo>
                    <a:pt x="9" y="22"/>
                  </a:lnTo>
                  <a:lnTo>
                    <a:pt x="0" y="30"/>
                  </a:lnTo>
                  <a:lnTo>
                    <a:pt x="0" y="218"/>
                  </a:lnTo>
                  <a:lnTo>
                    <a:pt x="51" y="250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2" name="Freeform 66"/>
            <p:cNvSpPr>
              <a:spLocks/>
            </p:cNvSpPr>
            <p:nvPr/>
          </p:nvSpPr>
          <p:spPr bwMode="auto">
            <a:xfrm>
              <a:off x="4220" y="2510"/>
              <a:ext cx="55" cy="223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" y="3"/>
                </a:cxn>
                <a:cxn ang="0">
                  <a:pos x="47" y="0"/>
                </a:cxn>
                <a:cxn ang="0">
                  <a:pos x="54" y="222"/>
                </a:cxn>
                <a:cxn ang="0">
                  <a:pos x="0" y="181"/>
                </a:cxn>
              </a:cxnLst>
              <a:rect l="0" t="0" r="r" b="b"/>
              <a:pathLst>
                <a:path w="55" h="223">
                  <a:moveTo>
                    <a:pt x="0" y="181"/>
                  </a:moveTo>
                  <a:lnTo>
                    <a:pt x="2" y="3"/>
                  </a:lnTo>
                  <a:lnTo>
                    <a:pt x="47" y="0"/>
                  </a:lnTo>
                  <a:lnTo>
                    <a:pt x="54" y="222"/>
                  </a:lnTo>
                  <a:lnTo>
                    <a:pt x="0" y="18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3" name="Freeform 67"/>
            <p:cNvSpPr>
              <a:spLocks/>
            </p:cNvSpPr>
            <p:nvPr/>
          </p:nvSpPr>
          <p:spPr bwMode="auto">
            <a:xfrm>
              <a:off x="4280" y="2492"/>
              <a:ext cx="53" cy="302"/>
            </a:xfrm>
            <a:custGeom>
              <a:avLst/>
              <a:gdLst/>
              <a:ahLst/>
              <a:cxnLst>
                <a:cxn ang="0">
                  <a:pos x="3" y="254"/>
                </a:cxn>
                <a:cxn ang="0">
                  <a:pos x="52" y="301"/>
                </a:cxn>
                <a:cxn ang="0">
                  <a:pos x="45" y="0"/>
                </a:cxn>
                <a:cxn ang="0">
                  <a:pos x="0" y="10"/>
                </a:cxn>
                <a:cxn ang="0">
                  <a:pos x="3" y="254"/>
                </a:cxn>
              </a:cxnLst>
              <a:rect l="0" t="0" r="r" b="b"/>
              <a:pathLst>
                <a:path w="53" h="302">
                  <a:moveTo>
                    <a:pt x="3" y="254"/>
                  </a:moveTo>
                  <a:lnTo>
                    <a:pt x="52" y="301"/>
                  </a:lnTo>
                  <a:lnTo>
                    <a:pt x="45" y="0"/>
                  </a:lnTo>
                  <a:lnTo>
                    <a:pt x="0" y="10"/>
                  </a:lnTo>
                  <a:lnTo>
                    <a:pt x="3" y="25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4" name="Line 68"/>
            <p:cNvSpPr>
              <a:spLocks noChangeShapeType="1"/>
            </p:cNvSpPr>
            <p:nvPr/>
          </p:nvSpPr>
          <p:spPr bwMode="auto">
            <a:xfrm flipV="1">
              <a:off x="4352" y="2795"/>
              <a:ext cx="260" cy="44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5" name="Freeform 69"/>
            <p:cNvSpPr>
              <a:spLocks/>
            </p:cNvSpPr>
            <p:nvPr/>
          </p:nvSpPr>
          <p:spPr bwMode="auto">
            <a:xfrm>
              <a:off x="4352" y="2795"/>
              <a:ext cx="261" cy="45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60" y="0"/>
                </a:cxn>
                <a:cxn ang="0">
                  <a:pos x="0" y="44"/>
                </a:cxn>
              </a:cxnLst>
              <a:rect l="0" t="0" r="r" b="b"/>
              <a:pathLst>
                <a:path w="261" h="45">
                  <a:moveTo>
                    <a:pt x="0" y="44"/>
                  </a:moveTo>
                  <a:lnTo>
                    <a:pt x="260" y="0"/>
                  </a:lnTo>
                  <a:lnTo>
                    <a:pt x="0" y="44"/>
                  </a:lnTo>
                </a:path>
              </a:pathLst>
            </a:custGeom>
            <a:noFill/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6" name="Freeform 70"/>
            <p:cNvSpPr>
              <a:spLocks/>
            </p:cNvSpPr>
            <p:nvPr/>
          </p:nvSpPr>
          <p:spPr bwMode="auto">
            <a:xfrm>
              <a:off x="4366" y="2829"/>
              <a:ext cx="56" cy="1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55" y="0"/>
                </a:cxn>
                <a:cxn ang="0">
                  <a:pos x="55" y="7"/>
                </a:cxn>
                <a:cxn ang="0">
                  <a:pos x="1" y="16"/>
                </a:cxn>
                <a:cxn ang="0">
                  <a:pos x="0" y="9"/>
                </a:cxn>
              </a:cxnLst>
              <a:rect l="0" t="0" r="r" b="b"/>
              <a:pathLst>
                <a:path w="56" h="17">
                  <a:moveTo>
                    <a:pt x="0" y="9"/>
                  </a:moveTo>
                  <a:lnTo>
                    <a:pt x="55" y="0"/>
                  </a:lnTo>
                  <a:lnTo>
                    <a:pt x="55" y="7"/>
                  </a:lnTo>
                  <a:lnTo>
                    <a:pt x="1" y="16"/>
                  </a:lnTo>
                  <a:lnTo>
                    <a:pt x="0" y="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7" name="Freeform 71"/>
            <p:cNvSpPr>
              <a:spLocks/>
            </p:cNvSpPr>
            <p:nvPr/>
          </p:nvSpPr>
          <p:spPr bwMode="auto">
            <a:xfrm>
              <a:off x="4366" y="2829"/>
              <a:ext cx="56" cy="1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55" y="0"/>
                </a:cxn>
                <a:cxn ang="0">
                  <a:pos x="55" y="7"/>
                </a:cxn>
                <a:cxn ang="0">
                  <a:pos x="1" y="16"/>
                </a:cxn>
                <a:cxn ang="0">
                  <a:pos x="0" y="9"/>
                </a:cxn>
              </a:cxnLst>
              <a:rect l="0" t="0" r="r" b="b"/>
              <a:pathLst>
                <a:path w="56" h="17">
                  <a:moveTo>
                    <a:pt x="0" y="9"/>
                  </a:moveTo>
                  <a:lnTo>
                    <a:pt x="55" y="0"/>
                  </a:lnTo>
                  <a:lnTo>
                    <a:pt x="55" y="7"/>
                  </a:lnTo>
                  <a:lnTo>
                    <a:pt x="1" y="16"/>
                  </a:lnTo>
                  <a:lnTo>
                    <a:pt x="0" y="9"/>
                  </a:lnTo>
                </a:path>
              </a:pathLst>
            </a:custGeom>
            <a:noFill/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8" name="Freeform 72"/>
            <p:cNvSpPr>
              <a:spLocks/>
            </p:cNvSpPr>
            <p:nvPr/>
          </p:nvSpPr>
          <p:spPr bwMode="auto">
            <a:xfrm>
              <a:off x="4441" y="2817"/>
              <a:ext cx="56" cy="1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54" y="0"/>
                </a:cxn>
                <a:cxn ang="0">
                  <a:pos x="55" y="7"/>
                </a:cxn>
                <a:cxn ang="0">
                  <a:pos x="1" y="16"/>
                </a:cxn>
                <a:cxn ang="0">
                  <a:pos x="0" y="9"/>
                </a:cxn>
              </a:cxnLst>
              <a:rect l="0" t="0" r="r" b="b"/>
              <a:pathLst>
                <a:path w="56" h="17">
                  <a:moveTo>
                    <a:pt x="0" y="9"/>
                  </a:moveTo>
                  <a:lnTo>
                    <a:pt x="54" y="0"/>
                  </a:lnTo>
                  <a:lnTo>
                    <a:pt x="55" y="7"/>
                  </a:lnTo>
                  <a:lnTo>
                    <a:pt x="1" y="16"/>
                  </a:lnTo>
                  <a:lnTo>
                    <a:pt x="0" y="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29" name="Freeform 73"/>
            <p:cNvSpPr>
              <a:spLocks/>
            </p:cNvSpPr>
            <p:nvPr/>
          </p:nvSpPr>
          <p:spPr bwMode="auto">
            <a:xfrm>
              <a:off x="4441" y="2817"/>
              <a:ext cx="56" cy="1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54" y="0"/>
                </a:cxn>
                <a:cxn ang="0">
                  <a:pos x="55" y="7"/>
                </a:cxn>
                <a:cxn ang="0">
                  <a:pos x="1" y="16"/>
                </a:cxn>
                <a:cxn ang="0">
                  <a:pos x="0" y="9"/>
                </a:cxn>
              </a:cxnLst>
              <a:rect l="0" t="0" r="r" b="b"/>
              <a:pathLst>
                <a:path w="56" h="17">
                  <a:moveTo>
                    <a:pt x="0" y="9"/>
                  </a:moveTo>
                  <a:lnTo>
                    <a:pt x="54" y="0"/>
                  </a:lnTo>
                  <a:lnTo>
                    <a:pt x="55" y="7"/>
                  </a:lnTo>
                  <a:lnTo>
                    <a:pt x="1" y="16"/>
                  </a:lnTo>
                  <a:lnTo>
                    <a:pt x="0" y="9"/>
                  </a:lnTo>
                </a:path>
              </a:pathLst>
            </a:custGeom>
            <a:noFill/>
            <a:ln w="12700" cap="rnd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0" name="Freeform 74"/>
            <p:cNvSpPr>
              <a:spLocks/>
            </p:cNvSpPr>
            <p:nvPr/>
          </p:nvSpPr>
          <p:spPr bwMode="auto">
            <a:xfrm>
              <a:off x="4361" y="2513"/>
              <a:ext cx="222" cy="241"/>
            </a:xfrm>
            <a:custGeom>
              <a:avLst/>
              <a:gdLst/>
              <a:ahLst/>
              <a:cxnLst>
                <a:cxn ang="0">
                  <a:pos x="221" y="211"/>
                </a:cxn>
                <a:cxn ang="0">
                  <a:pos x="6" y="240"/>
                </a:cxn>
                <a:cxn ang="0">
                  <a:pos x="0" y="3"/>
                </a:cxn>
                <a:cxn ang="0">
                  <a:pos x="204" y="0"/>
                </a:cxn>
                <a:cxn ang="0">
                  <a:pos x="221" y="211"/>
                </a:cxn>
              </a:cxnLst>
              <a:rect l="0" t="0" r="r" b="b"/>
              <a:pathLst>
                <a:path w="222" h="241">
                  <a:moveTo>
                    <a:pt x="221" y="211"/>
                  </a:moveTo>
                  <a:lnTo>
                    <a:pt x="6" y="240"/>
                  </a:lnTo>
                  <a:lnTo>
                    <a:pt x="0" y="3"/>
                  </a:lnTo>
                  <a:lnTo>
                    <a:pt x="204" y="0"/>
                  </a:lnTo>
                  <a:lnTo>
                    <a:pt x="221" y="211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1" name="Freeform 75"/>
            <p:cNvSpPr>
              <a:spLocks/>
            </p:cNvSpPr>
            <p:nvPr/>
          </p:nvSpPr>
          <p:spPr bwMode="auto">
            <a:xfrm>
              <a:off x="4386" y="2540"/>
              <a:ext cx="172" cy="188"/>
            </a:xfrm>
            <a:custGeom>
              <a:avLst/>
              <a:gdLst/>
              <a:ahLst/>
              <a:cxnLst>
                <a:cxn ang="0">
                  <a:pos x="171" y="164"/>
                </a:cxn>
                <a:cxn ang="0">
                  <a:pos x="4" y="187"/>
                </a:cxn>
                <a:cxn ang="0">
                  <a:pos x="0" y="2"/>
                </a:cxn>
                <a:cxn ang="0">
                  <a:pos x="159" y="0"/>
                </a:cxn>
                <a:cxn ang="0">
                  <a:pos x="171" y="164"/>
                </a:cxn>
              </a:cxnLst>
              <a:rect l="0" t="0" r="r" b="b"/>
              <a:pathLst>
                <a:path w="172" h="188">
                  <a:moveTo>
                    <a:pt x="171" y="164"/>
                  </a:moveTo>
                  <a:lnTo>
                    <a:pt x="4" y="187"/>
                  </a:lnTo>
                  <a:lnTo>
                    <a:pt x="0" y="2"/>
                  </a:lnTo>
                  <a:lnTo>
                    <a:pt x="159" y="0"/>
                  </a:lnTo>
                  <a:lnTo>
                    <a:pt x="171" y="164"/>
                  </a:lnTo>
                </a:path>
              </a:pathLst>
            </a:custGeom>
            <a:solidFill>
              <a:srgbClr val="AABFFE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2" name="Freeform 76"/>
            <p:cNvSpPr>
              <a:spLocks/>
            </p:cNvSpPr>
            <p:nvPr/>
          </p:nvSpPr>
          <p:spPr bwMode="auto">
            <a:xfrm>
              <a:off x="4397" y="2565"/>
              <a:ext cx="140" cy="18"/>
            </a:xfrm>
            <a:custGeom>
              <a:avLst/>
              <a:gdLst/>
              <a:ahLst/>
              <a:cxnLst>
                <a:cxn ang="0">
                  <a:pos x="139" y="13"/>
                </a:cxn>
                <a:cxn ang="0">
                  <a:pos x="0" y="17"/>
                </a:cxn>
                <a:cxn ang="0">
                  <a:pos x="1" y="2"/>
                </a:cxn>
                <a:cxn ang="0">
                  <a:pos x="137" y="0"/>
                </a:cxn>
                <a:cxn ang="0">
                  <a:pos x="139" y="13"/>
                </a:cxn>
              </a:cxnLst>
              <a:rect l="0" t="0" r="r" b="b"/>
              <a:pathLst>
                <a:path w="140" h="18">
                  <a:moveTo>
                    <a:pt x="139" y="13"/>
                  </a:moveTo>
                  <a:lnTo>
                    <a:pt x="0" y="17"/>
                  </a:lnTo>
                  <a:lnTo>
                    <a:pt x="1" y="2"/>
                  </a:lnTo>
                  <a:lnTo>
                    <a:pt x="137" y="0"/>
                  </a:lnTo>
                  <a:lnTo>
                    <a:pt x="139" y="1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3" name="Freeform 77"/>
            <p:cNvSpPr>
              <a:spLocks/>
            </p:cNvSpPr>
            <p:nvPr/>
          </p:nvSpPr>
          <p:spPr bwMode="auto">
            <a:xfrm>
              <a:off x="4399" y="2598"/>
              <a:ext cx="140" cy="18"/>
            </a:xfrm>
            <a:custGeom>
              <a:avLst/>
              <a:gdLst/>
              <a:ahLst/>
              <a:cxnLst>
                <a:cxn ang="0">
                  <a:pos x="139" y="13"/>
                </a:cxn>
                <a:cxn ang="0">
                  <a:pos x="0" y="17"/>
                </a:cxn>
                <a:cxn ang="0">
                  <a:pos x="1" y="2"/>
                </a:cxn>
                <a:cxn ang="0">
                  <a:pos x="137" y="0"/>
                </a:cxn>
                <a:cxn ang="0">
                  <a:pos x="139" y="13"/>
                </a:cxn>
              </a:cxnLst>
              <a:rect l="0" t="0" r="r" b="b"/>
              <a:pathLst>
                <a:path w="140" h="18">
                  <a:moveTo>
                    <a:pt x="139" y="13"/>
                  </a:moveTo>
                  <a:lnTo>
                    <a:pt x="0" y="17"/>
                  </a:lnTo>
                  <a:lnTo>
                    <a:pt x="1" y="2"/>
                  </a:lnTo>
                  <a:lnTo>
                    <a:pt x="137" y="0"/>
                  </a:lnTo>
                  <a:lnTo>
                    <a:pt x="139" y="1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4" name="Freeform 78"/>
            <p:cNvSpPr>
              <a:spLocks/>
            </p:cNvSpPr>
            <p:nvPr/>
          </p:nvSpPr>
          <p:spPr bwMode="auto">
            <a:xfrm>
              <a:off x="4402" y="2631"/>
              <a:ext cx="139" cy="24"/>
            </a:xfrm>
            <a:custGeom>
              <a:avLst/>
              <a:gdLst/>
              <a:ahLst/>
              <a:cxnLst>
                <a:cxn ang="0">
                  <a:pos x="138" y="13"/>
                </a:cxn>
                <a:cxn ang="0">
                  <a:pos x="0" y="23"/>
                </a:cxn>
                <a:cxn ang="0">
                  <a:pos x="1" y="7"/>
                </a:cxn>
                <a:cxn ang="0">
                  <a:pos x="136" y="0"/>
                </a:cxn>
                <a:cxn ang="0">
                  <a:pos x="138" y="13"/>
                </a:cxn>
              </a:cxnLst>
              <a:rect l="0" t="0" r="r" b="b"/>
              <a:pathLst>
                <a:path w="139" h="24">
                  <a:moveTo>
                    <a:pt x="138" y="13"/>
                  </a:moveTo>
                  <a:lnTo>
                    <a:pt x="0" y="23"/>
                  </a:lnTo>
                  <a:lnTo>
                    <a:pt x="1" y="7"/>
                  </a:lnTo>
                  <a:lnTo>
                    <a:pt x="136" y="0"/>
                  </a:lnTo>
                  <a:lnTo>
                    <a:pt x="138" y="1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5" name="Freeform 79"/>
            <p:cNvSpPr>
              <a:spLocks/>
            </p:cNvSpPr>
            <p:nvPr/>
          </p:nvSpPr>
          <p:spPr bwMode="auto">
            <a:xfrm>
              <a:off x="4404" y="2653"/>
              <a:ext cx="289" cy="436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22" y="45"/>
                </a:cxn>
                <a:cxn ang="0">
                  <a:pos x="87" y="48"/>
                </a:cxn>
                <a:cxn ang="0">
                  <a:pos x="288" y="388"/>
                </a:cxn>
                <a:cxn ang="0">
                  <a:pos x="134" y="435"/>
                </a:cxn>
                <a:cxn ang="0">
                  <a:pos x="38" y="56"/>
                </a:cxn>
                <a:cxn ang="0">
                  <a:pos x="0" y="61"/>
                </a:cxn>
                <a:cxn ang="0">
                  <a:pos x="49" y="0"/>
                </a:cxn>
              </a:cxnLst>
              <a:rect l="0" t="0" r="r" b="b"/>
              <a:pathLst>
                <a:path w="289" h="436">
                  <a:moveTo>
                    <a:pt x="49" y="0"/>
                  </a:moveTo>
                  <a:lnTo>
                    <a:pt x="122" y="45"/>
                  </a:lnTo>
                  <a:lnTo>
                    <a:pt x="87" y="48"/>
                  </a:lnTo>
                  <a:lnTo>
                    <a:pt x="288" y="388"/>
                  </a:lnTo>
                  <a:lnTo>
                    <a:pt x="134" y="435"/>
                  </a:lnTo>
                  <a:lnTo>
                    <a:pt x="38" y="56"/>
                  </a:lnTo>
                  <a:lnTo>
                    <a:pt x="0" y="61"/>
                  </a:lnTo>
                  <a:lnTo>
                    <a:pt x="49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6" name="Freeform 80"/>
            <p:cNvSpPr>
              <a:spLocks/>
            </p:cNvSpPr>
            <p:nvPr/>
          </p:nvSpPr>
          <p:spPr bwMode="auto">
            <a:xfrm>
              <a:off x="4405" y="2616"/>
              <a:ext cx="315" cy="454"/>
            </a:xfrm>
            <a:custGeom>
              <a:avLst/>
              <a:gdLst/>
              <a:ahLst/>
              <a:cxnLst>
                <a:cxn ang="0">
                  <a:pos x="69" y="4"/>
                </a:cxn>
                <a:cxn ang="0">
                  <a:pos x="141" y="49"/>
                </a:cxn>
                <a:cxn ang="0">
                  <a:pos x="158" y="60"/>
                </a:cxn>
                <a:cxn ang="0">
                  <a:pos x="138" y="62"/>
                </a:cxn>
                <a:cxn ang="0">
                  <a:pos x="104" y="65"/>
                </a:cxn>
                <a:cxn ang="0">
                  <a:pos x="109" y="55"/>
                </a:cxn>
                <a:cxn ang="0">
                  <a:pos x="310" y="395"/>
                </a:cxn>
                <a:cxn ang="0">
                  <a:pos x="314" y="402"/>
                </a:cxn>
                <a:cxn ang="0">
                  <a:pos x="306" y="405"/>
                </a:cxn>
                <a:cxn ang="0">
                  <a:pos x="152" y="451"/>
                </a:cxn>
                <a:cxn ang="0">
                  <a:pos x="145" y="453"/>
                </a:cxn>
                <a:cxn ang="0">
                  <a:pos x="143" y="446"/>
                </a:cxn>
                <a:cxn ang="0">
                  <a:pos x="47" y="67"/>
                </a:cxn>
                <a:cxn ang="0">
                  <a:pos x="55" y="72"/>
                </a:cxn>
                <a:cxn ang="0">
                  <a:pos x="17" y="78"/>
                </a:cxn>
                <a:cxn ang="0">
                  <a:pos x="0" y="80"/>
                </a:cxn>
                <a:cxn ang="0">
                  <a:pos x="11" y="67"/>
                </a:cxn>
                <a:cxn ang="0">
                  <a:pos x="60" y="5"/>
                </a:cxn>
                <a:cxn ang="0">
                  <a:pos x="64" y="0"/>
                </a:cxn>
                <a:cxn ang="0">
                  <a:pos x="69" y="4"/>
                </a:cxn>
              </a:cxnLst>
              <a:rect l="0" t="0" r="r" b="b"/>
              <a:pathLst>
                <a:path w="315" h="454">
                  <a:moveTo>
                    <a:pt x="69" y="4"/>
                  </a:moveTo>
                  <a:lnTo>
                    <a:pt x="141" y="49"/>
                  </a:lnTo>
                  <a:lnTo>
                    <a:pt x="158" y="60"/>
                  </a:lnTo>
                  <a:lnTo>
                    <a:pt x="138" y="62"/>
                  </a:lnTo>
                  <a:lnTo>
                    <a:pt x="104" y="65"/>
                  </a:lnTo>
                  <a:lnTo>
                    <a:pt x="109" y="55"/>
                  </a:lnTo>
                  <a:lnTo>
                    <a:pt x="310" y="395"/>
                  </a:lnTo>
                  <a:lnTo>
                    <a:pt x="314" y="402"/>
                  </a:lnTo>
                  <a:lnTo>
                    <a:pt x="306" y="405"/>
                  </a:lnTo>
                  <a:lnTo>
                    <a:pt x="152" y="451"/>
                  </a:lnTo>
                  <a:lnTo>
                    <a:pt x="145" y="453"/>
                  </a:lnTo>
                  <a:lnTo>
                    <a:pt x="143" y="446"/>
                  </a:lnTo>
                  <a:lnTo>
                    <a:pt x="47" y="67"/>
                  </a:lnTo>
                  <a:lnTo>
                    <a:pt x="55" y="72"/>
                  </a:lnTo>
                  <a:lnTo>
                    <a:pt x="17" y="78"/>
                  </a:lnTo>
                  <a:lnTo>
                    <a:pt x="0" y="80"/>
                  </a:lnTo>
                  <a:lnTo>
                    <a:pt x="11" y="67"/>
                  </a:lnTo>
                  <a:lnTo>
                    <a:pt x="60" y="5"/>
                  </a:lnTo>
                  <a:lnTo>
                    <a:pt x="64" y="0"/>
                  </a:lnTo>
                  <a:lnTo>
                    <a:pt x="69" y="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7" name="Freeform 81"/>
            <p:cNvSpPr>
              <a:spLocks/>
            </p:cNvSpPr>
            <p:nvPr/>
          </p:nvSpPr>
          <p:spPr bwMode="auto">
            <a:xfrm>
              <a:off x="4421" y="2625"/>
              <a:ext cx="289" cy="43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22" y="46"/>
                </a:cxn>
                <a:cxn ang="0">
                  <a:pos x="87" y="49"/>
                </a:cxn>
                <a:cxn ang="0">
                  <a:pos x="288" y="389"/>
                </a:cxn>
                <a:cxn ang="0">
                  <a:pos x="134" y="436"/>
                </a:cxn>
                <a:cxn ang="0">
                  <a:pos x="38" y="57"/>
                </a:cxn>
                <a:cxn ang="0">
                  <a:pos x="0" y="62"/>
                </a:cxn>
                <a:cxn ang="0">
                  <a:pos x="49" y="0"/>
                </a:cxn>
              </a:cxnLst>
              <a:rect l="0" t="0" r="r" b="b"/>
              <a:pathLst>
                <a:path w="289" h="437">
                  <a:moveTo>
                    <a:pt x="49" y="0"/>
                  </a:moveTo>
                  <a:lnTo>
                    <a:pt x="122" y="46"/>
                  </a:lnTo>
                  <a:lnTo>
                    <a:pt x="87" y="49"/>
                  </a:lnTo>
                  <a:lnTo>
                    <a:pt x="288" y="389"/>
                  </a:lnTo>
                  <a:lnTo>
                    <a:pt x="134" y="436"/>
                  </a:lnTo>
                  <a:lnTo>
                    <a:pt x="38" y="57"/>
                  </a:lnTo>
                  <a:lnTo>
                    <a:pt x="0" y="62"/>
                  </a:lnTo>
                  <a:lnTo>
                    <a:pt x="49" y="0"/>
                  </a:lnTo>
                </a:path>
              </a:pathLst>
            </a:custGeom>
            <a:solidFill>
              <a:srgbClr val="FEFFAE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8" name="Freeform 82"/>
            <p:cNvSpPr>
              <a:spLocks/>
            </p:cNvSpPr>
            <p:nvPr/>
          </p:nvSpPr>
          <p:spPr bwMode="auto">
            <a:xfrm>
              <a:off x="4366" y="2945"/>
              <a:ext cx="534" cy="246"/>
            </a:xfrm>
            <a:custGeom>
              <a:avLst/>
              <a:gdLst/>
              <a:ahLst/>
              <a:cxnLst>
                <a:cxn ang="0">
                  <a:pos x="525" y="87"/>
                </a:cxn>
                <a:cxn ang="0">
                  <a:pos x="442" y="0"/>
                </a:cxn>
                <a:cxn ang="0">
                  <a:pos x="0" y="110"/>
                </a:cxn>
                <a:cxn ang="0">
                  <a:pos x="71" y="245"/>
                </a:cxn>
                <a:cxn ang="0">
                  <a:pos x="522" y="119"/>
                </a:cxn>
                <a:cxn ang="0">
                  <a:pos x="525" y="118"/>
                </a:cxn>
                <a:cxn ang="0">
                  <a:pos x="527" y="117"/>
                </a:cxn>
                <a:cxn ang="0">
                  <a:pos x="529" y="116"/>
                </a:cxn>
                <a:cxn ang="0">
                  <a:pos x="530" y="115"/>
                </a:cxn>
                <a:cxn ang="0">
                  <a:pos x="531" y="114"/>
                </a:cxn>
                <a:cxn ang="0">
                  <a:pos x="532" y="113"/>
                </a:cxn>
                <a:cxn ang="0">
                  <a:pos x="532" y="112"/>
                </a:cxn>
                <a:cxn ang="0">
                  <a:pos x="533" y="111"/>
                </a:cxn>
                <a:cxn ang="0">
                  <a:pos x="533" y="106"/>
                </a:cxn>
                <a:cxn ang="0">
                  <a:pos x="533" y="101"/>
                </a:cxn>
                <a:cxn ang="0">
                  <a:pos x="532" y="97"/>
                </a:cxn>
                <a:cxn ang="0">
                  <a:pos x="530" y="93"/>
                </a:cxn>
                <a:cxn ang="0">
                  <a:pos x="528" y="91"/>
                </a:cxn>
                <a:cxn ang="0">
                  <a:pos x="527" y="89"/>
                </a:cxn>
                <a:cxn ang="0">
                  <a:pos x="526" y="87"/>
                </a:cxn>
                <a:cxn ang="0">
                  <a:pos x="525" y="87"/>
                </a:cxn>
              </a:cxnLst>
              <a:rect l="0" t="0" r="r" b="b"/>
              <a:pathLst>
                <a:path w="534" h="246">
                  <a:moveTo>
                    <a:pt x="525" y="87"/>
                  </a:moveTo>
                  <a:lnTo>
                    <a:pt x="442" y="0"/>
                  </a:lnTo>
                  <a:lnTo>
                    <a:pt x="0" y="110"/>
                  </a:lnTo>
                  <a:lnTo>
                    <a:pt x="71" y="245"/>
                  </a:lnTo>
                  <a:lnTo>
                    <a:pt x="522" y="119"/>
                  </a:lnTo>
                  <a:lnTo>
                    <a:pt x="525" y="118"/>
                  </a:lnTo>
                  <a:lnTo>
                    <a:pt x="527" y="117"/>
                  </a:lnTo>
                  <a:lnTo>
                    <a:pt x="529" y="116"/>
                  </a:lnTo>
                  <a:lnTo>
                    <a:pt x="530" y="115"/>
                  </a:lnTo>
                  <a:lnTo>
                    <a:pt x="531" y="114"/>
                  </a:lnTo>
                  <a:lnTo>
                    <a:pt x="532" y="113"/>
                  </a:lnTo>
                  <a:lnTo>
                    <a:pt x="532" y="112"/>
                  </a:lnTo>
                  <a:lnTo>
                    <a:pt x="533" y="111"/>
                  </a:lnTo>
                  <a:lnTo>
                    <a:pt x="533" y="106"/>
                  </a:lnTo>
                  <a:lnTo>
                    <a:pt x="533" y="101"/>
                  </a:lnTo>
                  <a:lnTo>
                    <a:pt x="532" y="97"/>
                  </a:lnTo>
                  <a:lnTo>
                    <a:pt x="530" y="93"/>
                  </a:lnTo>
                  <a:lnTo>
                    <a:pt x="528" y="91"/>
                  </a:lnTo>
                  <a:lnTo>
                    <a:pt x="527" y="89"/>
                  </a:lnTo>
                  <a:lnTo>
                    <a:pt x="526" y="87"/>
                  </a:lnTo>
                  <a:lnTo>
                    <a:pt x="525" y="87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39" name="Freeform 83"/>
            <p:cNvSpPr>
              <a:spLocks/>
            </p:cNvSpPr>
            <p:nvPr/>
          </p:nvSpPr>
          <p:spPr bwMode="auto">
            <a:xfrm>
              <a:off x="4394" y="2958"/>
              <a:ext cx="485" cy="190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59" y="189"/>
                </a:cxn>
                <a:cxn ang="0">
                  <a:pos x="484" y="77"/>
                </a:cxn>
                <a:cxn ang="0">
                  <a:pos x="410" y="0"/>
                </a:cxn>
                <a:cxn ang="0">
                  <a:pos x="0" y="105"/>
                </a:cxn>
              </a:cxnLst>
              <a:rect l="0" t="0" r="r" b="b"/>
              <a:pathLst>
                <a:path w="485" h="190">
                  <a:moveTo>
                    <a:pt x="0" y="105"/>
                  </a:moveTo>
                  <a:lnTo>
                    <a:pt x="59" y="189"/>
                  </a:lnTo>
                  <a:lnTo>
                    <a:pt x="484" y="77"/>
                  </a:lnTo>
                  <a:lnTo>
                    <a:pt x="410" y="0"/>
                  </a:lnTo>
                  <a:lnTo>
                    <a:pt x="0" y="10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0" name="Freeform 84"/>
            <p:cNvSpPr>
              <a:spLocks/>
            </p:cNvSpPr>
            <p:nvPr/>
          </p:nvSpPr>
          <p:spPr bwMode="auto">
            <a:xfrm>
              <a:off x="4783" y="2952"/>
              <a:ext cx="33" cy="19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18"/>
                </a:cxn>
                <a:cxn ang="0">
                  <a:pos x="32" y="12"/>
                </a:cxn>
                <a:cxn ang="0">
                  <a:pos x="21" y="0"/>
                </a:cxn>
                <a:cxn ang="0">
                  <a:pos x="0" y="5"/>
                </a:cxn>
              </a:cxnLst>
              <a:rect l="0" t="0" r="r" b="b"/>
              <a:pathLst>
                <a:path w="33" h="19">
                  <a:moveTo>
                    <a:pt x="0" y="5"/>
                  </a:moveTo>
                  <a:lnTo>
                    <a:pt x="7" y="18"/>
                  </a:lnTo>
                  <a:lnTo>
                    <a:pt x="32" y="12"/>
                  </a:lnTo>
                  <a:lnTo>
                    <a:pt x="21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1" name="Freeform 85"/>
            <p:cNvSpPr>
              <a:spLocks/>
            </p:cNvSpPr>
            <p:nvPr/>
          </p:nvSpPr>
          <p:spPr bwMode="auto">
            <a:xfrm>
              <a:off x="4777" y="2957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2" name="Freeform 86"/>
            <p:cNvSpPr>
              <a:spLocks/>
            </p:cNvSpPr>
            <p:nvPr/>
          </p:nvSpPr>
          <p:spPr bwMode="auto">
            <a:xfrm>
              <a:off x="4789" y="2964"/>
              <a:ext cx="31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6" y="0"/>
                </a:cxn>
                <a:cxn ang="0">
                  <a:pos x="30" y="13"/>
                </a:cxn>
                <a:cxn ang="0">
                  <a:pos x="0" y="20"/>
                </a:cxn>
              </a:cxnLst>
              <a:rect l="0" t="0" r="r" b="b"/>
              <a:pathLst>
                <a:path w="31" h="21">
                  <a:moveTo>
                    <a:pt x="0" y="20"/>
                  </a:moveTo>
                  <a:lnTo>
                    <a:pt x="4" y="5"/>
                  </a:lnTo>
                  <a:lnTo>
                    <a:pt x="26" y="0"/>
                  </a:lnTo>
                  <a:lnTo>
                    <a:pt x="30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3" name="Freeform 87"/>
            <p:cNvSpPr>
              <a:spLocks/>
            </p:cNvSpPr>
            <p:nvPr/>
          </p:nvSpPr>
          <p:spPr bwMode="auto">
            <a:xfrm>
              <a:off x="4750" y="2961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6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4" name="Freeform 88"/>
            <p:cNvSpPr>
              <a:spLocks/>
            </p:cNvSpPr>
            <p:nvPr/>
          </p:nvSpPr>
          <p:spPr bwMode="auto">
            <a:xfrm>
              <a:off x="4744" y="2967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0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5" name="Freeform 89"/>
            <p:cNvSpPr>
              <a:spLocks/>
            </p:cNvSpPr>
            <p:nvPr/>
          </p:nvSpPr>
          <p:spPr bwMode="auto">
            <a:xfrm>
              <a:off x="4756" y="2974"/>
              <a:ext cx="30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5"/>
                </a:cxn>
                <a:cxn ang="0">
                  <a:pos x="26" y="0"/>
                </a:cxn>
                <a:cxn ang="0">
                  <a:pos x="29" y="12"/>
                </a:cxn>
                <a:cxn ang="0">
                  <a:pos x="0" y="19"/>
                </a:cxn>
              </a:cxnLst>
              <a:rect l="0" t="0" r="r" b="b"/>
              <a:pathLst>
                <a:path w="30" h="20">
                  <a:moveTo>
                    <a:pt x="0" y="19"/>
                  </a:moveTo>
                  <a:lnTo>
                    <a:pt x="3" y="5"/>
                  </a:lnTo>
                  <a:lnTo>
                    <a:pt x="26" y="0"/>
                  </a:lnTo>
                  <a:lnTo>
                    <a:pt x="29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6" name="Freeform 90"/>
            <p:cNvSpPr>
              <a:spLocks/>
            </p:cNvSpPr>
            <p:nvPr/>
          </p:nvSpPr>
          <p:spPr bwMode="auto">
            <a:xfrm>
              <a:off x="4780" y="2973"/>
              <a:ext cx="53" cy="2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" y="22"/>
                </a:cxn>
                <a:cxn ang="0">
                  <a:pos x="52" y="12"/>
                </a:cxn>
                <a:cxn ang="0">
                  <a:pos x="41" y="0"/>
                </a:cxn>
                <a:cxn ang="0">
                  <a:pos x="0" y="9"/>
                </a:cxn>
              </a:cxnLst>
              <a:rect l="0" t="0" r="r" b="b"/>
              <a:pathLst>
                <a:path w="53" h="23">
                  <a:moveTo>
                    <a:pt x="0" y="9"/>
                  </a:moveTo>
                  <a:lnTo>
                    <a:pt x="8" y="22"/>
                  </a:lnTo>
                  <a:lnTo>
                    <a:pt x="52" y="12"/>
                  </a:lnTo>
                  <a:lnTo>
                    <a:pt x="41" y="0"/>
                  </a:lnTo>
                  <a:lnTo>
                    <a:pt x="0" y="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7" name="Freeform 91"/>
            <p:cNvSpPr>
              <a:spLocks/>
            </p:cNvSpPr>
            <p:nvPr/>
          </p:nvSpPr>
          <p:spPr bwMode="auto">
            <a:xfrm>
              <a:off x="4774" y="2984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2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8" name="Freeform 92"/>
            <p:cNvSpPr>
              <a:spLocks/>
            </p:cNvSpPr>
            <p:nvPr/>
          </p:nvSpPr>
          <p:spPr bwMode="auto">
            <a:xfrm>
              <a:off x="4787" y="2985"/>
              <a:ext cx="49" cy="2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3" y="10"/>
                </a:cxn>
                <a:cxn ang="0">
                  <a:pos x="45" y="0"/>
                </a:cxn>
                <a:cxn ang="0">
                  <a:pos x="48" y="13"/>
                </a:cxn>
                <a:cxn ang="0">
                  <a:pos x="0" y="23"/>
                </a:cxn>
              </a:cxnLst>
              <a:rect l="0" t="0" r="r" b="b"/>
              <a:pathLst>
                <a:path w="49" h="24">
                  <a:moveTo>
                    <a:pt x="0" y="23"/>
                  </a:moveTo>
                  <a:lnTo>
                    <a:pt x="3" y="10"/>
                  </a:lnTo>
                  <a:lnTo>
                    <a:pt x="45" y="0"/>
                  </a:lnTo>
                  <a:lnTo>
                    <a:pt x="48" y="13"/>
                  </a:lnTo>
                  <a:lnTo>
                    <a:pt x="0" y="23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49" name="Freeform 93"/>
            <p:cNvSpPr>
              <a:spLocks/>
            </p:cNvSpPr>
            <p:nvPr/>
          </p:nvSpPr>
          <p:spPr bwMode="auto">
            <a:xfrm>
              <a:off x="4799" y="2990"/>
              <a:ext cx="51" cy="2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1"/>
                </a:cxn>
                <a:cxn ang="0">
                  <a:pos x="50" y="11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51" h="22">
                  <a:moveTo>
                    <a:pt x="0" y="10"/>
                  </a:moveTo>
                  <a:lnTo>
                    <a:pt x="6" y="21"/>
                  </a:lnTo>
                  <a:lnTo>
                    <a:pt x="50" y="11"/>
                  </a:lnTo>
                  <a:lnTo>
                    <a:pt x="40" y="0"/>
                  </a:lnTo>
                  <a:lnTo>
                    <a:pt x="0" y="1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0" name="Freeform 94"/>
            <p:cNvSpPr>
              <a:spLocks/>
            </p:cNvSpPr>
            <p:nvPr/>
          </p:nvSpPr>
          <p:spPr bwMode="auto">
            <a:xfrm>
              <a:off x="4794" y="3001"/>
              <a:ext cx="17" cy="2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1"/>
                </a:cxn>
                <a:cxn ang="0">
                  <a:pos x="11" y="22"/>
                </a:cxn>
                <a:cxn ang="0">
                  <a:pos x="0" y="9"/>
                </a:cxn>
                <a:cxn ang="0">
                  <a:pos x="6" y="0"/>
                </a:cxn>
              </a:cxnLst>
              <a:rect l="0" t="0" r="r" b="b"/>
              <a:pathLst>
                <a:path w="17" h="23">
                  <a:moveTo>
                    <a:pt x="6" y="0"/>
                  </a:moveTo>
                  <a:lnTo>
                    <a:pt x="16" y="11"/>
                  </a:lnTo>
                  <a:lnTo>
                    <a:pt x="11" y="22"/>
                  </a:lnTo>
                  <a:lnTo>
                    <a:pt x="0" y="9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1" name="Freeform 95"/>
            <p:cNvSpPr>
              <a:spLocks/>
            </p:cNvSpPr>
            <p:nvPr/>
          </p:nvSpPr>
          <p:spPr bwMode="auto">
            <a:xfrm>
              <a:off x="4804" y="3001"/>
              <a:ext cx="49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10"/>
                </a:cxn>
                <a:cxn ang="0">
                  <a:pos x="45" y="0"/>
                </a:cxn>
                <a:cxn ang="0">
                  <a:pos x="48" y="10"/>
                </a:cxn>
                <a:cxn ang="0">
                  <a:pos x="0" y="22"/>
                </a:cxn>
              </a:cxnLst>
              <a:rect l="0" t="0" r="r" b="b"/>
              <a:pathLst>
                <a:path w="49" h="23">
                  <a:moveTo>
                    <a:pt x="0" y="22"/>
                  </a:moveTo>
                  <a:lnTo>
                    <a:pt x="3" y="10"/>
                  </a:lnTo>
                  <a:lnTo>
                    <a:pt x="45" y="0"/>
                  </a:lnTo>
                  <a:lnTo>
                    <a:pt x="48" y="10"/>
                  </a:lnTo>
                  <a:lnTo>
                    <a:pt x="0" y="22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2" name="Freeform 96"/>
            <p:cNvSpPr>
              <a:spLocks/>
            </p:cNvSpPr>
            <p:nvPr/>
          </p:nvSpPr>
          <p:spPr bwMode="auto">
            <a:xfrm>
              <a:off x="4828" y="3009"/>
              <a:ext cx="4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9" y="20"/>
                </a:cxn>
                <a:cxn ang="0">
                  <a:pos x="41" y="12"/>
                </a:cxn>
                <a:cxn ang="0">
                  <a:pos x="30" y="0"/>
                </a:cxn>
                <a:cxn ang="0">
                  <a:pos x="0" y="7"/>
                </a:cxn>
              </a:cxnLst>
              <a:rect l="0" t="0" r="r" b="b"/>
              <a:pathLst>
                <a:path w="42" h="21">
                  <a:moveTo>
                    <a:pt x="0" y="7"/>
                  </a:moveTo>
                  <a:lnTo>
                    <a:pt x="9" y="20"/>
                  </a:lnTo>
                  <a:lnTo>
                    <a:pt x="41" y="12"/>
                  </a:lnTo>
                  <a:lnTo>
                    <a:pt x="30" y="0"/>
                  </a:lnTo>
                  <a:lnTo>
                    <a:pt x="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3" name="Freeform 97"/>
            <p:cNvSpPr>
              <a:spLocks/>
            </p:cNvSpPr>
            <p:nvPr/>
          </p:nvSpPr>
          <p:spPr bwMode="auto">
            <a:xfrm>
              <a:off x="4822" y="3017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0" y="26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0" y="2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4" name="Freeform 98"/>
            <p:cNvSpPr>
              <a:spLocks/>
            </p:cNvSpPr>
            <p:nvPr/>
          </p:nvSpPr>
          <p:spPr bwMode="auto">
            <a:xfrm>
              <a:off x="4833" y="3021"/>
              <a:ext cx="40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8"/>
                </a:cxn>
                <a:cxn ang="0">
                  <a:pos x="36" y="0"/>
                </a:cxn>
                <a:cxn ang="0">
                  <a:pos x="39" y="12"/>
                </a:cxn>
                <a:cxn ang="0">
                  <a:pos x="0" y="21"/>
                </a:cxn>
              </a:cxnLst>
              <a:rect l="0" t="0" r="r" b="b"/>
              <a:pathLst>
                <a:path w="40" h="22">
                  <a:moveTo>
                    <a:pt x="0" y="21"/>
                  </a:moveTo>
                  <a:lnTo>
                    <a:pt x="4" y="8"/>
                  </a:lnTo>
                  <a:lnTo>
                    <a:pt x="36" y="0"/>
                  </a:lnTo>
                  <a:lnTo>
                    <a:pt x="39" y="12"/>
                  </a:lnTo>
                  <a:lnTo>
                    <a:pt x="0" y="21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5" name="Freeform 99"/>
            <p:cNvSpPr>
              <a:spLocks/>
            </p:cNvSpPr>
            <p:nvPr/>
          </p:nvSpPr>
          <p:spPr bwMode="auto">
            <a:xfrm>
              <a:off x="4719" y="2969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7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6" name="Freeform 100"/>
            <p:cNvSpPr>
              <a:spLocks/>
            </p:cNvSpPr>
            <p:nvPr/>
          </p:nvSpPr>
          <p:spPr bwMode="auto">
            <a:xfrm>
              <a:off x="4713" y="2975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0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7" name="Freeform 101"/>
            <p:cNvSpPr>
              <a:spLocks/>
            </p:cNvSpPr>
            <p:nvPr/>
          </p:nvSpPr>
          <p:spPr bwMode="auto">
            <a:xfrm>
              <a:off x="4725" y="2982"/>
              <a:ext cx="31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5"/>
                </a:cxn>
                <a:cxn ang="0">
                  <a:pos x="26" y="0"/>
                </a:cxn>
                <a:cxn ang="0">
                  <a:pos x="30" y="12"/>
                </a:cxn>
                <a:cxn ang="0">
                  <a:pos x="0" y="19"/>
                </a:cxn>
              </a:cxnLst>
              <a:rect l="0" t="0" r="r" b="b"/>
              <a:pathLst>
                <a:path w="31" h="20">
                  <a:moveTo>
                    <a:pt x="0" y="19"/>
                  </a:moveTo>
                  <a:lnTo>
                    <a:pt x="4" y="5"/>
                  </a:lnTo>
                  <a:lnTo>
                    <a:pt x="26" y="0"/>
                  </a:lnTo>
                  <a:lnTo>
                    <a:pt x="30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8" name="Freeform 102"/>
            <p:cNvSpPr>
              <a:spLocks/>
            </p:cNvSpPr>
            <p:nvPr/>
          </p:nvSpPr>
          <p:spPr bwMode="auto">
            <a:xfrm>
              <a:off x="4747" y="2985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7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59" name="Freeform 103"/>
            <p:cNvSpPr>
              <a:spLocks/>
            </p:cNvSpPr>
            <p:nvPr/>
          </p:nvSpPr>
          <p:spPr bwMode="auto">
            <a:xfrm>
              <a:off x="4741" y="2991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0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0" name="Freeform 104"/>
            <p:cNvSpPr>
              <a:spLocks/>
            </p:cNvSpPr>
            <p:nvPr/>
          </p:nvSpPr>
          <p:spPr bwMode="auto">
            <a:xfrm>
              <a:off x="4753" y="2998"/>
              <a:ext cx="30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5"/>
                </a:cxn>
                <a:cxn ang="0">
                  <a:pos x="26" y="0"/>
                </a:cxn>
                <a:cxn ang="0">
                  <a:pos x="29" y="12"/>
                </a:cxn>
                <a:cxn ang="0">
                  <a:pos x="0" y="19"/>
                </a:cxn>
              </a:cxnLst>
              <a:rect l="0" t="0" r="r" b="b"/>
              <a:pathLst>
                <a:path w="30" h="20">
                  <a:moveTo>
                    <a:pt x="0" y="19"/>
                  </a:moveTo>
                  <a:lnTo>
                    <a:pt x="4" y="5"/>
                  </a:lnTo>
                  <a:lnTo>
                    <a:pt x="26" y="0"/>
                  </a:lnTo>
                  <a:lnTo>
                    <a:pt x="29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1" name="Freeform 105"/>
            <p:cNvSpPr>
              <a:spLocks/>
            </p:cNvSpPr>
            <p:nvPr/>
          </p:nvSpPr>
          <p:spPr bwMode="auto">
            <a:xfrm>
              <a:off x="4771" y="3001"/>
              <a:ext cx="33" cy="2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19"/>
                </a:cxn>
                <a:cxn ang="0">
                  <a:pos x="32" y="12"/>
                </a:cxn>
                <a:cxn ang="0">
                  <a:pos x="21" y="0"/>
                </a:cxn>
                <a:cxn ang="0">
                  <a:pos x="0" y="5"/>
                </a:cxn>
              </a:cxnLst>
              <a:rect l="0" t="0" r="r" b="b"/>
              <a:pathLst>
                <a:path w="33" h="20">
                  <a:moveTo>
                    <a:pt x="0" y="5"/>
                  </a:moveTo>
                  <a:lnTo>
                    <a:pt x="6" y="19"/>
                  </a:lnTo>
                  <a:lnTo>
                    <a:pt x="32" y="12"/>
                  </a:lnTo>
                  <a:lnTo>
                    <a:pt x="21" y="0"/>
                  </a:lnTo>
                  <a:lnTo>
                    <a:pt x="0" y="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2" name="Freeform 106"/>
            <p:cNvSpPr>
              <a:spLocks/>
            </p:cNvSpPr>
            <p:nvPr/>
          </p:nvSpPr>
          <p:spPr bwMode="auto">
            <a:xfrm>
              <a:off x="4765" y="3006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3" name="Freeform 107"/>
            <p:cNvSpPr>
              <a:spLocks/>
            </p:cNvSpPr>
            <p:nvPr/>
          </p:nvSpPr>
          <p:spPr bwMode="auto">
            <a:xfrm>
              <a:off x="4777" y="3013"/>
              <a:ext cx="30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" y="6"/>
                </a:cxn>
                <a:cxn ang="0">
                  <a:pos x="26" y="0"/>
                </a:cxn>
                <a:cxn ang="0">
                  <a:pos x="29" y="13"/>
                </a:cxn>
                <a:cxn ang="0">
                  <a:pos x="0" y="20"/>
                </a:cxn>
              </a:cxnLst>
              <a:rect l="0" t="0" r="r" b="b"/>
              <a:pathLst>
                <a:path w="30" h="21">
                  <a:moveTo>
                    <a:pt x="0" y="20"/>
                  </a:moveTo>
                  <a:lnTo>
                    <a:pt x="3" y="6"/>
                  </a:lnTo>
                  <a:lnTo>
                    <a:pt x="26" y="0"/>
                  </a:lnTo>
                  <a:lnTo>
                    <a:pt x="29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4" name="Freeform 108"/>
            <p:cNvSpPr>
              <a:spLocks/>
            </p:cNvSpPr>
            <p:nvPr/>
          </p:nvSpPr>
          <p:spPr bwMode="auto">
            <a:xfrm>
              <a:off x="4795" y="3018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6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5" name="Freeform 109"/>
            <p:cNvSpPr>
              <a:spLocks/>
            </p:cNvSpPr>
            <p:nvPr/>
          </p:nvSpPr>
          <p:spPr bwMode="auto">
            <a:xfrm>
              <a:off x="4789" y="3024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0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6" name="Freeform 110"/>
            <p:cNvSpPr>
              <a:spLocks/>
            </p:cNvSpPr>
            <p:nvPr/>
          </p:nvSpPr>
          <p:spPr bwMode="auto">
            <a:xfrm>
              <a:off x="4801" y="3031"/>
              <a:ext cx="30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5"/>
                </a:cxn>
                <a:cxn ang="0">
                  <a:pos x="26" y="0"/>
                </a:cxn>
                <a:cxn ang="0">
                  <a:pos x="29" y="12"/>
                </a:cxn>
                <a:cxn ang="0">
                  <a:pos x="0" y="19"/>
                </a:cxn>
              </a:cxnLst>
              <a:rect l="0" t="0" r="r" b="b"/>
              <a:pathLst>
                <a:path w="30" h="20">
                  <a:moveTo>
                    <a:pt x="0" y="19"/>
                  </a:moveTo>
                  <a:lnTo>
                    <a:pt x="3" y="5"/>
                  </a:lnTo>
                  <a:lnTo>
                    <a:pt x="26" y="0"/>
                  </a:lnTo>
                  <a:lnTo>
                    <a:pt x="29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7" name="Freeform 111"/>
            <p:cNvSpPr>
              <a:spLocks/>
            </p:cNvSpPr>
            <p:nvPr/>
          </p:nvSpPr>
          <p:spPr bwMode="auto">
            <a:xfrm>
              <a:off x="4686" y="2978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7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8" name="Freeform 112"/>
            <p:cNvSpPr>
              <a:spLocks/>
            </p:cNvSpPr>
            <p:nvPr/>
          </p:nvSpPr>
          <p:spPr bwMode="auto">
            <a:xfrm>
              <a:off x="4681" y="2984"/>
              <a:ext cx="17" cy="2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12"/>
                </a:cxn>
                <a:cxn ang="0">
                  <a:pos x="10" y="26"/>
                </a:cxn>
                <a:cxn ang="0">
                  <a:pos x="0" y="10"/>
                </a:cxn>
                <a:cxn ang="0">
                  <a:pos x="5" y="0"/>
                </a:cxn>
              </a:cxnLst>
              <a:rect l="0" t="0" r="r" b="b"/>
              <a:pathLst>
                <a:path w="17" h="27">
                  <a:moveTo>
                    <a:pt x="5" y="0"/>
                  </a:moveTo>
                  <a:lnTo>
                    <a:pt x="16" y="12"/>
                  </a:lnTo>
                  <a:lnTo>
                    <a:pt x="10" y="26"/>
                  </a:lnTo>
                  <a:lnTo>
                    <a:pt x="0" y="10"/>
                  </a:lnTo>
                  <a:lnTo>
                    <a:pt x="5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69" name="Freeform 113"/>
            <p:cNvSpPr>
              <a:spLocks/>
            </p:cNvSpPr>
            <p:nvPr/>
          </p:nvSpPr>
          <p:spPr bwMode="auto">
            <a:xfrm>
              <a:off x="4692" y="2991"/>
              <a:ext cx="31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5"/>
                </a:cxn>
                <a:cxn ang="0">
                  <a:pos x="26" y="0"/>
                </a:cxn>
                <a:cxn ang="0">
                  <a:pos x="30" y="12"/>
                </a:cxn>
                <a:cxn ang="0">
                  <a:pos x="0" y="19"/>
                </a:cxn>
              </a:cxnLst>
              <a:rect l="0" t="0" r="r" b="b"/>
              <a:pathLst>
                <a:path w="31" h="20">
                  <a:moveTo>
                    <a:pt x="0" y="19"/>
                  </a:moveTo>
                  <a:lnTo>
                    <a:pt x="4" y="5"/>
                  </a:lnTo>
                  <a:lnTo>
                    <a:pt x="26" y="0"/>
                  </a:lnTo>
                  <a:lnTo>
                    <a:pt x="30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0" name="Freeform 114"/>
            <p:cNvSpPr>
              <a:spLocks/>
            </p:cNvSpPr>
            <p:nvPr/>
          </p:nvSpPr>
          <p:spPr bwMode="auto">
            <a:xfrm>
              <a:off x="4714" y="2993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2" y="13"/>
                </a:cxn>
                <a:cxn ang="0">
                  <a:pos x="20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6" y="19"/>
                  </a:lnTo>
                  <a:lnTo>
                    <a:pt x="32" y="13"/>
                  </a:lnTo>
                  <a:lnTo>
                    <a:pt x="20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1" name="Freeform 115"/>
            <p:cNvSpPr>
              <a:spLocks/>
            </p:cNvSpPr>
            <p:nvPr/>
          </p:nvSpPr>
          <p:spPr bwMode="auto">
            <a:xfrm>
              <a:off x="4708" y="2999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0" y="26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0" y="2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2" name="Freeform 116"/>
            <p:cNvSpPr>
              <a:spLocks/>
            </p:cNvSpPr>
            <p:nvPr/>
          </p:nvSpPr>
          <p:spPr bwMode="auto">
            <a:xfrm>
              <a:off x="4720" y="3006"/>
              <a:ext cx="30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" y="5"/>
                </a:cxn>
                <a:cxn ang="0">
                  <a:pos x="26" y="0"/>
                </a:cxn>
                <a:cxn ang="0">
                  <a:pos x="29" y="12"/>
                </a:cxn>
                <a:cxn ang="0">
                  <a:pos x="0" y="20"/>
                </a:cxn>
              </a:cxnLst>
              <a:rect l="0" t="0" r="r" b="b"/>
              <a:pathLst>
                <a:path w="30" h="21">
                  <a:moveTo>
                    <a:pt x="0" y="20"/>
                  </a:moveTo>
                  <a:lnTo>
                    <a:pt x="3" y="5"/>
                  </a:lnTo>
                  <a:lnTo>
                    <a:pt x="26" y="0"/>
                  </a:lnTo>
                  <a:lnTo>
                    <a:pt x="29" y="12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3" name="Freeform 117"/>
            <p:cNvSpPr>
              <a:spLocks/>
            </p:cNvSpPr>
            <p:nvPr/>
          </p:nvSpPr>
          <p:spPr bwMode="auto">
            <a:xfrm>
              <a:off x="4738" y="3010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6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4" name="Freeform 118"/>
            <p:cNvSpPr>
              <a:spLocks/>
            </p:cNvSpPr>
            <p:nvPr/>
          </p:nvSpPr>
          <p:spPr bwMode="auto">
            <a:xfrm>
              <a:off x="4732" y="3016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0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5" name="Freeform 119"/>
            <p:cNvSpPr>
              <a:spLocks/>
            </p:cNvSpPr>
            <p:nvPr/>
          </p:nvSpPr>
          <p:spPr bwMode="auto">
            <a:xfrm>
              <a:off x="4744" y="3023"/>
              <a:ext cx="30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5"/>
                </a:cxn>
                <a:cxn ang="0">
                  <a:pos x="26" y="0"/>
                </a:cxn>
                <a:cxn ang="0">
                  <a:pos x="29" y="12"/>
                </a:cxn>
                <a:cxn ang="0">
                  <a:pos x="0" y="19"/>
                </a:cxn>
              </a:cxnLst>
              <a:rect l="0" t="0" r="r" b="b"/>
              <a:pathLst>
                <a:path w="30" h="20">
                  <a:moveTo>
                    <a:pt x="0" y="19"/>
                  </a:moveTo>
                  <a:lnTo>
                    <a:pt x="3" y="5"/>
                  </a:lnTo>
                  <a:lnTo>
                    <a:pt x="26" y="0"/>
                  </a:lnTo>
                  <a:lnTo>
                    <a:pt x="29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6" name="Freeform 120"/>
            <p:cNvSpPr>
              <a:spLocks/>
            </p:cNvSpPr>
            <p:nvPr/>
          </p:nvSpPr>
          <p:spPr bwMode="auto">
            <a:xfrm>
              <a:off x="4762" y="3027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6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7" name="Freeform 121"/>
            <p:cNvSpPr>
              <a:spLocks/>
            </p:cNvSpPr>
            <p:nvPr/>
          </p:nvSpPr>
          <p:spPr bwMode="auto">
            <a:xfrm>
              <a:off x="4756" y="3033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8" name="Freeform 122"/>
            <p:cNvSpPr>
              <a:spLocks/>
            </p:cNvSpPr>
            <p:nvPr/>
          </p:nvSpPr>
          <p:spPr bwMode="auto">
            <a:xfrm>
              <a:off x="4768" y="3040"/>
              <a:ext cx="30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5"/>
                </a:cxn>
                <a:cxn ang="0">
                  <a:pos x="26" y="0"/>
                </a:cxn>
                <a:cxn ang="0">
                  <a:pos x="29" y="12"/>
                </a:cxn>
                <a:cxn ang="0">
                  <a:pos x="0" y="19"/>
                </a:cxn>
              </a:cxnLst>
              <a:rect l="0" t="0" r="r" b="b"/>
              <a:pathLst>
                <a:path w="30" h="20">
                  <a:moveTo>
                    <a:pt x="0" y="19"/>
                  </a:moveTo>
                  <a:lnTo>
                    <a:pt x="3" y="5"/>
                  </a:lnTo>
                  <a:lnTo>
                    <a:pt x="26" y="0"/>
                  </a:lnTo>
                  <a:lnTo>
                    <a:pt x="29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79" name="Freeform 123"/>
            <p:cNvSpPr>
              <a:spLocks/>
            </p:cNvSpPr>
            <p:nvPr/>
          </p:nvSpPr>
          <p:spPr bwMode="auto">
            <a:xfrm>
              <a:off x="4653" y="2984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7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0" name="Freeform 124"/>
            <p:cNvSpPr>
              <a:spLocks/>
            </p:cNvSpPr>
            <p:nvPr/>
          </p:nvSpPr>
          <p:spPr bwMode="auto">
            <a:xfrm>
              <a:off x="4647" y="2990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0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1" name="Freeform 125"/>
            <p:cNvSpPr>
              <a:spLocks/>
            </p:cNvSpPr>
            <p:nvPr/>
          </p:nvSpPr>
          <p:spPr bwMode="auto">
            <a:xfrm>
              <a:off x="4659" y="2997"/>
              <a:ext cx="31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5"/>
                </a:cxn>
                <a:cxn ang="0">
                  <a:pos x="26" y="0"/>
                </a:cxn>
                <a:cxn ang="0">
                  <a:pos x="30" y="12"/>
                </a:cxn>
                <a:cxn ang="0">
                  <a:pos x="0" y="19"/>
                </a:cxn>
              </a:cxnLst>
              <a:rect l="0" t="0" r="r" b="b"/>
              <a:pathLst>
                <a:path w="31" h="20">
                  <a:moveTo>
                    <a:pt x="0" y="19"/>
                  </a:moveTo>
                  <a:lnTo>
                    <a:pt x="4" y="5"/>
                  </a:lnTo>
                  <a:lnTo>
                    <a:pt x="26" y="0"/>
                  </a:lnTo>
                  <a:lnTo>
                    <a:pt x="30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2" name="Freeform 126"/>
            <p:cNvSpPr>
              <a:spLocks/>
            </p:cNvSpPr>
            <p:nvPr/>
          </p:nvSpPr>
          <p:spPr bwMode="auto">
            <a:xfrm>
              <a:off x="4678" y="3000"/>
              <a:ext cx="34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3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4" h="20">
                  <a:moveTo>
                    <a:pt x="0" y="6"/>
                  </a:moveTo>
                  <a:lnTo>
                    <a:pt x="7" y="19"/>
                  </a:lnTo>
                  <a:lnTo>
                    <a:pt x="33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3" name="Freeform 127"/>
            <p:cNvSpPr>
              <a:spLocks/>
            </p:cNvSpPr>
            <p:nvPr/>
          </p:nvSpPr>
          <p:spPr bwMode="auto">
            <a:xfrm>
              <a:off x="4672" y="3006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4" name="Freeform 128"/>
            <p:cNvSpPr>
              <a:spLocks/>
            </p:cNvSpPr>
            <p:nvPr/>
          </p:nvSpPr>
          <p:spPr bwMode="auto">
            <a:xfrm>
              <a:off x="4684" y="3013"/>
              <a:ext cx="31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5"/>
                </a:cxn>
                <a:cxn ang="0">
                  <a:pos x="27" y="0"/>
                </a:cxn>
                <a:cxn ang="0">
                  <a:pos x="30" y="12"/>
                </a:cxn>
                <a:cxn ang="0">
                  <a:pos x="0" y="19"/>
                </a:cxn>
              </a:cxnLst>
              <a:rect l="0" t="0" r="r" b="b"/>
              <a:pathLst>
                <a:path w="31" h="20">
                  <a:moveTo>
                    <a:pt x="0" y="19"/>
                  </a:moveTo>
                  <a:lnTo>
                    <a:pt x="4" y="5"/>
                  </a:lnTo>
                  <a:lnTo>
                    <a:pt x="27" y="0"/>
                  </a:lnTo>
                  <a:lnTo>
                    <a:pt x="30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5" name="Freeform 129"/>
            <p:cNvSpPr>
              <a:spLocks/>
            </p:cNvSpPr>
            <p:nvPr/>
          </p:nvSpPr>
          <p:spPr bwMode="auto">
            <a:xfrm>
              <a:off x="4705" y="3016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7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6" name="Freeform 130"/>
            <p:cNvSpPr>
              <a:spLocks/>
            </p:cNvSpPr>
            <p:nvPr/>
          </p:nvSpPr>
          <p:spPr bwMode="auto">
            <a:xfrm>
              <a:off x="4699" y="3022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6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1" y="2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7" name="Freeform 131"/>
            <p:cNvSpPr>
              <a:spLocks/>
            </p:cNvSpPr>
            <p:nvPr/>
          </p:nvSpPr>
          <p:spPr bwMode="auto">
            <a:xfrm>
              <a:off x="4711" y="3029"/>
              <a:ext cx="31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6" y="0"/>
                </a:cxn>
                <a:cxn ang="0">
                  <a:pos x="30" y="12"/>
                </a:cxn>
                <a:cxn ang="0">
                  <a:pos x="0" y="20"/>
                </a:cxn>
              </a:cxnLst>
              <a:rect l="0" t="0" r="r" b="b"/>
              <a:pathLst>
                <a:path w="31" h="21">
                  <a:moveTo>
                    <a:pt x="0" y="20"/>
                  </a:moveTo>
                  <a:lnTo>
                    <a:pt x="4" y="5"/>
                  </a:lnTo>
                  <a:lnTo>
                    <a:pt x="26" y="0"/>
                  </a:lnTo>
                  <a:lnTo>
                    <a:pt x="30" y="12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8" name="Freeform 132"/>
            <p:cNvSpPr>
              <a:spLocks/>
            </p:cNvSpPr>
            <p:nvPr/>
          </p:nvSpPr>
          <p:spPr bwMode="auto">
            <a:xfrm>
              <a:off x="4731" y="3036"/>
              <a:ext cx="30" cy="1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17"/>
                </a:cxn>
                <a:cxn ang="0">
                  <a:pos x="29" y="12"/>
                </a:cxn>
                <a:cxn ang="0">
                  <a:pos x="19" y="0"/>
                </a:cxn>
                <a:cxn ang="0">
                  <a:pos x="0" y="5"/>
                </a:cxn>
              </a:cxnLst>
              <a:rect l="0" t="0" r="r" b="b"/>
              <a:pathLst>
                <a:path w="30" h="18">
                  <a:moveTo>
                    <a:pt x="0" y="5"/>
                  </a:moveTo>
                  <a:lnTo>
                    <a:pt x="6" y="17"/>
                  </a:lnTo>
                  <a:lnTo>
                    <a:pt x="29" y="12"/>
                  </a:lnTo>
                  <a:lnTo>
                    <a:pt x="19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89" name="Freeform 133"/>
            <p:cNvSpPr>
              <a:spLocks/>
            </p:cNvSpPr>
            <p:nvPr/>
          </p:nvSpPr>
          <p:spPr bwMode="auto">
            <a:xfrm>
              <a:off x="4725" y="3041"/>
              <a:ext cx="17" cy="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1"/>
                </a:cxn>
                <a:cxn ang="0">
                  <a:pos x="10" y="24"/>
                </a:cxn>
                <a:cxn ang="0">
                  <a:pos x="0" y="10"/>
                </a:cxn>
                <a:cxn ang="0">
                  <a:pos x="6" y="0"/>
                </a:cxn>
              </a:cxnLst>
              <a:rect l="0" t="0" r="r" b="b"/>
              <a:pathLst>
                <a:path w="17" h="25">
                  <a:moveTo>
                    <a:pt x="6" y="0"/>
                  </a:moveTo>
                  <a:lnTo>
                    <a:pt x="16" y="11"/>
                  </a:lnTo>
                  <a:lnTo>
                    <a:pt x="10" y="24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0" name="Freeform 134"/>
            <p:cNvSpPr>
              <a:spLocks/>
            </p:cNvSpPr>
            <p:nvPr/>
          </p:nvSpPr>
          <p:spPr bwMode="auto">
            <a:xfrm>
              <a:off x="4736" y="3048"/>
              <a:ext cx="28" cy="1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" y="4"/>
                </a:cxn>
                <a:cxn ang="0">
                  <a:pos x="24" y="0"/>
                </a:cxn>
                <a:cxn ang="0">
                  <a:pos x="27" y="11"/>
                </a:cxn>
                <a:cxn ang="0">
                  <a:pos x="0" y="17"/>
                </a:cxn>
              </a:cxnLst>
              <a:rect l="0" t="0" r="r" b="b"/>
              <a:pathLst>
                <a:path w="28" h="18">
                  <a:moveTo>
                    <a:pt x="0" y="17"/>
                  </a:moveTo>
                  <a:lnTo>
                    <a:pt x="4" y="4"/>
                  </a:lnTo>
                  <a:lnTo>
                    <a:pt x="24" y="0"/>
                  </a:lnTo>
                  <a:lnTo>
                    <a:pt x="27" y="11"/>
                  </a:lnTo>
                  <a:lnTo>
                    <a:pt x="0" y="17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1" name="Freeform 135"/>
            <p:cNvSpPr>
              <a:spLocks/>
            </p:cNvSpPr>
            <p:nvPr/>
          </p:nvSpPr>
          <p:spPr bwMode="auto">
            <a:xfrm>
              <a:off x="4619" y="2994"/>
              <a:ext cx="34" cy="2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19"/>
                </a:cxn>
                <a:cxn ang="0">
                  <a:pos x="33" y="12"/>
                </a:cxn>
                <a:cxn ang="0">
                  <a:pos x="21" y="0"/>
                </a:cxn>
                <a:cxn ang="0">
                  <a:pos x="0" y="5"/>
                </a:cxn>
              </a:cxnLst>
              <a:rect l="0" t="0" r="r" b="b"/>
              <a:pathLst>
                <a:path w="34" h="20">
                  <a:moveTo>
                    <a:pt x="0" y="5"/>
                  </a:moveTo>
                  <a:lnTo>
                    <a:pt x="7" y="19"/>
                  </a:lnTo>
                  <a:lnTo>
                    <a:pt x="33" y="12"/>
                  </a:lnTo>
                  <a:lnTo>
                    <a:pt x="21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2" name="Freeform 136"/>
            <p:cNvSpPr>
              <a:spLocks/>
            </p:cNvSpPr>
            <p:nvPr/>
          </p:nvSpPr>
          <p:spPr bwMode="auto">
            <a:xfrm>
              <a:off x="4613" y="2999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3" name="Freeform 137"/>
            <p:cNvSpPr>
              <a:spLocks/>
            </p:cNvSpPr>
            <p:nvPr/>
          </p:nvSpPr>
          <p:spPr bwMode="auto">
            <a:xfrm>
              <a:off x="4625" y="3006"/>
              <a:ext cx="31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6"/>
                </a:cxn>
                <a:cxn ang="0">
                  <a:pos x="27" y="0"/>
                </a:cxn>
                <a:cxn ang="0">
                  <a:pos x="30" y="13"/>
                </a:cxn>
                <a:cxn ang="0">
                  <a:pos x="0" y="20"/>
                </a:cxn>
              </a:cxnLst>
              <a:rect l="0" t="0" r="r" b="b"/>
              <a:pathLst>
                <a:path w="31" h="21">
                  <a:moveTo>
                    <a:pt x="0" y="20"/>
                  </a:moveTo>
                  <a:lnTo>
                    <a:pt x="4" y="6"/>
                  </a:lnTo>
                  <a:lnTo>
                    <a:pt x="27" y="0"/>
                  </a:lnTo>
                  <a:lnTo>
                    <a:pt x="30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4" name="Freeform 138"/>
            <p:cNvSpPr>
              <a:spLocks/>
            </p:cNvSpPr>
            <p:nvPr/>
          </p:nvSpPr>
          <p:spPr bwMode="auto">
            <a:xfrm>
              <a:off x="4644" y="3010"/>
              <a:ext cx="34" cy="2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19"/>
                </a:cxn>
                <a:cxn ang="0">
                  <a:pos x="33" y="12"/>
                </a:cxn>
                <a:cxn ang="0">
                  <a:pos x="21" y="0"/>
                </a:cxn>
                <a:cxn ang="0">
                  <a:pos x="0" y="5"/>
                </a:cxn>
              </a:cxnLst>
              <a:rect l="0" t="0" r="r" b="b"/>
              <a:pathLst>
                <a:path w="34" h="20">
                  <a:moveTo>
                    <a:pt x="0" y="5"/>
                  </a:moveTo>
                  <a:lnTo>
                    <a:pt x="7" y="19"/>
                  </a:lnTo>
                  <a:lnTo>
                    <a:pt x="33" y="12"/>
                  </a:lnTo>
                  <a:lnTo>
                    <a:pt x="21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5" name="Freeform 139"/>
            <p:cNvSpPr>
              <a:spLocks/>
            </p:cNvSpPr>
            <p:nvPr/>
          </p:nvSpPr>
          <p:spPr bwMode="auto">
            <a:xfrm>
              <a:off x="4638" y="3015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6" name="Freeform 140"/>
            <p:cNvSpPr>
              <a:spLocks/>
            </p:cNvSpPr>
            <p:nvPr/>
          </p:nvSpPr>
          <p:spPr bwMode="auto">
            <a:xfrm>
              <a:off x="4650" y="3022"/>
              <a:ext cx="31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6"/>
                </a:cxn>
                <a:cxn ang="0">
                  <a:pos x="27" y="0"/>
                </a:cxn>
                <a:cxn ang="0">
                  <a:pos x="30" y="13"/>
                </a:cxn>
                <a:cxn ang="0">
                  <a:pos x="0" y="20"/>
                </a:cxn>
              </a:cxnLst>
              <a:rect l="0" t="0" r="r" b="b"/>
              <a:pathLst>
                <a:path w="31" h="21">
                  <a:moveTo>
                    <a:pt x="0" y="20"/>
                  </a:moveTo>
                  <a:lnTo>
                    <a:pt x="4" y="6"/>
                  </a:lnTo>
                  <a:lnTo>
                    <a:pt x="27" y="0"/>
                  </a:lnTo>
                  <a:lnTo>
                    <a:pt x="30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7" name="Freeform 141"/>
            <p:cNvSpPr>
              <a:spLocks/>
            </p:cNvSpPr>
            <p:nvPr/>
          </p:nvSpPr>
          <p:spPr bwMode="auto">
            <a:xfrm>
              <a:off x="4671" y="3026"/>
              <a:ext cx="34" cy="2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19"/>
                </a:cxn>
                <a:cxn ang="0">
                  <a:pos x="33" y="13"/>
                </a:cxn>
                <a:cxn ang="0">
                  <a:pos x="21" y="0"/>
                </a:cxn>
                <a:cxn ang="0">
                  <a:pos x="0" y="5"/>
                </a:cxn>
              </a:cxnLst>
              <a:rect l="0" t="0" r="r" b="b"/>
              <a:pathLst>
                <a:path w="34" h="20">
                  <a:moveTo>
                    <a:pt x="0" y="5"/>
                  </a:moveTo>
                  <a:lnTo>
                    <a:pt x="7" y="19"/>
                  </a:lnTo>
                  <a:lnTo>
                    <a:pt x="33" y="13"/>
                  </a:lnTo>
                  <a:lnTo>
                    <a:pt x="21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8" name="Freeform 142"/>
            <p:cNvSpPr>
              <a:spLocks/>
            </p:cNvSpPr>
            <p:nvPr/>
          </p:nvSpPr>
          <p:spPr bwMode="auto">
            <a:xfrm>
              <a:off x="4665" y="3031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799" name="Freeform 143"/>
            <p:cNvSpPr>
              <a:spLocks/>
            </p:cNvSpPr>
            <p:nvPr/>
          </p:nvSpPr>
          <p:spPr bwMode="auto">
            <a:xfrm>
              <a:off x="4677" y="3039"/>
              <a:ext cx="31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5"/>
                </a:cxn>
                <a:cxn ang="0">
                  <a:pos x="27" y="0"/>
                </a:cxn>
                <a:cxn ang="0">
                  <a:pos x="30" y="12"/>
                </a:cxn>
                <a:cxn ang="0">
                  <a:pos x="0" y="19"/>
                </a:cxn>
              </a:cxnLst>
              <a:rect l="0" t="0" r="r" b="b"/>
              <a:pathLst>
                <a:path w="31" h="20">
                  <a:moveTo>
                    <a:pt x="0" y="19"/>
                  </a:moveTo>
                  <a:lnTo>
                    <a:pt x="4" y="5"/>
                  </a:lnTo>
                  <a:lnTo>
                    <a:pt x="27" y="0"/>
                  </a:lnTo>
                  <a:lnTo>
                    <a:pt x="30" y="12"/>
                  </a:lnTo>
                  <a:lnTo>
                    <a:pt x="0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0" name="Freeform 144"/>
            <p:cNvSpPr>
              <a:spLocks/>
            </p:cNvSpPr>
            <p:nvPr/>
          </p:nvSpPr>
          <p:spPr bwMode="auto">
            <a:xfrm>
              <a:off x="4586" y="3002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2" y="13"/>
                </a:cxn>
                <a:cxn ang="0">
                  <a:pos x="20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6" y="19"/>
                  </a:lnTo>
                  <a:lnTo>
                    <a:pt x="32" y="13"/>
                  </a:lnTo>
                  <a:lnTo>
                    <a:pt x="20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1" name="Freeform 145"/>
            <p:cNvSpPr>
              <a:spLocks/>
            </p:cNvSpPr>
            <p:nvPr/>
          </p:nvSpPr>
          <p:spPr bwMode="auto">
            <a:xfrm>
              <a:off x="4580" y="3008"/>
              <a:ext cx="17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0" y="26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7">
                  <a:moveTo>
                    <a:pt x="6" y="0"/>
                  </a:moveTo>
                  <a:lnTo>
                    <a:pt x="16" y="12"/>
                  </a:lnTo>
                  <a:lnTo>
                    <a:pt x="10" y="2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2" name="Freeform 146"/>
            <p:cNvSpPr>
              <a:spLocks/>
            </p:cNvSpPr>
            <p:nvPr/>
          </p:nvSpPr>
          <p:spPr bwMode="auto">
            <a:xfrm>
              <a:off x="4592" y="3015"/>
              <a:ext cx="30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" y="5"/>
                </a:cxn>
                <a:cxn ang="0">
                  <a:pos x="26" y="0"/>
                </a:cxn>
                <a:cxn ang="0">
                  <a:pos x="29" y="12"/>
                </a:cxn>
                <a:cxn ang="0">
                  <a:pos x="0" y="20"/>
                </a:cxn>
              </a:cxnLst>
              <a:rect l="0" t="0" r="r" b="b"/>
              <a:pathLst>
                <a:path w="30" h="21">
                  <a:moveTo>
                    <a:pt x="0" y="20"/>
                  </a:moveTo>
                  <a:lnTo>
                    <a:pt x="3" y="5"/>
                  </a:lnTo>
                  <a:lnTo>
                    <a:pt x="26" y="0"/>
                  </a:lnTo>
                  <a:lnTo>
                    <a:pt x="29" y="12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3" name="Freeform 147"/>
            <p:cNvSpPr>
              <a:spLocks/>
            </p:cNvSpPr>
            <p:nvPr/>
          </p:nvSpPr>
          <p:spPr bwMode="auto">
            <a:xfrm>
              <a:off x="4611" y="3018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6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4" name="Freeform 148"/>
            <p:cNvSpPr>
              <a:spLocks/>
            </p:cNvSpPr>
            <p:nvPr/>
          </p:nvSpPr>
          <p:spPr bwMode="auto">
            <a:xfrm>
              <a:off x="4605" y="3024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2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5" name="Freeform 149"/>
            <p:cNvSpPr>
              <a:spLocks/>
            </p:cNvSpPr>
            <p:nvPr/>
          </p:nvSpPr>
          <p:spPr bwMode="auto">
            <a:xfrm>
              <a:off x="4617" y="3031"/>
              <a:ext cx="30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" y="5"/>
                </a:cxn>
                <a:cxn ang="0">
                  <a:pos x="26" y="0"/>
                </a:cxn>
                <a:cxn ang="0">
                  <a:pos x="29" y="12"/>
                </a:cxn>
                <a:cxn ang="0">
                  <a:pos x="0" y="20"/>
                </a:cxn>
              </a:cxnLst>
              <a:rect l="0" t="0" r="r" b="b"/>
              <a:pathLst>
                <a:path w="30" h="21">
                  <a:moveTo>
                    <a:pt x="0" y="20"/>
                  </a:moveTo>
                  <a:lnTo>
                    <a:pt x="3" y="5"/>
                  </a:lnTo>
                  <a:lnTo>
                    <a:pt x="26" y="0"/>
                  </a:lnTo>
                  <a:lnTo>
                    <a:pt x="29" y="12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6" name="Freeform 150"/>
            <p:cNvSpPr>
              <a:spLocks/>
            </p:cNvSpPr>
            <p:nvPr/>
          </p:nvSpPr>
          <p:spPr bwMode="auto">
            <a:xfrm>
              <a:off x="4638" y="3034"/>
              <a:ext cx="33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2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3" h="20">
                  <a:moveTo>
                    <a:pt x="0" y="6"/>
                  </a:moveTo>
                  <a:lnTo>
                    <a:pt x="6" y="19"/>
                  </a:lnTo>
                  <a:lnTo>
                    <a:pt x="32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7" name="Freeform 151"/>
            <p:cNvSpPr>
              <a:spLocks/>
            </p:cNvSpPr>
            <p:nvPr/>
          </p:nvSpPr>
          <p:spPr bwMode="auto">
            <a:xfrm>
              <a:off x="4632" y="3040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0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2"/>
                  </a:lnTo>
                  <a:lnTo>
                    <a:pt x="10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8" name="Freeform 152"/>
            <p:cNvSpPr>
              <a:spLocks/>
            </p:cNvSpPr>
            <p:nvPr/>
          </p:nvSpPr>
          <p:spPr bwMode="auto">
            <a:xfrm>
              <a:off x="4644" y="3047"/>
              <a:ext cx="30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" y="5"/>
                </a:cxn>
                <a:cxn ang="0">
                  <a:pos x="26" y="0"/>
                </a:cxn>
                <a:cxn ang="0">
                  <a:pos x="29" y="13"/>
                </a:cxn>
                <a:cxn ang="0">
                  <a:pos x="0" y="20"/>
                </a:cxn>
              </a:cxnLst>
              <a:rect l="0" t="0" r="r" b="b"/>
              <a:pathLst>
                <a:path w="30" h="21">
                  <a:moveTo>
                    <a:pt x="0" y="20"/>
                  </a:moveTo>
                  <a:lnTo>
                    <a:pt x="3" y="5"/>
                  </a:lnTo>
                  <a:lnTo>
                    <a:pt x="26" y="0"/>
                  </a:lnTo>
                  <a:lnTo>
                    <a:pt x="29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09" name="Freeform 153"/>
            <p:cNvSpPr>
              <a:spLocks/>
            </p:cNvSpPr>
            <p:nvPr/>
          </p:nvSpPr>
          <p:spPr bwMode="auto">
            <a:xfrm>
              <a:off x="4553" y="3011"/>
              <a:ext cx="34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3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4" h="20">
                  <a:moveTo>
                    <a:pt x="0" y="6"/>
                  </a:moveTo>
                  <a:lnTo>
                    <a:pt x="6" y="19"/>
                  </a:lnTo>
                  <a:lnTo>
                    <a:pt x="33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0" name="Freeform 154"/>
            <p:cNvSpPr>
              <a:spLocks/>
            </p:cNvSpPr>
            <p:nvPr/>
          </p:nvSpPr>
          <p:spPr bwMode="auto">
            <a:xfrm>
              <a:off x="4547" y="3017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2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1" name="Freeform 155"/>
            <p:cNvSpPr>
              <a:spLocks/>
            </p:cNvSpPr>
            <p:nvPr/>
          </p:nvSpPr>
          <p:spPr bwMode="auto">
            <a:xfrm>
              <a:off x="4559" y="3024"/>
              <a:ext cx="31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7" y="0"/>
                </a:cxn>
                <a:cxn ang="0">
                  <a:pos x="30" y="13"/>
                </a:cxn>
                <a:cxn ang="0">
                  <a:pos x="0" y="20"/>
                </a:cxn>
              </a:cxnLst>
              <a:rect l="0" t="0" r="r" b="b"/>
              <a:pathLst>
                <a:path w="31" h="21">
                  <a:moveTo>
                    <a:pt x="0" y="20"/>
                  </a:moveTo>
                  <a:lnTo>
                    <a:pt x="4" y="5"/>
                  </a:lnTo>
                  <a:lnTo>
                    <a:pt x="27" y="0"/>
                  </a:lnTo>
                  <a:lnTo>
                    <a:pt x="30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2" name="Freeform 156"/>
            <p:cNvSpPr>
              <a:spLocks/>
            </p:cNvSpPr>
            <p:nvPr/>
          </p:nvSpPr>
          <p:spPr bwMode="auto">
            <a:xfrm>
              <a:off x="4579" y="3027"/>
              <a:ext cx="34" cy="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20"/>
                </a:cxn>
                <a:cxn ang="0">
                  <a:pos x="33" y="14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4" h="21">
                  <a:moveTo>
                    <a:pt x="0" y="6"/>
                  </a:moveTo>
                  <a:lnTo>
                    <a:pt x="6" y="20"/>
                  </a:lnTo>
                  <a:lnTo>
                    <a:pt x="33" y="14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3" name="Freeform 157"/>
            <p:cNvSpPr>
              <a:spLocks/>
            </p:cNvSpPr>
            <p:nvPr/>
          </p:nvSpPr>
          <p:spPr bwMode="auto">
            <a:xfrm>
              <a:off x="4572" y="3033"/>
              <a:ext cx="17" cy="2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7" y="0"/>
                </a:cxn>
              </a:cxnLst>
              <a:rect l="0" t="0" r="r" b="b"/>
              <a:pathLst>
                <a:path w="17" h="28">
                  <a:moveTo>
                    <a:pt x="7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7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4" name="Freeform 158"/>
            <p:cNvSpPr>
              <a:spLocks/>
            </p:cNvSpPr>
            <p:nvPr/>
          </p:nvSpPr>
          <p:spPr bwMode="auto">
            <a:xfrm>
              <a:off x="4585" y="3041"/>
              <a:ext cx="31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" y="5"/>
                </a:cxn>
                <a:cxn ang="0">
                  <a:pos x="27" y="0"/>
                </a:cxn>
                <a:cxn ang="0">
                  <a:pos x="30" y="12"/>
                </a:cxn>
                <a:cxn ang="0">
                  <a:pos x="0" y="20"/>
                </a:cxn>
              </a:cxnLst>
              <a:rect l="0" t="0" r="r" b="b"/>
              <a:pathLst>
                <a:path w="31" h="21">
                  <a:moveTo>
                    <a:pt x="0" y="20"/>
                  </a:moveTo>
                  <a:lnTo>
                    <a:pt x="3" y="5"/>
                  </a:lnTo>
                  <a:lnTo>
                    <a:pt x="27" y="0"/>
                  </a:lnTo>
                  <a:lnTo>
                    <a:pt x="30" y="12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5" name="Freeform 159"/>
            <p:cNvSpPr>
              <a:spLocks/>
            </p:cNvSpPr>
            <p:nvPr/>
          </p:nvSpPr>
          <p:spPr bwMode="auto">
            <a:xfrm>
              <a:off x="4606" y="3044"/>
              <a:ext cx="34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3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4" h="20">
                  <a:moveTo>
                    <a:pt x="0" y="6"/>
                  </a:moveTo>
                  <a:lnTo>
                    <a:pt x="7" y="19"/>
                  </a:lnTo>
                  <a:lnTo>
                    <a:pt x="33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6" name="Freeform 160"/>
            <p:cNvSpPr>
              <a:spLocks/>
            </p:cNvSpPr>
            <p:nvPr/>
          </p:nvSpPr>
          <p:spPr bwMode="auto">
            <a:xfrm>
              <a:off x="4600" y="3050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2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7" name="Freeform 161"/>
            <p:cNvSpPr>
              <a:spLocks/>
            </p:cNvSpPr>
            <p:nvPr/>
          </p:nvSpPr>
          <p:spPr bwMode="auto">
            <a:xfrm>
              <a:off x="4612" y="3057"/>
              <a:ext cx="32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7" y="0"/>
                </a:cxn>
                <a:cxn ang="0">
                  <a:pos x="31" y="13"/>
                </a:cxn>
                <a:cxn ang="0">
                  <a:pos x="0" y="20"/>
                </a:cxn>
              </a:cxnLst>
              <a:rect l="0" t="0" r="r" b="b"/>
              <a:pathLst>
                <a:path w="32" h="21">
                  <a:moveTo>
                    <a:pt x="0" y="20"/>
                  </a:moveTo>
                  <a:lnTo>
                    <a:pt x="4" y="5"/>
                  </a:lnTo>
                  <a:lnTo>
                    <a:pt x="27" y="0"/>
                  </a:lnTo>
                  <a:lnTo>
                    <a:pt x="31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8" name="Freeform 162"/>
            <p:cNvSpPr>
              <a:spLocks/>
            </p:cNvSpPr>
            <p:nvPr/>
          </p:nvSpPr>
          <p:spPr bwMode="auto">
            <a:xfrm>
              <a:off x="4518" y="3020"/>
              <a:ext cx="34" cy="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20"/>
                </a:cxn>
                <a:cxn ang="0">
                  <a:pos x="33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4" h="21">
                  <a:moveTo>
                    <a:pt x="0" y="6"/>
                  </a:moveTo>
                  <a:lnTo>
                    <a:pt x="7" y="20"/>
                  </a:lnTo>
                  <a:lnTo>
                    <a:pt x="33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19" name="Freeform 163"/>
            <p:cNvSpPr>
              <a:spLocks/>
            </p:cNvSpPr>
            <p:nvPr/>
          </p:nvSpPr>
          <p:spPr bwMode="auto">
            <a:xfrm>
              <a:off x="4512" y="3026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0" name="Freeform 164"/>
            <p:cNvSpPr>
              <a:spLocks/>
            </p:cNvSpPr>
            <p:nvPr/>
          </p:nvSpPr>
          <p:spPr bwMode="auto">
            <a:xfrm>
              <a:off x="4524" y="3033"/>
              <a:ext cx="32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6"/>
                </a:cxn>
                <a:cxn ang="0">
                  <a:pos x="27" y="0"/>
                </a:cxn>
                <a:cxn ang="0">
                  <a:pos x="31" y="13"/>
                </a:cxn>
                <a:cxn ang="0">
                  <a:pos x="0" y="21"/>
                </a:cxn>
              </a:cxnLst>
              <a:rect l="0" t="0" r="r" b="b"/>
              <a:pathLst>
                <a:path w="32" h="22">
                  <a:moveTo>
                    <a:pt x="0" y="21"/>
                  </a:moveTo>
                  <a:lnTo>
                    <a:pt x="4" y="6"/>
                  </a:lnTo>
                  <a:lnTo>
                    <a:pt x="27" y="0"/>
                  </a:lnTo>
                  <a:lnTo>
                    <a:pt x="31" y="13"/>
                  </a:lnTo>
                  <a:lnTo>
                    <a:pt x="0" y="21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1" name="Freeform 165"/>
            <p:cNvSpPr>
              <a:spLocks/>
            </p:cNvSpPr>
            <p:nvPr/>
          </p:nvSpPr>
          <p:spPr bwMode="auto">
            <a:xfrm>
              <a:off x="4544" y="3037"/>
              <a:ext cx="35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4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5" h="20">
                  <a:moveTo>
                    <a:pt x="0" y="6"/>
                  </a:moveTo>
                  <a:lnTo>
                    <a:pt x="7" y="19"/>
                  </a:lnTo>
                  <a:lnTo>
                    <a:pt x="34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2" name="Freeform 166"/>
            <p:cNvSpPr>
              <a:spLocks/>
            </p:cNvSpPr>
            <p:nvPr/>
          </p:nvSpPr>
          <p:spPr bwMode="auto">
            <a:xfrm>
              <a:off x="4538" y="3043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2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3" name="Freeform 167"/>
            <p:cNvSpPr>
              <a:spLocks/>
            </p:cNvSpPr>
            <p:nvPr/>
          </p:nvSpPr>
          <p:spPr bwMode="auto">
            <a:xfrm>
              <a:off x="4550" y="3050"/>
              <a:ext cx="32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8" y="0"/>
                </a:cxn>
                <a:cxn ang="0">
                  <a:pos x="31" y="13"/>
                </a:cxn>
                <a:cxn ang="0">
                  <a:pos x="0" y="20"/>
                </a:cxn>
              </a:cxnLst>
              <a:rect l="0" t="0" r="r" b="b"/>
              <a:pathLst>
                <a:path w="32" h="21">
                  <a:moveTo>
                    <a:pt x="0" y="20"/>
                  </a:moveTo>
                  <a:lnTo>
                    <a:pt x="4" y="5"/>
                  </a:lnTo>
                  <a:lnTo>
                    <a:pt x="28" y="0"/>
                  </a:lnTo>
                  <a:lnTo>
                    <a:pt x="31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4" name="Freeform 168"/>
            <p:cNvSpPr>
              <a:spLocks/>
            </p:cNvSpPr>
            <p:nvPr/>
          </p:nvSpPr>
          <p:spPr bwMode="auto">
            <a:xfrm>
              <a:off x="4572" y="3053"/>
              <a:ext cx="35" cy="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20"/>
                </a:cxn>
                <a:cxn ang="0">
                  <a:pos x="34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5" h="21">
                  <a:moveTo>
                    <a:pt x="0" y="6"/>
                  </a:moveTo>
                  <a:lnTo>
                    <a:pt x="7" y="20"/>
                  </a:lnTo>
                  <a:lnTo>
                    <a:pt x="34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5" name="Freeform 169"/>
            <p:cNvSpPr>
              <a:spLocks/>
            </p:cNvSpPr>
            <p:nvPr/>
          </p:nvSpPr>
          <p:spPr bwMode="auto">
            <a:xfrm>
              <a:off x="4566" y="3059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6" name="Freeform 170"/>
            <p:cNvSpPr>
              <a:spLocks/>
            </p:cNvSpPr>
            <p:nvPr/>
          </p:nvSpPr>
          <p:spPr bwMode="auto">
            <a:xfrm>
              <a:off x="4578" y="3066"/>
              <a:ext cx="32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6"/>
                </a:cxn>
                <a:cxn ang="0">
                  <a:pos x="28" y="0"/>
                </a:cxn>
                <a:cxn ang="0">
                  <a:pos x="31" y="13"/>
                </a:cxn>
                <a:cxn ang="0">
                  <a:pos x="0" y="21"/>
                </a:cxn>
              </a:cxnLst>
              <a:rect l="0" t="0" r="r" b="b"/>
              <a:pathLst>
                <a:path w="32" h="22">
                  <a:moveTo>
                    <a:pt x="0" y="21"/>
                  </a:moveTo>
                  <a:lnTo>
                    <a:pt x="4" y="6"/>
                  </a:lnTo>
                  <a:lnTo>
                    <a:pt x="28" y="0"/>
                  </a:lnTo>
                  <a:lnTo>
                    <a:pt x="31" y="13"/>
                  </a:lnTo>
                  <a:lnTo>
                    <a:pt x="0" y="21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7" name="Freeform 171"/>
            <p:cNvSpPr>
              <a:spLocks/>
            </p:cNvSpPr>
            <p:nvPr/>
          </p:nvSpPr>
          <p:spPr bwMode="auto">
            <a:xfrm>
              <a:off x="4483" y="3029"/>
              <a:ext cx="34" cy="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20"/>
                </a:cxn>
                <a:cxn ang="0">
                  <a:pos x="33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4" h="21">
                  <a:moveTo>
                    <a:pt x="0" y="6"/>
                  </a:moveTo>
                  <a:lnTo>
                    <a:pt x="7" y="20"/>
                  </a:lnTo>
                  <a:lnTo>
                    <a:pt x="33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8" name="Freeform 172"/>
            <p:cNvSpPr>
              <a:spLocks/>
            </p:cNvSpPr>
            <p:nvPr/>
          </p:nvSpPr>
          <p:spPr bwMode="auto">
            <a:xfrm>
              <a:off x="4477" y="3035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29" name="Freeform 173"/>
            <p:cNvSpPr>
              <a:spLocks/>
            </p:cNvSpPr>
            <p:nvPr/>
          </p:nvSpPr>
          <p:spPr bwMode="auto">
            <a:xfrm>
              <a:off x="4489" y="3042"/>
              <a:ext cx="32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6"/>
                </a:cxn>
                <a:cxn ang="0">
                  <a:pos x="27" y="0"/>
                </a:cxn>
                <a:cxn ang="0">
                  <a:pos x="31" y="13"/>
                </a:cxn>
                <a:cxn ang="0">
                  <a:pos x="0" y="20"/>
                </a:cxn>
              </a:cxnLst>
              <a:rect l="0" t="0" r="r" b="b"/>
              <a:pathLst>
                <a:path w="32" h="21">
                  <a:moveTo>
                    <a:pt x="0" y="20"/>
                  </a:moveTo>
                  <a:lnTo>
                    <a:pt x="4" y="6"/>
                  </a:lnTo>
                  <a:lnTo>
                    <a:pt x="27" y="0"/>
                  </a:lnTo>
                  <a:lnTo>
                    <a:pt x="31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0" name="Freeform 174"/>
            <p:cNvSpPr>
              <a:spLocks/>
            </p:cNvSpPr>
            <p:nvPr/>
          </p:nvSpPr>
          <p:spPr bwMode="auto">
            <a:xfrm>
              <a:off x="4509" y="3046"/>
              <a:ext cx="35" cy="2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19"/>
                </a:cxn>
                <a:cxn ang="0">
                  <a:pos x="34" y="13"/>
                </a:cxn>
                <a:cxn ang="0">
                  <a:pos x="22" y="0"/>
                </a:cxn>
                <a:cxn ang="0">
                  <a:pos x="0" y="5"/>
                </a:cxn>
              </a:cxnLst>
              <a:rect l="0" t="0" r="r" b="b"/>
              <a:pathLst>
                <a:path w="35" h="20">
                  <a:moveTo>
                    <a:pt x="0" y="5"/>
                  </a:moveTo>
                  <a:lnTo>
                    <a:pt x="7" y="19"/>
                  </a:lnTo>
                  <a:lnTo>
                    <a:pt x="34" y="13"/>
                  </a:lnTo>
                  <a:lnTo>
                    <a:pt x="22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1" name="Freeform 175"/>
            <p:cNvSpPr>
              <a:spLocks/>
            </p:cNvSpPr>
            <p:nvPr/>
          </p:nvSpPr>
          <p:spPr bwMode="auto">
            <a:xfrm>
              <a:off x="4503" y="3051"/>
              <a:ext cx="17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8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9">
                  <a:moveTo>
                    <a:pt x="6" y="0"/>
                  </a:moveTo>
                  <a:lnTo>
                    <a:pt x="16" y="13"/>
                  </a:lnTo>
                  <a:lnTo>
                    <a:pt x="11" y="28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2" name="Freeform 176"/>
            <p:cNvSpPr>
              <a:spLocks/>
            </p:cNvSpPr>
            <p:nvPr/>
          </p:nvSpPr>
          <p:spPr bwMode="auto">
            <a:xfrm>
              <a:off x="4515" y="3059"/>
              <a:ext cx="32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8" y="0"/>
                </a:cxn>
                <a:cxn ang="0">
                  <a:pos x="31" y="12"/>
                </a:cxn>
                <a:cxn ang="0">
                  <a:pos x="0" y="20"/>
                </a:cxn>
              </a:cxnLst>
              <a:rect l="0" t="0" r="r" b="b"/>
              <a:pathLst>
                <a:path w="32" h="21">
                  <a:moveTo>
                    <a:pt x="0" y="20"/>
                  </a:moveTo>
                  <a:lnTo>
                    <a:pt x="4" y="5"/>
                  </a:lnTo>
                  <a:lnTo>
                    <a:pt x="28" y="0"/>
                  </a:lnTo>
                  <a:lnTo>
                    <a:pt x="31" y="12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3" name="Freeform 177"/>
            <p:cNvSpPr>
              <a:spLocks/>
            </p:cNvSpPr>
            <p:nvPr/>
          </p:nvSpPr>
          <p:spPr bwMode="auto">
            <a:xfrm>
              <a:off x="4537" y="3062"/>
              <a:ext cx="35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4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5" h="20">
                  <a:moveTo>
                    <a:pt x="0" y="6"/>
                  </a:moveTo>
                  <a:lnTo>
                    <a:pt x="7" y="19"/>
                  </a:lnTo>
                  <a:lnTo>
                    <a:pt x="34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4" name="Freeform 178"/>
            <p:cNvSpPr>
              <a:spLocks/>
            </p:cNvSpPr>
            <p:nvPr/>
          </p:nvSpPr>
          <p:spPr bwMode="auto">
            <a:xfrm>
              <a:off x="4531" y="3068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5" name="Freeform 179"/>
            <p:cNvSpPr>
              <a:spLocks/>
            </p:cNvSpPr>
            <p:nvPr/>
          </p:nvSpPr>
          <p:spPr bwMode="auto">
            <a:xfrm>
              <a:off x="4543" y="3075"/>
              <a:ext cx="32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6"/>
                </a:cxn>
                <a:cxn ang="0">
                  <a:pos x="28" y="0"/>
                </a:cxn>
                <a:cxn ang="0">
                  <a:pos x="31" y="13"/>
                </a:cxn>
                <a:cxn ang="0">
                  <a:pos x="0" y="20"/>
                </a:cxn>
              </a:cxnLst>
              <a:rect l="0" t="0" r="r" b="b"/>
              <a:pathLst>
                <a:path w="32" h="21">
                  <a:moveTo>
                    <a:pt x="0" y="20"/>
                  </a:moveTo>
                  <a:lnTo>
                    <a:pt x="4" y="6"/>
                  </a:lnTo>
                  <a:lnTo>
                    <a:pt x="28" y="0"/>
                  </a:lnTo>
                  <a:lnTo>
                    <a:pt x="31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6" name="Freeform 180"/>
            <p:cNvSpPr>
              <a:spLocks/>
            </p:cNvSpPr>
            <p:nvPr/>
          </p:nvSpPr>
          <p:spPr bwMode="auto">
            <a:xfrm>
              <a:off x="4562" y="3044"/>
              <a:ext cx="173" cy="56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7" y="55"/>
                </a:cxn>
                <a:cxn ang="0">
                  <a:pos x="172" y="13"/>
                </a:cxn>
                <a:cxn ang="0">
                  <a:pos x="160" y="0"/>
                </a:cxn>
                <a:cxn ang="0">
                  <a:pos x="0" y="42"/>
                </a:cxn>
              </a:cxnLst>
              <a:rect l="0" t="0" r="r" b="b"/>
              <a:pathLst>
                <a:path w="173" h="56">
                  <a:moveTo>
                    <a:pt x="0" y="42"/>
                  </a:moveTo>
                  <a:lnTo>
                    <a:pt x="7" y="55"/>
                  </a:lnTo>
                  <a:lnTo>
                    <a:pt x="172" y="13"/>
                  </a:lnTo>
                  <a:lnTo>
                    <a:pt x="160" y="0"/>
                  </a:lnTo>
                  <a:lnTo>
                    <a:pt x="0" y="4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7" name="Freeform 181"/>
            <p:cNvSpPr>
              <a:spLocks/>
            </p:cNvSpPr>
            <p:nvPr/>
          </p:nvSpPr>
          <p:spPr bwMode="auto">
            <a:xfrm>
              <a:off x="4556" y="3086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2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8" name="Freeform 182"/>
            <p:cNvSpPr>
              <a:spLocks/>
            </p:cNvSpPr>
            <p:nvPr/>
          </p:nvSpPr>
          <p:spPr bwMode="auto">
            <a:xfrm>
              <a:off x="4569" y="3055"/>
              <a:ext cx="165" cy="59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3" y="42"/>
                </a:cxn>
                <a:cxn ang="0">
                  <a:pos x="162" y="0"/>
                </a:cxn>
                <a:cxn ang="0">
                  <a:pos x="164" y="11"/>
                </a:cxn>
                <a:cxn ang="0">
                  <a:pos x="0" y="58"/>
                </a:cxn>
              </a:cxnLst>
              <a:rect l="0" t="0" r="r" b="b"/>
              <a:pathLst>
                <a:path w="165" h="59">
                  <a:moveTo>
                    <a:pt x="0" y="58"/>
                  </a:moveTo>
                  <a:lnTo>
                    <a:pt x="3" y="42"/>
                  </a:lnTo>
                  <a:lnTo>
                    <a:pt x="162" y="0"/>
                  </a:lnTo>
                  <a:lnTo>
                    <a:pt x="164" y="11"/>
                  </a:lnTo>
                  <a:lnTo>
                    <a:pt x="0" y="58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39" name="Freeform 183"/>
            <p:cNvSpPr>
              <a:spLocks/>
            </p:cNvSpPr>
            <p:nvPr/>
          </p:nvSpPr>
          <p:spPr bwMode="auto">
            <a:xfrm>
              <a:off x="4448" y="3038"/>
              <a:ext cx="34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9"/>
                </a:cxn>
                <a:cxn ang="0">
                  <a:pos x="33" y="13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4" h="20">
                  <a:moveTo>
                    <a:pt x="0" y="6"/>
                  </a:moveTo>
                  <a:lnTo>
                    <a:pt x="6" y="19"/>
                  </a:lnTo>
                  <a:lnTo>
                    <a:pt x="33" y="13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0" name="Freeform 184"/>
            <p:cNvSpPr>
              <a:spLocks/>
            </p:cNvSpPr>
            <p:nvPr/>
          </p:nvSpPr>
          <p:spPr bwMode="auto">
            <a:xfrm>
              <a:off x="4441" y="3044"/>
              <a:ext cx="18" cy="2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12"/>
                </a:cxn>
                <a:cxn ang="0">
                  <a:pos x="12" y="27"/>
                </a:cxn>
                <a:cxn ang="0">
                  <a:pos x="0" y="11"/>
                </a:cxn>
                <a:cxn ang="0">
                  <a:pos x="7" y="0"/>
                </a:cxn>
              </a:cxnLst>
              <a:rect l="0" t="0" r="r" b="b"/>
              <a:pathLst>
                <a:path w="18" h="28">
                  <a:moveTo>
                    <a:pt x="7" y="0"/>
                  </a:moveTo>
                  <a:lnTo>
                    <a:pt x="17" y="12"/>
                  </a:lnTo>
                  <a:lnTo>
                    <a:pt x="12" y="27"/>
                  </a:lnTo>
                  <a:lnTo>
                    <a:pt x="0" y="11"/>
                  </a:lnTo>
                  <a:lnTo>
                    <a:pt x="7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1" name="Freeform 185"/>
            <p:cNvSpPr>
              <a:spLocks/>
            </p:cNvSpPr>
            <p:nvPr/>
          </p:nvSpPr>
          <p:spPr bwMode="auto">
            <a:xfrm>
              <a:off x="4454" y="3051"/>
              <a:ext cx="32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7" y="0"/>
                </a:cxn>
                <a:cxn ang="0">
                  <a:pos x="31" y="13"/>
                </a:cxn>
                <a:cxn ang="0">
                  <a:pos x="0" y="20"/>
                </a:cxn>
              </a:cxnLst>
              <a:rect l="0" t="0" r="r" b="b"/>
              <a:pathLst>
                <a:path w="32" h="21">
                  <a:moveTo>
                    <a:pt x="0" y="20"/>
                  </a:moveTo>
                  <a:lnTo>
                    <a:pt x="4" y="5"/>
                  </a:lnTo>
                  <a:lnTo>
                    <a:pt x="27" y="0"/>
                  </a:lnTo>
                  <a:lnTo>
                    <a:pt x="31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2" name="Freeform 186"/>
            <p:cNvSpPr>
              <a:spLocks/>
            </p:cNvSpPr>
            <p:nvPr/>
          </p:nvSpPr>
          <p:spPr bwMode="auto">
            <a:xfrm>
              <a:off x="4411" y="3047"/>
              <a:ext cx="35" cy="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20"/>
                </a:cxn>
                <a:cxn ang="0">
                  <a:pos x="34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5" h="21">
                  <a:moveTo>
                    <a:pt x="0" y="6"/>
                  </a:moveTo>
                  <a:lnTo>
                    <a:pt x="7" y="20"/>
                  </a:lnTo>
                  <a:lnTo>
                    <a:pt x="34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3" name="Freeform 187"/>
            <p:cNvSpPr>
              <a:spLocks/>
            </p:cNvSpPr>
            <p:nvPr/>
          </p:nvSpPr>
          <p:spPr bwMode="auto">
            <a:xfrm>
              <a:off x="4405" y="3053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4" name="Freeform 188"/>
            <p:cNvSpPr>
              <a:spLocks/>
            </p:cNvSpPr>
            <p:nvPr/>
          </p:nvSpPr>
          <p:spPr bwMode="auto">
            <a:xfrm>
              <a:off x="4417" y="3060"/>
              <a:ext cx="32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6"/>
                </a:cxn>
                <a:cxn ang="0">
                  <a:pos x="28" y="0"/>
                </a:cxn>
                <a:cxn ang="0">
                  <a:pos x="31" y="13"/>
                </a:cxn>
                <a:cxn ang="0">
                  <a:pos x="0" y="21"/>
                </a:cxn>
              </a:cxnLst>
              <a:rect l="0" t="0" r="r" b="b"/>
              <a:pathLst>
                <a:path w="32" h="22">
                  <a:moveTo>
                    <a:pt x="0" y="21"/>
                  </a:moveTo>
                  <a:lnTo>
                    <a:pt x="4" y="6"/>
                  </a:lnTo>
                  <a:lnTo>
                    <a:pt x="28" y="0"/>
                  </a:lnTo>
                  <a:lnTo>
                    <a:pt x="31" y="13"/>
                  </a:lnTo>
                  <a:lnTo>
                    <a:pt x="0" y="21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5" name="Freeform 189"/>
            <p:cNvSpPr>
              <a:spLocks/>
            </p:cNvSpPr>
            <p:nvPr/>
          </p:nvSpPr>
          <p:spPr bwMode="auto">
            <a:xfrm>
              <a:off x="4422" y="3064"/>
              <a:ext cx="51" cy="2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" y="22"/>
                </a:cxn>
                <a:cxn ang="0">
                  <a:pos x="50" y="12"/>
                </a:cxn>
                <a:cxn ang="0">
                  <a:pos x="39" y="0"/>
                </a:cxn>
                <a:cxn ang="0">
                  <a:pos x="0" y="9"/>
                </a:cxn>
              </a:cxnLst>
              <a:rect l="0" t="0" r="r" b="b"/>
              <a:pathLst>
                <a:path w="51" h="23">
                  <a:moveTo>
                    <a:pt x="0" y="9"/>
                  </a:moveTo>
                  <a:lnTo>
                    <a:pt x="9" y="22"/>
                  </a:lnTo>
                  <a:lnTo>
                    <a:pt x="50" y="12"/>
                  </a:lnTo>
                  <a:lnTo>
                    <a:pt x="39" y="0"/>
                  </a:lnTo>
                  <a:lnTo>
                    <a:pt x="0" y="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6" name="Freeform 190"/>
            <p:cNvSpPr>
              <a:spLocks/>
            </p:cNvSpPr>
            <p:nvPr/>
          </p:nvSpPr>
          <p:spPr bwMode="auto">
            <a:xfrm>
              <a:off x="4417" y="3074"/>
              <a:ext cx="17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8"/>
                </a:cxn>
                <a:cxn ang="0">
                  <a:pos x="0" y="12"/>
                </a:cxn>
                <a:cxn ang="0">
                  <a:pos x="6" y="0"/>
                </a:cxn>
              </a:cxnLst>
              <a:rect l="0" t="0" r="r" b="b"/>
              <a:pathLst>
                <a:path w="17" h="29">
                  <a:moveTo>
                    <a:pt x="6" y="0"/>
                  </a:moveTo>
                  <a:lnTo>
                    <a:pt x="16" y="13"/>
                  </a:lnTo>
                  <a:lnTo>
                    <a:pt x="11" y="28"/>
                  </a:lnTo>
                  <a:lnTo>
                    <a:pt x="0" y="12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7" name="Freeform 191"/>
            <p:cNvSpPr>
              <a:spLocks/>
            </p:cNvSpPr>
            <p:nvPr/>
          </p:nvSpPr>
          <p:spPr bwMode="auto">
            <a:xfrm>
              <a:off x="4429" y="3076"/>
              <a:ext cx="47" cy="2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9"/>
                </a:cxn>
                <a:cxn ang="0">
                  <a:pos x="43" y="0"/>
                </a:cxn>
                <a:cxn ang="0">
                  <a:pos x="46" y="13"/>
                </a:cxn>
                <a:cxn ang="0">
                  <a:pos x="0" y="24"/>
                </a:cxn>
              </a:cxnLst>
              <a:rect l="0" t="0" r="r" b="b"/>
              <a:pathLst>
                <a:path w="47" h="25">
                  <a:moveTo>
                    <a:pt x="0" y="24"/>
                  </a:moveTo>
                  <a:lnTo>
                    <a:pt x="4" y="9"/>
                  </a:lnTo>
                  <a:lnTo>
                    <a:pt x="43" y="0"/>
                  </a:lnTo>
                  <a:lnTo>
                    <a:pt x="46" y="13"/>
                  </a:lnTo>
                  <a:lnTo>
                    <a:pt x="0" y="24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8" name="Freeform 192"/>
            <p:cNvSpPr>
              <a:spLocks/>
            </p:cNvSpPr>
            <p:nvPr/>
          </p:nvSpPr>
          <p:spPr bwMode="auto">
            <a:xfrm>
              <a:off x="4474" y="3054"/>
              <a:ext cx="34" cy="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20"/>
                </a:cxn>
                <a:cxn ang="0">
                  <a:pos x="33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4" h="21">
                  <a:moveTo>
                    <a:pt x="0" y="6"/>
                  </a:moveTo>
                  <a:lnTo>
                    <a:pt x="7" y="20"/>
                  </a:lnTo>
                  <a:lnTo>
                    <a:pt x="33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49" name="Freeform 193"/>
            <p:cNvSpPr>
              <a:spLocks/>
            </p:cNvSpPr>
            <p:nvPr/>
          </p:nvSpPr>
          <p:spPr bwMode="auto">
            <a:xfrm>
              <a:off x="4468" y="3060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3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0" name="Freeform 194"/>
            <p:cNvSpPr>
              <a:spLocks/>
            </p:cNvSpPr>
            <p:nvPr/>
          </p:nvSpPr>
          <p:spPr bwMode="auto">
            <a:xfrm>
              <a:off x="4480" y="3067"/>
              <a:ext cx="32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6"/>
                </a:cxn>
                <a:cxn ang="0">
                  <a:pos x="27" y="0"/>
                </a:cxn>
                <a:cxn ang="0">
                  <a:pos x="31" y="13"/>
                </a:cxn>
                <a:cxn ang="0">
                  <a:pos x="0" y="21"/>
                </a:cxn>
              </a:cxnLst>
              <a:rect l="0" t="0" r="r" b="b"/>
              <a:pathLst>
                <a:path w="32" h="22">
                  <a:moveTo>
                    <a:pt x="0" y="21"/>
                  </a:moveTo>
                  <a:lnTo>
                    <a:pt x="4" y="6"/>
                  </a:lnTo>
                  <a:lnTo>
                    <a:pt x="27" y="0"/>
                  </a:lnTo>
                  <a:lnTo>
                    <a:pt x="31" y="13"/>
                  </a:lnTo>
                  <a:lnTo>
                    <a:pt x="0" y="21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1" name="Freeform 195"/>
            <p:cNvSpPr>
              <a:spLocks/>
            </p:cNvSpPr>
            <p:nvPr/>
          </p:nvSpPr>
          <p:spPr bwMode="auto">
            <a:xfrm>
              <a:off x="4502" y="3071"/>
              <a:ext cx="35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4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5" h="20">
                  <a:moveTo>
                    <a:pt x="0" y="6"/>
                  </a:moveTo>
                  <a:lnTo>
                    <a:pt x="7" y="19"/>
                  </a:lnTo>
                  <a:lnTo>
                    <a:pt x="34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2" name="Freeform 196"/>
            <p:cNvSpPr>
              <a:spLocks/>
            </p:cNvSpPr>
            <p:nvPr/>
          </p:nvSpPr>
          <p:spPr bwMode="auto">
            <a:xfrm>
              <a:off x="4496" y="3077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2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3" name="Freeform 197"/>
            <p:cNvSpPr>
              <a:spLocks/>
            </p:cNvSpPr>
            <p:nvPr/>
          </p:nvSpPr>
          <p:spPr bwMode="auto">
            <a:xfrm>
              <a:off x="4508" y="3084"/>
              <a:ext cx="32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8" y="0"/>
                </a:cxn>
                <a:cxn ang="0">
                  <a:pos x="31" y="13"/>
                </a:cxn>
                <a:cxn ang="0">
                  <a:pos x="0" y="20"/>
                </a:cxn>
              </a:cxnLst>
              <a:rect l="0" t="0" r="r" b="b"/>
              <a:pathLst>
                <a:path w="32" h="21">
                  <a:moveTo>
                    <a:pt x="0" y="20"/>
                  </a:moveTo>
                  <a:lnTo>
                    <a:pt x="4" y="5"/>
                  </a:lnTo>
                  <a:lnTo>
                    <a:pt x="28" y="0"/>
                  </a:lnTo>
                  <a:lnTo>
                    <a:pt x="31" y="13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4" name="Freeform 198"/>
            <p:cNvSpPr>
              <a:spLocks/>
            </p:cNvSpPr>
            <p:nvPr/>
          </p:nvSpPr>
          <p:spPr bwMode="auto">
            <a:xfrm>
              <a:off x="4527" y="3089"/>
              <a:ext cx="35" cy="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9"/>
                </a:cxn>
                <a:cxn ang="0">
                  <a:pos x="34" y="13"/>
                </a:cxn>
                <a:cxn ang="0">
                  <a:pos x="22" y="0"/>
                </a:cxn>
                <a:cxn ang="0">
                  <a:pos x="0" y="6"/>
                </a:cxn>
              </a:cxnLst>
              <a:rect l="0" t="0" r="r" b="b"/>
              <a:pathLst>
                <a:path w="35" h="20">
                  <a:moveTo>
                    <a:pt x="0" y="6"/>
                  </a:moveTo>
                  <a:lnTo>
                    <a:pt x="7" y="19"/>
                  </a:lnTo>
                  <a:lnTo>
                    <a:pt x="34" y="13"/>
                  </a:lnTo>
                  <a:lnTo>
                    <a:pt x="22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5" name="Freeform 199"/>
            <p:cNvSpPr>
              <a:spLocks/>
            </p:cNvSpPr>
            <p:nvPr/>
          </p:nvSpPr>
          <p:spPr bwMode="auto">
            <a:xfrm>
              <a:off x="4521" y="3095"/>
              <a:ext cx="17" cy="2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2"/>
                </a:cxn>
                <a:cxn ang="0">
                  <a:pos x="11" y="27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8">
                  <a:moveTo>
                    <a:pt x="6" y="0"/>
                  </a:moveTo>
                  <a:lnTo>
                    <a:pt x="16" y="12"/>
                  </a:lnTo>
                  <a:lnTo>
                    <a:pt x="11" y="27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6" name="Freeform 200"/>
            <p:cNvSpPr>
              <a:spLocks/>
            </p:cNvSpPr>
            <p:nvPr/>
          </p:nvSpPr>
          <p:spPr bwMode="auto">
            <a:xfrm>
              <a:off x="4533" y="3102"/>
              <a:ext cx="32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8" y="0"/>
                </a:cxn>
                <a:cxn ang="0">
                  <a:pos x="31" y="12"/>
                </a:cxn>
                <a:cxn ang="0">
                  <a:pos x="0" y="20"/>
                </a:cxn>
              </a:cxnLst>
              <a:rect l="0" t="0" r="r" b="b"/>
              <a:pathLst>
                <a:path w="32" h="21">
                  <a:moveTo>
                    <a:pt x="0" y="20"/>
                  </a:moveTo>
                  <a:lnTo>
                    <a:pt x="4" y="5"/>
                  </a:lnTo>
                  <a:lnTo>
                    <a:pt x="28" y="0"/>
                  </a:lnTo>
                  <a:lnTo>
                    <a:pt x="31" y="12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7" name="Freeform 201"/>
            <p:cNvSpPr>
              <a:spLocks/>
            </p:cNvSpPr>
            <p:nvPr/>
          </p:nvSpPr>
          <p:spPr bwMode="auto">
            <a:xfrm>
              <a:off x="4438" y="3080"/>
              <a:ext cx="62" cy="2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6" y="26"/>
                </a:cxn>
                <a:cxn ang="0">
                  <a:pos x="61" y="13"/>
                </a:cxn>
                <a:cxn ang="0">
                  <a:pos x="49" y="0"/>
                </a:cxn>
                <a:cxn ang="0">
                  <a:pos x="0" y="13"/>
                </a:cxn>
              </a:cxnLst>
              <a:rect l="0" t="0" r="r" b="b"/>
              <a:pathLst>
                <a:path w="62" h="27">
                  <a:moveTo>
                    <a:pt x="0" y="13"/>
                  </a:moveTo>
                  <a:lnTo>
                    <a:pt x="6" y="26"/>
                  </a:lnTo>
                  <a:lnTo>
                    <a:pt x="61" y="13"/>
                  </a:lnTo>
                  <a:lnTo>
                    <a:pt x="49" y="0"/>
                  </a:lnTo>
                  <a:lnTo>
                    <a:pt x="0" y="1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8" name="Freeform 202"/>
            <p:cNvSpPr>
              <a:spLocks/>
            </p:cNvSpPr>
            <p:nvPr/>
          </p:nvSpPr>
          <p:spPr bwMode="auto">
            <a:xfrm>
              <a:off x="4431" y="3094"/>
              <a:ext cx="18" cy="2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13"/>
                </a:cxn>
                <a:cxn ang="0">
                  <a:pos x="12" y="27"/>
                </a:cxn>
                <a:cxn ang="0">
                  <a:pos x="0" y="11"/>
                </a:cxn>
                <a:cxn ang="0">
                  <a:pos x="7" y="0"/>
                </a:cxn>
              </a:cxnLst>
              <a:rect l="0" t="0" r="r" b="b"/>
              <a:pathLst>
                <a:path w="18" h="28">
                  <a:moveTo>
                    <a:pt x="7" y="0"/>
                  </a:moveTo>
                  <a:lnTo>
                    <a:pt x="17" y="13"/>
                  </a:lnTo>
                  <a:lnTo>
                    <a:pt x="12" y="27"/>
                  </a:lnTo>
                  <a:lnTo>
                    <a:pt x="0" y="11"/>
                  </a:lnTo>
                  <a:lnTo>
                    <a:pt x="7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59" name="Freeform 203"/>
            <p:cNvSpPr>
              <a:spLocks/>
            </p:cNvSpPr>
            <p:nvPr/>
          </p:nvSpPr>
          <p:spPr bwMode="auto">
            <a:xfrm>
              <a:off x="4444" y="3093"/>
              <a:ext cx="60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4" y="13"/>
                </a:cxn>
                <a:cxn ang="0">
                  <a:pos x="55" y="0"/>
                </a:cxn>
                <a:cxn ang="0">
                  <a:pos x="59" y="13"/>
                </a:cxn>
                <a:cxn ang="0">
                  <a:pos x="0" y="27"/>
                </a:cxn>
              </a:cxnLst>
              <a:rect l="0" t="0" r="r" b="b"/>
              <a:pathLst>
                <a:path w="60" h="28">
                  <a:moveTo>
                    <a:pt x="0" y="27"/>
                  </a:moveTo>
                  <a:lnTo>
                    <a:pt x="4" y="13"/>
                  </a:lnTo>
                  <a:lnTo>
                    <a:pt x="55" y="0"/>
                  </a:lnTo>
                  <a:lnTo>
                    <a:pt x="59" y="13"/>
                  </a:lnTo>
                  <a:lnTo>
                    <a:pt x="0" y="27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60" name="Freeform 204"/>
            <p:cNvSpPr>
              <a:spLocks/>
            </p:cNvSpPr>
            <p:nvPr/>
          </p:nvSpPr>
          <p:spPr bwMode="auto">
            <a:xfrm>
              <a:off x="4493" y="3097"/>
              <a:ext cx="34" cy="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20"/>
                </a:cxn>
                <a:cxn ang="0">
                  <a:pos x="33" y="14"/>
                </a:cxn>
                <a:cxn ang="0">
                  <a:pos x="21" y="0"/>
                </a:cxn>
                <a:cxn ang="0">
                  <a:pos x="0" y="6"/>
                </a:cxn>
              </a:cxnLst>
              <a:rect l="0" t="0" r="r" b="b"/>
              <a:pathLst>
                <a:path w="34" h="21">
                  <a:moveTo>
                    <a:pt x="0" y="6"/>
                  </a:moveTo>
                  <a:lnTo>
                    <a:pt x="6" y="20"/>
                  </a:lnTo>
                  <a:lnTo>
                    <a:pt x="33" y="14"/>
                  </a:lnTo>
                  <a:lnTo>
                    <a:pt x="21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61" name="Freeform 205"/>
            <p:cNvSpPr>
              <a:spLocks/>
            </p:cNvSpPr>
            <p:nvPr/>
          </p:nvSpPr>
          <p:spPr bwMode="auto">
            <a:xfrm>
              <a:off x="4487" y="3103"/>
              <a:ext cx="17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8"/>
                </a:cxn>
                <a:cxn ang="0">
                  <a:pos x="0" y="11"/>
                </a:cxn>
                <a:cxn ang="0">
                  <a:pos x="6" y="0"/>
                </a:cxn>
              </a:cxnLst>
              <a:rect l="0" t="0" r="r" b="b"/>
              <a:pathLst>
                <a:path w="17" h="29">
                  <a:moveTo>
                    <a:pt x="6" y="0"/>
                  </a:moveTo>
                  <a:lnTo>
                    <a:pt x="16" y="13"/>
                  </a:lnTo>
                  <a:lnTo>
                    <a:pt x="11" y="28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62" name="Freeform 206"/>
            <p:cNvSpPr>
              <a:spLocks/>
            </p:cNvSpPr>
            <p:nvPr/>
          </p:nvSpPr>
          <p:spPr bwMode="auto">
            <a:xfrm>
              <a:off x="4499" y="3111"/>
              <a:ext cx="32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5"/>
                </a:cxn>
                <a:cxn ang="0">
                  <a:pos x="27" y="0"/>
                </a:cxn>
                <a:cxn ang="0">
                  <a:pos x="31" y="12"/>
                </a:cxn>
                <a:cxn ang="0">
                  <a:pos x="0" y="20"/>
                </a:cxn>
              </a:cxnLst>
              <a:rect l="0" t="0" r="r" b="b"/>
              <a:pathLst>
                <a:path w="32" h="21">
                  <a:moveTo>
                    <a:pt x="0" y="20"/>
                  </a:moveTo>
                  <a:lnTo>
                    <a:pt x="4" y="5"/>
                  </a:lnTo>
                  <a:lnTo>
                    <a:pt x="27" y="0"/>
                  </a:lnTo>
                  <a:lnTo>
                    <a:pt x="31" y="12"/>
                  </a:lnTo>
                  <a:lnTo>
                    <a:pt x="0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63" name="Freeform 207"/>
            <p:cNvSpPr>
              <a:spLocks/>
            </p:cNvSpPr>
            <p:nvPr/>
          </p:nvSpPr>
          <p:spPr bwMode="auto">
            <a:xfrm>
              <a:off x="4452" y="3106"/>
              <a:ext cx="40" cy="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9" y="20"/>
                </a:cxn>
                <a:cxn ang="0">
                  <a:pos x="39" y="13"/>
                </a:cxn>
                <a:cxn ang="0">
                  <a:pos x="27" y="0"/>
                </a:cxn>
                <a:cxn ang="0">
                  <a:pos x="0" y="6"/>
                </a:cxn>
              </a:cxnLst>
              <a:rect l="0" t="0" r="r" b="b"/>
              <a:pathLst>
                <a:path w="40" h="21">
                  <a:moveTo>
                    <a:pt x="0" y="6"/>
                  </a:moveTo>
                  <a:lnTo>
                    <a:pt x="9" y="20"/>
                  </a:lnTo>
                  <a:lnTo>
                    <a:pt x="39" y="13"/>
                  </a:lnTo>
                  <a:lnTo>
                    <a:pt x="27" y="0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64" name="Freeform 208"/>
            <p:cNvSpPr>
              <a:spLocks/>
            </p:cNvSpPr>
            <p:nvPr/>
          </p:nvSpPr>
          <p:spPr bwMode="auto">
            <a:xfrm>
              <a:off x="4446" y="3113"/>
              <a:ext cx="17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13"/>
                </a:cxn>
                <a:cxn ang="0">
                  <a:pos x="11" y="28"/>
                </a:cxn>
                <a:cxn ang="0">
                  <a:pos x="0" y="12"/>
                </a:cxn>
                <a:cxn ang="0">
                  <a:pos x="6" y="0"/>
                </a:cxn>
              </a:cxnLst>
              <a:rect l="0" t="0" r="r" b="b"/>
              <a:pathLst>
                <a:path w="17" h="29">
                  <a:moveTo>
                    <a:pt x="6" y="0"/>
                  </a:moveTo>
                  <a:lnTo>
                    <a:pt x="16" y="13"/>
                  </a:lnTo>
                  <a:lnTo>
                    <a:pt x="11" y="28"/>
                  </a:lnTo>
                  <a:lnTo>
                    <a:pt x="0" y="12"/>
                  </a:lnTo>
                  <a:lnTo>
                    <a:pt x="6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65" name="Freeform 209"/>
            <p:cNvSpPr>
              <a:spLocks/>
            </p:cNvSpPr>
            <p:nvPr/>
          </p:nvSpPr>
          <p:spPr bwMode="auto">
            <a:xfrm>
              <a:off x="4457" y="3119"/>
              <a:ext cx="38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" y="7"/>
                </a:cxn>
                <a:cxn ang="0">
                  <a:pos x="34" y="0"/>
                </a:cxn>
                <a:cxn ang="0">
                  <a:pos x="37" y="13"/>
                </a:cxn>
                <a:cxn ang="0">
                  <a:pos x="0" y="22"/>
                </a:cxn>
              </a:cxnLst>
              <a:rect l="0" t="0" r="r" b="b"/>
              <a:pathLst>
                <a:path w="38" h="23">
                  <a:moveTo>
                    <a:pt x="0" y="22"/>
                  </a:moveTo>
                  <a:lnTo>
                    <a:pt x="4" y="7"/>
                  </a:lnTo>
                  <a:lnTo>
                    <a:pt x="34" y="0"/>
                  </a:lnTo>
                  <a:lnTo>
                    <a:pt x="37" y="13"/>
                  </a:lnTo>
                  <a:lnTo>
                    <a:pt x="0" y="22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66" name="Freeform 210"/>
            <p:cNvSpPr>
              <a:spLocks/>
            </p:cNvSpPr>
            <p:nvPr/>
          </p:nvSpPr>
          <p:spPr bwMode="auto">
            <a:xfrm>
              <a:off x="4445" y="3029"/>
              <a:ext cx="437" cy="125"/>
            </a:xfrm>
            <a:custGeom>
              <a:avLst/>
              <a:gdLst/>
              <a:ahLst/>
              <a:cxnLst>
                <a:cxn ang="0">
                  <a:pos x="4" y="111"/>
                </a:cxn>
                <a:cxn ang="0">
                  <a:pos x="428" y="0"/>
                </a:cxn>
                <a:cxn ang="0">
                  <a:pos x="436" y="8"/>
                </a:cxn>
                <a:cxn ang="0">
                  <a:pos x="10" y="124"/>
                </a:cxn>
                <a:cxn ang="0">
                  <a:pos x="0" y="113"/>
                </a:cxn>
                <a:cxn ang="0">
                  <a:pos x="4" y="111"/>
                </a:cxn>
              </a:cxnLst>
              <a:rect l="0" t="0" r="r" b="b"/>
              <a:pathLst>
                <a:path w="437" h="125">
                  <a:moveTo>
                    <a:pt x="4" y="111"/>
                  </a:moveTo>
                  <a:lnTo>
                    <a:pt x="428" y="0"/>
                  </a:lnTo>
                  <a:lnTo>
                    <a:pt x="436" y="8"/>
                  </a:lnTo>
                  <a:lnTo>
                    <a:pt x="10" y="124"/>
                  </a:lnTo>
                  <a:lnTo>
                    <a:pt x="0" y="113"/>
                  </a:lnTo>
                  <a:lnTo>
                    <a:pt x="4" y="11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67" name="Freeform 211"/>
            <p:cNvSpPr>
              <a:spLocks/>
            </p:cNvSpPr>
            <p:nvPr/>
          </p:nvSpPr>
          <p:spPr bwMode="auto">
            <a:xfrm>
              <a:off x="4365" y="3054"/>
              <a:ext cx="77" cy="136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" y="0"/>
                </a:cxn>
                <a:cxn ang="0">
                  <a:pos x="68" y="104"/>
                </a:cxn>
                <a:cxn ang="0">
                  <a:pos x="68" y="104"/>
                </a:cxn>
                <a:cxn ang="0">
                  <a:pos x="69" y="106"/>
                </a:cxn>
                <a:cxn ang="0">
                  <a:pos x="71" y="109"/>
                </a:cxn>
                <a:cxn ang="0">
                  <a:pos x="73" y="112"/>
                </a:cxn>
                <a:cxn ang="0">
                  <a:pos x="75" y="116"/>
                </a:cxn>
                <a:cxn ang="0">
                  <a:pos x="76" y="121"/>
                </a:cxn>
                <a:cxn ang="0">
                  <a:pos x="76" y="126"/>
                </a:cxn>
                <a:cxn ang="0">
                  <a:pos x="76" y="132"/>
                </a:cxn>
                <a:cxn ang="0">
                  <a:pos x="74" y="134"/>
                </a:cxn>
                <a:cxn ang="0">
                  <a:pos x="72" y="135"/>
                </a:cxn>
                <a:cxn ang="0">
                  <a:pos x="70" y="134"/>
                </a:cxn>
                <a:cxn ang="0">
                  <a:pos x="67" y="132"/>
                </a:cxn>
                <a:cxn ang="0">
                  <a:pos x="65" y="130"/>
                </a:cxn>
                <a:cxn ang="0">
                  <a:pos x="63" y="128"/>
                </a:cxn>
                <a:cxn ang="0">
                  <a:pos x="62" y="127"/>
                </a:cxn>
                <a:cxn ang="0">
                  <a:pos x="61" y="126"/>
                </a:cxn>
                <a:cxn ang="0">
                  <a:pos x="0" y="51"/>
                </a:cxn>
              </a:cxnLst>
              <a:rect l="0" t="0" r="r" b="b"/>
              <a:pathLst>
                <a:path w="77" h="136">
                  <a:moveTo>
                    <a:pt x="0" y="51"/>
                  </a:moveTo>
                  <a:lnTo>
                    <a:pt x="1" y="0"/>
                  </a:lnTo>
                  <a:lnTo>
                    <a:pt x="68" y="104"/>
                  </a:lnTo>
                  <a:lnTo>
                    <a:pt x="68" y="104"/>
                  </a:lnTo>
                  <a:lnTo>
                    <a:pt x="69" y="106"/>
                  </a:lnTo>
                  <a:lnTo>
                    <a:pt x="71" y="109"/>
                  </a:lnTo>
                  <a:lnTo>
                    <a:pt x="73" y="112"/>
                  </a:lnTo>
                  <a:lnTo>
                    <a:pt x="75" y="116"/>
                  </a:lnTo>
                  <a:lnTo>
                    <a:pt x="76" y="121"/>
                  </a:lnTo>
                  <a:lnTo>
                    <a:pt x="76" y="126"/>
                  </a:lnTo>
                  <a:lnTo>
                    <a:pt x="76" y="132"/>
                  </a:lnTo>
                  <a:lnTo>
                    <a:pt x="74" y="134"/>
                  </a:lnTo>
                  <a:lnTo>
                    <a:pt x="72" y="135"/>
                  </a:lnTo>
                  <a:lnTo>
                    <a:pt x="70" y="134"/>
                  </a:lnTo>
                  <a:lnTo>
                    <a:pt x="67" y="132"/>
                  </a:lnTo>
                  <a:lnTo>
                    <a:pt x="65" y="130"/>
                  </a:lnTo>
                  <a:lnTo>
                    <a:pt x="63" y="128"/>
                  </a:lnTo>
                  <a:lnTo>
                    <a:pt x="62" y="127"/>
                  </a:lnTo>
                  <a:lnTo>
                    <a:pt x="61" y="126"/>
                  </a:lnTo>
                  <a:lnTo>
                    <a:pt x="0" y="51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6868" name="Group 212"/>
          <p:cNvGrpSpPr>
            <a:grpSpLocks/>
          </p:cNvGrpSpPr>
          <p:nvPr/>
        </p:nvGrpSpPr>
        <p:grpSpPr bwMode="auto">
          <a:xfrm>
            <a:off x="7239000" y="1524000"/>
            <a:ext cx="1066800" cy="727075"/>
            <a:chOff x="4301" y="3343"/>
            <a:chExt cx="728" cy="350"/>
          </a:xfrm>
        </p:grpSpPr>
        <p:sp>
          <p:nvSpPr>
            <p:cNvPr id="326869" name="Freeform 213"/>
            <p:cNvSpPr>
              <a:spLocks/>
            </p:cNvSpPr>
            <p:nvPr/>
          </p:nvSpPr>
          <p:spPr bwMode="auto">
            <a:xfrm>
              <a:off x="4301" y="3343"/>
              <a:ext cx="728" cy="350"/>
            </a:xfrm>
            <a:custGeom>
              <a:avLst/>
              <a:gdLst/>
              <a:ahLst/>
              <a:cxnLst>
                <a:cxn ang="0">
                  <a:pos x="727" y="166"/>
                </a:cxn>
                <a:cxn ang="0">
                  <a:pos x="500" y="0"/>
                </a:cxn>
                <a:cxn ang="0">
                  <a:pos x="0" y="181"/>
                </a:cxn>
                <a:cxn ang="0">
                  <a:pos x="226" y="349"/>
                </a:cxn>
                <a:cxn ang="0">
                  <a:pos x="727" y="166"/>
                </a:cxn>
              </a:cxnLst>
              <a:rect l="0" t="0" r="r" b="b"/>
              <a:pathLst>
                <a:path w="728" h="350">
                  <a:moveTo>
                    <a:pt x="727" y="166"/>
                  </a:moveTo>
                  <a:lnTo>
                    <a:pt x="500" y="0"/>
                  </a:lnTo>
                  <a:lnTo>
                    <a:pt x="0" y="181"/>
                  </a:lnTo>
                  <a:lnTo>
                    <a:pt x="226" y="349"/>
                  </a:lnTo>
                  <a:lnTo>
                    <a:pt x="727" y="166"/>
                  </a:lnTo>
                </a:path>
              </a:pathLst>
            </a:custGeom>
            <a:solidFill>
              <a:srgbClr val="D4F5D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70" name="Freeform 214"/>
            <p:cNvSpPr>
              <a:spLocks/>
            </p:cNvSpPr>
            <p:nvPr/>
          </p:nvSpPr>
          <p:spPr bwMode="auto">
            <a:xfrm>
              <a:off x="4323" y="3355"/>
              <a:ext cx="685" cy="327"/>
            </a:xfrm>
            <a:custGeom>
              <a:avLst/>
              <a:gdLst/>
              <a:ahLst/>
              <a:cxnLst>
                <a:cxn ang="0">
                  <a:pos x="684" y="151"/>
                </a:cxn>
                <a:cxn ang="0">
                  <a:pos x="479" y="0"/>
                </a:cxn>
                <a:cxn ang="0">
                  <a:pos x="0" y="174"/>
                </a:cxn>
                <a:cxn ang="0">
                  <a:pos x="204" y="326"/>
                </a:cxn>
                <a:cxn ang="0">
                  <a:pos x="684" y="151"/>
                </a:cxn>
              </a:cxnLst>
              <a:rect l="0" t="0" r="r" b="b"/>
              <a:pathLst>
                <a:path w="685" h="327">
                  <a:moveTo>
                    <a:pt x="684" y="151"/>
                  </a:moveTo>
                  <a:lnTo>
                    <a:pt x="479" y="0"/>
                  </a:lnTo>
                  <a:lnTo>
                    <a:pt x="0" y="174"/>
                  </a:lnTo>
                  <a:lnTo>
                    <a:pt x="204" y="326"/>
                  </a:lnTo>
                  <a:lnTo>
                    <a:pt x="684" y="151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71" name="Freeform 215"/>
            <p:cNvSpPr>
              <a:spLocks/>
            </p:cNvSpPr>
            <p:nvPr/>
          </p:nvSpPr>
          <p:spPr bwMode="auto">
            <a:xfrm>
              <a:off x="4358" y="3375"/>
              <a:ext cx="612" cy="286"/>
            </a:xfrm>
            <a:custGeom>
              <a:avLst/>
              <a:gdLst/>
              <a:ahLst/>
              <a:cxnLst>
                <a:cxn ang="0">
                  <a:pos x="611" y="124"/>
                </a:cxn>
                <a:cxn ang="0">
                  <a:pos x="442" y="0"/>
                </a:cxn>
                <a:cxn ang="0">
                  <a:pos x="0" y="160"/>
                </a:cxn>
                <a:cxn ang="0">
                  <a:pos x="167" y="285"/>
                </a:cxn>
                <a:cxn ang="0">
                  <a:pos x="611" y="124"/>
                </a:cxn>
              </a:cxnLst>
              <a:rect l="0" t="0" r="r" b="b"/>
              <a:pathLst>
                <a:path w="612" h="286">
                  <a:moveTo>
                    <a:pt x="611" y="124"/>
                  </a:moveTo>
                  <a:lnTo>
                    <a:pt x="442" y="0"/>
                  </a:lnTo>
                  <a:lnTo>
                    <a:pt x="0" y="160"/>
                  </a:lnTo>
                  <a:lnTo>
                    <a:pt x="167" y="285"/>
                  </a:lnTo>
                  <a:lnTo>
                    <a:pt x="611" y="124"/>
                  </a:lnTo>
                </a:path>
              </a:pathLst>
            </a:custGeom>
            <a:solidFill>
              <a:srgbClr val="D4F5D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72" name="Freeform 216"/>
            <p:cNvSpPr>
              <a:spLocks/>
            </p:cNvSpPr>
            <p:nvPr/>
          </p:nvSpPr>
          <p:spPr bwMode="auto">
            <a:xfrm>
              <a:off x="4589" y="3467"/>
              <a:ext cx="180" cy="113"/>
            </a:xfrm>
            <a:custGeom>
              <a:avLst/>
              <a:gdLst/>
              <a:ahLst/>
              <a:cxnLst>
                <a:cxn ang="0">
                  <a:pos x="159" y="107"/>
                </a:cxn>
                <a:cxn ang="0">
                  <a:pos x="170" y="102"/>
                </a:cxn>
                <a:cxn ang="0">
                  <a:pos x="176" y="95"/>
                </a:cxn>
                <a:cxn ang="0">
                  <a:pos x="179" y="87"/>
                </a:cxn>
                <a:cxn ang="0">
                  <a:pos x="179" y="78"/>
                </a:cxn>
                <a:cxn ang="0">
                  <a:pos x="174" y="67"/>
                </a:cxn>
                <a:cxn ang="0">
                  <a:pos x="168" y="58"/>
                </a:cxn>
                <a:cxn ang="0">
                  <a:pos x="158" y="47"/>
                </a:cxn>
                <a:cxn ang="0">
                  <a:pos x="145" y="35"/>
                </a:cxn>
                <a:cxn ang="0">
                  <a:pos x="130" y="26"/>
                </a:cxn>
                <a:cxn ang="0">
                  <a:pos x="112" y="17"/>
                </a:cxn>
                <a:cxn ang="0">
                  <a:pos x="96" y="9"/>
                </a:cxn>
                <a:cxn ang="0">
                  <a:pos x="79" y="5"/>
                </a:cxn>
                <a:cxn ang="0">
                  <a:pos x="63" y="1"/>
                </a:cxn>
                <a:cxn ang="0">
                  <a:pos x="46" y="0"/>
                </a:cxn>
                <a:cxn ang="0">
                  <a:pos x="32" y="1"/>
                </a:cxn>
                <a:cxn ang="0">
                  <a:pos x="19" y="4"/>
                </a:cxn>
                <a:cxn ang="0">
                  <a:pos x="10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1" y="33"/>
                </a:cxn>
                <a:cxn ang="0">
                  <a:pos x="4" y="44"/>
                </a:cxn>
                <a:cxn ang="0">
                  <a:pos x="11" y="53"/>
                </a:cxn>
                <a:cxn ang="0">
                  <a:pos x="20" y="64"/>
                </a:cxn>
                <a:cxn ang="0">
                  <a:pos x="33" y="76"/>
                </a:cxn>
                <a:cxn ang="0">
                  <a:pos x="49" y="85"/>
                </a:cxn>
                <a:cxn ang="0">
                  <a:pos x="66" y="95"/>
                </a:cxn>
                <a:cxn ang="0">
                  <a:pos x="83" y="102"/>
                </a:cxn>
                <a:cxn ang="0">
                  <a:pos x="99" y="106"/>
                </a:cxn>
                <a:cxn ang="0">
                  <a:pos x="117" y="110"/>
                </a:cxn>
                <a:cxn ang="0">
                  <a:pos x="132" y="112"/>
                </a:cxn>
                <a:cxn ang="0">
                  <a:pos x="146" y="110"/>
                </a:cxn>
                <a:cxn ang="0">
                  <a:pos x="159" y="107"/>
                </a:cxn>
              </a:cxnLst>
              <a:rect l="0" t="0" r="r" b="b"/>
              <a:pathLst>
                <a:path w="180" h="113">
                  <a:moveTo>
                    <a:pt x="159" y="107"/>
                  </a:moveTo>
                  <a:lnTo>
                    <a:pt x="170" y="102"/>
                  </a:lnTo>
                  <a:lnTo>
                    <a:pt x="176" y="95"/>
                  </a:lnTo>
                  <a:lnTo>
                    <a:pt x="179" y="87"/>
                  </a:lnTo>
                  <a:lnTo>
                    <a:pt x="179" y="78"/>
                  </a:lnTo>
                  <a:lnTo>
                    <a:pt x="174" y="67"/>
                  </a:lnTo>
                  <a:lnTo>
                    <a:pt x="168" y="58"/>
                  </a:lnTo>
                  <a:lnTo>
                    <a:pt x="158" y="47"/>
                  </a:lnTo>
                  <a:lnTo>
                    <a:pt x="145" y="35"/>
                  </a:lnTo>
                  <a:lnTo>
                    <a:pt x="130" y="26"/>
                  </a:lnTo>
                  <a:lnTo>
                    <a:pt x="112" y="17"/>
                  </a:lnTo>
                  <a:lnTo>
                    <a:pt x="96" y="9"/>
                  </a:lnTo>
                  <a:lnTo>
                    <a:pt x="79" y="5"/>
                  </a:lnTo>
                  <a:lnTo>
                    <a:pt x="63" y="1"/>
                  </a:lnTo>
                  <a:lnTo>
                    <a:pt x="46" y="0"/>
                  </a:lnTo>
                  <a:lnTo>
                    <a:pt x="32" y="1"/>
                  </a:lnTo>
                  <a:lnTo>
                    <a:pt x="19" y="4"/>
                  </a:lnTo>
                  <a:lnTo>
                    <a:pt x="10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4" y="44"/>
                  </a:lnTo>
                  <a:lnTo>
                    <a:pt x="11" y="53"/>
                  </a:lnTo>
                  <a:lnTo>
                    <a:pt x="20" y="64"/>
                  </a:lnTo>
                  <a:lnTo>
                    <a:pt x="33" y="76"/>
                  </a:lnTo>
                  <a:lnTo>
                    <a:pt x="49" y="85"/>
                  </a:lnTo>
                  <a:lnTo>
                    <a:pt x="66" y="95"/>
                  </a:lnTo>
                  <a:lnTo>
                    <a:pt x="83" y="102"/>
                  </a:lnTo>
                  <a:lnTo>
                    <a:pt x="99" y="106"/>
                  </a:lnTo>
                  <a:lnTo>
                    <a:pt x="117" y="110"/>
                  </a:lnTo>
                  <a:lnTo>
                    <a:pt x="132" y="112"/>
                  </a:lnTo>
                  <a:lnTo>
                    <a:pt x="146" y="110"/>
                  </a:lnTo>
                  <a:lnTo>
                    <a:pt x="159" y="107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73" name="Freeform 217"/>
            <p:cNvSpPr>
              <a:spLocks/>
            </p:cNvSpPr>
            <p:nvPr/>
          </p:nvSpPr>
          <p:spPr bwMode="auto">
            <a:xfrm>
              <a:off x="4627" y="3492"/>
              <a:ext cx="99" cy="64"/>
            </a:xfrm>
            <a:custGeom>
              <a:avLst/>
              <a:gdLst/>
              <a:ahLst/>
              <a:cxnLst>
                <a:cxn ang="0">
                  <a:pos x="27" y="22"/>
                </a:cxn>
                <a:cxn ang="0">
                  <a:pos x="20" y="22"/>
                </a:cxn>
                <a:cxn ang="0">
                  <a:pos x="17" y="21"/>
                </a:cxn>
                <a:cxn ang="0">
                  <a:pos x="13" y="19"/>
                </a:cxn>
                <a:cxn ang="0">
                  <a:pos x="11" y="16"/>
                </a:cxn>
                <a:cxn ang="0">
                  <a:pos x="10" y="14"/>
                </a:cxn>
                <a:cxn ang="0">
                  <a:pos x="11" y="11"/>
                </a:cxn>
                <a:cxn ang="0">
                  <a:pos x="14" y="8"/>
                </a:cxn>
                <a:cxn ang="0">
                  <a:pos x="23" y="7"/>
                </a:cxn>
                <a:cxn ang="0">
                  <a:pos x="27" y="5"/>
                </a:cxn>
                <a:cxn ang="0">
                  <a:pos x="33" y="5"/>
                </a:cxn>
                <a:cxn ang="0">
                  <a:pos x="39" y="7"/>
                </a:cxn>
                <a:cxn ang="0">
                  <a:pos x="45" y="8"/>
                </a:cxn>
                <a:cxn ang="0">
                  <a:pos x="51" y="9"/>
                </a:cxn>
                <a:cxn ang="0">
                  <a:pos x="58" y="11"/>
                </a:cxn>
                <a:cxn ang="0">
                  <a:pos x="33" y="1"/>
                </a:cxn>
                <a:cxn ang="0">
                  <a:pos x="20" y="2"/>
                </a:cxn>
                <a:cxn ang="0">
                  <a:pos x="13" y="5"/>
                </a:cxn>
                <a:cxn ang="0">
                  <a:pos x="4" y="11"/>
                </a:cxn>
                <a:cxn ang="0">
                  <a:pos x="1" y="16"/>
                </a:cxn>
                <a:cxn ang="0">
                  <a:pos x="1" y="23"/>
                </a:cxn>
                <a:cxn ang="0">
                  <a:pos x="5" y="28"/>
                </a:cxn>
                <a:cxn ang="0">
                  <a:pos x="13" y="32"/>
                </a:cxn>
                <a:cxn ang="0">
                  <a:pos x="21" y="33"/>
                </a:cxn>
                <a:cxn ang="0">
                  <a:pos x="33" y="35"/>
                </a:cxn>
                <a:cxn ang="0">
                  <a:pos x="52" y="36"/>
                </a:cxn>
                <a:cxn ang="0">
                  <a:pos x="73" y="56"/>
                </a:cxn>
                <a:cxn ang="0">
                  <a:pos x="67" y="57"/>
                </a:cxn>
                <a:cxn ang="0">
                  <a:pos x="61" y="57"/>
                </a:cxn>
                <a:cxn ang="0">
                  <a:pos x="55" y="56"/>
                </a:cxn>
                <a:cxn ang="0">
                  <a:pos x="49" y="54"/>
                </a:cxn>
                <a:cxn ang="0">
                  <a:pos x="43" y="51"/>
                </a:cxn>
                <a:cxn ang="0">
                  <a:pos x="57" y="63"/>
                </a:cxn>
                <a:cxn ang="0">
                  <a:pos x="64" y="61"/>
                </a:cxn>
                <a:cxn ang="0">
                  <a:pos x="71" y="60"/>
                </a:cxn>
                <a:cxn ang="0">
                  <a:pos x="77" y="58"/>
                </a:cxn>
                <a:cxn ang="0">
                  <a:pos x="87" y="61"/>
                </a:cxn>
                <a:cxn ang="0">
                  <a:pos x="90" y="53"/>
                </a:cxn>
                <a:cxn ang="0">
                  <a:pos x="96" y="47"/>
                </a:cxn>
                <a:cxn ang="0">
                  <a:pos x="98" y="40"/>
                </a:cxn>
                <a:cxn ang="0">
                  <a:pos x="95" y="35"/>
                </a:cxn>
                <a:cxn ang="0">
                  <a:pos x="87" y="29"/>
                </a:cxn>
                <a:cxn ang="0">
                  <a:pos x="78" y="26"/>
                </a:cxn>
                <a:cxn ang="0">
                  <a:pos x="68" y="23"/>
                </a:cxn>
                <a:cxn ang="0">
                  <a:pos x="54" y="23"/>
                </a:cxn>
                <a:cxn ang="0">
                  <a:pos x="35" y="23"/>
                </a:cxn>
                <a:cxn ang="0">
                  <a:pos x="67" y="36"/>
                </a:cxn>
                <a:cxn ang="0">
                  <a:pos x="74" y="37"/>
                </a:cxn>
                <a:cxn ang="0">
                  <a:pos x="78" y="39"/>
                </a:cxn>
                <a:cxn ang="0">
                  <a:pos x="83" y="42"/>
                </a:cxn>
                <a:cxn ang="0">
                  <a:pos x="86" y="43"/>
                </a:cxn>
                <a:cxn ang="0">
                  <a:pos x="87" y="46"/>
                </a:cxn>
                <a:cxn ang="0">
                  <a:pos x="86" y="49"/>
                </a:cxn>
                <a:cxn ang="0">
                  <a:pos x="84" y="51"/>
                </a:cxn>
              </a:cxnLst>
              <a:rect l="0" t="0" r="r" b="b"/>
              <a:pathLst>
                <a:path w="99" h="64">
                  <a:moveTo>
                    <a:pt x="35" y="23"/>
                  </a:moveTo>
                  <a:lnTo>
                    <a:pt x="33" y="23"/>
                  </a:lnTo>
                  <a:lnTo>
                    <a:pt x="30" y="22"/>
                  </a:lnTo>
                  <a:lnTo>
                    <a:pt x="27" y="22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1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9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35" y="23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4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6" y="5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40" y="7"/>
                  </a:lnTo>
                  <a:lnTo>
                    <a:pt x="42" y="7"/>
                  </a:lnTo>
                  <a:lnTo>
                    <a:pt x="43" y="7"/>
                  </a:lnTo>
                  <a:lnTo>
                    <a:pt x="45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1" y="9"/>
                  </a:lnTo>
                  <a:lnTo>
                    <a:pt x="52" y="11"/>
                  </a:lnTo>
                  <a:lnTo>
                    <a:pt x="54" y="11"/>
                  </a:lnTo>
                  <a:lnTo>
                    <a:pt x="55" y="12"/>
                  </a:lnTo>
                  <a:lnTo>
                    <a:pt x="58" y="11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1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13" y="5"/>
                  </a:lnTo>
                  <a:lnTo>
                    <a:pt x="10" y="7"/>
                  </a:lnTo>
                  <a:lnTo>
                    <a:pt x="7" y="8"/>
                  </a:lnTo>
                  <a:lnTo>
                    <a:pt x="5" y="9"/>
                  </a:lnTo>
                  <a:lnTo>
                    <a:pt x="4" y="11"/>
                  </a:lnTo>
                  <a:lnTo>
                    <a:pt x="2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6"/>
                  </a:lnTo>
                  <a:lnTo>
                    <a:pt x="5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4" y="35"/>
                  </a:lnTo>
                  <a:lnTo>
                    <a:pt x="27" y="35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6"/>
                  </a:lnTo>
                  <a:lnTo>
                    <a:pt x="42" y="36"/>
                  </a:lnTo>
                  <a:lnTo>
                    <a:pt x="48" y="36"/>
                  </a:lnTo>
                  <a:lnTo>
                    <a:pt x="52" y="36"/>
                  </a:lnTo>
                  <a:lnTo>
                    <a:pt x="77" y="54"/>
                  </a:lnTo>
                  <a:lnTo>
                    <a:pt x="76" y="54"/>
                  </a:lnTo>
                  <a:lnTo>
                    <a:pt x="74" y="56"/>
                  </a:lnTo>
                  <a:lnTo>
                    <a:pt x="73" y="56"/>
                  </a:lnTo>
                  <a:lnTo>
                    <a:pt x="71" y="56"/>
                  </a:lnTo>
                  <a:lnTo>
                    <a:pt x="70" y="56"/>
                  </a:lnTo>
                  <a:lnTo>
                    <a:pt x="68" y="56"/>
                  </a:lnTo>
                  <a:lnTo>
                    <a:pt x="67" y="57"/>
                  </a:lnTo>
                  <a:lnTo>
                    <a:pt x="65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1" y="57"/>
                  </a:lnTo>
                  <a:lnTo>
                    <a:pt x="59" y="56"/>
                  </a:lnTo>
                  <a:lnTo>
                    <a:pt x="58" y="56"/>
                  </a:lnTo>
                  <a:lnTo>
                    <a:pt x="57" y="56"/>
                  </a:lnTo>
                  <a:lnTo>
                    <a:pt x="55" y="56"/>
                  </a:lnTo>
                  <a:lnTo>
                    <a:pt x="54" y="56"/>
                  </a:lnTo>
                  <a:lnTo>
                    <a:pt x="52" y="54"/>
                  </a:lnTo>
                  <a:lnTo>
                    <a:pt x="51" y="54"/>
                  </a:lnTo>
                  <a:lnTo>
                    <a:pt x="49" y="54"/>
                  </a:lnTo>
                  <a:lnTo>
                    <a:pt x="48" y="53"/>
                  </a:lnTo>
                  <a:lnTo>
                    <a:pt x="46" y="53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0" y="50"/>
                  </a:lnTo>
                  <a:lnTo>
                    <a:pt x="39" y="51"/>
                  </a:lnTo>
                  <a:lnTo>
                    <a:pt x="55" y="63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3"/>
                  </a:lnTo>
                  <a:lnTo>
                    <a:pt x="62" y="61"/>
                  </a:lnTo>
                  <a:lnTo>
                    <a:pt x="64" y="61"/>
                  </a:lnTo>
                  <a:lnTo>
                    <a:pt x="65" y="61"/>
                  </a:lnTo>
                  <a:lnTo>
                    <a:pt x="67" y="61"/>
                  </a:lnTo>
                  <a:lnTo>
                    <a:pt x="70" y="61"/>
                  </a:lnTo>
                  <a:lnTo>
                    <a:pt x="71" y="60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76" y="60"/>
                  </a:lnTo>
                  <a:lnTo>
                    <a:pt x="77" y="58"/>
                  </a:lnTo>
                  <a:lnTo>
                    <a:pt x="78" y="58"/>
                  </a:lnTo>
                  <a:lnTo>
                    <a:pt x="80" y="58"/>
                  </a:lnTo>
                  <a:lnTo>
                    <a:pt x="81" y="57"/>
                  </a:lnTo>
                  <a:lnTo>
                    <a:pt x="87" y="61"/>
                  </a:lnTo>
                  <a:lnTo>
                    <a:pt x="92" y="60"/>
                  </a:lnTo>
                  <a:lnTo>
                    <a:pt x="86" y="56"/>
                  </a:lnTo>
                  <a:lnTo>
                    <a:pt x="89" y="54"/>
                  </a:lnTo>
                  <a:lnTo>
                    <a:pt x="90" y="53"/>
                  </a:lnTo>
                  <a:lnTo>
                    <a:pt x="93" y="51"/>
                  </a:lnTo>
                  <a:lnTo>
                    <a:pt x="95" y="50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98" y="46"/>
                  </a:lnTo>
                  <a:lnTo>
                    <a:pt x="98" y="44"/>
                  </a:lnTo>
                  <a:lnTo>
                    <a:pt x="98" y="42"/>
                  </a:lnTo>
                  <a:lnTo>
                    <a:pt x="98" y="40"/>
                  </a:lnTo>
                  <a:lnTo>
                    <a:pt x="98" y="39"/>
                  </a:lnTo>
                  <a:lnTo>
                    <a:pt x="96" y="37"/>
                  </a:lnTo>
                  <a:lnTo>
                    <a:pt x="96" y="36"/>
                  </a:lnTo>
                  <a:lnTo>
                    <a:pt x="95" y="35"/>
                  </a:lnTo>
                  <a:lnTo>
                    <a:pt x="93" y="33"/>
                  </a:lnTo>
                  <a:lnTo>
                    <a:pt x="90" y="32"/>
                  </a:lnTo>
                  <a:lnTo>
                    <a:pt x="89" y="30"/>
                  </a:lnTo>
                  <a:lnTo>
                    <a:pt x="87" y="29"/>
                  </a:lnTo>
                  <a:lnTo>
                    <a:pt x="84" y="28"/>
                  </a:lnTo>
                  <a:lnTo>
                    <a:pt x="83" y="28"/>
                  </a:lnTo>
                  <a:lnTo>
                    <a:pt x="80" y="26"/>
                  </a:lnTo>
                  <a:lnTo>
                    <a:pt x="78" y="26"/>
                  </a:lnTo>
                  <a:lnTo>
                    <a:pt x="76" y="25"/>
                  </a:lnTo>
                  <a:lnTo>
                    <a:pt x="73" y="25"/>
                  </a:lnTo>
                  <a:lnTo>
                    <a:pt x="71" y="25"/>
                  </a:lnTo>
                  <a:lnTo>
                    <a:pt x="68" y="23"/>
                  </a:lnTo>
                  <a:lnTo>
                    <a:pt x="65" y="23"/>
                  </a:lnTo>
                  <a:lnTo>
                    <a:pt x="62" y="23"/>
                  </a:lnTo>
                  <a:lnTo>
                    <a:pt x="58" y="23"/>
                  </a:lnTo>
                  <a:lnTo>
                    <a:pt x="54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21" y="7"/>
                  </a:lnTo>
                  <a:lnTo>
                    <a:pt x="35" y="23"/>
                  </a:lnTo>
                  <a:lnTo>
                    <a:pt x="61" y="36"/>
                  </a:lnTo>
                  <a:lnTo>
                    <a:pt x="64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70" y="37"/>
                  </a:lnTo>
                  <a:lnTo>
                    <a:pt x="71" y="37"/>
                  </a:lnTo>
                  <a:lnTo>
                    <a:pt x="73" y="37"/>
                  </a:lnTo>
                  <a:lnTo>
                    <a:pt x="74" y="37"/>
                  </a:lnTo>
                  <a:lnTo>
                    <a:pt x="76" y="37"/>
                  </a:lnTo>
                  <a:lnTo>
                    <a:pt x="77" y="39"/>
                  </a:lnTo>
                  <a:lnTo>
                    <a:pt x="77" y="39"/>
                  </a:lnTo>
                  <a:lnTo>
                    <a:pt x="78" y="39"/>
                  </a:lnTo>
                  <a:lnTo>
                    <a:pt x="80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84" y="42"/>
                  </a:lnTo>
                  <a:lnTo>
                    <a:pt x="84" y="43"/>
                  </a:lnTo>
                  <a:lnTo>
                    <a:pt x="86" y="43"/>
                  </a:lnTo>
                  <a:lnTo>
                    <a:pt x="86" y="44"/>
                  </a:lnTo>
                  <a:lnTo>
                    <a:pt x="86" y="44"/>
                  </a:lnTo>
                  <a:lnTo>
                    <a:pt x="87" y="46"/>
                  </a:lnTo>
                  <a:lnTo>
                    <a:pt x="87" y="46"/>
                  </a:lnTo>
                  <a:lnTo>
                    <a:pt x="87" y="47"/>
                  </a:lnTo>
                  <a:lnTo>
                    <a:pt x="87" y="47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4" y="51"/>
                  </a:lnTo>
                  <a:lnTo>
                    <a:pt x="84" y="51"/>
                  </a:lnTo>
                  <a:lnTo>
                    <a:pt x="83" y="53"/>
                  </a:lnTo>
                  <a:lnTo>
                    <a:pt x="61" y="36"/>
                  </a:lnTo>
                  <a:lnTo>
                    <a:pt x="35" y="23"/>
                  </a:lnTo>
                </a:path>
              </a:pathLst>
            </a:custGeom>
            <a:solidFill>
              <a:schemeClr val="tx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6874" name="Group 218"/>
          <p:cNvGrpSpPr>
            <a:grpSpLocks/>
          </p:cNvGrpSpPr>
          <p:nvPr/>
        </p:nvGrpSpPr>
        <p:grpSpPr bwMode="auto">
          <a:xfrm>
            <a:off x="1060450" y="2438400"/>
            <a:ext cx="7096125" cy="215900"/>
            <a:chOff x="668" y="1488"/>
            <a:chExt cx="4470" cy="136"/>
          </a:xfrm>
        </p:grpSpPr>
        <p:sp>
          <p:nvSpPr>
            <p:cNvPr id="326875" name="Text Box 219"/>
            <p:cNvSpPr txBox="1">
              <a:spLocks noChangeArrowheads="1"/>
            </p:cNvSpPr>
            <p:nvPr/>
          </p:nvSpPr>
          <p:spPr bwMode="auto">
            <a:xfrm>
              <a:off x="668" y="1488"/>
              <a:ext cx="91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</a:t>
              </a:r>
              <a:r>
                <a:rPr lang="zh-TW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建立客戶資料</a:t>
              </a:r>
            </a:p>
          </p:txBody>
        </p:sp>
        <p:sp>
          <p:nvSpPr>
            <p:cNvPr id="326876" name="Text Box 220"/>
            <p:cNvSpPr txBox="1">
              <a:spLocks noChangeArrowheads="1"/>
            </p:cNvSpPr>
            <p:nvPr/>
          </p:nvSpPr>
          <p:spPr bwMode="auto">
            <a:xfrm>
              <a:off x="4558" y="1488"/>
              <a:ext cx="58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 </a:t>
              </a:r>
              <a:r>
                <a:rPr lang="zh-TW" alt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預收款</a:t>
              </a:r>
            </a:p>
          </p:txBody>
        </p:sp>
        <p:sp>
          <p:nvSpPr>
            <p:cNvPr id="326877" name="Text Box 221"/>
            <p:cNvSpPr txBox="1">
              <a:spLocks noChangeArrowheads="1"/>
            </p:cNvSpPr>
            <p:nvPr/>
          </p:nvSpPr>
          <p:spPr bwMode="auto">
            <a:xfrm>
              <a:off x="3214" y="1488"/>
              <a:ext cx="69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 </a:t>
              </a:r>
              <a:r>
                <a:rPr lang="zh-TW" alt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輸入訂單</a:t>
              </a:r>
            </a:p>
          </p:txBody>
        </p:sp>
        <p:sp>
          <p:nvSpPr>
            <p:cNvPr id="326878" name="Text Box 222"/>
            <p:cNvSpPr txBox="1">
              <a:spLocks noChangeArrowheads="1"/>
            </p:cNvSpPr>
            <p:nvPr/>
          </p:nvSpPr>
          <p:spPr bwMode="auto">
            <a:xfrm>
              <a:off x="1960" y="1488"/>
              <a:ext cx="58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2. </a:t>
              </a:r>
              <a:r>
                <a:rPr lang="zh-TW" alt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報價</a:t>
              </a:r>
            </a:p>
          </p:txBody>
        </p:sp>
      </p:grpSp>
      <p:grpSp>
        <p:nvGrpSpPr>
          <p:cNvPr id="326879" name="Group 223"/>
          <p:cNvGrpSpPr>
            <a:grpSpLocks/>
          </p:cNvGrpSpPr>
          <p:nvPr/>
        </p:nvGrpSpPr>
        <p:grpSpPr bwMode="auto">
          <a:xfrm>
            <a:off x="7239000" y="3352800"/>
            <a:ext cx="952500" cy="712788"/>
            <a:chOff x="2558" y="1377"/>
            <a:chExt cx="600" cy="449"/>
          </a:xfrm>
        </p:grpSpPr>
        <p:sp>
          <p:nvSpPr>
            <p:cNvPr id="326880" name="Freeform 224"/>
            <p:cNvSpPr>
              <a:spLocks/>
            </p:cNvSpPr>
            <p:nvPr/>
          </p:nvSpPr>
          <p:spPr bwMode="auto">
            <a:xfrm>
              <a:off x="2665" y="1477"/>
              <a:ext cx="52" cy="2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1" y="6"/>
                </a:cxn>
                <a:cxn ang="0">
                  <a:pos x="48" y="215"/>
                </a:cxn>
                <a:cxn ang="0">
                  <a:pos x="0" y="199"/>
                </a:cxn>
                <a:cxn ang="0">
                  <a:pos x="4" y="0"/>
                </a:cxn>
              </a:cxnLst>
              <a:rect l="0" t="0" r="r" b="b"/>
              <a:pathLst>
                <a:path w="52" h="216">
                  <a:moveTo>
                    <a:pt x="4" y="0"/>
                  </a:moveTo>
                  <a:lnTo>
                    <a:pt x="51" y="6"/>
                  </a:lnTo>
                  <a:lnTo>
                    <a:pt x="48" y="215"/>
                  </a:lnTo>
                  <a:lnTo>
                    <a:pt x="0" y="199"/>
                  </a:lnTo>
                  <a:lnTo>
                    <a:pt x="4" y="0"/>
                  </a:lnTo>
                </a:path>
              </a:pathLst>
            </a:custGeom>
            <a:solidFill>
              <a:srgbClr val="61BBE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81" name="Freeform 225"/>
            <p:cNvSpPr>
              <a:spLocks/>
            </p:cNvSpPr>
            <p:nvPr/>
          </p:nvSpPr>
          <p:spPr bwMode="auto">
            <a:xfrm>
              <a:off x="2713" y="1480"/>
              <a:ext cx="55" cy="213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4" y="0"/>
                </a:cxn>
                <a:cxn ang="0">
                  <a:pos x="54" y="199"/>
                </a:cxn>
                <a:cxn ang="0">
                  <a:pos x="0" y="212"/>
                </a:cxn>
                <a:cxn ang="0">
                  <a:pos x="3" y="3"/>
                </a:cxn>
              </a:cxnLst>
              <a:rect l="0" t="0" r="r" b="b"/>
              <a:pathLst>
                <a:path w="55" h="213">
                  <a:moveTo>
                    <a:pt x="3" y="3"/>
                  </a:moveTo>
                  <a:lnTo>
                    <a:pt x="54" y="0"/>
                  </a:lnTo>
                  <a:lnTo>
                    <a:pt x="54" y="199"/>
                  </a:lnTo>
                  <a:lnTo>
                    <a:pt x="0" y="212"/>
                  </a:lnTo>
                  <a:lnTo>
                    <a:pt x="3" y="3"/>
                  </a:lnTo>
                </a:path>
              </a:pathLst>
            </a:custGeom>
            <a:solidFill>
              <a:srgbClr val="2798C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82" name="Freeform 226"/>
            <p:cNvSpPr>
              <a:spLocks/>
            </p:cNvSpPr>
            <p:nvPr/>
          </p:nvSpPr>
          <p:spPr bwMode="auto">
            <a:xfrm>
              <a:off x="2669" y="1470"/>
              <a:ext cx="96" cy="1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7" y="0"/>
                </a:cxn>
                <a:cxn ang="0">
                  <a:pos x="95" y="8"/>
                </a:cxn>
                <a:cxn ang="0">
                  <a:pos x="47" y="16"/>
                </a:cxn>
                <a:cxn ang="0">
                  <a:pos x="0" y="8"/>
                </a:cxn>
              </a:cxnLst>
              <a:rect l="0" t="0" r="r" b="b"/>
              <a:pathLst>
                <a:path w="96" h="17">
                  <a:moveTo>
                    <a:pt x="0" y="8"/>
                  </a:moveTo>
                  <a:lnTo>
                    <a:pt x="47" y="0"/>
                  </a:lnTo>
                  <a:lnTo>
                    <a:pt x="95" y="8"/>
                  </a:lnTo>
                  <a:lnTo>
                    <a:pt x="47" y="16"/>
                  </a:lnTo>
                  <a:lnTo>
                    <a:pt x="0" y="8"/>
                  </a:lnTo>
                </a:path>
              </a:pathLst>
            </a:custGeom>
            <a:solidFill>
              <a:srgbClr val="C2E4F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83" name="Freeform 227"/>
            <p:cNvSpPr>
              <a:spLocks/>
            </p:cNvSpPr>
            <p:nvPr/>
          </p:nvSpPr>
          <p:spPr bwMode="auto">
            <a:xfrm>
              <a:off x="2760" y="1385"/>
              <a:ext cx="71" cy="362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0" y="0"/>
                </a:cxn>
                <a:cxn ang="0">
                  <a:pos x="67" y="0"/>
                </a:cxn>
                <a:cxn ang="0">
                  <a:pos x="70" y="361"/>
                </a:cxn>
                <a:cxn ang="0">
                  <a:pos x="0" y="348"/>
                </a:cxn>
              </a:cxnLst>
              <a:rect l="0" t="0" r="r" b="b"/>
              <a:pathLst>
                <a:path w="71" h="362">
                  <a:moveTo>
                    <a:pt x="0" y="348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70" y="361"/>
                  </a:lnTo>
                  <a:lnTo>
                    <a:pt x="0" y="348"/>
                  </a:lnTo>
                </a:path>
              </a:pathLst>
            </a:custGeom>
            <a:solidFill>
              <a:srgbClr val="D39F1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84" name="Freeform 228"/>
            <p:cNvSpPr>
              <a:spLocks/>
            </p:cNvSpPr>
            <p:nvPr/>
          </p:nvSpPr>
          <p:spPr bwMode="auto">
            <a:xfrm>
              <a:off x="2827" y="1382"/>
              <a:ext cx="61" cy="365"/>
            </a:xfrm>
            <a:custGeom>
              <a:avLst/>
              <a:gdLst/>
              <a:ahLst/>
              <a:cxnLst>
                <a:cxn ang="0">
                  <a:pos x="3" y="364"/>
                </a:cxn>
                <a:cxn ang="0">
                  <a:pos x="60" y="345"/>
                </a:cxn>
                <a:cxn ang="0">
                  <a:pos x="60" y="0"/>
                </a:cxn>
                <a:cxn ang="0">
                  <a:pos x="0" y="3"/>
                </a:cxn>
                <a:cxn ang="0">
                  <a:pos x="3" y="364"/>
                </a:cxn>
              </a:cxnLst>
              <a:rect l="0" t="0" r="r" b="b"/>
              <a:pathLst>
                <a:path w="61" h="365">
                  <a:moveTo>
                    <a:pt x="3" y="364"/>
                  </a:moveTo>
                  <a:lnTo>
                    <a:pt x="60" y="345"/>
                  </a:lnTo>
                  <a:lnTo>
                    <a:pt x="60" y="0"/>
                  </a:lnTo>
                  <a:lnTo>
                    <a:pt x="0" y="3"/>
                  </a:lnTo>
                  <a:lnTo>
                    <a:pt x="3" y="364"/>
                  </a:lnTo>
                </a:path>
              </a:pathLst>
            </a:custGeom>
            <a:solidFill>
              <a:srgbClr val="99731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85" name="Freeform 229"/>
            <p:cNvSpPr>
              <a:spLocks/>
            </p:cNvSpPr>
            <p:nvPr/>
          </p:nvSpPr>
          <p:spPr bwMode="auto">
            <a:xfrm>
              <a:off x="2767" y="1377"/>
              <a:ext cx="118" cy="1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1" y="16"/>
                </a:cxn>
                <a:cxn ang="0">
                  <a:pos x="117" y="5"/>
                </a:cxn>
                <a:cxn ang="0">
                  <a:pos x="60" y="0"/>
                </a:cxn>
                <a:cxn ang="0">
                  <a:pos x="0" y="5"/>
                </a:cxn>
              </a:cxnLst>
              <a:rect l="0" t="0" r="r" b="b"/>
              <a:pathLst>
                <a:path w="118" h="17">
                  <a:moveTo>
                    <a:pt x="0" y="5"/>
                  </a:moveTo>
                  <a:lnTo>
                    <a:pt x="61" y="16"/>
                  </a:lnTo>
                  <a:lnTo>
                    <a:pt x="117" y="5"/>
                  </a:lnTo>
                  <a:lnTo>
                    <a:pt x="60" y="0"/>
                  </a:lnTo>
                  <a:lnTo>
                    <a:pt x="0" y="5"/>
                  </a:lnTo>
                </a:path>
              </a:pathLst>
            </a:custGeom>
            <a:solidFill>
              <a:srgbClr val="F1D58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86" name="Freeform 230"/>
            <p:cNvSpPr>
              <a:spLocks/>
            </p:cNvSpPr>
            <p:nvPr/>
          </p:nvSpPr>
          <p:spPr bwMode="auto">
            <a:xfrm>
              <a:off x="2909" y="1426"/>
              <a:ext cx="52" cy="295"/>
            </a:xfrm>
            <a:custGeom>
              <a:avLst/>
              <a:gdLst/>
              <a:ahLst/>
              <a:cxnLst>
                <a:cxn ang="0">
                  <a:pos x="0" y="291"/>
                </a:cxn>
                <a:cxn ang="0">
                  <a:pos x="0" y="0"/>
                </a:cxn>
                <a:cxn ang="0">
                  <a:pos x="51" y="3"/>
                </a:cxn>
                <a:cxn ang="0">
                  <a:pos x="51" y="294"/>
                </a:cxn>
                <a:cxn ang="0">
                  <a:pos x="0" y="291"/>
                </a:cxn>
              </a:cxnLst>
              <a:rect l="0" t="0" r="r" b="b"/>
              <a:pathLst>
                <a:path w="52" h="295">
                  <a:moveTo>
                    <a:pt x="0" y="291"/>
                  </a:moveTo>
                  <a:lnTo>
                    <a:pt x="0" y="0"/>
                  </a:lnTo>
                  <a:lnTo>
                    <a:pt x="51" y="3"/>
                  </a:lnTo>
                  <a:lnTo>
                    <a:pt x="51" y="294"/>
                  </a:lnTo>
                  <a:lnTo>
                    <a:pt x="0" y="291"/>
                  </a:lnTo>
                </a:path>
              </a:pathLst>
            </a:custGeom>
            <a:solidFill>
              <a:srgbClr val="61BBE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87" name="Freeform 231"/>
            <p:cNvSpPr>
              <a:spLocks/>
            </p:cNvSpPr>
            <p:nvPr/>
          </p:nvSpPr>
          <p:spPr bwMode="auto">
            <a:xfrm>
              <a:off x="2957" y="1423"/>
              <a:ext cx="48" cy="298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47" y="285"/>
                </a:cxn>
                <a:cxn ang="0">
                  <a:pos x="47" y="0"/>
                </a:cxn>
                <a:cxn ang="0">
                  <a:pos x="3" y="6"/>
                </a:cxn>
                <a:cxn ang="0">
                  <a:pos x="0" y="297"/>
                </a:cxn>
              </a:cxnLst>
              <a:rect l="0" t="0" r="r" b="b"/>
              <a:pathLst>
                <a:path w="48" h="298">
                  <a:moveTo>
                    <a:pt x="0" y="297"/>
                  </a:moveTo>
                  <a:lnTo>
                    <a:pt x="47" y="285"/>
                  </a:lnTo>
                  <a:lnTo>
                    <a:pt x="47" y="0"/>
                  </a:lnTo>
                  <a:lnTo>
                    <a:pt x="3" y="6"/>
                  </a:lnTo>
                  <a:lnTo>
                    <a:pt x="0" y="297"/>
                  </a:lnTo>
                </a:path>
              </a:pathLst>
            </a:custGeom>
            <a:solidFill>
              <a:srgbClr val="2798C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88" name="Freeform 232"/>
            <p:cNvSpPr>
              <a:spLocks/>
            </p:cNvSpPr>
            <p:nvPr/>
          </p:nvSpPr>
          <p:spPr bwMode="auto">
            <a:xfrm>
              <a:off x="2906" y="1414"/>
              <a:ext cx="97" cy="2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47" y="0"/>
                </a:cxn>
                <a:cxn ang="0">
                  <a:pos x="96" y="7"/>
                </a:cxn>
                <a:cxn ang="0">
                  <a:pos x="47" y="19"/>
                </a:cxn>
                <a:cxn ang="0">
                  <a:pos x="0" y="11"/>
                </a:cxn>
              </a:cxnLst>
              <a:rect l="0" t="0" r="r" b="b"/>
              <a:pathLst>
                <a:path w="97" h="20">
                  <a:moveTo>
                    <a:pt x="0" y="11"/>
                  </a:moveTo>
                  <a:lnTo>
                    <a:pt x="47" y="0"/>
                  </a:lnTo>
                  <a:lnTo>
                    <a:pt x="96" y="7"/>
                  </a:lnTo>
                  <a:lnTo>
                    <a:pt x="47" y="19"/>
                  </a:lnTo>
                  <a:lnTo>
                    <a:pt x="0" y="11"/>
                  </a:lnTo>
                </a:path>
              </a:pathLst>
            </a:custGeom>
            <a:solidFill>
              <a:srgbClr val="C2E4F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89" name="Freeform 233"/>
            <p:cNvSpPr>
              <a:spLocks/>
            </p:cNvSpPr>
            <p:nvPr/>
          </p:nvSpPr>
          <p:spPr bwMode="auto">
            <a:xfrm>
              <a:off x="3106" y="1584"/>
              <a:ext cx="52" cy="14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22"/>
                </a:cxn>
                <a:cxn ang="0">
                  <a:pos x="51" y="0"/>
                </a:cxn>
                <a:cxn ang="0">
                  <a:pos x="51" y="117"/>
                </a:cxn>
                <a:cxn ang="0">
                  <a:pos x="0" y="143"/>
                </a:cxn>
              </a:cxnLst>
              <a:rect l="0" t="0" r="r" b="b"/>
              <a:pathLst>
                <a:path w="52" h="144">
                  <a:moveTo>
                    <a:pt x="0" y="143"/>
                  </a:moveTo>
                  <a:lnTo>
                    <a:pt x="0" y="22"/>
                  </a:lnTo>
                  <a:lnTo>
                    <a:pt x="51" y="0"/>
                  </a:lnTo>
                  <a:lnTo>
                    <a:pt x="51" y="117"/>
                  </a:lnTo>
                  <a:lnTo>
                    <a:pt x="0" y="143"/>
                  </a:lnTo>
                </a:path>
              </a:pathLst>
            </a:custGeom>
            <a:solidFill>
              <a:srgbClr val="99731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0" name="Freeform 234"/>
            <p:cNvSpPr>
              <a:spLocks/>
            </p:cNvSpPr>
            <p:nvPr/>
          </p:nvSpPr>
          <p:spPr bwMode="auto">
            <a:xfrm>
              <a:off x="2989" y="1587"/>
              <a:ext cx="118" cy="140"/>
            </a:xfrm>
            <a:custGeom>
              <a:avLst/>
              <a:gdLst/>
              <a:ahLst/>
              <a:cxnLst>
                <a:cxn ang="0">
                  <a:pos x="117" y="139"/>
                </a:cxn>
                <a:cxn ang="0">
                  <a:pos x="0" y="113"/>
                </a:cxn>
                <a:cxn ang="0">
                  <a:pos x="0" y="0"/>
                </a:cxn>
                <a:cxn ang="0">
                  <a:pos x="117" y="19"/>
                </a:cxn>
                <a:cxn ang="0">
                  <a:pos x="117" y="139"/>
                </a:cxn>
              </a:cxnLst>
              <a:rect l="0" t="0" r="r" b="b"/>
              <a:pathLst>
                <a:path w="118" h="140">
                  <a:moveTo>
                    <a:pt x="117" y="139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7" y="19"/>
                  </a:lnTo>
                  <a:lnTo>
                    <a:pt x="117" y="139"/>
                  </a:lnTo>
                </a:path>
              </a:pathLst>
            </a:custGeom>
            <a:solidFill>
              <a:srgbClr val="D39F1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1" name="Freeform 235"/>
            <p:cNvSpPr>
              <a:spLocks/>
            </p:cNvSpPr>
            <p:nvPr/>
          </p:nvSpPr>
          <p:spPr bwMode="auto">
            <a:xfrm>
              <a:off x="2992" y="1568"/>
              <a:ext cx="166" cy="39"/>
            </a:xfrm>
            <a:custGeom>
              <a:avLst/>
              <a:gdLst/>
              <a:ahLst/>
              <a:cxnLst>
                <a:cxn ang="0">
                  <a:pos x="114" y="38"/>
                </a:cxn>
                <a:cxn ang="0">
                  <a:pos x="165" y="16"/>
                </a:cxn>
                <a:cxn ang="0">
                  <a:pos x="60" y="0"/>
                </a:cxn>
                <a:cxn ang="0">
                  <a:pos x="0" y="19"/>
                </a:cxn>
                <a:cxn ang="0">
                  <a:pos x="114" y="38"/>
                </a:cxn>
              </a:cxnLst>
              <a:rect l="0" t="0" r="r" b="b"/>
              <a:pathLst>
                <a:path w="166" h="39">
                  <a:moveTo>
                    <a:pt x="114" y="38"/>
                  </a:moveTo>
                  <a:lnTo>
                    <a:pt x="165" y="16"/>
                  </a:lnTo>
                  <a:lnTo>
                    <a:pt x="60" y="0"/>
                  </a:lnTo>
                  <a:lnTo>
                    <a:pt x="0" y="19"/>
                  </a:lnTo>
                  <a:lnTo>
                    <a:pt x="114" y="38"/>
                  </a:lnTo>
                </a:path>
              </a:pathLst>
            </a:custGeom>
            <a:solidFill>
              <a:srgbClr val="F1D58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2" name="Freeform 236"/>
            <p:cNvSpPr>
              <a:spLocks/>
            </p:cNvSpPr>
            <p:nvPr/>
          </p:nvSpPr>
          <p:spPr bwMode="auto">
            <a:xfrm>
              <a:off x="2558" y="1553"/>
              <a:ext cx="89" cy="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1"/>
                </a:cxn>
                <a:cxn ang="0">
                  <a:pos x="88" y="202"/>
                </a:cxn>
                <a:cxn ang="0">
                  <a:pos x="88" y="19"/>
                </a:cxn>
                <a:cxn ang="0">
                  <a:pos x="0" y="0"/>
                </a:cxn>
              </a:cxnLst>
              <a:rect l="0" t="0" r="r" b="b"/>
              <a:pathLst>
                <a:path w="89" h="203">
                  <a:moveTo>
                    <a:pt x="0" y="0"/>
                  </a:moveTo>
                  <a:lnTo>
                    <a:pt x="0" y="171"/>
                  </a:lnTo>
                  <a:lnTo>
                    <a:pt x="88" y="202"/>
                  </a:lnTo>
                  <a:lnTo>
                    <a:pt x="88" y="19"/>
                  </a:lnTo>
                  <a:lnTo>
                    <a:pt x="0" y="0"/>
                  </a:lnTo>
                </a:path>
              </a:pathLst>
            </a:custGeom>
            <a:solidFill>
              <a:srgbClr val="D39F1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3" name="Freeform 237"/>
            <p:cNvSpPr>
              <a:spLocks/>
            </p:cNvSpPr>
            <p:nvPr/>
          </p:nvSpPr>
          <p:spPr bwMode="auto">
            <a:xfrm>
              <a:off x="2643" y="1549"/>
              <a:ext cx="115" cy="207"/>
            </a:xfrm>
            <a:custGeom>
              <a:avLst/>
              <a:gdLst/>
              <a:ahLst/>
              <a:cxnLst>
                <a:cxn ang="0">
                  <a:pos x="3" y="23"/>
                </a:cxn>
                <a:cxn ang="0">
                  <a:pos x="114" y="0"/>
                </a:cxn>
                <a:cxn ang="0">
                  <a:pos x="114" y="175"/>
                </a:cxn>
                <a:cxn ang="0">
                  <a:pos x="0" y="206"/>
                </a:cxn>
                <a:cxn ang="0">
                  <a:pos x="3" y="23"/>
                </a:cxn>
              </a:cxnLst>
              <a:rect l="0" t="0" r="r" b="b"/>
              <a:pathLst>
                <a:path w="115" h="207">
                  <a:moveTo>
                    <a:pt x="3" y="23"/>
                  </a:moveTo>
                  <a:lnTo>
                    <a:pt x="114" y="0"/>
                  </a:lnTo>
                  <a:lnTo>
                    <a:pt x="114" y="175"/>
                  </a:lnTo>
                  <a:lnTo>
                    <a:pt x="0" y="206"/>
                  </a:lnTo>
                  <a:lnTo>
                    <a:pt x="3" y="23"/>
                  </a:lnTo>
                </a:path>
              </a:pathLst>
            </a:custGeom>
            <a:solidFill>
              <a:srgbClr val="99731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4" name="Freeform 238"/>
            <p:cNvSpPr>
              <a:spLocks/>
            </p:cNvSpPr>
            <p:nvPr/>
          </p:nvSpPr>
          <p:spPr bwMode="auto">
            <a:xfrm>
              <a:off x="2558" y="1537"/>
              <a:ext cx="200" cy="3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20" y="0"/>
                </a:cxn>
                <a:cxn ang="0">
                  <a:pos x="199" y="12"/>
                </a:cxn>
                <a:cxn ang="0">
                  <a:pos x="85" y="35"/>
                </a:cxn>
                <a:cxn ang="0">
                  <a:pos x="0" y="16"/>
                </a:cxn>
              </a:cxnLst>
              <a:rect l="0" t="0" r="r" b="b"/>
              <a:pathLst>
                <a:path w="200" h="36">
                  <a:moveTo>
                    <a:pt x="0" y="16"/>
                  </a:moveTo>
                  <a:lnTo>
                    <a:pt x="120" y="0"/>
                  </a:lnTo>
                  <a:lnTo>
                    <a:pt x="199" y="12"/>
                  </a:lnTo>
                  <a:lnTo>
                    <a:pt x="85" y="35"/>
                  </a:lnTo>
                  <a:lnTo>
                    <a:pt x="0" y="16"/>
                  </a:lnTo>
                </a:path>
              </a:pathLst>
            </a:custGeom>
            <a:solidFill>
              <a:srgbClr val="F1D58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5" name="Freeform 239"/>
            <p:cNvSpPr>
              <a:spLocks/>
            </p:cNvSpPr>
            <p:nvPr/>
          </p:nvSpPr>
          <p:spPr bwMode="auto">
            <a:xfrm>
              <a:off x="2662" y="1606"/>
              <a:ext cx="71" cy="1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67" y="168"/>
                </a:cxn>
                <a:cxn ang="0">
                  <a:pos x="70" y="16"/>
                </a:cxn>
                <a:cxn ang="0">
                  <a:pos x="0" y="0"/>
                </a:cxn>
              </a:cxnLst>
              <a:rect l="0" t="0" r="r" b="b"/>
              <a:pathLst>
                <a:path w="71" h="169">
                  <a:moveTo>
                    <a:pt x="0" y="0"/>
                  </a:moveTo>
                  <a:lnTo>
                    <a:pt x="0" y="149"/>
                  </a:lnTo>
                  <a:lnTo>
                    <a:pt x="67" y="168"/>
                  </a:lnTo>
                  <a:lnTo>
                    <a:pt x="70" y="16"/>
                  </a:lnTo>
                  <a:lnTo>
                    <a:pt x="0" y="0"/>
                  </a:lnTo>
                </a:path>
              </a:pathLst>
            </a:custGeom>
            <a:solidFill>
              <a:srgbClr val="61BBE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6" name="Freeform 240"/>
            <p:cNvSpPr>
              <a:spLocks/>
            </p:cNvSpPr>
            <p:nvPr/>
          </p:nvSpPr>
          <p:spPr bwMode="auto">
            <a:xfrm>
              <a:off x="2729" y="1600"/>
              <a:ext cx="102" cy="172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101" y="143"/>
                </a:cxn>
                <a:cxn ang="0">
                  <a:pos x="101" y="0"/>
                </a:cxn>
                <a:cxn ang="0">
                  <a:pos x="0" y="22"/>
                </a:cxn>
                <a:cxn ang="0">
                  <a:pos x="0" y="171"/>
                </a:cxn>
              </a:cxnLst>
              <a:rect l="0" t="0" r="r" b="b"/>
              <a:pathLst>
                <a:path w="102" h="172">
                  <a:moveTo>
                    <a:pt x="0" y="171"/>
                  </a:moveTo>
                  <a:lnTo>
                    <a:pt x="101" y="143"/>
                  </a:lnTo>
                  <a:lnTo>
                    <a:pt x="101" y="0"/>
                  </a:lnTo>
                  <a:lnTo>
                    <a:pt x="0" y="22"/>
                  </a:lnTo>
                  <a:lnTo>
                    <a:pt x="0" y="171"/>
                  </a:lnTo>
                </a:path>
              </a:pathLst>
            </a:custGeom>
            <a:solidFill>
              <a:srgbClr val="2798C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7" name="Freeform 241"/>
            <p:cNvSpPr>
              <a:spLocks/>
            </p:cNvSpPr>
            <p:nvPr/>
          </p:nvSpPr>
          <p:spPr bwMode="auto">
            <a:xfrm>
              <a:off x="2662" y="1587"/>
              <a:ext cx="166" cy="36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98" y="0"/>
                </a:cxn>
                <a:cxn ang="0">
                  <a:pos x="165" y="13"/>
                </a:cxn>
                <a:cxn ang="0">
                  <a:pos x="64" y="35"/>
                </a:cxn>
                <a:cxn ang="0">
                  <a:pos x="0" y="19"/>
                </a:cxn>
              </a:cxnLst>
              <a:rect l="0" t="0" r="r" b="b"/>
              <a:pathLst>
                <a:path w="166" h="36">
                  <a:moveTo>
                    <a:pt x="0" y="19"/>
                  </a:moveTo>
                  <a:lnTo>
                    <a:pt x="98" y="0"/>
                  </a:lnTo>
                  <a:lnTo>
                    <a:pt x="165" y="13"/>
                  </a:lnTo>
                  <a:lnTo>
                    <a:pt x="64" y="35"/>
                  </a:lnTo>
                  <a:lnTo>
                    <a:pt x="0" y="19"/>
                  </a:lnTo>
                </a:path>
              </a:pathLst>
            </a:custGeom>
            <a:solidFill>
              <a:srgbClr val="C2E4F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8" name="Freeform 242"/>
            <p:cNvSpPr>
              <a:spLocks/>
            </p:cNvSpPr>
            <p:nvPr/>
          </p:nvSpPr>
          <p:spPr bwMode="auto">
            <a:xfrm>
              <a:off x="2862" y="1654"/>
              <a:ext cx="134" cy="1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5"/>
                </a:cxn>
                <a:cxn ang="0">
                  <a:pos x="133" y="123"/>
                </a:cxn>
                <a:cxn ang="0">
                  <a:pos x="133" y="22"/>
                </a:cxn>
                <a:cxn ang="0">
                  <a:pos x="0" y="0"/>
                </a:cxn>
              </a:cxnLst>
              <a:rect l="0" t="0" r="r" b="b"/>
              <a:pathLst>
                <a:path w="134" h="124">
                  <a:moveTo>
                    <a:pt x="0" y="0"/>
                  </a:moveTo>
                  <a:lnTo>
                    <a:pt x="0" y="95"/>
                  </a:lnTo>
                  <a:lnTo>
                    <a:pt x="133" y="123"/>
                  </a:lnTo>
                  <a:lnTo>
                    <a:pt x="133" y="22"/>
                  </a:lnTo>
                  <a:lnTo>
                    <a:pt x="0" y="0"/>
                  </a:lnTo>
                </a:path>
              </a:pathLst>
            </a:custGeom>
            <a:solidFill>
              <a:srgbClr val="61BBE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899" name="Freeform 243"/>
            <p:cNvSpPr>
              <a:spLocks/>
            </p:cNvSpPr>
            <p:nvPr/>
          </p:nvSpPr>
          <p:spPr bwMode="auto">
            <a:xfrm>
              <a:off x="2995" y="1651"/>
              <a:ext cx="68" cy="127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67" y="95"/>
                </a:cxn>
                <a:cxn ang="0">
                  <a:pos x="67" y="0"/>
                </a:cxn>
                <a:cxn ang="0">
                  <a:pos x="0" y="25"/>
                </a:cxn>
                <a:cxn ang="0">
                  <a:pos x="0" y="126"/>
                </a:cxn>
              </a:cxnLst>
              <a:rect l="0" t="0" r="r" b="b"/>
              <a:pathLst>
                <a:path w="68" h="127">
                  <a:moveTo>
                    <a:pt x="0" y="126"/>
                  </a:moveTo>
                  <a:lnTo>
                    <a:pt x="67" y="95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0" y="126"/>
                  </a:lnTo>
                </a:path>
              </a:pathLst>
            </a:custGeom>
            <a:solidFill>
              <a:srgbClr val="2798C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0" name="Freeform 244"/>
            <p:cNvSpPr>
              <a:spLocks/>
            </p:cNvSpPr>
            <p:nvPr/>
          </p:nvSpPr>
          <p:spPr bwMode="auto">
            <a:xfrm>
              <a:off x="3039" y="1663"/>
              <a:ext cx="17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6"/>
                </a:cxn>
                <a:cxn ang="0">
                  <a:pos x="0" y="27"/>
                </a:cxn>
              </a:cxnLst>
              <a:rect l="0" t="0" r="r" b="b"/>
              <a:pathLst>
                <a:path w="17" h="28">
                  <a:moveTo>
                    <a:pt x="0" y="27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2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1" name="Freeform 245"/>
            <p:cNvSpPr>
              <a:spLocks/>
            </p:cNvSpPr>
            <p:nvPr/>
          </p:nvSpPr>
          <p:spPr bwMode="auto">
            <a:xfrm>
              <a:off x="3039" y="1717"/>
              <a:ext cx="17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6"/>
                </a:cxn>
                <a:cxn ang="0">
                  <a:pos x="0" y="27"/>
                </a:cxn>
              </a:cxnLst>
              <a:rect l="0" t="0" r="r" b="b"/>
              <a:pathLst>
                <a:path w="17" h="28">
                  <a:moveTo>
                    <a:pt x="0" y="27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2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2" name="Freeform 246"/>
            <p:cNvSpPr>
              <a:spLocks/>
            </p:cNvSpPr>
            <p:nvPr/>
          </p:nvSpPr>
          <p:spPr bwMode="auto">
            <a:xfrm>
              <a:off x="3013" y="1697"/>
              <a:ext cx="17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5"/>
                </a:cxn>
                <a:cxn ang="0">
                  <a:pos x="0" y="27"/>
                </a:cxn>
              </a:cxnLst>
              <a:rect l="0" t="0" r="r" b="b"/>
              <a:pathLst>
                <a:path w="17" h="28">
                  <a:moveTo>
                    <a:pt x="0" y="27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2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3" name="Freeform 247"/>
            <p:cNvSpPr>
              <a:spLocks/>
            </p:cNvSpPr>
            <p:nvPr/>
          </p:nvSpPr>
          <p:spPr bwMode="auto">
            <a:xfrm>
              <a:off x="3110" y="1606"/>
              <a:ext cx="17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6"/>
                </a:cxn>
                <a:cxn ang="0">
                  <a:pos x="0" y="27"/>
                </a:cxn>
              </a:cxnLst>
              <a:rect l="0" t="0" r="r" b="b"/>
              <a:pathLst>
                <a:path w="17" h="28">
                  <a:moveTo>
                    <a:pt x="0" y="27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2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4" name="Freeform 248"/>
            <p:cNvSpPr>
              <a:spLocks/>
            </p:cNvSpPr>
            <p:nvPr/>
          </p:nvSpPr>
          <p:spPr bwMode="auto">
            <a:xfrm>
              <a:off x="3131" y="1626"/>
              <a:ext cx="17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6"/>
                </a:cxn>
                <a:cxn ang="0">
                  <a:pos x="0" y="27"/>
                </a:cxn>
              </a:cxnLst>
              <a:rect l="0" t="0" r="r" b="b"/>
              <a:pathLst>
                <a:path w="17" h="28">
                  <a:moveTo>
                    <a:pt x="0" y="27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2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5" name="Freeform 249"/>
            <p:cNvSpPr>
              <a:spLocks/>
            </p:cNvSpPr>
            <p:nvPr/>
          </p:nvSpPr>
          <p:spPr bwMode="auto">
            <a:xfrm>
              <a:off x="2964" y="1433"/>
              <a:ext cx="17" cy="2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24"/>
                </a:cxn>
              </a:cxnLst>
              <a:rect l="0" t="0" r="r" b="b"/>
              <a:pathLst>
                <a:path w="17" h="25">
                  <a:moveTo>
                    <a:pt x="0" y="24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6" name="Freeform 250"/>
            <p:cNvSpPr>
              <a:spLocks/>
            </p:cNvSpPr>
            <p:nvPr/>
          </p:nvSpPr>
          <p:spPr bwMode="auto">
            <a:xfrm>
              <a:off x="2986" y="1460"/>
              <a:ext cx="17" cy="2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0" y="23"/>
                </a:cxn>
              </a:cxnLst>
              <a:rect l="0" t="0" r="r" b="b"/>
              <a:pathLst>
                <a:path w="17" h="24">
                  <a:moveTo>
                    <a:pt x="0" y="23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7" name="Freeform 251"/>
            <p:cNvSpPr>
              <a:spLocks/>
            </p:cNvSpPr>
            <p:nvPr/>
          </p:nvSpPr>
          <p:spPr bwMode="auto">
            <a:xfrm>
              <a:off x="2966" y="1523"/>
              <a:ext cx="17" cy="2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24"/>
                </a:cxn>
              </a:cxnLst>
              <a:rect l="0" t="0" r="r" b="b"/>
              <a:pathLst>
                <a:path w="17" h="25">
                  <a:moveTo>
                    <a:pt x="0" y="24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8" name="Freeform 252"/>
            <p:cNvSpPr>
              <a:spLocks/>
            </p:cNvSpPr>
            <p:nvPr/>
          </p:nvSpPr>
          <p:spPr bwMode="auto">
            <a:xfrm>
              <a:off x="2966" y="1491"/>
              <a:ext cx="17" cy="2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24"/>
                </a:cxn>
              </a:cxnLst>
              <a:rect l="0" t="0" r="r" b="b"/>
              <a:pathLst>
                <a:path w="17" h="25">
                  <a:moveTo>
                    <a:pt x="0" y="24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2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09" name="Freeform 253"/>
            <p:cNvSpPr>
              <a:spLocks/>
            </p:cNvSpPr>
            <p:nvPr/>
          </p:nvSpPr>
          <p:spPr bwMode="auto">
            <a:xfrm>
              <a:off x="2986" y="1520"/>
              <a:ext cx="17" cy="2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0" y="23"/>
                </a:cxn>
              </a:cxnLst>
              <a:rect l="0" t="0" r="r" b="b"/>
              <a:pathLst>
                <a:path w="17" h="24">
                  <a:moveTo>
                    <a:pt x="0" y="23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0" name="Freeform 254"/>
            <p:cNvSpPr>
              <a:spLocks/>
            </p:cNvSpPr>
            <p:nvPr/>
          </p:nvSpPr>
          <p:spPr bwMode="auto">
            <a:xfrm>
              <a:off x="2985" y="1557"/>
              <a:ext cx="17" cy="2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0" y="23"/>
                </a:cxn>
              </a:cxnLst>
              <a:rect l="0" t="0" r="r" b="b"/>
              <a:pathLst>
                <a:path w="17" h="24">
                  <a:moveTo>
                    <a:pt x="0" y="23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1" name="Freeform 255"/>
            <p:cNvSpPr>
              <a:spLocks/>
            </p:cNvSpPr>
            <p:nvPr/>
          </p:nvSpPr>
          <p:spPr bwMode="auto">
            <a:xfrm>
              <a:off x="2864" y="1393"/>
              <a:ext cx="17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1"/>
                </a:cxn>
                <a:cxn ang="0">
                  <a:pos x="0" y="22"/>
                </a:cxn>
              </a:cxnLst>
              <a:rect l="0" t="0" r="r" b="b"/>
              <a:pathLst>
                <a:path w="17" h="23">
                  <a:moveTo>
                    <a:pt x="0" y="22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1"/>
                  </a:lnTo>
                  <a:lnTo>
                    <a:pt x="0" y="2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2" name="Freeform 256"/>
            <p:cNvSpPr>
              <a:spLocks/>
            </p:cNvSpPr>
            <p:nvPr/>
          </p:nvSpPr>
          <p:spPr bwMode="auto">
            <a:xfrm>
              <a:off x="2840" y="1436"/>
              <a:ext cx="17" cy="2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0" y="23"/>
                </a:cxn>
              </a:cxnLst>
              <a:rect l="0" t="0" r="r" b="b"/>
              <a:pathLst>
                <a:path w="17" h="24">
                  <a:moveTo>
                    <a:pt x="0" y="23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3" name="Freeform 257"/>
            <p:cNvSpPr>
              <a:spLocks/>
            </p:cNvSpPr>
            <p:nvPr/>
          </p:nvSpPr>
          <p:spPr bwMode="auto">
            <a:xfrm>
              <a:off x="2769" y="1393"/>
              <a:ext cx="17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1"/>
                </a:cxn>
                <a:cxn ang="0">
                  <a:pos x="0" y="21"/>
                </a:cxn>
              </a:cxnLst>
              <a:rect l="0" t="0" r="r" b="b"/>
              <a:pathLst>
                <a:path w="17" h="22">
                  <a:moveTo>
                    <a:pt x="0" y="21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1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4" name="Freeform 258"/>
            <p:cNvSpPr>
              <a:spLocks/>
            </p:cNvSpPr>
            <p:nvPr/>
          </p:nvSpPr>
          <p:spPr bwMode="auto">
            <a:xfrm>
              <a:off x="2787" y="1432"/>
              <a:ext cx="17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1"/>
                </a:cxn>
                <a:cxn ang="0">
                  <a:pos x="0" y="22"/>
                </a:cxn>
              </a:cxnLst>
              <a:rect l="0" t="0" r="r" b="b"/>
              <a:pathLst>
                <a:path w="17" h="23">
                  <a:moveTo>
                    <a:pt x="0" y="22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1"/>
                  </a:lnTo>
                  <a:lnTo>
                    <a:pt x="0" y="2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5" name="Freeform 259"/>
            <p:cNvSpPr>
              <a:spLocks/>
            </p:cNvSpPr>
            <p:nvPr/>
          </p:nvSpPr>
          <p:spPr bwMode="auto">
            <a:xfrm>
              <a:off x="2807" y="1514"/>
              <a:ext cx="17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1"/>
                </a:cxn>
                <a:cxn ang="0">
                  <a:pos x="16" y="1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2">
                  <a:moveTo>
                    <a:pt x="0" y="21"/>
                  </a:moveTo>
                  <a:lnTo>
                    <a:pt x="16" y="21"/>
                  </a:lnTo>
                  <a:lnTo>
                    <a:pt x="16" y="1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6" name="Freeform 260"/>
            <p:cNvSpPr>
              <a:spLocks/>
            </p:cNvSpPr>
            <p:nvPr/>
          </p:nvSpPr>
          <p:spPr bwMode="auto">
            <a:xfrm>
              <a:off x="2765" y="1475"/>
              <a:ext cx="17" cy="2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3"/>
                </a:cxn>
                <a:cxn ang="0">
                  <a:pos x="16" y="0"/>
                </a:cxn>
                <a:cxn ang="0">
                  <a:pos x="0" y="1"/>
                </a:cxn>
                <a:cxn ang="0">
                  <a:pos x="0" y="21"/>
                </a:cxn>
              </a:cxnLst>
              <a:rect l="0" t="0" r="r" b="b"/>
              <a:pathLst>
                <a:path w="17" h="24">
                  <a:moveTo>
                    <a:pt x="0" y="21"/>
                  </a:moveTo>
                  <a:lnTo>
                    <a:pt x="16" y="23"/>
                  </a:lnTo>
                  <a:lnTo>
                    <a:pt x="16" y="0"/>
                  </a:lnTo>
                  <a:lnTo>
                    <a:pt x="0" y="1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7" name="Freeform 261"/>
            <p:cNvSpPr>
              <a:spLocks/>
            </p:cNvSpPr>
            <p:nvPr/>
          </p:nvSpPr>
          <p:spPr bwMode="auto">
            <a:xfrm>
              <a:off x="2766" y="1556"/>
              <a:ext cx="17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4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16" y="24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8" name="Freeform 262"/>
            <p:cNvSpPr>
              <a:spLocks/>
            </p:cNvSpPr>
            <p:nvPr/>
          </p:nvSpPr>
          <p:spPr bwMode="auto">
            <a:xfrm>
              <a:off x="2568" y="1681"/>
              <a:ext cx="17" cy="2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3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4">
                  <a:moveTo>
                    <a:pt x="0" y="21"/>
                  </a:move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19" name="Freeform 263"/>
            <p:cNvSpPr>
              <a:spLocks/>
            </p:cNvSpPr>
            <p:nvPr/>
          </p:nvSpPr>
          <p:spPr bwMode="auto">
            <a:xfrm>
              <a:off x="2568" y="1621"/>
              <a:ext cx="17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4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16" y="24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0" name="Freeform 264"/>
            <p:cNvSpPr>
              <a:spLocks/>
            </p:cNvSpPr>
            <p:nvPr/>
          </p:nvSpPr>
          <p:spPr bwMode="auto">
            <a:xfrm>
              <a:off x="2593" y="1577"/>
              <a:ext cx="17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4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16" y="24"/>
                  </a:lnTo>
                  <a:lnTo>
                    <a:pt x="16" y="3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1" name="Freeform 265"/>
            <p:cNvSpPr>
              <a:spLocks/>
            </p:cNvSpPr>
            <p:nvPr/>
          </p:nvSpPr>
          <p:spPr bwMode="auto">
            <a:xfrm>
              <a:off x="2612" y="1663"/>
              <a:ext cx="17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4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16" y="24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2" name="Freeform 266"/>
            <p:cNvSpPr>
              <a:spLocks/>
            </p:cNvSpPr>
            <p:nvPr/>
          </p:nvSpPr>
          <p:spPr bwMode="auto">
            <a:xfrm>
              <a:off x="2682" y="1661"/>
              <a:ext cx="17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4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16" y="24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3" name="Freeform 267"/>
            <p:cNvSpPr>
              <a:spLocks/>
            </p:cNvSpPr>
            <p:nvPr/>
          </p:nvSpPr>
          <p:spPr bwMode="auto">
            <a:xfrm>
              <a:off x="2708" y="1635"/>
              <a:ext cx="17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4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16" y="24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4" name="Freeform 268"/>
            <p:cNvSpPr>
              <a:spLocks/>
            </p:cNvSpPr>
            <p:nvPr/>
          </p:nvSpPr>
          <p:spPr bwMode="auto">
            <a:xfrm>
              <a:off x="2840" y="1483"/>
              <a:ext cx="17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1"/>
                </a:cxn>
                <a:cxn ang="0">
                  <a:pos x="0" y="22"/>
                </a:cxn>
              </a:cxnLst>
              <a:rect l="0" t="0" r="r" b="b"/>
              <a:pathLst>
                <a:path w="17" h="23">
                  <a:moveTo>
                    <a:pt x="0" y="22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1"/>
                  </a:lnTo>
                  <a:lnTo>
                    <a:pt x="0" y="2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5" name="Freeform 269"/>
            <p:cNvSpPr>
              <a:spLocks/>
            </p:cNvSpPr>
            <p:nvPr/>
          </p:nvSpPr>
          <p:spPr bwMode="auto">
            <a:xfrm>
              <a:off x="2863" y="1455"/>
              <a:ext cx="17" cy="2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0" y="23"/>
                </a:cxn>
              </a:cxnLst>
              <a:rect l="0" t="0" r="r" b="b"/>
              <a:pathLst>
                <a:path w="17" h="24">
                  <a:moveTo>
                    <a:pt x="0" y="23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6" name="Freeform 270"/>
            <p:cNvSpPr>
              <a:spLocks/>
            </p:cNvSpPr>
            <p:nvPr/>
          </p:nvSpPr>
          <p:spPr bwMode="auto">
            <a:xfrm>
              <a:off x="2729" y="1495"/>
              <a:ext cx="17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0" y="22"/>
                </a:cxn>
              </a:cxnLst>
              <a:rect l="0" t="0" r="r" b="b"/>
              <a:pathLst>
                <a:path w="17" h="23">
                  <a:moveTo>
                    <a:pt x="0" y="22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7" name="Freeform 271"/>
            <p:cNvSpPr>
              <a:spLocks/>
            </p:cNvSpPr>
            <p:nvPr/>
          </p:nvSpPr>
          <p:spPr bwMode="auto">
            <a:xfrm>
              <a:off x="2664" y="1574"/>
              <a:ext cx="17" cy="2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0" y="23"/>
                </a:cxn>
              </a:cxnLst>
              <a:rect l="0" t="0" r="r" b="b"/>
              <a:pathLst>
                <a:path w="17" h="24">
                  <a:moveTo>
                    <a:pt x="0" y="23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8" name="Freeform 272"/>
            <p:cNvSpPr>
              <a:spLocks/>
            </p:cNvSpPr>
            <p:nvPr/>
          </p:nvSpPr>
          <p:spPr bwMode="auto">
            <a:xfrm>
              <a:off x="2712" y="1565"/>
              <a:ext cx="17" cy="2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0" y="23"/>
                </a:cxn>
              </a:cxnLst>
              <a:rect l="0" t="0" r="r" b="b"/>
              <a:pathLst>
                <a:path w="17" h="24">
                  <a:moveTo>
                    <a:pt x="0" y="23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29" name="Freeform 273"/>
            <p:cNvSpPr>
              <a:spLocks/>
            </p:cNvSpPr>
            <p:nvPr/>
          </p:nvSpPr>
          <p:spPr bwMode="auto">
            <a:xfrm>
              <a:off x="2860" y="1517"/>
              <a:ext cx="17" cy="2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2"/>
                </a:cxn>
                <a:cxn ang="0">
                  <a:pos x="0" y="23"/>
                </a:cxn>
              </a:cxnLst>
              <a:rect l="0" t="0" r="r" b="b"/>
              <a:pathLst>
                <a:path w="17" h="24">
                  <a:moveTo>
                    <a:pt x="0" y="23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0" name="Freeform 274"/>
            <p:cNvSpPr>
              <a:spLocks/>
            </p:cNvSpPr>
            <p:nvPr/>
          </p:nvSpPr>
          <p:spPr bwMode="auto">
            <a:xfrm>
              <a:off x="2842" y="1562"/>
              <a:ext cx="17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1"/>
                </a:cxn>
                <a:cxn ang="0">
                  <a:pos x="0" y="22"/>
                </a:cxn>
              </a:cxnLst>
              <a:rect l="0" t="0" r="r" b="b"/>
              <a:pathLst>
                <a:path w="17" h="23">
                  <a:moveTo>
                    <a:pt x="0" y="22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1"/>
                  </a:lnTo>
                  <a:lnTo>
                    <a:pt x="0" y="2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1" name="Freeform 275"/>
            <p:cNvSpPr>
              <a:spLocks/>
            </p:cNvSpPr>
            <p:nvPr/>
          </p:nvSpPr>
          <p:spPr bwMode="auto">
            <a:xfrm>
              <a:off x="2745" y="1629"/>
              <a:ext cx="17" cy="2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25"/>
                </a:cxn>
              </a:cxnLst>
              <a:rect l="0" t="0" r="r" b="b"/>
              <a:pathLst>
                <a:path w="17" h="26">
                  <a:moveTo>
                    <a:pt x="0" y="25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2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2" name="Freeform 276"/>
            <p:cNvSpPr>
              <a:spLocks/>
            </p:cNvSpPr>
            <p:nvPr/>
          </p:nvSpPr>
          <p:spPr bwMode="auto">
            <a:xfrm>
              <a:off x="2791" y="1619"/>
              <a:ext cx="17" cy="2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24"/>
                </a:cxn>
              </a:cxnLst>
              <a:rect l="0" t="0" r="r" b="b"/>
              <a:pathLst>
                <a:path w="17" h="25">
                  <a:moveTo>
                    <a:pt x="0" y="24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2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3" name="Freeform 277"/>
            <p:cNvSpPr>
              <a:spLocks/>
            </p:cNvSpPr>
            <p:nvPr/>
          </p:nvSpPr>
          <p:spPr bwMode="auto">
            <a:xfrm>
              <a:off x="2764" y="1662"/>
              <a:ext cx="17" cy="2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24"/>
                </a:cxn>
              </a:cxnLst>
              <a:rect l="0" t="0" r="r" b="b"/>
              <a:pathLst>
                <a:path w="17" h="25">
                  <a:moveTo>
                    <a:pt x="0" y="24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4" name="Freeform 278"/>
            <p:cNvSpPr>
              <a:spLocks/>
            </p:cNvSpPr>
            <p:nvPr/>
          </p:nvSpPr>
          <p:spPr bwMode="auto">
            <a:xfrm>
              <a:off x="2834" y="1667"/>
              <a:ext cx="17" cy="2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6" y="21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25"/>
                </a:cxn>
              </a:cxnLst>
              <a:rect l="0" t="0" r="r" b="b"/>
              <a:pathLst>
                <a:path w="17" h="26">
                  <a:moveTo>
                    <a:pt x="0" y="25"/>
                  </a:moveTo>
                  <a:lnTo>
                    <a:pt x="16" y="21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2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5" name="Freeform 279"/>
            <p:cNvSpPr>
              <a:spLocks/>
            </p:cNvSpPr>
            <p:nvPr/>
          </p:nvSpPr>
          <p:spPr bwMode="auto">
            <a:xfrm>
              <a:off x="2862" y="1632"/>
              <a:ext cx="201" cy="45"/>
            </a:xfrm>
            <a:custGeom>
              <a:avLst/>
              <a:gdLst/>
              <a:ahLst/>
              <a:cxnLst>
                <a:cxn ang="0">
                  <a:pos x="133" y="44"/>
                </a:cxn>
                <a:cxn ang="0">
                  <a:pos x="0" y="22"/>
                </a:cxn>
                <a:cxn ang="0">
                  <a:pos x="82" y="0"/>
                </a:cxn>
                <a:cxn ang="0">
                  <a:pos x="200" y="19"/>
                </a:cxn>
                <a:cxn ang="0">
                  <a:pos x="133" y="44"/>
                </a:cxn>
              </a:cxnLst>
              <a:rect l="0" t="0" r="r" b="b"/>
              <a:pathLst>
                <a:path w="201" h="45">
                  <a:moveTo>
                    <a:pt x="133" y="44"/>
                  </a:moveTo>
                  <a:lnTo>
                    <a:pt x="0" y="22"/>
                  </a:lnTo>
                  <a:lnTo>
                    <a:pt x="82" y="0"/>
                  </a:lnTo>
                  <a:lnTo>
                    <a:pt x="200" y="19"/>
                  </a:lnTo>
                  <a:lnTo>
                    <a:pt x="133" y="44"/>
                  </a:lnTo>
                </a:path>
              </a:pathLst>
            </a:custGeom>
            <a:solidFill>
              <a:srgbClr val="C2E4F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6" name="Freeform 280"/>
            <p:cNvSpPr>
              <a:spLocks/>
            </p:cNvSpPr>
            <p:nvPr/>
          </p:nvSpPr>
          <p:spPr bwMode="auto">
            <a:xfrm>
              <a:off x="2764" y="1739"/>
              <a:ext cx="93" cy="87"/>
            </a:xfrm>
            <a:custGeom>
              <a:avLst/>
              <a:gdLst/>
              <a:ahLst/>
              <a:cxnLst>
                <a:cxn ang="0">
                  <a:pos x="92" y="86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92" y="23"/>
                </a:cxn>
                <a:cxn ang="0">
                  <a:pos x="92" y="86"/>
                </a:cxn>
              </a:cxnLst>
              <a:rect l="0" t="0" r="r" b="b"/>
              <a:pathLst>
                <a:path w="93" h="87">
                  <a:moveTo>
                    <a:pt x="92" y="86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92" y="23"/>
                  </a:lnTo>
                  <a:lnTo>
                    <a:pt x="92" y="86"/>
                  </a:lnTo>
                </a:path>
              </a:pathLst>
            </a:custGeom>
            <a:solidFill>
              <a:srgbClr val="D39F1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7" name="Freeform 281"/>
            <p:cNvSpPr>
              <a:spLocks/>
            </p:cNvSpPr>
            <p:nvPr/>
          </p:nvSpPr>
          <p:spPr bwMode="auto">
            <a:xfrm>
              <a:off x="2856" y="1739"/>
              <a:ext cx="51" cy="87"/>
            </a:xfrm>
            <a:custGeom>
              <a:avLst/>
              <a:gdLst/>
              <a:ahLst/>
              <a:cxnLst>
                <a:cxn ang="0">
                  <a:pos x="50" y="64"/>
                </a:cxn>
                <a:cxn ang="0">
                  <a:pos x="0" y="86"/>
                </a:cxn>
                <a:cxn ang="0">
                  <a:pos x="0" y="23"/>
                </a:cxn>
                <a:cxn ang="0">
                  <a:pos x="50" y="0"/>
                </a:cxn>
                <a:cxn ang="0">
                  <a:pos x="50" y="64"/>
                </a:cxn>
              </a:cxnLst>
              <a:rect l="0" t="0" r="r" b="b"/>
              <a:pathLst>
                <a:path w="51" h="87">
                  <a:moveTo>
                    <a:pt x="50" y="64"/>
                  </a:moveTo>
                  <a:lnTo>
                    <a:pt x="0" y="86"/>
                  </a:lnTo>
                  <a:lnTo>
                    <a:pt x="0" y="23"/>
                  </a:lnTo>
                  <a:lnTo>
                    <a:pt x="50" y="0"/>
                  </a:lnTo>
                  <a:lnTo>
                    <a:pt x="50" y="64"/>
                  </a:lnTo>
                </a:path>
              </a:pathLst>
            </a:custGeom>
            <a:solidFill>
              <a:srgbClr val="99731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8" name="Freeform 282"/>
            <p:cNvSpPr>
              <a:spLocks/>
            </p:cNvSpPr>
            <p:nvPr/>
          </p:nvSpPr>
          <p:spPr bwMode="auto">
            <a:xfrm>
              <a:off x="2764" y="1724"/>
              <a:ext cx="143" cy="3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50" y="0"/>
                </a:cxn>
                <a:cxn ang="0">
                  <a:pos x="142" y="15"/>
                </a:cxn>
                <a:cxn ang="0">
                  <a:pos x="92" y="38"/>
                </a:cxn>
                <a:cxn ang="0">
                  <a:pos x="0" y="15"/>
                </a:cxn>
              </a:cxnLst>
              <a:rect l="0" t="0" r="r" b="b"/>
              <a:pathLst>
                <a:path w="143" h="39">
                  <a:moveTo>
                    <a:pt x="0" y="15"/>
                  </a:moveTo>
                  <a:lnTo>
                    <a:pt x="50" y="0"/>
                  </a:lnTo>
                  <a:lnTo>
                    <a:pt x="142" y="15"/>
                  </a:lnTo>
                  <a:lnTo>
                    <a:pt x="92" y="38"/>
                  </a:lnTo>
                  <a:lnTo>
                    <a:pt x="0" y="15"/>
                  </a:lnTo>
                </a:path>
              </a:pathLst>
            </a:custGeom>
            <a:solidFill>
              <a:srgbClr val="F1D58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39" name="Freeform 283"/>
            <p:cNvSpPr>
              <a:spLocks/>
            </p:cNvSpPr>
            <p:nvPr/>
          </p:nvSpPr>
          <p:spPr bwMode="auto">
            <a:xfrm>
              <a:off x="2862" y="1761"/>
              <a:ext cx="17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6" y="20"/>
                </a:cxn>
                <a:cxn ang="0">
                  <a:pos x="16" y="0"/>
                </a:cxn>
                <a:cxn ang="0">
                  <a:pos x="0" y="6"/>
                </a:cxn>
                <a:cxn ang="0">
                  <a:pos x="0" y="27"/>
                </a:cxn>
              </a:cxnLst>
              <a:rect l="0" t="0" r="r" b="b"/>
              <a:pathLst>
                <a:path w="17" h="28">
                  <a:moveTo>
                    <a:pt x="0" y="27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2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40" name="Freeform 284"/>
            <p:cNvSpPr>
              <a:spLocks/>
            </p:cNvSpPr>
            <p:nvPr/>
          </p:nvSpPr>
          <p:spPr bwMode="auto">
            <a:xfrm>
              <a:off x="2776" y="1753"/>
              <a:ext cx="17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24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14" y="24"/>
                  </a:lnTo>
                  <a:lnTo>
                    <a:pt x="16" y="3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41" name="Freeform 285"/>
            <p:cNvSpPr>
              <a:spLocks/>
            </p:cNvSpPr>
            <p:nvPr/>
          </p:nvSpPr>
          <p:spPr bwMode="auto">
            <a:xfrm>
              <a:off x="2874" y="1670"/>
              <a:ext cx="17" cy="2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3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4">
                  <a:moveTo>
                    <a:pt x="0" y="21"/>
                  </a:move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42" name="Freeform 286"/>
            <p:cNvSpPr>
              <a:spLocks/>
            </p:cNvSpPr>
            <p:nvPr/>
          </p:nvSpPr>
          <p:spPr bwMode="auto">
            <a:xfrm>
              <a:off x="2903" y="1705"/>
              <a:ext cx="17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4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16" y="24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43" name="Freeform 287"/>
            <p:cNvSpPr>
              <a:spLocks/>
            </p:cNvSpPr>
            <p:nvPr/>
          </p:nvSpPr>
          <p:spPr bwMode="auto">
            <a:xfrm>
              <a:off x="2940" y="1684"/>
              <a:ext cx="17" cy="2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3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4">
                  <a:moveTo>
                    <a:pt x="0" y="21"/>
                  </a:move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44" name="Freeform 288"/>
            <p:cNvSpPr>
              <a:spLocks/>
            </p:cNvSpPr>
            <p:nvPr/>
          </p:nvSpPr>
          <p:spPr bwMode="auto">
            <a:xfrm>
              <a:off x="3008" y="1606"/>
              <a:ext cx="17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4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16" y="24"/>
                  </a:lnTo>
                  <a:lnTo>
                    <a:pt x="16" y="3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45" name="Freeform 289"/>
            <p:cNvSpPr>
              <a:spLocks/>
            </p:cNvSpPr>
            <p:nvPr/>
          </p:nvSpPr>
          <p:spPr bwMode="auto">
            <a:xfrm>
              <a:off x="3057" y="1616"/>
              <a:ext cx="17" cy="2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23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17" h="24">
                  <a:moveTo>
                    <a:pt x="0" y="21"/>
                  </a:move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46" name="Freeform 290"/>
            <p:cNvSpPr>
              <a:spLocks/>
            </p:cNvSpPr>
            <p:nvPr/>
          </p:nvSpPr>
          <p:spPr bwMode="auto">
            <a:xfrm>
              <a:off x="2825" y="1766"/>
              <a:ext cx="17" cy="24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6" y="23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20"/>
                </a:cxn>
              </a:cxnLst>
              <a:rect l="0" t="0" r="r" b="b"/>
              <a:pathLst>
                <a:path w="17" h="24">
                  <a:moveTo>
                    <a:pt x="0" y="20"/>
                  </a:move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6947" name="Group 291"/>
          <p:cNvGrpSpPr>
            <a:grpSpLocks/>
          </p:cNvGrpSpPr>
          <p:nvPr/>
        </p:nvGrpSpPr>
        <p:grpSpPr bwMode="auto">
          <a:xfrm>
            <a:off x="3200400" y="1524000"/>
            <a:ext cx="914400" cy="885825"/>
            <a:chOff x="867" y="1227"/>
            <a:chExt cx="586" cy="670"/>
          </a:xfrm>
        </p:grpSpPr>
        <p:sp>
          <p:nvSpPr>
            <p:cNvPr id="326948" name="Freeform 292"/>
            <p:cNvSpPr>
              <a:spLocks/>
            </p:cNvSpPr>
            <p:nvPr/>
          </p:nvSpPr>
          <p:spPr bwMode="auto">
            <a:xfrm>
              <a:off x="910" y="1227"/>
              <a:ext cx="308" cy="541"/>
            </a:xfrm>
            <a:custGeom>
              <a:avLst/>
              <a:gdLst/>
              <a:ahLst/>
              <a:cxnLst>
                <a:cxn ang="0">
                  <a:pos x="137" y="169"/>
                </a:cxn>
                <a:cxn ang="0">
                  <a:pos x="130" y="122"/>
                </a:cxn>
                <a:cxn ang="0">
                  <a:pos x="102" y="112"/>
                </a:cxn>
                <a:cxn ang="0">
                  <a:pos x="101" y="104"/>
                </a:cxn>
                <a:cxn ang="0">
                  <a:pos x="104" y="102"/>
                </a:cxn>
                <a:cxn ang="0">
                  <a:pos x="114" y="99"/>
                </a:cxn>
                <a:cxn ang="0">
                  <a:pos x="121" y="81"/>
                </a:cxn>
                <a:cxn ang="0">
                  <a:pos x="122" y="72"/>
                </a:cxn>
                <a:cxn ang="0">
                  <a:pos x="127" y="70"/>
                </a:cxn>
                <a:cxn ang="0">
                  <a:pos x="126" y="59"/>
                </a:cxn>
                <a:cxn ang="0">
                  <a:pos x="120" y="43"/>
                </a:cxn>
                <a:cxn ang="0">
                  <a:pos x="113" y="21"/>
                </a:cxn>
                <a:cxn ang="0">
                  <a:pos x="95" y="5"/>
                </a:cxn>
                <a:cxn ang="0">
                  <a:pos x="70" y="1"/>
                </a:cxn>
                <a:cxn ang="0">
                  <a:pos x="46" y="15"/>
                </a:cxn>
                <a:cxn ang="0">
                  <a:pos x="38" y="36"/>
                </a:cxn>
                <a:cxn ang="0">
                  <a:pos x="38" y="62"/>
                </a:cxn>
                <a:cxn ang="0">
                  <a:pos x="46" y="81"/>
                </a:cxn>
                <a:cxn ang="0">
                  <a:pos x="50" y="105"/>
                </a:cxn>
                <a:cxn ang="0">
                  <a:pos x="21" y="129"/>
                </a:cxn>
                <a:cxn ang="0">
                  <a:pos x="4" y="151"/>
                </a:cxn>
                <a:cxn ang="0">
                  <a:pos x="1" y="181"/>
                </a:cxn>
                <a:cxn ang="0">
                  <a:pos x="16" y="245"/>
                </a:cxn>
                <a:cxn ang="0">
                  <a:pos x="16" y="292"/>
                </a:cxn>
                <a:cxn ang="0">
                  <a:pos x="21" y="337"/>
                </a:cxn>
                <a:cxn ang="0">
                  <a:pos x="50" y="372"/>
                </a:cxn>
                <a:cxn ang="0">
                  <a:pos x="83" y="372"/>
                </a:cxn>
                <a:cxn ang="0">
                  <a:pos x="132" y="367"/>
                </a:cxn>
                <a:cxn ang="0">
                  <a:pos x="174" y="367"/>
                </a:cxn>
                <a:cxn ang="0">
                  <a:pos x="214" y="376"/>
                </a:cxn>
                <a:cxn ang="0">
                  <a:pos x="214" y="396"/>
                </a:cxn>
                <a:cxn ang="0">
                  <a:pos x="212" y="437"/>
                </a:cxn>
                <a:cxn ang="0">
                  <a:pos x="220" y="488"/>
                </a:cxn>
                <a:cxn ang="0">
                  <a:pos x="216" y="515"/>
                </a:cxn>
                <a:cxn ang="0">
                  <a:pos x="216" y="525"/>
                </a:cxn>
                <a:cxn ang="0">
                  <a:pos x="236" y="537"/>
                </a:cxn>
                <a:cxn ang="0">
                  <a:pos x="262" y="537"/>
                </a:cxn>
                <a:cxn ang="0">
                  <a:pos x="289" y="538"/>
                </a:cxn>
                <a:cxn ang="0">
                  <a:pos x="304" y="532"/>
                </a:cxn>
                <a:cxn ang="0">
                  <a:pos x="301" y="522"/>
                </a:cxn>
                <a:cxn ang="0">
                  <a:pos x="264" y="511"/>
                </a:cxn>
                <a:cxn ang="0">
                  <a:pos x="253" y="491"/>
                </a:cxn>
                <a:cxn ang="0">
                  <a:pos x="257" y="458"/>
                </a:cxn>
                <a:cxn ang="0">
                  <a:pos x="264" y="414"/>
                </a:cxn>
                <a:cxn ang="0">
                  <a:pos x="267" y="387"/>
                </a:cxn>
                <a:cxn ang="0">
                  <a:pos x="274" y="371"/>
                </a:cxn>
                <a:cxn ang="0">
                  <a:pos x="271" y="350"/>
                </a:cxn>
                <a:cxn ang="0">
                  <a:pos x="242" y="330"/>
                </a:cxn>
                <a:cxn ang="0">
                  <a:pos x="205" y="314"/>
                </a:cxn>
                <a:cxn ang="0">
                  <a:pos x="176" y="306"/>
                </a:cxn>
                <a:cxn ang="0">
                  <a:pos x="153" y="296"/>
                </a:cxn>
              </a:cxnLst>
              <a:rect l="0" t="0" r="r" b="b"/>
              <a:pathLst>
                <a:path w="308" h="541">
                  <a:moveTo>
                    <a:pt x="132" y="205"/>
                  </a:moveTo>
                  <a:lnTo>
                    <a:pt x="133" y="202"/>
                  </a:lnTo>
                  <a:lnTo>
                    <a:pt x="134" y="194"/>
                  </a:lnTo>
                  <a:lnTo>
                    <a:pt x="135" y="182"/>
                  </a:lnTo>
                  <a:lnTo>
                    <a:pt x="137" y="169"/>
                  </a:lnTo>
                  <a:lnTo>
                    <a:pt x="137" y="155"/>
                  </a:lnTo>
                  <a:lnTo>
                    <a:pt x="138" y="142"/>
                  </a:lnTo>
                  <a:lnTo>
                    <a:pt x="137" y="132"/>
                  </a:lnTo>
                  <a:lnTo>
                    <a:pt x="134" y="125"/>
                  </a:lnTo>
                  <a:lnTo>
                    <a:pt x="130" y="122"/>
                  </a:lnTo>
                  <a:lnTo>
                    <a:pt x="124" y="119"/>
                  </a:lnTo>
                  <a:lnTo>
                    <a:pt x="118" y="117"/>
                  </a:lnTo>
                  <a:lnTo>
                    <a:pt x="112" y="115"/>
                  </a:lnTo>
                  <a:lnTo>
                    <a:pt x="107" y="113"/>
                  </a:lnTo>
                  <a:lnTo>
                    <a:pt x="102" y="112"/>
                  </a:lnTo>
                  <a:lnTo>
                    <a:pt x="99" y="110"/>
                  </a:lnTo>
                  <a:lnTo>
                    <a:pt x="99" y="109"/>
                  </a:lnTo>
                  <a:lnTo>
                    <a:pt x="100" y="107"/>
                  </a:lnTo>
                  <a:lnTo>
                    <a:pt x="101" y="106"/>
                  </a:lnTo>
                  <a:lnTo>
                    <a:pt x="101" y="104"/>
                  </a:lnTo>
                  <a:lnTo>
                    <a:pt x="102" y="103"/>
                  </a:lnTo>
                  <a:lnTo>
                    <a:pt x="102" y="102"/>
                  </a:lnTo>
                  <a:lnTo>
                    <a:pt x="102" y="101"/>
                  </a:lnTo>
                  <a:lnTo>
                    <a:pt x="103" y="102"/>
                  </a:lnTo>
                  <a:lnTo>
                    <a:pt x="104" y="102"/>
                  </a:lnTo>
                  <a:lnTo>
                    <a:pt x="106" y="101"/>
                  </a:lnTo>
                  <a:lnTo>
                    <a:pt x="108" y="101"/>
                  </a:lnTo>
                  <a:lnTo>
                    <a:pt x="110" y="101"/>
                  </a:lnTo>
                  <a:lnTo>
                    <a:pt x="112" y="100"/>
                  </a:lnTo>
                  <a:lnTo>
                    <a:pt x="114" y="99"/>
                  </a:lnTo>
                  <a:lnTo>
                    <a:pt x="115" y="97"/>
                  </a:lnTo>
                  <a:lnTo>
                    <a:pt x="117" y="93"/>
                  </a:lnTo>
                  <a:lnTo>
                    <a:pt x="119" y="89"/>
                  </a:lnTo>
                  <a:lnTo>
                    <a:pt x="120" y="85"/>
                  </a:lnTo>
                  <a:lnTo>
                    <a:pt x="121" y="81"/>
                  </a:lnTo>
                  <a:lnTo>
                    <a:pt x="121" y="77"/>
                  </a:lnTo>
                  <a:lnTo>
                    <a:pt x="122" y="74"/>
                  </a:lnTo>
                  <a:lnTo>
                    <a:pt x="122" y="72"/>
                  </a:lnTo>
                  <a:lnTo>
                    <a:pt x="122" y="71"/>
                  </a:lnTo>
                  <a:lnTo>
                    <a:pt x="122" y="72"/>
                  </a:lnTo>
                  <a:lnTo>
                    <a:pt x="123" y="72"/>
                  </a:lnTo>
                  <a:lnTo>
                    <a:pt x="124" y="72"/>
                  </a:lnTo>
                  <a:lnTo>
                    <a:pt x="125" y="71"/>
                  </a:lnTo>
                  <a:lnTo>
                    <a:pt x="126" y="71"/>
                  </a:lnTo>
                  <a:lnTo>
                    <a:pt x="127" y="70"/>
                  </a:lnTo>
                  <a:lnTo>
                    <a:pt x="128" y="69"/>
                  </a:lnTo>
                  <a:lnTo>
                    <a:pt x="128" y="68"/>
                  </a:lnTo>
                  <a:lnTo>
                    <a:pt x="128" y="66"/>
                  </a:lnTo>
                  <a:lnTo>
                    <a:pt x="127" y="63"/>
                  </a:lnTo>
                  <a:lnTo>
                    <a:pt x="126" y="59"/>
                  </a:lnTo>
                  <a:lnTo>
                    <a:pt x="125" y="56"/>
                  </a:lnTo>
                  <a:lnTo>
                    <a:pt x="123" y="52"/>
                  </a:lnTo>
                  <a:lnTo>
                    <a:pt x="122" y="49"/>
                  </a:lnTo>
                  <a:lnTo>
                    <a:pt x="121" y="46"/>
                  </a:lnTo>
                  <a:lnTo>
                    <a:pt x="120" y="43"/>
                  </a:lnTo>
                  <a:lnTo>
                    <a:pt x="119" y="40"/>
                  </a:lnTo>
                  <a:lnTo>
                    <a:pt x="119" y="36"/>
                  </a:lnTo>
                  <a:lnTo>
                    <a:pt x="117" y="32"/>
                  </a:lnTo>
                  <a:lnTo>
                    <a:pt x="116" y="26"/>
                  </a:lnTo>
                  <a:lnTo>
                    <a:pt x="113" y="21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4" y="10"/>
                  </a:lnTo>
                  <a:lnTo>
                    <a:pt x="99" y="7"/>
                  </a:lnTo>
                  <a:lnTo>
                    <a:pt x="95" y="5"/>
                  </a:lnTo>
                  <a:lnTo>
                    <a:pt x="91" y="3"/>
                  </a:lnTo>
                  <a:lnTo>
                    <a:pt x="86" y="1"/>
                  </a:lnTo>
                  <a:lnTo>
                    <a:pt x="81" y="0"/>
                  </a:lnTo>
                  <a:lnTo>
                    <a:pt x="76" y="0"/>
                  </a:lnTo>
                  <a:lnTo>
                    <a:pt x="70" y="1"/>
                  </a:lnTo>
                  <a:lnTo>
                    <a:pt x="65" y="3"/>
                  </a:lnTo>
                  <a:lnTo>
                    <a:pt x="59" y="6"/>
                  </a:lnTo>
                  <a:lnTo>
                    <a:pt x="54" y="9"/>
                  </a:lnTo>
                  <a:lnTo>
                    <a:pt x="49" y="12"/>
                  </a:lnTo>
                  <a:lnTo>
                    <a:pt x="46" y="15"/>
                  </a:lnTo>
                  <a:lnTo>
                    <a:pt x="43" y="17"/>
                  </a:lnTo>
                  <a:lnTo>
                    <a:pt x="40" y="21"/>
                  </a:lnTo>
                  <a:lnTo>
                    <a:pt x="39" y="25"/>
                  </a:lnTo>
                  <a:lnTo>
                    <a:pt x="38" y="31"/>
                  </a:lnTo>
                  <a:lnTo>
                    <a:pt x="38" y="36"/>
                  </a:lnTo>
                  <a:lnTo>
                    <a:pt x="37" y="42"/>
                  </a:lnTo>
                  <a:lnTo>
                    <a:pt x="37" y="48"/>
                  </a:lnTo>
                  <a:lnTo>
                    <a:pt x="37" y="53"/>
                  </a:lnTo>
                  <a:lnTo>
                    <a:pt x="37" y="58"/>
                  </a:lnTo>
                  <a:lnTo>
                    <a:pt x="38" y="62"/>
                  </a:lnTo>
                  <a:lnTo>
                    <a:pt x="39" y="66"/>
                  </a:lnTo>
                  <a:lnTo>
                    <a:pt x="41" y="69"/>
                  </a:lnTo>
                  <a:lnTo>
                    <a:pt x="43" y="72"/>
                  </a:lnTo>
                  <a:lnTo>
                    <a:pt x="45" y="76"/>
                  </a:lnTo>
                  <a:lnTo>
                    <a:pt x="46" y="81"/>
                  </a:lnTo>
                  <a:lnTo>
                    <a:pt x="47" y="86"/>
                  </a:lnTo>
                  <a:lnTo>
                    <a:pt x="48" y="92"/>
                  </a:lnTo>
                  <a:lnTo>
                    <a:pt x="49" y="97"/>
                  </a:lnTo>
                  <a:lnTo>
                    <a:pt x="50" y="102"/>
                  </a:lnTo>
                  <a:lnTo>
                    <a:pt x="50" y="105"/>
                  </a:lnTo>
                  <a:lnTo>
                    <a:pt x="49" y="108"/>
                  </a:lnTo>
                  <a:lnTo>
                    <a:pt x="44" y="113"/>
                  </a:lnTo>
                  <a:lnTo>
                    <a:pt x="37" y="118"/>
                  </a:lnTo>
                  <a:lnTo>
                    <a:pt x="29" y="124"/>
                  </a:lnTo>
                  <a:lnTo>
                    <a:pt x="21" y="129"/>
                  </a:lnTo>
                  <a:lnTo>
                    <a:pt x="14" y="135"/>
                  </a:lnTo>
                  <a:lnTo>
                    <a:pt x="9" y="140"/>
                  </a:lnTo>
                  <a:lnTo>
                    <a:pt x="7" y="144"/>
                  </a:lnTo>
                  <a:lnTo>
                    <a:pt x="6" y="147"/>
                  </a:lnTo>
                  <a:lnTo>
                    <a:pt x="4" y="151"/>
                  </a:lnTo>
                  <a:lnTo>
                    <a:pt x="2" y="155"/>
                  </a:lnTo>
                  <a:lnTo>
                    <a:pt x="1" y="159"/>
                  </a:lnTo>
                  <a:lnTo>
                    <a:pt x="0" y="165"/>
                  </a:lnTo>
                  <a:lnTo>
                    <a:pt x="0" y="172"/>
                  </a:lnTo>
                  <a:lnTo>
                    <a:pt x="1" y="181"/>
                  </a:lnTo>
                  <a:lnTo>
                    <a:pt x="5" y="191"/>
                  </a:lnTo>
                  <a:lnTo>
                    <a:pt x="9" y="203"/>
                  </a:lnTo>
                  <a:lnTo>
                    <a:pt x="12" y="216"/>
                  </a:lnTo>
                  <a:lnTo>
                    <a:pt x="15" y="231"/>
                  </a:lnTo>
                  <a:lnTo>
                    <a:pt x="16" y="245"/>
                  </a:lnTo>
                  <a:lnTo>
                    <a:pt x="17" y="258"/>
                  </a:lnTo>
                  <a:lnTo>
                    <a:pt x="17" y="270"/>
                  </a:lnTo>
                  <a:lnTo>
                    <a:pt x="17" y="280"/>
                  </a:lnTo>
                  <a:lnTo>
                    <a:pt x="17" y="286"/>
                  </a:lnTo>
                  <a:lnTo>
                    <a:pt x="16" y="292"/>
                  </a:lnTo>
                  <a:lnTo>
                    <a:pt x="16" y="299"/>
                  </a:lnTo>
                  <a:lnTo>
                    <a:pt x="16" y="308"/>
                  </a:lnTo>
                  <a:lnTo>
                    <a:pt x="17" y="317"/>
                  </a:lnTo>
                  <a:lnTo>
                    <a:pt x="19" y="326"/>
                  </a:lnTo>
                  <a:lnTo>
                    <a:pt x="21" y="337"/>
                  </a:lnTo>
                  <a:lnTo>
                    <a:pt x="25" y="347"/>
                  </a:lnTo>
                  <a:lnTo>
                    <a:pt x="30" y="357"/>
                  </a:lnTo>
                  <a:lnTo>
                    <a:pt x="35" y="364"/>
                  </a:lnTo>
                  <a:lnTo>
                    <a:pt x="42" y="369"/>
                  </a:lnTo>
                  <a:lnTo>
                    <a:pt x="50" y="372"/>
                  </a:lnTo>
                  <a:lnTo>
                    <a:pt x="58" y="373"/>
                  </a:lnTo>
                  <a:lnTo>
                    <a:pt x="66" y="374"/>
                  </a:lnTo>
                  <a:lnTo>
                    <a:pt x="73" y="373"/>
                  </a:lnTo>
                  <a:lnTo>
                    <a:pt x="79" y="373"/>
                  </a:lnTo>
                  <a:lnTo>
                    <a:pt x="83" y="372"/>
                  </a:lnTo>
                  <a:lnTo>
                    <a:pt x="90" y="372"/>
                  </a:lnTo>
                  <a:lnTo>
                    <a:pt x="100" y="371"/>
                  </a:lnTo>
                  <a:lnTo>
                    <a:pt x="110" y="370"/>
                  </a:lnTo>
                  <a:lnTo>
                    <a:pt x="121" y="369"/>
                  </a:lnTo>
                  <a:lnTo>
                    <a:pt x="132" y="367"/>
                  </a:lnTo>
                  <a:lnTo>
                    <a:pt x="142" y="366"/>
                  </a:lnTo>
                  <a:lnTo>
                    <a:pt x="151" y="365"/>
                  </a:lnTo>
                  <a:lnTo>
                    <a:pt x="158" y="365"/>
                  </a:lnTo>
                  <a:lnTo>
                    <a:pt x="165" y="366"/>
                  </a:lnTo>
                  <a:lnTo>
                    <a:pt x="174" y="367"/>
                  </a:lnTo>
                  <a:lnTo>
                    <a:pt x="183" y="369"/>
                  </a:lnTo>
                  <a:lnTo>
                    <a:pt x="193" y="371"/>
                  </a:lnTo>
                  <a:lnTo>
                    <a:pt x="202" y="373"/>
                  </a:lnTo>
                  <a:lnTo>
                    <a:pt x="209" y="374"/>
                  </a:lnTo>
                  <a:lnTo>
                    <a:pt x="214" y="376"/>
                  </a:lnTo>
                  <a:lnTo>
                    <a:pt x="216" y="376"/>
                  </a:lnTo>
                  <a:lnTo>
                    <a:pt x="216" y="378"/>
                  </a:lnTo>
                  <a:lnTo>
                    <a:pt x="216" y="382"/>
                  </a:lnTo>
                  <a:lnTo>
                    <a:pt x="215" y="388"/>
                  </a:lnTo>
                  <a:lnTo>
                    <a:pt x="214" y="396"/>
                  </a:lnTo>
                  <a:lnTo>
                    <a:pt x="213" y="405"/>
                  </a:lnTo>
                  <a:lnTo>
                    <a:pt x="213" y="414"/>
                  </a:lnTo>
                  <a:lnTo>
                    <a:pt x="212" y="422"/>
                  </a:lnTo>
                  <a:lnTo>
                    <a:pt x="212" y="430"/>
                  </a:lnTo>
                  <a:lnTo>
                    <a:pt x="212" y="437"/>
                  </a:lnTo>
                  <a:lnTo>
                    <a:pt x="214" y="447"/>
                  </a:lnTo>
                  <a:lnTo>
                    <a:pt x="215" y="457"/>
                  </a:lnTo>
                  <a:lnTo>
                    <a:pt x="217" y="468"/>
                  </a:lnTo>
                  <a:lnTo>
                    <a:pt x="219" y="478"/>
                  </a:lnTo>
                  <a:lnTo>
                    <a:pt x="220" y="488"/>
                  </a:lnTo>
                  <a:lnTo>
                    <a:pt x="220" y="496"/>
                  </a:lnTo>
                  <a:lnTo>
                    <a:pt x="219" y="502"/>
                  </a:lnTo>
                  <a:lnTo>
                    <a:pt x="218" y="507"/>
                  </a:lnTo>
                  <a:lnTo>
                    <a:pt x="217" y="511"/>
                  </a:lnTo>
                  <a:lnTo>
                    <a:pt x="216" y="515"/>
                  </a:lnTo>
                  <a:lnTo>
                    <a:pt x="216" y="519"/>
                  </a:lnTo>
                  <a:lnTo>
                    <a:pt x="215" y="521"/>
                  </a:lnTo>
                  <a:lnTo>
                    <a:pt x="215" y="523"/>
                  </a:lnTo>
                  <a:lnTo>
                    <a:pt x="215" y="525"/>
                  </a:lnTo>
                  <a:lnTo>
                    <a:pt x="216" y="525"/>
                  </a:lnTo>
                  <a:lnTo>
                    <a:pt x="221" y="540"/>
                  </a:lnTo>
                  <a:lnTo>
                    <a:pt x="222" y="539"/>
                  </a:lnTo>
                  <a:lnTo>
                    <a:pt x="226" y="539"/>
                  </a:lnTo>
                  <a:lnTo>
                    <a:pt x="230" y="538"/>
                  </a:lnTo>
                  <a:lnTo>
                    <a:pt x="236" y="537"/>
                  </a:lnTo>
                  <a:lnTo>
                    <a:pt x="242" y="536"/>
                  </a:lnTo>
                  <a:lnTo>
                    <a:pt x="249" y="536"/>
                  </a:lnTo>
                  <a:lnTo>
                    <a:pt x="254" y="536"/>
                  </a:lnTo>
                  <a:lnTo>
                    <a:pt x="258" y="536"/>
                  </a:lnTo>
                  <a:lnTo>
                    <a:pt x="262" y="537"/>
                  </a:lnTo>
                  <a:lnTo>
                    <a:pt x="267" y="537"/>
                  </a:lnTo>
                  <a:lnTo>
                    <a:pt x="273" y="538"/>
                  </a:lnTo>
                  <a:lnTo>
                    <a:pt x="279" y="538"/>
                  </a:lnTo>
                  <a:lnTo>
                    <a:pt x="284" y="538"/>
                  </a:lnTo>
                  <a:lnTo>
                    <a:pt x="289" y="538"/>
                  </a:lnTo>
                  <a:lnTo>
                    <a:pt x="294" y="538"/>
                  </a:lnTo>
                  <a:lnTo>
                    <a:pt x="296" y="537"/>
                  </a:lnTo>
                  <a:lnTo>
                    <a:pt x="299" y="536"/>
                  </a:lnTo>
                  <a:lnTo>
                    <a:pt x="301" y="534"/>
                  </a:lnTo>
                  <a:lnTo>
                    <a:pt x="304" y="532"/>
                  </a:lnTo>
                  <a:lnTo>
                    <a:pt x="306" y="530"/>
                  </a:lnTo>
                  <a:lnTo>
                    <a:pt x="307" y="527"/>
                  </a:lnTo>
                  <a:lnTo>
                    <a:pt x="306" y="525"/>
                  </a:lnTo>
                  <a:lnTo>
                    <a:pt x="305" y="523"/>
                  </a:lnTo>
                  <a:lnTo>
                    <a:pt x="301" y="522"/>
                  </a:lnTo>
                  <a:lnTo>
                    <a:pt x="295" y="520"/>
                  </a:lnTo>
                  <a:lnTo>
                    <a:pt x="287" y="518"/>
                  </a:lnTo>
                  <a:lnTo>
                    <a:pt x="280" y="516"/>
                  </a:lnTo>
                  <a:lnTo>
                    <a:pt x="272" y="514"/>
                  </a:lnTo>
                  <a:lnTo>
                    <a:pt x="264" y="511"/>
                  </a:lnTo>
                  <a:lnTo>
                    <a:pt x="258" y="508"/>
                  </a:lnTo>
                  <a:lnTo>
                    <a:pt x="254" y="504"/>
                  </a:lnTo>
                  <a:lnTo>
                    <a:pt x="253" y="501"/>
                  </a:lnTo>
                  <a:lnTo>
                    <a:pt x="253" y="496"/>
                  </a:lnTo>
                  <a:lnTo>
                    <a:pt x="253" y="491"/>
                  </a:lnTo>
                  <a:lnTo>
                    <a:pt x="253" y="486"/>
                  </a:lnTo>
                  <a:lnTo>
                    <a:pt x="254" y="479"/>
                  </a:lnTo>
                  <a:lnTo>
                    <a:pt x="254" y="473"/>
                  </a:lnTo>
                  <a:lnTo>
                    <a:pt x="255" y="465"/>
                  </a:lnTo>
                  <a:lnTo>
                    <a:pt x="257" y="458"/>
                  </a:lnTo>
                  <a:lnTo>
                    <a:pt x="258" y="451"/>
                  </a:lnTo>
                  <a:lnTo>
                    <a:pt x="260" y="442"/>
                  </a:lnTo>
                  <a:lnTo>
                    <a:pt x="262" y="433"/>
                  </a:lnTo>
                  <a:lnTo>
                    <a:pt x="263" y="423"/>
                  </a:lnTo>
                  <a:lnTo>
                    <a:pt x="264" y="414"/>
                  </a:lnTo>
                  <a:lnTo>
                    <a:pt x="265" y="405"/>
                  </a:lnTo>
                  <a:lnTo>
                    <a:pt x="266" y="397"/>
                  </a:lnTo>
                  <a:lnTo>
                    <a:pt x="267" y="392"/>
                  </a:lnTo>
                  <a:lnTo>
                    <a:pt x="266" y="389"/>
                  </a:lnTo>
                  <a:lnTo>
                    <a:pt x="267" y="387"/>
                  </a:lnTo>
                  <a:lnTo>
                    <a:pt x="268" y="385"/>
                  </a:lnTo>
                  <a:lnTo>
                    <a:pt x="269" y="382"/>
                  </a:lnTo>
                  <a:lnTo>
                    <a:pt x="271" y="379"/>
                  </a:lnTo>
                  <a:lnTo>
                    <a:pt x="272" y="375"/>
                  </a:lnTo>
                  <a:lnTo>
                    <a:pt x="274" y="371"/>
                  </a:lnTo>
                  <a:lnTo>
                    <a:pt x="274" y="367"/>
                  </a:lnTo>
                  <a:lnTo>
                    <a:pt x="274" y="363"/>
                  </a:lnTo>
                  <a:lnTo>
                    <a:pt x="273" y="359"/>
                  </a:lnTo>
                  <a:lnTo>
                    <a:pt x="272" y="355"/>
                  </a:lnTo>
                  <a:lnTo>
                    <a:pt x="271" y="350"/>
                  </a:lnTo>
                  <a:lnTo>
                    <a:pt x="268" y="346"/>
                  </a:lnTo>
                  <a:lnTo>
                    <a:pt x="265" y="341"/>
                  </a:lnTo>
                  <a:lnTo>
                    <a:pt x="259" y="337"/>
                  </a:lnTo>
                  <a:lnTo>
                    <a:pt x="252" y="333"/>
                  </a:lnTo>
                  <a:lnTo>
                    <a:pt x="242" y="330"/>
                  </a:lnTo>
                  <a:lnTo>
                    <a:pt x="231" y="327"/>
                  </a:lnTo>
                  <a:lnTo>
                    <a:pt x="223" y="323"/>
                  </a:lnTo>
                  <a:lnTo>
                    <a:pt x="216" y="320"/>
                  </a:lnTo>
                  <a:lnTo>
                    <a:pt x="210" y="317"/>
                  </a:lnTo>
                  <a:lnTo>
                    <a:pt x="205" y="314"/>
                  </a:lnTo>
                  <a:lnTo>
                    <a:pt x="200" y="311"/>
                  </a:lnTo>
                  <a:lnTo>
                    <a:pt x="195" y="310"/>
                  </a:lnTo>
                  <a:lnTo>
                    <a:pt x="189" y="309"/>
                  </a:lnTo>
                  <a:lnTo>
                    <a:pt x="183" y="308"/>
                  </a:lnTo>
                  <a:lnTo>
                    <a:pt x="176" y="306"/>
                  </a:lnTo>
                  <a:lnTo>
                    <a:pt x="170" y="304"/>
                  </a:lnTo>
                  <a:lnTo>
                    <a:pt x="164" y="302"/>
                  </a:lnTo>
                  <a:lnTo>
                    <a:pt x="159" y="299"/>
                  </a:lnTo>
                  <a:lnTo>
                    <a:pt x="155" y="297"/>
                  </a:lnTo>
                  <a:lnTo>
                    <a:pt x="153" y="296"/>
                  </a:lnTo>
                  <a:lnTo>
                    <a:pt x="152" y="295"/>
                  </a:lnTo>
                  <a:lnTo>
                    <a:pt x="132" y="20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49" name="Freeform 293"/>
            <p:cNvSpPr>
              <a:spLocks/>
            </p:cNvSpPr>
            <p:nvPr/>
          </p:nvSpPr>
          <p:spPr bwMode="auto">
            <a:xfrm>
              <a:off x="1304" y="1470"/>
              <a:ext cx="143" cy="408"/>
            </a:xfrm>
            <a:custGeom>
              <a:avLst/>
              <a:gdLst/>
              <a:ahLst/>
              <a:cxnLst>
                <a:cxn ang="0">
                  <a:pos x="0" y="407"/>
                </a:cxn>
                <a:cxn ang="0">
                  <a:pos x="0" y="133"/>
                </a:cxn>
                <a:cxn ang="0">
                  <a:pos x="142" y="0"/>
                </a:cxn>
                <a:cxn ang="0">
                  <a:pos x="142" y="256"/>
                </a:cxn>
                <a:cxn ang="0">
                  <a:pos x="0" y="407"/>
                </a:cxn>
              </a:cxnLst>
              <a:rect l="0" t="0" r="r" b="b"/>
              <a:pathLst>
                <a:path w="143" h="408">
                  <a:moveTo>
                    <a:pt x="0" y="407"/>
                  </a:moveTo>
                  <a:lnTo>
                    <a:pt x="0" y="133"/>
                  </a:lnTo>
                  <a:lnTo>
                    <a:pt x="142" y="0"/>
                  </a:lnTo>
                  <a:lnTo>
                    <a:pt x="142" y="256"/>
                  </a:lnTo>
                  <a:lnTo>
                    <a:pt x="0" y="407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0" name="Freeform 294"/>
            <p:cNvSpPr>
              <a:spLocks/>
            </p:cNvSpPr>
            <p:nvPr/>
          </p:nvSpPr>
          <p:spPr bwMode="auto">
            <a:xfrm>
              <a:off x="1030" y="1680"/>
              <a:ext cx="22" cy="22"/>
            </a:xfrm>
            <a:custGeom>
              <a:avLst/>
              <a:gdLst/>
              <a:ahLst/>
              <a:cxnLst>
                <a:cxn ang="0">
                  <a:pos x="11" y="21"/>
                </a:cxn>
                <a:cxn ang="0">
                  <a:pos x="13" y="21"/>
                </a:cxn>
                <a:cxn ang="0">
                  <a:pos x="15" y="20"/>
                </a:cxn>
                <a:cxn ang="0">
                  <a:pos x="17" y="19"/>
                </a:cxn>
                <a:cxn ang="0">
                  <a:pos x="18" y="18"/>
                </a:cxn>
                <a:cxn ang="0">
                  <a:pos x="19" y="16"/>
                </a:cxn>
                <a:cxn ang="0">
                  <a:pos x="20" y="14"/>
                </a:cxn>
                <a:cxn ang="0">
                  <a:pos x="21" y="12"/>
                </a:cxn>
                <a:cxn ang="0">
                  <a:pos x="21" y="10"/>
                </a:cxn>
                <a:cxn ang="0">
                  <a:pos x="21" y="8"/>
                </a:cxn>
                <a:cxn ang="0">
                  <a:pos x="20" y="6"/>
                </a:cxn>
                <a:cxn ang="0">
                  <a:pos x="19" y="4"/>
                </a:cxn>
                <a:cxn ang="0">
                  <a:pos x="18" y="3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2" y="4"/>
                </a:cxn>
                <a:cxn ang="0">
                  <a:pos x="1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2" y="16"/>
                </a:cxn>
                <a:cxn ang="0">
                  <a:pos x="3" y="18"/>
                </a:cxn>
                <a:cxn ang="0">
                  <a:pos x="5" y="19"/>
                </a:cxn>
                <a:cxn ang="0">
                  <a:pos x="7" y="20"/>
                </a:cxn>
                <a:cxn ang="0">
                  <a:pos x="8" y="21"/>
                </a:cxn>
                <a:cxn ang="0">
                  <a:pos x="11" y="21"/>
                </a:cxn>
              </a:cxnLst>
              <a:rect l="0" t="0" r="r" b="b"/>
              <a:pathLst>
                <a:path w="22" h="22">
                  <a:moveTo>
                    <a:pt x="11" y="21"/>
                  </a:moveTo>
                  <a:lnTo>
                    <a:pt x="13" y="21"/>
                  </a:lnTo>
                  <a:lnTo>
                    <a:pt x="15" y="20"/>
                  </a:lnTo>
                  <a:lnTo>
                    <a:pt x="17" y="19"/>
                  </a:lnTo>
                  <a:lnTo>
                    <a:pt x="18" y="18"/>
                  </a:lnTo>
                  <a:lnTo>
                    <a:pt x="19" y="16"/>
                  </a:lnTo>
                  <a:lnTo>
                    <a:pt x="20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7" y="20"/>
                  </a:lnTo>
                  <a:lnTo>
                    <a:pt x="8" y="21"/>
                  </a:lnTo>
                  <a:lnTo>
                    <a:pt x="11" y="2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1" name="Freeform 295"/>
            <p:cNvSpPr>
              <a:spLocks/>
            </p:cNvSpPr>
            <p:nvPr/>
          </p:nvSpPr>
          <p:spPr bwMode="auto">
            <a:xfrm>
              <a:off x="950" y="1670"/>
              <a:ext cx="22" cy="22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2" y="20"/>
                </a:cxn>
                <a:cxn ang="0">
                  <a:pos x="14" y="20"/>
                </a:cxn>
                <a:cxn ang="0">
                  <a:pos x="16" y="19"/>
                </a:cxn>
                <a:cxn ang="0">
                  <a:pos x="18" y="18"/>
                </a:cxn>
                <a:cxn ang="0">
                  <a:pos x="19" y="16"/>
                </a:cxn>
                <a:cxn ang="0">
                  <a:pos x="20" y="14"/>
                </a:cxn>
                <a:cxn ang="0">
                  <a:pos x="21" y="12"/>
                </a:cxn>
                <a:cxn ang="0">
                  <a:pos x="21" y="10"/>
                </a:cxn>
                <a:cxn ang="0">
                  <a:pos x="21" y="8"/>
                </a:cxn>
                <a:cxn ang="0">
                  <a:pos x="20" y="6"/>
                </a:cxn>
                <a:cxn ang="0">
                  <a:pos x="19" y="4"/>
                </a:cxn>
                <a:cxn ang="0">
                  <a:pos x="18" y="3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3" y="18"/>
                </a:cxn>
                <a:cxn ang="0">
                  <a:pos x="4" y="19"/>
                </a:cxn>
                <a:cxn ang="0">
                  <a:pos x="6" y="20"/>
                </a:cxn>
                <a:cxn ang="0">
                  <a:pos x="8" y="20"/>
                </a:cxn>
                <a:cxn ang="0">
                  <a:pos x="10" y="21"/>
                </a:cxn>
              </a:cxnLst>
              <a:rect l="0" t="0" r="r" b="b"/>
              <a:pathLst>
                <a:path w="22" h="22">
                  <a:moveTo>
                    <a:pt x="10" y="21"/>
                  </a:moveTo>
                  <a:lnTo>
                    <a:pt x="12" y="20"/>
                  </a:lnTo>
                  <a:lnTo>
                    <a:pt x="14" y="20"/>
                  </a:lnTo>
                  <a:lnTo>
                    <a:pt x="16" y="19"/>
                  </a:lnTo>
                  <a:lnTo>
                    <a:pt x="18" y="18"/>
                  </a:lnTo>
                  <a:lnTo>
                    <a:pt x="19" y="16"/>
                  </a:lnTo>
                  <a:lnTo>
                    <a:pt x="20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8"/>
                  </a:lnTo>
                  <a:lnTo>
                    <a:pt x="4" y="19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2" name="Freeform 296"/>
            <p:cNvSpPr>
              <a:spLocks/>
            </p:cNvSpPr>
            <p:nvPr/>
          </p:nvSpPr>
          <p:spPr bwMode="auto">
            <a:xfrm>
              <a:off x="983" y="1610"/>
              <a:ext cx="17" cy="89"/>
            </a:xfrm>
            <a:custGeom>
              <a:avLst/>
              <a:gdLst/>
              <a:ahLst/>
              <a:cxnLst>
                <a:cxn ang="0">
                  <a:pos x="16" y="88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16" y="88"/>
                </a:cxn>
              </a:cxnLst>
              <a:rect l="0" t="0" r="r" b="b"/>
              <a:pathLst>
                <a:path w="17" h="89">
                  <a:moveTo>
                    <a:pt x="16" y="88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16" y="8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3" name="Freeform 297"/>
            <p:cNvSpPr>
              <a:spLocks/>
            </p:cNvSpPr>
            <p:nvPr/>
          </p:nvSpPr>
          <p:spPr bwMode="auto">
            <a:xfrm>
              <a:off x="984" y="1688"/>
              <a:ext cx="64" cy="5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3" y="45"/>
                </a:cxn>
                <a:cxn ang="0">
                  <a:pos x="63" y="52"/>
                </a:cxn>
                <a:cxn ang="0">
                  <a:pos x="0" y="14"/>
                </a:cxn>
                <a:cxn ang="0">
                  <a:pos x="10" y="0"/>
                </a:cxn>
              </a:cxnLst>
              <a:rect l="0" t="0" r="r" b="b"/>
              <a:pathLst>
                <a:path w="64" h="53">
                  <a:moveTo>
                    <a:pt x="10" y="0"/>
                  </a:moveTo>
                  <a:lnTo>
                    <a:pt x="63" y="45"/>
                  </a:lnTo>
                  <a:lnTo>
                    <a:pt x="63" y="52"/>
                  </a:lnTo>
                  <a:lnTo>
                    <a:pt x="0" y="14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4" name="Freeform 298"/>
            <p:cNvSpPr>
              <a:spLocks/>
            </p:cNvSpPr>
            <p:nvPr/>
          </p:nvSpPr>
          <p:spPr bwMode="auto">
            <a:xfrm>
              <a:off x="951" y="1694"/>
              <a:ext cx="43" cy="6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53"/>
                </a:cxn>
                <a:cxn ang="0">
                  <a:pos x="0" y="65"/>
                </a:cxn>
                <a:cxn ang="0">
                  <a:pos x="42" y="11"/>
                </a:cxn>
                <a:cxn ang="0">
                  <a:pos x="33" y="0"/>
                </a:cxn>
              </a:cxnLst>
              <a:rect l="0" t="0" r="r" b="b"/>
              <a:pathLst>
                <a:path w="43" h="66">
                  <a:moveTo>
                    <a:pt x="33" y="0"/>
                  </a:moveTo>
                  <a:lnTo>
                    <a:pt x="0" y="53"/>
                  </a:lnTo>
                  <a:lnTo>
                    <a:pt x="0" y="65"/>
                  </a:lnTo>
                  <a:lnTo>
                    <a:pt x="42" y="11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5" name="Freeform 299"/>
            <p:cNvSpPr>
              <a:spLocks/>
            </p:cNvSpPr>
            <p:nvPr/>
          </p:nvSpPr>
          <p:spPr bwMode="auto">
            <a:xfrm>
              <a:off x="917" y="1693"/>
              <a:ext cx="70" cy="1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69" y="12"/>
                </a:cxn>
                <a:cxn ang="0">
                  <a:pos x="64" y="0"/>
                </a:cxn>
              </a:cxnLst>
              <a:rect l="0" t="0" r="r" b="b"/>
              <a:pathLst>
                <a:path w="70" h="17">
                  <a:moveTo>
                    <a:pt x="64" y="0"/>
                  </a:moveTo>
                  <a:lnTo>
                    <a:pt x="0" y="10"/>
                  </a:lnTo>
                  <a:lnTo>
                    <a:pt x="0" y="16"/>
                  </a:lnTo>
                  <a:lnTo>
                    <a:pt x="69" y="12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6" name="Freeform 300"/>
            <p:cNvSpPr>
              <a:spLocks/>
            </p:cNvSpPr>
            <p:nvPr/>
          </p:nvSpPr>
          <p:spPr bwMode="auto">
            <a:xfrm>
              <a:off x="993" y="1675"/>
              <a:ext cx="50" cy="2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9" y="0"/>
                </a:cxn>
                <a:cxn ang="0">
                  <a:pos x="49" y="4"/>
                </a:cxn>
                <a:cxn ang="0">
                  <a:pos x="1" y="25"/>
                </a:cxn>
                <a:cxn ang="0">
                  <a:pos x="0" y="16"/>
                </a:cxn>
              </a:cxnLst>
              <a:rect l="0" t="0" r="r" b="b"/>
              <a:pathLst>
                <a:path w="50" h="26">
                  <a:moveTo>
                    <a:pt x="0" y="16"/>
                  </a:moveTo>
                  <a:lnTo>
                    <a:pt x="49" y="0"/>
                  </a:lnTo>
                  <a:lnTo>
                    <a:pt x="49" y="4"/>
                  </a:lnTo>
                  <a:lnTo>
                    <a:pt x="1" y="25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7" name="Freeform 301"/>
            <p:cNvSpPr>
              <a:spLocks/>
            </p:cNvSpPr>
            <p:nvPr/>
          </p:nvSpPr>
          <p:spPr bwMode="auto">
            <a:xfrm>
              <a:off x="961" y="1664"/>
              <a:ext cx="27" cy="36"/>
            </a:xfrm>
            <a:custGeom>
              <a:avLst/>
              <a:gdLst/>
              <a:ahLst/>
              <a:cxnLst>
                <a:cxn ang="0">
                  <a:pos x="26" y="25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1" y="35"/>
                </a:cxn>
                <a:cxn ang="0">
                  <a:pos x="26" y="25"/>
                </a:cxn>
              </a:cxnLst>
              <a:rect l="0" t="0" r="r" b="b"/>
              <a:pathLst>
                <a:path w="27" h="36">
                  <a:moveTo>
                    <a:pt x="26" y="25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1" y="35"/>
                  </a:lnTo>
                  <a:lnTo>
                    <a:pt x="26" y="2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8" name="Freeform 302"/>
            <p:cNvSpPr>
              <a:spLocks/>
            </p:cNvSpPr>
            <p:nvPr/>
          </p:nvSpPr>
          <p:spPr bwMode="auto">
            <a:xfrm>
              <a:off x="939" y="1754"/>
              <a:ext cx="27" cy="27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16" y="25"/>
                </a:cxn>
                <a:cxn ang="0">
                  <a:pos x="18" y="25"/>
                </a:cxn>
                <a:cxn ang="0">
                  <a:pos x="21" y="23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13"/>
                </a:cxn>
                <a:cxn ang="0">
                  <a:pos x="26" y="10"/>
                </a:cxn>
                <a:cxn ang="0">
                  <a:pos x="25" y="8"/>
                </a:cxn>
                <a:cxn ang="0">
                  <a:pos x="24" y="5"/>
                </a:cxn>
                <a:cxn ang="0">
                  <a:pos x="22" y="3"/>
                </a:cxn>
                <a:cxn ang="0">
                  <a:pos x="21" y="2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2" y="5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1" y="18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6" y="23"/>
                </a:cxn>
                <a:cxn ang="0">
                  <a:pos x="8" y="25"/>
                </a:cxn>
                <a:cxn ang="0">
                  <a:pos x="11" y="25"/>
                </a:cxn>
                <a:cxn ang="0">
                  <a:pos x="13" y="26"/>
                </a:cxn>
              </a:cxnLst>
              <a:rect l="0" t="0" r="r" b="b"/>
              <a:pathLst>
                <a:path w="27" h="27">
                  <a:moveTo>
                    <a:pt x="13" y="26"/>
                  </a:moveTo>
                  <a:lnTo>
                    <a:pt x="16" y="25"/>
                  </a:lnTo>
                  <a:lnTo>
                    <a:pt x="18" y="25"/>
                  </a:lnTo>
                  <a:lnTo>
                    <a:pt x="21" y="23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5" y="18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1" y="25"/>
                  </a:lnTo>
                  <a:lnTo>
                    <a:pt x="13" y="2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59" name="Freeform 303"/>
            <p:cNvSpPr>
              <a:spLocks/>
            </p:cNvSpPr>
            <p:nvPr/>
          </p:nvSpPr>
          <p:spPr bwMode="auto">
            <a:xfrm>
              <a:off x="904" y="1706"/>
              <a:ext cx="27" cy="27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15" y="26"/>
                </a:cxn>
                <a:cxn ang="0">
                  <a:pos x="18" y="25"/>
                </a:cxn>
                <a:cxn ang="0">
                  <a:pos x="20" y="24"/>
                </a:cxn>
                <a:cxn ang="0">
                  <a:pos x="22" y="22"/>
                </a:cxn>
                <a:cxn ang="0">
                  <a:pos x="24" y="21"/>
                </a:cxn>
                <a:cxn ang="0">
                  <a:pos x="25" y="18"/>
                </a:cxn>
                <a:cxn ang="0">
                  <a:pos x="26" y="16"/>
                </a:cxn>
                <a:cxn ang="0">
                  <a:pos x="26" y="13"/>
                </a:cxn>
                <a:cxn ang="0">
                  <a:pos x="26" y="11"/>
                </a:cxn>
                <a:cxn ang="0">
                  <a:pos x="25" y="8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8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1" y="8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2" y="21"/>
                </a:cxn>
                <a:cxn ang="0">
                  <a:pos x="4" y="22"/>
                </a:cxn>
                <a:cxn ang="0">
                  <a:pos x="5" y="24"/>
                </a:cxn>
                <a:cxn ang="0">
                  <a:pos x="8" y="25"/>
                </a:cxn>
                <a:cxn ang="0">
                  <a:pos x="10" y="26"/>
                </a:cxn>
                <a:cxn ang="0">
                  <a:pos x="13" y="26"/>
                </a:cxn>
              </a:cxnLst>
              <a:rect l="0" t="0" r="r" b="b"/>
              <a:pathLst>
                <a:path w="27" h="27">
                  <a:moveTo>
                    <a:pt x="13" y="26"/>
                  </a:moveTo>
                  <a:lnTo>
                    <a:pt x="15" y="26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5"/>
                  </a:lnTo>
                  <a:lnTo>
                    <a:pt x="10" y="26"/>
                  </a:lnTo>
                  <a:lnTo>
                    <a:pt x="13" y="2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0" name="Freeform 304"/>
            <p:cNvSpPr>
              <a:spLocks/>
            </p:cNvSpPr>
            <p:nvPr/>
          </p:nvSpPr>
          <p:spPr bwMode="auto">
            <a:xfrm>
              <a:off x="1035" y="1738"/>
              <a:ext cx="27" cy="27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16" y="26"/>
                </a:cxn>
                <a:cxn ang="0">
                  <a:pos x="18" y="25"/>
                </a:cxn>
                <a:cxn ang="0">
                  <a:pos x="20" y="24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5" y="18"/>
                </a:cxn>
                <a:cxn ang="0">
                  <a:pos x="26" y="16"/>
                </a:cxn>
                <a:cxn ang="0">
                  <a:pos x="26" y="13"/>
                </a:cxn>
                <a:cxn ang="0">
                  <a:pos x="26" y="10"/>
                </a:cxn>
                <a:cxn ang="0">
                  <a:pos x="25" y="8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5"/>
                </a:cxn>
                <a:cxn ang="0">
                  <a:pos x="10" y="26"/>
                </a:cxn>
                <a:cxn ang="0">
                  <a:pos x="13" y="26"/>
                </a:cxn>
              </a:cxnLst>
              <a:rect l="0" t="0" r="r" b="b"/>
              <a:pathLst>
                <a:path w="27" h="27">
                  <a:moveTo>
                    <a:pt x="13" y="26"/>
                  </a:moveTo>
                  <a:lnTo>
                    <a:pt x="16" y="26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5"/>
                  </a:lnTo>
                  <a:lnTo>
                    <a:pt x="10" y="26"/>
                  </a:lnTo>
                  <a:lnTo>
                    <a:pt x="13" y="2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1" name="Freeform 305"/>
            <p:cNvSpPr>
              <a:spLocks/>
            </p:cNvSpPr>
            <p:nvPr/>
          </p:nvSpPr>
          <p:spPr bwMode="auto">
            <a:xfrm>
              <a:off x="1030" y="1680"/>
              <a:ext cx="22" cy="22"/>
            </a:xfrm>
            <a:custGeom>
              <a:avLst/>
              <a:gdLst/>
              <a:ahLst/>
              <a:cxnLst>
                <a:cxn ang="0">
                  <a:pos x="11" y="21"/>
                </a:cxn>
                <a:cxn ang="0">
                  <a:pos x="13" y="21"/>
                </a:cxn>
                <a:cxn ang="0">
                  <a:pos x="15" y="20"/>
                </a:cxn>
                <a:cxn ang="0">
                  <a:pos x="17" y="19"/>
                </a:cxn>
                <a:cxn ang="0">
                  <a:pos x="18" y="18"/>
                </a:cxn>
                <a:cxn ang="0">
                  <a:pos x="19" y="16"/>
                </a:cxn>
                <a:cxn ang="0">
                  <a:pos x="20" y="14"/>
                </a:cxn>
                <a:cxn ang="0">
                  <a:pos x="21" y="12"/>
                </a:cxn>
                <a:cxn ang="0">
                  <a:pos x="21" y="10"/>
                </a:cxn>
                <a:cxn ang="0">
                  <a:pos x="21" y="8"/>
                </a:cxn>
                <a:cxn ang="0">
                  <a:pos x="20" y="6"/>
                </a:cxn>
                <a:cxn ang="0">
                  <a:pos x="19" y="4"/>
                </a:cxn>
                <a:cxn ang="0">
                  <a:pos x="18" y="3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2" y="4"/>
                </a:cxn>
                <a:cxn ang="0">
                  <a:pos x="1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2" y="16"/>
                </a:cxn>
                <a:cxn ang="0">
                  <a:pos x="3" y="18"/>
                </a:cxn>
                <a:cxn ang="0">
                  <a:pos x="5" y="19"/>
                </a:cxn>
                <a:cxn ang="0">
                  <a:pos x="7" y="20"/>
                </a:cxn>
                <a:cxn ang="0">
                  <a:pos x="8" y="21"/>
                </a:cxn>
                <a:cxn ang="0">
                  <a:pos x="11" y="21"/>
                </a:cxn>
              </a:cxnLst>
              <a:rect l="0" t="0" r="r" b="b"/>
              <a:pathLst>
                <a:path w="22" h="22">
                  <a:moveTo>
                    <a:pt x="11" y="21"/>
                  </a:moveTo>
                  <a:lnTo>
                    <a:pt x="13" y="21"/>
                  </a:lnTo>
                  <a:lnTo>
                    <a:pt x="15" y="20"/>
                  </a:lnTo>
                  <a:lnTo>
                    <a:pt x="17" y="19"/>
                  </a:lnTo>
                  <a:lnTo>
                    <a:pt x="18" y="18"/>
                  </a:lnTo>
                  <a:lnTo>
                    <a:pt x="19" y="16"/>
                  </a:lnTo>
                  <a:lnTo>
                    <a:pt x="20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7" y="20"/>
                  </a:lnTo>
                  <a:lnTo>
                    <a:pt x="8" y="21"/>
                  </a:lnTo>
                  <a:lnTo>
                    <a:pt x="11" y="2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2" name="Freeform 306"/>
            <p:cNvSpPr>
              <a:spLocks/>
            </p:cNvSpPr>
            <p:nvPr/>
          </p:nvSpPr>
          <p:spPr bwMode="auto">
            <a:xfrm>
              <a:off x="950" y="1670"/>
              <a:ext cx="22" cy="22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2" y="20"/>
                </a:cxn>
                <a:cxn ang="0">
                  <a:pos x="14" y="20"/>
                </a:cxn>
                <a:cxn ang="0">
                  <a:pos x="16" y="19"/>
                </a:cxn>
                <a:cxn ang="0">
                  <a:pos x="18" y="18"/>
                </a:cxn>
                <a:cxn ang="0">
                  <a:pos x="19" y="16"/>
                </a:cxn>
                <a:cxn ang="0">
                  <a:pos x="20" y="14"/>
                </a:cxn>
                <a:cxn ang="0">
                  <a:pos x="21" y="12"/>
                </a:cxn>
                <a:cxn ang="0">
                  <a:pos x="21" y="10"/>
                </a:cxn>
                <a:cxn ang="0">
                  <a:pos x="21" y="8"/>
                </a:cxn>
                <a:cxn ang="0">
                  <a:pos x="20" y="6"/>
                </a:cxn>
                <a:cxn ang="0">
                  <a:pos x="19" y="4"/>
                </a:cxn>
                <a:cxn ang="0">
                  <a:pos x="18" y="3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3" y="18"/>
                </a:cxn>
                <a:cxn ang="0">
                  <a:pos x="4" y="19"/>
                </a:cxn>
                <a:cxn ang="0">
                  <a:pos x="6" y="20"/>
                </a:cxn>
                <a:cxn ang="0">
                  <a:pos x="8" y="20"/>
                </a:cxn>
                <a:cxn ang="0">
                  <a:pos x="10" y="21"/>
                </a:cxn>
              </a:cxnLst>
              <a:rect l="0" t="0" r="r" b="b"/>
              <a:pathLst>
                <a:path w="22" h="22">
                  <a:moveTo>
                    <a:pt x="10" y="21"/>
                  </a:moveTo>
                  <a:lnTo>
                    <a:pt x="12" y="20"/>
                  </a:lnTo>
                  <a:lnTo>
                    <a:pt x="14" y="20"/>
                  </a:lnTo>
                  <a:lnTo>
                    <a:pt x="16" y="19"/>
                  </a:lnTo>
                  <a:lnTo>
                    <a:pt x="18" y="18"/>
                  </a:lnTo>
                  <a:lnTo>
                    <a:pt x="19" y="16"/>
                  </a:lnTo>
                  <a:lnTo>
                    <a:pt x="20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8"/>
                  </a:lnTo>
                  <a:lnTo>
                    <a:pt x="4" y="19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1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3" name="Freeform 307"/>
            <p:cNvSpPr>
              <a:spLocks/>
            </p:cNvSpPr>
            <p:nvPr/>
          </p:nvSpPr>
          <p:spPr bwMode="auto">
            <a:xfrm>
              <a:off x="983" y="1610"/>
              <a:ext cx="17" cy="89"/>
            </a:xfrm>
            <a:custGeom>
              <a:avLst/>
              <a:gdLst/>
              <a:ahLst/>
              <a:cxnLst>
                <a:cxn ang="0">
                  <a:pos x="16" y="88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16" y="88"/>
                </a:cxn>
              </a:cxnLst>
              <a:rect l="0" t="0" r="r" b="b"/>
              <a:pathLst>
                <a:path w="17" h="89">
                  <a:moveTo>
                    <a:pt x="16" y="88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16" y="88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4" name="Freeform 308"/>
            <p:cNvSpPr>
              <a:spLocks/>
            </p:cNvSpPr>
            <p:nvPr/>
          </p:nvSpPr>
          <p:spPr bwMode="auto">
            <a:xfrm>
              <a:off x="984" y="1688"/>
              <a:ext cx="64" cy="5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3" y="45"/>
                </a:cxn>
                <a:cxn ang="0">
                  <a:pos x="63" y="52"/>
                </a:cxn>
                <a:cxn ang="0">
                  <a:pos x="0" y="14"/>
                </a:cxn>
                <a:cxn ang="0">
                  <a:pos x="10" y="0"/>
                </a:cxn>
              </a:cxnLst>
              <a:rect l="0" t="0" r="r" b="b"/>
              <a:pathLst>
                <a:path w="64" h="53">
                  <a:moveTo>
                    <a:pt x="10" y="0"/>
                  </a:moveTo>
                  <a:lnTo>
                    <a:pt x="63" y="45"/>
                  </a:lnTo>
                  <a:lnTo>
                    <a:pt x="63" y="52"/>
                  </a:lnTo>
                  <a:lnTo>
                    <a:pt x="0" y="14"/>
                  </a:lnTo>
                  <a:lnTo>
                    <a:pt x="10" y="0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5" name="Freeform 309"/>
            <p:cNvSpPr>
              <a:spLocks/>
            </p:cNvSpPr>
            <p:nvPr/>
          </p:nvSpPr>
          <p:spPr bwMode="auto">
            <a:xfrm>
              <a:off x="951" y="1694"/>
              <a:ext cx="43" cy="6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53"/>
                </a:cxn>
                <a:cxn ang="0">
                  <a:pos x="0" y="65"/>
                </a:cxn>
                <a:cxn ang="0">
                  <a:pos x="42" y="11"/>
                </a:cxn>
                <a:cxn ang="0">
                  <a:pos x="33" y="0"/>
                </a:cxn>
              </a:cxnLst>
              <a:rect l="0" t="0" r="r" b="b"/>
              <a:pathLst>
                <a:path w="43" h="66">
                  <a:moveTo>
                    <a:pt x="33" y="0"/>
                  </a:moveTo>
                  <a:lnTo>
                    <a:pt x="0" y="53"/>
                  </a:lnTo>
                  <a:lnTo>
                    <a:pt x="0" y="65"/>
                  </a:lnTo>
                  <a:lnTo>
                    <a:pt x="42" y="11"/>
                  </a:lnTo>
                  <a:lnTo>
                    <a:pt x="33" y="0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6" name="Freeform 310"/>
            <p:cNvSpPr>
              <a:spLocks/>
            </p:cNvSpPr>
            <p:nvPr/>
          </p:nvSpPr>
          <p:spPr bwMode="auto">
            <a:xfrm>
              <a:off x="917" y="1693"/>
              <a:ext cx="70" cy="1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69" y="12"/>
                </a:cxn>
                <a:cxn ang="0">
                  <a:pos x="64" y="0"/>
                </a:cxn>
              </a:cxnLst>
              <a:rect l="0" t="0" r="r" b="b"/>
              <a:pathLst>
                <a:path w="70" h="17">
                  <a:moveTo>
                    <a:pt x="64" y="0"/>
                  </a:moveTo>
                  <a:lnTo>
                    <a:pt x="0" y="10"/>
                  </a:lnTo>
                  <a:lnTo>
                    <a:pt x="0" y="16"/>
                  </a:lnTo>
                  <a:lnTo>
                    <a:pt x="69" y="12"/>
                  </a:lnTo>
                  <a:lnTo>
                    <a:pt x="64" y="0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7" name="Freeform 311"/>
            <p:cNvSpPr>
              <a:spLocks/>
            </p:cNvSpPr>
            <p:nvPr/>
          </p:nvSpPr>
          <p:spPr bwMode="auto">
            <a:xfrm>
              <a:off x="993" y="1675"/>
              <a:ext cx="50" cy="2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9" y="0"/>
                </a:cxn>
                <a:cxn ang="0">
                  <a:pos x="49" y="4"/>
                </a:cxn>
                <a:cxn ang="0">
                  <a:pos x="1" y="25"/>
                </a:cxn>
                <a:cxn ang="0">
                  <a:pos x="0" y="16"/>
                </a:cxn>
              </a:cxnLst>
              <a:rect l="0" t="0" r="r" b="b"/>
              <a:pathLst>
                <a:path w="50" h="26">
                  <a:moveTo>
                    <a:pt x="0" y="16"/>
                  </a:moveTo>
                  <a:lnTo>
                    <a:pt x="49" y="0"/>
                  </a:lnTo>
                  <a:lnTo>
                    <a:pt x="49" y="4"/>
                  </a:lnTo>
                  <a:lnTo>
                    <a:pt x="1" y="25"/>
                  </a:lnTo>
                  <a:lnTo>
                    <a:pt x="0" y="16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8" name="Freeform 312"/>
            <p:cNvSpPr>
              <a:spLocks/>
            </p:cNvSpPr>
            <p:nvPr/>
          </p:nvSpPr>
          <p:spPr bwMode="auto">
            <a:xfrm>
              <a:off x="961" y="1664"/>
              <a:ext cx="27" cy="36"/>
            </a:xfrm>
            <a:custGeom>
              <a:avLst/>
              <a:gdLst/>
              <a:ahLst/>
              <a:cxnLst>
                <a:cxn ang="0">
                  <a:pos x="26" y="25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1" y="35"/>
                </a:cxn>
                <a:cxn ang="0">
                  <a:pos x="26" y="25"/>
                </a:cxn>
              </a:cxnLst>
              <a:rect l="0" t="0" r="r" b="b"/>
              <a:pathLst>
                <a:path w="27" h="36">
                  <a:moveTo>
                    <a:pt x="26" y="25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1" y="35"/>
                  </a:lnTo>
                  <a:lnTo>
                    <a:pt x="26" y="25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69" name="Freeform 313"/>
            <p:cNvSpPr>
              <a:spLocks/>
            </p:cNvSpPr>
            <p:nvPr/>
          </p:nvSpPr>
          <p:spPr bwMode="auto">
            <a:xfrm>
              <a:off x="939" y="1754"/>
              <a:ext cx="27" cy="27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16" y="25"/>
                </a:cxn>
                <a:cxn ang="0">
                  <a:pos x="18" y="25"/>
                </a:cxn>
                <a:cxn ang="0">
                  <a:pos x="21" y="23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13"/>
                </a:cxn>
                <a:cxn ang="0">
                  <a:pos x="26" y="10"/>
                </a:cxn>
                <a:cxn ang="0">
                  <a:pos x="25" y="8"/>
                </a:cxn>
                <a:cxn ang="0">
                  <a:pos x="24" y="5"/>
                </a:cxn>
                <a:cxn ang="0">
                  <a:pos x="22" y="3"/>
                </a:cxn>
                <a:cxn ang="0">
                  <a:pos x="21" y="2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2" y="5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1" y="18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6" y="23"/>
                </a:cxn>
                <a:cxn ang="0">
                  <a:pos x="8" y="25"/>
                </a:cxn>
                <a:cxn ang="0">
                  <a:pos x="11" y="25"/>
                </a:cxn>
                <a:cxn ang="0">
                  <a:pos x="13" y="26"/>
                </a:cxn>
              </a:cxnLst>
              <a:rect l="0" t="0" r="r" b="b"/>
              <a:pathLst>
                <a:path w="27" h="27">
                  <a:moveTo>
                    <a:pt x="13" y="26"/>
                  </a:moveTo>
                  <a:lnTo>
                    <a:pt x="16" y="25"/>
                  </a:lnTo>
                  <a:lnTo>
                    <a:pt x="18" y="25"/>
                  </a:lnTo>
                  <a:lnTo>
                    <a:pt x="21" y="23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5" y="18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1" y="25"/>
                  </a:lnTo>
                  <a:lnTo>
                    <a:pt x="13" y="26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0" name="Freeform 314"/>
            <p:cNvSpPr>
              <a:spLocks/>
            </p:cNvSpPr>
            <p:nvPr/>
          </p:nvSpPr>
          <p:spPr bwMode="auto">
            <a:xfrm>
              <a:off x="904" y="1706"/>
              <a:ext cx="27" cy="27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15" y="26"/>
                </a:cxn>
                <a:cxn ang="0">
                  <a:pos x="18" y="25"/>
                </a:cxn>
                <a:cxn ang="0">
                  <a:pos x="20" y="24"/>
                </a:cxn>
                <a:cxn ang="0">
                  <a:pos x="22" y="22"/>
                </a:cxn>
                <a:cxn ang="0">
                  <a:pos x="24" y="21"/>
                </a:cxn>
                <a:cxn ang="0">
                  <a:pos x="25" y="18"/>
                </a:cxn>
                <a:cxn ang="0">
                  <a:pos x="26" y="16"/>
                </a:cxn>
                <a:cxn ang="0">
                  <a:pos x="26" y="13"/>
                </a:cxn>
                <a:cxn ang="0">
                  <a:pos x="26" y="11"/>
                </a:cxn>
                <a:cxn ang="0">
                  <a:pos x="25" y="8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8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1" y="8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2" y="21"/>
                </a:cxn>
                <a:cxn ang="0">
                  <a:pos x="4" y="22"/>
                </a:cxn>
                <a:cxn ang="0">
                  <a:pos x="5" y="24"/>
                </a:cxn>
                <a:cxn ang="0">
                  <a:pos x="8" y="25"/>
                </a:cxn>
                <a:cxn ang="0">
                  <a:pos x="10" y="26"/>
                </a:cxn>
                <a:cxn ang="0">
                  <a:pos x="13" y="26"/>
                </a:cxn>
              </a:cxnLst>
              <a:rect l="0" t="0" r="r" b="b"/>
              <a:pathLst>
                <a:path w="27" h="27">
                  <a:moveTo>
                    <a:pt x="13" y="26"/>
                  </a:moveTo>
                  <a:lnTo>
                    <a:pt x="15" y="26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5"/>
                  </a:lnTo>
                  <a:lnTo>
                    <a:pt x="10" y="26"/>
                  </a:lnTo>
                  <a:lnTo>
                    <a:pt x="13" y="26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1" name="Freeform 315"/>
            <p:cNvSpPr>
              <a:spLocks/>
            </p:cNvSpPr>
            <p:nvPr/>
          </p:nvSpPr>
          <p:spPr bwMode="auto">
            <a:xfrm>
              <a:off x="1035" y="1738"/>
              <a:ext cx="27" cy="27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16" y="26"/>
                </a:cxn>
                <a:cxn ang="0">
                  <a:pos x="18" y="25"/>
                </a:cxn>
                <a:cxn ang="0">
                  <a:pos x="20" y="24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5" y="18"/>
                </a:cxn>
                <a:cxn ang="0">
                  <a:pos x="26" y="16"/>
                </a:cxn>
                <a:cxn ang="0">
                  <a:pos x="26" y="13"/>
                </a:cxn>
                <a:cxn ang="0">
                  <a:pos x="26" y="10"/>
                </a:cxn>
                <a:cxn ang="0">
                  <a:pos x="25" y="8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5"/>
                </a:cxn>
                <a:cxn ang="0">
                  <a:pos x="10" y="26"/>
                </a:cxn>
                <a:cxn ang="0">
                  <a:pos x="13" y="26"/>
                </a:cxn>
              </a:cxnLst>
              <a:rect l="0" t="0" r="r" b="b"/>
              <a:pathLst>
                <a:path w="27" h="27">
                  <a:moveTo>
                    <a:pt x="13" y="26"/>
                  </a:moveTo>
                  <a:lnTo>
                    <a:pt x="16" y="26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5"/>
                  </a:lnTo>
                  <a:lnTo>
                    <a:pt x="10" y="26"/>
                  </a:lnTo>
                  <a:lnTo>
                    <a:pt x="13" y="2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2" name="Freeform 316"/>
            <p:cNvSpPr>
              <a:spLocks/>
            </p:cNvSpPr>
            <p:nvPr/>
          </p:nvSpPr>
          <p:spPr bwMode="auto">
            <a:xfrm>
              <a:off x="915" y="1530"/>
              <a:ext cx="48" cy="8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"/>
                </a:cxn>
                <a:cxn ang="0">
                  <a:pos x="7" y="4"/>
                </a:cxn>
                <a:cxn ang="0">
                  <a:pos x="6" y="8"/>
                </a:cxn>
                <a:cxn ang="0">
                  <a:pos x="5" y="13"/>
                </a:cxn>
                <a:cxn ang="0">
                  <a:pos x="3" y="19"/>
                </a:cxn>
                <a:cxn ang="0">
                  <a:pos x="2" y="25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2" y="52"/>
                </a:cxn>
                <a:cxn ang="0">
                  <a:pos x="5" y="58"/>
                </a:cxn>
                <a:cxn ang="0">
                  <a:pos x="8" y="63"/>
                </a:cxn>
                <a:cxn ang="0">
                  <a:pos x="12" y="68"/>
                </a:cxn>
                <a:cxn ang="0">
                  <a:pos x="16" y="73"/>
                </a:cxn>
                <a:cxn ang="0">
                  <a:pos x="19" y="77"/>
                </a:cxn>
                <a:cxn ang="0">
                  <a:pos x="21" y="80"/>
                </a:cxn>
                <a:cxn ang="0">
                  <a:pos x="23" y="83"/>
                </a:cxn>
                <a:cxn ang="0">
                  <a:pos x="26" y="84"/>
                </a:cxn>
                <a:cxn ang="0">
                  <a:pos x="31" y="84"/>
                </a:cxn>
                <a:cxn ang="0">
                  <a:pos x="35" y="83"/>
                </a:cxn>
                <a:cxn ang="0">
                  <a:pos x="40" y="82"/>
                </a:cxn>
                <a:cxn ang="0">
                  <a:pos x="44" y="80"/>
                </a:cxn>
                <a:cxn ang="0">
                  <a:pos x="46" y="79"/>
                </a:cxn>
                <a:cxn ang="0">
                  <a:pos x="47" y="78"/>
                </a:cxn>
                <a:cxn ang="0">
                  <a:pos x="45" y="78"/>
                </a:cxn>
                <a:cxn ang="0">
                  <a:pos x="43" y="79"/>
                </a:cxn>
                <a:cxn ang="0">
                  <a:pos x="40" y="78"/>
                </a:cxn>
                <a:cxn ang="0">
                  <a:pos x="38" y="78"/>
                </a:cxn>
                <a:cxn ang="0">
                  <a:pos x="35" y="77"/>
                </a:cxn>
                <a:cxn ang="0">
                  <a:pos x="33" y="75"/>
                </a:cxn>
                <a:cxn ang="0">
                  <a:pos x="31" y="73"/>
                </a:cxn>
                <a:cxn ang="0">
                  <a:pos x="29" y="70"/>
                </a:cxn>
                <a:cxn ang="0">
                  <a:pos x="25" y="66"/>
                </a:cxn>
                <a:cxn ang="0">
                  <a:pos x="20" y="61"/>
                </a:cxn>
                <a:cxn ang="0">
                  <a:pos x="15" y="56"/>
                </a:cxn>
                <a:cxn ang="0">
                  <a:pos x="11" y="50"/>
                </a:cxn>
                <a:cxn ang="0">
                  <a:pos x="7" y="43"/>
                </a:cxn>
                <a:cxn ang="0">
                  <a:pos x="6" y="35"/>
                </a:cxn>
                <a:cxn ang="0">
                  <a:pos x="6" y="26"/>
                </a:cxn>
                <a:cxn ang="0">
                  <a:pos x="8" y="21"/>
                </a:cxn>
                <a:cxn ang="0">
                  <a:pos x="9" y="16"/>
                </a:cxn>
                <a:cxn ang="0">
                  <a:pos x="10" y="12"/>
                </a:cxn>
                <a:cxn ang="0">
                  <a:pos x="11" y="9"/>
                </a:cxn>
                <a:cxn ang="0">
                  <a:pos x="12" y="6"/>
                </a:cxn>
                <a:cxn ang="0">
                  <a:pos x="13" y="4"/>
                </a:cxn>
                <a:cxn ang="0">
                  <a:pos x="14" y="3"/>
                </a:cxn>
                <a:cxn ang="0">
                  <a:pos x="8" y="0"/>
                </a:cxn>
              </a:cxnLst>
              <a:rect l="0" t="0" r="r" b="b"/>
              <a:pathLst>
                <a:path w="48" h="85">
                  <a:moveTo>
                    <a:pt x="8" y="0"/>
                  </a:moveTo>
                  <a:lnTo>
                    <a:pt x="8" y="1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3" y="19"/>
                  </a:lnTo>
                  <a:lnTo>
                    <a:pt x="2" y="25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2" y="52"/>
                  </a:lnTo>
                  <a:lnTo>
                    <a:pt x="5" y="58"/>
                  </a:lnTo>
                  <a:lnTo>
                    <a:pt x="8" y="63"/>
                  </a:lnTo>
                  <a:lnTo>
                    <a:pt x="12" y="68"/>
                  </a:lnTo>
                  <a:lnTo>
                    <a:pt x="16" y="73"/>
                  </a:lnTo>
                  <a:lnTo>
                    <a:pt x="19" y="77"/>
                  </a:lnTo>
                  <a:lnTo>
                    <a:pt x="21" y="80"/>
                  </a:lnTo>
                  <a:lnTo>
                    <a:pt x="23" y="83"/>
                  </a:lnTo>
                  <a:lnTo>
                    <a:pt x="26" y="84"/>
                  </a:lnTo>
                  <a:lnTo>
                    <a:pt x="31" y="84"/>
                  </a:lnTo>
                  <a:lnTo>
                    <a:pt x="35" y="83"/>
                  </a:lnTo>
                  <a:lnTo>
                    <a:pt x="40" y="82"/>
                  </a:lnTo>
                  <a:lnTo>
                    <a:pt x="44" y="80"/>
                  </a:lnTo>
                  <a:lnTo>
                    <a:pt x="46" y="79"/>
                  </a:lnTo>
                  <a:lnTo>
                    <a:pt x="47" y="78"/>
                  </a:lnTo>
                  <a:lnTo>
                    <a:pt x="45" y="78"/>
                  </a:lnTo>
                  <a:lnTo>
                    <a:pt x="43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1" y="73"/>
                  </a:lnTo>
                  <a:lnTo>
                    <a:pt x="29" y="70"/>
                  </a:lnTo>
                  <a:lnTo>
                    <a:pt x="25" y="66"/>
                  </a:lnTo>
                  <a:lnTo>
                    <a:pt x="20" y="61"/>
                  </a:lnTo>
                  <a:lnTo>
                    <a:pt x="15" y="56"/>
                  </a:lnTo>
                  <a:lnTo>
                    <a:pt x="11" y="50"/>
                  </a:lnTo>
                  <a:lnTo>
                    <a:pt x="7" y="43"/>
                  </a:lnTo>
                  <a:lnTo>
                    <a:pt x="6" y="35"/>
                  </a:lnTo>
                  <a:lnTo>
                    <a:pt x="6" y="26"/>
                  </a:lnTo>
                  <a:lnTo>
                    <a:pt x="8" y="21"/>
                  </a:lnTo>
                  <a:lnTo>
                    <a:pt x="9" y="16"/>
                  </a:lnTo>
                  <a:lnTo>
                    <a:pt x="10" y="12"/>
                  </a:lnTo>
                  <a:lnTo>
                    <a:pt x="11" y="9"/>
                  </a:lnTo>
                  <a:lnTo>
                    <a:pt x="12" y="6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8" y="0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3" name="Freeform 317"/>
            <p:cNvSpPr>
              <a:spLocks/>
            </p:cNvSpPr>
            <p:nvPr/>
          </p:nvSpPr>
          <p:spPr bwMode="auto">
            <a:xfrm>
              <a:off x="867" y="1369"/>
              <a:ext cx="108" cy="190"/>
            </a:xfrm>
            <a:custGeom>
              <a:avLst/>
              <a:gdLst/>
              <a:ahLst/>
              <a:cxnLst>
                <a:cxn ang="0">
                  <a:pos x="45" y="188"/>
                </a:cxn>
                <a:cxn ang="0">
                  <a:pos x="60" y="185"/>
                </a:cxn>
                <a:cxn ang="0">
                  <a:pos x="81" y="177"/>
                </a:cxn>
                <a:cxn ang="0">
                  <a:pos x="99" y="164"/>
                </a:cxn>
                <a:cxn ang="0">
                  <a:pos x="107" y="146"/>
                </a:cxn>
                <a:cxn ang="0">
                  <a:pos x="101" y="129"/>
                </a:cxn>
                <a:cxn ang="0">
                  <a:pos x="88" y="111"/>
                </a:cxn>
                <a:cxn ang="0">
                  <a:pos x="74" y="91"/>
                </a:cxn>
                <a:cxn ang="0">
                  <a:pos x="67" y="66"/>
                </a:cxn>
                <a:cxn ang="0">
                  <a:pos x="74" y="41"/>
                </a:cxn>
                <a:cxn ang="0">
                  <a:pos x="86" y="19"/>
                </a:cxn>
                <a:cxn ang="0">
                  <a:pos x="91" y="5"/>
                </a:cxn>
                <a:cxn ang="0">
                  <a:pos x="82" y="0"/>
                </a:cxn>
                <a:cxn ang="0">
                  <a:pos x="59" y="1"/>
                </a:cxn>
                <a:cxn ang="0">
                  <a:pos x="32" y="6"/>
                </a:cxn>
                <a:cxn ang="0">
                  <a:pos x="12" y="13"/>
                </a:cxn>
                <a:cxn ang="0">
                  <a:pos x="5" y="21"/>
                </a:cxn>
                <a:cxn ang="0">
                  <a:pos x="1" y="28"/>
                </a:cxn>
                <a:cxn ang="0">
                  <a:pos x="0" y="35"/>
                </a:cxn>
                <a:cxn ang="0">
                  <a:pos x="2" y="47"/>
                </a:cxn>
                <a:cxn ang="0">
                  <a:pos x="8" y="63"/>
                </a:cxn>
                <a:cxn ang="0">
                  <a:pos x="13" y="74"/>
                </a:cxn>
                <a:cxn ang="0">
                  <a:pos x="16" y="82"/>
                </a:cxn>
                <a:cxn ang="0">
                  <a:pos x="18" y="95"/>
                </a:cxn>
                <a:cxn ang="0">
                  <a:pos x="19" y="116"/>
                </a:cxn>
                <a:cxn ang="0">
                  <a:pos x="17" y="131"/>
                </a:cxn>
                <a:cxn ang="0">
                  <a:pos x="16" y="142"/>
                </a:cxn>
                <a:cxn ang="0">
                  <a:pos x="15" y="153"/>
                </a:cxn>
                <a:cxn ang="0">
                  <a:pos x="17" y="167"/>
                </a:cxn>
                <a:cxn ang="0">
                  <a:pos x="19" y="176"/>
                </a:cxn>
                <a:cxn ang="0">
                  <a:pos x="22" y="182"/>
                </a:cxn>
                <a:cxn ang="0">
                  <a:pos x="26" y="185"/>
                </a:cxn>
                <a:cxn ang="0">
                  <a:pos x="31" y="187"/>
                </a:cxn>
                <a:cxn ang="0">
                  <a:pos x="35" y="188"/>
                </a:cxn>
                <a:cxn ang="0">
                  <a:pos x="40" y="189"/>
                </a:cxn>
                <a:cxn ang="0">
                  <a:pos x="43" y="189"/>
                </a:cxn>
              </a:cxnLst>
              <a:rect l="0" t="0" r="r" b="b"/>
              <a:pathLst>
                <a:path w="108" h="190">
                  <a:moveTo>
                    <a:pt x="43" y="189"/>
                  </a:moveTo>
                  <a:lnTo>
                    <a:pt x="45" y="188"/>
                  </a:lnTo>
                  <a:lnTo>
                    <a:pt x="51" y="187"/>
                  </a:lnTo>
                  <a:lnTo>
                    <a:pt x="60" y="185"/>
                  </a:lnTo>
                  <a:lnTo>
                    <a:pt x="70" y="181"/>
                  </a:lnTo>
                  <a:lnTo>
                    <a:pt x="81" y="177"/>
                  </a:lnTo>
                  <a:lnTo>
                    <a:pt x="91" y="171"/>
                  </a:lnTo>
                  <a:lnTo>
                    <a:pt x="99" y="164"/>
                  </a:lnTo>
                  <a:lnTo>
                    <a:pt x="105" y="156"/>
                  </a:lnTo>
                  <a:lnTo>
                    <a:pt x="107" y="146"/>
                  </a:lnTo>
                  <a:lnTo>
                    <a:pt x="106" y="138"/>
                  </a:lnTo>
                  <a:lnTo>
                    <a:pt x="101" y="129"/>
                  </a:lnTo>
                  <a:lnTo>
                    <a:pt x="95" y="120"/>
                  </a:lnTo>
                  <a:lnTo>
                    <a:pt x="88" y="111"/>
                  </a:lnTo>
                  <a:lnTo>
                    <a:pt x="81" y="101"/>
                  </a:lnTo>
                  <a:lnTo>
                    <a:pt x="74" y="91"/>
                  </a:lnTo>
                  <a:lnTo>
                    <a:pt x="69" y="80"/>
                  </a:lnTo>
                  <a:lnTo>
                    <a:pt x="67" y="66"/>
                  </a:lnTo>
                  <a:lnTo>
                    <a:pt x="69" y="53"/>
                  </a:lnTo>
                  <a:lnTo>
                    <a:pt x="74" y="41"/>
                  </a:lnTo>
                  <a:lnTo>
                    <a:pt x="80" y="29"/>
                  </a:lnTo>
                  <a:lnTo>
                    <a:pt x="86" y="19"/>
                  </a:lnTo>
                  <a:lnTo>
                    <a:pt x="90" y="11"/>
                  </a:lnTo>
                  <a:lnTo>
                    <a:pt x="91" y="5"/>
                  </a:lnTo>
                  <a:lnTo>
                    <a:pt x="89" y="2"/>
                  </a:lnTo>
                  <a:lnTo>
                    <a:pt x="82" y="0"/>
                  </a:lnTo>
                  <a:lnTo>
                    <a:pt x="71" y="0"/>
                  </a:lnTo>
                  <a:lnTo>
                    <a:pt x="59" y="1"/>
                  </a:lnTo>
                  <a:lnTo>
                    <a:pt x="45" y="3"/>
                  </a:lnTo>
                  <a:lnTo>
                    <a:pt x="32" y="6"/>
                  </a:lnTo>
                  <a:lnTo>
                    <a:pt x="21" y="9"/>
                  </a:lnTo>
                  <a:lnTo>
                    <a:pt x="12" y="13"/>
                  </a:lnTo>
                  <a:lnTo>
                    <a:pt x="8" y="17"/>
                  </a:lnTo>
                  <a:lnTo>
                    <a:pt x="5" y="21"/>
                  </a:lnTo>
                  <a:lnTo>
                    <a:pt x="3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2" y="47"/>
                  </a:lnTo>
                  <a:lnTo>
                    <a:pt x="5" y="55"/>
                  </a:lnTo>
                  <a:lnTo>
                    <a:pt x="8" y="63"/>
                  </a:lnTo>
                  <a:lnTo>
                    <a:pt x="11" y="69"/>
                  </a:lnTo>
                  <a:lnTo>
                    <a:pt x="13" y="74"/>
                  </a:lnTo>
                  <a:lnTo>
                    <a:pt x="15" y="78"/>
                  </a:lnTo>
                  <a:lnTo>
                    <a:pt x="16" y="82"/>
                  </a:lnTo>
                  <a:lnTo>
                    <a:pt x="17" y="88"/>
                  </a:lnTo>
                  <a:lnTo>
                    <a:pt x="18" y="95"/>
                  </a:lnTo>
                  <a:lnTo>
                    <a:pt x="18" y="105"/>
                  </a:lnTo>
                  <a:lnTo>
                    <a:pt x="19" y="116"/>
                  </a:lnTo>
                  <a:lnTo>
                    <a:pt x="18" y="124"/>
                  </a:lnTo>
                  <a:lnTo>
                    <a:pt x="17" y="131"/>
                  </a:lnTo>
                  <a:lnTo>
                    <a:pt x="17" y="137"/>
                  </a:lnTo>
                  <a:lnTo>
                    <a:pt x="16" y="142"/>
                  </a:lnTo>
                  <a:lnTo>
                    <a:pt x="15" y="147"/>
                  </a:lnTo>
                  <a:lnTo>
                    <a:pt x="15" y="153"/>
                  </a:lnTo>
                  <a:lnTo>
                    <a:pt x="16" y="160"/>
                  </a:lnTo>
                  <a:lnTo>
                    <a:pt x="17" y="167"/>
                  </a:lnTo>
                  <a:lnTo>
                    <a:pt x="18" y="172"/>
                  </a:lnTo>
                  <a:lnTo>
                    <a:pt x="19" y="176"/>
                  </a:lnTo>
                  <a:lnTo>
                    <a:pt x="21" y="179"/>
                  </a:lnTo>
                  <a:lnTo>
                    <a:pt x="22" y="182"/>
                  </a:lnTo>
                  <a:lnTo>
                    <a:pt x="24" y="184"/>
                  </a:lnTo>
                  <a:lnTo>
                    <a:pt x="26" y="185"/>
                  </a:lnTo>
                  <a:lnTo>
                    <a:pt x="28" y="186"/>
                  </a:lnTo>
                  <a:lnTo>
                    <a:pt x="31" y="187"/>
                  </a:lnTo>
                  <a:lnTo>
                    <a:pt x="33" y="188"/>
                  </a:lnTo>
                  <a:lnTo>
                    <a:pt x="35" y="188"/>
                  </a:lnTo>
                  <a:lnTo>
                    <a:pt x="38" y="189"/>
                  </a:lnTo>
                  <a:lnTo>
                    <a:pt x="40" y="189"/>
                  </a:lnTo>
                  <a:lnTo>
                    <a:pt x="41" y="189"/>
                  </a:lnTo>
                  <a:lnTo>
                    <a:pt x="43" y="189"/>
                  </a:lnTo>
                  <a:lnTo>
                    <a:pt x="43" y="189"/>
                  </a:lnTo>
                </a:path>
              </a:pathLst>
            </a:custGeom>
            <a:solidFill>
              <a:srgbClr val="006A6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4" name="Freeform 318"/>
            <p:cNvSpPr>
              <a:spLocks/>
            </p:cNvSpPr>
            <p:nvPr/>
          </p:nvSpPr>
          <p:spPr bwMode="auto">
            <a:xfrm>
              <a:off x="902" y="1573"/>
              <a:ext cx="169" cy="84"/>
            </a:xfrm>
            <a:custGeom>
              <a:avLst/>
              <a:gdLst/>
              <a:ahLst/>
              <a:cxnLst>
                <a:cxn ang="0">
                  <a:pos x="20" y="83"/>
                </a:cxn>
                <a:cxn ang="0">
                  <a:pos x="144" y="83"/>
                </a:cxn>
                <a:cxn ang="0">
                  <a:pos x="145" y="83"/>
                </a:cxn>
                <a:cxn ang="0">
                  <a:pos x="148" y="80"/>
                </a:cxn>
                <a:cxn ang="0">
                  <a:pos x="152" y="76"/>
                </a:cxn>
                <a:cxn ang="0">
                  <a:pos x="157" y="71"/>
                </a:cxn>
                <a:cxn ang="0">
                  <a:pos x="162" y="66"/>
                </a:cxn>
                <a:cxn ang="0">
                  <a:pos x="166" y="60"/>
                </a:cxn>
                <a:cxn ang="0">
                  <a:pos x="168" y="55"/>
                </a:cxn>
                <a:cxn ang="0">
                  <a:pos x="168" y="51"/>
                </a:cxn>
                <a:cxn ang="0">
                  <a:pos x="167" y="46"/>
                </a:cxn>
                <a:cxn ang="0">
                  <a:pos x="167" y="42"/>
                </a:cxn>
                <a:cxn ang="0">
                  <a:pos x="166" y="38"/>
                </a:cxn>
                <a:cxn ang="0">
                  <a:pos x="165" y="35"/>
                </a:cxn>
                <a:cxn ang="0">
                  <a:pos x="163" y="33"/>
                </a:cxn>
                <a:cxn ang="0">
                  <a:pos x="160" y="31"/>
                </a:cxn>
                <a:cxn ang="0">
                  <a:pos x="155" y="30"/>
                </a:cxn>
                <a:cxn ang="0">
                  <a:pos x="148" y="30"/>
                </a:cxn>
                <a:cxn ang="0">
                  <a:pos x="140" y="28"/>
                </a:cxn>
                <a:cxn ang="0">
                  <a:pos x="132" y="24"/>
                </a:cxn>
                <a:cxn ang="0">
                  <a:pos x="125" y="19"/>
                </a:cxn>
                <a:cxn ang="0">
                  <a:pos x="117" y="13"/>
                </a:cxn>
                <a:cxn ang="0">
                  <a:pos x="110" y="7"/>
                </a:cxn>
                <a:cxn ang="0">
                  <a:pos x="101" y="2"/>
                </a:cxn>
                <a:cxn ang="0">
                  <a:pos x="92" y="0"/>
                </a:cxn>
                <a:cxn ang="0">
                  <a:pos x="82" y="0"/>
                </a:cxn>
                <a:cxn ang="0">
                  <a:pos x="71" y="3"/>
                </a:cxn>
                <a:cxn ang="0">
                  <a:pos x="59" y="8"/>
                </a:cxn>
                <a:cxn ang="0">
                  <a:pos x="46" y="14"/>
                </a:cxn>
                <a:cxn ang="0">
                  <a:pos x="34" y="21"/>
                </a:cxn>
                <a:cxn ang="0">
                  <a:pos x="23" y="29"/>
                </a:cxn>
                <a:cxn ang="0">
                  <a:pos x="14" y="36"/>
                </a:cxn>
                <a:cxn ang="0">
                  <a:pos x="8" y="42"/>
                </a:cxn>
                <a:cxn ang="0">
                  <a:pos x="5" y="47"/>
                </a:cxn>
                <a:cxn ang="0">
                  <a:pos x="3" y="51"/>
                </a:cxn>
                <a:cxn ang="0">
                  <a:pos x="2" y="54"/>
                </a:cxn>
                <a:cxn ang="0">
                  <a:pos x="1" y="57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5"/>
                </a:cxn>
                <a:cxn ang="0">
                  <a:pos x="1" y="68"/>
                </a:cxn>
                <a:cxn ang="0">
                  <a:pos x="3" y="70"/>
                </a:cxn>
                <a:cxn ang="0">
                  <a:pos x="5" y="72"/>
                </a:cxn>
                <a:cxn ang="0">
                  <a:pos x="8" y="74"/>
                </a:cxn>
                <a:cxn ang="0">
                  <a:pos x="11" y="77"/>
                </a:cxn>
                <a:cxn ang="0">
                  <a:pos x="14" y="79"/>
                </a:cxn>
                <a:cxn ang="0">
                  <a:pos x="16" y="81"/>
                </a:cxn>
                <a:cxn ang="0">
                  <a:pos x="18" y="82"/>
                </a:cxn>
                <a:cxn ang="0">
                  <a:pos x="20" y="83"/>
                </a:cxn>
                <a:cxn ang="0">
                  <a:pos x="20" y="83"/>
                </a:cxn>
              </a:cxnLst>
              <a:rect l="0" t="0" r="r" b="b"/>
              <a:pathLst>
                <a:path w="169" h="84">
                  <a:moveTo>
                    <a:pt x="20" y="83"/>
                  </a:moveTo>
                  <a:lnTo>
                    <a:pt x="144" y="83"/>
                  </a:lnTo>
                  <a:lnTo>
                    <a:pt x="145" y="83"/>
                  </a:lnTo>
                  <a:lnTo>
                    <a:pt x="148" y="80"/>
                  </a:lnTo>
                  <a:lnTo>
                    <a:pt x="152" y="76"/>
                  </a:lnTo>
                  <a:lnTo>
                    <a:pt x="157" y="71"/>
                  </a:lnTo>
                  <a:lnTo>
                    <a:pt x="162" y="66"/>
                  </a:lnTo>
                  <a:lnTo>
                    <a:pt x="166" y="60"/>
                  </a:lnTo>
                  <a:lnTo>
                    <a:pt x="168" y="55"/>
                  </a:lnTo>
                  <a:lnTo>
                    <a:pt x="168" y="51"/>
                  </a:lnTo>
                  <a:lnTo>
                    <a:pt x="167" y="46"/>
                  </a:lnTo>
                  <a:lnTo>
                    <a:pt x="167" y="42"/>
                  </a:lnTo>
                  <a:lnTo>
                    <a:pt x="166" y="38"/>
                  </a:lnTo>
                  <a:lnTo>
                    <a:pt x="165" y="35"/>
                  </a:lnTo>
                  <a:lnTo>
                    <a:pt x="163" y="33"/>
                  </a:lnTo>
                  <a:lnTo>
                    <a:pt x="160" y="31"/>
                  </a:lnTo>
                  <a:lnTo>
                    <a:pt x="155" y="30"/>
                  </a:lnTo>
                  <a:lnTo>
                    <a:pt x="148" y="30"/>
                  </a:lnTo>
                  <a:lnTo>
                    <a:pt x="140" y="28"/>
                  </a:lnTo>
                  <a:lnTo>
                    <a:pt x="132" y="24"/>
                  </a:lnTo>
                  <a:lnTo>
                    <a:pt x="125" y="19"/>
                  </a:lnTo>
                  <a:lnTo>
                    <a:pt x="117" y="13"/>
                  </a:lnTo>
                  <a:lnTo>
                    <a:pt x="110" y="7"/>
                  </a:lnTo>
                  <a:lnTo>
                    <a:pt x="101" y="2"/>
                  </a:lnTo>
                  <a:lnTo>
                    <a:pt x="92" y="0"/>
                  </a:lnTo>
                  <a:lnTo>
                    <a:pt x="82" y="0"/>
                  </a:lnTo>
                  <a:lnTo>
                    <a:pt x="71" y="3"/>
                  </a:lnTo>
                  <a:lnTo>
                    <a:pt x="59" y="8"/>
                  </a:lnTo>
                  <a:lnTo>
                    <a:pt x="46" y="14"/>
                  </a:lnTo>
                  <a:lnTo>
                    <a:pt x="34" y="21"/>
                  </a:lnTo>
                  <a:lnTo>
                    <a:pt x="23" y="29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5" y="47"/>
                  </a:lnTo>
                  <a:lnTo>
                    <a:pt x="3" y="51"/>
                  </a:lnTo>
                  <a:lnTo>
                    <a:pt x="2" y="54"/>
                  </a:lnTo>
                  <a:lnTo>
                    <a:pt x="1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5"/>
                  </a:lnTo>
                  <a:lnTo>
                    <a:pt x="1" y="68"/>
                  </a:lnTo>
                  <a:lnTo>
                    <a:pt x="3" y="70"/>
                  </a:lnTo>
                  <a:lnTo>
                    <a:pt x="5" y="72"/>
                  </a:lnTo>
                  <a:lnTo>
                    <a:pt x="8" y="74"/>
                  </a:lnTo>
                  <a:lnTo>
                    <a:pt x="11" y="77"/>
                  </a:lnTo>
                  <a:lnTo>
                    <a:pt x="14" y="79"/>
                  </a:lnTo>
                  <a:lnTo>
                    <a:pt x="16" y="81"/>
                  </a:lnTo>
                  <a:lnTo>
                    <a:pt x="18" y="82"/>
                  </a:lnTo>
                  <a:lnTo>
                    <a:pt x="20" y="83"/>
                  </a:lnTo>
                  <a:lnTo>
                    <a:pt x="20" y="83"/>
                  </a:lnTo>
                </a:path>
              </a:pathLst>
            </a:custGeom>
            <a:solidFill>
              <a:srgbClr val="006A6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5" name="Freeform 319"/>
            <p:cNvSpPr>
              <a:spLocks/>
            </p:cNvSpPr>
            <p:nvPr/>
          </p:nvSpPr>
          <p:spPr bwMode="auto">
            <a:xfrm>
              <a:off x="908" y="1229"/>
              <a:ext cx="308" cy="541"/>
            </a:xfrm>
            <a:custGeom>
              <a:avLst/>
              <a:gdLst/>
              <a:ahLst/>
              <a:cxnLst>
                <a:cxn ang="0">
                  <a:pos x="135" y="186"/>
                </a:cxn>
                <a:cxn ang="0">
                  <a:pos x="137" y="132"/>
                </a:cxn>
                <a:cxn ang="0">
                  <a:pos x="118" y="117"/>
                </a:cxn>
                <a:cxn ang="0">
                  <a:pos x="99" y="110"/>
                </a:cxn>
                <a:cxn ang="0">
                  <a:pos x="101" y="105"/>
                </a:cxn>
                <a:cxn ang="0">
                  <a:pos x="104" y="102"/>
                </a:cxn>
                <a:cxn ang="0">
                  <a:pos x="112" y="100"/>
                </a:cxn>
                <a:cxn ang="0">
                  <a:pos x="119" y="89"/>
                </a:cxn>
                <a:cxn ang="0">
                  <a:pos x="121" y="74"/>
                </a:cxn>
                <a:cxn ang="0">
                  <a:pos x="123" y="72"/>
                </a:cxn>
                <a:cxn ang="0">
                  <a:pos x="127" y="70"/>
                </a:cxn>
                <a:cxn ang="0">
                  <a:pos x="127" y="63"/>
                </a:cxn>
                <a:cxn ang="0">
                  <a:pos x="122" y="49"/>
                </a:cxn>
                <a:cxn ang="0">
                  <a:pos x="119" y="37"/>
                </a:cxn>
                <a:cxn ang="0">
                  <a:pos x="111" y="16"/>
                </a:cxn>
                <a:cxn ang="0">
                  <a:pos x="95" y="5"/>
                </a:cxn>
                <a:cxn ang="0">
                  <a:pos x="76" y="0"/>
                </a:cxn>
                <a:cxn ang="0">
                  <a:pos x="54" y="9"/>
                </a:cxn>
                <a:cxn ang="0">
                  <a:pos x="40" y="21"/>
                </a:cxn>
                <a:cxn ang="0">
                  <a:pos x="37" y="42"/>
                </a:cxn>
                <a:cxn ang="0">
                  <a:pos x="38" y="62"/>
                </a:cxn>
                <a:cxn ang="0">
                  <a:pos x="45" y="76"/>
                </a:cxn>
                <a:cxn ang="0">
                  <a:pos x="49" y="97"/>
                </a:cxn>
                <a:cxn ang="0">
                  <a:pos x="44" y="113"/>
                </a:cxn>
                <a:cxn ang="0">
                  <a:pos x="14" y="135"/>
                </a:cxn>
                <a:cxn ang="0">
                  <a:pos x="4" y="151"/>
                </a:cxn>
                <a:cxn ang="0">
                  <a:pos x="0" y="172"/>
                </a:cxn>
                <a:cxn ang="0">
                  <a:pos x="12" y="217"/>
                </a:cxn>
                <a:cxn ang="0">
                  <a:pos x="17" y="270"/>
                </a:cxn>
                <a:cxn ang="0">
                  <a:pos x="16" y="299"/>
                </a:cxn>
                <a:cxn ang="0">
                  <a:pos x="21" y="337"/>
                </a:cxn>
                <a:cxn ang="0">
                  <a:pos x="42" y="371"/>
                </a:cxn>
                <a:cxn ang="0">
                  <a:pos x="74" y="383"/>
                </a:cxn>
                <a:cxn ang="0">
                  <a:pos x="100" y="381"/>
                </a:cxn>
                <a:cxn ang="0">
                  <a:pos x="142" y="368"/>
                </a:cxn>
                <a:cxn ang="0">
                  <a:pos x="174" y="367"/>
                </a:cxn>
                <a:cxn ang="0">
                  <a:pos x="209" y="374"/>
                </a:cxn>
                <a:cxn ang="0">
                  <a:pos x="216" y="382"/>
                </a:cxn>
                <a:cxn ang="0">
                  <a:pos x="213" y="414"/>
                </a:cxn>
                <a:cxn ang="0">
                  <a:pos x="214" y="447"/>
                </a:cxn>
                <a:cxn ang="0">
                  <a:pos x="220" y="488"/>
                </a:cxn>
                <a:cxn ang="0">
                  <a:pos x="216" y="511"/>
                </a:cxn>
                <a:cxn ang="0">
                  <a:pos x="215" y="523"/>
                </a:cxn>
                <a:cxn ang="0">
                  <a:pos x="225" y="539"/>
                </a:cxn>
                <a:cxn ang="0">
                  <a:pos x="249" y="536"/>
                </a:cxn>
                <a:cxn ang="0">
                  <a:pos x="267" y="537"/>
                </a:cxn>
                <a:cxn ang="0">
                  <a:pos x="289" y="538"/>
                </a:cxn>
                <a:cxn ang="0">
                  <a:pos x="301" y="534"/>
                </a:cxn>
                <a:cxn ang="0">
                  <a:pos x="306" y="525"/>
                </a:cxn>
                <a:cxn ang="0">
                  <a:pos x="287" y="518"/>
                </a:cxn>
                <a:cxn ang="0">
                  <a:pos x="258" y="508"/>
                </a:cxn>
                <a:cxn ang="0">
                  <a:pos x="253" y="491"/>
                </a:cxn>
                <a:cxn ang="0">
                  <a:pos x="255" y="466"/>
                </a:cxn>
                <a:cxn ang="0">
                  <a:pos x="261" y="433"/>
                </a:cxn>
                <a:cxn ang="0">
                  <a:pos x="266" y="397"/>
                </a:cxn>
                <a:cxn ang="0">
                  <a:pos x="267" y="385"/>
                </a:cxn>
                <a:cxn ang="0">
                  <a:pos x="274" y="371"/>
                </a:cxn>
                <a:cxn ang="0">
                  <a:pos x="272" y="355"/>
                </a:cxn>
                <a:cxn ang="0">
                  <a:pos x="259" y="337"/>
                </a:cxn>
                <a:cxn ang="0">
                  <a:pos x="223" y="323"/>
                </a:cxn>
                <a:cxn ang="0">
                  <a:pos x="200" y="311"/>
                </a:cxn>
                <a:cxn ang="0">
                  <a:pos x="176" y="306"/>
                </a:cxn>
                <a:cxn ang="0">
                  <a:pos x="155" y="297"/>
                </a:cxn>
              </a:cxnLst>
              <a:rect l="0" t="0" r="r" b="b"/>
              <a:pathLst>
                <a:path w="308" h="541">
                  <a:moveTo>
                    <a:pt x="132" y="210"/>
                  </a:moveTo>
                  <a:lnTo>
                    <a:pt x="133" y="207"/>
                  </a:lnTo>
                  <a:lnTo>
                    <a:pt x="134" y="198"/>
                  </a:lnTo>
                  <a:lnTo>
                    <a:pt x="135" y="186"/>
                  </a:lnTo>
                  <a:lnTo>
                    <a:pt x="137" y="171"/>
                  </a:lnTo>
                  <a:lnTo>
                    <a:pt x="137" y="157"/>
                  </a:lnTo>
                  <a:lnTo>
                    <a:pt x="138" y="143"/>
                  </a:lnTo>
                  <a:lnTo>
                    <a:pt x="137" y="132"/>
                  </a:lnTo>
                  <a:lnTo>
                    <a:pt x="134" y="125"/>
                  </a:lnTo>
                  <a:lnTo>
                    <a:pt x="130" y="122"/>
                  </a:lnTo>
                  <a:lnTo>
                    <a:pt x="124" y="119"/>
                  </a:lnTo>
                  <a:lnTo>
                    <a:pt x="118" y="117"/>
                  </a:lnTo>
                  <a:lnTo>
                    <a:pt x="112" y="115"/>
                  </a:lnTo>
                  <a:lnTo>
                    <a:pt x="107" y="113"/>
                  </a:lnTo>
                  <a:lnTo>
                    <a:pt x="102" y="112"/>
                  </a:lnTo>
                  <a:lnTo>
                    <a:pt x="99" y="110"/>
                  </a:lnTo>
                  <a:lnTo>
                    <a:pt x="99" y="109"/>
                  </a:lnTo>
                  <a:lnTo>
                    <a:pt x="100" y="107"/>
                  </a:lnTo>
                  <a:lnTo>
                    <a:pt x="101" y="106"/>
                  </a:lnTo>
                  <a:lnTo>
                    <a:pt x="101" y="105"/>
                  </a:lnTo>
                  <a:lnTo>
                    <a:pt x="102" y="103"/>
                  </a:lnTo>
                  <a:lnTo>
                    <a:pt x="102" y="102"/>
                  </a:lnTo>
                  <a:lnTo>
                    <a:pt x="103" y="102"/>
                  </a:lnTo>
                  <a:lnTo>
                    <a:pt x="104" y="102"/>
                  </a:lnTo>
                  <a:lnTo>
                    <a:pt x="106" y="101"/>
                  </a:lnTo>
                  <a:lnTo>
                    <a:pt x="108" y="101"/>
                  </a:lnTo>
                  <a:lnTo>
                    <a:pt x="110" y="101"/>
                  </a:lnTo>
                  <a:lnTo>
                    <a:pt x="112" y="100"/>
                  </a:lnTo>
                  <a:lnTo>
                    <a:pt x="114" y="99"/>
                  </a:lnTo>
                  <a:lnTo>
                    <a:pt x="115" y="97"/>
                  </a:lnTo>
                  <a:lnTo>
                    <a:pt x="117" y="93"/>
                  </a:lnTo>
                  <a:lnTo>
                    <a:pt x="119" y="89"/>
                  </a:lnTo>
                  <a:lnTo>
                    <a:pt x="120" y="85"/>
                  </a:lnTo>
                  <a:lnTo>
                    <a:pt x="120" y="81"/>
                  </a:lnTo>
                  <a:lnTo>
                    <a:pt x="121" y="77"/>
                  </a:lnTo>
                  <a:lnTo>
                    <a:pt x="121" y="74"/>
                  </a:lnTo>
                  <a:lnTo>
                    <a:pt x="122" y="72"/>
                  </a:lnTo>
                  <a:lnTo>
                    <a:pt x="122" y="71"/>
                  </a:lnTo>
                  <a:lnTo>
                    <a:pt x="122" y="72"/>
                  </a:lnTo>
                  <a:lnTo>
                    <a:pt x="123" y="72"/>
                  </a:lnTo>
                  <a:lnTo>
                    <a:pt x="124" y="72"/>
                  </a:lnTo>
                  <a:lnTo>
                    <a:pt x="125" y="71"/>
                  </a:lnTo>
                  <a:lnTo>
                    <a:pt x="126" y="71"/>
                  </a:lnTo>
                  <a:lnTo>
                    <a:pt x="127" y="70"/>
                  </a:lnTo>
                  <a:lnTo>
                    <a:pt x="128" y="69"/>
                  </a:lnTo>
                  <a:lnTo>
                    <a:pt x="128" y="68"/>
                  </a:lnTo>
                  <a:lnTo>
                    <a:pt x="128" y="66"/>
                  </a:lnTo>
                  <a:lnTo>
                    <a:pt x="127" y="63"/>
                  </a:lnTo>
                  <a:lnTo>
                    <a:pt x="126" y="60"/>
                  </a:lnTo>
                  <a:lnTo>
                    <a:pt x="125" y="56"/>
                  </a:lnTo>
                  <a:lnTo>
                    <a:pt x="123" y="52"/>
                  </a:lnTo>
                  <a:lnTo>
                    <a:pt x="122" y="49"/>
                  </a:lnTo>
                  <a:lnTo>
                    <a:pt x="121" y="46"/>
                  </a:lnTo>
                  <a:lnTo>
                    <a:pt x="120" y="43"/>
                  </a:lnTo>
                  <a:lnTo>
                    <a:pt x="119" y="41"/>
                  </a:lnTo>
                  <a:lnTo>
                    <a:pt x="119" y="37"/>
                  </a:lnTo>
                  <a:lnTo>
                    <a:pt x="117" y="32"/>
                  </a:lnTo>
                  <a:lnTo>
                    <a:pt x="115" y="26"/>
                  </a:lnTo>
                  <a:lnTo>
                    <a:pt x="113" y="21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4" y="10"/>
                  </a:lnTo>
                  <a:lnTo>
                    <a:pt x="99" y="7"/>
                  </a:lnTo>
                  <a:lnTo>
                    <a:pt x="95" y="5"/>
                  </a:lnTo>
                  <a:lnTo>
                    <a:pt x="91" y="3"/>
                  </a:lnTo>
                  <a:lnTo>
                    <a:pt x="86" y="1"/>
                  </a:lnTo>
                  <a:lnTo>
                    <a:pt x="81" y="0"/>
                  </a:lnTo>
                  <a:lnTo>
                    <a:pt x="76" y="0"/>
                  </a:lnTo>
                  <a:lnTo>
                    <a:pt x="70" y="1"/>
                  </a:lnTo>
                  <a:lnTo>
                    <a:pt x="65" y="3"/>
                  </a:lnTo>
                  <a:lnTo>
                    <a:pt x="59" y="6"/>
                  </a:lnTo>
                  <a:lnTo>
                    <a:pt x="54" y="9"/>
                  </a:lnTo>
                  <a:lnTo>
                    <a:pt x="49" y="12"/>
                  </a:lnTo>
                  <a:lnTo>
                    <a:pt x="46" y="15"/>
                  </a:lnTo>
                  <a:lnTo>
                    <a:pt x="43" y="18"/>
                  </a:lnTo>
                  <a:lnTo>
                    <a:pt x="40" y="21"/>
                  </a:lnTo>
                  <a:lnTo>
                    <a:pt x="39" y="25"/>
                  </a:lnTo>
                  <a:lnTo>
                    <a:pt x="38" y="31"/>
                  </a:lnTo>
                  <a:lnTo>
                    <a:pt x="38" y="36"/>
                  </a:lnTo>
                  <a:lnTo>
                    <a:pt x="37" y="42"/>
                  </a:lnTo>
                  <a:lnTo>
                    <a:pt x="37" y="48"/>
                  </a:lnTo>
                  <a:lnTo>
                    <a:pt x="37" y="53"/>
                  </a:lnTo>
                  <a:lnTo>
                    <a:pt x="37" y="58"/>
                  </a:lnTo>
                  <a:lnTo>
                    <a:pt x="38" y="62"/>
                  </a:lnTo>
                  <a:lnTo>
                    <a:pt x="39" y="66"/>
                  </a:lnTo>
                  <a:lnTo>
                    <a:pt x="41" y="69"/>
                  </a:lnTo>
                  <a:lnTo>
                    <a:pt x="43" y="72"/>
                  </a:lnTo>
                  <a:lnTo>
                    <a:pt x="45" y="76"/>
                  </a:lnTo>
                  <a:lnTo>
                    <a:pt x="46" y="81"/>
                  </a:lnTo>
                  <a:lnTo>
                    <a:pt x="47" y="87"/>
                  </a:lnTo>
                  <a:lnTo>
                    <a:pt x="48" y="92"/>
                  </a:lnTo>
                  <a:lnTo>
                    <a:pt x="49" y="97"/>
                  </a:lnTo>
                  <a:lnTo>
                    <a:pt x="50" y="102"/>
                  </a:lnTo>
                  <a:lnTo>
                    <a:pt x="50" y="105"/>
                  </a:lnTo>
                  <a:lnTo>
                    <a:pt x="49" y="108"/>
                  </a:lnTo>
                  <a:lnTo>
                    <a:pt x="44" y="113"/>
                  </a:lnTo>
                  <a:lnTo>
                    <a:pt x="37" y="118"/>
                  </a:lnTo>
                  <a:lnTo>
                    <a:pt x="29" y="124"/>
                  </a:lnTo>
                  <a:lnTo>
                    <a:pt x="21" y="129"/>
                  </a:lnTo>
                  <a:lnTo>
                    <a:pt x="14" y="135"/>
                  </a:lnTo>
                  <a:lnTo>
                    <a:pt x="9" y="140"/>
                  </a:lnTo>
                  <a:lnTo>
                    <a:pt x="7" y="144"/>
                  </a:lnTo>
                  <a:lnTo>
                    <a:pt x="6" y="147"/>
                  </a:lnTo>
                  <a:lnTo>
                    <a:pt x="4" y="151"/>
                  </a:lnTo>
                  <a:lnTo>
                    <a:pt x="2" y="155"/>
                  </a:lnTo>
                  <a:lnTo>
                    <a:pt x="1" y="159"/>
                  </a:lnTo>
                  <a:lnTo>
                    <a:pt x="0" y="165"/>
                  </a:lnTo>
                  <a:lnTo>
                    <a:pt x="0" y="172"/>
                  </a:lnTo>
                  <a:lnTo>
                    <a:pt x="1" y="181"/>
                  </a:lnTo>
                  <a:lnTo>
                    <a:pt x="5" y="191"/>
                  </a:lnTo>
                  <a:lnTo>
                    <a:pt x="9" y="203"/>
                  </a:lnTo>
                  <a:lnTo>
                    <a:pt x="12" y="217"/>
                  </a:lnTo>
                  <a:lnTo>
                    <a:pt x="15" y="231"/>
                  </a:lnTo>
                  <a:lnTo>
                    <a:pt x="16" y="245"/>
                  </a:lnTo>
                  <a:lnTo>
                    <a:pt x="17" y="258"/>
                  </a:lnTo>
                  <a:lnTo>
                    <a:pt x="17" y="270"/>
                  </a:lnTo>
                  <a:lnTo>
                    <a:pt x="17" y="280"/>
                  </a:lnTo>
                  <a:lnTo>
                    <a:pt x="17" y="286"/>
                  </a:lnTo>
                  <a:lnTo>
                    <a:pt x="16" y="292"/>
                  </a:lnTo>
                  <a:lnTo>
                    <a:pt x="16" y="299"/>
                  </a:lnTo>
                  <a:lnTo>
                    <a:pt x="16" y="308"/>
                  </a:lnTo>
                  <a:lnTo>
                    <a:pt x="17" y="317"/>
                  </a:lnTo>
                  <a:lnTo>
                    <a:pt x="19" y="326"/>
                  </a:lnTo>
                  <a:lnTo>
                    <a:pt x="21" y="337"/>
                  </a:lnTo>
                  <a:lnTo>
                    <a:pt x="25" y="347"/>
                  </a:lnTo>
                  <a:lnTo>
                    <a:pt x="29" y="357"/>
                  </a:lnTo>
                  <a:lnTo>
                    <a:pt x="35" y="365"/>
                  </a:lnTo>
                  <a:lnTo>
                    <a:pt x="42" y="371"/>
                  </a:lnTo>
                  <a:lnTo>
                    <a:pt x="50" y="376"/>
                  </a:lnTo>
                  <a:lnTo>
                    <a:pt x="58" y="379"/>
                  </a:lnTo>
                  <a:lnTo>
                    <a:pt x="66" y="382"/>
                  </a:lnTo>
                  <a:lnTo>
                    <a:pt x="74" y="383"/>
                  </a:lnTo>
                  <a:lnTo>
                    <a:pt x="79" y="384"/>
                  </a:lnTo>
                  <a:lnTo>
                    <a:pt x="83" y="385"/>
                  </a:lnTo>
                  <a:lnTo>
                    <a:pt x="91" y="384"/>
                  </a:lnTo>
                  <a:lnTo>
                    <a:pt x="100" y="381"/>
                  </a:lnTo>
                  <a:lnTo>
                    <a:pt x="110" y="378"/>
                  </a:lnTo>
                  <a:lnTo>
                    <a:pt x="121" y="375"/>
                  </a:lnTo>
                  <a:lnTo>
                    <a:pt x="132" y="371"/>
                  </a:lnTo>
                  <a:lnTo>
                    <a:pt x="142" y="368"/>
                  </a:lnTo>
                  <a:lnTo>
                    <a:pt x="151" y="366"/>
                  </a:lnTo>
                  <a:lnTo>
                    <a:pt x="158" y="365"/>
                  </a:lnTo>
                  <a:lnTo>
                    <a:pt x="165" y="366"/>
                  </a:lnTo>
                  <a:lnTo>
                    <a:pt x="174" y="367"/>
                  </a:lnTo>
                  <a:lnTo>
                    <a:pt x="183" y="369"/>
                  </a:lnTo>
                  <a:lnTo>
                    <a:pt x="193" y="371"/>
                  </a:lnTo>
                  <a:lnTo>
                    <a:pt x="202" y="373"/>
                  </a:lnTo>
                  <a:lnTo>
                    <a:pt x="209" y="374"/>
                  </a:lnTo>
                  <a:lnTo>
                    <a:pt x="214" y="376"/>
                  </a:lnTo>
                  <a:lnTo>
                    <a:pt x="216" y="376"/>
                  </a:lnTo>
                  <a:lnTo>
                    <a:pt x="216" y="378"/>
                  </a:lnTo>
                  <a:lnTo>
                    <a:pt x="216" y="382"/>
                  </a:lnTo>
                  <a:lnTo>
                    <a:pt x="215" y="389"/>
                  </a:lnTo>
                  <a:lnTo>
                    <a:pt x="214" y="396"/>
                  </a:lnTo>
                  <a:lnTo>
                    <a:pt x="213" y="405"/>
                  </a:lnTo>
                  <a:lnTo>
                    <a:pt x="213" y="414"/>
                  </a:lnTo>
                  <a:lnTo>
                    <a:pt x="212" y="422"/>
                  </a:lnTo>
                  <a:lnTo>
                    <a:pt x="212" y="430"/>
                  </a:lnTo>
                  <a:lnTo>
                    <a:pt x="212" y="437"/>
                  </a:lnTo>
                  <a:lnTo>
                    <a:pt x="214" y="447"/>
                  </a:lnTo>
                  <a:lnTo>
                    <a:pt x="215" y="457"/>
                  </a:lnTo>
                  <a:lnTo>
                    <a:pt x="217" y="468"/>
                  </a:lnTo>
                  <a:lnTo>
                    <a:pt x="219" y="478"/>
                  </a:lnTo>
                  <a:lnTo>
                    <a:pt x="220" y="488"/>
                  </a:lnTo>
                  <a:lnTo>
                    <a:pt x="220" y="496"/>
                  </a:lnTo>
                  <a:lnTo>
                    <a:pt x="219" y="502"/>
                  </a:lnTo>
                  <a:lnTo>
                    <a:pt x="218" y="507"/>
                  </a:lnTo>
                  <a:lnTo>
                    <a:pt x="216" y="511"/>
                  </a:lnTo>
                  <a:lnTo>
                    <a:pt x="216" y="515"/>
                  </a:lnTo>
                  <a:lnTo>
                    <a:pt x="215" y="519"/>
                  </a:lnTo>
                  <a:lnTo>
                    <a:pt x="215" y="521"/>
                  </a:lnTo>
                  <a:lnTo>
                    <a:pt x="215" y="523"/>
                  </a:lnTo>
                  <a:lnTo>
                    <a:pt x="215" y="525"/>
                  </a:lnTo>
                  <a:lnTo>
                    <a:pt x="221" y="540"/>
                  </a:lnTo>
                  <a:lnTo>
                    <a:pt x="222" y="540"/>
                  </a:lnTo>
                  <a:lnTo>
                    <a:pt x="225" y="539"/>
                  </a:lnTo>
                  <a:lnTo>
                    <a:pt x="230" y="538"/>
                  </a:lnTo>
                  <a:lnTo>
                    <a:pt x="236" y="537"/>
                  </a:lnTo>
                  <a:lnTo>
                    <a:pt x="242" y="537"/>
                  </a:lnTo>
                  <a:lnTo>
                    <a:pt x="249" y="536"/>
                  </a:lnTo>
                  <a:lnTo>
                    <a:pt x="254" y="536"/>
                  </a:lnTo>
                  <a:lnTo>
                    <a:pt x="258" y="536"/>
                  </a:lnTo>
                  <a:lnTo>
                    <a:pt x="262" y="537"/>
                  </a:lnTo>
                  <a:lnTo>
                    <a:pt x="267" y="537"/>
                  </a:lnTo>
                  <a:lnTo>
                    <a:pt x="273" y="538"/>
                  </a:lnTo>
                  <a:lnTo>
                    <a:pt x="279" y="538"/>
                  </a:lnTo>
                  <a:lnTo>
                    <a:pt x="284" y="538"/>
                  </a:lnTo>
                  <a:lnTo>
                    <a:pt x="289" y="538"/>
                  </a:lnTo>
                  <a:lnTo>
                    <a:pt x="293" y="538"/>
                  </a:lnTo>
                  <a:lnTo>
                    <a:pt x="296" y="537"/>
                  </a:lnTo>
                  <a:lnTo>
                    <a:pt x="299" y="536"/>
                  </a:lnTo>
                  <a:lnTo>
                    <a:pt x="301" y="534"/>
                  </a:lnTo>
                  <a:lnTo>
                    <a:pt x="304" y="532"/>
                  </a:lnTo>
                  <a:lnTo>
                    <a:pt x="306" y="530"/>
                  </a:lnTo>
                  <a:lnTo>
                    <a:pt x="307" y="527"/>
                  </a:lnTo>
                  <a:lnTo>
                    <a:pt x="306" y="525"/>
                  </a:lnTo>
                  <a:lnTo>
                    <a:pt x="305" y="523"/>
                  </a:lnTo>
                  <a:lnTo>
                    <a:pt x="301" y="522"/>
                  </a:lnTo>
                  <a:lnTo>
                    <a:pt x="295" y="520"/>
                  </a:lnTo>
                  <a:lnTo>
                    <a:pt x="287" y="518"/>
                  </a:lnTo>
                  <a:lnTo>
                    <a:pt x="279" y="516"/>
                  </a:lnTo>
                  <a:lnTo>
                    <a:pt x="272" y="514"/>
                  </a:lnTo>
                  <a:lnTo>
                    <a:pt x="264" y="511"/>
                  </a:lnTo>
                  <a:lnTo>
                    <a:pt x="258" y="508"/>
                  </a:lnTo>
                  <a:lnTo>
                    <a:pt x="254" y="504"/>
                  </a:lnTo>
                  <a:lnTo>
                    <a:pt x="253" y="501"/>
                  </a:lnTo>
                  <a:lnTo>
                    <a:pt x="253" y="496"/>
                  </a:lnTo>
                  <a:lnTo>
                    <a:pt x="253" y="491"/>
                  </a:lnTo>
                  <a:lnTo>
                    <a:pt x="253" y="486"/>
                  </a:lnTo>
                  <a:lnTo>
                    <a:pt x="254" y="479"/>
                  </a:lnTo>
                  <a:lnTo>
                    <a:pt x="254" y="473"/>
                  </a:lnTo>
                  <a:lnTo>
                    <a:pt x="255" y="466"/>
                  </a:lnTo>
                  <a:lnTo>
                    <a:pt x="257" y="458"/>
                  </a:lnTo>
                  <a:lnTo>
                    <a:pt x="258" y="451"/>
                  </a:lnTo>
                  <a:lnTo>
                    <a:pt x="260" y="442"/>
                  </a:lnTo>
                  <a:lnTo>
                    <a:pt x="261" y="433"/>
                  </a:lnTo>
                  <a:lnTo>
                    <a:pt x="263" y="423"/>
                  </a:lnTo>
                  <a:lnTo>
                    <a:pt x="264" y="414"/>
                  </a:lnTo>
                  <a:lnTo>
                    <a:pt x="265" y="405"/>
                  </a:lnTo>
                  <a:lnTo>
                    <a:pt x="266" y="397"/>
                  </a:lnTo>
                  <a:lnTo>
                    <a:pt x="266" y="392"/>
                  </a:lnTo>
                  <a:lnTo>
                    <a:pt x="266" y="389"/>
                  </a:lnTo>
                  <a:lnTo>
                    <a:pt x="266" y="387"/>
                  </a:lnTo>
                  <a:lnTo>
                    <a:pt x="267" y="385"/>
                  </a:lnTo>
                  <a:lnTo>
                    <a:pt x="269" y="382"/>
                  </a:lnTo>
                  <a:lnTo>
                    <a:pt x="271" y="379"/>
                  </a:lnTo>
                  <a:lnTo>
                    <a:pt x="272" y="375"/>
                  </a:lnTo>
                  <a:lnTo>
                    <a:pt x="274" y="371"/>
                  </a:lnTo>
                  <a:lnTo>
                    <a:pt x="274" y="367"/>
                  </a:lnTo>
                  <a:lnTo>
                    <a:pt x="274" y="363"/>
                  </a:lnTo>
                  <a:lnTo>
                    <a:pt x="273" y="359"/>
                  </a:lnTo>
                  <a:lnTo>
                    <a:pt x="272" y="355"/>
                  </a:lnTo>
                  <a:lnTo>
                    <a:pt x="270" y="350"/>
                  </a:lnTo>
                  <a:lnTo>
                    <a:pt x="268" y="346"/>
                  </a:lnTo>
                  <a:lnTo>
                    <a:pt x="265" y="341"/>
                  </a:lnTo>
                  <a:lnTo>
                    <a:pt x="259" y="337"/>
                  </a:lnTo>
                  <a:lnTo>
                    <a:pt x="252" y="333"/>
                  </a:lnTo>
                  <a:lnTo>
                    <a:pt x="242" y="330"/>
                  </a:lnTo>
                  <a:lnTo>
                    <a:pt x="231" y="327"/>
                  </a:lnTo>
                  <a:lnTo>
                    <a:pt x="223" y="323"/>
                  </a:lnTo>
                  <a:lnTo>
                    <a:pt x="216" y="320"/>
                  </a:lnTo>
                  <a:lnTo>
                    <a:pt x="210" y="317"/>
                  </a:lnTo>
                  <a:lnTo>
                    <a:pt x="205" y="314"/>
                  </a:lnTo>
                  <a:lnTo>
                    <a:pt x="200" y="311"/>
                  </a:lnTo>
                  <a:lnTo>
                    <a:pt x="195" y="310"/>
                  </a:lnTo>
                  <a:lnTo>
                    <a:pt x="189" y="309"/>
                  </a:lnTo>
                  <a:lnTo>
                    <a:pt x="182" y="308"/>
                  </a:lnTo>
                  <a:lnTo>
                    <a:pt x="176" y="306"/>
                  </a:lnTo>
                  <a:lnTo>
                    <a:pt x="170" y="304"/>
                  </a:lnTo>
                  <a:lnTo>
                    <a:pt x="164" y="301"/>
                  </a:lnTo>
                  <a:lnTo>
                    <a:pt x="159" y="299"/>
                  </a:lnTo>
                  <a:lnTo>
                    <a:pt x="155" y="297"/>
                  </a:lnTo>
                  <a:lnTo>
                    <a:pt x="152" y="295"/>
                  </a:lnTo>
                  <a:lnTo>
                    <a:pt x="151" y="294"/>
                  </a:lnTo>
                  <a:lnTo>
                    <a:pt x="132" y="210"/>
                  </a:lnTo>
                </a:path>
              </a:pathLst>
            </a:custGeom>
            <a:solidFill>
              <a:srgbClr val="A4E0A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6" name="Freeform 320"/>
            <p:cNvSpPr>
              <a:spLocks/>
            </p:cNvSpPr>
            <p:nvPr/>
          </p:nvSpPr>
          <p:spPr bwMode="auto">
            <a:xfrm>
              <a:off x="996" y="1427"/>
              <a:ext cx="456" cy="179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0" y="136"/>
                </a:cxn>
                <a:cxn ang="0">
                  <a:pos x="310" y="178"/>
                </a:cxn>
                <a:cxn ang="0">
                  <a:pos x="455" y="35"/>
                </a:cxn>
                <a:cxn ang="0">
                  <a:pos x="189" y="0"/>
                </a:cxn>
              </a:cxnLst>
              <a:rect l="0" t="0" r="r" b="b"/>
              <a:pathLst>
                <a:path w="456" h="179">
                  <a:moveTo>
                    <a:pt x="189" y="0"/>
                  </a:moveTo>
                  <a:lnTo>
                    <a:pt x="0" y="136"/>
                  </a:lnTo>
                  <a:lnTo>
                    <a:pt x="310" y="178"/>
                  </a:lnTo>
                  <a:lnTo>
                    <a:pt x="455" y="35"/>
                  </a:lnTo>
                  <a:lnTo>
                    <a:pt x="189" y="0"/>
                  </a:lnTo>
                </a:path>
              </a:pathLst>
            </a:custGeom>
            <a:solidFill>
              <a:srgbClr val="F5E1AE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7" name="Freeform 321"/>
            <p:cNvSpPr>
              <a:spLocks/>
            </p:cNvSpPr>
            <p:nvPr/>
          </p:nvSpPr>
          <p:spPr bwMode="auto">
            <a:xfrm>
              <a:off x="1078" y="1457"/>
              <a:ext cx="119" cy="55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75" y="1"/>
                </a:cxn>
                <a:cxn ang="0">
                  <a:pos x="0" y="54"/>
                </a:cxn>
                <a:cxn ang="0">
                  <a:pos x="56" y="52"/>
                </a:cxn>
                <a:cxn ang="0">
                  <a:pos x="118" y="0"/>
                </a:cxn>
              </a:cxnLst>
              <a:rect l="0" t="0" r="r" b="b"/>
              <a:pathLst>
                <a:path w="119" h="55">
                  <a:moveTo>
                    <a:pt x="118" y="0"/>
                  </a:moveTo>
                  <a:lnTo>
                    <a:pt x="75" y="1"/>
                  </a:lnTo>
                  <a:lnTo>
                    <a:pt x="0" y="54"/>
                  </a:lnTo>
                  <a:lnTo>
                    <a:pt x="56" y="52"/>
                  </a:lnTo>
                  <a:lnTo>
                    <a:pt x="118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8" name="Freeform 322"/>
            <p:cNvSpPr>
              <a:spLocks/>
            </p:cNvSpPr>
            <p:nvPr/>
          </p:nvSpPr>
          <p:spPr bwMode="auto">
            <a:xfrm>
              <a:off x="1078" y="1454"/>
              <a:ext cx="119" cy="54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75" y="1"/>
                </a:cxn>
                <a:cxn ang="0">
                  <a:pos x="0" y="53"/>
                </a:cxn>
                <a:cxn ang="0">
                  <a:pos x="56" y="51"/>
                </a:cxn>
                <a:cxn ang="0">
                  <a:pos x="118" y="0"/>
                </a:cxn>
              </a:cxnLst>
              <a:rect l="0" t="0" r="r" b="b"/>
              <a:pathLst>
                <a:path w="119" h="54">
                  <a:moveTo>
                    <a:pt x="118" y="0"/>
                  </a:moveTo>
                  <a:lnTo>
                    <a:pt x="75" y="1"/>
                  </a:lnTo>
                  <a:lnTo>
                    <a:pt x="0" y="53"/>
                  </a:lnTo>
                  <a:lnTo>
                    <a:pt x="56" y="51"/>
                  </a:lnTo>
                  <a:lnTo>
                    <a:pt x="118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79" name="Freeform 323"/>
            <p:cNvSpPr>
              <a:spLocks/>
            </p:cNvSpPr>
            <p:nvPr/>
          </p:nvSpPr>
          <p:spPr bwMode="auto">
            <a:xfrm>
              <a:off x="931" y="1358"/>
              <a:ext cx="212" cy="153"/>
            </a:xfrm>
            <a:custGeom>
              <a:avLst/>
              <a:gdLst/>
              <a:ahLst/>
              <a:cxnLst>
                <a:cxn ang="0">
                  <a:pos x="28" y="14"/>
                </a:cxn>
                <a:cxn ang="0">
                  <a:pos x="34" y="26"/>
                </a:cxn>
                <a:cxn ang="0">
                  <a:pos x="43" y="43"/>
                </a:cxn>
                <a:cxn ang="0">
                  <a:pos x="51" y="60"/>
                </a:cxn>
                <a:cxn ang="0">
                  <a:pos x="55" y="72"/>
                </a:cxn>
                <a:cxn ang="0">
                  <a:pos x="60" y="86"/>
                </a:cxn>
                <a:cxn ang="0">
                  <a:pos x="66" y="98"/>
                </a:cxn>
                <a:cxn ang="0">
                  <a:pos x="72" y="107"/>
                </a:cxn>
                <a:cxn ang="0">
                  <a:pos x="81" y="109"/>
                </a:cxn>
                <a:cxn ang="0">
                  <a:pos x="107" y="112"/>
                </a:cxn>
                <a:cxn ang="0">
                  <a:pos x="139" y="115"/>
                </a:cxn>
                <a:cxn ang="0">
                  <a:pos x="163" y="118"/>
                </a:cxn>
                <a:cxn ang="0">
                  <a:pos x="167" y="118"/>
                </a:cxn>
                <a:cxn ang="0">
                  <a:pos x="169" y="117"/>
                </a:cxn>
                <a:cxn ang="0">
                  <a:pos x="174" y="115"/>
                </a:cxn>
                <a:cxn ang="0">
                  <a:pos x="180" y="115"/>
                </a:cxn>
                <a:cxn ang="0">
                  <a:pos x="185" y="116"/>
                </a:cxn>
                <a:cxn ang="0">
                  <a:pos x="193" y="119"/>
                </a:cxn>
                <a:cxn ang="0">
                  <a:pos x="202" y="123"/>
                </a:cxn>
                <a:cxn ang="0">
                  <a:pos x="209" y="127"/>
                </a:cxn>
                <a:cxn ang="0">
                  <a:pos x="211" y="132"/>
                </a:cxn>
                <a:cxn ang="0">
                  <a:pos x="207" y="136"/>
                </a:cxn>
                <a:cxn ang="0">
                  <a:pos x="199" y="138"/>
                </a:cxn>
                <a:cxn ang="0">
                  <a:pos x="188" y="139"/>
                </a:cxn>
                <a:cxn ang="0">
                  <a:pos x="178" y="138"/>
                </a:cxn>
                <a:cxn ang="0">
                  <a:pos x="170" y="136"/>
                </a:cxn>
                <a:cxn ang="0">
                  <a:pos x="165" y="136"/>
                </a:cxn>
                <a:cxn ang="0">
                  <a:pos x="162" y="136"/>
                </a:cxn>
                <a:cxn ang="0">
                  <a:pos x="157" y="138"/>
                </a:cxn>
                <a:cxn ang="0">
                  <a:pos x="136" y="144"/>
                </a:cxn>
                <a:cxn ang="0">
                  <a:pos x="109" y="150"/>
                </a:cxn>
                <a:cxn ang="0">
                  <a:pos x="85" y="152"/>
                </a:cxn>
                <a:cxn ang="0">
                  <a:pos x="72" y="147"/>
                </a:cxn>
                <a:cxn ang="0">
                  <a:pos x="58" y="137"/>
                </a:cxn>
                <a:cxn ang="0">
                  <a:pos x="42" y="123"/>
                </a:cxn>
                <a:cxn ang="0">
                  <a:pos x="28" y="107"/>
                </a:cxn>
                <a:cxn ang="0">
                  <a:pos x="18" y="89"/>
                </a:cxn>
                <a:cxn ang="0">
                  <a:pos x="12" y="71"/>
                </a:cxn>
                <a:cxn ang="0">
                  <a:pos x="9" y="54"/>
                </a:cxn>
                <a:cxn ang="0">
                  <a:pos x="7" y="40"/>
                </a:cxn>
                <a:cxn ang="0">
                  <a:pos x="7" y="30"/>
                </a:cxn>
                <a:cxn ang="0">
                  <a:pos x="5" y="20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7" y="12"/>
                </a:cxn>
              </a:cxnLst>
              <a:rect l="0" t="0" r="r" b="b"/>
              <a:pathLst>
                <a:path w="212" h="153">
                  <a:moveTo>
                    <a:pt x="27" y="12"/>
                  </a:moveTo>
                  <a:lnTo>
                    <a:pt x="28" y="14"/>
                  </a:lnTo>
                  <a:lnTo>
                    <a:pt x="30" y="19"/>
                  </a:lnTo>
                  <a:lnTo>
                    <a:pt x="34" y="26"/>
                  </a:lnTo>
                  <a:lnTo>
                    <a:pt x="38" y="34"/>
                  </a:lnTo>
                  <a:lnTo>
                    <a:pt x="43" y="43"/>
                  </a:lnTo>
                  <a:lnTo>
                    <a:pt x="47" y="52"/>
                  </a:lnTo>
                  <a:lnTo>
                    <a:pt x="51" y="60"/>
                  </a:lnTo>
                  <a:lnTo>
                    <a:pt x="53" y="66"/>
                  </a:lnTo>
                  <a:lnTo>
                    <a:pt x="55" y="72"/>
                  </a:lnTo>
                  <a:lnTo>
                    <a:pt x="58" y="79"/>
                  </a:lnTo>
                  <a:lnTo>
                    <a:pt x="60" y="86"/>
                  </a:lnTo>
                  <a:lnTo>
                    <a:pt x="63" y="92"/>
                  </a:lnTo>
                  <a:lnTo>
                    <a:pt x="66" y="98"/>
                  </a:lnTo>
                  <a:lnTo>
                    <a:pt x="69" y="103"/>
                  </a:lnTo>
                  <a:lnTo>
                    <a:pt x="72" y="107"/>
                  </a:lnTo>
                  <a:lnTo>
                    <a:pt x="75" y="108"/>
                  </a:lnTo>
                  <a:lnTo>
                    <a:pt x="81" y="109"/>
                  </a:lnTo>
                  <a:lnTo>
                    <a:pt x="92" y="110"/>
                  </a:lnTo>
                  <a:lnTo>
                    <a:pt x="107" y="112"/>
                  </a:lnTo>
                  <a:lnTo>
                    <a:pt x="123" y="114"/>
                  </a:lnTo>
                  <a:lnTo>
                    <a:pt x="139" y="115"/>
                  </a:lnTo>
                  <a:lnTo>
                    <a:pt x="153" y="117"/>
                  </a:lnTo>
                  <a:lnTo>
                    <a:pt x="163" y="118"/>
                  </a:lnTo>
                  <a:lnTo>
                    <a:pt x="166" y="118"/>
                  </a:lnTo>
                  <a:lnTo>
                    <a:pt x="167" y="118"/>
                  </a:lnTo>
                  <a:lnTo>
                    <a:pt x="168" y="117"/>
                  </a:lnTo>
                  <a:lnTo>
                    <a:pt x="169" y="117"/>
                  </a:lnTo>
                  <a:lnTo>
                    <a:pt x="172" y="116"/>
                  </a:lnTo>
                  <a:lnTo>
                    <a:pt x="174" y="115"/>
                  </a:lnTo>
                  <a:lnTo>
                    <a:pt x="177" y="115"/>
                  </a:lnTo>
                  <a:lnTo>
                    <a:pt x="180" y="115"/>
                  </a:lnTo>
                  <a:lnTo>
                    <a:pt x="182" y="115"/>
                  </a:lnTo>
                  <a:lnTo>
                    <a:pt x="185" y="116"/>
                  </a:lnTo>
                  <a:lnTo>
                    <a:pt x="189" y="117"/>
                  </a:lnTo>
                  <a:lnTo>
                    <a:pt x="193" y="119"/>
                  </a:lnTo>
                  <a:lnTo>
                    <a:pt x="198" y="121"/>
                  </a:lnTo>
                  <a:lnTo>
                    <a:pt x="202" y="123"/>
                  </a:lnTo>
                  <a:lnTo>
                    <a:pt x="206" y="125"/>
                  </a:lnTo>
                  <a:lnTo>
                    <a:pt x="209" y="127"/>
                  </a:lnTo>
                  <a:lnTo>
                    <a:pt x="211" y="130"/>
                  </a:lnTo>
                  <a:lnTo>
                    <a:pt x="211" y="132"/>
                  </a:lnTo>
                  <a:lnTo>
                    <a:pt x="210" y="134"/>
                  </a:lnTo>
                  <a:lnTo>
                    <a:pt x="207" y="136"/>
                  </a:lnTo>
                  <a:lnTo>
                    <a:pt x="203" y="137"/>
                  </a:lnTo>
                  <a:lnTo>
                    <a:pt x="199" y="138"/>
                  </a:lnTo>
                  <a:lnTo>
                    <a:pt x="194" y="139"/>
                  </a:lnTo>
                  <a:lnTo>
                    <a:pt x="188" y="139"/>
                  </a:lnTo>
                  <a:lnTo>
                    <a:pt x="183" y="139"/>
                  </a:lnTo>
                  <a:lnTo>
                    <a:pt x="178" y="138"/>
                  </a:lnTo>
                  <a:lnTo>
                    <a:pt x="173" y="137"/>
                  </a:lnTo>
                  <a:lnTo>
                    <a:pt x="170" y="136"/>
                  </a:lnTo>
                  <a:lnTo>
                    <a:pt x="167" y="136"/>
                  </a:lnTo>
                  <a:lnTo>
                    <a:pt x="165" y="136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61" y="137"/>
                  </a:lnTo>
                  <a:lnTo>
                    <a:pt x="157" y="138"/>
                  </a:lnTo>
                  <a:lnTo>
                    <a:pt x="148" y="141"/>
                  </a:lnTo>
                  <a:lnTo>
                    <a:pt x="136" y="144"/>
                  </a:lnTo>
                  <a:lnTo>
                    <a:pt x="123" y="147"/>
                  </a:lnTo>
                  <a:lnTo>
                    <a:pt x="109" y="150"/>
                  </a:lnTo>
                  <a:lnTo>
                    <a:pt x="96" y="152"/>
                  </a:lnTo>
                  <a:lnTo>
                    <a:pt x="85" y="152"/>
                  </a:lnTo>
                  <a:lnTo>
                    <a:pt x="78" y="151"/>
                  </a:lnTo>
                  <a:lnTo>
                    <a:pt x="72" y="147"/>
                  </a:lnTo>
                  <a:lnTo>
                    <a:pt x="65" y="143"/>
                  </a:lnTo>
                  <a:lnTo>
                    <a:pt x="58" y="137"/>
                  </a:lnTo>
                  <a:lnTo>
                    <a:pt x="50" y="131"/>
                  </a:lnTo>
                  <a:lnTo>
                    <a:pt x="42" y="123"/>
                  </a:lnTo>
                  <a:lnTo>
                    <a:pt x="35" y="115"/>
                  </a:lnTo>
                  <a:lnTo>
                    <a:pt x="28" y="107"/>
                  </a:lnTo>
                  <a:lnTo>
                    <a:pt x="22" y="98"/>
                  </a:lnTo>
                  <a:lnTo>
                    <a:pt x="18" y="89"/>
                  </a:lnTo>
                  <a:lnTo>
                    <a:pt x="15" y="80"/>
                  </a:lnTo>
                  <a:lnTo>
                    <a:pt x="12" y="71"/>
                  </a:lnTo>
                  <a:lnTo>
                    <a:pt x="10" y="62"/>
                  </a:lnTo>
                  <a:lnTo>
                    <a:pt x="9" y="54"/>
                  </a:lnTo>
                  <a:lnTo>
                    <a:pt x="8" y="46"/>
                  </a:lnTo>
                  <a:lnTo>
                    <a:pt x="7" y="40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6" y="25"/>
                  </a:lnTo>
                  <a:lnTo>
                    <a:pt x="5" y="20"/>
                  </a:lnTo>
                  <a:lnTo>
                    <a:pt x="3" y="15"/>
                  </a:lnTo>
                  <a:lnTo>
                    <a:pt x="2" y="10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lnTo>
                    <a:pt x="27" y="1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0" name="Freeform 324"/>
            <p:cNvSpPr>
              <a:spLocks/>
            </p:cNvSpPr>
            <p:nvPr/>
          </p:nvSpPr>
          <p:spPr bwMode="auto">
            <a:xfrm>
              <a:off x="923" y="1356"/>
              <a:ext cx="224" cy="150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40" y="25"/>
                </a:cxn>
                <a:cxn ang="0">
                  <a:pos x="47" y="42"/>
                </a:cxn>
                <a:cxn ang="0">
                  <a:pos x="53" y="59"/>
                </a:cxn>
                <a:cxn ang="0">
                  <a:pos x="58" y="71"/>
                </a:cxn>
                <a:cxn ang="0">
                  <a:pos x="66" y="84"/>
                </a:cxn>
                <a:cxn ang="0">
                  <a:pos x="75" y="96"/>
                </a:cxn>
                <a:cxn ang="0">
                  <a:pos x="84" y="105"/>
                </a:cxn>
                <a:cxn ang="0">
                  <a:pos x="93" y="107"/>
                </a:cxn>
                <a:cxn ang="0">
                  <a:pos x="119" y="109"/>
                </a:cxn>
                <a:cxn ang="0">
                  <a:pos x="152" y="113"/>
                </a:cxn>
                <a:cxn ang="0">
                  <a:pos x="175" y="115"/>
                </a:cxn>
                <a:cxn ang="0">
                  <a:pos x="179" y="115"/>
                </a:cxn>
                <a:cxn ang="0">
                  <a:pos x="182" y="114"/>
                </a:cxn>
                <a:cxn ang="0">
                  <a:pos x="187" y="113"/>
                </a:cxn>
                <a:cxn ang="0">
                  <a:pos x="192" y="112"/>
                </a:cxn>
                <a:cxn ang="0">
                  <a:pos x="198" y="114"/>
                </a:cxn>
                <a:cxn ang="0">
                  <a:pos x="206" y="116"/>
                </a:cxn>
                <a:cxn ang="0">
                  <a:pos x="215" y="120"/>
                </a:cxn>
                <a:cxn ang="0">
                  <a:pos x="221" y="125"/>
                </a:cxn>
                <a:cxn ang="0">
                  <a:pos x="223" y="130"/>
                </a:cxn>
                <a:cxn ang="0">
                  <a:pos x="220" y="133"/>
                </a:cxn>
                <a:cxn ang="0">
                  <a:pos x="212" y="136"/>
                </a:cxn>
                <a:cxn ang="0">
                  <a:pos x="201" y="137"/>
                </a:cxn>
                <a:cxn ang="0">
                  <a:pos x="190" y="135"/>
                </a:cxn>
                <a:cxn ang="0">
                  <a:pos x="183" y="134"/>
                </a:cxn>
                <a:cxn ang="0">
                  <a:pos x="178" y="133"/>
                </a:cxn>
                <a:cxn ang="0">
                  <a:pos x="175" y="134"/>
                </a:cxn>
                <a:cxn ang="0">
                  <a:pos x="169" y="136"/>
                </a:cxn>
                <a:cxn ang="0">
                  <a:pos x="149" y="141"/>
                </a:cxn>
                <a:cxn ang="0">
                  <a:pos x="121" y="147"/>
                </a:cxn>
                <a:cxn ang="0">
                  <a:pos x="97" y="149"/>
                </a:cxn>
                <a:cxn ang="0">
                  <a:pos x="85" y="145"/>
                </a:cxn>
                <a:cxn ang="0">
                  <a:pos x="71" y="135"/>
                </a:cxn>
                <a:cxn ang="0">
                  <a:pos x="55" y="121"/>
                </a:cxn>
                <a:cxn ang="0">
                  <a:pos x="41" y="104"/>
                </a:cxn>
                <a:cxn ang="0">
                  <a:pos x="30" y="86"/>
                </a:cxn>
                <a:cxn ang="0">
                  <a:pos x="18" y="63"/>
                </a:cxn>
                <a:cxn ang="0">
                  <a:pos x="8" y="39"/>
                </a:cxn>
                <a:cxn ang="0">
                  <a:pos x="1" y="2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5" y="3"/>
                </a:cxn>
                <a:cxn ang="0">
                  <a:pos x="10" y="2"/>
                </a:cxn>
                <a:cxn ang="0">
                  <a:pos x="35" y="12"/>
                </a:cxn>
              </a:cxnLst>
              <a:rect l="0" t="0" r="r" b="b"/>
              <a:pathLst>
                <a:path w="224" h="150">
                  <a:moveTo>
                    <a:pt x="35" y="12"/>
                  </a:moveTo>
                  <a:lnTo>
                    <a:pt x="36" y="13"/>
                  </a:lnTo>
                  <a:lnTo>
                    <a:pt x="38" y="18"/>
                  </a:lnTo>
                  <a:lnTo>
                    <a:pt x="40" y="25"/>
                  </a:lnTo>
                  <a:lnTo>
                    <a:pt x="44" y="33"/>
                  </a:lnTo>
                  <a:lnTo>
                    <a:pt x="47" y="42"/>
                  </a:lnTo>
                  <a:lnTo>
                    <a:pt x="50" y="51"/>
                  </a:lnTo>
                  <a:lnTo>
                    <a:pt x="53" y="59"/>
                  </a:lnTo>
                  <a:lnTo>
                    <a:pt x="55" y="66"/>
                  </a:lnTo>
                  <a:lnTo>
                    <a:pt x="58" y="71"/>
                  </a:lnTo>
                  <a:lnTo>
                    <a:pt x="61" y="78"/>
                  </a:lnTo>
                  <a:lnTo>
                    <a:pt x="66" y="84"/>
                  </a:lnTo>
                  <a:lnTo>
                    <a:pt x="70" y="91"/>
                  </a:lnTo>
                  <a:lnTo>
                    <a:pt x="75" y="96"/>
                  </a:lnTo>
                  <a:lnTo>
                    <a:pt x="80" y="101"/>
                  </a:lnTo>
                  <a:lnTo>
                    <a:pt x="84" y="105"/>
                  </a:lnTo>
                  <a:lnTo>
                    <a:pt x="88" y="106"/>
                  </a:lnTo>
                  <a:lnTo>
                    <a:pt x="93" y="107"/>
                  </a:lnTo>
                  <a:lnTo>
                    <a:pt x="105" y="108"/>
                  </a:lnTo>
                  <a:lnTo>
                    <a:pt x="119" y="109"/>
                  </a:lnTo>
                  <a:lnTo>
                    <a:pt x="136" y="111"/>
                  </a:lnTo>
                  <a:lnTo>
                    <a:pt x="152" y="113"/>
                  </a:lnTo>
                  <a:lnTo>
                    <a:pt x="165" y="114"/>
                  </a:lnTo>
                  <a:lnTo>
                    <a:pt x="175" y="115"/>
                  </a:lnTo>
                  <a:lnTo>
                    <a:pt x="179" y="116"/>
                  </a:lnTo>
                  <a:lnTo>
                    <a:pt x="179" y="115"/>
                  </a:lnTo>
                  <a:lnTo>
                    <a:pt x="180" y="115"/>
                  </a:lnTo>
                  <a:lnTo>
                    <a:pt x="182" y="114"/>
                  </a:lnTo>
                  <a:lnTo>
                    <a:pt x="184" y="113"/>
                  </a:lnTo>
                  <a:lnTo>
                    <a:pt x="187" y="113"/>
                  </a:lnTo>
                  <a:lnTo>
                    <a:pt x="189" y="112"/>
                  </a:lnTo>
                  <a:lnTo>
                    <a:pt x="192" y="112"/>
                  </a:lnTo>
                  <a:lnTo>
                    <a:pt x="195" y="113"/>
                  </a:lnTo>
                  <a:lnTo>
                    <a:pt x="198" y="114"/>
                  </a:lnTo>
                  <a:lnTo>
                    <a:pt x="202" y="115"/>
                  </a:lnTo>
                  <a:lnTo>
                    <a:pt x="206" y="116"/>
                  </a:lnTo>
                  <a:lnTo>
                    <a:pt x="210" y="118"/>
                  </a:lnTo>
                  <a:lnTo>
                    <a:pt x="215" y="120"/>
                  </a:lnTo>
                  <a:lnTo>
                    <a:pt x="219" y="122"/>
                  </a:lnTo>
                  <a:lnTo>
                    <a:pt x="221" y="125"/>
                  </a:lnTo>
                  <a:lnTo>
                    <a:pt x="223" y="127"/>
                  </a:lnTo>
                  <a:lnTo>
                    <a:pt x="223" y="130"/>
                  </a:lnTo>
                  <a:lnTo>
                    <a:pt x="222" y="132"/>
                  </a:lnTo>
                  <a:lnTo>
                    <a:pt x="220" y="133"/>
                  </a:lnTo>
                  <a:lnTo>
                    <a:pt x="216" y="135"/>
                  </a:lnTo>
                  <a:lnTo>
                    <a:pt x="212" y="136"/>
                  </a:lnTo>
                  <a:lnTo>
                    <a:pt x="207" y="137"/>
                  </a:lnTo>
                  <a:lnTo>
                    <a:pt x="201" y="137"/>
                  </a:lnTo>
                  <a:lnTo>
                    <a:pt x="195" y="136"/>
                  </a:lnTo>
                  <a:lnTo>
                    <a:pt x="190" y="135"/>
                  </a:lnTo>
                  <a:lnTo>
                    <a:pt x="186" y="135"/>
                  </a:lnTo>
                  <a:lnTo>
                    <a:pt x="183" y="134"/>
                  </a:lnTo>
                  <a:lnTo>
                    <a:pt x="180" y="134"/>
                  </a:lnTo>
                  <a:lnTo>
                    <a:pt x="178" y="133"/>
                  </a:lnTo>
                  <a:lnTo>
                    <a:pt x="176" y="133"/>
                  </a:lnTo>
                  <a:lnTo>
                    <a:pt x="175" y="134"/>
                  </a:lnTo>
                  <a:lnTo>
                    <a:pt x="173" y="134"/>
                  </a:lnTo>
                  <a:lnTo>
                    <a:pt x="169" y="136"/>
                  </a:lnTo>
                  <a:lnTo>
                    <a:pt x="161" y="138"/>
                  </a:lnTo>
                  <a:lnTo>
                    <a:pt x="149" y="141"/>
                  </a:lnTo>
                  <a:lnTo>
                    <a:pt x="135" y="145"/>
                  </a:lnTo>
                  <a:lnTo>
                    <a:pt x="121" y="147"/>
                  </a:lnTo>
                  <a:lnTo>
                    <a:pt x="108" y="149"/>
                  </a:lnTo>
                  <a:lnTo>
                    <a:pt x="97" y="149"/>
                  </a:lnTo>
                  <a:lnTo>
                    <a:pt x="90" y="148"/>
                  </a:lnTo>
                  <a:lnTo>
                    <a:pt x="85" y="145"/>
                  </a:lnTo>
                  <a:lnTo>
                    <a:pt x="78" y="140"/>
                  </a:lnTo>
                  <a:lnTo>
                    <a:pt x="71" y="135"/>
                  </a:lnTo>
                  <a:lnTo>
                    <a:pt x="63" y="128"/>
                  </a:lnTo>
                  <a:lnTo>
                    <a:pt x="55" y="121"/>
                  </a:lnTo>
                  <a:lnTo>
                    <a:pt x="47" y="113"/>
                  </a:lnTo>
                  <a:lnTo>
                    <a:pt x="41" y="104"/>
                  </a:lnTo>
                  <a:lnTo>
                    <a:pt x="35" y="96"/>
                  </a:lnTo>
                  <a:lnTo>
                    <a:pt x="30" y="86"/>
                  </a:lnTo>
                  <a:lnTo>
                    <a:pt x="24" y="75"/>
                  </a:lnTo>
                  <a:lnTo>
                    <a:pt x="18" y="63"/>
                  </a:lnTo>
                  <a:lnTo>
                    <a:pt x="13" y="51"/>
                  </a:lnTo>
                  <a:lnTo>
                    <a:pt x="8" y="39"/>
                  </a:lnTo>
                  <a:lnTo>
                    <a:pt x="4" y="28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35" y="1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1" name="Freeform 325"/>
            <p:cNvSpPr>
              <a:spLocks/>
            </p:cNvSpPr>
            <p:nvPr/>
          </p:nvSpPr>
          <p:spPr bwMode="auto">
            <a:xfrm>
              <a:off x="1015" y="1578"/>
              <a:ext cx="291" cy="313"/>
            </a:xfrm>
            <a:custGeom>
              <a:avLst/>
              <a:gdLst/>
              <a:ahLst/>
              <a:cxnLst>
                <a:cxn ang="0">
                  <a:pos x="290" y="312"/>
                </a:cxn>
                <a:cxn ang="0">
                  <a:pos x="290" y="38"/>
                </a:cxn>
                <a:cxn ang="0">
                  <a:pos x="0" y="0"/>
                </a:cxn>
                <a:cxn ang="0">
                  <a:pos x="0" y="256"/>
                </a:cxn>
                <a:cxn ang="0">
                  <a:pos x="290" y="312"/>
                </a:cxn>
              </a:cxnLst>
              <a:rect l="0" t="0" r="r" b="b"/>
              <a:pathLst>
                <a:path w="291" h="313">
                  <a:moveTo>
                    <a:pt x="290" y="312"/>
                  </a:moveTo>
                  <a:lnTo>
                    <a:pt x="290" y="38"/>
                  </a:lnTo>
                  <a:lnTo>
                    <a:pt x="0" y="0"/>
                  </a:lnTo>
                  <a:lnTo>
                    <a:pt x="0" y="256"/>
                  </a:lnTo>
                  <a:lnTo>
                    <a:pt x="290" y="31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2" name="Freeform 326"/>
            <p:cNvSpPr>
              <a:spLocks/>
            </p:cNvSpPr>
            <p:nvPr/>
          </p:nvSpPr>
          <p:spPr bwMode="auto">
            <a:xfrm>
              <a:off x="998" y="1810"/>
              <a:ext cx="309" cy="87"/>
            </a:xfrm>
            <a:custGeom>
              <a:avLst/>
              <a:gdLst/>
              <a:ahLst/>
              <a:cxnLst>
                <a:cxn ang="0">
                  <a:pos x="308" y="86"/>
                </a:cxn>
                <a:cxn ang="0">
                  <a:pos x="308" y="57"/>
                </a:cxn>
                <a:cxn ang="0">
                  <a:pos x="0" y="0"/>
                </a:cxn>
                <a:cxn ang="0">
                  <a:pos x="0" y="26"/>
                </a:cxn>
                <a:cxn ang="0">
                  <a:pos x="308" y="86"/>
                </a:cxn>
              </a:cxnLst>
              <a:rect l="0" t="0" r="r" b="b"/>
              <a:pathLst>
                <a:path w="309" h="87">
                  <a:moveTo>
                    <a:pt x="308" y="86"/>
                  </a:moveTo>
                  <a:lnTo>
                    <a:pt x="308" y="57"/>
                  </a:lnTo>
                  <a:lnTo>
                    <a:pt x="0" y="0"/>
                  </a:lnTo>
                  <a:lnTo>
                    <a:pt x="0" y="26"/>
                  </a:lnTo>
                  <a:lnTo>
                    <a:pt x="308" y="86"/>
                  </a:lnTo>
                </a:path>
              </a:pathLst>
            </a:custGeom>
            <a:solidFill>
              <a:srgbClr val="E7B94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3" name="Freeform 327"/>
            <p:cNvSpPr>
              <a:spLocks/>
            </p:cNvSpPr>
            <p:nvPr/>
          </p:nvSpPr>
          <p:spPr bwMode="auto">
            <a:xfrm>
              <a:off x="995" y="1563"/>
              <a:ext cx="312" cy="70"/>
            </a:xfrm>
            <a:custGeom>
              <a:avLst/>
              <a:gdLst/>
              <a:ahLst/>
              <a:cxnLst>
                <a:cxn ang="0">
                  <a:pos x="311" y="69"/>
                </a:cxn>
                <a:cxn ang="0">
                  <a:pos x="311" y="42"/>
                </a:cxn>
                <a:cxn ang="0">
                  <a:pos x="0" y="0"/>
                </a:cxn>
                <a:cxn ang="0">
                  <a:pos x="1" y="27"/>
                </a:cxn>
                <a:cxn ang="0">
                  <a:pos x="311" y="69"/>
                </a:cxn>
              </a:cxnLst>
              <a:rect l="0" t="0" r="r" b="b"/>
              <a:pathLst>
                <a:path w="312" h="70">
                  <a:moveTo>
                    <a:pt x="311" y="69"/>
                  </a:moveTo>
                  <a:lnTo>
                    <a:pt x="311" y="42"/>
                  </a:lnTo>
                  <a:lnTo>
                    <a:pt x="0" y="0"/>
                  </a:lnTo>
                  <a:lnTo>
                    <a:pt x="1" y="27"/>
                  </a:lnTo>
                  <a:lnTo>
                    <a:pt x="311" y="69"/>
                  </a:lnTo>
                </a:path>
              </a:pathLst>
            </a:custGeom>
            <a:solidFill>
              <a:srgbClr val="E7B94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4" name="Freeform 328"/>
            <p:cNvSpPr>
              <a:spLocks/>
            </p:cNvSpPr>
            <p:nvPr/>
          </p:nvSpPr>
          <p:spPr bwMode="auto">
            <a:xfrm>
              <a:off x="1306" y="1700"/>
              <a:ext cx="147" cy="197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0" y="167"/>
                </a:cxn>
                <a:cxn ang="0">
                  <a:pos x="146" y="0"/>
                </a:cxn>
                <a:cxn ang="0">
                  <a:pos x="146" y="26"/>
                </a:cxn>
                <a:cxn ang="0">
                  <a:pos x="0" y="196"/>
                </a:cxn>
              </a:cxnLst>
              <a:rect l="0" t="0" r="r" b="b"/>
              <a:pathLst>
                <a:path w="147" h="197">
                  <a:moveTo>
                    <a:pt x="0" y="196"/>
                  </a:moveTo>
                  <a:lnTo>
                    <a:pt x="0" y="167"/>
                  </a:lnTo>
                  <a:lnTo>
                    <a:pt x="146" y="0"/>
                  </a:lnTo>
                  <a:lnTo>
                    <a:pt x="146" y="26"/>
                  </a:lnTo>
                  <a:lnTo>
                    <a:pt x="0" y="196"/>
                  </a:lnTo>
                </a:path>
              </a:pathLst>
            </a:custGeom>
            <a:solidFill>
              <a:srgbClr val="D39F1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5" name="Freeform 329"/>
            <p:cNvSpPr>
              <a:spLocks/>
            </p:cNvSpPr>
            <p:nvPr/>
          </p:nvSpPr>
          <p:spPr bwMode="auto">
            <a:xfrm>
              <a:off x="1305" y="1462"/>
              <a:ext cx="146" cy="173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0" y="144"/>
                </a:cxn>
                <a:cxn ang="0">
                  <a:pos x="145" y="0"/>
                </a:cxn>
                <a:cxn ang="0">
                  <a:pos x="145" y="26"/>
                </a:cxn>
                <a:cxn ang="0">
                  <a:pos x="0" y="172"/>
                </a:cxn>
              </a:cxnLst>
              <a:rect l="0" t="0" r="r" b="b"/>
              <a:pathLst>
                <a:path w="146" h="173">
                  <a:moveTo>
                    <a:pt x="0" y="172"/>
                  </a:moveTo>
                  <a:lnTo>
                    <a:pt x="0" y="144"/>
                  </a:lnTo>
                  <a:lnTo>
                    <a:pt x="145" y="0"/>
                  </a:lnTo>
                  <a:lnTo>
                    <a:pt x="145" y="26"/>
                  </a:lnTo>
                  <a:lnTo>
                    <a:pt x="0" y="172"/>
                  </a:lnTo>
                </a:path>
              </a:pathLst>
            </a:custGeom>
            <a:solidFill>
              <a:srgbClr val="D39F1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6" name="Freeform 330"/>
            <p:cNvSpPr>
              <a:spLocks/>
            </p:cNvSpPr>
            <p:nvPr/>
          </p:nvSpPr>
          <p:spPr bwMode="auto">
            <a:xfrm>
              <a:off x="1304" y="1495"/>
              <a:ext cx="148" cy="363"/>
            </a:xfrm>
            <a:custGeom>
              <a:avLst/>
              <a:gdLst/>
              <a:ahLst/>
              <a:cxnLst>
                <a:cxn ang="0">
                  <a:pos x="0" y="362"/>
                </a:cxn>
                <a:cxn ang="0">
                  <a:pos x="0" y="148"/>
                </a:cxn>
                <a:cxn ang="0">
                  <a:pos x="147" y="0"/>
                </a:cxn>
                <a:cxn ang="0">
                  <a:pos x="147" y="200"/>
                </a:cxn>
                <a:cxn ang="0">
                  <a:pos x="0" y="362"/>
                </a:cxn>
              </a:cxnLst>
              <a:rect l="0" t="0" r="r" b="b"/>
              <a:pathLst>
                <a:path w="148" h="363">
                  <a:moveTo>
                    <a:pt x="0" y="362"/>
                  </a:moveTo>
                  <a:lnTo>
                    <a:pt x="0" y="148"/>
                  </a:lnTo>
                  <a:lnTo>
                    <a:pt x="147" y="0"/>
                  </a:lnTo>
                  <a:lnTo>
                    <a:pt x="147" y="200"/>
                  </a:lnTo>
                  <a:lnTo>
                    <a:pt x="0" y="362"/>
                  </a:lnTo>
                </a:path>
              </a:pathLst>
            </a:custGeom>
            <a:solidFill>
              <a:srgbClr val="D39F1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7" name="Freeform 331"/>
            <p:cNvSpPr>
              <a:spLocks/>
            </p:cNvSpPr>
            <p:nvPr/>
          </p:nvSpPr>
          <p:spPr bwMode="auto">
            <a:xfrm>
              <a:off x="909" y="1612"/>
              <a:ext cx="154" cy="38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1" y="2"/>
                </a:cxn>
                <a:cxn ang="0">
                  <a:pos x="150" y="4"/>
                </a:cxn>
                <a:cxn ang="0">
                  <a:pos x="149" y="6"/>
                </a:cxn>
                <a:cxn ang="0">
                  <a:pos x="147" y="8"/>
                </a:cxn>
                <a:cxn ang="0">
                  <a:pos x="146" y="10"/>
                </a:cxn>
                <a:cxn ang="0">
                  <a:pos x="144" y="12"/>
                </a:cxn>
                <a:cxn ang="0">
                  <a:pos x="142" y="13"/>
                </a:cxn>
                <a:cxn ang="0">
                  <a:pos x="140" y="14"/>
                </a:cxn>
                <a:cxn ang="0">
                  <a:pos x="134" y="16"/>
                </a:cxn>
                <a:cxn ang="0">
                  <a:pos x="121" y="17"/>
                </a:cxn>
                <a:cxn ang="0">
                  <a:pos x="105" y="19"/>
                </a:cxn>
                <a:cxn ang="0">
                  <a:pos x="87" y="20"/>
                </a:cxn>
                <a:cxn ang="0">
                  <a:pos x="69" y="22"/>
                </a:cxn>
                <a:cxn ang="0">
                  <a:pos x="52" y="23"/>
                </a:cxn>
                <a:cxn ang="0">
                  <a:pos x="38" y="23"/>
                </a:cxn>
                <a:cxn ang="0">
                  <a:pos x="29" y="23"/>
                </a:cxn>
                <a:cxn ang="0">
                  <a:pos x="26" y="23"/>
                </a:cxn>
                <a:cxn ang="0">
                  <a:pos x="22" y="22"/>
                </a:cxn>
                <a:cxn ang="0">
                  <a:pos x="19" y="21"/>
                </a:cxn>
                <a:cxn ang="0">
                  <a:pos x="15" y="21"/>
                </a:cxn>
                <a:cxn ang="0">
                  <a:pos x="11" y="20"/>
                </a:cxn>
                <a:cxn ang="0">
                  <a:pos x="7" y="19"/>
                </a:cxn>
                <a:cxn ang="0">
                  <a:pos x="4" y="18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1" y="21"/>
                </a:cxn>
                <a:cxn ang="0">
                  <a:pos x="1" y="22"/>
                </a:cxn>
                <a:cxn ang="0">
                  <a:pos x="1" y="23"/>
                </a:cxn>
                <a:cxn ang="0">
                  <a:pos x="2" y="24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9"/>
                </a:cxn>
                <a:cxn ang="0">
                  <a:pos x="10" y="31"/>
                </a:cxn>
                <a:cxn ang="0">
                  <a:pos x="13" y="33"/>
                </a:cxn>
                <a:cxn ang="0">
                  <a:pos x="15" y="35"/>
                </a:cxn>
                <a:cxn ang="0">
                  <a:pos x="17" y="36"/>
                </a:cxn>
                <a:cxn ang="0">
                  <a:pos x="18" y="37"/>
                </a:cxn>
                <a:cxn ang="0">
                  <a:pos x="19" y="37"/>
                </a:cxn>
                <a:cxn ang="0">
                  <a:pos x="131" y="37"/>
                </a:cxn>
                <a:cxn ang="0">
                  <a:pos x="132" y="36"/>
                </a:cxn>
                <a:cxn ang="0">
                  <a:pos x="135" y="34"/>
                </a:cxn>
                <a:cxn ang="0">
                  <a:pos x="138" y="30"/>
                </a:cxn>
                <a:cxn ang="0">
                  <a:pos x="143" y="26"/>
                </a:cxn>
                <a:cxn ang="0">
                  <a:pos x="147" y="21"/>
                </a:cxn>
                <a:cxn ang="0">
                  <a:pos x="151" y="16"/>
                </a:cxn>
                <a:cxn ang="0">
                  <a:pos x="153" y="12"/>
                </a:cxn>
                <a:cxn ang="0">
                  <a:pos x="153" y="7"/>
                </a:cxn>
                <a:cxn ang="0">
                  <a:pos x="153" y="6"/>
                </a:cxn>
                <a:cxn ang="0">
                  <a:pos x="152" y="5"/>
                </a:cxn>
                <a:cxn ang="0">
                  <a:pos x="152" y="4"/>
                </a:cxn>
                <a:cxn ang="0">
                  <a:pos x="152" y="3"/>
                </a:cxn>
                <a:cxn ang="0">
                  <a:pos x="152" y="2"/>
                </a:cxn>
                <a:cxn ang="0">
                  <a:pos x="152" y="1"/>
                </a:cxn>
                <a:cxn ang="0">
                  <a:pos x="152" y="0"/>
                </a:cxn>
              </a:cxnLst>
              <a:rect l="0" t="0" r="r" b="b"/>
              <a:pathLst>
                <a:path w="154" h="38">
                  <a:moveTo>
                    <a:pt x="152" y="0"/>
                  </a:moveTo>
                  <a:lnTo>
                    <a:pt x="151" y="2"/>
                  </a:lnTo>
                  <a:lnTo>
                    <a:pt x="150" y="4"/>
                  </a:lnTo>
                  <a:lnTo>
                    <a:pt x="149" y="6"/>
                  </a:lnTo>
                  <a:lnTo>
                    <a:pt x="147" y="8"/>
                  </a:lnTo>
                  <a:lnTo>
                    <a:pt x="146" y="10"/>
                  </a:lnTo>
                  <a:lnTo>
                    <a:pt x="144" y="12"/>
                  </a:lnTo>
                  <a:lnTo>
                    <a:pt x="142" y="13"/>
                  </a:lnTo>
                  <a:lnTo>
                    <a:pt x="140" y="14"/>
                  </a:lnTo>
                  <a:lnTo>
                    <a:pt x="134" y="16"/>
                  </a:lnTo>
                  <a:lnTo>
                    <a:pt x="121" y="17"/>
                  </a:lnTo>
                  <a:lnTo>
                    <a:pt x="105" y="19"/>
                  </a:lnTo>
                  <a:lnTo>
                    <a:pt x="87" y="20"/>
                  </a:lnTo>
                  <a:lnTo>
                    <a:pt x="69" y="22"/>
                  </a:lnTo>
                  <a:lnTo>
                    <a:pt x="52" y="23"/>
                  </a:lnTo>
                  <a:lnTo>
                    <a:pt x="38" y="23"/>
                  </a:lnTo>
                  <a:lnTo>
                    <a:pt x="29" y="23"/>
                  </a:lnTo>
                  <a:lnTo>
                    <a:pt x="26" y="23"/>
                  </a:lnTo>
                  <a:lnTo>
                    <a:pt x="22" y="22"/>
                  </a:lnTo>
                  <a:lnTo>
                    <a:pt x="19" y="21"/>
                  </a:lnTo>
                  <a:lnTo>
                    <a:pt x="15" y="21"/>
                  </a:lnTo>
                  <a:lnTo>
                    <a:pt x="11" y="20"/>
                  </a:lnTo>
                  <a:lnTo>
                    <a:pt x="7" y="19"/>
                  </a:lnTo>
                  <a:lnTo>
                    <a:pt x="4" y="18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0" y="31"/>
                  </a:lnTo>
                  <a:lnTo>
                    <a:pt x="13" y="33"/>
                  </a:lnTo>
                  <a:lnTo>
                    <a:pt x="15" y="35"/>
                  </a:lnTo>
                  <a:lnTo>
                    <a:pt x="17" y="36"/>
                  </a:lnTo>
                  <a:lnTo>
                    <a:pt x="18" y="37"/>
                  </a:lnTo>
                  <a:lnTo>
                    <a:pt x="19" y="37"/>
                  </a:lnTo>
                  <a:lnTo>
                    <a:pt x="131" y="37"/>
                  </a:lnTo>
                  <a:lnTo>
                    <a:pt x="132" y="36"/>
                  </a:lnTo>
                  <a:lnTo>
                    <a:pt x="135" y="34"/>
                  </a:lnTo>
                  <a:lnTo>
                    <a:pt x="138" y="30"/>
                  </a:lnTo>
                  <a:lnTo>
                    <a:pt x="143" y="26"/>
                  </a:lnTo>
                  <a:lnTo>
                    <a:pt x="147" y="21"/>
                  </a:lnTo>
                  <a:lnTo>
                    <a:pt x="151" y="16"/>
                  </a:lnTo>
                  <a:lnTo>
                    <a:pt x="153" y="12"/>
                  </a:lnTo>
                  <a:lnTo>
                    <a:pt x="153" y="7"/>
                  </a:lnTo>
                  <a:lnTo>
                    <a:pt x="153" y="6"/>
                  </a:lnTo>
                  <a:lnTo>
                    <a:pt x="152" y="5"/>
                  </a:lnTo>
                  <a:lnTo>
                    <a:pt x="152" y="4"/>
                  </a:lnTo>
                  <a:lnTo>
                    <a:pt x="152" y="3"/>
                  </a:lnTo>
                  <a:lnTo>
                    <a:pt x="152" y="2"/>
                  </a:lnTo>
                  <a:lnTo>
                    <a:pt x="152" y="1"/>
                  </a:lnTo>
                  <a:lnTo>
                    <a:pt x="152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8" name="Freeform 332"/>
            <p:cNvSpPr>
              <a:spLocks/>
            </p:cNvSpPr>
            <p:nvPr/>
          </p:nvSpPr>
          <p:spPr bwMode="auto">
            <a:xfrm>
              <a:off x="881" y="1427"/>
              <a:ext cx="30" cy="120"/>
            </a:xfrm>
            <a:custGeom>
              <a:avLst/>
              <a:gdLst/>
              <a:ahLst/>
              <a:cxnLst>
                <a:cxn ang="0">
                  <a:pos x="14" y="101"/>
                </a:cxn>
                <a:cxn ang="0">
                  <a:pos x="13" y="92"/>
                </a:cxn>
                <a:cxn ang="0">
                  <a:pos x="11" y="79"/>
                </a:cxn>
                <a:cxn ang="0">
                  <a:pos x="12" y="64"/>
                </a:cxn>
                <a:cxn ang="0">
                  <a:pos x="15" y="51"/>
                </a:cxn>
                <a:cxn ang="0">
                  <a:pos x="17" y="42"/>
                </a:cxn>
                <a:cxn ang="0">
                  <a:pos x="16" y="33"/>
                </a:cxn>
                <a:cxn ang="0">
                  <a:pos x="14" y="24"/>
                </a:cxn>
                <a:cxn ang="0">
                  <a:pos x="12" y="18"/>
                </a:cxn>
                <a:cxn ang="0">
                  <a:pos x="9" y="14"/>
                </a:cxn>
                <a:cxn ang="0">
                  <a:pos x="6" y="8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5" y="12"/>
                </a:cxn>
                <a:cxn ang="0">
                  <a:pos x="7" y="20"/>
                </a:cxn>
                <a:cxn ang="0">
                  <a:pos x="8" y="31"/>
                </a:cxn>
                <a:cxn ang="0">
                  <a:pos x="8" y="50"/>
                </a:cxn>
                <a:cxn ang="0">
                  <a:pos x="8" y="64"/>
                </a:cxn>
                <a:cxn ang="0">
                  <a:pos x="6" y="75"/>
                </a:cxn>
                <a:cxn ang="0">
                  <a:pos x="6" y="85"/>
                </a:cxn>
                <a:cxn ang="0">
                  <a:pos x="7" y="98"/>
                </a:cxn>
                <a:cxn ang="0">
                  <a:pos x="9" y="107"/>
                </a:cxn>
                <a:cxn ang="0">
                  <a:pos x="12" y="112"/>
                </a:cxn>
                <a:cxn ang="0">
                  <a:pos x="15" y="115"/>
                </a:cxn>
                <a:cxn ang="0">
                  <a:pos x="19" y="117"/>
                </a:cxn>
                <a:cxn ang="0">
                  <a:pos x="22" y="118"/>
                </a:cxn>
                <a:cxn ang="0">
                  <a:pos x="26" y="119"/>
                </a:cxn>
                <a:cxn ang="0">
                  <a:pos x="28" y="119"/>
                </a:cxn>
                <a:cxn ang="0">
                  <a:pos x="27" y="117"/>
                </a:cxn>
                <a:cxn ang="0">
                  <a:pos x="22" y="114"/>
                </a:cxn>
                <a:cxn ang="0">
                  <a:pos x="18" y="109"/>
                </a:cxn>
                <a:cxn ang="0">
                  <a:pos x="15" y="105"/>
                </a:cxn>
              </a:cxnLst>
              <a:rect l="0" t="0" r="r" b="b"/>
              <a:pathLst>
                <a:path w="30" h="120">
                  <a:moveTo>
                    <a:pt x="15" y="104"/>
                  </a:moveTo>
                  <a:lnTo>
                    <a:pt x="14" y="101"/>
                  </a:lnTo>
                  <a:lnTo>
                    <a:pt x="14" y="97"/>
                  </a:lnTo>
                  <a:lnTo>
                    <a:pt x="13" y="92"/>
                  </a:lnTo>
                  <a:lnTo>
                    <a:pt x="12" y="86"/>
                  </a:lnTo>
                  <a:lnTo>
                    <a:pt x="11" y="79"/>
                  </a:lnTo>
                  <a:lnTo>
                    <a:pt x="11" y="72"/>
                  </a:lnTo>
                  <a:lnTo>
                    <a:pt x="12" y="64"/>
                  </a:lnTo>
                  <a:lnTo>
                    <a:pt x="14" y="56"/>
                  </a:lnTo>
                  <a:lnTo>
                    <a:pt x="15" y="51"/>
                  </a:lnTo>
                  <a:lnTo>
                    <a:pt x="16" y="47"/>
                  </a:lnTo>
                  <a:lnTo>
                    <a:pt x="17" y="42"/>
                  </a:lnTo>
                  <a:lnTo>
                    <a:pt x="17" y="38"/>
                  </a:lnTo>
                  <a:lnTo>
                    <a:pt x="16" y="33"/>
                  </a:lnTo>
                  <a:lnTo>
                    <a:pt x="16" y="29"/>
                  </a:lnTo>
                  <a:lnTo>
                    <a:pt x="14" y="24"/>
                  </a:lnTo>
                  <a:lnTo>
                    <a:pt x="13" y="20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9" y="14"/>
                  </a:lnTo>
                  <a:lnTo>
                    <a:pt x="8" y="11"/>
                  </a:lnTo>
                  <a:lnTo>
                    <a:pt x="6" y="8"/>
                  </a:lnTo>
                  <a:lnTo>
                    <a:pt x="4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5"/>
                  </a:lnTo>
                  <a:lnTo>
                    <a:pt x="3" y="9"/>
                  </a:lnTo>
                  <a:lnTo>
                    <a:pt x="5" y="12"/>
                  </a:lnTo>
                  <a:lnTo>
                    <a:pt x="6" y="16"/>
                  </a:lnTo>
                  <a:lnTo>
                    <a:pt x="7" y="20"/>
                  </a:lnTo>
                  <a:lnTo>
                    <a:pt x="8" y="25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8" y="50"/>
                  </a:lnTo>
                  <a:lnTo>
                    <a:pt x="8" y="58"/>
                  </a:lnTo>
                  <a:lnTo>
                    <a:pt x="8" y="64"/>
                  </a:lnTo>
                  <a:lnTo>
                    <a:pt x="7" y="70"/>
                  </a:lnTo>
                  <a:lnTo>
                    <a:pt x="6" y="75"/>
                  </a:lnTo>
                  <a:lnTo>
                    <a:pt x="6" y="80"/>
                  </a:lnTo>
                  <a:lnTo>
                    <a:pt x="6" y="85"/>
                  </a:lnTo>
                  <a:lnTo>
                    <a:pt x="6" y="91"/>
                  </a:lnTo>
                  <a:lnTo>
                    <a:pt x="7" y="98"/>
                  </a:lnTo>
                  <a:lnTo>
                    <a:pt x="8" y="103"/>
                  </a:lnTo>
                  <a:lnTo>
                    <a:pt x="9" y="107"/>
                  </a:lnTo>
                  <a:lnTo>
                    <a:pt x="10" y="110"/>
                  </a:lnTo>
                  <a:lnTo>
                    <a:pt x="12" y="112"/>
                  </a:lnTo>
                  <a:lnTo>
                    <a:pt x="13" y="114"/>
                  </a:lnTo>
                  <a:lnTo>
                    <a:pt x="15" y="115"/>
                  </a:lnTo>
                  <a:lnTo>
                    <a:pt x="17" y="116"/>
                  </a:lnTo>
                  <a:lnTo>
                    <a:pt x="19" y="117"/>
                  </a:lnTo>
                  <a:lnTo>
                    <a:pt x="21" y="118"/>
                  </a:lnTo>
                  <a:lnTo>
                    <a:pt x="22" y="118"/>
                  </a:lnTo>
                  <a:lnTo>
                    <a:pt x="24" y="119"/>
                  </a:lnTo>
                  <a:lnTo>
                    <a:pt x="26" y="119"/>
                  </a:lnTo>
                  <a:lnTo>
                    <a:pt x="27" y="119"/>
                  </a:lnTo>
                  <a:lnTo>
                    <a:pt x="28" y="119"/>
                  </a:lnTo>
                  <a:lnTo>
                    <a:pt x="29" y="119"/>
                  </a:lnTo>
                  <a:lnTo>
                    <a:pt x="27" y="117"/>
                  </a:lnTo>
                  <a:lnTo>
                    <a:pt x="25" y="116"/>
                  </a:lnTo>
                  <a:lnTo>
                    <a:pt x="22" y="114"/>
                  </a:lnTo>
                  <a:lnTo>
                    <a:pt x="20" y="111"/>
                  </a:lnTo>
                  <a:lnTo>
                    <a:pt x="18" y="109"/>
                  </a:lnTo>
                  <a:lnTo>
                    <a:pt x="16" y="107"/>
                  </a:lnTo>
                  <a:lnTo>
                    <a:pt x="15" y="105"/>
                  </a:lnTo>
                  <a:lnTo>
                    <a:pt x="15" y="104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89" name="Freeform 333"/>
            <p:cNvSpPr>
              <a:spLocks/>
            </p:cNvSpPr>
            <p:nvPr/>
          </p:nvSpPr>
          <p:spPr bwMode="auto">
            <a:xfrm>
              <a:off x="1144" y="1482"/>
              <a:ext cx="178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7"/>
                </a:cxn>
                <a:cxn ang="0">
                  <a:pos x="177" y="69"/>
                </a:cxn>
                <a:cxn ang="0">
                  <a:pos x="177" y="23"/>
                </a:cxn>
                <a:cxn ang="0">
                  <a:pos x="0" y="0"/>
                </a:cxn>
              </a:cxnLst>
              <a:rect l="0" t="0" r="r" b="b"/>
              <a:pathLst>
                <a:path w="178" h="70">
                  <a:moveTo>
                    <a:pt x="0" y="0"/>
                  </a:moveTo>
                  <a:lnTo>
                    <a:pt x="0" y="47"/>
                  </a:lnTo>
                  <a:lnTo>
                    <a:pt x="177" y="69"/>
                  </a:lnTo>
                  <a:lnTo>
                    <a:pt x="177" y="23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0" name="Freeform 334"/>
            <p:cNvSpPr>
              <a:spLocks/>
            </p:cNvSpPr>
            <p:nvPr/>
          </p:nvSpPr>
          <p:spPr bwMode="auto">
            <a:xfrm>
              <a:off x="1321" y="1456"/>
              <a:ext cx="56" cy="96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95"/>
                </a:cxn>
                <a:cxn ang="0">
                  <a:pos x="55" y="40"/>
                </a:cxn>
                <a:cxn ang="0">
                  <a:pos x="55" y="0"/>
                </a:cxn>
                <a:cxn ang="0">
                  <a:pos x="0" y="49"/>
                </a:cxn>
              </a:cxnLst>
              <a:rect l="0" t="0" r="r" b="b"/>
              <a:pathLst>
                <a:path w="56" h="96">
                  <a:moveTo>
                    <a:pt x="0" y="49"/>
                  </a:moveTo>
                  <a:lnTo>
                    <a:pt x="0" y="95"/>
                  </a:lnTo>
                  <a:lnTo>
                    <a:pt x="55" y="40"/>
                  </a:lnTo>
                  <a:lnTo>
                    <a:pt x="55" y="0"/>
                  </a:lnTo>
                  <a:lnTo>
                    <a:pt x="0" y="4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1" name="Freeform 335"/>
            <p:cNvSpPr>
              <a:spLocks/>
            </p:cNvSpPr>
            <p:nvPr/>
          </p:nvSpPr>
          <p:spPr bwMode="auto">
            <a:xfrm>
              <a:off x="1144" y="1433"/>
              <a:ext cx="232" cy="7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49"/>
                </a:cxn>
                <a:cxn ang="0">
                  <a:pos x="177" y="71"/>
                </a:cxn>
                <a:cxn ang="0">
                  <a:pos x="231" y="23"/>
                </a:cxn>
                <a:cxn ang="0">
                  <a:pos x="74" y="0"/>
                </a:cxn>
              </a:cxnLst>
              <a:rect l="0" t="0" r="r" b="b"/>
              <a:pathLst>
                <a:path w="232" h="72">
                  <a:moveTo>
                    <a:pt x="74" y="0"/>
                  </a:moveTo>
                  <a:lnTo>
                    <a:pt x="0" y="49"/>
                  </a:lnTo>
                  <a:lnTo>
                    <a:pt x="177" y="71"/>
                  </a:lnTo>
                  <a:lnTo>
                    <a:pt x="231" y="23"/>
                  </a:lnTo>
                  <a:lnTo>
                    <a:pt x="74" y="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2" name="Freeform 336"/>
            <p:cNvSpPr>
              <a:spLocks/>
            </p:cNvSpPr>
            <p:nvPr/>
          </p:nvSpPr>
          <p:spPr bwMode="auto">
            <a:xfrm>
              <a:off x="1176" y="1325"/>
              <a:ext cx="28" cy="12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3"/>
                </a:cxn>
                <a:cxn ang="0">
                  <a:pos x="22" y="7"/>
                </a:cxn>
                <a:cxn ang="0">
                  <a:pos x="19" y="12"/>
                </a:cxn>
                <a:cxn ang="0">
                  <a:pos x="16" y="20"/>
                </a:cxn>
                <a:cxn ang="0">
                  <a:pos x="12" y="30"/>
                </a:cxn>
                <a:cxn ang="0">
                  <a:pos x="8" y="43"/>
                </a:cxn>
                <a:cxn ang="0">
                  <a:pos x="5" y="58"/>
                </a:cxn>
                <a:cxn ang="0">
                  <a:pos x="2" y="73"/>
                </a:cxn>
                <a:cxn ang="0">
                  <a:pos x="0" y="87"/>
                </a:cxn>
                <a:cxn ang="0">
                  <a:pos x="0" y="99"/>
                </a:cxn>
                <a:cxn ang="0">
                  <a:pos x="0" y="108"/>
                </a:cxn>
                <a:cxn ang="0">
                  <a:pos x="0" y="116"/>
                </a:cxn>
                <a:cxn ang="0">
                  <a:pos x="1" y="121"/>
                </a:cxn>
                <a:cxn ang="0">
                  <a:pos x="2" y="124"/>
                </a:cxn>
                <a:cxn ang="0">
                  <a:pos x="2" y="126"/>
                </a:cxn>
                <a:cxn ang="0">
                  <a:pos x="27" y="0"/>
                </a:cxn>
              </a:cxnLst>
              <a:rect l="0" t="0" r="r" b="b"/>
              <a:pathLst>
                <a:path w="28" h="127">
                  <a:moveTo>
                    <a:pt x="27" y="0"/>
                  </a:moveTo>
                  <a:lnTo>
                    <a:pt x="26" y="1"/>
                  </a:lnTo>
                  <a:lnTo>
                    <a:pt x="25" y="3"/>
                  </a:lnTo>
                  <a:lnTo>
                    <a:pt x="22" y="7"/>
                  </a:lnTo>
                  <a:lnTo>
                    <a:pt x="19" y="12"/>
                  </a:lnTo>
                  <a:lnTo>
                    <a:pt x="16" y="20"/>
                  </a:lnTo>
                  <a:lnTo>
                    <a:pt x="12" y="30"/>
                  </a:lnTo>
                  <a:lnTo>
                    <a:pt x="8" y="43"/>
                  </a:lnTo>
                  <a:lnTo>
                    <a:pt x="5" y="58"/>
                  </a:lnTo>
                  <a:lnTo>
                    <a:pt x="2" y="73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0" y="108"/>
                  </a:lnTo>
                  <a:lnTo>
                    <a:pt x="0" y="116"/>
                  </a:lnTo>
                  <a:lnTo>
                    <a:pt x="1" y="121"/>
                  </a:lnTo>
                  <a:lnTo>
                    <a:pt x="2" y="124"/>
                  </a:lnTo>
                  <a:lnTo>
                    <a:pt x="2" y="126"/>
                  </a:lnTo>
                  <a:lnTo>
                    <a:pt x="27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3" name="Freeform 337"/>
            <p:cNvSpPr>
              <a:spLocks/>
            </p:cNvSpPr>
            <p:nvPr/>
          </p:nvSpPr>
          <p:spPr bwMode="auto">
            <a:xfrm>
              <a:off x="1203" y="1378"/>
              <a:ext cx="108" cy="108"/>
            </a:xfrm>
            <a:custGeom>
              <a:avLst/>
              <a:gdLst/>
              <a:ahLst/>
              <a:cxnLst>
                <a:cxn ang="0">
                  <a:pos x="53" y="107"/>
                </a:cxn>
                <a:cxn ang="0">
                  <a:pos x="64" y="106"/>
                </a:cxn>
                <a:cxn ang="0">
                  <a:pos x="74" y="103"/>
                </a:cxn>
                <a:cxn ang="0">
                  <a:pos x="83" y="98"/>
                </a:cxn>
                <a:cxn ang="0">
                  <a:pos x="91" y="92"/>
                </a:cxn>
                <a:cxn ang="0">
                  <a:pos x="98" y="84"/>
                </a:cxn>
                <a:cxn ang="0">
                  <a:pos x="103" y="75"/>
                </a:cxn>
                <a:cxn ang="0">
                  <a:pos x="106" y="64"/>
                </a:cxn>
                <a:cxn ang="0">
                  <a:pos x="107" y="54"/>
                </a:cxn>
                <a:cxn ang="0">
                  <a:pos x="106" y="43"/>
                </a:cxn>
                <a:cxn ang="0">
                  <a:pos x="103" y="33"/>
                </a:cxn>
                <a:cxn ang="0">
                  <a:pos x="98" y="24"/>
                </a:cxn>
                <a:cxn ang="0">
                  <a:pos x="91" y="16"/>
                </a:cxn>
                <a:cxn ang="0">
                  <a:pos x="83" y="9"/>
                </a:cxn>
                <a:cxn ang="0">
                  <a:pos x="74" y="4"/>
                </a:cxn>
                <a:cxn ang="0">
                  <a:pos x="64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32" y="4"/>
                </a:cxn>
                <a:cxn ang="0">
                  <a:pos x="23" y="9"/>
                </a:cxn>
                <a:cxn ang="0">
                  <a:pos x="15" y="16"/>
                </a:cxn>
                <a:cxn ang="0">
                  <a:pos x="9" y="24"/>
                </a:cxn>
                <a:cxn ang="0">
                  <a:pos x="4" y="33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1" y="64"/>
                </a:cxn>
                <a:cxn ang="0">
                  <a:pos x="4" y="75"/>
                </a:cxn>
                <a:cxn ang="0">
                  <a:pos x="9" y="84"/>
                </a:cxn>
                <a:cxn ang="0">
                  <a:pos x="15" y="92"/>
                </a:cxn>
                <a:cxn ang="0">
                  <a:pos x="23" y="98"/>
                </a:cxn>
                <a:cxn ang="0">
                  <a:pos x="32" y="103"/>
                </a:cxn>
                <a:cxn ang="0">
                  <a:pos x="42" y="106"/>
                </a:cxn>
                <a:cxn ang="0">
                  <a:pos x="53" y="107"/>
                </a:cxn>
              </a:cxnLst>
              <a:rect l="0" t="0" r="r" b="b"/>
              <a:pathLst>
                <a:path w="108" h="108">
                  <a:moveTo>
                    <a:pt x="53" y="107"/>
                  </a:moveTo>
                  <a:lnTo>
                    <a:pt x="64" y="106"/>
                  </a:lnTo>
                  <a:lnTo>
                    <a:pt x="74" y="103"/>
                  </a:lnTo>
                  <a:lnTo>
                    <a:pt x="83" y="98"/>
                  </a:lnTo>
                  <a:lnTo>
                    <a:pt x="91" y="92"/>
                  </a:lnTo>
                  <a:lnTo>
                    <a:pt x="98" y="84"/>
                  </a:lnTo>
                  <a:lnTo>
                    <a:pt x="103" y="75"/>
                  </a:lnTo>
                  <a:lnTo>
                    <a:pt x="106" y="64"/>
                  </a:lnTo>
                  <a:lnTo>
                    <a:pt x="107" y="54"/>
                  </a:lnTo>
                  <a:lnTo>
                    <a:pt x="106" y="43"/>
                  </a:lnTo>
                  <a:lnTo>
                    <a:pt x="103" y="33"/>
                  </a:lnTo>
                  <a:lnTo>
                    <a:pt x="98" y="24"/>
                  </a:lnTo>
                  <a:lnTo>
                    <a:pt x="91" y="16"/>
                  </a:lnTo>
                  <a:lnTo>
                    <a:pt x="83" y="9"/>
                  </a:lnTo>
                  <a:lnTo>
                    <a:pt x="74" y="4"/>
                  </a:lnTo>
                  <a:lnTo>
                    <a:pt x="64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3" y="9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1" y="64"/>
                  </a:lnTo>
                  <a:lnTo>
                    <a:pt x="4" y="75"/>
                  </a:lnTo>
                  <a:lnTo>
                    <a:pt x="9" y="84"/>
                  </a:lnTo>
                  <a:lnTo>
                    <a:pt x="15" y="92"/>
                  </a:lnTo>
                  <a:lnTo>
                    <a:pt x="23" y="98"/>
                  </a:lnTo>
                  <a:lnTo>
                    <a:pt x="32" y="103"/>
                  </a:lnTo>
                  <a:lnTo>
                    <a:pt x="42" y="106"/>
                  </a:lnTo>
                  <a:lnTo>
                    <a:pt x="53" y="107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4" name="Freeform 338"/>
            <p:cNvSpPr>
              <a:spLocks/>
            </p:cNvSpPr>
            <p:nvPr/>
          </p:nvSpPr>
          <p:spPr bwMode="auto">
            <a:xfrm>
              <a:off x="1172" y="1310"/>
              <a:ext cx="152" cy="177"/>
            </a:xfrm>
            <a:custGeom>
              <a:avLst/>
              <a:gdLst/>
              <a:ahLst/>
              <a:cxnLst>
                <a:cxn ang="0">
                  <a:pos x="116" y="37"/>
                </a:cxn>
                <a:cxn ang="0">
                  <a:pos x="69" y="7"/>
                </a:cxn>
                <a:cxn ang="0">
                  <a:pos x="33" y="0"/>
                </a:cxn>
                <a:cxn ang="0">
                  <a:pos x="0" y="168"/>
                </a:cxn>
                <a:cxn ang="0">
                  <a:pos x="36" y="176"/>
                </a:cxn>
                <a:cxn ang="0">
                  <a:pos x="92" y="156"/>
                </a:cxn>
                <a:cxn ang="0">
                  <a:pos x="128" y="164"/>
                </a:cxn>
                <a:cxn ang="0">
                  <a:pos x="151" y="46"/>
                </a:cxn>
                <a:cxn ang="0">
                  <a:pos x="116" y="37"/>
                </a:cxn>
              </a:cxnLst>
              <a:rect l="0" t="0" r="r" b="b"/>
              <a:pathLst>
                <a:path w="152" h="177">
                  <a:moveTo>
                    <a:pt x="116" y="37"/>
                  </a:moveTo>
                  <a:lnTo>
                    <a:pt x="69" y="7"/>
                  </a:lnTo>
                  <a:lnTo>
                    <a:pt x="33" y="0"/>
                  </a:lnTo>
                  <a:lnTo>
                    <a:pt x="0" y="168"/>
                  </a:lnTo>
                  <a:lnTo>
                    <a:pt x="36" y="176"/>
                  </a:lnTo>
                  <a:lnTo>
                    <a:pt x="92" y="156"/>
                  </a:lnTo>
                  <a:lnTo>
                    <a:pt x="128" y="164"/>
                  </a:lnTo>
                  <a:lnTo>
                    <a:pt x="151" y="46"/>
                  </a:lnTo>
                  <a:lnTo>
                    <a:pt x="116" y="3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5" name="Freeform 339"/>
            <p:cNvSpPr>
              <a:spLocks/>
            </p:cNvSpPr>
            <p:nvPr/>
          </p:nvSpPr>
          <p:spPr bwMode="auto">
            <a:xfrm>
              <a:off x="1300" y="1341"/>
              <a:ext cx="57" cy="134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0" y="133"/>
                </a:cxn>
                <a:cxn ang="0">
                  <a:pos x="38" y="103"/>
                </a:cxn>
                <a:cxn ang="0">
                  <a:pos x="56" y="0"/>
                </a:cxn>
                <a:cxn ang="0">
                  <a:pos x="23" y="15"/>
                </a:cxn>
              </a:cxnLst>
              <a:rect l="0" t="0" r="r" b="b"/>
              <a:pathLst>
                <a:path w="57" h="134">
                  <a:moveTo>
                    <a:pt x="23" y="15"/>
                  </a:moveTo>
                  <a:lnTo>
                    <a:pt x="0" y="133"/>
                  </a:lnTo>
                  <a:lnTo>
                    <a:pt x="38" y="103"/>
                  </a:lnTo>
                  <a:lnTo>
                    <a:pt x="56" y="0"/>
                  </a:lnTo>
                  <a:lnTo>
                    <a:pt x="23" y="1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6" name="Freeform 340"/>
            <p:cNvSpPr>
              <a:spLocks/>
            </p:cNvSpPr>
            <p:nvPr/>
          </p:nvSpPr>
          <p:spPr bwMode="auto">
            <a:xfrm>
              <a:off x="1266" y="1356"/>
              <a:ext cx="50" cy="113"/>
            </a:xfrm>
            <a:custGeom>
              <a:avLst/>
              <a:gdLst/>
              <a:ahLst/>
              <a:cxnLst>
                <a:cxn ang="0">
                  <a:pos x="49" y="5"/>
                </a:cxn>
                <a:cxn ang="0">
                  <a:pos x="22" y="0"/>
                </a:cxn>
                <a:cxn ang="0">
                  <a:pos x="0" y="105"/>
                </a:cxn>
                <a:cxn ang="0">
                  <a:pos x="29" y="112"/>
                </a:cxn>
                <a:cxn ang="0">
                  <a:pos x="49" y="5"/>
                </a:cxn>
              </a:cxnLst>
              <a:rect l="0" t="0" r="r" b="b"/>
              <a:pathLst>
                <a:path w="50" h="113">
                  <a:moveTo>
                    <a:pt x="49" y="5"/>
                  </a:moveTo>
                  <a:lnTo>
                    <a:pt x="22" y="0"/>
                  </a:lnTo>
                  <a:lnTo>
                    <a:pt x="0" y="105"/>
                  </a:lnTo>
                  <a:lnTo>
                    <a:pt x="29" y="112"/>
                  </a:lnTo>
                  <a:lnTo>
                    <a:pt x="49" y="5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7" name="Freeform 341"/>
            <p:cNvSpPr>
              <a:spLocks/>
            </p:cNvSpPr>
            <p:nvPr/>
          </p:nvSpPr>
          <p:spPr bwMode="auto">
            <a:xfrm>
              <a:off x="1209" y="1327"/>
              <a:ext cx="72" cy="151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32" y="0"/>
                </a:cxn>
                <a:cxn ang="0">
                  <a:pos x="0" y="150"/>
                </a:cxn>
                <a:cxn ang="0">
                  <a:pos x="50" y="134"/>
                </a:cxn>
                <a:cxn ang="0">
                  <a:pos x="71" y="25"/>
                </a:cxn>
              </a:cxnLst>
              <a:rect l="0" t="0" r="r" b="b"/>
              <a:pathLst>
                <a:path w="72" h="151">
                  <a:moveTo>
                    <a:pt x="71" y="25"/>
                  </a:moveTo>
                  <a:lnTo>
                    <a:pt x="32" y="0"/>
                  </a:lnTo>
                  <a:lnTo>
                    <a:pt x="0" y="150"/>
                  </a:lnTo>
                  <a:lnTo>
                    <a:pt x="50" y="134"/>
                  </a:lnTo>
                  <a:lnTo>
                    <a:pt x="71" y="25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8" name="Freeform 342"/>
            <p:cNvSpPr>
              <a:spLocks/>
            </p:cNvSpPr>
            <p:nvPr/>
          </p:nvSpPr>
          <p:spPr bwMode="auto">
            <a:xfrm>
              <a:off x="1178" y="1318"/>
              <a:ext cx="57" cy="159"/>
            </a:xfrm>
            <a:custGeom>
              <a:avLst/>
              <a:gdLst/>
              <a:ahLst/>
              <a:cxnLst>
                <a:cxn ang="0">
                  <a:pos x="56" y="5"/>
                </a:cxn>
                <a:cxn ang="0">
                  <a:pos x="30" y="0"/>
                </a:cxn>
                <a:cxn ang="0">
                  <a:pos x="0" y="154"/>
                </a:cxn>
                <a:cxn ang="0">
                  <a:pos x="24" y="158"/>
                </a:cxn>
                <a:cxn ang="0">
                  <a:pos x="56" y="5"/>
                </a:cxn>
              </a:cxnLst>
              <a:rect l="0" t="0" r="r" b="b"/>
              <a:pathLst>
                <a:path w="57" h="159">
                  <a:moveTo>
                    <a:pt x="56" y="5"/>
                  </a:moveTo>
                  <a:lnTo>
                    <a:pt x="30" y="0"/>
                  </a:lnTo>
                  <a:lnTo>
                    <a:pt x="0" y="154"/>
                  </a:lnTo>
                  <a:lnTo>
                    <a:pt x="24" y="158"/>
                  </a:lnTo>
                  <a:lnTo>
                    <a:pt x="56" y="5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6999" name="Freeform 343"/>
            <p:cNvSpPr>
              <a:spLocks/>
            </p:cNvSpPr>
            <p:nvPr/>
          </p:nvSpPr>
          <p:spPr bwMode="auto">
            <a:xfrm>
              <a:off x="1205" y="1290"/>
              <a:ext cx="152" cy="65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9" y="0"/>
                </a:cxn>
                <a:cxn ang="0">
                  <a:pos x="70" y="7"/>
                </a:cxn>
                <a:cxn ang="0">
                  <a:pos x="108" y="39"/>
                </a:cxn>
                <a:cxn ang="0">
                  <a:pos x="151" y="51"/>
                </a:cxn>
                <a:cxn ang="0">
                  <a:pos x="118" y="64"/>
                </a:cxn>
                <a:cxn ang="0">
                  <a:pos x="83" y="57"/>
                </a:cxn>
                <a:cxn ang="0">
                  <a:pos x="37" y="27"/>
                </a:cxn>
                <a:cxn ang="0">
                  <a:pos x="0" y="20"/>
                </a:cxn>
              </a:cxnLst>
              <a:rect l="0" t="0" r="r" b="b"/>
              <a:pathLst>
                <a:path w="152" h="65">
                  <a:moveTo>
                    <a:pt x="0" y="20"/>
                  </a:moveTo>
                  <a:lnTo>
                    <a:pt x="39" y="0"/>
                  </a:lnTo>
                  <a:lnTo>
                    <a:pt x="70" y="7"/>
                  </a:lnTo>
                  <a:lnTo>
                    <a:pt x="108" y="39"/>
                  </a:lnTo>
                  <a:lnTo>
                    <a:pt x="151" y="51"/>
                  </a:lnTo>
                  <a:lnTo>
                    <a:pt x="118" y="64"/>
                  </a:lnTo>
                  <a:lnTo>
                    <a:pt x="83" y="57"/>
                  </a:lnTo>
                  <a:lnTo>
                    <a:pt x="37" y="27"/>
                  </a:lnTo>
                  <a:lnTo>
                    <a:pt x="0" y="2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00" name="Freeform 344"/>
            <p:cNvSpPr>
              <a:spLocks/>
            </p:cNvSpPr>
            <p:nvPr/>
          </p:nvSpPr>
          <p:spPr bwMode="auto">
            <a:xfrm>
              <a:off x="1015" y="1354"/>
              <a:ext cx="148" cy="118"/>
            </a:xfrm>
            <a:custGeom>
              <a:avLst/>
              <a:gdLst/>
              <a:ahLst/>
              <a:cxnLst>
                <a:cxn ang="0">
                  <a:pos x="30" y="13"/>
                </a:cxn>
                <a:cxn ang="0">
                  <a:pos x="32" y="21"/>
                </a:cxn>
                <a:cxn ang="0">
                  <a:pos x="36" y="32"/>
                </a:cxn>
                <a:cxn ang="0">
                  <a:pos x="39" y="44"/>
                </a:cxn>
                <a:cxn ang="0">
                  <a:pos x="41" y="54"/>
                </a:cxn>
                <a:cxn ang="0">
                  <a:pos x="45" y="67"/>
                </a:cxn>
                <a:cxn ang="0">
                  <a:pos x="50" y="80"/>
                </a:cxn>
                <a:cxn ang="0">
                  <a:pos x="56" y="89"/>
                </a:cxn>
                <a:cxn ang="0">
                  <a:pos x="61" y="92"/>
                </a:cxn>
                <a:cxn ang="0">
                  <a:pos x="75" y="94"/>
                </a:cxn>
                <a:cxn ang="0">
                  <a:pos x="92" y="96"/>
                </a:cxn>
                <a:cxn ang="0">
                  <a:pos x="105" y="98"/>
                </a:cxn>
                <a:cxn ang="0">
                  <a:pos x="109" y="97"/>
                </a:cxn>
                <a:cxn ang="0">
                  <a:pos x="113" y="96"/>
                </a:cxn>
                <a:cxn ang="0">
                  <a:pos x="119" y="94"/>
                </a:cxn>
                <a:cxn ang="0">
                  <a:pos x="124" y="94"/>
                </a:cxn>
                <a:cxn ang="0">
                  <a:pos x="129" y="96"/>
                </a:cxn>
                <a:cxn ang="0">
                  <a:pos x="136" y="99"/>
                </a:cxn>
                <a:cxn ang="0">
                  <a:pos x="143" y="102"/>
                </a:cxn>
                <a:cxn ang="0">
                  <a:pos x="147" y="106"/>
                </a:cxn>
                <a:cxn ang="0">
                  <a:pos x="145" y="109"/>
                </a:cxn>
                <a:cxn ang="0">
                  <a:pos x="139" y="113"/>
                </a:cxn>
                <a:cxn ang="0">
                  <a:pos x="130" y="115"/>
                </a:cxn>
                <a:cxn ang="0">
                  <a:pos x="121" y="115"/>
                </a:cxn>
                <a:cxn ang="0">
                  <a:pos x="114" y="115"/>
                </a:cxn>
                <a:cxn ang="0">
                  <a:pos x="110" y="114"/>
                </a:cxn>
                <a:cxn ang="0">
                  <a:pos x="107" y="114"/>
                </a:cxn>
                <a:cxn ang="0">
                  <a:pos x="105" y="115"/>
                </a:cxn>
                <a:cxn ang="0">
                  <a:pos x="95" y="116"/>
                </a:cxn>
                <a:cxn ang="0">
                  <a:pos x="73" y="117"/>
                </a:cxn>
                <a:cxn ang="0">
                  <a:pos x="50" y="115"/>
                </a:cxn>
                <a:cxn ang="0">
                  <a:pos x="37" y="112"/>
                </a:cxn>
                <a:cxn ang="0">
                  <a:pos x="32" y="106"/>
                </a:cxn>
                <a:cxn ang="0">
                  <a:pos x="31" y="100"/>
                </a:cxn>
                <a:cxn ang="0">
                  <a:pos x="29" y="92"/>
                </a:cxn>
                <a:cxn ang="0">
                  <a:pos x="27" y="80"/>
                </a:cxn>
                <a:cxn ang="0">
                  <a:pos x="20" y="62"/>
                </a:cxn>
                <a:cxn ang="0">
                  <a:pos x="11" y="41"/>
                </a:cxn>
                <a:cxn ang="0">
                  <a:pos x="3" y="22"/>
                </a:cxn>
                <a:cxn ang="0">
                  <a:pos x="0" y="10"/>
                </a:cxn>
                <a:cxn ang="0">
                  <a:pos x="3" y="6"/>
                </a:cxn>
                <a:cxn ang="0">
                  <a:pos x="6" y="3"/>
                </a:cxn>
                <a:cxn ang="0">
                  <a:pos x="10" y="2"/>
                </a:cxn>
                <a:cxn ang="0">
                  <a:pos x="13" y="0"/>
                </a:cxn>
              </a:cxnLst>
              <a:rect l="0" t="0" r="r" b="b"/>
              <a:pathLst>
                <a:path w="148" h="118">
                  <a:moveTo>
                    <a:pt x="29" y="11"/>
                  </a:moveTo>
                  <a:lnTo>
                    <a:pt x="30" y="13"/>
                  </a:lnTo>
                  <a:lnTo>
                    <a:pt x="31" y="16"/>
                  </a:lnTo>
                  <a:lnTo>
                    <a:pt x="32" y="21"/>
                  </a:lnTo>
                  <a:lnTo>
                    <a:pt x="34" y="26"/>
                  </a:lnTo>
                  <a:lnTo>
                    <a:pt x="36" y="32"/>
                  </a:lnTo>
                  <a:lnTo>
                    <a:pt x="38" y="39"/>
                  </a:lnTo>
                  <a:lnTo>
                    <a:pt x="39" y="44"/>
                  </a:lnTo>
                  <a:lnTo>
                    <a:pt x="40" y="49"/>
                  </a:lnTo>
                  <a:lnTo>
                    <a:pt x="41" y="54"/>
                  </a:lnTo>
                  <a:lnTo>
                    <a:pt x="43" y="60"/>
                  </a:lnTo>
                  <a:lnTo>
                    <a:pt x="45" y="67"/>
                  </a:lnTo>
                  <a:lnTo>
                    <a:pt x="47" y="73"/>
                  </a:lnTo>
                  <a:lnTo>
                    <a:pt x="50" y="80"/>
                  </a:lnTo>
                  <a:lnTo>
                    <a:pt x="53" y="85"/>
                  </a:lnTo>
                  <a:lnTo>
                    <a:pt x="56" y="89"/>
                  </a:lnTo>
                  <a:lnTo>
                    <a:pt x="58" y="91"/>
                  </a:lnTo>
                  <a:lnTo>
                    <a:pt x="61" y="92"/>
                  </a:lnTo>
                  <a:lnTo>
                    <a:pt x="67" y="93"/>
                  </a:lnTo>
                  <a:lnTo>
                    <a:pt x="75" y="94"/>
                  </a:lnTo>
                  <a:lnTo>
                    <a:pt x="84" y="95"/>
                  </a:lnTo>
                  <a:lnTo>
                    <a:pt x="92" y="96"/>
                  </a:lnTo>
                  <a:lnTo>
                    <a:pt x="100" y="97"/>
                  </a:lnTo>
                  <a:lnTo>
                    <a:pt x="105" y="98"/>
                  </a:lnTo>
                  <a:lnTo>
                    <a:pt x="107" y="98"/>
                  </a:lnTo>
                  <a:lnTo>
                    <a:pt x="109" y="97"/>
                  </a:lnTo>
                  <a:lnTo>
                    <a:pt x="111" y="97"/>
                  </a:lnTo>
                  <a:lnTo>
                    <a:pt x="113" y="96"/>
                  </a:lnTo>
                  <a:lnTo>
                    <a:pt x="116" y="95"/>
                  </a:lnTo>
                  <a:lnTo>
                    <a:pt x="119" y="94"/>
                  </a:lnTo>
                  <a:lnTo>
                    <a:pt x="121" y="94"/>
                  </a:lnTo>
                  <a:lnTo>
                    <a:pt x="124" y="94"/>
                  </a:lnTo>
                  <a:lnTo>
                    <a:pt x="126" y="95"/>
                  </a:lnTo>
                  <a:lnTo>
                    <a:pt x="129" y="96"/>
                  </a:lnTo>
                  <a:lnTo>
                    <a:pt x="133" y="97"/>
                  </a:lnTo>
                  <a:lnTo>
                    <a:pt x="136" y="99"/>
                  </a:lnTo>
                  <a:lnTo>
                    <a:pt x="140" y="100"/>
                  </a:lnTo>
                  <a:lnTo>
                    <a:pt x="143" y="102"/>
                  </a:lnTo>
                  <a:lnTo>
                    <a:pt x="145" y="104"/>
                  </a:lnTo>
                  <a:lnTo>
                    <a:pt x="147" y="106"/>
                  </a:lnTo>
                  <a:lnTo>
                    <a:pt x="147" y="108"/>
                  </a:lnTo>
                  <a:lnTo>
                    <a:pt x="145" y="109"/>
                  </a:lnTo>
                  <a:lnTo>
                    <a:pt x="143" y="111"/>
                  </a:lnTo>
                  <a:lnTo>
                    <a:pt x="139" y="113"/>
                  </a:lnTo>
                  <a:lnTo>
                    <a:pt x="135" y="114"/>
                  </a:lnTo>
                  <a:lnTo>
                    <a:pt x="130" y="115"/>
                  </a:lnTo>
                  <a:lnTo>
                    <a:pt x="126" y="115"/>
                  </a:lnTo>
                  <a:lnTo>
                    <a:pt x="121" y="115"/>
                  </a:lnTo>
                  <a:lnTo>
                    <a:pt x="117" y="115"/>
                  </a:lnTo>
                  <a:lnTo>
                    <a:pt x="114" y="115"/>
                  </a:lnTo>
                  <a:lnTo>
                    <a:pt x="112" y="114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6" y="114"/>
                  </a:lnTo>
                  <a:lnTo>
                    <a:pt x="105" y="115"/>
                  </a:lnTo>
                  <a:lnTo>
                    <a:pt x="102" y="116"/>
                  </a:lnTo>
                  <a:lnTo>
                    <a:pt x="95" y="116"/>
                  </a:lnTo>
                  <a:lnTo>
                    <a:pt x="84" y="117"/>
                  </a:lnTo>
                  <a:lnTo>
                    <a:pt x="73" y="117"/>
                  </a:lnTo>
                  <a:lnTo>
                    <a:pt x="61" y="116"/>
                  </a:lnTo>
                  <a:lnTo>
                    <a:pt x="50" y="115"/>
                  </a:lnTo>
                  <a:lnTo>
                    <a:pt x="42" y="114"/>
                  </a:lnTo>
                  <a:lnTo>
                    <a:pt x="37" y="112"/>
                  </a:lnTo>
                  <a:lnTo>
                    <a:pt x="34" y="109"/>
                  </a:lnTo>
                  <a:lnTo>
                    <a:pt x="32" y="106"/>
                  </a:lnTo>
                  <a:lnTo>
                    <a:pt x="31" y="103"/>
                  </a:lnTo>
                  <a:lnTo>
                    <a:pt x="31" y="100"/>
                  </a:lnTo>
                  <a:lnTo>
                    <a:pt x="30" y="96"/>
                  </a:lnTo>
                  <a:lnTo>
                    <a:pt x="29" y="92"/>
                  </a:lnTo>
                  <a:lnTo>
                    <a:pt x="28" y="86"/>
                  </a:lnTo>
                  <a:lnTo>
                    <a:pt x="27" y="80"/>
                  </a:lnTo>
                  <a:lnTo>
                    <a:pt x="24" y="72"/>
                  </a:lnTo>
                  <a:lnTo>
                    <a:pt x="20" y="62"/>
                  </a:lnTo>
                  <a:lnTo>
                    <a:pt x="15" y="52"/>
                  </a:lnTo>
                  <a:lnTo>
                    <a:pt x="11" y="41"/>
                  </a:lnTo>
                  <a:lnTo>
                    <a:pt x="6" y="31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29" y="1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01" name="Freeform 345"/>
            <p:cNvSpPr>
              <a:spLocks/>
            </p:cNvSpPr>
            <p:nvPr/>
          </p:nvSpPr>
          <p:spPr bwMode="auto">
            <a:xfrm>
              <a:off x="922" y="1355"/>
              <a:ext cx="225" cy="153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47" y="26"/>
                </a:cxn>
                <a:cxn ang="0">
                  <a:pos x="56" y="43"/>
                </a:cxn>
                <a:cxn ang="0">
                  <a:pos x="63" y="60"/>
                </a:cxn>
                <a:cxn ang="0">
                  <a:pos x="68" y="73"/>
                </a:cxn>
                <a:cxn ang="0">
                  <a:pos x="73" y="86"/>
                </a:cxn>
                <a:cxn ang="0">
                  <a:pos x="79" y="99"/>
                </a:cxn>
                <a:cxn ang="0">
                  <a:pos x="85" y="107"/>
                </a:cxn>
                <a:cxn ang="0">
                  <a:pos x="93" y="109"/>
                </a:cxn>
                <a:cxn ang="0">
                  <a:pos x="119" y="112"/>
                </a:cxn>
                <a:cxn ang="0">
                  <a:pos x="152" y="116"/>
                </a:cxn>
                <a:cxn ang="0">
                  <a:pos x="175" y="118"/>
                </a:cxn>
                <a:cxn ang="0">
                  <a:pos x="180" y="118"/>
                </a:cxn>
                <a:cxn ang="0">
                  <a:pos x="184" y="116"/>
                </a:cxn>
                <a:cxn ang="0">
                  <a:pos x="189" y="115"/>
                </a:cxn>
                <a:cxn ang="0">
                  <a:pos x="195" y="116"/>
                </a:cxn>
                <a:cxn ang="0">
                  <a:pos x="202" y="118"/>
                </a:cxn>
                <a:cxn ang="0">
                  <a:pos x="211" y="121"/>
                </a:cxn>
                <a:cxn ang="0">
                  <a:pos x="219" y="125"/>
                </a:cxn>
                <a:cxn ang="0">
                  <a:pos x="223" y="130"/>
                </a:cxn>
                <a:cxn ang="0">
                  <a:pos x="222" y="134"/>
                </a:cxn>
                <a:cxn ang="0">
                  <a:pos x="216" y="138"/>
                </a:cxn>
                <a:cxn ang="0">
                  <a:pos x="207" y="139"/>
                </a:cxn>
                <a:cxn ang="0">
                  <a:pos x="195" y="139"/>
                </a:cxn>
                <a:cxn ang="0">
                  <a:pos x="186" y="138"/>
                </a:cxn>
                <a:cxn ang="0">
                  <a:pos x="180" y="136"/>
                </a:cxn>
                <a:cxn ang="0">
                  <a:pos x="176" y="136"/>
                </a:cxn>
                <a:cxn ang="0">
                  <a:pos x="174" y="137"/>
                </a:cxn>
                <a:cxn ang="0">
                  <a:pos x="161" y="141"/>
                </a:cxn>
                <a:cxn ang="0">
                  <a:pos x="135" y="147"/>
                </a:cxn>
                <a:cxn ang="0">
                  <a:pos x="108" y="152"/>
                </a:cxn>
                <a:cxn ang="0">
                  <a:pos x="90" y="151"/>
                </a:cxn>
                <a:cxn ang="0">
                  <a:pos x="78" y="143"/>
                </a:cxn>
                <a:cxn ang="0">
                  <a:pos x="63" y="131"/>
                </a:cxn>
                <a:cxn ang="0">
                  <a:pos x="47" y="116"/>
                </a:cxn>
                <a:cxn ang="0">
                  <a:pos x="35" y="99"/>
                </a:cxn>
                <a:cxn ang="0">
                  <a:pos x="24" y="78"/>
                </a:cxn>
                <a:cxn ang="0">
                  <a:pos x="13" y="53"/>
                </a:cxn>
                <a:cxn ang="0">
                  <a:pos x="4" y="31"/>
                </a:cxn>
                <a:cxn ang="0">
                  <a:pos x="0" y="17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8" y="3"/>
                </a:cxn>
                <a:cxn ang="0">
                  <a:pos x="13" y="0"/>
                </a:cxn>
              </a:cxnLst>
              <a:rect l="0" t="0" r="r" b="b"/>
              <a:pathLst>
                <a:path w="225" h="153">
                  <a:moveTo>
                    <a:pt x="40" y="13"/>
                  </a:moveTo>
                  <a:lnTo>
                    <a:pt x="41" y="14"/>
                  </a:lnTo>
                  <a:lnTo>
                    <a:pt x="43" y="19"/>
                  </a:lnTo>
                  <a:lnTo>
                    <a:pt x="47" y="26"/>
                  </a:lnTo>
                  <a:lnTo>
                    <a:pt x="51" y="34"/>
                  </a:lnTo>
                  <a:lnTo>
                    <a:pt x="56" y="43"/>
                  </a:lnTo>
                  <a:lnTo>
                    <a:pt x="60" y="52"/>
                  </a:lnTo>
                  <a:lnTo>
                    <a:pt x="63" y="60"/>
                  </a:lnTo>
                  <a:lnTo>
                    <a:pt x="66" y="67"/>
                  </a:lnTo>
                  <a:lnTo>
                    <a:pt x="68" y="73"/>
                  </a:lnTo>
                  <a:lnTo>
                    <a:pt x="70" y="79"/>
                  </a:lnTo>
                  <a:lnTo>
                    <a:pt x="73" y="86"/>
                  </a:lnTo>
                  <a:lnTo>
                    <a:pt x="76" y="93"/>
                  </a:lnTo>
                  <a:lnTo>
                    <a:pt x="79" y="99"/>
                  </a:lnTo>
                  <a:lnTo>
                    <a:pt x="82" y="104"/>
                  </a:lnTo>
                  <a:lnTo>
                    <a:pt x="85" y="107"/>
                  </a:lnTo>
                  <a:lnTo>
                    <a:pt x="88" y="109"/>
                  </a:lnTo>
                  <a:lnTo>
                    <a:pt x="93" y="109"/>
                  </a:lnTo>
                  <a:lnTo>
                    <a:pt x="105" y="111"/>
                  </a:lnTo>
                  <a:lnTo>
                    <a:pt x="119" y="112"/>
                  </a:lnTo>
                  <a:lnTo>
                    <a:pt x="136" y="114"/>
                  </a:lnTo>
                  <a:lnTo>
                    <a:pt x="152" y="116"/>
                  </a:lnTo>
                  <a:lnTo>
                    <a:pt x="166" y="117"/>
                  </a:lnTo>
                  <a:lnTo>
                    <a:pt x="175" y="118"/>
                  </a:lnTo>
                  <a:lnTo>
                    <a:pt x="179" y="118"/>
                  </a:lnTo>
                  <a:lnTo>
                    <a:pt x="180" y="118"/>
                  </a:lnTo>
                  <a:lnTo>
                    <a:pt x="182" y="117"/>
                  </a:lnTo>
                  <a:lnTo>
                    <a:pt x="184" y="116"/>
                  </a:lnTo>
                  <a:lnTo>
                    <a:pt x="187" y="116"/>
                  </a:lnTo>
                  <a:lnTo>
                    <a:pt x="189" y="115"/>
                  </a:lnTo>
                  <a:lnTo>
                    <a:pt x="192" y="115"/>
                  </a:lnTo>
                  <a:lnTo>
                    <a:pt x="195" y="116"/>
                  </a:lnTo>
                  <a:lnTo>
                    <a:pt x="198" y="117"/>
                  </a:lnTo>
                  <a:lnTo>
                    <a:pt x="202" y="118"/>
                  </a:lnTo>
                  <a:lnTo>
                    <a:pt x="206" y="119"/>
                  </a:lnTo>
                  <a:lnTo>
                    <a:pt x="211" y="121"/>
                  </a:lnTo>
                  <a:lnTo>
                    <a:pt x="215" y="123"/>
                  </a:lnTo>
                  <a:lnTo>
                    <a:pt x="219" y="125"/>
                  </a:lnTo>
                  <a:lnTo>
                    <a:pt x="222" y="128"/>
                  </a:lnTo>
                  <a:lnTo>
                    <a:pt x="223" y="130"/>
                  </a:lnTo>
                  <a:lnTo>
                    <a:pt x="224" y="132"/>
                  </a:lnTo>
                  <a:lnTo>
                    <a:pt x="222" y="134"/>
                  </a:lnTo>
                  <a:lnTo>
                    <a:pt x="220" y="136"/>
                  </a:lnTo>
                  <a:lnTo>
                    <a:pt x="216" y="138"/>
                  </a:lnTo>
                  <a:lnTo>
                    <a:pt x="212" y="139"/>
                  </a:lnTo>
                  <a:lnTo>
                    <a:pt x="207" y="139"/>
                  </a:lnTo>
                  <a:lnTo>
                    <a:pt x="201" y="140"/>
                  </a:lnTo>
                  <a:lnTo>
                    <a:pt x="195" y="139"/>
                  </a:lnTo>
                  <a:lnTo>
                    <a:pt x="190" y="138"/>
                  </a:lnTo>
                  <a:lnTo>
                    <a:pt x="186" y="138"/>
                  </a:lnTo>
                  <a:lnTo>
                    <a:pt x="183" y="137"/>
                  </a:lnTo>
                  <a:lnTo>
                    <a:pt x="180" y="136"/>
                  </a:lnTo>
                  <a:lnTo>
                    <a:pt x="178" y="136"/>
                  </a:lnTo>
                  <a:lnTo>
                    <a:pt x="176" y="136"/>
                  </a:lnTo>
                  <a:lnTo>
                    <a:pt x="175" y="136"/>
                  </a:lnTo>
                  <a:lnTo>
                    <a:pt x="174" y="137"/>
                  </a:lnTo>
                  <a:lnTo>
                    <a:pt x="169" y="139"/>
                  </a:lnTo>
                  <a:lnTo>
                    <a:pt x="161" y="141"/>
                  </a:lnTo>
                  <a:lnTo>
                    <a:pt x="149" y="144"/>
                  </a:lnTo>
                  <a:lnTo>
                    <a:pt x="135" y="147"/>
                  </a:lnTo>
                  <a:lnTo>
                    <a:pt x="121" y="150"/>
                  </a:lnTo>
                  <a:lnTo>
                    <a:pt x="108" y="152"/>
                  </a:lnTo>
                  <a:lnTo>
                    <a:pt x="97" y="152"/>
                  </a:lnTo>
                  <a:lnTo>
                    <a:pt x="90" y="151"/>
                  </a:lnTo>
                  <a:lnTo>
                    <a:pt x="85" y="148"/>
                  </a:lnTo>
                  <a:lnTo>
                    <a:pt x="78" y="143"/>
                  </a:lnTo>
                  <a:lnTo>
                    <a:pt x="71" y="138"/>
                  </a:lnTo>
                  <a:lnTo>
                    <a:pt x="63" y="131"/>
                  </a:lnTo>
                  <a:lnTo>
                    <a:pt x="55" y="124"/>
                  </a:lnTo>
                  <a:lnTo>
                    <a:pt x="47" y="116"/>
                  </a:lnTo>
                  <a:lnTo>
                    <a:pt x="41" y="107"/>
                  </a:lnTo>
                  <a:lnTo>
                    <a:pt x="35" y="99"/>
                  </a:lnTo>
                  <a:lnTo>
                    <a:pt x="30" y="89"/>
                  </a:lnTo>
                  <a:lnTo>
                    <a:pt x="24" y="78"/>
                  </a:lnTo>
                  <a:lnTo>
                    <a:pt x="18" y="66"/>
                  </a:lnTo>
                  <a:lnTo>
                    <a:pt x="13" y="53"/>
                  </a:lnTo>
                  <a:lnTo>
                    <a:pt x="8" y="42"/>
                  </a:lnTo>
                  <a:lnTo>
                    <a:pt x="4" y="31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40" y="13"/>
                  </a:lnTo>
                </a:path>
              </a:pathLst>
            </a:custGeom>
            <a:solidFill>
              <a:srgbClr val="A4E0A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02" name="Freeform 346"/>
            <p:cNvSpPr>
              <a:spLocks/>
            </p:cNvSpPr>
            <p:nvPr/>
          </p:nvSpPr>
          <p:spPr bwMode="auto">
            <a:xfrm>
              <a:off x="1015" y="1356"/>
              <a:ext cx="151" cy="111"/>
            </a:xfrm>
            <a:custGeom>
              <a:avLst/>
              <a:gdLst/>
              <a:ahLst/>
              <a:cxnLst>
                <a:cxn ang="0">
                  <a:pos x="33" y="9"/>
                </a:cxn>
                <a:cxn ang="0">
                  <a:pos x="36" y="16"/>
                </a:cxn>
                <a:cxn ang="0">
                  <a:pos x="40" y="27"/>
                </a:cxn>
                <a:cxn ang="0">
                  <a:pos x="43" y="38"/>
                </a:cxn>
                <a:cxn ang="0">
                  <a:pos x="44" y="48"/>
                </a:cxn>
                <a:cxn ang="0">
                  <a:pos x="48" y="60"/>
                </a:cxn>
                <a:cxn ang="0">
                  <a:pos x="54" y="73"/>
                </a:cxn>
                <a:cxn ang="0">
                  <a:pos x="59" y="82"/>
                </a:cxn>
                <a:cxn ang="0">
                  <a:pos x="65" y="85"/>
                </a:cxn>
                <a:cxn ang="0">
                  <a:pos x="79" y="87"/>
                </a:cxn>
                <a:cxn ang="0">
                  <a:pos x="96" y="90"/>
                </a:cxn>
                <a:cxn ang="0">
                  <a:pos x="108" y="91"/>
                </a:cxn>
                <a:cxn ang="0">
                  <a:pos x="111" y="91"/>
                </a:cxn>
                <a:cxn ang="0">
                  <a:pos x="114" y="90"/>
                </a:cxn>
                <a:cxn ang="0">
                  <a:pos x="120" y="88"/>
                </a:cxn>
                <a:cxn ang="0">
                  <a:pos x="125" y="87"/>
                </a:cxn>
                <a:cxn ang="0">
                  <a:pos x="130" y="88"/>
                </a:cxn>
                <a:cxn ang="0">
                  <a:pos x="136" y="90"/>
                </a:cxn>
                <a:cxn ang="0">
                  <a:pos x="143" y="94"/>
                </a:cxn>
                <a:cxn ang="0">
                  <a:pos x="149" y="98"/>
                </a:cxn>
                <a:cxn ang="0">
                  <a:pos x="150" y="101"/>
                </a:cxn>
                <a:cxn ang="0">
                  <a:pos x="146" y="104"/>
                </a:cxn>
                <a:cxn ang="0">
                  <a:pos x="138" y="107"/>
                </a:cxn>
                <a:cxn ang="0">
                  <a:pos x="129" y="109"/>
                </a:cxn>
                <a:cxn ang="0">
                  <a:pos x="121" y="108"/>
                </a:cxn>
                <a:cxn ang="0">
                  <a:pos x="115" y="108"/>
                </a:cxn>
                <a:cxn ang="0">
                  <a:pos x="112" y="107"/>
                </a:cxn>
                <a:cxn ang="0">
                  <a:pos x="110" y="108"/>
                </a:cxn>
                <a:cxn ang="0">
                  <a:pos x="105" y="109"/>
                </a:cxn>
                <a:cxn ang="0">
                  <a:pos x="88" y="110"/>
                </a:cxn>
                <a:cxn ang="0">
                  <a:pos x="65" y="110"/>
                </a:cxn>
                <a:cxn ang="0">
                  <a:pos x="45" y="107"/>
                </a:cxn>
                <a:cxn ang="0">
                  <a:pos x="37" y="102"/>
                </a:cxn>
                <a:cxn ang="0">
                  <a:pos x="28" y="93"/>
                </a:cxn>
                <a:cxn ang="0">
                  <a:pos x="17" y="82"/>
                </a:cxn>
                <a:cxn ang="0">
                  <a:pos x="9" y="68"/>
                </a:cxn>
                <a:cxn ang="0">
                  <a:pos x="5" y="54"/>
                </a:cxn>
                <a:cxn ang="0">
                  <a:pos x="2" y="37"/>
                </a:cxn>
                <a:cxn ang="0">
                  <a:pos x="0" y="20"/>
                </a:cxn>
                <a:cxn ang="0">
                  <a:pos x="0" y="7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7" y="2"/>
                </a:cxn>
                <a:cxn ang="0">
                  <a:pos x="10" y="3"/>
                </a:cxn>
                <a:cxn ang="0">
                  <a:pos x="32" y="7"/>
                </a:cxn>
              </a:cxnLst>
              <a:rect l="0" t="0" r="r" b="b"/>
              <a:pathLst>
                <a:path w="151" h="111">
                  <a:moveTo>
                    <a:pt x="32" y="7"/>
                  </a:moveTo>
                  <a:lnTo>
                    <a:pt x="33" y="9"/>
                  </a:lnTo>
                  <a:lnTo>
                    <a:pt x="34" y="11"/>
                  </a:lnTo>
                  <a:lnTo>
                    <a:pt x="36" y="16"/>
                  </a:lnTo>
                  <a:lnTo>
                    <a:pt x="38" y="21"/>
                  </a:lnTo>
                  <a:lnTo>
                    <a:pt x="40" y="27"/>
                  </a:lnTo>
                  <a:lnTo>
                    <a:pt x="42" y="33"/>
                  </a:lnTo>
                  <a:lnTo>
                    <a:pt x="43" y="38"/>
                  </a:lnTo>
                  <a:lnTo>
                    <a:pt x="44" y="43"/>
                  </a:lnTo>
                  <a:lnTo>
                    <a:pt x="44" y="48"/>
                  </a:lnTo>
                  <a:lnTo>
                    <a:pt x="46" y="53"/>
                  </a:lnTo>
                  <a:lnTo>
                    <a:pt x="48" y="60"/>
                  </a:lnTo>
                  <a:lnTo>
                    <a:pt x="51" y="67"/>
                  </a:lnTo>
                  <a:lnTo>
                    <a:pt x="54" y="73"/>
                  </a:lnTo>
                  <a:lnTo>
                    <a:pt x="57" y="78"/>
                  </a:lnTo>
                  <a:lnTo>
                    <a:pt x="59" y="82"/>
                  </a:lnTo>
                  <a:lnTo>
                    <a:pt x="61" y="84"/>
                  </a:lnTo>
                  <a:lnTo>
                    <a:pt x="65" y="85"/>
                  </a:lnTo>
                  <a:lnTo>
                    <a:pt x="71" y="86"/>
                  </a:lnTo>
                  <a:lnTo>
                    <a:pt x="79" y="87"/>
                  </a:lnTo>
                  <a:lnTo>
                    <a:pt x="88" y="89"/>
                  </a:lnTo>
                  <a:lnTo>
                    <a:pt x="96" y="90"/>
                  </a:lnTo>
                  <a:lnTo>
                    <a:pt x="103" y="91"/>
                  </a:lnTo>
                  <a:lnTo>
                    <a:pt x="108" y="91"/>
                  </a:lnTo>
                  <a:lnTo>
                    <a:pt x="110" y="91"/>
                  </a:lnTo>
                  <a:lnTo>
                    <a:pt x="111" y="91"/>
                  </a:lnTo>
                  <a:lnTo>
                    <a:pt x="112" y="91"/>
                  </a:lnTo>
                  <a:lnTo>
                    <a:pt x="114" y="90"/>
                  </a:lnTo>
                  <a:lnTo>
                    <a:pt x="117" y="89"/>
                  </a:lnTo>
                  <a:lnTo>
                    <a:pt x="120" y="88"/>
                  </a:lnTo>
                  <a:lnTo>
                    <a:pt x="122" y="88"/>
                  </a:lnTo>
                  <a:lnTo>
                    <a:pt x="125" y="87"/>
                  </a:lnTo>
                  <a:lnTo>
                    <a:pt x="127" y="88"/>
                  </a:lnTo>
                  <a:lnTo>
                    <a:pt x="130" y="88"/>
                  </a:lnTo>
                  <a:lnTo>
                    <a:pt x="133" y="89"/>
                  </a:lnTo>
                  <a:lnTo>
                    <a:pt x="136" y="90"/>
                  </a:lnTo>
                  <a:lnTo>
                    <a:pt x="140" y="92"/>
                  </a:lnTo>
                  <a:lnTo>
                    <a:pt x="143" y="94"/>
                  </a:lnTo>
                  <a:lnTo>
                    <a:pt x="146" y="96"/>
                  </a:lnTo>
                  <a:lnTo>
                    <a:pt x="149" y="98"/>
                  </a:lnTo>
                  <a:lnTo>
                    <a:pt x="150" y="100"/>
                  </a:lnTo>
                  <a:lnTo>
                    <a:pt x="150" y="101"/>
                  </a:lnTo>
                  <a:lnTo>
                    <a:pt x="149" y="103"/>
                  </a:lnTo>
                  <a:lnTo>
                    <a:pt x="146" y="104"/>
                  </a:lnTo>
                  <a:lnTo>
                    <a:pt x="143" y="106"/>
                  </a:lnTo>
                  <a:lnTo>
                    <a:pt x="138" y="107"/>
                  </a:lnTo>
                  <a:lnTo>
                    <a:pt x="134" y="108"/>
                  </a:lnTo>
                  <a:lnTo>
                    <a:pt x="129" y="109"/>
                  </a:lnTo>
                  <a:lnTo>
                    <a:pt x="125" y="109"/>
                  </a:lnTo>
                  <a:lnTo>
                    <a:pt x="121" y="108"/>
                  </a:lnTo>
                  <a:lnTo>
                    <a:pt x="118" y="108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9" y="108"/>
                  </a:lnTo>
                  <a:lnTo>
                    <a:pt x="105" y="109"/>
                  </a:lnTo>
                  <a:lnTo>
                    <a:pt x="98" y="110"/>
                  </a:lnTo>
                  <a:lnTo>
                    <a:pt x="88" y="110"/>
                  </a:lnTo>
                  <a:lnTo>
                    <a:pt x="77" y="110"/>
                  </a:lnTo>
                  <a:lnTo>
                    <a:pt x="65" y="110"/>
                  </a:lnTo>
                  <a:lnTo>
                    <a:pt x="54" y="109"/>
                  </a:lnTo>
                  <a:lnTo>
                    <a:pt x="45" y="107"/>
                  </a:lnTo>
                  <a:lnTo>
                    <a:pt x="40" y="105"/>
                  </a:lnTo>
                  <a:lnTo>
                    <a:pt x="37" y="102"/>
                  </a:lnTo>
                  <a:lnTo>
                    <a:pt x="32" y="98"/>
                  </a:lnTo>
                  <a:lnTo>
                    <a:pt x="28" y="93"/>
                  </a:lnTo>
                  <a:lnTo>
                    <a:pt x="22" y="88"/>
                  </a:lnTo>
                  <a:lnTo>
                    <a:pt x="17" y="82"/>
                  </a:lnTo>
                  <a:lnTo>
                    <a:pt x="13" y="75"/>
                  </a:lnTo>
                  <a:lnTo>
                    <a:pt x="9" y="68"/>
                  </a:lnTo>
                  <a:lnTo>
                    <a:pt x="7" y="61"/>
                  </a:lnTo>
                  <a:lnTo>
                    <a:pt x="5" y="54"/>
                  </a:lnTo>
                  <a:lnTo>
                    <a:pt x="3" y="46"/>
                  </a:lnTo>
                  <a:lnTo>
                    <a:pt x="2" y="37"/>
                  </a:lnTo>
                  <a:lnTo>
                    <a:pt x="1" y="28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32" y="7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03" name="Freeform 347"/>
            <p:cNvSpPr>
              <a:spLocks/>
            </p:cNvSpPr>
            <p:nvPr/>
          </p:nvSpPr>
          <p:spPr bwMode="auto">
            <a:xfrm>
              <a:off x="1012" y="1352"/>
              <a:ext cx="152" cy="117"/>
            </a:xfrm>
            <a:custGeom>
              <a:avLst/>
              <a:gdLst/>
              <a:ahLst/>
              <a:cxnLst>
                <a:cxn ang="0">
                  <a:pos x="34" y="12"/>
                </a:cxn>
                <a:cxn ang="0">
                  <a:pos x="37" y="20"/>
                </a:cxn>
                <a:cxn ang="0">
                  <a:pos x="41" y="32"/>
                </a:cxn>
                <a:cxn ang="0">
                  <a:pos x="44" y="44"/>
                </a:cxn>
                <a:cxn ang="0">
                  <a:pos x="45" y="54"/>
                </a:cxn>
                <a:cxn ang="0">
                  <a:pos x="49" y="66"/>
                </a:cxn>
                <a:cxn ang="0">
                  <a:pos x="54" y="80"/>
                </a:cxn>
                <a:cxn ang="0">
                  <a:pos x="60" y="89"/>
                </a:cxn>
                <a:cxn ang="0">
                  <a:pos x="65" y="91"/>
                </a:cxn>
                <a:cxn ang="0">
                  <a:pos x="79" y="94"/>
                </a:cxn>
                <a:cxn ang="0">
                  <a:pos x="97" y="96"/>
                </a:cxn>
                <a:cxn ang="0">
                  <a:pos x="109" y="98"/>
                </a:cxn>
                <a:cxn ang="0">
                  <a:pos x="113" y="97"/>
                </a:cxn>
                <a:cxn ang="0">
                  <a:pos x="117" y="96"/>
                </a:cxn>
                <a:cxn ang="0">
                  <a:pos x="123" y="94"/>
                </a:cxn>
                <a:cxn ang="0">
                  <a:pos x="128" y="94"/>
                </a:cxn>
                <a:cxn ang="0">
                  <a:pos x="133" y="96"/>
                </a:cxn>
                <a:cxn ang="0">
                  <a:pos x="140" y="98"/>
                </a:cxn>
                <a:cxn ang="0">
                  <a:pos x="147" y="102"/>
                </a:cxn>
                <a:cxn ang="0">
                  <a:pos x="151" y="106"/>
                </a:cxn>
                <a:cxn ang="0">
                  <a:pos x="149" y="109"/>
                </a:cxn>
                <a:cxn ang="0">
                  <a:pos x="143" y="112"/>
                </a:cxn>
                <a:cxn ang="0">
                  <a:pos x="135" y="115"/>
                </a:cxn>
                <a:cxn ang="0">
                  <a:pos x="125" y="115"/>
                </a:cxn>
                <a:cxn ang="0">
                  <a:pos x="119" y="114"/>
                </a:cxn>
                <a:cxn ang="0">
                  <a:pos x="114" y="114"/>
                </a:cxn>
                <a:cxn ang="0">
                  <a:pos x="111" y="114"/>
                </a:cxn>
                <a:cxn ang="0">
                  <a:pos x="109" y="115"/>
                </a:cxn>
                <a:cxn ang="0">
                  <a:pos x="99" y="116"/>
                </a:cxn>
                <a:cxn ang="0">
                  <a:pos x="77" y="116"/>
                </a:cxn>
                <a:cxn ang="0">
                  <a:pos x="55" y="115"/>
                </a:cxn>
                <a:cxn ang="0">
                  <a:pos x="41" y="111"/>
                </a:cxn>
                <a:cxn ang="0">
                  <a:pos x="33" y="104"/>
                </a:cxn>
                <a:cxn ang="0">
                  <a:pos x="23" y="94"/>
                </a:cxn>
                <a:cxn ang="0">
                  <a:pos x="14" y="82"/>
                </a:cxn>
                <a:cxn ang="0">
                  <a:pos x="7" y="68"/>
                </a:cxn>
                <a:cxn ang="0">
                  <a:pos x="4" y="52"/>
                </a:cxn>
                <a:cxn ang="0">
                  <a:pos x="1" y="35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4" y="5"/>
                </a:cxn>
                <a:cxn ang="0">
                  <a:pos x="9" y="3"/>
                </a:cxn>
                <a:cxn ang="0">
                  <a:pos x="14" y="1"/>
                </a:cxn>
                <a:cxn ang="0">
                  <a:pos x="17" y="0"/>
                </a:cxn>
              </a:cxnLst>
              <a:rect l="0" t="0" r="r" b="b"/>
              <a:pathLst>
                <a:path w="152" h="117">
                  <a:moveTo>
                    <a:pt x="33" y="11"/>
                  </a:moveTo>
                  <a:lnTo>
                    <a:pt x="34" y="12"/>
                  </a:lnTo>
                  <a:lnTo>
                    <a:pt x="35" y="16"/>
                  </a:lnTo>
                  <a:lnTo>
                    <a:pt x="37" y="20"/>
                  </a:lnTo>
                  <a:lnTo>
                    <a:pt x="39" y="26"/>
                  </a:lnTo>
                  <a:lnTo>
                    <a:pt x="41" y="32"/>
                  </a:lnTo>
                  <a:lnTo>
                    <a:pt x="42" y="39"/>
                  </a:lnTo>
                  <a:lnTo>
                    <a:pt x="44" y="44"/>
                  </a:lnTo>
                  <a:lnTo>
                    <a:pt x="44" y="49"/>
                  </a:lnTo>
                  <a:lnTo>
                    <a:pt x="45" y="54"/>
                  </a:lnTo>
                  <a:lnTo>
                    <a:pt x="47" y="60"/>
                  </a:lnTo>
                  <a:lnTo>
                    <a:pt x="49" y="66"/>
                  </a:lnTo>
                  <a:lnTo>
                    <a:pt x="52" y="73"/>
                  </a:lnTo>
                  <a:lnTo>
                    <a:pt x="54" y="80"/>
                  </a:lnTo>
                  <a:lnTo>
                    <a:pt x="57" y="85"/>
                  </a:lnTo>
                  <a:lnTo>
                    <a:pt x="60" y="89"/>
                  </a:lnTo>
                  <a:lnTo>
                    <a:pt x="62" y="91"/>
                  </a:lnTo>
                  <a:lnTo>
                    <a:pt x="65" y="91"/>
                  </a:lnTo>
                  <a:lnTo>
                    <a:pt x="71" y="93"/>
                  </a:lnTo>
                  <a:lnTo>
                    <a:pt x="79" y="94"/>
                  </a:lnTo>
                  <a:lnTo>
                    <a:pt x="88" y="95"/>
                  </a:lnTo>
                  <a:lnTo>
                    <a:pt x="97" y="96"/>
                  </a:lnTo>
                  <a:lnTo>
                    <a:pt x="104" y="97"/>
                  </a:lnTo>
                  <a:lnTo>
                    <a:pt x="109" y="98"/>
                  </a:lnTo>
                  <a:lnTo>
                    <a:pt x="111" y="98"/>
                  </a:lnTo>
                  <a:lnTo>
                    <a:pt x="113" y="97"/>
                  </a:lnTo>
                  <a:lnTo>
                    <a:pt x="115" y="96"/>
                  </a:lnTo>
                  <a:lnTo>
                    <a:pt x="117" y="96"/>
                  </a:lnTo>
                  <a:lnTo>
                    <a:pt x="120" y="95"/>
                  </a:lnTo>
                  <a:lnTo>
                    <a:pt x="123" y="94"/>
                  </a:lnTo>
                  <a:lnTo>
                    <a:pt x="126" y="94"/>
                  </a:lnTo>
                  <a:lnTo>
                    <a:pt x="128" y="94"/>
                  </a:lnTo>
                  <a:lnTo>
                    <a:pt x="130" y="95"/>
                  </a:lnTo>
                  <a:lnTo>
                    <a:pt x="133" y="96"/>
                  </a:lnTo>
                  <a:lnTo>
                    <a:pt x="137" y="97"/>
                  </a:lnTo>
                  <a:lnTo>
                    <a:pt x="140" y="98"/>
                  </a:lnTo>
                  <a:lnTo>
                    <a:pt x="144" y="100"/>
                  </a:lnTo>
                  <a:lnTo>
                    <a:pt x="147" y="102"/>
                  </a:lnTo>
                  <a:lnTo>
                    <a:pt x="149" y="104"/>
                  </a:lnTo>
                  <a:lnTo>
                    <a:pt x="151" y="106"/>
                  </a:lnTo>
                  <a:lnTo>
                    <a:pt x="151" y="108"/>
                  </a:lnTo>
                  <a:lnTo>
                    <a:pt x="149" y="109"/>
                  </a:lnTo>
                  <a:lnTo>
                    <a:pt x="147" y="111"/>
                  </a:lnTo>
                  <a:lnTo>
                    <a:pt x="143" y="112"/>
                  </a:lnTo>
                  <a:lnTo>
                    <a:pt x="139" y="114"/>
                  </a:lnTo>
                  <a:lnTo>
                    <a:pt x="135" y="115"/>
                  </a:lnTo>
                  <a:lnTo>
                    <a:pt x="130" y="115"/>
                  </a:lnTo>
                  <a:lnTo>
                    <a:pt x="125" y="115"/>
                  </a:lnTo>
                  <a:lnTo>
                    <a:pt x="122" y="115"/>
                  </a:lnTo>
                  <a:lnTo>
                    <a:pt x="119" y="114"/>
                  </a:lnTo>
                  <a:lnTo>
                    <a:pt x="116" y="114"/>
                  </a:lnTo>
                  <a:lnTo>
                    <a:pt x="114" y="114"/>
                  </a:lnTo>
                  <a:lnTo>
                    <a:pt x="113" y="114"/>
                  </a:lnTo>
                  <a:lnTo>
                    <a:pt x="111" y="114"/>
                  </a:lnTo>
                  <a:lnTo>
                    <a:pt x="110" y="114"/>
                  </a:lnTo>
                  <a:lnTo>
                    <a:pt x="109" y="115"/>
                  </a:lnTo>
                  <a:lnTo>
                    <a:pt x="106" y="116"/>
                  </a:lnTo>
                  <a:lnTo>
                    <a:pt x="99" y="116"/>
                  </a:lnTo>
                  <a:lnTo>
                    <a:pt x="89" y="116"/>
                  </a:lnTo>
                  <a:lnTo>
                    <a:pt x="77" y="116"/>
                  </a:lnTo>
                  <a:lnTo>
                    <a:pt x="65" y="116"/>
                  </a:lnTo>
                  <a:lnTo>
                    <a:pt x="55" y="115"/>
                  </a:lnTo>
                  <a:lnTo>
                    <a:pt x="46" y="114"/>
                  </a:lnTo>
                  <a:lnTo>
                    <a:pt x="41" y="111"/>
                  </a:lnTo>
                  <a:lnTo>
                    <a:pt x="37" y="108"/>
                  </a:lnTo>
                  <a:lnTo>
                    <a:pt x="33" y="104"/>
                  </a:lnTo>
                  <a:lnTo>
                    <a:pt x="28" y="100"/>
                  </a:lnTo>
                  <a:lnTo>
                    <a:pt x="23" y="94"/>
                  </a:lnTo>
                  <a:lnTo>
                    <a:pt x="18" y="88"/>
                  </a:lnTo>
                  <a:lnTo>
                    <a:pt x="14" y="82"/>
                  </a:lnTo>
                  <a:lnTo>
                    <a:pt x="10" y="75"/>
                  </a:lnTo>
                  <a:lnTo>
                    <a:pt x="7" y="68"/>
                  </a:lnTo>
                  <a:lnTo>
                    <a:pt x="5" y="60"/>
                  </a:lnTo>
                  <a:lnTo>
                    <a:pt x="4" y="52"/>
                  </a:lnTo>
                  <a:lnTo>
                    <a:pt x="2" y="43"/>
                  </a:lnTo>
                  <a:lnTo>
                    <a:pt x="1" y="35"/>
                  </a:lnTo>
                  <a:lnTo>
                    <a:pt x="1" y="26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33" y="11"/>
                  </a:lnTo>
                </a:path>
              </a:pathLst>
            </a:custGeom>
            <a:solidFill>
              <a:srgbClr val="A4E0A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04" name="Freeform 348"/>
            <p:cNvSpPr>
              <a:spLocks/>
            </p:cNvSpPr>
            <p:nvPr/>
          </p:nvSpPr>
          <p:spPr bwMode="auto">
            <a:xfrm>
              <a:off x="998" y="1600"/>
              <a:ext cx="308" cy="257"/>
            </a:xfrm>
            <a:custGeom>
              <a:avLst/>
              <a:gdLst/>
              <a:ahLst/>
              <a:cxnLst>
                <a:cxn ang="0">
                  <a:pos x="307" y="256"/>
                </a:cxn>
                <a:cxn ang="0">
                  <a:pos x="307" y="42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307" y="256"/>
                </a:cxn>
              </a:cxnLst>
              <a:rect l="0" t="0" r="r" b="b"/>
              <a:pathLst>
                <a:path w="308" h="257">
                  <a:moveTo>
                    <a:pt x="307" y="256"/>
                  </a:moveTo>
                  <a:lnTo>
                    <a:pt x="307" y="42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307" y="256"/>
                  </a:lnTo>
                </a:path>
              </a:pathLst>
            </a:custGeom>
            <a:solidFill>
              <a:srgbClr val="E7B94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7005" name="Group 349"/>
          <p:cNvGrpSpPr>
            <a:grpSpLocks/>
          </p:cNvGrpSpPr>
          <p:nvPr/>
        </p:nvGrpSpPr>
        <p:grpSpPr bwMode="auto">
          <a:xfrm>
            <a:off x="5181600" y="3200400"/>
            <a:ext cx="1066800" cy="914400"/>
            <a:chOff x="868" y="1623"/>
            <a:chExt cx="783" cy="716"/>
          </a:xfrm>
        </p:grpSpPr>
        <p:sp>
          <p:nvSpPr>
            <p:cNvPr id="327006" name="Oval 350"/>
            <p:cNvSpPr>
              <a:spLocks noChangeArrowheads="1"/>
            </p:cNvSpPr>
            <p:nvPr/>
          </p:nvSpPr>
          <p:spPr bwMode="auto">
            <a:xfrm>
              <a:off x="868" y="1623"/>
              <a:ext cx="717" cy="716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07" name="Freeform 351"/>
            <p:cNvSpPr>
              <a:spLocks/>
            </p:cNvSpPr>
            <p:nvPr/>
          </p:nvSpPr>
          <p:spPr bwMode="auto">
            <a:xfrm>
              <a:off x="893" y="1973"/>
              <a:ext cx="634" cy="24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33"/>
                </a:cxn>
                <a:cxn ang="0">
                  <a:pos x="238" y="239"/>
                </a:cxn>
                <a:cxn ang="0">
                  <a:pos x="633" y="134"/>
                </a:cxn>
                <a:cxn ang="0">
                  <a:pos x="612" y="66"/>
                </a:cxn>
                <a:cxn ang="0">
                  <a:pos x="55" y="0"/>
                </a:cxn>
              </a:cxnLst>
              <a:rect l="0" t="0" r="r" b="b"/>
              <a:pathLst>
                <a:path w="634" h="240">
                  <a:moveTo>
                    <a:pt x="55" y="0"/>
                  </a:moveTo>
                  <a:lnTo>
                    <a:pt x="0" y="33"/>
                  </a:lnTo>
                  <a:lnTo>
                    <a:pt x="238" y="239"/>
                  </a:lnTo>
                  <a:lnTo>
                    <a:pt x="633" y="134"/>
                  </a:lnTo>
                  <a:lnTo>
                    <a:pt x="612" y="66"/>
                  </a:lnTo>
                  <a:lnTo>
                    <a:pt x="55" y="0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08" name="Freeform 352"/>
            <p:cNvSpPr>
              <a:spLocks/>
            </p:cNvSpPr>
            <p:nvPr/>
          </p:nvSpPr>
          <p:spPr bwMode="auto">
            <a:xfrm>
              <a:off x="1133" y="1872"/>
              <a:ext cx="380" cy="253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379" y="171"/>
                </a:cxn>
                <a:cxn ang="0">
                  <a:pos x="0" y="252"/>
                </a:cxn>
                <a:cxn ang="0">
                  <a:pos x="0" y="80"/>
                </a:cxn>
                <a:cxn ang="0">
                  <a:pos x="379" y="0"/>
                </a:cxn>
              </a:cxnLst>
              <a:rect l="0" t="0" r="r" b="b"/>
              <a:pathLst>
                <a:path w="380" h="253">
                  <a:moveTo>
                    <a:pt x="379" y="0"/>
                  </a:moveTo>
                  <a:lnTo>
                    <a:pt x="379" y="171"/>
                  </a:lnTo>
                  <a:lnTo>
                    <a:pt x="0" y="252"/>
                  </a:lnTo>
                  <a:lnTo>
                    <a:pt x="0" y="80"/>
                  </a:lnTo>
                  <a:lnTo>
                    <a:pt x="379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09" name="Freeform 353"/>
            <p:cNvSpPr>
              <a:spLocks/>
            </p:cNvSpPr>
            <p:nvPr/>
          </p:nvSpPr>
          <p:spPr bwMode="auto">
            <a:xfrm>
              <a:off x="1235" y="1942"/>
              <a:ext cx="241" cy="163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240" y="109"/>
                </a:cxn>
                <a:cxn ang="0">
                  <a:pos x="0" y="162"/>
                </a:cxn>
                <a:cxn ang="0">
                  <a:pos x="0" y="51"/>
                </a:cxn>
                <a:cxn ang="0">
                  <a:pos x="154" y="21"/>
                </a:cxn>
                <a:cxn ang="0">
                  <a:pos x="240" y="0"/>
                </a:cxn>
              </a:cxnLst>
              <a:rect l="0" t="0" r="r" b="b"/>
              <a:pathLst>
                <a:path w="241" h="163">
                  <a:moveTo>
                    <a:pt x="240" y="0"/>
                  </a:moveTo>
                  <a:lnTo>
                    <a:pt x="240" y="109"/>
                  </a:lnTo>
                  <a:lnTo>
                    <a:pt x="0" y="162"/>
                  </a:lnTo>
                  <a:lnTo>
                    <a:pt x="0" y="51"/>
                  </a:lnTo>
                  <a:lnTo>
                    <a:pt x="154" y="21"/>
                  </a:lnTo>
                  <a:lnTo>
                    <a:pt x="240" y="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0" name="Freeform 354"/>
            <p:cNvSpPr>
              <a:spLocks/>
            </p:cNvSpPr>
            <p:nvPr/>
          </p:nvSpPr>
          <p:spPr bwMode="auto">
            <a:xfrm>
              <a:off x="946" y="1815"/>
              <a:ext cx="190" cy="308"/>
            </a:xfrm>
            <a:custGeom>
              <a:avLst/>
              <a:gdLst/>
              <a:ahLst/>
              <a:cxnLst>
                <a:cxn ang="0">
                  <a:pos x="189" y="307"/>
                </a:cxn>
                <a:cxn ang="0">
                  <a:pos x="189" y="134"/>
                </a:cxn>
                <a:cxn ang="0">
                  <a:pos x="0" y="0"/>
                </a:cxn>
                <a:cxn ang="0">
                  <a:pos x="0" y="158"/>
                </a:cxn>
                <a:cxn ang="0">
                  <a:pos x="189" y="307"/>
                </a:cxn>
              </a:cxnLst>
              <a:rect l="0" t="0" r="r" b="b"/>
              <a:pathLst>
                <a:path w="190" h="308">
                  <a:moveTo>
                    <a:pt x="189" y="307"/>
                  </a:moveTo>
                  <a:lnTo>
                    <a:pt x="189" y="134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89" y="307"/>
                  </a:lnTo>
                </a:path>
              </a:pathLst>
            </a:custGeom>
            <a:solidFill>
              <a:srgbClr val="CEA24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1" name="Freeform 355"/>
            <p:cNvSpPr>
              <a:spLocks/>
            </p:cNvSpPr>
            <p:nvPr/>
          </p:nvSpPr>
          <p:spPr bwMode="auto">
            <a:xfrm>
              <a:off x="958" y="1850"/>
              <a:ext cx="161" cy="171"/>
            </a:xfrm>
            <a:custGeom>
              <a:avLst/>
              <a:gdLst/>
              <a:ahLst/>
              <a:cxnLst>
                <a:cxn ang="0">
                  <a:pos x="160" y="170"/>
                </a:cxn>
                <a:cxn ang="0">
                  <a:pos x="160" y="115"/>
                </a:cxn>
                <a:cxn ang="0">
                  <a:pos x="0" y="0"/>
                </a:cxn>
                <a:cxn ang="0">
                  <a:pos x="0" y="46"/>
                </a:cxn>
                <a:cxn ang="0">
                  <a:pos x="160" y="170"/>
                </a:cxn>
              </a:cxnLst>
              <a:rect l="0" t="0" r="r" b="b"/>
              <a:pathLst>
                <a:path w="161" h="171">
                  <a:moveTo>
                    <a:pt x="160" y="170"/>
                  </a:moveTo>
                  <a:lnTo>
                    <a:pt x="160" y="115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60" y="17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2" name="Freeform 356"/>
            <p:cNvSpPr>
              <a:spLocks/>
            </p:cNvSpPr>
            <p:nvPr/>
          </p:nvSpPr>
          <p:spPr bwMode="auto">
            <a:xfrm>
              <a:off x="1068" y="1912"/>
              <a:ext cx="22" cy="112"/>
            </a:xfrm>
            <a:custGeom>
              <a:avLst/>
              <a:gdLst/>
              <a:ahLst/>
              <a:cxnLst>
                <a:cxn ang="0">
                  <a:pos x="21" y="111"/>
                </a:cxn>
                <a:cxn ang="0">
                  <a:pos x="21" y="20"/>
                </a:cxn>
                <a:cxn ang="0">
                  <a:pos x="0" y="0"/>
                </a:cxn>
                <a:cxn ang="0">
                  <a:pos x="0" y="90"/>
                </a:cxn>
                <a:cxn ang="0">
                  <a:pos x="21" y="111"/>
                </a:cxn>
              </a:cxnLst>
              <a:rect l="0" t="0" r="r" b="b"/>
              <a:pathLst>
                <a:path w="22" h="112">
                  <a:moveTo>
                    <a:pt x="21" y="111"/>
                  </a:moveTo>
                  <a:lnTo>
                    <a:pt x="21" y="20"/>
                  </a:lnTo>
                  <a:lnTo>
                    <a:pt x="0" y="0"/>
                  </a:lnTo>
                  <a:lnTo>
                    <a:pt x="0" y="90"/>
                  </a:lnTo>
                  <a:lnTo>
                    <a:pt x="21" y="111"/>
                  </a:lnTo>
                </a:path>
              </a:pathLst>
            </a:custGeom>
            <a:solidFill>
              <a:srgbClr val="CEA24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3" name="Freeform 357"/>
            <p:cNvSpPr>
              <a:spLocks/>
            </p:cNvSpPr>
            <p:nvPr/>
          </p:nvSpPr>
          <p:spPr bwMode="auto">
            <a:xfrm>
              <a:off x="942" y="1743"/>
              <a:ext cx="571" cy="212"/>
            </a:xfrm>
            <a:custGeom>
              <a:avLst/>
              <a:gdLst/>
              <a:ahLst/>
              <a:cxnLst>
                <a:cxn ang="0">
                  <a:pos x="191" y="211"/>
                </a:cxn>
                <a:cxn ang="0">
                  <a:pos x="0" y="70"/>
                </a:cxn>
                <a:cxn ang="0">
                  <a:pos x="344" y="0"/>
                </a:cxn>
                <a:cxn ang="0">
                  <a:pos x="570" y="131"/>
                </a:cxn>
                <a:cxn ang="0">
                  <a:pos x="191" y="211"/>
                </a:cxn>
              </a:cxnLst>
              <a:rect l="0" t="0" r="r" b="b"/>
              <a:pathLst>
                <a:path w="571" h="212">
                  <a:moveTo>
                    <a:pt x="191" y="211"/>
                  </a:moveTo>
                  <a:lnTo>
                    <a:pt x="0" y="70"/>
                  </a:lnTo>
                  <a:lnTo>
                    <a:pt x="344" y="0"/>
                  </a:lnTo>
                  <a:lnTo>
                    <a:pt x="570" y="131"/>
                  </a:lnTo>
                  <a:lnTo>
                    <a:pt x="191" y="211"/>
                  </a:lnTo>
                </a:path>
              </a:pathLst>
            </a:custGeom>
            <a:solidFill>
              <a:srgbClr val="F4EAD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4" name="Freeform 358"/>
            <p:cNvSpPr>
              <a:spLocks/>
            </p:cNvSpPr>
            <p:nvPr/>
          </p:nvSpPr>
          <p:spPr bwMode="auto">
            <a:xfrm>
              <a:off x="1380" y="1789"/>
              <a:ext cx="43" cy="6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6" y="0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9"/>
                </a:cxn>
                <a:cxn ang="0">
                  <a:pos x="41" y="61"/>
                </a:cxn>
                <a:cxn ang="0">
                  <a:pos x="38" y="63"/>
                </a:cxn>
                <a:cxn ang="0">
                  <a:pos x="36" y="64"/>
                </a:cxn>
                <a:cxn ang="0">
                  <a:pos x="33" y="65"/>
                </a:cxn>
                <a:cxn ang="0">
                  <a:pos x="30" y="66"/>
                </a:cxn>
                <a:cxn ang="0">
                  <a:pos x="26" y="68"/>
                </a:cxn>
                <a:cxn ang="0">
                  <a:pos x="21" y="68"/>
                </a:cxn>
                <a:cxn ang="0">
                  <a:pos x="17" y="68"/>
                </a:cxn>
                <a:cxn ang="0">
                  <a:pos x="14" y="66"/>
                </a:cxn>
                <a:cxn ang="0">
                  <a:pos x="10" y="65"/>
                </a:cxn>
                <a:cxn ang="0">
                  <a:pos x="6" y="64"/>
                </a:cxn>
                <a:cxn ang="0">
                  <a:pos x="4" y="63"/>
                </a:cxn>
                <a:cxn ang="0">
                  <a:pos x="2" y="61"/>
                </a:cxn>
                <a:cxn ang="0">
                  <a:pos x="1" y="59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0"/>
                </a:cxn>
              </a:cxnLst>
              <a:rect l="0" t="0" r="r" b="b"/>
              <a:pathLst>
                <a:path w="43" h="69">
                  <a:moveTo>
                    <a:pt x="6" y="0"/>
                  </a:moveTo>
                  <a:lnTo>
                    <a:pt x="36" y="0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9"/>
                  </a:lnTo>
                  <a:lnTo>
                    <a:pt x="41" y="61"/>
                  </a:lnTo>
                  <a:lnTo>
                    <a:pt x="38" y="63"/>
                  </a:lnTo>
                  <a:lnTo>
                    <a:pt x="36" y="64"/>
                  </a:lnTo>
                  <a:lnTo>
                    <a:pt x="33" y="65"/>
                  </a:lnTo>
                  <a:lnTo>
                    <a:pt x="30" y="66"/>
                  </a:lnTo>
                  <a:lnTo>
                    <a:pt x="26" y="68"/>
                  </a:lnTo>
                  <a:lnTo>
                    <a:pt x="21" y="68"/>
                  </a:lnTo>
                  <a:lnTo>
                    <a:pt x="17" y="68"/>
                  </a:lnTo>
                  <a:lnTo>
                    <a:pt x="14" y="66"/>
                  </a:lnTo>
                  <a:lnTo>
                    <a:pt x="10" y="65"/>
                  </a:lnTo>
                  <a:lnTo>
                    <a:pt x="6" y="64"/>
                  </a:lnTo>
                  <a:lnTo>
                    <a:pt x="4" y="63"/>
                  </a:lnTo>
                  <a:lnTo>
                    <a:pt x="2" y="61"/>
                  </a:lnTo>
                  <a:lnTo>
                    <a:pt x="1" y="59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5" name="Freeform 359"/>
            <p:cNvSpPr>
              <a:spLocks/>
            </p:cNvSpPr>
            <p:nvPr/>
          </p:nvSpPr>
          <p:spPr bwMode="auto">
            <a:xfrm>
              <a:off x="1386" y="1781"/>
              <a:ext cx="31" cy="21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13" y="18"/>
                </a:cxn>
                <a:cxn ang="0">
                  <a:pos x="10" y="18"/>
                </a:cxn>
                <a:cxn ang="0">
                  <a:pos x="8" y="18"/>
                </a:cxn>
                <a:cxn ang="0">
                  <a:pos x="5" y="16"/>
                </a:cxn>
                <a:cxn ang="0">
                  <a:pos x="3" y="14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8" y="2"/>
                </a:cxn>
                <a:cxn ang="0">
                  <a:pos x="10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19" y="2"/>
                </a:cxn>
                <a:cxn ang="0">
                  <a:pos x="21" y="2"/>
                </a:cxn>
                <a:cxn ang="0">
                  <a:pos x="24" y="2"/>
                </a:cxn>
                <a:cxn ang="0">
                  <a:pos x="25" y="4"/>
                </a:cxn>
                <a:cxn ang="0">
                  <a:pos x="28" y="5"/>
                </a:cxn>
                <a:cxn ang="0">
                  <a:pos x="29" y="7"/>
                </a:cxn>
                <a:cxn ang="0">
                  <a:pos x="30" y="7"/>
                </a:cxn>
                <a:cxn ang="0">
                  <a:pos x="30" y="9"/>
                </a:cxn>
                <a:cxn ang="0">
                  <a:pos x="30" y="13"/>
                </a:cxn>
                <a:cxn ang="0">
                  <a:pos x="29" y="13"/>
                </a:cxn>
                <a:cxn ang="0">
                  <a:pos x="28" y="14"/>
                </a:cxn>
                <a:cxn ang="0">
                  <a:pos x="25" y="16"/>
                </a:cxn>
                <a:cxn ang="0">
                  <a:pos x="24" y="18"/>
                </a:cxn>
                <a:cxn ang="0">
                  <a:pos x="21" y="18"/>
                </a:cxn>
                <a:cxn ang="0">
                  <a:pos x="19" y="18"/>
                </a:cxn>
                <a:cxn ang="0">
                  <a:pos x="15" y="20"/>
                </a:cxn>
              </a:cxnLst>
              <a:rect l="0" t="0" r="r" b="b"/>
              <a:pathLst>
                <a:path w="31" h="21">
                  <a:moveTo>
                    <a:pt x="15" y="20"/>
                  </a:moveTo>
                  <a:lnTo>
                    <a:pt x="13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5"/>
                  </a:lnTo>
                  <a:lnTo>
                    <a:pt x="5" y="4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8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0" y="9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8" y="14"/>
                  </a:lnTo>
                  <a:lnTo>
                    <a:pt x="25" y="16"/>
                  </a:lnTo>
                  <a:lnTo>
                    <a:pt x="24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5" y="2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6" name="Freeform 360"/>
            <p:cNvSpPr>
              <a:spLocks/>
            </p:cNvSpPr>
            <p:nvPr/>
          </p:nvSpPr>
          <p:spPr bwMode="auto">
            <a:xfrm>
              <a:off x="1264" y="1720"/>
              <a:ext cx="44" cy="7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7" y="0"/>
                </a:cxn>
                <a:cxn ang="0">
                  <a:pos x="43" y="59"/>
                </a:cxn>
                <a:cxn ang="0">
                  <a:pos x="43" y="59"/>
                </a:cxn>
                <a:cxn ang="0">
                  <a:pos x="43" y="59"/>
                </a:cxn>
                <a:cxn ang="0">
                  <a:pos x="43" y="59"/>
                </a:cxn>
                <a:cxn ang="0">
                  <a:pos x="43" y="59"/>
                </a:cxn>
                <a:cxn ang="0">
                  <a:pos x="43" y="59"/>
                </a:cxn>
                <a:cxn ang="0">
                  <a:pos x="43" y="59"/>
                </a:cxn>
                <a:cxn ang="0">
                  <a:pos x="43" y="59"/>
                </a:cxn>
                <a:cxn ang="0">
                  <a:pos x="43" y="59"/>
                </a:cxn>
                <a:cxn ang="0">
                  <a:pos x="43" y="59"/>
                </a:cxn>
                <a:cxn ang="0">
                  <a:pos x="43" y="60"/>
                </a:cxn>
                <a:cxn ang="0">
                  <a:pos x="42" y="63"/>
                </a:cxn>
                <a:cxn ang="0">
                  <a:pos x="40" y="64"/>
                </a:cxn>
                <a:cxn ang="0">
                  <a:pos x="37" y="65"/>
                </a:cxn>
                <a:cxn ang="0">
                  <a:pos x="33" y="67"/>
                </a:cxn>
                <a:cxn ang="0">
                  <a:pos x="31" y="68"/>
                </a:cxn>
                <a:cxn ang="0">
                  <a:pos x="26" y="69"/>
                </a:cxn>
                <a:cxn ang="0">
                  <a:pos x="22" y="69"/>
                </a:cxn>
                <a:cxn ang="0">
                  <a:pos x="18" y="69"/>
                </a:cxn>
                <a:cxn ang="0">
                  <a:pos x="13" y="68"/>
                </a:cxn>
                <a:cxn ang="0">
                  <a:pos x="11" y="67"/>
                </a:cxn>
                <a:cxn ang="0">
                  <a:pos x="7" y="65"/>
                </a:cxn>
                <a:cxn ang="0">
                  <a:pos x="4" y="64"/>
                </a:cxn>
                <a:cxn ang="0">
                  <a:pos x="2" y="63"/>
                </a:cxn>
                <a:cxn ang="0">
                  <a:pos x="0" y="60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7" y="0"/>
                </a:cxn>
              </a:cxnLst>
              <a:rect l="0" t="0" r="r" b="b"/>
              <a:pathLst>
                <a:path w="44" h="70">
                  <a:moveTo>
                    <a:pt x="7" y="0"/>
                  </a:moveTo>
                  <a:lnTo>
                    <a:pt x="37" y="0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60"/>
                  </a:lnTo>
                  <a:lnTo>
                    <a:pt x="42" y="63"/>
                  </a:lnTo>
                  <a:lnTo>
                    <a:pt x="40" y="64"/>
                  </a:lnTo>
                  <a:lnTo>
                    <a:pt x="37" y="65"/>
                  </a:lnTo>
                  <a:lnTo>
                    <a:pt x="33" y="67"/>
                  </a:lnTo>
                  <a:lnTo>
                    <a:pt x="31" y="68"/>
                  </a:lnTo>
                  <a:lnTo>
                    <a:pt x="26" y="69"/>
                  </a:lnTo>
                  <a:lnTo>
                    <a:pt x="22" y="69"/>
                  </a:lnTo>
                  <a:lnTo>
                    <a:pt x="18" y="69"/>
                  </a:lnTo>
                  <a:lnTo>
                    <a:pt x="13" y="68"/>
                  </a:lnTo>
                  <a:lnTo>
                    <a:pt x="11" y="67"/>
                  </a:lnTo>
                  <a:lnTo>
                    <a:pt x="7" y="65"/>
                  </a:lnTo>
                  <a:lnTo>
                    <a:pt x="4" y="64"/>
                  </a:lnTo>
                  <a:lnTo>
                    <a:pt x="2" y="63"/>
                  </a:lnTo>
                  <a:lnTo>
                    <a:pt x="0" y="6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7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7" name="Freeform 361"/>
            <p:cNvSpPr>
              <a:spLocks/>
            </p:cNvSpPr>
            <p:nvPr/>
          </p:nvSpPr>
          <p:spPr bwMode="auto">
            <a:xfrm>
              <a:off x="1270" y="1714"/>
              <a:ext cx="31" cy="21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13" y="20"/>
                </a:cxn>
                <a:cxn ang="0">
                  <a:pos x="9" y="20"/>
                </a:cxn>
                <a:cxn ang="0">
                  <a:pos x="6" y="20"/>
                </a:cxn>
                <a:cxn ang="0">
                  <a:pos x="5" y="18"/>
                </a:cxn>
                <a:cxn ang="0">
                  <a:pos x="3" y="16"/>
                </a:cxn>
                <a:cxn ang="0">
                  <a:pos x="1" y="14"/>
                </a:cxn>
                <a:cxn ang="0">
                  <a:pos x="1" y="12"/>
                </a:cxn>
                <a:cxn ang="0">
                  <a:pos x="0" y="10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6" y="2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4" y="2"/>
                </a:cxn>
                <a:cxn ang="0">
                  <a:pos x="25" y="4"/>
                </a:cxn>
                <a:cxn ang="0">
                  <a:pos x="28" y="6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10"/>
                </a:cxn>
                <a:cxn ang="0">
                  <a:pos x="29" y="12"/>
                </a:cxn>
                <a:cxn ang="0">
                  <a:pos x="29" y="14"/>
                </a:cxn>
                <a:cxn ang="0">
                  <a:pos x="28" y="16"/>
                </a:cxn>
                <a:cxn ang="0">
                  <a:pos x="25" y="18"/>
                </a:cxn>
                <a:cxn ang="0">
                  <a:pos x="24" y="20"/>
                </a:cxn>
                <a:cxn ang="0">
                  <a:pos x="21" y="20"/>
                </a:cxn>
                <a:cxn ang="0">
                  <a:pos x="18" y="20"/>
                </a:cxn>
                <a:cxn ang="0">
                  <a:pos x="15" y="20"/>
                </a:cxn>
              </a:cxnLst>
              <a:rect l="0" t="0" r="r" b="b"/>
              <a:pathLst>
                <a:path w="31" h="21">
                  <a:moveTo>
                    <a:pt x="15" y="20"/>
                  </a:moveTo>
                  <a:lnTo>
                    <a:pt x="13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6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8" y="6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5" y="2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8" name="Freeform 362"/>
            <p:cNvSpPr>
              <a:spLocks/>
            </p:cNvSpPr>
            <p:nvPr/>
          </p:nvSpPr>
          <p:spPr bwMode="auto">
            <a:xfrm>
              <a:off x="1135" y="1850"/>
              <a:ext cx="43" cy="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6" y="0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42" y="59"/>
                </a:cxn>
                <a:cxn ang="0">
                  <a:pos x="41" y="62"/>
                </a:cxn>
                <a:cxn ang="0">
                  <a:pos x="38" y="63"/>
                </a:cxn>
                <a:cxn ang="0">
                  <a:pos x="36" y="64"/>
                </a:cxn>
                <a:cxn ang="0">
                  <a:pos x="33" y="67"/>
                </a:cxn>
                <a:cxn ang="0">
                  <a:pos x="30" y="67"/>
                </a:cxn>
                <a:cxn ang="0">
                  <a:pos x="26" y="68"/>
                </a:cxn>
                <a:cxn ang="0">
                  <a:pos x="21" y="68"/>
                </a:cxn>
                <a:cxn ang="0">
                  <a:pos x="17" y="68"/>
                </a:cxn>
                <a:cxn ang="0">
                  <a:pos x="14" y="67"/>
                </a:cxn>
                <a:cxn ang="0">
                  <a:pos x="10" y="67"/>
                </a:cxn>
                <a:cxn ang="0">
                  <a:pos x="6" y="64"/>
                </a:cxn>
                <a:cxn ang="0">
                  <a:pos x="4" y="63"/>
                </a:cxn>
                <a:cxn ang="0">
                  <a:pos x="2" y="62"/>
                </a:cxn>
                <a:cxn ang="0">
                  <a:pos x="1" y="59"/>
                </a:cxn>
                <a:cxn ang="0">
                  <a:pos x="0" y="58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58"/>
                </a:cxn>
                <a:cxn ang="0">
                  <a:pos x="7" y="0"/>
                </a:cxn>
              </a:cxnLst>
              <a:rect l="0" t="0" r="r" b="b"/>
              <a:pathLst>
                <a:path w="43" h="69">
                  <a:moveTo>
                    <a:pt x="7" y="0"/>
                  </a:moveTo>
                  <a:lnTo>
                    <a:pt x="36" y="0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9"/>
                  </a:lnTo>
                  <a:lnTo>
                    <a:pt x="41" y="62"/>
                  </a:lnTo>
                  <a:lnTo>
                    <a:pt x="38" y="63"/>
                  </a:lnTo>
                  <a:lnTo>
                    <a:pt x="36" y="64"/>
                  </a:lnTo>
                  <a:lnTo>
                    <a:pt x="33" y="67"/>
                  </a:lnTo>
                  <a:lnTo>
                    <a:pt x="30" y="67"/>
                  </a:lnTo>
                  <a:lnTo>
                    <a:pt x="26" y="68"/>
                  </a:lnTo>
                  <a:lnTo>
                    <a:pt x="21" y="68"/>
                  </a:lnTo>
                  <a:lnTo>
                    <a:pt x="17" y="68"/>
                  </a:lnTo>
                  <a:lnTo>
                    <a:pt x="14" y="67"/>
                  </a:lnTo>
                  <a:lnTo>
                    <a:pt x="10" y="67"/>
                  </a:lnTo>
                  <a:lnTo>
                    <a:pt x="6" y="64"/>
                  </a:lnTo>
                  <a:lnTo>
                    <a:pt x="4" y="63"/>
                  </a:lnTo>
                  <a:lnTo>
                    <a:pt x="2" y="62"/>
                  </a:lnTo>
                  <a:lnTo>
                    <a:pt x="1" y="59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7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19" name="Freeform 363"/>
            <p:cNvSpPr>
              <a:spLocks/>
            </p:cNvSpPr>
            <p:nvPr/>
          </p:nvSpPr>
          <p:spPr bwMode="auto">
            <a:xfrm>
              <a:off x="1142" y="1844"/>
              <a:ext cx="30" cy="21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1" y="20"/>
                </a:cxn>
                <a:cxn ang="0">
                  <a:pos x="9" y="18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1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1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3" y="2"/>
                </a:cxn>
                <a:cxn ang="0">
                  <a:pos x="25" y="2"/>
                </a:cxn>
                <a:cxn ang="0">
                  <a:pos x="26" y="4"/>
                </a:cxn>
                <a:cxn ang="0">
                  <a:pos x="28" y="6"/>
                </a:cxn>
                <a:cxn ang="0">
                  <a:pos x="29" y="8"/>
                </a:cxn>
                <a:cxn ang="0">
                  <a:pos x="29" y="10"/>
                </a:cxn>
                <a:cxn ang="0">
                  <a:pos x="29" y="12"/>
                </a:cxn>
                <a:cxn ang="0">
                  <a:pos x="28" y="14"/>
                </a:cxn>
                <a:cxn ang="0">
                  <a:pos x="26" y="14"/>
                </a:cxn>
                <a:cxn ang="0">
                  <a:pos x="25" y="16"/>
                </a:cxn>
                <a:cxn ang="0">
                  <a:pos x="23" y="18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4" y="20"/>
                </a:cxn>
              </a:cxnLst>
              <a:rect l="0" t="0" r="r" b="b"/>
              <a:pathLst>
                <a:path w="30" h="21">
                  <a:moveTo>
                    <a:pt x="14" y="20"/>
                  </a:moveTo>
                  <a:lnTo>
                    <a:pt x="11" y="20"/>
                  </a:lnTo>
                  <a:lnTo>
                    <a:pt x="9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2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4" y="2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20" name="Freeform 364"/>
            <p:cNvSpPr>
              <a:spLocks/>
            </p:cNvSpPr>
            <p:nvPr/>
          </p:nvSpPr>
          <p:spPr bwMode="auto">
            <a:xfrm>
              <a:off x="1030" y="1775"/>
              <a:ext cx="44" cy="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6" y="0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43" y="60"/>
                </a:cxn>
                <a:cxn ang="0">
                  <a:pos x="41" y="62"/>
                </a:cxn>
                <a:cxn ang="0">
                  <a:pos x="39" y="63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30" y="68"/>
                </a:cxn>
                <a:cxn ang="0">
                  <a:pos x="26" y="68"/>
                </a:cxn>
                <a:cxn ang="0">
                  <a:pos x="21" y="68"/>
                </a:cxn>
                <a:cxn ang="0">
                  <a:pos x="17" y="68"/>
                </a:cxn>
                <a:cxn ang="0">
                  <a:pos x="13" y="68"/>
                </a:cxn>
                <a:cxn ang="0">
                  <a:pos x="10" y="67"/>
                </a:cxn>
                <a:cxn ang="0">
                  <a:pos x="6" y="65"/>
                </a:cxn>
                <a:cxn ang="0">
                  <a:pos x="3" y="63"/>
                </a:cxn>
                <a:cxn ang="0">
                  <a:pos x="2" y="62"/>
                </a:cxn>
                <a:cxn ang="0">
                  <a:pos x="1" y="60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0"/>
                </a:cxn>
              </a:cxnLst>
              <a:rect l="0" t="0" r="r" b="b"/>
              <a:pathLst>
                <a:path w="44" h="69">
                  <a:moveTo>
                    <a:pt x="7" y="0"/>
                  </a:moveTo>
                  <a:lnTo>
                    <a:pt x="36" y="0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3" y="60"/>
                  </a:lnTo>
                  <a:lnTo>
                    <a:pt x="41" y="62"/>
                  </a:lnTo>
                  <a:lnTo>
                    <a:pt x="39" y="63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30" y="68"/>
                  </a:lnTo>
                  <a:lnTo>
                    <a:pt x="26" y="68"/>
                  </a:lnTo>
                  <a:lnTo>
                    <a:pt x="21" y="68"/>
                  </a:lnTo>
                  <a:lnTo>
                    <a:pt x="17" y="68"/>
                  </a:lnTo>
                  <a:lnTo>
                    <a:pt x="13" y="68"/>
                  </a:lnTo>
                  <a:lnTo>
                    <a:pt x="10" y="67"/>
                  </a:lnTo>
                  <a:lnTo>
                    <a:pt x="6" y="65"/>
                  </a:lnTo>
                  <a:lnTo>
                    <a:pt x="3" y="63"/>
                  </a:lnTo>
                  <a:lnTo>
                    <a:pt x="2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21" name="Freeform 365"/>
            <p:cNvSpPr>
              <a:spLocks/>
            </p:cNvSpPr>
            <p:nvPr/>
          </p:nvSpPr>
          <p:spPr bwMode="auto">
            <a:xfrm>
              <a:off x="1034" y="1769"/>
              <a:ext cx="29" cy="21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1" y="20"/>
                </a:cxn>
                <a:cxn ang="0">
                  <a:pos x="9" y="20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25" y="2"/>
                </a:cxn>
                <a:cxn ang="0">
                  <a:pos x="26" y="4"/>
                </a:cxn>
                <a:cxn ang="0">
                  <a:pos x="27" y="6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8" y="12"/>
                </a:cxn>
                <a:cxn ang="0">
                  <a:pos x="27" y="14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2" y="18"/>
                </a:cxn>
                <a:cxn ang="0">
                  <a:pos x="20" y="20"/>
                </a:cxn>
                <a:cxn ang="0">
                  <a:pos x="17" y="20"/>
                </a:cxn>
                <a:cxn ang="0">
                  <a:pos x="14" y="20"/>
                </a:cxn>
              </a:cxnLst>
              <a:rect l="0" t="0" r="r" b="b"/>
              <a:pathLst>
                <a:path w="29" h="21">
                  <a:moveTo>
                    <a:pt x="14" y="20"/>
                  </a:moveTo>
                  <a:lnTo>
                    <a:pt x="11" y="20"/>
                  </a:lnTo>
                  <a:lnTo>
                    <a:pt x="9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5" y="2"/>
                  </a:lnTo>
                  <a:lnTo>
                    <a:pt x="26" y="4"/>
                  </a:lnTo>
                  <a:lnTo>
                    <a:pt x="27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7" y="14"/>
                  </a:lnTo>
                  <a:lnTo>
                    <a:pt x="26" y="16"/>
                  </a:lnTo>
                  <a:lnTo>
                    <a:pt x="25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7" y="20"/>
                  </a:lnTo>
                  <a:lnTo>
                    <a:pt x="14" y="2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22" name="Freeform 366"/>
            <p:cNvSpPr>
              <a:spLocks/>
            </p:cNvSpPr>
            <p:nvPr/>
          </p:nvSpPr>
          <p:spPr bwMode="auto">
            <a:xfrm>
              <a:off x="1023" y="1877"/>
              <a:ext cx="21" cy="112"/>
            </a:xfrm>
            <a:custGeom>
              <a:avLst/>
              <a:gdLst/>
              <a:ahLst/>
              <a:cxnLst>
                <a:cxn ang="0">
                  <a:pos x="20" y="111"/>
                </a:cxn>
                <a:cxn ang="0">
                  <a:pos x="20" y="21"/>
                </a:cxn>
                <a:cxn ang="0">
                  <a:pos x="0" y="0"/>
                </a:cxn>
                <a:cxn ang="0">
                  <a:pos x="0" y="90"/>
                </a:cxn>
                <a:cxn ang="0">
                  <a:pos x="20" y="111"/>
                </a:cxn>
              </a:cxnLst>
              <a:rect l="0" t="0" r="r" b="b"/>
              <a:pathLst>
                <a:path w="21" h="112">
                  <a:moveTo>
                    <a:pt x="20" y="111"/>
                  </a:moveTo>
                  <a:lnTo>
                    <a:pt x="20" y="21"/>
                  </a:lnTo>
                  <a:lnTo>
                    <a:pt x="0" y="0"/>
                  </a:lnTo>
                  <a:lnTo>
                    <a:pt x="0" y="90"/>
                  </a:lnTo>
                  <a:lnTo>
                    <a:pt x="20" y="111"/>
                  </a:lnTo>
                </a:path>
              </a:pathLst>
            </a:custGeom>
            <a:solidFill>
              <a:srgbClr val="CEA24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23" name="Freeform 367"/>
            <p:cNvSpPr>
              <a:spLocks/>
            </p:cNvSpPr>
            <p:nvPr/>
          </p:nvSpPr>
          <p:spPr bwMode="auto">
            <a:xfrm>
              <a:off x="978" y="1842"/>
              <a:ext cx="21" cy="113"/>
            </a:xfrm>
            <a:custGeom>
              <a:avLst/>
              <a:gdLst/>
              <a:ahLst/>
              <a:cxnLst>
                <a:cxn ang="0">
                  <a:pos x="20" y="112"/>
                </a:cxn>
                <a:cxn ang="0">
                  <a:pos x="20" y="21"/>
                </a:cxn>
                <a:cxn ang="0">
                  <a:pos x="0" y="0"/>
                </a:cxn>
                <a:cxn ang="0">
                  <a:pos x="0" y="90"/>
                </a:cxn>
                <a:cxn ang="0">
                  <a:pos x="20" y="112"/>
                </a:cxn>
              </a:cxnLst>
              <a:rect l="0" t="0" r="r" b="b"/>
              <a:pathLst>
                <a:path w="21" h="113">
                  <a:moveTo>
                    <a:pt x="20" y="112"/>
                  </a:moveTo>
                  <a:lnTo>
                    <a:pt x="20" y="21"/>
                  </a:lnTo>
                  <a:lnTo>
                    <a:pt x="0" y="0"/>
                  </a:lnTo>
                  <a:lnTo>
                    <a:pt x="0" y="90"/>
                  </a:lnTo>
                  <a:lnTo>
                    <a:pt x="20" y="112"/>
                  </a:lnTo>
                </a:path>
              </a:pathLst>
            </a:custGeom>
            <a:solidFill>
              <a:srgbClr val="CEA24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24" name="Freeform 368"/>
            <p:cNvSpPr>
              <a:spLocks/>
            </p:cNvSpPr>
            <p:nvPr/>
          </p:nvSpPr>
          <p:spPr bwMode="auto">
            <a:xfrm>
              <a:off x="1235" y="1967"/>
              <a:ext cx="241" cy="143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240" y="90"/>
                </a:cxn>
                <a:cxn ang="0">
                  <a:pos x="129" y="0"/>
                </a:cxn>
                <a:cxn ang="0">
                  <a:pos x="0" y="26"/>
                </a:cxn>
                <a:cxn ang="0">
                  <a:pos x="0" y="142"/>
                </a:cxn>
              </a:cxnLst>
              <a:rect l="0" t="0" r="r" b="b"/>
              <a:pathLst>
                <a:path w="241" h="143">
                  <a:moveTo>
                    <a:pt x="0" y="142"/>
                  </a:moveTo>
                  <a:lnTo>
                    <a:pt x="240" y="90"/>
                  </a:lnTo>
                  <a:lnTo>
                    <a:pt x="129" y="0"/>
                  </a:lnTo>
                  <a:lnTo>
                    <a:pt x="0" y="26"/>
                  </a:lnTo>
                  <a:lnTo>
                    <a:pt x="0" y="142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27025" name="Group 369"/>
            <p:cNvGrpSpPr>
              <a:grpSpLocks/>
            </p:cNvGrpSpPr>
            <p:nvPr/>
          </p:nvGrpSpPr>
          <p:grpSpPr bwMode="auto">
            <a:xfrm>
              <a:off x="1121" y="2069"/>
              <a:ext cx="178" cy="131"/>
              <a:chOff x="1121" y="2069"/>
              <a:chExt cx="178" cy="131"/>
            </a:xfrm>
          </p:grpSpPr>
          <p:sp>
            <p:nvSpPr>
              <p:cNvPr id="327026" name="Freeform 370"/>
              <p:cNvSpPr>
                <a:spLocks/>
              </p:cNvSpPr>
              <p:nvPr/>
            </p:nvSpPr>
            <p:spPr bwMode="auto">
              <a:xfrm>
                <a:off x="1251" y="2150"/>
                <a:ext cx="43" cy="3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6"/>
                  </a:cxn>
                  <a:cxn ang="0">
                    <a:pos x="0" y="37"/>
                  </a:cxn>
                  <a:cxn ang="0">
                    <a:pos x="0" y="12"/>
                  </a:cxn>
                  <a:cxn ang="0">
                    <a:pos x="42" y="0"/>
                  </a:cxn>
                </a:cxnLst>
                <a:rect l="0" t="0" r="r" b="b"/>
                <a:pathLst>
                  <a:path w="43" h="38">
                    <a:moveTo>
                      <a:pt x="42" y="0"/>
                    </a:moveTo>
                    <a:lnTo>
                      <a:pt x="42" y="26"/>
                    </a:lnTo>
                    <a:lnTo>
                      <a:pt x="0" y="37"/>
                    </a:lnTo>
                    <a:lnTo>
                      <a:pt x="0" y="12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27" name="Freeform 371"/>
              <p:cNvSpPr>
                <a:spLocks/>
              </p:cNvSpPr>
              <p:nvPr/>
            </p:nvSpPr>
            <p:spPr bwMode="auto">
              <a:xfrm>
                <a:off x="1231" y="2141"/>
                <a:ext cx="23" cy="46"/>
              </a:xfrm>
              <a:custGeom>
                <a:avLst/>
                <a:gdLst/>
                <a:ahLst/>
                <a:cxnLst>
                  <a:cxn ang="0">
                    <a:pos x="22" y="45"/>
                  </a:cxn>
                  <a:cxn ang="0">
                    <a:pos x="22" y="20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2" y="45"/>
                  </a:cxn>
                </a:cxnLst>
                <a:rect l="0" t="0" r="r" b="b"/>
                <a:pathLst>
                  <a:path w="23" h="46">
                    <a:moveTo>
                      <a:pt x="22" y="45"/>
                    </a:moveTo>
                    <a:lnTo>
                      <a:pt x="22" y="2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2" y="45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28" name="Freeform 372"/>
              <p:cNvSpPr>
                <a:spLocks/>
              </p:cNvSpPr>
              <p:nvPr/>
            </p:nvSpPr>
            <p:spPr bwMode="auto">
              <a:xfrm>
                <a:off x="1231" y="2132"/>
                <a:ext cx="63" cy="31"/>
              </a:xfrm>
              <a:custGeom>
                <a:avLst/>
                <a:gdLst/>
                <a:ahLst/>
                <a:cxnLst>
                  <a:cxn ang="0">
                    <a:pos x="22" y="30"/>
                  </a:cxn>
                  <a:cxn ang="0">
                    <a:pos x="0" y="10"/>
                  </a:cxn>
                  <a:cxn ang="0">
                    <a:pos x="36" y="0"/>
                  </a:cxn>
                  <a:cxn ang="0">
                    <a:pos x="62" y="18"/>
                  </a:cxn>
                  <a:cxn ang="0">
                    <a:pos x="22" y="30"/>
                  </a:cxn>
                </a:cxnLst>
                <a:rect l="0" t="0" r="r" b="b"/>
                <a:pathLst>
                  <a:path w="63" h="31">
                    <a:moveTo>
                      <a:pt x="22" y="30"/>
                    </a:moveTo>
                    <a:lnTo>
                      <a:pt x="0" y="10"/>
                    </a:lnTo>
                    <a:lnTo>
                      <a:pt x="36" y="0"/>
                    </a:lnTo>
                    <a:lnTo>
                      <a:pt x="62" y="18"/>
                    </a:lnTo>
                    <a:lnTo>
                      <a:pt x="22" y="30"/>
                    </a:lnTo>
                  </a:path>
                </a:pathLst>
              </a:custGeom>
              <a:solidFill>
                <a:srgbClr val="B7EDB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29" name="Freeform 373"/>
              <p:cNvSpPr>
                <a:spLocks/>
              </p:cNvSpPr>
              <p:nvPr/>
            </p:nvSpPr>
            <p:spPr bwMode="auto">
              <a:xfrm>
                <a:off x="1255" y="2117"/>
                <a:ext cx="42" cy="3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24"/>
                  </a:cxn>
                  <a:cxn ang="0">
                    <a:pos x="0" y="37"/>
                  </a:cxn>
                  <a:cxn ang="0">
                    <a:pos x="0" y="11"/>
                  </a:cxn>
                  <a:cxn ang="0">
                    <a:pos x="41" y="0"/>
                  </a:cxn>
                </a:cxnLst>
                <a:rect l="0" t="0" r="r" b="b"/>
                <a:pathLst>
                  <a:path w="42" h="38">
                    <a:moveTo>
                      <a:pt x="41" y="0"/>
                    </a:moveTo>
                    <a:lnTo>
                      <a:pt x="41" y="24"/>
                    </a:lnTo>
                    <a:lnTo>
                      <a:pt x="0" y="37"/>
                    </a:lnTo>
                    <a:lnTo>
                      <a:pt x="0" y="11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0" name="Freeform 374"/>
              <p:cNvSpPr>
                <a:spLocks/>
              </p:cNvSpPr>
              <p:nvPr/>
            </p:nvSpPr>
            <p:spPr bwMode="auto">
              <a:xfrm>
                <a:off x="1235" y="2108"/>
                <a:ext cx="21" cy="46"/>
              </a:xfrm>
              <a:custGeom>
                <a:avLst/>
                <a:gdLst/>
                <a:ahLst/>
                <a:cxnLst>
                  <a:cxn ang="0">
                    <a:pos x="20" y="45"/>
                  </a:cxn>
                  <a:cxn ang="0">
                    <a:pos x="20" y="20"/>
                  </a:cxn>
                  <a:cxn ang="0">
                    <a:pos x="0" y="0"/>
                  </a:cxn>
                  <a:cxn ang="0">
                    <a:pos x="0" y="26"/>
                  </a:cxn>
                  <a:cxn ang="0">
                    <a:pos x="20" y="45"/>
                  </a:cxn>
                </a:cxnLst>
                <a:rect l="0" t="0" r="r" b="b"/>
                <a:pathLst>
                  <a:path w="21" h="46">
                    <a:moveTo>
                      <a:pt x="20" y="45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20" y="45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1" name="Freeform 375"/>
              <p:cNvSpPr>
                <a:spLocks/>
              </p:cNvSpPr>
              <p:nvPr/>
            </p:nvSpPr>
            <p:spPr bwMode="auto">
              <a:xfrm>
                <a:off x="1235" y="2100"/>
                <a:ext cx="62" cy="30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0" y="9"/>
                  </a:cxn>
                  <a:cxn ang="0">
                    <a:pos x="35" y="0"/>
                  </a:cxn>
                  <a:cxn ang="0">
                    <a:pos x="61" y="18"/>
                  </a:cxn>
                  <a:cxn ang="0">
                    <a:pos x="20" y="29"/>
                  </a:cxn>
                </a:cxnLst>
                <a:rect l="0" t="0" r="r" b="b"/>
                <a:pathLst>
                  <a:path w="62" h="30">
                    <a:moveTo>
                      <a:pt x="20" y="29"/>
                    </a:moveTo>
                    <a:lnTo>
                      <a:pt x="0" y="9"/>
                    </a:lnTo>
                    <a:lnTo>
                      <a:pt x="35" y="0"/>
                    </a:lnTo>
                    <a:lnTo>
                      <a:pt x="61" y="18"/>
                    </a:lnTo>
                    <a:lnTo>
                      <a:pt x="20" y="29"/>
                    </a:lnTo>
                  </a:path>
                </a:pathLst>
              </a:custGeom>
              <a:solidFill>
                <a:srgbClr val="B7EDB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2" name="Freeform 376"/>
              <p:cNvSpPr>
                <a:spLocks/>
              </p:cNvSpPr>
              <p:nvPr/>
            </p:nvSpPr>
            <p:spPr bwMode="auto">
              <a:xfrm>
                <a:off x="1257" y="2086"/>
                <a:ext cx="42" cy="3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25"/>
                  </a:cxn>
                  <a:cxn ang="0">
                    <a:pos x="0" y="37"/>
                  </a:cxn>
                  <a:cxn ang="0">
                    <a:pos x="0" y="12"/>
                  </a:cxn>
                  <a:cxn ang="0">
                    <a:pos x="41" y="0"/>
                  </a:cxn>
                </a:cxnLst>
                <a:rect l="0" t="0" r="r" b="b"/>
                <a:pathLst>
                  <a:path w="42" h="38">
                    <a:moveTo>
                      <a:pt x="41" y="0"/>
                    </a:moveTo>
                    <a:lnTo>
                      <a:pt x="41" y="25"/>
                    </a:lnTo>
                    <a:lnTo>
                      <a:pt x="0" y="37"/>
                    </a:lnTo>
                    <a:lnTo>
                      <a:pt x="0" y="12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3" name="Freeform 377"/>
              <p:cNvSpPr>
                <a:spLocks/>
              </p:cNvSpPr>
              <p:nvPr/>
            </p:nvSpPr>
            <p:spPr bwMode="auto">
              <a:xfrm>
                <a:off x="1237" y="2078"/>
                <a:ext cx="21" cy="46"/>
              </a:xfrm>
              <a:custGeom>
                <a:avLst/>
                <a:gdLst/>
                <a:ahLst/>
                <a:cxnLst>
                  <a:cxn ang="0">
                    <a:pos x="20" y="45"/>
                  </a:cxn>
                  <a:cxn ang="0">
                    <a:pos x="20" y="18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0" y="45"/>
                  </a:cxn>
                </a:cxnLst>
                <a:rect l="0" t="0" r="r" b="b"/>
                <a:pathLst>
                  <a:path w="21" h="46">
                    <a:moveTo>
                      <a:pt x="20" y="45"/>
                    </a:moveTo>
                    <a:lnTo>
                      <a:pt x="20" y="18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0" y="45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4" name="Freeform 378"/>
              <p:cNvSpPr>
                <a:spLocks/>
              </p:cNvSpPr>
              <p:nvPr/>
            </p:nvSpPr>
            <p:spPr bwMode="auto">
              <a:xfrm>
                <a:off x="1237" y="2069"/>
                <a:ext cx="62" cy="30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0" y="10"/>
                  </a:cxn>
                  <a:cxn ang="0">
                    <a:pos x="35" y="0"/>
                  </a:cxn>
                  <a:cxn ang="0">
                    <a:pos x="61" y="18"/>
                  </a:cxn>
                  <a:cxn ang="0">
                    <a:pos x="20" y="29"/>
                  </a:cxn>
                </a:cxnLst>
                <a:rect l="0" t="0" r="r" b="b"/>
                <a:pathLst>
                  <a:path w="62" h="30">
                    <a:moveTo>
                      <a:pt x="20" y="29"/>
                    </a:moveTo>
                    <a:lnTo>
                      <a:pt x="0" y="10"/>
                    </a:lnTo>
                    <a:lnTo>
                      <a:pt x="35" y="0"/>
                    </a:lnTo>
                    <a:lnTo>
                      <a:pt x="61" y="18"/>
                    </a:lnTo>
                    <a:lnTo>
                      <a:pt x="20" y="29"/>
                    </a:lnTo>
                  </a:path>
                </a:pathLst>
              </a:custGeom>
              <a:solidFill>
                <a:srgbClr val="B7EDB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5" name="Freeform 379"/>
              <p:cNvSpPr>
                <a:spLocks/>
              </p:cNvSpPr>
              <p:nvPr/>
            </p:nvSpPr>
            <p:spPr bwMode="auto">
              <a:xfrm>
                <a:off x="1198" y="2156"/>
                <a:ext cx="41" cy="3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24"/>
                  </a:cxn>
                  <a:cxn ang="0">
                    <a:pos x="0" y="37"/>
                  </a:cxn>
                  <a:cxn ang="0">
                    <a:pos x="0" y="11"/>
                  </a:cxn>
                  <a:cxn ang="0">
                    <a:pos x="40" y="0"/>
                  </a:cxn>
                </a:cxnLst>
                <a:rect l="0" t="0" r="r" b="b"/>
                <a:pathLst>
                  <a:path w="41" h="38">
                    <a:moveTo>
                      <a:pt x="40" y="0"/>
                    </a:moveTo>
                    <a:lnTo>
                      <a:pt x="40" y="24"/>
                    </a:lnTo>
                    <a:lnTo>
                      <a:pt x="0" y="37"/>
                    </a:lnTo>
                    <a:lnTo>
                      <a:pt x="0" y="11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6" name="Freeform 380"/>
              <p:cNvSpPr>
                <a:spLocks/>
              </p:cNvSpPr>
              <p:nvPr/>
            </p:nvSpPr>
            <p:spPr bwMode="auto">
              <a:xfrm>
                <a:off x="1177" y="2147"/>
                <a:ext cx="22" cy="46"/>
              </a:xfrm>
              <a:custGeom>
                <a:avLst/>
                <a:gdLst/>
                <a:ahLst/>
                <a:cxnLst>
                  <a:cxn ang="0">
                    <a:pos x="21" y="45"/>
                  </a:cxn>
                  <a:cxn ang="0">
                    <a:pos x="21" y="20"/>
                  </a:cxn>
                  <a:cxn ang="0">
                    <a:pos x="0" y="0"/>
                  </a:cxn>
                  <a:cxn ang="0">
                    <a:pos x="0" y="26"/>
                  </a:cxn>
                  <a:cxn ang="0">
                    <a:pos x="21" y="45"/>
                  </a:cxn>
                </a:cxnLst>
                <a:rect l="0" t="0" r="r" b="b"/>
                <a:pathLst>
                  <a:path w="22" h="46">
                    <a:moveTo>
                      <a:pt x="21" y="45"/>
                    </a:moveTo>
                    <a:lnTo>
                      <a:pt x="21" y="2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21" y="45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7" name="Freeform 381"/>
              <p:cNvSpPr>
                <a:spLocks/>
              </p:cNvSpPr>
              <p:nvPr/>
            </p:nvSpPr>
            <p:spPr bwMode="auto">
              <a:xfrm>
                <a:off x="1177" y="2138"/>
                <a:ext cx="62" cy="31"/>
              </a:xfrm>
              <a:custGeom>
                <a:avLst/>
                <a:gdLst/>
                <a:ahLst/>
                <a:cxnLst>
                  <a:cxn ang="0">
                    <a:pos x="21" y="30"/>
                  </a:cxn>
                  <a:cxn ang="0">
                    <a:pos x="0" y="10"/>
                  </a:cxn>
                  <a:cxn ang="0">
                    <a:pos x="35" y="0"/>
                  </a:cxn>
                  <a:cxn ang="0">
                    <a:pos x="61" y="18"/>
                  </a:cxn>
                  <a:cxn ang="0">
                    <a:pos x="21" y="30"/>
                  </a:cxn>
                </a:cxnLst>
                <a:rect l="0" t="0" r="r" b="b"/>
                <a:pathLst>
                  <a:path w="62" h="31">
                    <a:moveTo>
                      <a:pt x="21" y="30"/>
                    </a:moveTo>
                    <a:lnTo>
                      <a:pt x="0" y="10"/>
                    </a:lnTo>
                    <a:lnTo>
                      <a:pt x="35" y="0"/>
                    </a:lnTo>
                    <a:lnTo>
                      <a:pt x="61" y="18"/>
                    </a:lnTo>
                    <a:lnTo>
                      <a:pt x="21" y="30"/>
                    </a:lnTo>
                  </a:path>
                </a:pathLst>
              </a:custGeom>
              <a:solidFill>
                <a:srgbClr val="B7EDB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8" name="Freeform 382"/>
              <p:cNvSpPr>
                <a:spLocks/>
              </p:cNvSpPr>
              <p:nvPr/>
            </p:nvSpPr>
            <p:spPr bwMode="auto">
              <a:xfrm>
                <a:off x="1200" y="2124"/>
                <a:ext cx="41" cy="39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25"/>
                  </a:cxn>
                  <a:cxn ang="0">
                    <a:pos x="0" y="38"/>
                  </a:cxn>
                  <a:cxn ang="0">
                    <a:pos x="0" y="13"/>
                  </a:cxn>
                  <a:cxn ang="0">
                    <a:pos x="40" y="0"/>
                  </a:cxn>
                </a:cxnLst>
                <a:rect l="0" t="0" r="r" b="b"/>
                <a:pathLst>
                  <a:path w="41" h="39">
                    <a:moveTo>
                      <a:pt x="40" y="0"/>
                    </a:moveTo>
                    <a:lnTo>
                      <a:pt x="40" y="25"/>
                    </a:lnTo>
                    <a:lnTo>
                      <a:pt x="0" y="38"/>
                    </a:lnTo>
                    <a:lnTo>
                      <a:pt x="0" y="13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39" name="Freeform 383"/>
              <p:cNvSpPr>
                <a:spLocks/>
              </p:cNvSpPr>
              <p:nvPr/>
            </p:nvSpPr>
            <p:spPr bwMode="auto">
              <a:xfrm>
                <a:off x="1176" y="2116"/>
                <a:ext cx="23" cy="46"/>
              </a:xfrm>
              <a:custGeom>
                <a:avLst/>
                <a:gdLst/>
                <a:ahLst/>
                <a:cxnLst>
                  <a:cxn ang="0">
                    <a:pos x="22" y="45"/>
                  </a:cxn>
                  <a:cxn ang="0">
                    <a:pos x="22" y="18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2" y="45"/>
                  </a:cxn>
                </a:cxnLst>
                <a:rect l="0" t="0" r="r" b="b"/>
                <a:pathLst>
                  <a:path w="23" h="46">
                    <a:moveTo>
                      <a:pt x="22" y="45"/>
                    </a:moveTo>
                    <a:lnTo>
                      <a:pt x="22" y="18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2" y="45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0" name="Freeform 384"/>
              <p:cNvSpPr>
                <a:spLocks/>
              </p:cNvSpPr>
              <p:nvPr/>
            </p:nvSpPr>
            <p:spPr bwMode="auto">
              <a:xfrm>
                <a:off x="1176" y="2109"/>
                <a:ext cx="63" cy="29"/>
              </a:xfrm>
              <a:custGeom>
                <a:avLst/>
                <a:gdLst/>
                <a:ahLst/>
                <a:cxnLst>
                  <a:cxn ang="0">
                    <a:pos x="22" y="28"/>
                  </a:cxn>
                  <a:cxn ang="0">
                    <a:pos x="0" y="8"/>
                  </a:cxn>
                  <a:cxn ang="0">
                    <a:pos x="36" y="0"/>
                  </a:cxn>
                  <a:cxn ang="0">
                    <a:pos x="62" y="17"/>
                  </a:cxn>
                  <a:cxn ang="0">
                    <a:pos x="22" y="28"/>
                  </a:cxn>
                </a:cxnLst>
                <a:rect l="0" t="0" r="r" b="b"/>
                <a:pathLst>
                  <a:path w="63" h="29">
                    <a:moveTo>
                      <a:pt x="22" y="28"/>
                    </a:moveTo>
                    <a:lnTo>
                      <a:pt x="0" y="8"/>
                    </a:lnTo>
                    <a:lnTo>
                      <a:pt x="36" y="0"/>
                    </a:lnTo>
                    <a:lnTo>
                      <a:pt x="62" y="17"/>
                    </a:lnTo>
                    <a:lnTo>
                      <a:pt x="22" y="28"/>
                    </a:lnTo>
                  </a:path>
                </a:pathLst>
              </a:custGeom>
              <a:solidFill>
                <a:srgbClr val="B7EDB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1" name="Freeform 385"/>
              <p:cNvSpPr>
                <a:spLocks/>
              </p:cNvSpPr>
              <p:nvPr/>
            </p:nvSpPr>
            <p:spPr bwMode="auto">
              <a:xfrm>
                <a:off x="1201" y="2096"/>
                <a:ext cx="42" cy="37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24"/>
                  </a:cxn>
                  <a:cxn ang="0">
                    <a:pos x="0" y="36"/>
                  </a:cxn>
                  <a:cxn ang="0">
                    <a:pos x="0" y="11"/>
                  </a:cxn>
                  <a:cxn ang="0">
                    <a:pos x="41" y="0"/>
                  </a:cxn>
                </a:cxnLst>
                <a:rect l="0" t="0" r="r" b="b"/>
                <a:pathLst>
                  <a:path w="42" h="37">
                    <a:moveTo>
                      <a:pt x="41" y="0"/>
                    </a:moveTo>
                    <a:lnTo>
                      <a:pt x="41" y="24"/>
                    </a:lnTo>
                    <a:lnTo>
                      <a:pt x="0" y="36"/>
                    </a:lnTo>
                    <a:lnTo>
                      <a:pt x="0" y="11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2" name="Freeform 386"/>
              <p:cNvSpPr>
                <a:spLocks/>
              </p:cNvSpPr>
              <p:nvPr/>
            </p:nvSpPr>
            <p:spPr bwMode="auto">
              <a:xfrm>
                <a:off x="1181" y="2084"/>
                <a:ext cx="21" cy="46"/>
              </a:xfrm>
              <a:custGeom>
                <a:avLst/>
                <a:gdLst/>
                <a:ahLst/>
                <a:cxnLst>
                  <a:cxn ang="0">
                    <a:pos x="20" y="45"/>
                  </a:cxn>
                  <a:cxn ang="0">
                    <a:pos x="20" y="20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0" y="45"/>
                  </a:cxn>
                </a:cxnLst>
                <a:rect l="0" t="0" r="r" b="b"/>
                <a:pathLst>
                  <a:path w="21" h="46">
                    <a:moveTo>
                      <a:pt x="20" y="45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0" y="45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3" name="Freeform 387"/>
              <p:cNvSpPr>
                <a:spLocks/>
              </p:cNvSpPr>
              <p:nvPr/>
            </p:nvSpPr>
            <p:spPr bwMode="auto">
              <a:xfrm>
                <a:off x="1181" y="2075"/>
                <a:ext cx="62" cy="31"/>
              </a:xfrm>
              <a:custGeom>
                <a:avLst/>
                <a:gdLst/>
                <a:ahLst/>
                <a:cxnLst>
                  <a:cxn ang="0">
                    <a:pos x="20" y="30"/>
                  </a:cxn>
                  <a:cxn ang="0">
                    <a:pos x="0" y="10"/>
                  </a:cxn>
                  <a:cxn ang="0">
                    <a:pos x="35" y="0"/>
                  </a:cxn>
                  <a:cxn ang="0">
                    <a:pos x="61" y="18"/>
                  </a:cxn>
                  <a:cxn ang="0">
                    <a:pos x="20" y="30"/>
                  </a:cxn>
                </a:cxnLst>
                <a:rect l="0" t="0" r="r" b="b"/>
                <a:pathLst>
                  <a:path w="62" h="31">
                    <a:moveTo>
                      <a:pt x="20" y="30"/>
                    </a:moveTo>
                    <a:lnTo>
                      <a:pt x="0" y="10"/>
                    </a:lnTo>
                    <a:lnTo>
                      <a:pt x="35" y="0"/>
                    </a:lnTo>
                    <a:lnTo>
                      <a:pt x="61" y="18"/>
                    </a:lnTo>
                    <a:lnTo>
                      <a:pt x="20" y="30"/>
                    </a:lnTo>
                  </a:path>
                </a:pathLst>
              </a:custGeom>
              <a:solidFill>
                <a:srgbClr val="B7EDB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4" name="Freeform 388"/>
              <p:cNvSpPr>
                <a:spLocks/>
              </p:cNvSpPr>
              <p:nvPr/>
            </p:nvSpPr>
            <p:spPr bwMode="auto">
              <a:xfrm>
                <a:off x="1142" y="2162"/>
                <a:ext cx="42" cy="3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24"/>
                  </a:cxn>
                  <a:cxn ang="0">
                    <a:pos x="0" y="37"/>
                  </a:cxn>
                  <a:cxn ang="0">
                    <a:pos x="0" y="12"/>
                  </a:cxn>
                  <a:cxn ang="0">
                    <a:pos x="41" y="0"/>
                  </a:cxn>
                </a:cxnLst>
                <a:rect l="0" t="0" r="r" b="b"/>
                <a:pathLst>
                  <a:path w="42" h="38">
                    <a:moveTo>
                      <a:pt x="41" y="0"/>
                    </a:moveTo>
                    <a:lnTo>
                      <a:pt x="41" y="24"/>
                    </a:lnTo>
                    <a:lnTo>
                      <a:pt x="0" y="37"/>
                    </a:lnTo>
                    <a:lnTo>
                      <a:pt x="0" y="12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5" name="Freeform 389"/>
              <p:cNvSpPr>
                <a:spLocks/>
              </p:cNvSpPr>
              <p:nvPr/>
            </p:nvSpPr>
            <p:spPr bwMode="auto">
              <a:xfrm>
                <a:off x="1122" y="2153"/>
                <a:ext cx="21" cy="46"/>
              </a:xfrm>
              <a:custGeom>
                <a:avLst/>
                <a:gdLst/>
                <a:ahLst/>
                <a:cxnLst>
                  <a:cxn ang="0">
                    <a:pos x="20" y="45"/>
                  </a:cxn>
                  <a:cxn ang="0">
                    <a:pos x="20" y="20"/>
                  </a:cxn>
                  <a:cxn ang="0">
                    <a:pos x="0" y="0"/>
                  </a:cxn>
                  <a:cxn ang="0">
                    <a:pos x="0" y="26"/>
                  </a:cxn>
                  <a:cxn ang="0">
                    <a:pos x="20" y="45"/>
                  </a:cxn>
                </a:cxnLst>
                <a:rect l="0" t="0" r="r" b="b"/>
                <a:pathLst>
                  <a:path w="21" h="46">
                    <a:moveTo>
                      <a:pt x="20" y="45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20" y="45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6" name="Freeform 390"/>
              <p:cNvSpPr>
                <a:spLocks/>
              </p:cNvSpPr>
              <p:nvPr/>
            </p:nvSpPr>
            <p:spPr bwMode="auto">
              <a:xfrm>
                <a:off x="1121" y="2145"/>
                <a:ext cx="63" cy="30"/>
              </a:xfrm>
              <a:custGeom>
                <a:avLst/>
                <a:gdLst/>
                <a:ahLst/>
                <a:cxnLst>
                  <a:cxn ang="0">
                    <a:pos x="21" y="29"/>
                  </a:cxn>
                  <a:cxn ang="0">
                    <a:pos x="0" y="9"/>
                  </a:cxn>
                  <a:cxn ang="0">
                    <a:pos x="36" y="0"/>
                  </a:cxn>
                  <a:cxn ang="0">
                    <a:pos x="62" y="18"/>
                  </a:cxn>
                  <a:cxn ang="0">
                    <a:pos x="21" y="29"/>
                  </a:cxn>
                </a:cxnLst>
                <a:rect l="0" t="0" r="r" b="b"/>
                <a:pathLst>
                  <a:path w="63" h="30">
                    <a:moveTo>
                      <a:pt x="21" y="29"/>
                    </a:moveTo>
                    <a:lnTo>
                      <a:pt x="0" y="9"/>
                    </a:lnTo>
                    <a:lnTo>
                      <a:pt x="36" y="0"/>
                    </a:lnTo>
                    <a:lnTo>
                      <a:pt x="62" y="18"/>
                    </a:lnTo>
                    <a:lnTo>
                      <a:pt x="21" y="29"/>
                    </a:lnTo>
                  </a:path>
                </a:pathLst>
              </a:custGeom>
              <a:solidFill>
                <a:srgbClr val="B7EDB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7" name="Freeform 391"/>
              <p:cNvSpPr>
                <a:spLocks/>
              </p:cNvSpPr>
              <p:nvPr/>
            </p:nvSpPr>
            <p:spPr bwMode="auto">
              <a:xfrm>
                <a:off x="1141" y="2130"/>
                <a:ext cx="43" cy="39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7"/>
                  </a:cxn>
                  <a:cxn ang="0">
                    <a:pos x="0" y="38"/>
                  </a:cxn>
                  <a:cxn ang="0">
                    <a:pos x="0" y="13"/>
                  </a:cxn>
                  <a:cxn ang="0">
                    <a:pos x="42" y="0"/>
                  </a:cxn>
                </a:cxnLst>
                <a:rect l="0" t="0" r="r" b="b"/>
                <a:pathLst>
                  <a:path w="43" h="39">
                    <a:moveTo>
                      <a:pt x="42" y="0"/>
                    </a:moveTo>
                    <a:lnTo>
                      <a:pt x="42" y="27"/>
                    </a:lnTo>
                    <a:lnTo>
                      <a:pt x="0" y="38"/>
                    </a:lnTo>
                    <a:lnTo>
                      <a:pt x="0" y="13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8" name="Freeform 392"/>
              <p:cNvSpPr>
                <a:spLocks/>
              </p:cNvSpPr>
              <p:nvPr/>
            </p:nvSpPr>
            <p:spPr bwMode="auto">
              <a:xfrm>
                <a:off x="1122" y="2122"/>
                <a:ext cx="22" cy="46"/>
              </a:xfrm>
              <a:custGeom>
                <a:avLst/>
                <a:gdLst/>
                <a:ahLst/>
                <a:cxnLst>
                  <a:cxn ang="0">
                    <a:pos x="21" y="45"/>
                  </a:cxn>
                  <a:cxn ang="0">
                    <a:pos x="21" y="18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1" y="45"/>
                  </a:cxn>
                </a:cxnLst>
                <a:rect l="0" t="0" r="r" b="b"/>
                <a:pathLst>
                  <a:path w="22" h="46">
                    <a:moveTo>
                      <a:pt x="21" y="45"/>
                    </a:moveTo>
                    <a:lnTo>
                      <a:pt x="21" y="18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1" y="45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49" name="Freeform 393"/>
              <p:cNvSpPr>
                <a:spLocks/>
              </p:cNvSpPr>
              <p:nvPr/>
            </p:nvSpPr>
            <p:spPr bwMode="auto">
              <a:xfrm>
                <a:off x="1124" y="2113"/>
                <a:ext cx="64" cy="30"/>
              </a:xfrm>
              <a:custGeom>
                <a:avLst/>
                <a:gdLst/>
                <a:ahLst/>
                <a:cxnLst>
                  <a:cxn ang="0">
                    <a:pos x="21" y="29"/>
                  </a:cxn>
                  <a:cxn ang="0">
                    <a:pos x="0" y="10"/>
                  </a:cxn>
                  <a:cxn ang="0">
                    <a:pos x="35" y="0"/>
                  </a:cxn>
                  <a:cxn ang="0">
                    <a:pos x="63" y="18"/>
                  </a:cxn>
                  <a:cxn ang="0">
                    <a:pos x="21" y="29"/>
                  </a:cxn>
                </a:cxnLst>
                <a:rect l="0" t="0" r="r" b="b"/>
                <a:pathLst>
                  <a:path w="64" h="30">
                    <a:moveTo>
                      <a:pt x="21" y="29"/>
                    </a:moveTo>
                    <a:lnTo>
                      <a:pt x="0" y="10"/>
                    </a:lnTo>
                    <a:lnTo>
                      <a:pt x="35" y="0"/>
                    </a:lnTo>
                    <a:lnTo>
                      <a:pt x="63" y="18"/>
                    </a:lnTo>
                    <a:lnTo>
                      <a:pt x="21" y="29"/>
                    </a:lnTo>
                  </a:path>
                </a:pathLst>
              </a:custGeom>
              <a:solidFill>
                <a:srgbClr val="B7EDB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50" name="Freeform 394"/>
              <p:cNvSpPr>
                <a:spLocks/>
              </p:cNvSpPr>
              <p:nvPr/>
            </p:nvSpPr>
            <p:spPr bwMode="auto">
              <a:xfrm>
                <a:off x="1145" y="2100"/>
                <a:ext cx="42" cy="3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25"/>
                  </a:cxn>
                  <a:cxn ang="0">
                    <a:pos x="0" y="38"/>
                  </a:cxn>
                  <a:cxn ang="0">
                    <a:pos x="0" y="11"/>
                  </a:cxn>
                  <a:cxn ang="0">
                    <a:pos x="41" y="0"/>
                  </a:cxn>
                </a:cxnLst>
                <a:rect l="0" t="0" r="r" b="b"/>
                <a:pathLst>
                  <a:path w="42" h="39">
                    <a:moveTo>
                      <a:pt x="41" y="0"/>
                    </a:moveTo>
                    <a:lnTo>
                      <a:pt x="41" y="25"/>
                    </a:lnTo>
                    <a:lnTo>
                      <a:pt x="0" y="38"/>
                    </a:lnTo>
                    <a:lnTo>
                      <a:pt x="0" y="11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33CC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51" name="Freeform 395"/>
              <p:cNvSpPr>
                <a:spLocks/>
              </p:cNvSpPr>
              <p:nvPr/>
            </p:nvSpPr>
            <p:spPr bwMode="auto">
              <a:xfrm>
                <a:off x="1122" y="2091"/>
                <a:ext cx="23" cy="46"/>
              </a:xfrm>
              <a:custGeom>
                <a:avLst/>
                <a:gdLst/>
                <a:ahLst/>
                <a:cxnLst>
                  <a:cxn ang="0">
                    <a:pos x="22" y="45"/>
                  </a:cxn>
                  <a:cxn ang="0">
                    <a:pos x="22" y="20"/>
                  </a:cxn>
                  <a:cxn ang="0">
                    <a:pos x="0" y="0"/>
                  </a:cxn>
                  <a:cxn ang="0">
                    <a:pos x="0" y="26"/>
                  </a:cxn>
                  <a:cxn ang="0">
                    <a:pos x="22" y="45"/>
                  </a:cxn>
                </a:cxnLst>
                <a:rect l="0" t="0" r="r" b="b"/>
                <a:pathLst>
                  <a:path w="23" h="46">
                    <a:moveTo>
                      <a:pt x="22" y="45"/>
                    </a:moveTo>
                    <a:lnTo>
                      <a:pt x="22" y="2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22" y="45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52" name="Freeform 396"/>
              <p:cNvSpPr>
                <a:spLocks/>
              </p:cNvSpPr>
              <p:nvPr/>
            </p:nvSpPr>
            <p:spPr bwMode="auto">
              <a:xfrm>
                <a:off x="1122" y="2082"/>
                <a:ext cx="63" cy="31"/>
              </a:xfrm>
              <a:custGeom>
                <a:avLst/>
                <a:gdLst/>
                <a:ahLst/>
                <a:cxnLst>
                  <a:cxn ang="0">
                    <a:pos x="22" y="30"/>
                  </a:cxn>
                  <a:cxn ang="0">
                    <a:pos x="0" y="10"/>
                  </a:cxn>
                  <a:cxn ang="0">
                    <a:pos x="36" y="0"/>
                  </a:cxn>
                  <a:cxn ang="0">
                    <a:pos x="62" y="19"/>
                  </a:cxn>
                  <a:cxn ang="0">
                    <a:pos x="22" y="30"/>
                  </a:cxn>
                </a:cxnLst>
                <a:rect l="0" t="0" r="r" b="b"/>
                <a:pathLst>
                  <a:path w="63" h="31">
                    <a:moveTo>
                      <a:pt x="22" y="30"/>
                    </a:moveTo>
                    <a:lnTo>
                      <a:pt x="0" y="10"/>
                    </a:lnTo>
                    <a:lnTo>
                      <a:pt x="36" y="0"/>
                    </a:lnTo>
                    <a:lnTo>
                      <a:pt x="62" y="19"/>
                    </a:lnTo>
                    <a:lnTo>
                      <a:pt x="22" y="30"/>
                    </a:lnTo>
                  </a:path>
                </a:pathLst>
              </a:custGeom>
              <a:solidFill>
                <a:srgbClr val="B7EDB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27053" name="Group 397"/>
            <p:cNvGrpSpPr>
              <a:grpSpLocks/>
            </p:cNvGrpSpPr>
            <p:nvPr/>
          </p:nvGrpSpPr>
          <p:grpSpPr bwMode="auto">
            <a:xfrm>
              <a:off x="1419" y="2040"/>
              <a:ext cx="232" cy="236"/>
              <a:chOff x="1419" y="2040"/>
              <a:chExt cx="232" cy="236"/>
            </a:xfrm>
          </p:grpSpPr>
          <p:sp>
            <p:nvSpPr>
              <p:cNvPr id="327054" name="Freeform 398"/>
              <p:cNvSpPr>
                <a:spLocks/>
              </p:cNvSpPr>
              <p:nvPr/>
            </p:nvSpPr>
            <p:spPr bwMode="auto">
              <a:xfrm>
                <a:off x="1465" y="2177"/>
                <a:ext cx="25" cy="43"/>
              </a:xfrm>
              <a:custGeom>
                <a:avLst/>
                <a:gdLst/>
                <a:ahLst/>
                <a:cxnLst>
                  <a:cxn ang="0">
                    <a:pos x="24" y="20"/>
                  </a:cxn>
                  <a:cxn ang="0">
                    <a:pos x="24" y="16"/>
                  </a:cxn>
                  <a:cxn ang="0">
                    <a:pos x="23" y="12"/>
                  </a:cxn>
                  <a:cxn ang="0">
                    <a:pos x="23" y="9"/>
                  </a:cxn>
                  <a:cxn ang="0">
                    <a:pos x="22" y="5"/>
                  </a:cxn>
                  <a:cxn ang="0">
                    <a:pos x="19" y="3"/>
                  </a:cxn>
                  <a:cxn ang="0">
                    <a:pos x="18" y="1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5" y="3"/>
                  </a:cxn>
                  <a:cxn ang="0">
                    <a:pos x="4" y="5"/>
                  </a:cxn>
                  <a:cxn ang="0">
                    <a:pos x="3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5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2" y="26"/>
                  </a:cxn>
                  <a:cxn ang="0">
                    <a:pos x="3" y="30"/>
                  </a:cxn>
                  <a:cxn ang="0">
                    <a:pos x="3" y="34"/>
                  </a:cxn>
                  <a:cxn ang="0">
                    <a:pos x="4" y="37"/>
                  </a:cxn>
                  <a:cxn ang="0">
                    <a:pos x="7" y="39"/>
                  </a:cxn>
                  <a:cxn ang="0">
                    <a:pos x="8" y="40"/>
                  </a:cxn>
                  <a:cxn ang="0">
                    <a:pos x="9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7" y="40"/>
                  </a:cxn>
                  <a:cxn ang="0">
                    <a:pos x="19" y="40"/>
                  </a:cxn>
                  <a:cxn ang="0">
                    <a:pos x="21" y="39"/>
                  </a:cxn>
                  <a:cxn ang="0">
                    <a:pos x="22" y="37"/>
                  </a:cxn>
                  <a:cxn ang="0">
                    <a:pos x="23" y="34"/>
                  </a:cxn>
                  <a:cxn ang="0">
                    <a:pos x="24" y="31"/>
                  </a:cxn>
                  <a:cxn ang="0">
                    <a:pos x="24" y="28"/>
                  </a:cxn>
                  <a:cxn ang="0">
                    <a:pos x="24" y="24"/>
                  </a:cxn>
                  <a:cxn ang="0">
                    <a:pos x="24" y="20"/>
                  </a:cxn>
                </a:cxnLst>
                <a:rect l="0" t="0" r="r" b="b"/>
                <a:pathLst>
                  <a:path w="25" h="43">
                    <a:moveTo>
                      <a:pt x="24" y="20"/>
                    </a:moveTo>
                    <a:lnTo>
                      <a:pt x="24" y="16"/>
                    </a:lnTo>
                    <a:lnTo>
                      <a:pt x="23" y="12"/>
                    </a:lnTo>
                    <a:lnTo>
                      <a:pt x="23" y="9"/>
                    </a:lnTo>
                    <a:lnTo>
                      <a:pt x="22" y="5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2" y="26"/>
                    </a:lnTo>
                    <a:lnTo>
                      <a:pt x="3" y="30"/>
                    </a:lnTo>
                    <a:lnTo>
                      <a:pt x="3" y="34"/>
                    </a:lnTo>
                    <a:lnTo>
                      <a:pt x="4" y="37"/>
                    </a:lnTo>
                    <a:lnTo>
                      <a:pt x="7" y="39"/>
                    </a:lnTo>
                    <a:lnTo>
                      <a:pt x="8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7" y="40"/>
                    </a:lnTo>
                    <a:lnTo>
                      <a:pt x="19" y="40"/>
                    </a:lnTo>
                    <a:lnTo>
                      <a:pt x="21" y="39"/>
                    </a:lnTo>
                    <a:lnTo>
                      <a:pt x="22" y="37"/>
                    </a:lnTo>
                    <a:lnTo>
                      <a:pt x="23" y="34"/>
                    </a:lnTo>
                    <a:lnTo>
                      <a:pt x="24" y="31"/>
                    </a:lnTo>
                    <a:lnTo>
                      <a:pt x="24" y="28"/>
                    </a:lnTo>
                    <a:lnTo>
                      <a:pt x="24" y="24"/>
                    </a:lnTo>
                    <a:lnTo>
                      <a:pt x="24" y="2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55" name="Freeform 399"/>
              <p:cNvSpPr>
                <a:spLocks/>
              </p:cNvSpPr>
              <p:nvPr/>
            </p:nvSpPr>
            <p:spPr bwMode="auto">
              <a:xfrm>
                <a:off x="1464" y="2177"/>
                <a:ext cx="21" cy="41"/>
              </a:xfrm>
              <a:custGeom>
                <a:avLst/>
                <a:gdLst/>
                <a:ahLst/>
                <a:cxnLst>
                  <a:cxn ang="0">
                    <a:pos x="12" y="40"/>
                  </a:cxn>
                  <a:cxn ang="0">
                    <a:pos x="14" y="40"/>
                  </a:cxn>
                  <a:cxn ang="0">
                    <a:pos x="15" y="39"/>
                  </a:cxn>
                  <a:cxn ang="0">
                    <a:pos x="16" y="36"/>
                  </a:cxn>
                  <a:cxn ang="0">
                    <a:pos x="18" y="34"/>
                  </a:cxn>
                  <a:cxn ang="0">
                    <a:pos x="19" y="30"/>
                  </a:cxn>
                  <a:cxn ang="0">
                    <a:pos x="19" y="28"/>
                  </a:cxn>
                  <a:cxn ang="0">
                    <a:pos x="20" y="24"/>
                  </a:cxn>
                  <a:cxn ang="0">
                    <a:pos x="19" y="19"/>
                  </a:cxn>
                  <a:cxn ang="0">
                    <a:pos x="19" y="15"/>
                  </a:cxn>
                  <a:cxn ang="0">
                    <a:pos x="19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3"/>
                  </a:cxn>
                  <a:cxn ang="0">
                    <a:pos x="12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4" y="4"/>
                  </a:cxn>
                  <a:cxn ang="0">
                    <a:pos x="3" y="6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5"/>
                  </a:cxn>
                  <a:cxn ang="0">
                    <a:pos x="3" y="29"/>
                  </a:cxn>
                  <a:cxn ang="0">
                    <a:pos x="3" y="31"/>
                  </a:cxn>
                  <a:cxn ang="0">
                    <a:pos x="4" y="35"/>
                  </a:cxn>
                  <a:cxn ang="0">
                    <a:pos x="7" y="38"/>
                  </a:cxn>
                  <a:cxn ang="0">
                    <a:pos x="8" y="39"/>
                  </a:cxn>
                  <a:cxn ang="0">
                    <a:pos x="10" y="40"/>
                  </a:cxn>
                  <a:cxn ang="0">
                    <a:pos x="12" y="40"/>
                  </a:cxn>
                </a:cxnLst>
                <a:rect l="0" t="0" r="r" b="b"/>
                <a:pathLst>
                  <a:path w="21" h="41">
                    <a:moveTo>
                      <a:pt x="12" y="40"/>
                    </a:moveTo>
                    <a:lnTo>
                      <a:pt x="14" y="40"/>
                    </a:lnTo>
                    <a:lnTo>
                      <a:pt x="15" y="39"/>
                    </a:lnTo>
                    <a:lnTo>
                      <a:pt x="16" y="36"/>
                    </a:lnTo>
                    <a:lnTo>
                      <a:pt x="18" y="34"/>
                    </a:lnTo>
                    <a:lnTo>
                      <a:pt x="19" y="30"/>
                    </a:lnTo>
                    <a:lnTo>
                      <a:pt x="19" y="28"/>
                    </a:lnTo>
                    <a:lnTo>
                      <a:pt x="20" y="24"/>
                    </a:lnTo>
                    <a:lnTo>
                      <a:pt x="19" y="19"/>
                    </a:lnTo>
                    <a:lnTo>
                      <a:pt x="19" y="15"/>
                    </a:lnTo>
                    <a:lnTo>
                      <a:pt x="19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3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5"/>
                    </a:lnTo>
                    <a:lnTo>
                      <a:pt x="3" y="29"/>
                    </a:lnTo>
                    <a:lnTo>
                      <a:pt x="3" y="31"/>
                    </a:lnTo>
                    <a:lnTo>
                      <a:pt x="4" y="35"/>
                    </a:lnTo>
                    <a:lnTo>
                      <a:pt x="7" y="38"/>
                    </a:lnTo>
                    <a:lnTo>
                      <a:pt x="8" y="39"/>
                    </a:lnTo>
                    <a:lnTo>
                      <a:pt x="10" y="40"/>
                    </a:lnTo>
                    <a:lnTo>
                      <a:pt x="12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56" name="Freeform 400"/>
              <p:cNvSpPr>
                <a:spLocks/>
              </p:cNvSpPr>
              <p:nvPr/>
            </p:nvSpPr>
            <p:spPr bwMode="auto">
              <a:xfrm>
                <a:off x="1460" y="2181"/>
                <a:ext cx="21" cy="28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15" y="27"/>
                  </a:cxn>
                  <a:cxn ang="0">
                    <a:pos x="18" y="26"/>
                  </a:cxn>
                  <a:cxn ang="0">
                    <a:pos x="18" y="25"/>
                  </a:cxn>
                  <a:cxn ang="0">
                    <a:pos x="20" y="23"/>
                  </a:cxn>
                  <a:cxn ang="0">
                    <a:pos x="20" y="21"/>
                  </a:cxn>
                  <a:cxn ang="0">
                    <a:pos x="20" y="19"/>
                  </a:cxn>
                  <a:cxn ang="0">
                    <a:pos x="20" y="16"/>
                  </a:cxn>
                  <a:cxn ang="0">
                    <a:pos x="20" y="14"/>
                  </a:cxn>
                  <a:cxn ang="0">
                    <a:pos x="20" y="12"/>
                  </a:cxn>
                  <a:cxn ang="0">
                    <a:pos x="20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3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3" y="18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5" y="24"/>
                  </a:cxn>
                  <a:cxn ang="0">
                    <a:pos x="8" y="25"/>
                  </a:cxn>
                  <a:cxn ang="0">
                    <a:pos x="8" y="26"/>
                  </a:cxn>
                  <a:cxn ang="0">
                    <a:pos x="10" y="27"/>
                  </a:cxn>
                  <a:cxn ang="0">
                    <a:pos x="13" y="27"/>
                  </a:cxn>
                </a:cxnLst>
                <a:rect l="0" t="0" r="r" b="b"/>
                <a:pathLst>
                  <a:path w="21" h="28">
                    <a:moveTo>
                      <a:pt x="13" y="27"/>
                    </a:moveTo>
                    <a:lnTo>
                      <a:pt x="15" y="27"/>
                    </a:lnTo>
                    <a:lnTo>
                      <a:pt x="18" y="26"/>
                    </a:lnTo>
                    <a:lnTo>
                      <a:pt x="18" y="25"/>
                    </a:lnTo>
                    <a:lnTo>
                      <a:pt x="20" y="23"/>
                    </a:lnTo>
                    <a:lnTo>
                      <a:pt x="20" y="21"/>
                    </a:lnTo>
                    <a:lnTo>
                      <a:pt x="20" y="19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20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5" y="24"/>
                    </a:lnTo>
                    <a:lnTo>
                      <a:pt x="8" y="25"/>
                    </a:lnTo>
                    <a:lnTo>
                      <a:pt x="8" y="26"/>
                    </a:lnTo>
                    <a:lnTo>
                      <a:pt x="10" y="27"/>
                    </a:lnTo>
                    <a:lnTo>
                      <a:pt x="13" y="27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57" name="Freeform 401"/>
              <p:cNvSpPr>
                <a:spLocks/>
              </p:cNvSpPr>
              <p:nvPr/>
            </p:nvSpPr>
            <p:spPr bwMode="auto">
              <a:xfrm>
                <a:off x="1424" y="2132"/>
                <a:ext cx="25" cy="43"/>
              </a:xfrm>
              <a:custGeom>
                <a:avLst/>
                <a:gdLst/>
                <a:ahLst/>
                <a:cxnLst>
                  <a:cxn ang="0">
                    <a:pos x="24" y="20"/>
                  </a:cxn>
                  <a:cxn ang="0">
                    <a:pos x="24" y="15"/>
                  </a:cxn>
                  <a:cxn ang="0">
                    <a:pos x="23" y="11"/>
                  </a:cxn>
                  <a:cxn ang="0">
                    <a:pos x="22" y="9"/>
                  </a:cxn>
                  <a:cxn ang="0">
                    <a:pos x="21" y="5"/>
                  </a:cxn>
                  <a:cxn ang="0">
                    <a:pos x="19" y="2"/>
                  </a:cxn>
                  <a:cxn ang="0">
                    <a:pos x="18" y="1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2" y="9"/>
                  </a:cxn>
                  <a:cxn ang="0">
                    <a:pos x="2" y="12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23"/>
                  </a:cxn>
                  <a:cxn ang="0">
                    <a:pos x="2" y="26"/>
                  </a:cxn>
                  <a:cxn ang="0">
                    <a:pos x="2" y="30"/>
                  </a:cxn>
                  <a:cxn ang="0">
                    <a:pos x="3" y="34"/>
                  </a:cxn>
                  <a:cxn ang="0">
                    <a:pos x="4" y="37"/>
                  </a:cxn>
                  <a:cxn ang="0">
                    <a:pos x="5" y="39"/>
                  </a:cxn>
                  <a:cxn ang="0">
                    <a:pos x="8" y="40"/>
                  </a:cxn>
                  <a:cxn ang="0">
                    <a:pos x="9" y="42"/>
                  </a:cxn>
                  <a:cxn ang="0">
                    <a:pos x="10" y="42"/>
                  </a:cxn>
                  <a:cxn ang="0">
                    <a:pos x="10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7" y="40"/>
                  </a:cxn>
                  <a:cxn ang="0">
                    <a:pos x="19" y="40"/>
                  </a:cxn>
                  <a:cxn ang="0">
                    <a:pos x="21" y="39"/>
                  </a:cxn>
                  <a:cxn ang="0">
                    <a:pos x="22" y="37"/>
                  </a:cxn>
                  <a:cxn ang="0">
                    <a:pos x="23" y="34"/>
                  </a:cxn>
                  <a:cxn ang="0">
                    <a:pos x="23" y="31"/>
                  </a:cxn>
                  <a:cxn ang="0">
                    <a:pos x="24" y="28"/>
                  </a:cxn>
                  <a:cxn ang="0">
                    <a:pos x="24" y="24"/>
                  </a:cxn>
                  <a:cxn ang="0">
                    <a:pos x="24" y="20"/>
                  </a:cxn>
                </a:cxnLst>
                <a:rect l="0" t="0" r="r" b="b"/>
                <a:pathLst>
                  <a:path w="25" h="43">
                    <a:moveTo>
                      <a:pt x="24" y="20"/>
                    </a:moveTo>
                    <a:lnTo>
                      <a:pt x="24" y="15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1" y="5"/>
                    </a:lnTo>
                    <a:lnTo>
                      <a:pt x="19" y="2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4" y="37"/>
                    </a:lnTo>
                    <a:lnTo>
                      <a:pt x="5" y="39"/>
                    </a:lnTo>
                    <a:lnTo>
                      <a:pt x="8" y="40"/>
                    </a:lnTo>
                    <a:lnTo>
                      <a:pt x="9" y="4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7" y="40"/>
                    </a:lnTo>
                    <a:lnTo>
                      <a:pt x="19" y="40"/>
                    </a:lnTo>
                    <a:lnTo>
                      <a:pt x="21" y="39"/>
                    </a:lnTo>
                    <a:lnTo>
                      <a:pt x="22" y="37"/>
                    </a:lnTo>
                    <a:lnTo>
                      <a:pt x="23" y="34"/>
                    </a:lnTo>
                    <a:lnTo>
                      <a:pt x="23" y="31"/>
                    </a:lnTo>
                    <a:lnTo>
                      <a:pt x="24" y="28"/>
                    </a:lnTo>
                    <a:lnTo>
                      <a:pt x="24" y="24"/>
                    </a:lnTo>
                    <a:lnTo>
                      <a:pt x="24" y="2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58" name="Freeform 402"/>
              <p:cNvSpPr>
                <a:spLocks/>
              </p:cNvSpPr>
              <p:nvPr/>
            </p:nvSpPr>
            <p:spPr bwMode="auto">
              <a:xfrm>
                <a:off x="1422" y="2132"/>
                <a:ext cx="21" cy="43"/>
              </a:xfrm>
              <a:custGeom>
                <a:avLst/>
                <a:gdLst/>
                <a:ahLst/>
                <a:cxnLst>
                  <a:cxn ang="0">
                    <a:pos x="11" y="42"/>
                  </a:cxn>
                  <a:cxn ang="0">
                    <a:pos x="14" y="40"/>
                  </a:cxn>
                  <a:cxn ang="0">
                    <a:pos x="16" y="39"/>
                  </a:cxn>
                  <a:cxn ang="0">
                    <a:pos x="17" y="38"/>
                  </a:cxn>
                  <a:cxn ang="0">
                    <a:pos x="19" y="35"/>
                  </a:cxn>
                  <a:cxn ang="0">
                    <a:pos x="20" y="31"/>
                  </a:cxn>
                  <a:cxn ang="0">
                    <a:pos x="20" y="28"/>
                  </a:cxn>
                  <a:cxn ang="0">
                    <a:pos x="20" y="24"/>
                  </a:cxn>
                  <a:cxn ang="0">
                    <a:pos x="20" y="20"/>
                  </a:cxn>
                  <a:cxn ang="0">
                    <a:pos x="20" y="16"/>
                  </a:cxn>
                  <a:cxn ang="0">
                    <a:pos x="19" y="12"/>
                  </a:cxn>
                  <a:cxn ang="0">
                    <a:pos x="17" y="9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0" y="1"/>
                  </a:cxn>
                  <a:cxn ang="0">
                    <a:pos x="9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1" y="10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1" y="29"/>
                  </a:cxn>
                  <a:cxn ang="0">
                    <a:pos x="3" y="33"/>
                  </a:cxn>
                  <a:cxn ang="0">
                    <a:pos x="4" y="35"/>
                  </a:cxn>
                  <a:cxn ang="0">
                    <a:pos x="6" y="38"/>
                  </a:cxn>
                  <a:cxn ang="0">
                    <a:pos x="9" y="40"/>
                  </a:cxn>
                  <a:cxn ang="0">
                    <a:pos x="10" y="42"/>
                  </a:cxn>
                  <a:cxn ang="0">
                    <a:pos x="11" y="42"/>
                  </a:cxn>
                </a:cxnLst>
                <a:rect l="0" t="0" r="r" b="b"/>
                <a:pathLst>
                  <a:path w="21" h="43">
                    <a:moveTo>
                      <a:pt x="11" y="42"/>
                    </a:moveTo>
                    <a:lnTo>
                      <a:pt x="14" y="40"/>
                    </a:lnTo>
                    <a:lnTo>
                      <a:pt x="16" y="39"/>
                    </a:lnTo>
                    <a:lnTo>
                      <a:pt x="17" y="38"/>
                    </a:lnTo>
                    <a:lnTo>
                      <a:pt x="19" y="35"/>
                    </a:lnTo>
                    <a:lnTo>
                      <a:pt x="20" y="31"/>
                    </a:lnTo>
                    <a:lnTo>
                      <a:pt x="20" y="28"/>
                    </a:lnTo>
                    <a:lnTo>
                      <a:pt x="20" y="24"/>
                    </a:lnTo>
                    <a:lnTo>
                      <a:pt x="20" y="20"/>
                    </a:lnTo>
                    <a:lnTo>
                      <a:pt x="20" y="16"/>
                    </a:lnTo>
                    <a:lnTo>
                      <a:pt x="19" y="12"/>
                    </a:lnTo>
                    <a:lnTo>
                      <a:pt x="17" y="9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0" y="1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1" y="10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1" y="25"/>
                    </a:lnTo>
                    <a:lnTo>
                      <a:pt x="1" y="29"/>
                    </a:lnTo>
                    <a:lnTo>
                      <a:pt x="3" y="33"/>
                    </a:lnTo>
                    <a:lnTo>
                      <a:pt x="4" y="35"/>
                    </a:lnTo>
                    <a:lnTo>
                      <a:pt x="6" y="38"/>
                    </a:lnTo>
                    <a:lnTo>
                      <a:pt x="9" y="40"/>
                    </a:lnTo>
                    <a:lnTo>
                      <a:pt x="10" y="42"/>
                    </a:lnTo>
                    <a:lnTo>
                      <a:pt x="11" y="4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59" name="Freeform 403"/>
              <p:cNvSpPr>
                <a:spLocks/>
              </p:cNvSpPr>
              <p:nvPr/>
            </p:nvSpPr>
            <p:spPr bwMode="auto">
              <a:xfrm>
                <a:off x="1419" y="2136"/>
                <a:ext cx="21" cy="28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15" y="26"/>
                  </a:cxn>
                  <a:cxn ang="0">
                    <a:pos x="15" y="26"/>
                  </a:cxn>
                  <a:cxn ang="0">
                    <a:pos x="18" y="25"/>
                  </a:cxn>
                  <a:cxn ang="0">
                    <a:pos x="18" y="23"/>
                  </a:cxn>
                  <a:cxn ang="0">
                    <a:pos x="20" y="21"/>
                  </a:cxn>
                  <a:cxn ang="0">
                    <a:pos x="20" y="19"/>
                  </a:cxn>
                  <a:cxn ang="0">
                    <a:pos x="20" y="16"/>
                  </a:cxn>
                  <a:cxn ang="0">
                    <a:pos x="20" y="13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7"/>
                  </a:cxn>
                  <a:cxn ang="0">
                    <a:pos x="15" y="4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3" y="19"/>
                  </a:cxn>
                  <a:cxn ang="0">
                    <a:pos x="3" y="21"/>
                  </a:cxn>
                  <a:cxn ang="0">
                    <a:pos x="5" y="24"/>
                  </a:cxn>
                  <a:cxn ang="0">
                    <a:pos x="5" y="25"/>
                  </a:cxn>
                  <a:cxn ang="0">
                    <a:pos x="8" y="26"/>
                  </a:cxn>
                  <a:cxn ang="0">
                    <a:pos x="10" y="27"/>
                  </a:cxn>
                  <a:cxn ang="0">
                    <a:pos x="13" y="27"/>
                  </a:cxn>
                </a:cxnLst>
                <a:rect l="0" t="0" r="r" b="b"/>
                <a:pathLst>
                  <a:path w="21" h="28">
                    <a:moveTo>
                      <a:pt x="13" y="27"/>
                    </a:moveTo>
                    <a:lnTo>
                      <a:pt x="15" y="26"/>
                    </a:lnTo>
                    <a:lnTo>
                      <a:pt x="15" y="26"/>
                    </a:lnTo>
                    <a:lnTo>
                      <a:pt x="18" y="25"/>
                    </a:lnTo>
                    <a:lnTo>
                      <a:pt x="18" y="23"/>
                    </a:lnTo>
                    <a:lnTo>
                      <a:pt x="20" y="21"/>
                    </a:lnTo>
                    <a:lnTo>
                      <a:pt x="20" y="19"/>
                    </a:lnTo>
                    <a:lnTo>
                      <a:pt x="20" y="16"/>
                    </a:lnTo>
                    <a:lnTo>
                      <a:pt x="20" y="13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5" y="4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3" y="19"/>
                    </a:lnTo>
                    <a:lnTo>
                      <a:pt x="3" y="21"/>
                    </a:lnTo>
                    <a:lnTo>
                      <a:pt x="5" y="24"/>
                    </a:lnTo>
                    <a:lnTo>
                      <a:pt x="5" y="25"/>
                    </a:lnTo>
                    <a:lnTo>
                      <a:pt x="8" y="26"/>
                    </a:lnTo>
                    <a:lnTo>
                      <a:pt x="10" y="27"/>
                    </a:lnTo>
                    <a:lnTo>
                      <a:pt x="13" y="27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0" name="Freeform 404"/>
              <p:cNvSpPr>
                <a:spLocks/>
              </p:cNvSpPr>
              <p:nvPr/>
            </p:nvSpPr>
            <p:spPr bwMode="auto">
              <a:xfrm>
                <a:off x="1483" y="2189"/>
                <a:ext cx="25" cy="44"/>
              </a:xfrm>
              <a:custGeom>
                <a:avLst/>
                <a:gdLst/>
                <a:ahLst/>
                <a:cxnLst>
                  <a:cxn ang="0">
                    <a:pos x="24" y="20"/>
                  </a:cxn>
                  <a:cxn ang="0">
                    <a:pos x="24" y="16"/>
                  </a:cxn>
                  <a:cxn ang="0">
                    <a:pos x="23" y="12"/>
                  </a:cxn>
                  <a:cxn ang="0">
                    <a:pos x="22" y="8"/>
                  </a:cxn>
                  <a:cxn ang="0">
                    <a:pos x="21" y="6"/>
                  </a:cxn>
                  <a:cxn ang="0">
                    <a:pos x="19" y="3"/>
                  </a:cxn>
                  <a:cxn ang="0">
                    <a:pos x="18" y="1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5" y="3"/>
                  </a:cxn>
                  <a:cxn ang="0">
                    <a:pos x="4" y="5"/>
                  </a:cxn>
                  <a:cxn ang="0">
                    <a:pos x="3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2" y="30"/>
                  </a:cxn>
                  <a:cxn ang="0">
                    <a:pos x="3" y="34"/>
                  </a:cxn>
                  <a:cxn ang="0">
                    <a:pos x="4" y="36"/>
                  </a:cxn>
                  <a:cxn ang="0">
                    <a:pos x="5" y="39"/>
                  </a:cxn>
                  <a:cxn ang="0">
                    <a:pos x="8" y="41"/>
                  </a:cxn>
                  <a:cxn ang="0">
                    <a:pos x="9" y="43"/>
                  </a:cxn>
                  <a:cxn ang="0">
                    <a:pos x="10" y="43"/>
                  </a:cxn>
                  <a:cxn ang="0">
                    <a:pos x="12" y="43"/>
                  </a:cxn>
                  <a:cxn ang="0">
                    <a:pos x="12" y="43"/>
                  </a:cxn>
                  <a:cxn ang="0">
                    <a:pos x="12" y="43"/>
                  </a:cxn>
                  <a:cxn ang="0">
                    <a:pos x="12" y="43"/>
                  </a:cxn>
                  <a:cxn ang="0">
                    <a:pos x="12" y="43"/>
                  </a:cxn>
                  <a:cxn ang="0">
                    <a:pos x="12" y="43"/>
                  </a:cxn>
                  <a:cxn ang="0">
                    <a:pos x="12" y="43"/>
                  </a:cxn>
                  <a:cxn ang="0">
                    <a:pos x="12" y="43"/>
                  </a:cxn>
                  <a:cxn ang="0">
                    <a:pos x="17" y="41"/>
                  </a:cxn>
                  <a:cxn ang="0">
                    <a:pos x="19" y="40"/>
                  </a:cxn>
                  <a:cxn ang="0">
                    <a:pos x="21" y="39"/>
                  </a:cxn>
                  <a:cxn ang="0">
                    <a:pos x="22" y="37"/>
                  </a:cxn>
                  <a:cxn ang="0">
                    <a:pos x="23" y="35"/>
                  </a:cxn>
                  <a:cxn ang="0">
                    <a:pos x="24" y="31"/>
                  </a:cxn>
                  <a:cxn ang="0">
                    <a:pos x="24" y="27"/>
                  </a:cxn>
                  <a:cxn ang="0">
                    <a:pos x="24" y="24"/>
                  </a:cxn>
                  <a:cxn ang="0">
                    <a:pos x="24" y="20"/>
                  </a:cxn>
                </a:cxnLst>
                <a:rect l="0" t="0" r="r" b="b"/>
                <a:pathLst>
                  <a:path w="25" h="44">
                    <a:moveTo>
                      <a:pt x="24" y="20"/>
                    </a:moveTo>
                    <a:lnTo>
                      <a:pt x="24" y="16"/>
                    </a:lnTo>
                    <a:lnTo>
                      <a:pt x="23" y="12"/>
                    </a:lnTo>
                    <a:lnTo>
                      <a:pt x="22" y="8"/>
                    </a:lnTo>
                    <a:lnTo>
                      <a:pt x="21" y="6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4" y="36"/>
                    </a:lnTo>
                    <a:lnTo>
                      <a:pt x="5" y="39"/>
                    </a:lnTo>
                    <a:lnTo>
                      <a:pt x="8" y="41"/>
                    </a:lnTo>
                    <a:lnTo>
                      <a:pt x="9" y="43"/>
                    </a:lnTo>
                    <a:lnTo>
                      <a:pt x="10" y="43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7" y="41"/>
                    </a:lnTo>
                    <a:lnTo>
                      <a:pt x="19" y="40"/>
                    </a:lnTo>
                    <a:lnTo>
                      <a:pt x="21" y="39"/>
                    </a:lnTo>
                    <a:lnTo>
                      <a:pt x="22" y="37"/>
                    </a:lnTo>
                    <a:lnTo>
                      <a:pt x="23" y="35"/>
                    </a:lnTo>
                    <a:lnTo>
                      <a:pt x="24" y="31"/>
                    </a:lnTo>
                    <a:lnTo>
                      <a:pt x="24" y="27"/>
                    </a:lnTo>
                    <a:lnTo>
                      <a:pt x="24" y="24"/>
                    </a:lnTo>
                    <a:lnTo>
                      <a:pt x="24" y="2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1" name="Freeform 405"/>
              <p:cNvSpPr>
                <a:spLocks/>
              </p:cNvSpPr>
              <p:nvPr/>
            </p:nvSpPr>
            <p:spPr bwMode="auto">
              <a:xfrm>
                <a:off x="1481" y="2192"/>
                <a:ext cx="21" cy="41"/>
              </a:xfrm>
              <a:custGeom>
                <a:avLst/>
                <a:gdLst/>
                <a:ahLst/>
                <a:cxnLst>
                  <a:cxn ang="0">
                    <a:pos x="11" y="40"/>
                  </a:cxn>
                  <a:cxn ang="0">
                    <a:pos x="14" y="40"/>
                  </a:cxn>
                  <a:cxn ang="0">
                    <a:pos x="16" y="39"/>
                  </a:cxn>
                  <a:cxn ang="0">
                    <a:pos x="17" y="36"/>
                  </a:cxn>
                  <a:cxn ang="0">
                    <a:pos x="19" y="34"/>
                  </a:cxn>
                  <a:cxn ang="0">
                    <a:pos x="20" y="31"/>
                  </a:cxn>
                  <a:cxn ang="0">
                    <a:pos x="20" y="28"/>
                  </a:cxn>
                  <a:cxn ang="0">
                    <a:pos x="20" y="24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19" y="11"/>
                  </a:cxn>
                  <a:cxn ang="0">
                    <a:pos x="17" y="9"/>
                  </a:cxn>
                  <a:cxn ang="0">
                    <a:pos x="16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3" y="4"/>
                  </a:cxn>
                  <a:cxn ang="0">
                    <a:pos x="3" y="6"/>
                  </a:cxn>
                  <a:cxn ang="0">
                    <a:pos x="1" y="9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1" y="29"/>
                  </a:cxn>
                  <a:cxn ang="0">
                    <a:pos x="3" y="33"/>
                  </a:cxn>
                  <a:cxn ang="0">
                    <a:pos x="4" y="35"/>
                  </a:cxn>
                  <a:cxn ang="0">
                    <a:pos x="6" y="38"/>
                  </a:cxn>
                  <a:cxn ang="0">
                    <a:pos x="9" y="39"/>
                  </a:cxn>
                  <a:cxn ang="0">
                    <a:pos x="10" y="40"/>
                  </a:cxn>
                  <a:cxn ang="0">
                    <a:pos x="11" y="40"/>
                  </a:cxn>
                </a:cxnLst>
                <a:rect l="0" t="0" r="r" b="b"/>
                <a:pathLst>
                  <a:path w="21" h="41">
                    <a:moveTo>
                      <a:pt x="11" y="40"/>
                    </a:moveTo>
                    <a:lnTo>
                      <a:pt x="14" y="40"/>
                    </a:lnTo>
                    <a:lnTo>
                      <a:pt x="16" y="39"/>
                    </a:lnTo>
                    <a:lnTo>
                      <a:pt x="17" y="36"/>
                    </a:lnTo>
                    <a:lnTo>
                      <a:pt x="19" y="34"/>
                    </a:lnTo>
                    <a:lnTo>
                      <a:pt x="20" y="31"/>
                    </a:lnTo>
                    <a:lnTo>
                      <a:pt x="20" y="28"/>
                    </a:lnTo>
                    <a:lnTo>
                      <a:pt x="20" y="24"/>
                    </a:lnTo>
                    <a:lnTo>
                      <a:pt x="20" y="20"/>
                    </a:lnTo>
                    <a:lnTo>
                      <a:pt x="20" y="15"/>
                    </a:lnTo>
                    <a:lnTo>
                      <a:pt x="19" y="11"/>
                    </a:lnTo>
                    <a:lnTo>
                      <a:pt x="17" y="9"/>
                    </a:lnTo>
                    <a:lnTo>
                      <a:pt x="16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1" y="25"/>
                    </a:lnTo>
                    <a:lnTo>
                      <a:pt x="1" y="29"/>
                    </a:lnTo>
                    <a:lnTo>
                      <a:pt x="3" y="33"/>
                    </a:lnTo>
                    <a:lnTo>
                      <a:pt x="4" y="35"/>
                    </a:lnTo>
                    <a:lnTo>
                      <a:pt x="6" y="38"/>
                    </a:lnTo>
                    <a:lnTo>
                      <a:pt x="9" y="39"/>
                    </a:lnTo>
                    <a:lnTo>
                      <a:pt x="10" y="40"/>
                    </a:lnTo>
                    <a:lnTo>
                      <a:pt x="11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2" name="Freeform 406"/>
              <p:cNvSpPr>
                <a:spLocks/>
              </p:cNvSpPr>
              <p:nvPr/>
            </p:nvSpPr>
            <p:spPr bwMode="auto">
              <a:xfrm>
                <a:off x="1477" y="2197"/>
                <a:ext cx="21" cy="28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15" y="27"/>
                  </a:cxn>
                  <a:cxn ang="0">
                    <a:pos x="15" y="25"/>
                  </a:cxn>
                  <a:cxn ang="0">
                    <a:pos x="18" y="24"/>
                  </a:cxn>
                  <a:cxn ang="0">
                    <a:pos x="18" y="23"/>
                  </a:cxn>
                  <a:cxn ang="0">
                    <a:pos x="20" y="20"/>
                  </a:cxn>
                  <a:cxn ang="0">
                    <a:pos x="20" y="18"/>
                  </a:cxn>
                  <a:cxn ang="0">
                    <a:pos x="20" y="15"/>
                  </a:cxn>
                  <a:cxn ang="0">
                    <a:pos x="20" y="13"/>
                  </a:cxn>
                  <a:cxn ang="0">
                    <a:pos x="20" y="11"/>
                  </a:cxn>
                  <a:cxn ang="0">
                    <a:pos x="20" y="8"/>
                  </a:cxn>
                  <a:cxn ang="0">
                    <a:pos x="18" y="6"/>
                  </a:cxn>
                  <a:cxn ang="0">
                    <a:pos x="15" y="3"/>
                  </a:cxn>
                  <a:cxn ang="0">
                    <a:pos x="15" y="2"/>
                  </a:cxn>
                  <a:cxn ang="0">
                    <a:pos x="13" y="1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3" y="19"/>
                  </a:cxn>
                  <a:cxn ang="0">
                    <a:pos x="3" y="22"/>
                  </a:cxn>
                  <a:cxn ang="0">
                    <a:pos x="5" y="23"/>
                  </a:cxn>
                  <a:cxn ang="0">
                    <a:pos x="8" y="25"/>
                  </a:cxn>
                  <a:cxn ang="0">
                    <a:pos x="8" y="25"/>
                  </a:cxn>
                  <a:cxn ang="0">
                    <a:pos x="10" y="27"/>
                  </a:cxn>
                  <a:cxn ang="0">
                    <a:pos x="13" y="27"/>
                  </a:cxn>
                </a:cxnLst>
                <a:rect l="0" t="0" r="r" b="b"/>
                <a:pathLst>
                  <a:path w="21" h="28">
                    <a:moveTo>
                      <a:pt x="13" y="27"/>
                    </a:moveTo>
                    <a:lnTo>
                      <a:pt x="15" y="27"/>
                    </a:lnTo>
                    <a:lnTo>
                      <a:pt x="15" y="25"/>
                    </a:lnTo>
                    <a:lnTo>
                      <a:pt x="18" y="24"/>
                    </a:lnTo>
                    <a:lnTo>
                      <a:pt x="18" y="23"/>
                    </a:lnTo>
                    <a:lnTo>
                      <a:pt x="20" y="20"/>
                    </a:lnTo>
                    <a:lnTo>
                      <a:pt x="20" y="18"/>
                    </a:lnTo>
                    <a:lnTo>
                      <a:pt x="20" y="15"/>
                    </a:lnTo>
                    <a:lnTo>
                      <a:pt x="20" y="13"/>
                    </a:lnTo>
                    <a:lnTo>
                      <a:pt x="20" y="11"/>
                    </a:lnTo>
                    <a:lnTo>
                      <a:pt x="20" y="8"/>
                    </a:lnTo>
                    <a:lnTo>
                      <a:pt x="18" y="6"/>
                    </a:lnTo>
                    <a:lnTo>
                      <a:pt x="15" y="3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9"/>
                    </a:lnTo>
                    <a:lnTo>
                      <a:pt x="3" y="22"/>
                    </a:lnTo>
                    <a:lnTo>
                      <a:pt x="5" y="23"/>
                    </a:lnTo>
                    <a:lnTo>
                      <a:pt x="8" y="25"/>
                    </a:lnTo>
                    <a:lnTo>
                      <a:pt x="8" y="25"/>
                    </a:lnTo>
                    <a:lnTo>
                      <a:pt x="10" y="27"/>
                    </a:lnTo>
                    <a:lnTo>
                      <a:pt x="13" y="27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3" name="Freeform 407"/>
              <p:cNvSpPr>
                <a:spLocks/>
              </p:cNvSpPr>
              <p:nvPr/>
            </p:nvSpPr>
            <p:spPr bwMode="auto">
              <a:xfrm>
                <a:off x="1514" y="2119"/>
                <a:ext cx="74" cy="100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3" y="83"/>
                  </a:cxn>
                  <a:cxn ang="0">
                    <a:pos x="0" y="99"/>
                  </a:cxn>
                  <a:cxn ang="0">
                    <a:pos x="0" y="15"/>
                  </a:cxn>
                  <a:cxn ang="0">
                    <a:pos x="73" y="0"/>
                  </a:cxn>
                </a:cxnLst>
                <a:rect l="0" t="0" r="r" b="b"/>
                <a:pathLst>
                  <a:path w="74" h="100">
                    <a:moveTo>
                      <a:pt x="73" y="0"/>
                    </a:moveTo>
                    <a:lnTo>
                      <a:pt x="73" y="83"/>
                    </a:lnTo>
                    <a:lnTo>
                      <a:pt x="0" y="99"/>
                    </a:lnTo>
                    <a:lnTo>
                      <a:pt x="0" y="15"/>
                    </a:lnTo>
                    <a:lnTo>
                      <a:pt x="73" y="0"/>
                    </a:lnTo>
                  </a:path>
                </a:pathLst>
              </a:custGeom>
              <a:solidFill>
                <a:srgbClr val="63CB6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4" name="Freeform 408"/>
              <p:cNvSpPr>
                <a:spLocks/>
              </p:cNvSpPr>
              <p:nvPr/>
            </p:nvSpPr>
            <p:spPr bwMode="auto">
              <a:xfrm>
                <a:off x="1420" y="2054"/>
                <a:ext cx="93" cy="167"/>
              </a:xfrm>
              <a:custGeom>
                <a:avLst/>
                <a:gdLst/>
                <a:ahLst/>
                <a:cxnLst>
                  <a:cxn ang="0">
                    <a:pos x="92" y="166"/>
                  </a:cxn>
                  <a:cxn ang="0">
                    <a:pos x="92" y="82"/>
                  </a:cxn>
                  <a:cxn ang="0">
                    <a:pos x="0" y="0"/>
                  </a:cxn>
                  <a:cxn ang="0">
                    <a:pos x="0" y="76"/>
                  </a:cxn>
                  <a:cxn ang="0">
                    <a:pos x="92" y="166"/>
                  </a:cxn>
                </a:cxnLst>
                <a:rect l="0" t="0" r="r" b="b"/>
                <a:pathLst>
                  <a:path w="93" h="167">
                    <a:moveTo>
                      <a:pt x="92" y="166"/>
                    </a:moveTo>
                    <a:lnTo>
                      <a:pt x="92" y="82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92" y="166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5" name="Freeform 409"/>
              <p:cNvSpPr>
                <a:spLocks/>
              </p:cNvSpPr>
              <p:nvPr/>
            </p:nvSpPr>
            <p:spPr bwMode="auto">
              <a:xfrm>
                <a:off x="1420" y="2040"/>
                <a:ext cx="165" cy="97"/>
              </a:xfrm>
              <a:custGeom>
                <a:avLst/>
                <a:gdLst/>
                <a:ahLst/>
                <a:cxnLst>
                  <a:cxn ang="0">
                    <a:pos x="92" y="96"/>
                  </a:cxn>
                  <a:cxn ang="0">
                    <a:pos x="0" y="12"/>
                  </a:cxn>
                  <a:cxn ang="0">
                    <a:pos x="69" y="0"/>
                  </a:cxn>
                  <a:cxn ang="0">
                    <a:pos x="164" y="81"/>
                  </a:cxn>
                  <a:cxn ang="0">
                    <a:pos x="92" y="96"/>
                  </a:cxn>
                </a:cxnLst>
                <a:rect l="0" t="0" r="r" b="b"/>
                <a:pathLst>
                  <a:path w="165" h="97">
                    <a:moveTo>
                      <a:pt x="92" y="96"/>
                    </a:moveTo>
                    <a:lnTo>
                      <a:pt x="0" y="12"/>
                    </a:lnTo>
                    <a:lnTo>
                      <a:pt x="69" y="0"/>
                    </a:lnTo>
                    <a:lnTo>
                      <a:pt x="164" y="81"/>
                    </a:lnTo>
                    <a:lnTo>
                      <a:pt x="92" y="96"/>
                    </a:lnTo>
                  </a:path>
                </a:pathLst>
              </a:custGeom>
              <a:solidFill>
                <a:srgbClr val="92DB9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6" name="Freeform 410"/>
              <p:cNvSpPr>
                <a:spLocks/>
              </p:cNvSpPr>
              <p:nvPr/>
            </p:nvSpPr>
            <p:spPr bwMode="auto">
              <a:xfrm>
                <a:off x="1528" y="2233"/>
                <a:ext cx="25" cy="43"/>
              </a:xfrm>
              <a:custGeom>
                <a:avLst/>
                <a:gdLst/>
                <a:ahLst/>
                <a:cxnLst>
                  <a:cxn ang="0">
                    <a:pos x="24" y="20"/>
                  </a:cxn>
                  <a:cxn ang="0">
                    <a:pos x="23" y="16"/>
                  </a:cxn>
                  <a:cxn ang="0">
                    <a:pos x="23" y="12"/>
                  </a:cxn>
                  <a:cxn ang="0">
                    <a:pos x="22" y="9"/>
                  </a:cxn>
                  <a:cxn ang="0">
                    <a:pos x="21" y="6"/>
                  </a:cxn>
                  <a:cxn ang="0">
                    <a:pos x="19" y="4"/>
                  </a:cxn>
                  <a:cxn ang="0">
                    <a:pos x="18" y="1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22"/>
                  </a:cxn>
                  <a:cxn ang="0">
                    <a:pos x="0" y="26"/>
                  </a:cxn>
                  <a:cxn ang="0">
                    <a:pos x="2" y="30"/>
                  </a:cxn>
                  <a:cxn ang="0">
                    <a:pos x="3" y="33"/>
                  </a:cxn>
                  <a:cxn ang="0">
                    <a:pos x="4" y="36"/>
                  </a:cxn>
                  <a:cxn ang="0">
                    <a:pos x="5" y="38"/>
                  </a:cxn>
                  <a:cxn ang="0">
                    <a:pos x="7" y="41"/>
                  </a:cxn>
                  <a:cxn ang="0">
                    <a:pos x="9" y="41"/>
                  </a:cxn>
                  <a:cxn ang="0">
                    <a:pos x="10" y="42"/>
                  </a:cxn>
                  <a:cxn ang="0">
                    <a:pos x="10" y="42"/>
                  </a:cxn>
                  <a:cxn ang="0">
                    <a:pos x="10" y="42"/>
                  </a:cxn>
                  <a:cxn ang="0">
                    <a:pos x="10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7" y="41"/>
                  </a:cxn>
                  <a:cxn ang="0">
                    <a:pos x="18" y="40"/>
                  </a:cxn>
                  <a:cxn ang="0">
                    <a:pos x="21" y="38"/>
                  </a:cxn>
                  <a:cxn ang="0">
                    <a:pos x="22" y="37"/>
                  </a:cxn>
                  <a:cxn ang="0">
                    <a:pos x="23" y="35"/>
                  </a:cxn>
                  <a:cxn ang="0">
                    <a:pos x="23" y="31"/>
                  </a:cxn>
                  <a:cxn ang="0">
                    <a:pos x="24" y="27"/>
                  </a:cxn>
                  <a:cxn ang="0">
                    <a:pos x="24" y="23"/>
                  </a:cxn>
                  <a:cxn ang="0">
                    <a:pos x="24" y="20"/>
                  </a:cxn>
                </a:cxnLst>
                <a:rect l="0" t="0" r="r" b="b"/>
                <a:pathLst>
                  <a:path w="25" h="43">
                    <a:moveTo>
                      <a:pt x="24" y="20"/>
                    </a:moveTo>
                    <a:lnTo>
                      <a:pt x="23" y="16"/>
                    </a:lnTo>
                    <a:lnTo>
                      <a:pt x="23" y="12"/>
                    </a:lnTo>
                    <a:lnTo>
                      <a:pt x="22" y="9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5" y="1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2" y="30"/>
                    </a:lnTo>
                    <a:lnTo>
                      <a:pt x="3" y="33"/>
                    </a:lnTo>
                    <a:lnTo>
                      <a:pt x="4" y="36"/>
                    </a:lnTo>
                    <a:lnTo>
                      <a:pt x="5" y="38"/>
                    </a:lnTo>
                    <a:lnTo>
                      <a:pt x="7" y="41"/>
                    </a:lnTo>
                    <a:lnTo>
                      <a:pt x="9" y="41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7" y="41"/>
                    </a:lnTo>
                    <a:lnTo>
                      <a:pt x="18" y="40"/>
                    </a:lnTo>
                    <a:lnTo>
                      <a:pt x="21" y="38"/>
                    </a:lnTo>
                    <a:lnTo>
                      <a:pt x="22" y="37"/>
                    </a:lnTo>
                    <a:lnTo>
                      <a:pt x="23" y="35"/>
                    </a:lnTo>
                    <a:lnTo>
                      <a:pt x="23" y="31"/>
                    </a:lnTo>
                    <a:lnTo>
                      <a:pt x="24" y="27"/>
                    </a:lnTo>
                    <a:lnTo>
                      <a:pt x="24" y="23"/>
                    </a:lnTo>
                    <a:lnTo>
                      <a:pt x="24" y="2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7" name="Freeform 411"/>
              <p:cNvSpPr>
                <a:spLocks/>
              </p:cNvSpPr>
              <p:nvPr/>
            </p:nvSpPr>
            <p:spPr bwMode="auto">
              <a:xfrm>
                <a:off x="1521" y="2222"/>
                <a:ext cx="46" cy="53"/>
              </a:xfrm>
              <a:custGeom>
                <a:avLst/>
                <a:gdLst/>
                <a:ahLst/>
                <a:cxnLst>
                  <a:cxn ang="0">
                    <a:pos x="45" y="52"/>
                  </a:cxn>
                  <a:cxn ang="0">
                    <a:pos x="0" y="10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6" y="3"/>
                  </a:cxn>
                  <a:cxn ang="0">
                    <a:pos x="11" y="9"/>
                  </a:cxn>
                  <a:cxn ang="0">
                    <a:pos x="17" y="16"/>
                  </a:cxn>
                  <a:cxn ang="0">
                    <a:pos x="25" y="24"/>
                  </a:cxn>
                  <a:cxn ang="0">
                    <a:pos x="32" y="31"/>
                  </a:cxn>
                  <a:cxn ang="0">
                    <a:pos x="37" y="36"/>
                  </a:cxn>
                  <a:cxn ang="0">
                    <a:pos x="42" y="41"/>
                  </a:cxn>
                  <a:cxn ang="0">
                    <a:pos x="43" y="43"/>
                  </a:cxn>
                  <a:cxn ang="0">
                    <a:pos x="45" y="52"/>
                  </a:cxn>
                </a:cxnLst>
                <a:rect l="0" t="0" r="r" b="b"/>
                <a:pathLst>
                  <a:path w="46" h="53">
                    <a:moveTo>
                      <a:pt x="45" y="52"/>
                    </a:moveTo>
                    <a:lnTo>
                      <a:pt x="0" y="1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6" y="3"/>
                    </a:lnTo>
                    <a:lnTo>
                      <a:pt x="11" y="9"/>
                    </a:lnTo>
                    <a:lnTo>
                      <a:pt x="17" y="16"/>
                    </a:lnTo>
                    <a:lnTo>
                      <a:pt x="25" y="24"/>
                    </a:lnTo>
                    <a:lnTo>
                      <a:pt x="32" y="31"/>
                    </a:lnTo>
                    <a:lnTo>
                      <a:pt x="37" y="36"/>
                    </a:lnTo>
                    <a:lnTo>
                      <a:pt x="42" y="41"/>
                    </a:lnTo>
                    <a:lnTo>
                      <a:pt x="43" y="43"/>
                    </a:lnTo>
                    <a:lnTo>
                      <a:pt x="45" y="5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8" name="Freeform 412"/>
              <p:cNvSpPr>
                <a:spLocks/>
              </p:cNvSpPr>
              <p:nvPr/>
            </p:nvSpPr>
            <p:spPr bwMode="auto">
              <a:xfrm>
                <a:off x="1544" y="2185"/>
                <a:ext cx="106" cy="85"/>
              </a:xfrm>
              <a:custGeom>
                <a:avLst/>
                <a:gdLst/>
                <a:ahLst/>
                <a:cxnLst>
                  <a:cxn ang="0">
                    <a:pos x="103" y="62"/>
                  </a:cxn>
                  <a:cxn ang="0">
                    <a:pos x="103" y="62"/>
                  </a:cxn>
                  <a:cxn ang="0">
                    <a:pos x="103" y="60"/>
                  </a:cxn>
                  <a:cxn ang="0">
                    <a:pos x="105" y="57"/>
                  </a:cxn>
                  <a:cxn ang="0">
                    <a:pos x="105" y="55"/>
                  </a:cxn>
                  <a:cxn ang="0">
                    <a:pos x="105" y="51"/>
                  </a:cxn>
                  <a:cxn ang="0">
                    <a:pos x="103" y="49"/>
                  </a:cxn>
                  <a:cxn ang="0">
                    <a:pos x="103" y="46"/>
                  </a:cxn>
                  <a:cxn ang="0">
                    <a:pos x="102" y="44"/>
                  </a:cxn>
                  <a:cxn ang="0">
                    <a:pos x="101" y="41"/>
                  </a:cxn>
                  <a:cxn ang="0">
                    <a:pos x="97" y="38"/>
                  </a:cxn>
                  <a:cxn ang="0">
                    <a:pos x="92" y="35"/>
                  </a:cxn>
                  <a:cxn ang="0">
                    <a:pos x="87" y="31"/>
                  </a:cxn>
                  <a:cxn ang="0">
                    <a:pos x="82" y="27"/>
                  </a:cxn>
                  <a:cxn ang="0">
                    <a:pos x="78" y="23"/>
                  </a:cxn>
                  <a:cxn ang="0">
                    <a:pos x="76" y="22"/>
                  </a:cxn>
                  <a:cxn ang="0">
                    <a:pos x="75" y="21"/>
                  </a:cxn>
                  <a:cxn ang="0">
                    <a:pos x="70" y="0"/>
                  </a:cxn>
                  <a:cxn ang="0">
                    <a:pos x="0" y="12"/>
                  </a:cxn>
                  <a:cxn ang="0">
                    <a:pos x="3" y="38"/>
                  </a:cxn>
                  <a:cxn ang="0">
                    <a:pos x="7" y="66"/>
                  </a:cxn>
                  <a:cxn ang="0">
                    <a:pos x="22" y="84"/>
                  </a:cxn>
                  <a:cxn ang="0">
                    <a:pos x="103" y="62"/>
                  </a:cxn>
                </a:cxnLst>
                <a:rect l="0" t="0" r="r" b="b"/>
                <a:pathLst>
                  <a:path w="106" h="85">
                    <a:moveTo>
                      <a:pt x="103" y="62"/>
                    </a:moveTo>
                    <a:lnTo>
                      <a:pt x="103" y="62"/>
                    </a:lnTo>
                    <a:lnTo>
                      <a:pt x="103" y="60"/>
                    </a:lnTo>
                    <a:lnTo>
                      <a:pt x="105" y="57"/>
                    </a:lnTo>
                    <a:lnTo>
                      <a:pt x="105" y="55"/>
                    </a:lnTo>
                    <a:lnTo>
                      <a:pt x="105" y="51"/>
                    </a:lnTo>
                    <a:lnTo>
                      <a:pt x="103" y="49"/>
                    </a:lnTo>
                    <a:lnTo>
                      <a:pt x="103" y="46"/>
                    </a:lnTo>
                    <a:lnTo>
                      <a:pt x="102" y="44"/>
                    </a:lnTo>
                    <a:lnTo>
                      <a:pt x="101" y="41"/>
                    </a:lnTo>
                    <a:lnTo>
                      <a:pt x="97" y="38"/>
                    </a:lnTo>
                    <a:lnTo>
                      <a:pt x="92" y="35"/>
                    </a:lnTo>
                    <a:lnTo>
                      <a:pt x="87" y="31"/>
                    </a:lnTo>
                    <a:lnTo>
                      <a:pt x="82" y="27"/>
                    </a:lnTo>
                    <a:lnTo>
                      <a:pt x="78" y="23"/>
                    </a:lnTo>
                    <a:lnTo>
                      <a:pt x="76" y="22"/>
                    </a:lnTo>
                    <a:lnTo>
                      <a:pt x="75" y="21"/>
                    </a:lnTo>
                    <a:lnTo>
                      <a:pt x="70" y="0"/>
                    </a:lnTo>
                    <a:lnTo>
                      <a:pt x="0" y="12"/>
                    </a:lnTo>
                    <a:lnTo>
                      <a:pt x="3" y="38"/>
                    </a:lnTo>
                    <a:lnTo>
                      <a:pt x="7" y="66"/>
                    </a:lnTo>
                    <a:lnTo>
                      <a:pt x="22" y="84"/>
                    </a:lnTo>
                    <a:lnTo>
                      <a:pt x="103" y="62"/>
                    </a:lnTo>
                  </a:path>
                </a:pathLst>
              </a:custGeom>
              <a:solidFill>
                <a:srgbClr val="FFCB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69" name="Freeform 413"/>
              <p:cNvSpPr>
                <a:spLocks/>
              </p:cNvSpPr>
              <p:nvPr/>
            </p:nvSpPr>
            <p:spPr bwMode="auto">
              <a:xfrm>
                <a:off x="1566" y="2229"/>
                <a:ext cx="80" cy="36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79" y="15"/>
                  </a:cxn>
                  <a:cxn ang="0">
                    <a:pos x="0" y="35"/>
                  </a:cxn>
                  <a:cxn ang="0">
                    <a:pos x="0" y="21"/>
                  </a:cxn>
                  <a:cxn ang="0">
                    <a:pos x="79" y="0"/>
                  </a:cxn>
                </a:cxnLst>
                <a:rect l="0" t="0" r="r" b="b"/>
                <a:pathLst>
                  <a:path w="80" h="36">
                    <a:moveTo>
                      <a:pt x="79" y="0"/>
                    </a:moveTo>
                    <a:lnTo>
                      <a:pt x="79" y="15"/>
                    </a:lnTo>
                    <a:lnTo>
                      <a:pt x="0" y="35"/>
                    </a:lnTo>
                    <a:lnTo>
                      <a:pt x="0" y="21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0" name="Freeform 414"/>
              <p:cNvSpPr>
                <a:spLocks/>
              </p:cNvSpPr>
              <p:nvPr/>
            </p:nvSpPr>
            <p:spPr bwMode="auto">
              <a:xfrm>
                <a:off x="1524" y="2175"/>
                <a:ext cx="44" cy="95"/>
              </a:xfrm>
              <a:custGeom>
                <a:avLst/>
                <a:gdLst/>
                <a:ahLst/>
                <a:cxnLst>
                  <a:cxn ang="0">
                    <a:pos x="43" y="94"/>
                  </a:cxn>
                  <a:cxn ang="0">
                    <a:pos x="43" y="94"/>
                  </a:cxn>
                  <a:cxn ang="0">
                    <a:pos x="43" y="91"/>
                  </a:cxn>
                  <a:cxn ang="0">
                    <a:pos x="43" y="87"/>
                  </a:cxn>
                  <a:cxn ang="0">
                    <a:pos x="43" y="84"/>
                  </a:cxn>
                  <a:cxn ang="0">
                    <a:pos x="43" y="80"/>
                  </a:cxn>
                  <a:cxn ang="0">
                    <a:pos x="41" y="76"/>
                  </a:cxn>
                  <a:cxn ang="0">
                    <a:pos x="41" y="72"/>
                  </a:cxn>
                  <a:cxn ang="0">
                    <a:pos x="40" y="70"/>
                  </a:cxn>
                  <a:cxn ang="0">
                    <a:pos x="39" y="67"/>
                  </a:cxn>
                  <a:cxn ang="0">
                    <a:pos x="37" y="64"/>
                  </a:cxn>
                  <a:cxn ang="0">
                    <a:pos x="35" y="60"/>
                  </a:cxn>
                  <a:cxn ang="0">
                    <a:pos x="32" y="57"/>
                  </a:cxn>
                  <a:cxn ang="0">
                    <a:pos x="30" y="54"/>
                  </a:cxn>
                  <a:cxn ang="0">
                    <a:pos x="29" y="51"/>
                  </a:cxn>
                  <a:cxn ang="0">
                    <a:pos x="27" y="49"/>
                  </a:cxn>
                  <a:cxn ang="0">
                    <a:pos x="26" y="49"/>
                  </a:cxn>
                  <a:cxn ang="0">
                    <a:pos x="24" y="22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43" y="94"/>
                  </a:cxn>
                </a:cxnLst>
                <a:rect l="0" t="0" r="r" b="b"/>
                <a:pathLst>
                  <a:path w="44" h="95">
                    <a:moveTo>
                      <a:pt x="43" y="94"/>
                    </a:moveTo>
                    <a:lnTo>
                      <a:pt x="43" y="94"/>
                    </a:lnTo>
                    <a:lnTo>
                      <a:pt x="43" y="91"/>
                    </a:lnTo>
                    <a:lnTo>
                      <a:pt x="43" y="87"/>
                    </a:lnTo>
                    <a:lnTo>
                      <a:pt x="43" y="84"/>
                    </a:lnTo>
                    <a:lnTo>
                      <a:pt x="43" y="80"/>
                    </a:lnTo>
                    <a:lnTo>
                      <a:pt x="41" y="76"/>
                    </a:lnTo>
                    <a:lnTo>
                      <a:pt x="41" y="72"/>
                    </a:lnTo>
                    <a:lnTo>
                      <a:pt x="40" y="70"/>
                    </a:lnTo>
                    <a:lnTo>
                      <a:pt x="39" y="67"/>
                    </a:lnTo>
                    <a:lnTo>
                      <a:pt x="37" y="64"/>
                    </a:lnTo>
                    <a:lnTo>
                      <a:pt x="35" y="60"/>
                    </a:lnTo>
                    <a:lnTo>
                      <a:pt x="32" y="57"/>
                    </a:lnTo>
                    <a:lnTo>
                      <a:pt x="30" y="54"/>
                    </a:lnTo>
                    <a:lnTo>
                      <a:pt x="29" y="51"/>
                    </a:lnTo>
                    <a:lnTo>
                      <a:pt x="27" y="49"/>
                    </a:lnTo>
                    <a:lnTo>
                      <a:pt x="26" y="49"/>
                    </a:lnTo>
                    <a:lnTo>
                      <a:pt x="24" y="22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43" y="94"/>
                    </a:lnTo>
                  </a:path>
                </a:pathLst>
              </a:custGeom>
              <a:solidFill>
                <a:srgbClr val="CD96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1" name="Freeform 415"/>
              <p:cNvSpPr>
                <a:spLocks/>
              </p:cNvSpPr>
              <p:nvPr/>
            </p:nvSpPr>
            <p:spPr bwMode="auto">
              <a:xfrm>
                <a:off x="1526" y="2234"/>
                <a:ext cx="21" cy="41"/>
              </a:xfrm>
              <a:custGeom>
                <a:avLst/>
                <a:gdLst/>
                <a:ahLst/>
                <a:cxnLst>
                  <a:cxn ang="0">
                    <a:pos x="11" y="40"/>
                  </a:cxn>
                  <a:cxn ang="0">
                    <a:pos x="14" y="40"/>
                  </a:cxn>
                  <a:cxn ang="0">
                    <a:pos x="16" y="39"/>
                  </a:cxn>
                  <a:cxn ang="0">
                    <a:pos x="17" y="36"/>
                  </a:cxn>
                  <a:cxn ang="0">
                    <a:pos x="19" y="34"/>
                  </a:cxn>
                  <a:cxn ang="0">
                    <a:pos x="19" y="31"/>
                  </a:cxn>
                  <a:cxn ang="0">
                    <a:pos x="20" y="28"/>
                  </a:cxn>
                  <a:cxn ang="0">
                    <a:pos x="20" y="24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19" y="11"/>
                  </a:cxn>
                  <a:cxn ang="0">
                    <a:pos x="17" y="9"/>
                  </a:cxn>
                  <a:cxn ang="0">
                    <a:pos x="16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3" y="4"/>
                  </a:cxn>
                  <a:cxn ang="0">
                    <a:pos x="1" y="6"/>
                  </a:cxn>
                  <a:cxn ang="0">
                    <a:pos x="1" y="9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0" y="25"/>
                  </a:cxn>
                  <a:cxn ang="0">
                    <a:pos x="1" y="29"/>
                  </a:cxn>
                  <a:cxn ang="0">
                    <a:pos x="3" y="31"/>
                  </a:cxn>
                  <a:cxn ang="0">
                    <a:pos x="4" y="35"/>
                  </a:cxn>
                  <a:cxn ang="0">
                    <a:pos x="6" y="38"/>
                  </a:cxn>
                  <a:cxn ang="0">
                    <a:pos x="7" y="39"/>
                  </a:cxn>
                  <a:cxn ang="0">
                    <a:pos x="10" y="40"/>
                  </a:cxn>
                  <a:cxn ang="0">
                    <a:pos x="11" y="40"/>
                  </a:cxn>
                </a:cxnLst>
                <a:rect l="0" t="0" r="r" b="b"/>
                <a:pathLst>
                  <a:path w="21" h="41">
                    <a:moveTo>
                      <a:pt x="11" y="40"/>
                    </a:moveTo>
                    <a:lnTo>
                      <a:pt x="14" y="40"/>
                    </a:lnTo>
                    <a:lnTo>
                      <a:pt x="16" y="39"/>
                    </a:lnTo>
                    <a:lnTo>
                      <a:pt x="17" y="36"/>
                    </a:lnTo>
                    <a:lnTo>
                      <a:pt x="19" y="34"/>
                    </a:lnTo>
                    <a:lnTo>
                      <a:pt x="19" y="31"/>
                    </a:lnTo>
                    <a:lnTo>
                      <a:pt x="20" y="28"/>
                    </a:lnTo>
                    <a:lnTo>
                      <a:pt x="20" y="24"/>
                    </a:lnTo>
                    <a:lnTo>
                      <a:pt x="20" y="20"/>
                    </a:lnTo>
                    <a:lnTo>
                      <a:pt x="20" y="15"/>
                    </a:lnTo>
                    <a:lnTo>
                      <a:pt x="19" y="11"/>
                    </a:lnTo>
                    <a:lnTo>
                      <a:pt x="17" y="9"/>
                    </a:lnTo>
                    <a:lnTo>
                      <a:pt x="16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3" y="4"/>
                    </a:lnTo>
                    <a:lnTo>
                      <a:pt x="1" y="6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3" y="31"/>
                    </a:lnTo>
                    <a:lnTo>
                      <a:pt x="4" y="35"/>
                    </a:lnTo>
                    <a:lnTo>
                      <a:pt x="6" y="38"/>
                    </a:lnTo>
                    <a:lnTo>
                      <a:pt x="7" y="39"/>
                    </a:lnTo>
                    <a:lnTo>
                      <a:pt x="10" y="40"/>
                    </a:lnTo>
                    <a:lnTo>
                      <a:pt x="11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2" name="Freeform 416"/>
              <p:cNvSpPr>
                <a:spLocks/>
              </p:cNvSpPr>
              <p:nvPr/>
            </p:nvSpPr>
            <p:spPr bwMode="auto">
              <a:xfrm>
                <a:off x="1522" y="2240"/>
                <a:ext cx="21" cy="29"/>
              </a:xfrm>
              <a:custGeom>
                <a:avLst/>
                <a:gdLst/>
                <a:ahLst/>
                <a:cxnLst>
                  <a:cxn ang="0">
                    <a:pos x="13" y="28"/>
                  </a:cxn>
                  <a:cxn ang="0">
                    <a:pos x="13" y="28"/>
                  </a:cxn>
                  <a:cxn ang="0">
                    <a:pos x="15" y="27"/>
                  </a:cxn>
                  <a:cxn ang="0">
                    <a:pos x="18" y="25"/>
                  </a:cxn>
                  <a:cxn ang="0">
                    <a:pos x="18" y="24"/>
                  </a:cxn>
                  <a:cxn ang="0">
                    <a:pos x="20" y="22"/>
                  </a:cxn>
                  <a:cxn ang="0">
                    <a:pos x="20" y="19"/>
                  </a:cxn>
                  <a:cxn ang="0">
                    <a:pos x="20" y="17"/>
                  </a:cxn>
                  <a:cxn ang="0">
                    <a:pos x="20" y="14"/>
                  </a:cxn>
                  <a:cxn ang="0">
                    <a:pos x="20" y="11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4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8" y="1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3" y="5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3" y="20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5" y="25"/>
                  </a:cxn>
                  <a:cxn ang="0">
                    <a:pos x="8" y="27"/>
                  </a:cxn>
                  <a:cxn ang="0">
                    <a:pos x="10" y="28"/>
                  </a:cxn>
                  <a:cxn ang="0">
                    <a:pos x="13" y="28"/>
                  </a:cxn>
                </a:cxnLst>
                <a:rect l="0" t="0" r="r" b="b"/>
                <a:pathLst>
                  <a:path w="21" h="29">
                    <a:moveTo>
                      <a:pt x="13" y="28"/>
                    </a:moveTo>
                    <a:lnTo>
                      <a:pt x="13" y="28"/>
                    </a:lnTo>
                    <a:lnTo>
                      <a:pt x="15" y="27"/>
                    </a:lnTo>
                    <a:lnTo>
                      <a:pt x="18" y="25"/>
                    </a:lnTo>
                    <a:lnTo>
                      <a:pt x="18" y="24"/>
                    </a:lnTo>
                    <a:lnTo>
                      <a:pt x="20" y="22"/>
                    </a:lnTo>
                    <a:lnTo>
                      <a:pt x="20" y="19"/>
                    </a:lnTo>
                    <a:lnTo>
                      <a:pt x="20" y="17"/>
                    </a:lnTo>
                    <a:lnTo>
                      <a:pt x="20" y="14"/>
                    </a:lnTo>
                    <a:lnTo>
                      <a:pt x="20" y="11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4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3" y="20"/>
                    </a:lnTo>
                    <a:lnTo>
                      <a:pt x="3" y="23"/>
                    </a:lnTo>
                    <a:lnTo>
                      <a:pt x="5" y="24"/>
                    </a:lnTo>
                    <a:lnTo>
                      <a:pt x="5" y="25"/>
                    </a:lnTo>
                    <a:lnTo>
                      <a:pt x="8" y="27"/>
                    </a:lnTo>
                    <a:lnTo>
                      <a:pt x="10" y="28"/>
                    </a:lnTo>
                    <a:lnTo>
                      <a:pt x="13" y="28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3" name="Freeform 417"/>
              <p:cNvSpPr>
                <a:spLocks/>
              </p:cNvSpPr>
              <p:nvPr/>
            </p:nvSpPr>
            <p:spPr bwMode="auto">
              <a:xfrm>
                <a:off x="1561" y="2242"/>
                <a:ext cx="90" cy="3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20"/>
                  </a:cxn>
                  <a:cxn ang="0">
                    <a:pos x="1" y="20"/>
                  </a:cxn>
                  <a:cxn ang="0">
                    <a:pos x="1" y="21"/>
                  </a:cxn>
                  <a:cxn ang="0">
                    <a:pos x="1" y="22"/>
                  </a:cxn>
                  <a:cxn ang="0">
                    <a:pos x="2" y="22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5" y="25"/>
                  </a:cxn>
                  <a:cxn ang="0">
                    <a:pos x="9" y="23"/>
                  </a:cxn>
                  <a:cxn ang="0">
                    <a:pos x="19" y="21"/>
                  </a:cxn>
                  <a:cxn ang="0">
                    <a:pos x="31" y="17"/>
                  </a:cxn>
                  <a:cxn ang="0">
                    <a:pos x="46" y="14"/>
                  </a:cxn>
                  <a:cxn ang="0">
                    <a:pos x="60" y="10"/>
                  </a:cxn>
                  <a:cxn ang="0">
                    <a:pos x="73" y="7"/>
                  </a:cxn>
                  <a:cxn ang="0">
                    <a:pos x="83" y="5"/>
                  </a:cxn>
                  <a:cxn ang="0">
                    <a:pos x="85" y="4"/>
                  </a:cxn>
                  <a:cxn ang="0">
                    <a:pos x="88" y="0"/>
                  </a:cxn>
                  <a:cxn ang="0">
                    <a:pos x="88" y="0"/>
                  </a:cxn>
                  <a:cxn ang="0">
                    <a:pos x="88" y="0"/>
                  </a:cxn>
                  <a:cxn ang="0">
                    <a:pos x="88" y="0"/>
                  </a:cxn>
                  <a:cxn ang="0">
                    <a:pos x="88" y="1"/>
                  </a:cxn>
                  <a:cxn ang="0">
                    <a:pos x="89" y="1"/>
                  </a:cxn>
                  <a:cxn ang="0">
                    <a:pos x="89" y="1"/>
                  </a:cxn>
                  <a:cxn ang="0">
                    <a:pos x="89" y="3"/>
                  </a:cxn>
                  <a:cxn ang="0">
                    <a:pos x="89" y="3"/>
                  </a:cxn>
                  <a:cxn ang="0">
                    <a:pos x="89" y="4"/>
                  </a:cxn>
                  <a:cxn ang="0">
                    <a:pos x="89" y="5"/>
                  </a:cxn>
                  <a:cxn ang="0">
                    <a:pos x="89" y="7"/>
                  </a:cxn>
                  <a:cxn ang="0">
                    <a:pos x="88" y="9"/>
                  </a:cxn>
                  <a:cxn ang="0">
                    <a:pos x="88" y="10"/>
                  </a:cxn>
                  <a:cxn ang="0">
                    <a:pos x="88" y="11"/>
                  </a:cxn>
                  <a:cxn ang="0">
                    <a:pos x="86" y="11"/>
                  </a:cxn>
                  <a:cxn ang="0">
                    <a:pos x="86" y="11"/>
                  </a:cxn>
                  <a:cxn ang="0">
                    <a:pos x="84" y="12"/>
                  </a:cxn>
                  <a:cxn ang="0">
                    <a:pos x="74" y="15"/>
                  </a:cxn>
                  <a:cxn ang="0">
                    <a:pos x="61" y="18"/>
                  </a:cxn>
                  <a:cxn ang="0">
                    <a:pos x="46" y="22"/>
                  </a:cxn>
                  <a:cxn ang="0">
                    <a:pos x="31" y="27"/>
                  </a:cxn>
                  <a:cxn ang="0">
                    <a:pos x="17" y="29"/>
                  </a:cxn>
                  <a:cxn ang="0">
                    <a:pos x="9" y="32"/>
                  </a:cxn>
                  <a:cxn ang="0">
                    <a:pos x="5" y="33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2" y="31"/>
                  </a:cxn>
                  <a:cxn ang="0">
                    <a:pos x="2" y="29"/>
                  </a:cxn>
                  <a:cxn ang="0">
                    <a:pos x="1" y="28"/>
                  </a:cxn>
                  <a:cxn ang="0">
                    <a:pos x="1" y="28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</a:cxnLst>
                <a:rect l="0" t="0" r="r" b="b"/>
                <a:pathLst>
                  <a:path w="90" h="34">
                    <a:moveTo>
                      <a:pt x="0" y="18"/>
                    </a:moveTo>
                    <a:lnTo>
                      <a:pt x="0" y="20"/>
                    </a:lnTo>
                    <a:lnTo>
                      <a:pt x="1" y="20"/>
                    </a:lnTo>
                    <a:lnTo>
                      <a:pt x="1" y="21"/>
                    </a:lnTo>
                    <a:lnTo>
                      <a:pt x="1" y="22"/>
                    </a:lnTo>
                    <a:lnTo>
                      <a:pt x="2" y="22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9" y="23"/>
                    </a:lnTo>
                    <a:lnTo>
                      <a:pt x="19" y="21"/>
                    </a:lnTo>
                    <a:lnTo>
                      <a:pt x="31" y="17"/>
                    </a:lnTo>
                    <a:lnTo>
                      <a:pt x="46" y="14"/>
                    </a:lnTo>
                    <a:lnTo>
                      <a:pt x="60" y="10"/>
                    </a:lnTo>
                    <a:lnTo>
                      <a:pt x="73" y="7"/>
                    </a:lnTo>
                    <a:lnTo>
                      <a:pt x="83" y="5"/>
                    </a:lnTo>
                    <a:lnTo>
                      <a:pt x="85" y="4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1"/>
                    </a:lnTo>
                    <a:lnTo>
                      <a:pt x="89" y="1"/>
                    </a:lnTo>
                    <a:lnTo>
                      <a:pt x="89" y="1"/>
                    </a:lnTo>
                    <a:lnTo>
                      <a:pt x="89" y="3"/>
                    </a:lnTo>
                    <a:lnTo>
                      <a:pt x="89" y="3"/>
                    </a:lnTo>
                    <a:lnTo>
                      <a:pt x="89" y="4"/>
                    </a:lnTo>
                    <a:lnTo>
                      <a:pt x="89" y="5"/>
                    </a:lnTo>
                    <a:lnTo>
                      <a:pt x="89" y="7"/>
                    </a:lnTo>
                    <a:lnTo>
                      <a:pt x="88" y="9"/>
                    </a:lnTo>
                    <a:lnTo>
                      <a:pt x="88" y="10"/>
                    </a:lnTo>
                    <a:lnTo>
                      <a:pt x="88" y="11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4" y="12"/>
                    </a:lnTo>
                    <a:lnTo>
                      <a:pt x="74" y="15"/>
                    </a:lnTo>
                    <a:lnTo>
                      <a:pt x="61" y="18"/>
                    </a:lnTo>
                    <a:lnTo>
                      <a:pt x="46" y="22"/>
                    </a:lnTo>
                    <a:lnTo>
                      <a:pt x="31" y="27"/>
                    </a:lnTo>
                    <a:lnTo>
                      <a:pt x="17" y="29"/>
                    </a:lnTo>
                    <a:lnTo>
                      <a:pt x="9" y="32"/>
                    </a:lnTo>
                    <a:lnTo>
                      <a:pt x="5" y="33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2" y="31"/>
                    </a:lnTo>
                    <a:lnTo>
                      <a:pt x="2" y="29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4" name="Freeform 418"/>
              <p:cNvSpPr>
                <a:spLocks/>
              </p:cNvSpPr>
              <p:nvPr/>
            </p:nvSpPr>
            <p:spPr bwMode="auto">
              <a:xfrm>
                <a:off x="1547" y="2184"/>
                <a:ext cx="67" cy="34"/>
              </a:xfrm>
              <a:custGeom>
                <a:avLst/>
                <a:gdLst/>
                <a:ahLst/>
                <a:cxnLst>
                  <a:cxn ang="0">
                    <a:pos x="4" y="33"/>
                  </a:cxn>
                  <a:cxn ang="0">
                    <a:pos x="4" y="33"/>
                  </a:cxn>
                  <a:cxn ang="0">
                    <a:pos x="7" y="33"/>
                  </a:cxn>
                  <a:cxn ang="0">
                    <a:pos x="10" y="33"/>
                  </a:cxn>
                  <a:cxn ang="0">
                    <a:pos x="15" y="31"/>
                  </a:cxn>
                  <a:cxn ang="0">
                    <a:pos x="20" y="31"/>
                  </a:cxn>
                  <a:cxn ang="0">
                    <a:pos x="27" y="30"/>
                  </a:cxn>
                  <a:cxn ang="0">
                    <a:pos x="33" y="29"/>
                  </a:cxn>
                  <a:cxn ang="0">
                    <a:pos x="40" y="27"/>
                  </a:cxn>
                  <a:cxn ang="0">
                    <a:pos x="46" y="26"/>
                  </a:cxn>
                  <a:cxn ang="0">
                    <a:pos x="51" y="24"/>
                  </a:cxn>
                  <a:cxn ang="0">
                    <a:pos x="56" y="22"/>
                  </a:cxn>
                  <a:cxn ang="0">
                    <a:pos x="60" y="21"/>
                  </a:cxn>
                  <a:cxn ang="0">
                    <a:pos x="63" y="20"/>
                  </a:cxn>
                  <a:cxn ang="0">
                    <a:pos x="65" y="19"/>
                  </a:cxn>
                  <a:cxn ang="0">
                    <a:pos x="66" y="19"/>
                  </a:cxn>
                  <a:cxn ang="0">
                    <a:pos x="66" y="19"/>
                  </a:cxn>
                  <a:cxn ang="0">
                    <a:pos x="60" y="0"/>
                  </a:cxn>
                  <a:cxn ang="0">
                    <a:pos x="0" y="12"/>
                  </a:cxn>
                  <a:cxn ang="0">
                    <a:pos x="3" y="33"/>
                  </a:cxn>
                  <a:cxn ang="0">
                    <a:pos x="4" y="33"/>
                  </a:cxn>
                </a:cxnLst>
                <a:rect l="0" t="0" r="r" b="b"/>
                <a:pathLst>
                  <a:path w="67" h="34">
                    <a:moveTo>
                      <a:pt x="4" y="33"/>
                    </a:moveTo>
                    <a:lnTo>
                      <a:pt x="4" y="33"/>
                    </a:lnTo>
                    <a:lnTo>
                      <a:pt x="7" y="33"/>
                    </a:lnTo>
                    <a:lnTo>
                      <a:pt x="10" y="33"/>
                    </a:lnTo>
                    <a:lnTo>
                      <a:pt x="15" y="31"/>
                    </a:lnTo>
                    <a:lnTo>
                      <a:pt x="20" y="31"/>
                    </a:lnTo>
                    <a:lnTo>
                      <a:pt x="27" y="30"/>
                    </a:lnTo>
                    <a:lnTo>
                      <a:pt x="33" y="29"/>
                    </a:lnTo>
                    <a:lnTo>
                      <a:pt x="40" y="27"/>
                    </a:lnTo>
                    <a:lnTo>
                      <a:pt x="46" y="26"/>
                    </a:lnTo>
                    <a:lnTo>
                      <a:pt x="51" y="24"/>
                    </a:lnTo>
                    <a:lnTo>
                      <a:pt x="56" y="22"/>
                    </a:lnTo>
                    <a:lnTo>
                      <a:pt x="60" y="21"/>
                    </a:lnTo>
                    <a:lnTo>
                      <a:pt x="63" y="20"/>
                    </a:lnTo>
                    <a:lnTo>
                      <a:pt x="65" y="19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0" y="0"/>
                    </a:lnTo>
                    <a:lnTo>
                      <a:pt x="0" y="12"/>
                    </a:lnTo>
                    <a:lnTo>
                      <a:pt x="3" y="33"/>
                    </a:lnTo>
                    <a:lnTo>
                      <a:pt x="4" y="33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5" name="Freeform 419"/>
              <p:cNvSpPr>
                <a:spLocks/>
              </p:cNvSpPr>
              <p:nvPr/>
            </p:nvSpPr>
            <p:spPr bwMode="auto">
              <a:xfrm>
                <a:off x="1558" y="2189"/>
                <a:ext cx="55" cy="26"/>
              </a:xfrm>
              <a:custGeom>
                <a:avLst/>
                <a:gdLst/>
                <a:ahLst/>
                <a:cxnLst>
                  <a:cxn ang="0">
                    <a:pos x="13" y="25"/>
                  </a:cxn>
                  <a:cxn ang="0">
                    <a:pos x="18" y="23"/>
                  </a:cxn>
                  <a:cxn ang="0">
                    <a:pos x="27" y="21"/>
                  </a:cxn>
                  <a:cxn ang="0">
                    <a:pos x="34" y="20"/>
                  </a:cxn>
                  <a:cxn ang="0">
                    <a:pos x="38" y="18"/>
                  </a:cxn>
                  <a:cxn ang="0">
                    <a:pos x="44" y="17"/>
                  </a:cxn>
                  <a:cxn ang="0">
                    <a:pos x="49" y="15"/>
                  </a:cxn>
                  <a:cxn ang="0">
                    <a:pos x="53" y="13"/>
                  </a:cxn>
                  <a:cxn ang="0">
                    <a:pos x="53" y="11"/>
                  </a:cxn>
                  <a:cxn ang="0">
                    <a:pos x="52" y="7"/>
                  </a:cxn>
                  <a:cxn ang="0">
                    <a:pos x="51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46" y="0"/>
                  </a:cxn>
                  <a:cxn ang="0">
                    <a:pos x="41" y="1"/>
                  </a:cxn>
                  <a:cxn ang="0">
                    <a:pos x="36" y="2"/>
                  </a:cxn>
                  <a:cxn ang="0">
                    <a:pos x="32" y="3"/>
                  </a:cxn>
                  <a:cxn ang="0">
                    <a:pos x="29" y="5"/>
                  </a:cxn>
                  <a:cxn ang="0">
                    <a:pos x="27" y="6"/>
                  </a:cxn>
                  <a:cxn ang="0">
                    <a:pos x="27" y="8"/>
                  </a:cxn>
                  <a:cxn ang="0">
                    <a:pos x="33" y="10"/>
                  </a:cxn>
                  <a:cxn ang="0">
                    <a:pos x="37" y="11"/>
                  </a:cxn>
                  <a:cxn ang="0">
                    <a:pos x="34" y="13"/>
                  </a:cxn>
                  <a:cxn ang="0">
                    <a:pos x="29" y="16"/>
                  </a:cxn>
                  <a:cxn ang="0">
                    <a:pos x="24" y="18"/>
                  </a:cxn>
                  <a:cxn ang="0">
                    <a:pos x="18" y="21"/>
                  </a:cxn>
                  <a:cxn ang="0">
                    <a:pos x="12" y="22"/>
                  </a:cxn>
                  <a:cxn ang="0">
                    <a:pos x="4" y="23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7" y="25"/>
                  </a:cxn>
                  <a:cxn ang="0">
                    <a:pos x="12" y="25"/>
                  </a:cxn>
                </a:cxnLst>
                <a:rect l="0" t="0" r="r" b="b"/>
                <a:pathLst>
                  <a:path w="55" h="26">
                    <a:moveTo>
                      <a:pt x="12" y="25"/>
                    </a:moveTo>
                    <a:lnTo>
                      <a:pt x="13" y="25"/>
                    </a:lnTo>
                    <a:lnTo>
                      <a:pt x="15" y="23"/>
                    </a:lnTo>
                    <a:lnTo>
                      <a:pt x="18" y="23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31" y="21"/>
                    </a:lnTo>
                    <a:lnTo>
                      <a:pt x="34" y="20"/>
                    </a:lnTo>
                    <a:lnTo>
                      <a:pt x="37" y="18"/>
                    </a:lnTo>
                    <a:lnTo>
                      <a:pt x="38" y="18"/>
                    </a:lnTo>
                    <a:lnTo>
                      <a:pt x="41" y="17"/>
                    </a:lnTo>
                    <a:lnTo>
                      <a:pt x="44" y="17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2" y="15"/>
                    </a:lnTo>
                    <a:lnTo>
                      <a:pt x="53" y="13"/>
                    </a:lnTo>
                    <a:lnTo>
                      <a:pt x="54" y="12"/>
                    </a:lnTo>
                    <a:lnTo>
                      <a:pt x="53" y="11"/>
                    </a:lnTo>
                    <a:lnTo>
                      <a:pt x="53" y="10"/>
                    </a:lnTo>
                    <a:lnTo>
                      <a:pt x="52" y="7"/>
                    </a:lnTo>
                    <a:lnTo>
                      <a:pt x="52" y="5"/>
                    </a:lnTo>
                    <a:lnTo>
                      <a:pt x="51" y="2"/>
                    </a:lnTo>
                    <a:lnTo>
                      <a:pt x="51" y="1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1"/>
                    </a:lnTo>
                    <a:lnTo>
                      <a:pt x="38" y="1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29" y="5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27" y="7"/>
                    </a:lnTo>
                    <a:lnTo>
                      <a:pt x="27" y="8"/>
                    </a:lnTo>
                    <a:lnTo>
                      <a:pt x="28" y="8"/>
                    </a:lnTo>
                    <a:lnTo>
                      <a:pt x="33" y="10"/>
                    </a:lnTo>
                    <a:lnTo>
                      <a:pt x="36" y="11"/>
                    </a:lnTo>
                    <a:lnTo>
                      <a:pt x="37" y="11"/>
                    </a:lnTo>
                    <a:lnTo>
                      <a:pt x="37" y="12"/>
                    </a:lnTo>
                    <a:lnTo>
                      <a:pt x="34" y="13"/>
                    </a:lnTo>
                    <a:lnTo>
                      <a:pt x="32" y="15"/>
                    </a:lnTo>
                    <a:lnTo>
                      <a:pt x="29" y="16"/>
                    </a:lnTo>
                    <a:lnTo>
                      <a:pt x="27" y="17"/>
                    </a:lnTo>
                    <a:lnTo>
                      <a:pt x="24" y="18"/>
                    </a:lnTo>
                    <a:lnTo>
                      <a:pt x="22" y="20"/>
                    </a:lnTo>
                    <a:lnTo>
                      <a:pt x="18" y="21"/>
                    </a:lnTo>
                    <a:lnTo>
                      <a:pt x="15" y="22"/>
                    </a:lnTo>
                    <a:lnTo>
                      <a:pt x="12" y="22"/>
                    </a:lnTo>
                    <a:lnTo>
                      <a:pt x="8" y="23"/>
                    </a:lnTo>
                    <a:lnTo>
                      <a:pt x="4" y="23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2" y="25"/>
                    </a:lnTo>
                    <a:lnTo>
                      <a:pt x="12" y="2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6" name="Freeform 420"/>
              <p:cNvSpPr>
                <a:spLocks/>
              </p:cNvSpPr>
              <p:nvPr/>
            </p:nvSpPr>
            <p:spPr bwMode="auto">
              <a:xfrm>
                <a:off x="1561" y="2250"/>
                <a:ext cx="21" cy="2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0" y="0"/>
                  </a:cxn>
                  <a:cxn ang="0">
                    <a:pos x="20" y="14"/>
                  </a:cxn>
                  <a:cxn ang="0">
                    <a:pos x="0" y="20"/>
                  </a:cxn>
                  <a:cxn ang="0">
                    <a:pos x="0" y="5"/>
                  </a:cxn>
                </a:cxnLst>
                <a:rect l="0" t="0" r="r" b="b"/>
                <a:pathLst>
                  <a:path w="21" h="21">
                    <a:moveTo>
                      <a:pt x="0" y="5"/>
                    </a:moveTo>
                    <a:lnTo>
                      <a:pt x="20" y="0"/>
                    </a:lnTo>
                    <a:lnTo>
                      <a:pt x="20" y="14"/>
                    </a:lnTo>
                    <a:lnTo>
                      <a:pt x="0" y="2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7" name="Freeform 421"/>
              <p:cNvSpPr>
                <a:spLocks/>
              </p:cNvSpPr>
              <p:nvPr/>
            </p:nvSpPr>
            <p:spPr bwMode="auto">
              <a:xfrm>
                <a:off x="1622" y="2234"/>
                <a:ext cx="21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0" y="0"/>
                  </a:cxn>
                  <a:cxn ang="0">
                    <a:pos x="20" y="14"/>
                  </a:cxn>
                  <a:cxn ang="0">
                    <a:pos x="0" y="20"/>
                  </a:cxn>
                  <a:cxn ang="0">
                    <a:pos x="0" y="4"/>
                  </a:cxn>
                </a:cxnLst>
                <a:rect l="0" t="0" r="r" b="b"/>
                <a:pathLst>
                  <a:path w="21" h="21">
                    <a:moveTo>
                      <a:pt x="0" y="4"/>
                    </a:moveTo>
                    <a:lnTo>
                      <a:pt x="20" y="0"/>
                    </a:lnTo>
                    <a:lnTo>
                      <a:pt x="20" y="14"/>
                    </a:lnTo>
                    <a:lnTo>
                      <a:pt x="0" y="2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8" name="Line 422"/>
              <p:cNvSpPr>
                <a:spLocks noChangeShapeType="1"/>
              </p:cNvSpPr>
              <p:nvPr/>
            </p:nvSpPr>
            <p:spPr bwMode="auto">
              <a:xfrm flipV="1">
                <a:off x="1568" y="2238"/>
                <a:ext cx="75" cy="20"/>
              </a:xfrm>
              <a:prstGeom prst="line">
                <a:avLst/>
              </a:prstGeom>
              <a:noFill/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79" name="Freeform 423"/>
              <p:cNvSpPr>
                <a:spLocks/>
              </p:cNvSpPr>
              <p:nvPr/>
            </p:nvSpPr>
            <p:spPr bwMode="auto">
              <a:xfrm>
                <a:off x="1569" y="2238"/>
                <a:ext cx="76" cy="2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75" y="0"/>
                  </a:cxn>
                  <a:cxn ang="0">
                    <a:pos x="0" y="20"/>
                  </a:cxn>
                </a:cxnLst>
                <a:rect l="0" t="0" r="r" b="b"/>
                <a:pathLst>
                  <a:path w="76" h="21">
                    <a:moveTo>
                      <a:pt x="0" y="20"/>
                    </a:moveTo>
                    <a:lnTo>
                      <a:pt x="75" y="0"/>
                    </a:lnTo>
                    <a:lnTo>
                      <a:pt x="0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80" name="Freeform 424"/>
              <p:cNvSpPr>
                <a:spLocks/>
              </p:cNvSpPr>
              <p:nvPr/>
            </p:nvSpPr>
            <p:spPr bwMode="auto">
              <a:xfrm>
                <a:off x="1569" y="2210"/>
                <a:ext cx="62" cy="55"/>
              </a:xfrm>
              <a:custGeom>
                <a:avLst/>
                <a:gdLst/>
                <a:ahLst/>
                <a:cxnLst>
                  <a:cxn ang="0">
                    <a:pos x="16" y="50"/>
                  </a:cxn>
                  <a:cxn ang="0">
                    <a:pos x="16" y="50"/>
                  </a:cxn>
                  <a:cxn ang="0">
                    <a:pos x="16" y="47"/>
                  </a:cxn>
                  <a:cxn ang="0">
                    <a:pos x="16" y="45"/>
                  </a:cxn>
                  <a:cxn ang="0">
                    <a:pos x="15" y="41"/>
                  </a:cxn>
                  <a:cxn ang="0">
                    <a:pos x="15" y="37"/>
                  </a:cxn>
                  <a:cxn ang="0">
                    <a:pos x="15" y="35"/>
                  </a:cxn>
                  <a:cxn ang="0">
                    <a:pos x="15" y="32"/>
                  </a:cxn>
                  <a:cxn ang="0">
                    <a:pos x="14" y="31"/>
                  </a:cxn>
                  <a:cxn ang="0">
                    <a:pos x="12" y="29"/>
                  </a:cxn>
                  <a:cxn ang="0">
                    <a:pos x="10" y="26"/>
                  </a:cxn>
                  <a:cxn ang="0">
                    <a:pos x="7" y="22"/>
                  </a:cxn>
                  <a:cxn ang="0">
                    <a:pos x="5" y="18"/>
                  </a:cxn>
                  <a:cxn ang="0">
                    <a:pos x="4" y="16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9" y="8"/>
                  </a:cxn>
                  <a:cxn ang="0">
                    <a:pos x="12" y="8"/>
                  </a:cxn>
                  <a:cxn ang="0">
                    <a:pos x="16" y="7"/>
                  </a:cxn>
                  <a:cxn ang="0">
                    <a:pos x="20" y="6"/>
                  </a:cxn>
                  <a:cxn ang="0">
                    <a:pos x="22" y="6"/>
                  </a:cxn>
                  <a:cxn ang="0">
                    <a:pos x="26" y="5"/>
                  </a:cxn>
                  <a:cxn ang="0">
                    <a:pos x="29" y="3"/>
                  </a:cxn>
                  <a:cxn ang="0">
                    <a:pos x="31" y="2"/>
                  </a:cxn>
                  <a:cxn ang="0">
                    <a:pos x="33" y="1"/>
                  </a:cxn>
                  <a:cxn ang="0">
                    <a:pos x="36" y="1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42" y="1"/>
                  </a:cxn>
                  <a:cxn ang="0">
                    <a:pos x="45" y="3"/>
                  </a:cxn>
                  <a:cxn ang="0">
                    <a:pos x="48" y="6"/>
                  </a:cxn>
                  <a:cxn ang="0">
                    <a:pos x="52" y="8"/>
                  </a:cxn>
                  <a:cxn ang="0">
                    <a:pos x="56" y="12"/>
                  </a:cxn>
                  <a:cxn ang="0">
                    <a:pos x="58" y="15"/>
                  </a:cxn>
                  <a:cxn ang="0">
                    <a:pos x="60" y="16"/>
                  </a:cxn>
                  <a:cxn ang="0">
                    <a:pos x="60" y="20"/>
                  </a:cxn>
                  <a:cxn ang="0">
                    <a:pos x="61" y="22"/>
                  </a:cxn>
                  <a:cxn ang="0">
                    <a:pos x="61" y="27"/>
                  </a:cxn>
                  <a:cxn ang="0">
                    <a:pos x="61" y="31"/>
                  </a:cxn>
                  <a:cxn ang="0">
                    <a:pos x="61" y="35"/>
                  </a:cxn>
                  <a:cxn ang="0">
                    <a:pos x="61" y="39"/>
                  </a:cxn>
                  <a:cxn ang="0">
                    <a:pos x="61" y="41"/>
                  </a:cxn>
                  <a:cxn ang="0">
                    <a:pos x="61" y="41"/>
                  </a:cxn>
                  <a:cxn ang="0">
                    <a:pos x="15" y="54"/>
                  </a:cxn>
                  <a:cxn ang="0">
                    <a:pos x="16" y="50"/>
                  </a:cxn>
                </a:cxnLst>
                <a:rect l="0" t="0" r="r" b="b"/>
                <a:pathLst>
                  <a:path w="62" h="55">
                    <a:moveTo>
                      <a:pt x="16" y="50"/>
                    </a:moveTo>
                    <a:lnTo>
                      <a:pt x="16" y="50"/>
                    </a:lnTo>
                    <a:lnTo>
                      <a:pt x="16" y="47"/>
                    </a:lnTo>
                    <a:lnTo>
                      <a:pt x="16" y="45"/>
                    </a:lnTo>
                    <a:lnTo>
                      <a:pt x="15" y="41"/>
                    </a:lnTo>
                    <a:lnTo>
                      <a:pt x="15" y="37"/>
                    </a:lnTo>
                    <a:lnTo>
                      <a:pt x="15" y="35"/>
                    </a:lnTo>
                    <a:lnTo>
                      <a:pt x="15" y="32"/>
                    </a:lnTo>
                    <a:lnTo>
                      <a:pt x="14" y="31"/>
                    </a:lnTo>
                    <a:lnTo>
                      <a:pt x="12" y="29"/>
                    </a:lnTo>
                    <a:lnTo>
                      <a:pt x="10" y="26"/>
                    </a:lnTo>
                    <a:lnTo>
                      <a:pt x="7" y="22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9" y="8"/>
                    </a:lnTo>
                    <a:lnTo>
                      <a:pt x="12" y="8"/>
                    </a:lnTo>
                    <a:lnTo>
                      <a:pt x="16" y="7"/>
                    </a:lnTo>
                    <a:lnTo>
                      <a:pt x="20" y="6"/>
                    </a:lnTo>
                    <a:lnTo>
                      <a:pt x="22" y="6"/>
                    </a:lnTo>
                    <a:lnTo>
                      <a:pt x="26" y="5"/>
                    </a:lnTo>
                    <a:lnTo>
                      <a:pt x="29" y="3"/>
                    </a:lnTo>
                    <a:lnTo>
                      <a:pt x="31" y="2"/>
                    </a:lnTo>
                    <a:lnTo>
                      <a:pt x="33" y="1"/>
                    </a:lnTo>
                    <a:lnTo>
                      <a:pt x="36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5" y="3"/>
                    </a:lnTo>
                    <a:lnTo>
                      <a:pt x="48" y="6"/>
                    </a:lnTo>
                    <a:lnTo>
                      <a:pt x="52" y="8"/>
                    </a:lnTo>
                    <a:lnTo>
                      <a:pt x="56" y="12"/>
                    </a:lnTo>
                    <a:lnTo>
                      <a:pt x="58" y="15"/>
                    </a:lnTo>
                    <a:lnTo>
                      <a:pt x="60" y="16"/>
                    </a:lnTo>
                    <a:lnTo>
                      <a:pt x="60" y="20"/>
                    </a:lnTo>
                    <a:lnTo>
                      <a:pt x="61" y="22"/>
                    </a:lnTo>
                    <a:lnTo>
                      <a:pt x="61" y="27"/>
                    </a:lnTo>
                    <a:lnTo>
                      <a:pt x="61" y="31"/>
                    </a:lnTo>
                    <a:lnTo>
                      <a:pt x="61" y="35"/>
                    </a:lnTo>
                    <a:lnTo>
                      <a:pt x="61" y="39"/>
                    </a:lnTo>
                    <a:lnTo>
                      <a:pt x="61" y="41"/>
                    </a:lnTo>
                    <a:lnTo>
                      <a:pt x="61" y="41"/>
                    </a:lnTo>
                    <a:lnTo>
                      <a:pt x="15" y="54"/>
                    </a:lnTo>
                    <a:lnTo>
                      <a:pt x="16" y="5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81" name="Freeform 425"/>
              <p:cNvSpPr>
                <a:spLocks/>
              </p:cNvSpPr>
              <p:nvPr/>
            </p:nvSpPr>
            <p:spPr bwMode="auto">
              <a:xfrm>
                <a:off x="1588" y="2230"/>
                <a:ext cx="44" cy="30"/>
              </a:xfrm>
              <a:custGeom>
                <a:avLst/>
                <a:gdLst/>
                <a:ahLst/>
                <a:cxnLst>
                  <a:cxn ang="0">
                    <a:pos x="41" y="18"/>
                  </a:cxn>
                  <a:cxn ang="0">
                    <a:pos x="43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41" y="18"/>
                  </a:cxn>
                </a:cxnLst>
                <a:rect l="0" t="0" r="r" b="b"/>
                <a:pathLst>
                  <a:path w="44" h="30">
                    <a:moveTo>
                      <a:pt x="41" y="18"/>
                    </a:moveTo>
                    <a:lnTo>
                      <a:pt x="43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41" y="1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82" name="Line 426"/>
              <p:cNvSpPr>
                <a:spLocks noChangeShapeType="1"/>
              </p:cNvSpPr>
              <p:nvPr/>
            </p:nvSpPr>
            <p:spPr bwMode="auto">
              <a:xfrm flipV="1">
                <a:off x="1587" y="2236"/>
                <a:ext cx="43" cy="12"/>
              </a:xfrm>
              <a:prstGeom prst="line">
                <a:avLst/>
              </a:prstGeom>
              <a:noFill/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83" name="Freeform 427"/>
              <p:cNvSpPr>
                <a:spLocks/>
              </p:cNvSpPr>
              <p:nvPr/>
            </p:nvSpPr>
            <p:spPr bwMode="auto">
              <a:xfrm>
                <a:off x="1565" y="2218"/>
                <a:ext cx="21" cy="26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20" y="25"/>
                  </a:cxn>
                  <a:cxn ang="0">
                    <a:pos x="20" y="23"/>
                  </a:cxn>
                  <a:cxn ang="0">
                    <a:pos x="20" y="22"/>
                  </a:cxn>
                  <a:cxn ang="0">
                    <a:pos x="20" y="21"/>
                  </a:cxn>
                  <a:cxn ang="0">
                    <a:pos x="20" y="20"/>
                  </a:cxn>
                  <a:cxn ang="0">
                    <a:pos x="20" y="17"/>
                  </a:cxn>
                  <a:cxn ang="0">
                    <a:pos x="20" y="15"/>
                  </a:cxn>
                  <a:cxn ang="0">
                    <a:pos x="18" y="13"/>
                  </a:cxn>
                  <a:cxn ang="0">
                    <a:pos x="18" y="12"/>
                  </a:cxn>
                  <a:cxn ang="0">
                    <a:pos x="17" y="11"/>
                  </a:cxn>
                  <a:cxn ang="0">
                    <a:pos x="15" y="10"/>
                  </a:cxn>
                  <a:cxn ang="0">
                    <a:pos x="12" y="7"/>
                  </a:cxn>
                  <a:cxn ang="0">
                    <a:pos x="8" y="6"/>
                  </a:cxn>
                  <a:cxn ang="0">
                    <a:pos x="5" y="3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7" y="17"/>
                  </a:cxn>
                </a:cxnLst>
                <a:rect l="0" t="0" r="r" b="b"/>
                <a:pathLst>
                  <a:path w="21" h="26">
                    <a:moveTo>
                      <a:pt x="17" y="17"/>
                    </a:moveTo>
                    <a:lnTo>
                      <a:pt x="20" y="25"/>
                    </a:lnTo>
                    <a:lnTo>
                      <a:pt x="20" y="23"/>
                    </a:lnTo>
                    <a:lnTo>
                      <a:pt x="20" y="22"/>
                    </a:lnTo>
                    <a:lnTo>
                      <a:pt x="20" y="21"/>
                    </a:lnTo>
                    <a:lnTo>
                      <a:pt x="20" y="20"/>
                    </a:lnTo>
                    <a:lnTo>
                      <a:pt x="20" y="17"/>
                    </a:lnTo>
                    <a:lnTo>
                      <a:pt x="20" y="15"/>
                    </a:lnTo>
                    <a:lnTo>
                      <a:pt x="18" y="13"/>
                    </a:lnTo>
                    <a:lnTo>
                      <a:pt x="18" y="12"/>
                    </a:lnTo>
                    <a:lnTo>
                      <a:pt x="17" y="11"/>
                    </a:lnTo>
                    <a:lnTo>
                      <a:pt x="15" y="10"/>
                    </a:lnTo>
                    <a:lnTo>
                      <a:pt x="12" y="7"/>
                    </a:lnTo>
                    <a:lnTo>
                      <a:pt x="8" y="6"/>
                    </a:lnTo>
                    <a:lnTo>
                      <a:pt x="5" y="3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7" y="1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84" name="Freeform 428"/>
              <p:cNvSpPr>
                <a:spLocks/>
              </p:cNvSpPr>
              <p:nvPr/>
            </p:nvSpPr>
            <p:spPr bwMode="auto">
              <a:xfrm>
                <a:off x="1519" y="2161"/>
                <a:ext cx="95" cy="3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6" y="0"/>
                  </a:cxn>
                  <a:cxn ang="0">
                    <a:pos x="57" y="0"/>
                  </a:cxn>
                  <a:cxn ang="0">
                    <a:pos x="62" y="2"/>
                  </a:cxn>
                  <a:cxn ang="0">
                    <a:pos x="68" y="4"/>
                  </a:cxn>
                  <a:cxn ang="0">
                    <a:pos x="74" y="8"/>
                  </a:cxn>
                  <a:cxn ang="0">
                    <a:pos x="82" y="12"/>
                  </a:cxn>
                  <a:cxn ang="0">
                    <a:pos x="88" y="16"/>
                  </a:cxn>
                  <a:cxn ang="0">
                    <a:pos x="93" y="18"/>
                  </a:cxn>
                  <a:cxn ang="0">
                    <a:pos x="94" y="20"/>
                  </a:cxn>
                  <a:cxn ang="0">
                    <a:pos x="92" y="23"/>
                  </a:cxn>
                  <a:cxn ang="0">
                    <a:pos x="86" y="27"/>
                  </a:cxn>
                  <a:cxn ang="0">
                    <a:pos x="76" y="29"/>
                  </a:cxn>
                  <a:cxn ang="0">
                    <a:pos x="63" y="32"/>
                  </a:cxn>
                  <a:cxn ang="0">
                    <a:pos x="52" y="34"/>
                  </a:cxn>
                  <a:cxn ang="0">
                    <a:pos x="40" y="35"/>
                  </a:cxn>
                  <a:cxn ang="0">
                    <a:pos x="32" y="37"/>
                  </a:cxn>
                  <a:cxn ang="0">
                    <a:pos x="27" y="35"/>
                  </a:cxn>
                  <a:cxn ang="0">
                    <a:pos x="23" y="32"/>
                  </a:cxn>
                  <a:cxn ang="0">
                    <a:pos x="19" y="28"/>
                  </a:cxn>
                  <a:cxn ang="0">
                    <a:pos x="15" y="24"/>
                  </a:cxn>
                  <a:cxn ang="0">
                    <a:pos x="10" y="19"/>
                  </a:cxn>
                  <a:cxn ang="0">
                    <a:pos x="7" y="16"/>
                  </a:cxn>
                  <a:cxn ang="0">
                    <a:pos x="3" y="12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95" h="38">
                    <a:moveTo>
                      <a:pt x="0" y="9"/>
                    </a:moveTo>
                    <a:lnTo>
                      <a:pt x="56" y="0"/>
                    </a:lnTo>
                    <a:lnTo>
                      <a:pt x="57" y="0"/>
                    </a:lnTo>
                    <a:lnTo>
                      <a:pt x="62" y="2"/>
                    </a:lnTo>
                    <a:lnTo>
                      <a:pt x="68" y="4"/>
                    </a:lnTo>
                    <a:lnTo>
                      <a:pt x="74" y="8"/>
                    </a:lnTo>
                    <a:lnTo>
                      <a:pt x="82" y="12"/>
                    </a:lnTo>
                    <a:lnTo>
                      <a:pt x="88" y="16"/>
                    </a:lnTo>
                    <a:lnTo>
                      <a:pt x="93" y="18"/>
                    </a:lnTo>
                    <a:lnTo>
                      <a:pt x="94" y="20"/>
                    </a:lnTo>
                    <a:lnTo>
                      <a:pt x="92" y="23"/>
                    </a:lnTo>
                    <a:lnTo>
                      <a:pt x="86" y="27"/>
                    </a:lnTo>
                    <a:lnTo>
                      <a:pt x="76" y="29"/>
                    </a:lnTo>
                    <a:lnTo>
                      <a:pt x="63" y="32"/>
                    </a:lnTo>
                    <a:lnTo>
                      <a:pt x="52" y="34"/>
                    </a:lnTo>
                    <a:lnTo>
                      <a:pt x="40" y="35"/>
                    </a:lnTo>
                    <a:lnTo>
                      <a:pt x="32" y="37"/>
                    </a:lnTo>
                    <a:lnTo>
                      <a:pt x="27" y="35"/>
                    </a:lnTo>
                    <a:lnTo>
                      <a:pt x="23" y="32"/>
                    </a:lnTo>
                    <a:lnTo>
                      <a:pt x="19" y="28"/>
                    </a:lnTo>
                    <a:lnTo>
                      <a:pt x="15" y="24"/>
                    </a:lnTo>
                    <a:lnTo>
                      <a:pt x="10" y="19"/>
                    </a:lnTo>
                    <a:lnTo>
                      <a:pt x="7" y="16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FFD76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85" name="Freeform 429"/>
              <p:cNvSpPr>
                <a:spLocks/>
              </p:cNvSpPr>
              <p:nvPr/>
            </p:nvSpPr>
            <p:spPr bwMode="auto">
              <a:xfrm>
                <a:off x="1522" y="2139"/>
                <a:ext cx="78" cy="46"/>
              </a:xfrm>
              <a:custGeom>
                <a:avLst/>
                <a:gdLst/>
                <a:ahLst/>
                <a:cxnLst>
                  <a:cxn ang="0">
                    <a:pos x="14" y="45"/>
                  </a:cxn>
                  <a:cxn ang="0">
                    <a:pos x="77" y="32"/>
                  </a:cxn>
                  <a:cxn ang="0">
                    <a:pos x="76" y="31"/>
                  </a:cxn>
                  <a:cxn ang="0">
                    <a:pos x="76" y="27"/>
                  </a:cxn>
                  <a:cxn ang="0">
                    <a:pos x="73" y="22"/>
                  </a:cxn>
                  <a:cxn ang="0">
                    <a:pos x="72" y="16"/>
                  </a:cxn>
                  <a:cxn ang="0">
                    <a:pos x="69" y="11"/>
                  </a:cxn>
                  <a:cxn ang="0">
                    <a:pos x="66" y="5"/>
                  </a:cxn>
                  <a:cxn ang="0">
                    <a:pos x="63" y="1"/>
                  </a:cxn>
                  <a:cxn ang="0">
                    <a:pos x="59" y="0"/>
                  </a:cxn>
                  <a:cxn ang="0">
                    <a:pos x="54" y="0"/>
                  </a:cxn>
                  <a:cxn ang="0">
                    <a:pos x="45" y="1"/>
                  </a:cxn>
                  <a:cxn ang="0">
                    <a:pos x="36" y="3"/>
                  </a:cxn>
                  <a:cxn ang="0">
                    <a:pos x="26" y="5"/>
                  </a:cxn>
                  <a:cxn ang="0">
                    <a:pos x="16" y="7"/>
                  </a:cxn>
                  <a:cxn ang="0">
                    <a:pos x="7" y="1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2" y="11"/>
                  </a:cxn>
                  <a:cxn ang="0">
                    <a:pos x="4" y="12"/>
                  </a:cxn>
                  <a:cxn ang="0">
                    <a:pos x="5" y="13"/>
                  </a:cxn>
                  <a:cxn ang="0">
                    <a:pos x="6" y="15"/>
                  </a:cxn>
                  <a:cxn ang="0">
                    <a:pos x="7" y="17"/>
                  </a:cxn>
                  <a:cxn ang="0">
                    <a:pos x="9" y="20"/>
                  </a:cxn>
                  <a:cxn ang="0">
                    <a:pos x="10" y="23"/>
                  </a:cxn>
                  <a:cxn ang="0">
                    <a:pos x="10" y="27"/>
                  </a:cxn>
                  <a:cxn ang="0">
                    <a:pos x="11" y="31"/>
                  </a:cxn>
                  <a:cxn ang="0">
                    <a:pos x="12" y="35"/>
                  </a:cxn>
                  <a:cxn ang="0">
                    <a:pos x="12" y="38"/>
                  </a:cxn>
                  <a:cxn ang="0">
                    <a:pos x="14" y="42"/>
                  </a:cxn>
                  <a:cxn ang="0">
                    <a:pos x="14" y="43"/>
                  </a:cxn>
                  <a:cxn ang="0">
                    <a:pos x="14" y="45"/>
                  </a:cxn>
                </a:cxnLst>
                <a:rect l="0" t="0" r="r" b="b"/>
                <a:pathLst>
                  <a:path w="78" h="46">
                    <a:moveTo>
                      <a:pt x="14" y="45"/>
                    </a:moveTo>
                    <a:lnTo>
                      <a:pt x="77" y="32"/>
                    </a:lnTo>
                    <a:lnTo>
                      <a:pt x="76" y="31"/>
                    </a:lnTo>
                    <a:lnTo>
                      <a:pt x="76" y="27"/>
                    </a:lnTo>
                    <a:lnTo>
                      <a:pt x="73" y="22"/>
                    </a:lnTo>
                    <a:lnTo>
                      <a:pt x="72" y="16"/>
                    </a:lnTo>
                    <a:lnTo>
                      <a:pt x="69" y="11"/>
                    </a:lnTo>
                    <a:lnTo>
                      <a:pt x="66" y="5"/>
                    </a:lnTo>
                    <a:lnTo>
                      <a:pt x="63" y="1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5" y="1"/>
                    </a:lnTo>
                    <a:lnTo>
                      <a:pt x="36" y="3"/>
                    </a:lnTo>
                    <a:lnTo>
                      <a:pt x="26" y="5"/>
                    </a:lnTo>
                    <a:lnTo>
                      <a:pt x="16" y="7"/>
                    </a:lnTo>
                    <a:lnTo>
                      <a:pt x="7" y="10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2" y="11"/>
                    </a:lnTo>
                    <a:lnTo>
                      <a:pt x="4" y="12"/>
                    </a:lnTo>
                    <a:lnTo>
                      <a:pt x="5" y="13"/>
                    </a:lnTo>
                    <a:lnTo>
                      <a:pt x="6" y="15"/>
                    </a:lnTo>
                    <a:lnTo>
                      <a:pt x="7" y="17"/>
                    </a:lnTo>
                    <a:lnTo>
                      <a:pt x="9" y="20"/>
                    </a:lnTo>
                    <a:lnTo>
                      <a:pt x="10" y="23"/>
                    </a:lnTo>
                    <a:lnTo>
                      <a:pt x="10" y="27"/>
                    </a:lnTo>
                    <a:lnTo>
                      <a:pt x="11" y="31"/>
                    </a:lnTo>
                    <a:lnTo>
                      <a:pt x="12" y="35"/>
                    </a:lnTo>
                    <a:lnTo>
                      <a:pt x="12" y="38"/>
                    </a:lnTo>
                    <a:lnTo>
                      <a:pt x="14" y="42"/>
                    </a:lnTo>
                    <a:lnTo>
                      <a:pt x="14" y="43"/>
                    </a:lnTo>
                    <a:lnTo>
                      <a:pt x="14" y="45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86" name="Freeform 430"/>
              <p:cNvSpPr>
                <a:spLocks/>
              </p:cNvSpPr>
              <p:nvPr/>
            </p:nvSpPr>
            <p:spPr bwMode="auto">
              <a:xfrm>
                <a:off x="1518" y="2152"/>
                <a:ext cx="21" cy="34"/>
              </a:xfrm>
              <a:custGeom>
                <a:avLst/>
                <a:gdLst/>
                <a:ahLst/>
                <a:cxnLst>
                  <a:cxn ang="0">
                    <a:pos x="20" y="33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7" y="1"/>
                  </a:cxn>
                  <a:cxn ang="0">
                    <a:pos x="9" y="3"/>
                  </a:cxn>
                  <a:cxn ang="0">
                    <a:pos x="9" y="4"/>
                  </a:cxn>
                  <a:cxn ang="0">
                    <a:pos x="11" y="6"/>
                  </a:cxn>
                  <a:cxn ang="0">
                    <a:pos x="13" y="9"/>
                  </a:cxn>
                  <a:cxn ang="0">
                    <a:pos x="15" y="14"/>
                  </a:cxn>
                  <a:cxn ang="0">
                    <a:pos x="16" y="17"/>
                  </a:cxn>
                  <a:cxn ang="0">
                    <a:pos x="16" y="22"/>
                  </a:cxn>
                  <a:cxn ang="0">
                    <a:pos x="18" y="27"/>
                  </a:cxn>
                  <a:cxn ang="0">
                    <a:pos x="20" y="29"/>
                  </a:cxn>
                  <a:cxn ang="0">
                    <a:pos x="20" y="32"/>
                  </a:cxn>
                  <a:cxn ang="0">
                    <a:pos x="20" y="33"/>
                  </a:cxn>
                </a:cxnLst>
                <a:rect l="0" t="0" r="r" b="b"/>
                <a:pathLst>
                  <a:path w="21" h="34">
                    <a:moveTo>
                      <a:pt x="20" y="33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9" y="3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9"/>
                    </a:lnTo>
                    <a:lnTo>
                      <a:pt x="15" y="14"/>
                    </a:lnTo>
                    <a:lnTo>
                      <a:pt x="16" y="17"/>
                    </a:lnTo>
                    <a:lnTo>
                      <a:pt x="16" y="22"/>
                    </a:lnTo>
                    <a:lnTo>
                      <a:pt x="18" y="27"/>
                    </a:lnTo>
                    <a:lnTo>
                      <a:pt x="20" y="29"/>
                    </a:lnTo>
                    <a:lnTo>
                      <a:pt x="20" y="32"/>
                    </a:lnTo>
                    <a:lnTo>
                      <a:pt x="20" y="33"/>
                    </a:lnTo>
                  </a:path>
                </a:pathLst>
              </a:custGeom>
              <a:solidFill>
                <a:srgbClr val="CD96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087" name="Freeform 431"/>
              <p:cNvSpPr>
                <a:spLocks/>
              </p:cNvSpPr>
              <p:nvPr/>
            </p:nvSpPr>
            <p:spPr bwMode="auto">
              <a:xfrm>
                <a:off x="1509" y="2231"/>
                <a:ext cx="21" cy="2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3"/>
                  </a:cxn>
                  <a:cxn ang="0">
                    <a:pos x="8" y="6"/>
                  </a:cxn>
                  <a:cxn ang="0">
                    <a:pos x="4" y="6"/>
                  </a:cxn>
                  <a:cxn ang="0">
                    <a:pos x="4" y="9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4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5"/>
                  </a:cxn>
                  <a:cxn ang="0">
                    <a:pos x="12" y="12"/>
                  </a:cxn>
                  <a:cxn ang="0">
                    <a:pos x="12" y="9"/>
                  </a:cxn>
                  <a:cxn ang="0">
                    <a:pos x="12" y="6"/>
                  </a:cxn>
                  <a:cxn ang="0">
                    <a:pos x="16" y="3"/>
                  </a:cxn>
                  <a:cxn ang="0">
                    <a:pos x="20" y="3"/>
                  </a:cxn>
                  <a:cxn ang="0">
                    <a:pos x="20" y="3"/>
                  </a:cxn>
                  <a:cxn ang="0">
                    <a:pos x="20" y="3"/>
                  </a:cxn>
                  <a:cxn ang="0">
                    <a:pos x="20" y="3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21" h="21">
                    <a:moveTo>
                      <a:pt x="16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3"/>
                    </a:lnTo>
                    <a:lnTo>
                      <a:pt x="8" y="6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5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2" y="6"/>
                    </a:lnTo>
                    <a:lnTo>
                      <a:pt x="16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27088" name="Freeform 432"/>
            <p:cNvSpPr>
              <a:spLocks/>
            </p:cNvSpPr>
            <p:nvPr/>
          </p:nvSpPr>
          <p:spPr bwMode="auto">
            <a:xfrm>
              <a:off x="1276" y="2003"/>
              <a:ext cx="142" cy="101"/>
            </a:xfrm>
            <a:custGeom>
              <a:avLst/>
              <a:gdLst/>
              <a:ahLst/>
              <a:cxnLst>
                <a:cxn ang="0">
                  <a:pos x="131" y="100"/>
                </a:cxn>
                <a:cxn ang="0">
                  <a:pos x="50" y="83"/>
                </a:cxn>
                <a:cxn ang="0">
                  <a:pos x="77" y="75"/>
                </a:cxn>
                <a:cxn ang="0">
                  <a:pos x="0" y="9"/>
                </a:cxn>
                <a:cxn ang="0">
                  <a:pos x="41" y="0"/>
                </a:cxn>
                <a:cxn ang="0">
                  <a:pos x="115" y="61"/>
                </a:cxn>
                <a:cxn ang="0">
                  <a:pos x="141" y="54"/>
                </a:cxn>
                <a:cxn ang="0">
                  <a:pos x="131" y="100"/>
                </a:cxn>
              </a:cxnLst>
              <a:rect l="0" t="0" r="r" b="b"/>
              <a:pathLst>
                <a:path w="142" h="101">
                  <a:moveTo>
                    <a:pt x="131" y="100"/>
                  </a:moveTo>
                  <a:lnTo>
                    <a:pt x="50" y="83"/>
                  </a:lnTo>
                  <a:lnTo>
                    <a:pt x="77" y="75"/>
                  </a:lnTo>
                  <a:lnTo>
                    <a:pt x="0" y="9"/>
                  </a:lnTo>
                  <a:lnTo>
                    <a:pt x="41" y="0"/>
                  </a:lnTo>
                  <a:lnTo>
                    <a:pt x="115" y="61"/>
                  </a:lnTo>
                  <a:lnTo>
                    <a:pt x="141" y="54"/>
                  </a:lnTo>
                  <a:lnTo>
                    <a:pt x="131" y="10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089" name="Freeform 433"/>
            <p:cNvSpPr>
              <a:spLocks/>
            </p:cNvSpPr>
            <p:nvPr/>
          </p:nvSpPr>
          <p:spPr bwMode="auto">
            <a:xfrm>
              <a:off x="1278" y="1990"/>
              <a:ext cx="140" cy="101"/>
            </a:xfrm>
            <a:custGeom>
              <a:avLst/>
              <a:gdLst/>
              <a:ahLst/>
              <a:cxnLst>
                <a:cxn ang="0">
                  <a:pos x="129" y="100"/>
                </a:cxn>
                <a:cxn ang="0">
                  <a:pos x="47" y="83"/>
                </a:cxn>
                <a:cxn ang="0">
                  <a:pos x="75" y="76"/>
                </a:cxn>
                <a:cxn ang="0">
                  <a:pos x="0" y="9"/>
                </a:cxn>
                <a:cxn ang="0">
                  <a:pos x="40" y="0"/>
                </a:cxn>
                <a:cxn ang="0">
                  <a:pos x="113" y="61"/>
                </a:cxn>
                <a:cxn ang="0">
                  <a:pos x="139" y="54"/>
                </a:cxn>
                <a:cxn ang="0">
                  <a:pos x="129" y="100"/>
                </a:cxn>
              </a:cxnLst>
              <a:rect l="0" t="0" r="r" b="b"/>
              <a:pathLst>
                <a:path w="140" h="101">
                  <a:moveTo>
                    <a:pt x="129" y="100"/>
                  </a:moveTo>
                  <a:lnTo>
                    <a:pt x="47" y="83"/>
                  </a:lnTo>
                  <a:lnTo>
                    <a:pt x="75" y="76"/>
                  </a:lnTo>
                  <a:lnTo>
                    <a:pt x="0" y="9"/>
                  </a:lnTo>
                  <a:lnTo>
                    <a:pt x="40" y="0"/>
                  </a:lnTo>
                  <a:lnTo>
                    <a:pt x="113" y="61"/>
                  </a:lnTo>
                  <a:lnTo>
                    <a:pt x="139" y="54"/>
                  </a:lnTo>
                  <a:lnTo>
                    <a:pt x="129" y="100"/>
                  </a:lnTo>
                </a:path>
              </a:pathLst>
            </a:custGeom>
            <a:solidFill>
              <a:schemeClr val="tx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7090" name="Group 434"/>
          <p:cNvGrpSpPr>
            <a:grpSpLocks/>
          </p:cNvGrpSpPr>
          <p:nvPr/>
        </p:nvGrpSpPr>
        <p:grpSpPr bwMode="auto">
          <a:xfrm>
            <a:off x="1060451" y="4191000"/>
            <a:ext cx="7275514" cy="215900"/>
            <a:chOff x="668" y="1488"/>
            <a:chExt cx="4583" cy="136"/>
          </a:xfrm>
        </p:grpSpPr>
        <p:sp>
          <p:nvSpPr>
            <p:cNvPr id="327091" name="Text Box 435"/>
            <p:cNvSpPr txBox="1">
              <a:spLocks noChangeArrowheads="1"/>
            </p:cNvSpPr>
            <p:nvPr/>
          </p:nvSpPr>
          <p:spPr bwMode="auto">
            <a:xfrm>
              <a:off x="668" y="1488"/>
              <a:ext cx="92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8. </a:t>
              </a:r>
              <a:r>
                <a:rPr lang="zh-TW" altLang="en-US" sz="1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銷貨成本認</a:t>
              </a:r>
              <a:r>
                <a:rPr lang="zh-TW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列</a:t>
              </a:r>
            </a:p>
          </p:txBody>
        </p:sp>
        <p:sp>
          <p:nvSpPr>
            <p:cNvPr id="327092" name="Text Box 436"/>
            <p:cNvSpPr txBox="1">
              <a:spLocks noChangeArrowheads="1"/>
            </p:cNvSpPr>
            <p:nvPr/>
          </p:nvSpPr>
          <p:spPr bwMode="auto">
            <a:xfrm>
              <a:off x="4445" y="1488"/>
              <a:ext cx="80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 </a:t>
              </a:r>
              <a:r>
                <a:rPr lang="zh-TW" alt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揀料、包裝</a:t>
              </a:r>
            </a:p>
          </p:txBody>
        </p:sp>
        <p:sp>
          <p:nvSpPr>
            <p:cNvPr id="327093" name="Text Box 437"/>
            <p:cNvSpPr txBox="1">
              <a:spLocks noChangeArrowheads="1"/>
            </p:cNvSpPr>
            <p:nvPr/>
          </p:nvSpPr>
          <p:spPr bwMode="auto">
            <a:xfrm>
              <a:off x="3327" y="1488"/>
              <a:ext cx="46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 </a:t>
              </a:r>
              <a:r>
                <a:rPr lang="zh-TW" alt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出貨</a:t>
              </a:r>
            </a:p>
          </p:txBody>
        </p:sp>
        <p:sp>
          <p:nvSpPr>
            <p:cNvPr id="327094" name="Text Box 438"/>
            <p:cNvSpPr txBox="1">
              <a:spLocks noChangeArrowheads="1"/>
            </p:cNvSpPr>
            <p:nvPr/>
          </p:nvSpPr>
          <p:spPr bwMode="auto">
            <a:xfrm>
              <a:off x="1693" y="1488"/>
              <a:ext cx="111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7. </a:t>
              </a:r>
              <a:r>
                <a:rPr lang="zh-TW" altLang="en-US" sz="1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應收帳款認列</a:t>
              </a:r>
              <a:endParaRPr lang="zh-TW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7095" name="Group 439"/>
          <p:cNvGrpSpPr>
            <a:grpSpLocks/>
          </p:cNvGrpSpPr>
          <p:nvPr/>
        </p:nvGrpSpPr>
        <p:grpSpPr bwMode="auto">
          <a:xfrm>
            <a:off x="1243013" y="6096000"/>
            <a:ext cx="7146925" cy="215900"/>
            <a:chOff x="783" y="1488"/>
            <a:chExt cx="4502" cy="136"/>
          </a:xfrm>
        </p:grpSpPr>
        <p:sp>
          <p:nvSpPr>
            <p:cNvPr id="327096" name="Text Box 440"/>
            <p:cNvSpPr txBox="1">
              <a:spLocks noChangeArrowheads="1"/>
            </p:cNvSpPr>
            <p:nvPr/>
          </p:nvSpPr>
          <p:spPr bwMode="auto">
            <a:xfrm>
              <a:off x="783" y="1488"/>
              <a:ext cx="69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9. </a:t>
              </a:r>
              <a:r>
                <a:rPr lang="zh-TW" alt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收款沖帳</a:t>
              </a:r>
            </a:p>
          </p:txBody>
        </p:sp>
        <p:sp>
          <p:nvSpPr>
            <p:cNvPr id="327097" name="Text Box 441"/>
            <p:cNvSpPr txBox="1">
              <a:spLocks noChangeArrowheads="1"/>
            </p:cNvSpPr>
            <p:nvPr/>
          </p:nvSpPr>
          <p:spPr bwMode="auto">
            <a:xfrm>
              <a:off x="4411" y="1488"/>
              <a:ext cx="87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12. </a:t>
              </a:r>
              <a:r>
                <a:rPr lang="zh-TW" alt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過帳至總帳</a:t>
              </a:r>
            </a:p>
          </p:txBody>
        </p:sp>
        <p:sp>
          <p:nvSpPr>
            <p:cNvPr id="327098" name="Text Box 442"/>
            <p:cNvSpPr txBox="1">
              <a:spLocks noChangeArrowheads="1"/>
            </p:cNvSpPr>
            <p:nvPr/>
          </p:nvSpPr>
          <p:spPr bwMode="auto">
            <a:xfrm>
              <a:off x="3180" y="1488"/>
              <a:ext cx="76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11. </a:t>
              </a:r>
              <a:r>
                <a:rPr lang="zh-TW" alt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銀行對帳</a:t>
              </a:r>
            </a:p>
          </p:txBody>
        </p:sp>
        <p:sp>
          <p:nvSpPr>
            <p:cNvPr id="327099" name="Text Box 443"/>
            <p:cNvSpPr txBox="1">
              <a:spLocks noChangeArrowheads="1"/>
            </p:cNvSpPr>
            <p:nvPr/>
          </p:nvSpPr>
          <p:spPr bwMode="auto">
            <a:xfrm>
              <a:off x="1686" y="1488"/>
              <a:ext cx="1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10. </a:t>
              </a:r>
              <a:r>
                <a:rPr lang="zh-TW" alt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應收票據作業</a:t>
              </a:r>
            </a:p>
          </p:txBody>
        </p:sp>
      </p:grpSp>
      <p:grpSp>
        <p:nvGrpSpPr>
          <p:cNvPr id="327100" name="Group 444"/>
          <p:cNvGrpSpPr>
            <a:grpSpLocks/>
          </p:cNvGrpSpPr>
          <p:nvPr/>
        </p:nvGrpSpPr>
        <p:grpSpPr bwMode="auto">
          <a:xfrm>
            <a:off x="7086600" y="5105400"/>
            <a:ext cx="1219200" cy="838200"/>
            <a:chOff x="2307" y="2938"/>
            <a:chExt cx="1147" cy="709"/>
          </a:xfrm>
        </p:grpSpPr>
        <p:sp>
          <p:nvSpPr>
            <p:cNvPr id="327101" name="Freeform 445"/>
            <p:cNvSpPr>
              <a:spLocks/>
            </p:cNvSpPr>
            <p:nvPr/>
          </p:nvSpPr>
          <p:spPr bwMode="auto">
            <a:xfrm>
              <a:off x="2307" y="2938"/>
              <a:ext cx="1147" cy="709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226" y="708"/>
                </a:cxn>
                <a:cxn ang="0">
                  <a:pos x="620" y="582"/>
                </a:cxn>
                <a:cxn ang="0">
                  <a:pos x="621" y="582"/>
                </a:cxn>
                <a:cxn ang="0">
                  <a:pos x="625" y="584"/>
                </a:cxn>
                <a:cxn ang="0">
                  <a:pos x="631" y="589"/>
                </a:cxn>
                <a:cxn ang="0">
                  <a:pos x="639" y="593"/>
                </a:cxn>
                <a:cxn ang="0">
                  <a:pos x="649" y="595"/>
                </a:cxn>
                <a:cxn ang="0">
                  <a:pos x="661" y="598"/>
                </a:cxn>
                <a:cxn ang="0">
                  <a:pos x="675" y="597"/>
                </a:cxn>
                <a:cxn ang="0">
                  <a:pos x="690" y="594"/>
                </a:cxn>
                <a:cxn ang="0">
                  <a:pos x="704" y="589"/>
                </a:cxn>
                <a:cxn ang="0">
                  <a:pos x="714" y="584"/>
                </a:cxn>
                <a:cxn ang="0">
                  <a:pos x="721" y="579"/>
                </a:cxn>
                <a:cxn ang="0">
                  <a:pos x="723" y="573"/>
                </a:cxn>
                <a:cxn ang="0">
                  <a:pos x="726" y="569"/>
                </a:cxn>
                <a:cxn ang="0">
                  <a:pos x="726" y="566"/>
                </a:cxn>
                <a:cxn ang="0">
                  <a:pos x="725" y="565"/>
                </a:cxn>
                <a:cxn ang="0">
                  <a:pos x="725" y="564"/>
                </a:cxn>
                <a:cxn ang="0">
                  <a:pos x="1146" y="446"/>
                </a:cxn>
                <a:cxn ang="0">
                  <a:pos x="874" y="0"/>
                </a:cxn>
                <a:cxn ang="0">
                  <a:pos x="0" y="232"/>
                </a:cxn>
              </a:cxnLst>
              <a:rect l="0" t="0" r="r" b="b"/>
              <a:pathLst>
                <a:path w="1147" h="709">
                  <a:moveTo>
                    <a:pt x="0" y="232"/>
                  </a:moveTo>
                  <a:lnTo>
                    <a:pt x="226" y="708"/>
                  </a:lnTo>
                  <a:lnTo>
                    <a:pt x="620" y="582"/>
                  </a:lnTo>
                  <a:lnTo>
                    <a:pt x="621" y="582"/>
                  </a:lnTo>
                  <a:lnTo>
                    <a:pt x="625" y="584"/>
                  </a:lnTo>
                  <a:lnTo>
                    <a:pt x="631" y="589"/>
                  </a:lnTo>
                  <a:lnTo>
                    <a:pt x="639" y="593"/>
                  </a:lnTo>
                  <a:lnTo>
                    <a:pt x="649" y="595"/>
                  </a:lnTo>
                  <a:lnTo>
                    <a:pt x="661" y="598"/>
                  </a:lnTo>
                  <a:lnTo>
                    <a:pt x="675" y="597"/>
                  </a:lnTo>
                  <a:lnTo>
                    <a:pt x="690" y="594"/>
                  </a:lnTo>
                  <a:lnTo>
                    <a:pt x="704" y="589"/>
                  </a:lnTo>
                  <a:lnTo>
                    <a:pt x="714" y="584"/>
                  </a:lnTo>
                  <a:lnTo>
                    <a:pt x="721" y="579"/>
                  </a:lnTo>
                  <a:lnTo>
                    <a:pt x="723" y="573"/>
                  </a:lnTo>
                  <a:lnTo>
                    <a:pt x="726" y="569"/>
                  </a:lnTo>
                  <a:lnTo>
                    <a:pt x="726" y="566"/>
                  </a:lnTo>
                  <a:lnTo>
                    <a:pt x="725" y="565"/>
                  </a:lnTo>
                  <a:lnTo>
                    <a:pt x="725" y="564"/>
                  </a:lnTo>
                  <a:lnTo>
                    <a:pt x="1146" y="446"/>
                  </a:lnTo>
                  <a:lnTo>
                    <a:pt x="874" y="0"/>
                  </a:lnTo>
                  <a:lnTo>
                    <a:pt x="0" y="232"/>
                  </a:lnTo>
                </a:path>
              </a:pathLst>
            </a:custGeom>
            <a:solidFill>
              <a:srgbClr val="22862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27102" name="Group 446"/>
            <p:cNvGrpSpPr>
              <a:grpSpLocks/>
            </p:cNvGrpSpPr>
            <p:nvPr/>
          </p:nvGrpSpPr>
          <p:grpSpPr bwMode="auto">
            <a:xfrm>
              <a:off x="2351" y="2956"/>
              <a:ext cx="1059" cy="652"/>
              <a:chOff x="2351" y="2956"/>
              <a:chExt cx="1059" cy="652"/>
            </a:xfrm>
          </p:grpSpPr>
          <p:sp>
            <p:nvSpPr>
              <p:cNvPr id="327103" name="Freeform 447"/>
              <p:cNvSpPr>
                <a:spLocks/>
              </p:cNvSpPr>
              <p:nvPr/>
            </p:nvSpPr>
            <p:spPr bwMode="auto">
              <a:xfrm>
                <a:off x="2351" y="2965"/>
                <a:ext cx="1059" cy="643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210" y="642"/>
                  </a:cxn>
                  <a:cxn ang="0">
                    <a:pos x="215" y="639"/>
                  </a:cxn>
                  <a:cxn ang="0">
                    <a:pos x="232" y="633"/>
                  </a:cxn>
                  <a:cxn ang="0">
                    <a:pos x="255" y="624"/>
                  </a:cxn>
                  <a:cxn ang="0">
                    <a:pos x="284" y="613"/>
                  </a:cxn>
                  <a:cxn ang="0">
                    <a:pos x="315" y="601"/>
                  </a:cxn>
                  <a:cxn ang="0">
                    <a:pos x="345" y="589"/>
                  </a:cxn>
                  <a:cxn ang="0">
                    <a:pos x="373" y="578"/>
                  </a:cxn>
                  <a:cxn ang="0">
                    <a:pos x="395" y="570"/>
                  </a:cxn>
                  <a:cxn ang="0">
                    <a:pos x="420" y="561"/>
                  </a:cxn>
                  <a:cxn ang="0">
                    <a:pos x="452" y="553"/>
                  </a:cxn>
                  <a:cxn ang="0">
                    <a:pos x="489" y="545"/>
                  </a:cxn>
                  <a:cxn ang="0">
                    <a:pos x="526" y="537"/>
                  </a:cxn>
                  <a:cxn ang="0">
                    <a:pos x="562" y="530"/>
                  </a:cxn>
                  <a:cxn ang="0">
                    <a:pos x="593" y="524"/>
                  </a:cxn>
                  <a:cxn ang="0">
                    <a:pos x="612" y="520"/>
                  </a:cxn>
                  <a:cxn ang="0">
                    <a:pos x="620" y="519"/>
                  </a:cxn>
                  <a:cxn ang="0">
                    <a:pos x="627" y="516"/>
                  </a:cxn>
                  <a:cxn ang="0">
                    <a:pos x="644" y="510"/>
                  </a:cxn>
                  <a:cxn ang="0">
                    <a:pos x="670" y="501"/>
                  </a:cxn>
                  <a:cxn ang="0">
                    <a:pos x="701" y="488"/>
                  </a:cxn>
                  <a:cxn ang="0">
                    <a:pos x="735" y="476"/>
                  </a:cxn>
                  <a:cxn ang="0">
                    <a:pos x="770" y="465"/>
                  </a:cxn>
                  <a:cxn ang="0">
                    <a:pos x="802" y="455"/>
                  </a:cxn>
                  <a:cxn ang="0">
                    <a:pos x="829" y="448"/>
                  </a:cxn>
                  <a:cxn ang="0">
                    <a:pos x="857" y="443"/>
                  </a:cxn>
                  <a:cxn ang="0">
                    <a:pos x="892" y="436"/>
                  </a:cxn>
                  <a:cxn ang="0">
                    <a:pos x="929" y="429"/>
                  </a:cxn>
                  <a:cxn ang="0">
                    <a:pos x="966" y="421"/>
                  </a:cxn>
                  <a:cxn ang="0">
                    <a:pos x="1002" y="414"/>
                  </a:cxn>
                  <a:cxn ang="0">
                    <a:pos x="1030" y="407"/>
                  </a:cxn>
                  <a:cxn ang="0">
                    <a:pos x="1051" y="403"/>
                  </a:cxn>
                  <a:cxn ang="0">
                    <a:pos x="1058" y="401"/>
                  </a:cxn>
                  <a:cxn ang="0">
                    <a:pos x="817" y="0"/>
                  </a:cxn>
                  <a:cxn ang="0">
                    <a:pos x="0" y="227"/>
                  </a:cxn>
                </a:cxnLst>
                <a:rect l="0" t="0" r="r" b="b"/>
                <a:pathLst>
                  <a:path w="1059" h="643">
                    <a:moveTo>
                      <a:pt x="0" y="227"/>
                    </a:moveTo>
                    <a:lnTo>
                      <a:pt x="210" y="642"/>
                    </a:lnTo>
                    <a:lnTo>
                      <a:pt x="215" y="639"/>
                    </a:lnTo>
                    <a:lnTo>
                      <a:pt x="232" y="633"/>
                    </a:lnTo>
                    <a:lnTo>
                      <a:pt x="255" y="624"/>
                    </a:lnTo>
                    <a:lnTo>
                      <a:pt x="284" y="613"/>
                    </a:lnTo>
                    <a:lnTo>
                      <a:pt x="315" y="601"/>
                    </a:lnTo>
                    <a:lnTo>
                      <a:pt x="345" y="589"/>
                    </a:lnTo>
                    <a:lnTo>
                      <a:pt x="373" y="578"/>
                    </a:lnTo>
                    <a:lnTo>
                      <a:pt x="395" y="570"/>
                    </a:lnTo>
                    <a:lnTo>
                      <a:pt x="420" y="561"/>
                    </a:lnTo>
                    <a:lnTo>
                      <a:pt x="452" y="553"/>
                    </a:lnTo>
                    <a:lnTo>
                      <a:pt x="489" y="545"/>
                    </a:lnTo>
                    <a:lnTo>
                      <a:pt x="526" y="537"/>
                    </a:lnTo>
                    <a:lnTo>
                      <a:pt x="562" y="530"/>
                    </a:lnTo>
                    <a:lnTo>
                      <a:pt x="593" y="524"/>
                    </a:lnTo>
                    <a:lnTo>
                      <a:pt x="612" y="520"/>
                    </a:lnTo>
                    <a:lnTo>
                      <a:pt x="620" y="519"/>
                    </a:lnTo>
                    <a:lnTo>
                      <a:pt x="627" y="516"/>
                    </a:lnTo>
                    <a:lnTo>
                      <a:pt x="644" y="510"/>
                    </a:lnTo>
                    <a:lnTo>
                      <a:pt x="670" y="501"/>
                    </a:lnTo>
                    <a:lnTo>
                      <a:pt x="701" y="488"/>
                    </a:lnTo>
                    <a:lnTo>
                      <a:pt x="735" y="476"/>
                    </a:lnTo>
                    <a:lnTo>
                      <a:pt x="770" y="465"/>
                    </a:lnTo>
                    <a:lnTo>
                      <a:pt x="802" y="455"/>
                    </a:lnTo>
                    <a:lnTo>
                      <a:pt x="829" y="448"/>
                    </a:lnTo>
                    <a:lnTo>
                      <a:pt x="857" y="443"/>
                    </a:lnTo>
                    <a:lnTo>
                      <a:pt x="892" y="436"/>
                    </a:lnTo>
                    <a:lnTo>
                      <a:pt x="929" y="429"/>
                    </a:lnTo>
                    <a:lnTo>
                      <a:pt x="966" y="421"/>
                    </a:lnTo>
                    <a:lnTo>
                      <a:pt x="1002" y="414"/>
                    </a:lnTo>
                    <a:lnTo>
                      <a:pt x="1030" y="407"/>
                    </a:lnTo>
                    <a:lnTo>
                      <a:pt x="1051" y="403"/>
                    </a:lnTo>
                    <a:lnTo>
                      <a:pt x="1058" y="401"/>
                    </a:lnTo>
                    <a:lnTo>
                      <a:pt x="817" y="0"/>
                    </a:lnTo>
                    <a:lnTo>
                      <a:pt x="0" y="227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04" name="Freeform 448"/>
              <p:cNvSpPr>
                <a:spLocks/>
              </p:cNvSpPr>
              <p:nvPr/>
            </p:nvSpPr>
            <p:spPr bwMode="auto">
              <a:xfrm>
                <a:off x="2387" y="2982"/>
                <a:ext cx="995" cy="586"/>
              </a:xfrm>
              <a:custGeom>
                <a:avLst/>
                <a:gdLst/>
                <a:ahLst/>
                <a:cxnLst>
                  <a:cxn ang="0">
                    <a:pos x="184" y="582"/>
                  </a:cxn>
                  <a:cxn ang="0">
                    <a:pos x="211" y="567"/>
                  </a:cxn>
                  <a:cxn ang="0">
                    <a:pos x="257" y="542"/>
                  </a:cxn>
                  <a:cxn ang="0">
                    <a:pos x="310" y="520"/>
                  </a:cxn>
                  <a:cxn ang="0">
                    <a:pos x="373" y="503"/>
                  </a:cxn>
                  <a:cxn ang="0">
                    <a:pos x="454" y="493"/>
                  </a:cxn>
                  <a:cxn ang="0">
                    <a:pos x="528" y="489"/>
                  </a:cxn>
                  <a:cxn ang="0">
                    <a:pos x="575" y="489"/>
                  </a:cxn>
                  <a:cxn ang="0">
                    <a:pos x="588" y="485"/>
                  </a:cxn>
                  <a:cxn ang="0">
                    <a:pos x="625" y="461"/>
                  </a:cxn>
                  <a:cxn ang="0">
                    <a:pos x="692" y="427"/>
                  </a:cxn>
                  <a:cxn ang="0">
                    <a:pos x="775" y="392"/>
                  </a:cxn>
                  <a:cxn ang="0">
                    <a:pos x="859" y="370"/>
                  </a:cxn>
                  <a:cxn ang="0">
                    <a:pos x="926" y="363"/>
                  </a:cxn>
                  <a:cxn ang="0">
                    <a:pos x="969" y="365"/>
                  </a:cxn>
                  <a:cxn ang="0">
                    <a:pos x="991" y="370"/>
                  </a:cxn>
                  <a:cxn ang="0">
                    <a:pos x="783" y="12"/>
                  </a:cxn>
                  <a:cxn ang="0">
                    <a:pos x="771" y="8"/>
                  </a:cxn>
                  <a:cxn ang="0">
                    <a:pos x="733" y="1"/>
                  </a:cxn>
                  <a:cxn ang="0">
                    <a:pos x="676" y="0"/>
                  </a:cxn>
                  <a:cxn ang="0">
                    <a:pos x="599" y="12"/>
                  </a:cxn>
                  <a:cxn ang="0">
                    <a:pos x="523" y="41"/>
                  </a:cxn>
                  <a:cxn ang="0">
                    <a:pos x="467" y="76"/>
                  </a:cxn>
                  <a:cxn ang="0">
                    <a:pos x="433" y="105"/>
                  </a:cxn>
                  <a:cxn ang="0">
                    <a:pos x="420" y="117"/>
                  </a:cxn>
                  <a:cxn ang="0">
                    <a:pos x="393" y="116"/>
                  </a:cxn>
                  <a:cxn ang="0">
                    <a:pos x="328" y="113"/>
                  </a:cxn>
                  <a:cxn ang="0">
                    <a:pos x="254" y="116"/>
                  </a:cxn>
                  <a:cxn ang="0">
                    <a:pos x="197" y="125"/>
                  </a:cxn>
                  <a:cxn ang="0">
                    <a:pos x="143" y="149"/>
                  </a:cxn>
                  <a:cxn ang="0">
                    <a:pos x="78" y="178"/>
                  </a:cxn>
                  <a:cxn ang="0">
                    <a:pos x="23" y="203"/>
                  </a:cxn>
                  <a:cxn ang="0">
                    <a:pos x="0" y="214"/>
                  </a:cxn>
                </a:cxnLst>
                <a:rect l="0" t="0" r="r" b="b"/>
                <a:pathLst>
                  <a:path w="995" h="586">
                    <a:moveTo>
                      <a:pt x="179" y="585"/>
                    </a:moveTo>
                    <a:lnTo>
                      <a:pt x="184" y="582"/>
                    </a:lnTo>
                    <a:lnTo>
                      <a:pt x="195" y="576"/>
                    </a:lnTo>
                    <a:lnTo>
                      <a:pt x="211" y="567"/>
                    </a:lnTo>
                    <a:lnTo>
                      <a:pt x="232" y="554"/>
                    </a:lnTo>
                    <a:lnTo>
                      <a:pt x="257" y="542"/>
                    </a:lnTo>
                    <a:lnTo>
                      <a:pt x="283" y="531"/>
                    </a:lnTo>
                    <a:lnTo>
                      <a:pt x="310" y="520"/>
                    </a:lnTo>
                    <a:lnTo>
                      <a:pt x="337" y="510"/>
                    </a:lnTo>
                    <a:lnTo>
                      <a:pt x="373" y="503"/>
                    </a:lnTo>
                    <a:lnTo>
                      <a:pt x="413" y="496"/>
                    </a:lnTo>
                    <a:lnTo>
                      <a:pt x="454" y="493"/>
                    </a:lnTo>
                    <a:lnTo>
                      <a:pt x="492" y="490"/>
                    </a:lnTo>
                    <a:lnTo>
                      <a:pt x="528" y="489"/>
                    </a:lnTo>
                    <a:lnTo>
                      <a:pt x="556" y="489"/>
                    </a:lnTo>
                    <a:lnTo>
                      <a:pt x="575" y="489"/>
                    </a:lnTo>
                    <a:lnTo>
                      <a:pt x="582" y="489"/>
                    </a:lnTo>
                    <a:lnTo>
                      <a:pt x="588" y="485"/>
                    </a:lnTo>
                    <a:lnTo>
                      <a:pt x="602" y="475"/>
                    </a:lnTo>
                    <a:lnTo>
                      <a:pt x="625" y="461"/>
                    </a:lnTo>
                    <a:lnTo>
                      <a:pt x="656" y="445"/>
                    </a:lnTo>
                    <a:lnTo>
                      <a:pt x="692" y="427"/>
                    </a:lnTo>
                    <a:lnTo>
                      <a:pt x="732" y="409"/>
                    </a:lnTo>
                    <a:lnTo>
                      <a:pt x="775" y="392"/>
                    </a:lnTo>
                    <a:lnTo>
                      <a:pt x="818" y="380"/>
                    </a:lnTo>
                    <a:lnTo>
                      <a:pt x="859" y="370"/>
                    </a:lnTo>
                    <a:lnTo>
                      <a:pt x="895" y="365"/>
                    </a:lnTo>
                    <a:lnTo>
                      <a:pt x="926" y="363"/>
                    </a:lnTo>
                    <a:lnTo>
                      <a:pt x="949" y="363"/>
                    </a:lnTo>
                    <a:lnTo>
                      <a:pt x="969" y="365"/>
                    </a:lnTo>
                    <a:lnTo>
                      <a:pt x="982" y="367"/>
                    </a:lnTo>
                    <a:lnTo>
                      <a:pt x="991" y="370"/>
                    </a:lnTo>
                    <a:lnTo>
                      <a:pt x="994" y="370"/>
                    </a:lnTo>
                    <a:lnTo>
                      <a:pt x="783" y="12"/>
                    </a:lnTo>
                    <a:lnTo>
                      <a:pt x="780" y="11"/>
                    </a:lnTo>
                    <a:lnTo>
                      <a:pt x="771" y="8"/>
                    </a:lnTo>
                    <a:lnTo>
                      <a:pt x="755" y="4"/>
                    </a:lnTo>
                    <a:lnTo>
                      <a:pt x="733" y="1"/>
                    </a:lnTo>
                    <a:lnTo>
                      <a:pt x="707" y="0"/>
                    </a:lnTo>
                    <a:lnTo>
                      <a:pt x="676" y="0"/>
                    </a:lnTo>
                    <a:lnTo>
                      <a:pt x="640" y="4"/>
                    </a:lnTo>
                    <a:lnTo>
                      <a:pt x="599" y="12"/>
                    </a:lnTo>
                    <a:lnTo>
                      <a:pt x="559" y="26"/>
                    </a:lnTo>
                    <a:lnTo>
                      <a:pt x="523" y="41"/>
                    </a:lnTo>
                    <a:lnTo>
                      <a:pt x="492" y="59"/>
                    </a:lnTo>
                    <a:lnTo>
                      <a:pt x="467" y="76"/>
                    </a:lnTo>
                    <a:lnTo>
                      <a:pt x="447" y="92"/>
                    </a:lnTo>
                    <a:lnTo>
                      <a:pt x="433" y="105"/>
                    </a:lnTo>
                    <a:lnTo>
                      <a:pt x="423" y="114"/>
                    </a:lnTo>
                    <a:lnTo>
                      <a:pt x="420" y="117"/>
                    </a:lnTo>
                    <a:lnTo>
                      <a:pt x="412" y="117"/>
                    </a:lnTo>
                    <a:lnTo>
                      <a:pt x="393" y="116"/>
                    </a:lnTo>
                    <a:lnTo>
                      <a:pt x="364" y="114"/>
                    </a:lnTo>
                    <a:lnTo>
                      <a:pt x="328" y="113"/>
                    </a:lnTo>
                    <a:lnTo>
                      <a:pt x="290" y="113"/>
                    </a:lnTo>
                    <a:lnTo>
                      <a:pt x="254" y="116"/>
                    </a:lnTo>
                    <a:lnTo>
                      <a:pt x="222" y="120"/>
                    </a:lnTo>
                    <a:lnTo>
                      <a:pt x="197" y="125"/>
                    </a:lnTo>
                    <a:lnTo>
                      <a:pt x="174" y="136"/>
                    </a:lnTo>
                    <a:lnTo>
                      <a:pt x="143" y="149"/>
                    </a:lnTo>
                    <a:lnTo>
                      <a:pt x="112" y="163"/>
                    </a:lnTo>
                    <a:lnTo>
                      <a:pt x="78" y="178"/>
                    </a:lnTo>
                    <a:lnTo>
                      <a:pt x="48" y="192"/>
                    </a:lnTo>
                    <a:lnTo>
                      <a:pt x="23" y="203"/>
                    </a:lnTo>
                    <a:lnTo>
                      <a:pt x="6" y="210"/>
                    </a:lnTo>
                    <a:lnTo>
                      <a:pt x="0" y="214"/>
                    </a:lnTo>
                    <a:lnTo>
                      <a:pt x="179" y="585"/>
                    </a:lnTo>
                  </a:path>
                </a:pathLst>
              </a:custGeom>
              <a:solidFill>
                <a:srgbClr val="9BE69B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05" name="Freeform 449"/>
              <p:cNvSpPr>
                <a:spLocks/>
              </p:cNvSpPr>
              <p:nvPr/>
            </p:nvSpPr>
            <p:spPr bwMode="auto">
              <a:xfrm>
                <a:off x="2398" y="2956"/>
                <a:ext cx="925" cy="559"/>
              </a:xfrm>
              <a:custGeom>
                <a:avLst/>
                <a:gdLst/>
                <a:ahLst/>
                <a:cxnLst>
                  <a:cxn ang="0">
                    <a:pos x="157" y="556"/>
                  </a:cxn>
                  <a:cxn ang="0">
                    <a:pos x="195" y="541"/>
                  </a:cxn>
                  <a:cxn ang="0">
                    <a:pos x="253" y="520"/>
                  </a:cxn>
                  <a:cxn ang="0">
                    <a:pos x="318" y="501"/>
                  </a:cxn>
                  <a:cxn ang="0">
                    <a:pos x="382" y="490"/>
                  </a:cxn>
                  <a:cxn ang="0">
                    <a:pos x="455" y="493"/>
                  </a:cxn>
                  <a:cxn ang="0">
                    <a:pos x="523" y="502"/>
                  </a:cxn>
                  <a:cxn ang="0">
                    <a:pos x="565" y="512"/>
                  </a:cxn>
                  <a:cxn ang="0">
                    <a:pos x="576" y="508"/>
                  </a:cxn>
                  <a:cxn ang="0">
                    <a:pos x="608" y="479"/>
                  </a:cxn>
                  <a:cxn ang="0">
                    <a:pos x="662" y="437"/>
                  </a:cxn>
                  <a:cxn ang="0">
                    <a:pos x="725" y="399"/>
                  </a:cxn>
                  <a:cxn ang="0">
                    <a:pos x="793" y="377"/>
                  </a:cxn>
                  <a:cxn ang="0">
                    <a:pos x="853" y="363"/>
                  </a:cxn>
                  <a:cxn ang="0">
                    <a:pos x="896" y="356"/>
                  </a:cxn>
                  <a:cxn ang="0">
                    <a:pos x="919" y="353"/>
                  </a:cxn>
                  <a:cxn ang="0">
                    <a:pos x="713" y="4"/>
                  </a:cxn>
                  <a:cxn ang="0">
                    <a:pos x="705" y="2"/>
                  </a:cxn>
                  <a:cxn ang="0">
                    <a:pos x="680" y="0"/>
                  </a:cxn>
                  <a:cxn ang="0">
                    <a:pos x="631" y="4"/>
                  </a:cxn>
                  <a:cxn ang="0">
                    <a:pos x="559" y="22"/>
                  </a:cxn>
                  <a:cxn ang="0">
                    <a:pos x="489" y="56"/>
                  </a:cxn>
                  <a:cxn ang="0">
                    <a:pos x="434" y="99"/>
                  </a:cxn>
                  <a:cxn ang="0">
                    <a:pos x="401" y="136"/>
                  </a:cxn>
                  <a:cxn ang="0">
                    <a:pos x="389" y="153"/>
                  </a:cxn>
                  <a:cxn ang="0">
                    <a:pos x="365" y="145"/>
                  </a:cxn>
                  <a:cxn ang="0">
                    <a:pos x="307" y="129"/>
                  </a:cxn>
                  <a:cxn ang="0">
                    <a:pos x="235" y="118"/>
                  </a:cxn>
                  <a:cxn ang="0">
                    <a:pos x="170" y="127"/>
                  </a:cxn>
                  <a:cxn ang="0">
                    <a:pos x="105" y="157"/>
                  </a:cxn>
                  <a:cxn ang="0">
                    <a:pos x="51" y="191"/>
                  </a:cxn>
                  <a:cxn ang="0">
                    <a:pos x="13" y="219"/>
                  </a:cxn>
                  <a:cxn ang="0">
                    <a:pos x="0" y="230"/>
                  </a:cxn>
                </a:cxnLst>
                <a:rect l="0" t="0" r="r" b="b"/>
                <a:pathLst>
                  <a:path w="925" h="559">
                    <a:moveTo>
                      <a:pt x="153" y="558"/>
                    </a:moveTo>
                    <a:lnTo>
                      <a:pt x="157" y="556"/>
                    </a:lnTo>
                    <a:lnTo>
                      <a:pt x="173" y="549"/>
                    </a:lnTo>
                    <a:lnTo>
                      <a:pt x="195" y="541"/>
                    </a:lnTo>
                    <a:lnTo>
                      <a:pt x="223" y="531"/>
                    </a:lnTo>
                    <a:lnTo>
                      <a:pt x="253" y="520"/>
                    </a:lnTo>
                    <a:lnTo>
                      <a:pt x="286" y="509"/>
                    </a:lnTo>
                    <a:lnTo>
                      <a:pt x="318" y="501"/>
                    </a:lnTo>
                    <a:lnTo>
                      <a:pt x="347" y="494"/>
                    </a:lnTo>
                    <a:lnTo>
                      <a:pt x="382" y="490"/>
                    </a:lnTo>
                    <a:lnTo>
                      <a:pt x="418" y="490"/>
                    </a:lnTo>
                    <a:lnTo>
                      <a:pt x="455" y="493"/>
                    </a:lnTo>
                    <a:lnTo>
                      <a:pt x="491" y="497"/>
                    </a:lnTo>
                    <a:lnTo>
                      <a:pt x="523" y="502"/>
                    </a:lnTo>
                    <a:lnTo>
                      <a:pt x="548" y="508"/>
                    </a:lnTo>
                    <a:lnTo>
                      <a:pt x="565" y="512"/>
                    </a:lnTo>
                    <a:lnTo>
                      <a:pt x="572" y="513"/>
                    </a:lnTo>
                    <a:lnTo>
                      <a:pt x="576" y="508"/>
                    </a:lnTo>
                    <a:lnTo>
                      <a:pt x="588" y="497"/>
                    </a:lnTo>
                    <a:lnTo>
                      <a:pt x="608" y="479"/>
                    </a:lnTo>
                    <a:lnTo>
                      <a:pt x="633" y="458"/>
                    </a:lnTo>
                    <a:lnTo>
                      <a:pt x="662" y="437"/>
                    </a:lnTo>
                    <a:lnTo>
                      <a:pt x="694" y="415"/>
                    </a:lnTo>
                    <a:lnTo>
                      <a:pt x="725" y="399"/>
                    </a:lnTo>
                    <a:lnTo>
                      <a:pt x="759" y="385"/>
                    </a:lnTo>
                    <a:lnTo>
                      <a:pt x="793" y="377"/>
                    </a:lnTo>
                    <a:lnTo>
                      <a:pt x="824" y="368"/>
                    </a:lnTo>
                    <a:lnTo>
                      <a:pt x="853" y="363"/>
                    </a:lnTo>
                    <a:lnTo>
                      <a:pt x="876" y="359"/>
                    </a:lnTo>
                    <a:lnTo>
                      <a:pt x="896" y="356"/>
                    </a:lnTo>
                    <a:lnTo>
                      <a:pt x="911" y="354"/>
                    </a:lnTo>
                    <a:lnTo>
                      <a:pt x="919" y="353"/>
                    </a:lnTo>
                    <a:lnTo>
                      <a:pt x="924" y="353"/>
                    </a:lnTo>
                    <a:lnTo>
                      <a:pt x="713" y="4"/>
                    </a:lnTo>
                    <a:lnTo>
                      <a:pt x="712" y="4"/>
                    </a:lnTo>
                    <a:lnTo>
                      <a:pt x="705" y="2"/>
                    </a:lnTo>
                    <a:lnTo>
                      <a:pt x="695" y="1"/>
                    </a:lnTo>
                    <a:lnTo>
                      <a:pt x="680" y="0"/>
                    </a:lnTo>
                    <a:lnTo>
                      <a:pt x="659" y="1"/>
                    </a:lnTo>
                    <a:lnTo>
                      <a:pt x="631" y="4"/>
                    </a:lnTo>
                    <a:lnTo>
                      <a:pt x="599" y="11"/>
                    </a:lnTo>
                    <a:lnTo>
                      <a:pt x="559" y="22"/>
                    </a:lnTo>
                    <a:lnTo>
                      <a:pt x="522" y="37"/>
                    </a:lnTo>
                    <a:lnTo>
                      <a:pt x="489" y="56"/>
                    </a:lnTo>
                    <a:lnTo>
                      <a:pt x="459" y="77"/>
                    </a:lnTo>
                    <a:lnTo>
                      <a:pt x="434" y="99"/>
                    </a:lnTo>
                    <a:lnTo>
                      <a:pt x="415" y="120"/>
                    </a:lnTo>
                    <a:lnTo>
                      <a:pt x="401" y="136"/>
                    </a:lnTo>
                    <a:lnTo>
                      <a:pt x="392" y="149"/>
                    </a:lnTo>
                    <a:lnTo>
                      <a:pt x="389" y="153"/>
                    </a:lnTo>
                    <a:lnTo>
                      <a:pt x="383" y="150"/>
                    </a:lnTo>
                    <a:lnTo>
                      <a:pt x="365" y="145"/>
                    </a:lnTo>
                    <a:lnTo>
                      <a:pt x="339" y="138"/>
                    </a:lnTo>
                    <a:lnTo>
                      <a:pt x="307" y="129"/>
                    </a:lnTo>
                    <a:lnTo>
                      <a:pt x="271" y="122"/>
                    </a:lnTo>
                    <a:lnTo>
                      <a:pt x="235" y="118"/>
                    </a:lnTo>
                    <a:lnTo>
                      <a:pt x="200" y="120"/>
                    </a:lnTo>
                    <a:lnTo>
                      <a:pt x="170" y="127"/>
                    </a:lnTo>
                    <a:lnTo>
                      <a:pt x="137" y="140"/>
                    </a:lnTo>
                    <a:lnTo>
                      <a:pt x="105" y="157"/>
                    </a:lnTo>
                    <a:lnTo>
                      <a:pt x="76" y="175"/>
                    </a:lnTo>
                    <a:lnTo>
                      <a:pt x="51" y="191"/>
                    </a:lnTo>
                    <a:lnTo>
                      <a:pt x="30" y="207"/>
                    </a:lnTo>
                    <a:lnTo>
                      <a:pt x="13" y="219"/>
                    </a:lnTo>
                    <a:lnTo>
                      <a:pt x="4" y="227"/>
                    </a:lnTo>
                    <a:lnTo>
                      <a:pt x="0" y="230"/>
                    </a:lnTo>
                    <a:lnTo>
                      <a:pt x="153" y="558"/>
                    </a:lnTo>
                  </a:path>
                </a:pathLst>
              </a:custGeom>
              <a:solidFill>
                <a:srgbClr val="E2F8E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06" name="Freeform 450"/>
              <p:cNvSpPr>
                <a:spLocks/>
              </p:cNvSpPr>
              <p:nvPr/>
            </p:nvSpPr>
            <p:spPr bwMode="auto">
              <a:xfrm>
                <a:off x="2777" y="3098"/>
                <a:ext cx="203" cy="374"/>
              </a:xfrm>
              <a:custGeom>
                <a:avLst/>
                <a:gdLst/>
                <a:ahLst/>
                <a:cxnLst>
                  <a:cxn ang="0">
                    <a:pos x="202" y="364"/>
                  </a:cxn>
                  <a:cxn ang="0">
                    <a:pos x="11" y="0"/>
                  </a:cxn>
                  <a:cxn ang="0">
                    <a:pos x="0" y="8"/>
                  </a:cxn>
                  <a:cxn ang="0">
                    <a:pos x="190" y="373"/>
                  </a:cxn>
                  <a:cxn ang="0">
                    <a:pos x="202" y="364"/>
                  </a:cxn>
                </a:cxnLst>
                <a:rect l="0" t="0" r="r" b="b"/>
                <a:pathLst>
                  <a:path w="203" h="374">
                    <a:moveTo>
                      <a:pt x="202" y="364"/>
                    </a:moveTo>
                    <a:lnTo>
                      <a:pt x="11" y="0"/>
                    </a:lnTo>
                    <a:lnTo>
                      <a:pt x="0" y="8"/>
                    </a:lnTo>
                    <a:lnTo>
                      <a:pt x="190" y="373"/>
                    </a:lnTo>
                    <a:lnTo>
                      <a:pt x="202" y="36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07" name="Freeform 451"/>
              <p:cNvSpPr>
                <a:spLocks/>
              </p:cNvSpPr>
              <p:nvPr/>
            </p:nvSpPr>
            <p:spPr bwMode="auto">
              <a:xfrm>
                <a:off x="2452" y="3117"/>
                <a:ext cx="124" cy="79"/>
              </a:xfrm>
              <a:custGeom>
                <a:avLst/>
                <a:gdLst/>
                <a:ahLst/>
                <a:cxnLst>
                  <a:cxn ang="0">
                    <a:pos x="123" y="10"/>
                  </a:cxn>
                  <a:cxn ang="0">
                    <a:pos x="117" y="0"/>
                  </a:cxn>
                  <a:cxn ang="0">
                    <a:pos x="0" y="67"/>
                  </a:cxn>
                  <a:cxn ang="0">
                    <a:pos x="5" y="78"/>
                  </a:cxn>
                  <a:cxn ang="0">
                    <a:pos x="123" y="10"/>
                  </a:cxn>
                </a:cxnLst>
                <a:rect l="0" t="0" r="r" b="b"/>
                <a:pathLst>
                  <a:path w="124" h="79">
                    <a:moveTo>
                      <a:pt x="123" y="10"/>
                    </a:moveTo>
                    <a:lnTo>
                      <a:pt x="117" y="0"/>
                    </a:lnTo>
                    <a:lnTo>
                      <a:pt x="0" y="67"/>
                    </a:lnTo>
                    <a:lnTo>
                      <a:pt x="5" y="78"/>
                    </a:lnTo>
                    <a:lnTo>
                      <a:pt x="123" y="10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08" name="Freeform 452"/>
              <p:cNvSpPr>
                <a:spLocks/>
              </p:cNvSpPr>
              <p:nvPr/>
            </p:nvSpPr>
            <p:spPr bwMode="auto">
              <a:xfrm>
                <a:off x="2464" y="3144"/>
                <a:ext cx="126" cy="82"/>
              </a:xfrm>
              <a:custGeom>
                <a:avLst/>
                <a:gdLst/>
                <a:ahLst/>
                <a:cxnLst>
                  <a:cxn ang="0">
                    <a:pos x="125" y="12"/>
                  </a:cxn>
                  <a:cxn ang="0">
                    <a:pos x="118" y="0"/>
                  </a:cxn>
                  <a:cxn ang="0">
                    <a:pos x="0" y="68"/>
                  </a:cxn>
                  <a:cxn ang="0">
                    <a:pos x="5" y="81"/>
                  </a:cxn>
                  <a:cxn ang="0">
                    <a:pos x="125" y="12"/>
                  </a:cxn>
                </a:cxnLst>
                <a:rect l="0" t="0" r="r" b="b"/>
                <a:pathLst>
                  <a:path w="126" h="82">
                    <a:moveTo>
                      <a:pt x="125" y="12"/>
                    </a:moveTo>
                    <a:lnTo>
                      <a:pt x="118" y="0"/>
                    </a:lnTo>
                    <a:lnTo>
                      <a:pt x="0" y="68"/>
                    </a:lnTo>
                    <a:lnTo>
                      <a:pt x="5" y="81"/>
                    </a:lnTo>
                    <a:lnTo>
                      <a:pt x="125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09" name="Freeform 453"/>
              <p:cNvSpPr>
                <a:spLocks/>
              </p:cNvSpPr>
              <p:nvPr/>
            </p:nvSpPr>
            <p:spPr bwMode="auto">
              <a:xfrm>
                <a:off x="2479" y="3171"/>
                <a:ext cx="126" cy="81"/>
              </a:xfrm>
              <a:custGeom>
                <a:avLst/>
                <a:gdLst/>
                <a:ahLst/>
                <a:cxnLst>
                  <a:cxn ang="0">
                    <a:pos x="125" y="12"/>
                  </a:cxn>
                  <a:cxn ang="0">
                    <a:pos x="118" y="0"/>
                  </a:cxn>
                  <a:cxn ang="0">
                    <a:pos x="0" y="67"/>
                  </a:cxn>
                  <a:cxn ang="0">
                    <a:pos x="5" y="80"/>
                  </a:cxn>
                  <a:cxn ang="0">
                    <a:pos x="125" y="12"/>
                  </a:cxn>
                </a:cxnLst>
                <a:rect l="0" t="0" r="r" b="b"/>
                <a:pathLst>
                  <a:path w="126" h="81">
                    <a:moveTo>
                      <a:pt x="125" y="12"/>
                    </a:moveTo>
                    <a:lnTo>
                      <a:pt x="118" y="0"/>
                    </a:lnTo>
                    <a:lnTo>
                      <a:pt x="0" y="67"/>
                    </a:lnTo>
                    <a:lnTo>
                      <a:pt x="5" y="80"/>
                    </a:lnTo>
                    <a:lnTo>
                      <a:pt x="125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0" name="Freeform 454"/>
              <p:cNvSpPr>
                <a:spLocks/>
              </p:cNvSpPr>
              <p:nvPr/>
            </p:nvSpPr>
            <p:spPr bwMode="auto">
              <a:xfrm>
                <a:off x="2495" y="3200"/>
                <a:ext cx="127" cy="80"/>
              </a:xfrm>
              <a:custGeom>
                <a:avLst/>
                <a:gdLst/>
                <a:ahLst/>
                <a:cxnLst>
                  <a:cxn ang="0">
                    <a:pos x="126" y="11"/>
                  </a:cxn>
                  <a:cxn ang="0">
                    <a:pos x="120" y="0"/>
                  </a:cxn>
                  <a:cxn ang="0">
                    <a:pos x="0" y="67"/>
                  </a:cxn>
                  <a:cxn ang="0">
                    <a:pos x="5" y="79"/>
                  </a:cxn>
                  <a:cxn ang="0">
                    <a:pos x="126" y="11"/>
                  </a:cxn>
                </a:cxnLst>
                <a:rect l="0" t="0" r="r" b="b"/>
                <a:pathLst>
                  <a:path w="127" h="80">
                    <a:moveTo>
                      <a:pt x="126" y="11"/>
                    </a:moveTo>
                    <a:lnTo>
                      <a:pt x="120" y="0"/>
                    </a:lnTo>
                    <a:lnTo>
                      <a:pt x="0" y="67"/>
                    </a:lnTo>
                    <a:lnTo>
                      <a:pt x="5" y="79"/>
                    </a:lnTo>
                    <a:lnTo>
                      <a:pt x="126" y="11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1" name="Freeform 455"/>
              <p:cNvSpPr>
                <a:spLocks/>
              </p:cNvSpPr>
              <p:nvPr/>
            </p:nvSpPr>
            <p:spPr bwMode="auto">
              <a:xfrm>
                <a:off x="2509" y="3228"/>
                <a:ext cx="124" cy="81"/>
              </a:xfrm>
              <a:custGeom>
                <a:avLst/>
                <a:gdLst/>
                <a:ahLst/>
                <a:cxnLst>
                  <a:cxn ang="0">
                    <a:pos x="123" y="12"/>
                  </a:cxn>
                  <a:cxn ang="0">
                    <a:pos x="117" y="0"/>
                  </a:cxn>
                  <a:cxn ang="0">
                    <a:pos x="0" y="67"/>
                  </a:cxn>
                  <a:cxn ang="0">
                    <a:pos x="5" y="80"/>
                  </a:cxn>
                  <a:cxn ang="0">
                    <a:pos x="123" y="12"/>
                  </a:cxn>
                </a:cxnLst>
                <a:rect l="0" t="0" r="r" b="b"/>
                <a:pathLst>
                  <a:path w="124" h="81">
                    <a:moveTo>
                      <a:pt x="123" y="12"/>
                    </a:moveTo>
                    <a:lnTo>
                      <a:pt x="117" y="0"/>
                    </a:lnTo>
                    <a:lnTo>
                      <a:pt x="0" y="67"/>
                    </a:lnTo>
                    <a:lnTo>
                      <a:pt x="5" y="80"/>
                    </a:lnTo>
                    <a:lnTo>
                      <a:pt x="123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2" name="Freeform 456"/>
              <p:cNvSpPr>
                <a:spLocks/>
              </p:cNvSpPr>
              <p:nvPr/>
            </p:nvSpPr>
            <p:spPr bwMode="auto">
              <a:xfrm>
                <a:off x="2524" y="3253"/>
                <a:ext cx="124" cy="82"/>
              </a:xfrm>
              <a:custGeom>
                <a:avLst/>
                <a:gdLst/>
                <a:ahLst/>
                <a:cxnLst>
                  <a:cxn ang="0">
                    <a:pos x="123" y="12"/>
                  </a:cxn>
                  <a:cxn ang="0">
                    <a:pos x="117" y="0"/>
                  </a:cxn>
                  <a:cxn ang="0">
                    <a:pos x="0" y="68"/>
                  </a:cxn>
                  <a:cxn ang="0">
                    <a:pos x="5" y="81"/>
                  </a:cxn>
                  <a:cxn ang="0">
                    <a:pos x="123" y="12"/>
                  </a:cxn>
                </a:cxnLst>
                <a:rect l="0" t="0" r="r" b="b"/>
                <a:pathLst>
                  <a:path w="124" h="82">
                    <a:moveTo>
                      <a:pt x="123" y="12"/>
                    </a:moveTo>
                    <a:lnTo>
                      <a:pt x="117" y="0"/>
                    </a:lnTo>
                    <a:lnTo>
                      <a:pt x="0" y="68"/>
                    </a:lnTo>
                    <a:lnTo>
                      <a:pt x="5" y="81"/>
                    </a:lnTo>
                    <a:lnTo>
                      <a:pt x="123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3" name="Freeform 457"/>
              <p:cNvSpPr>
                <a:spLocks/>
              </p:cNvSpPr>
              <p:nvPr/>
            </p:nvSpPr>
            <p:spPr bwMode="auto">
              <a:xfrm>
                <a:off x="2621" y="3102"/>
                <a:ext cx="133" cy="25"/>
              </a:xfrm>
              <a:custGeom>
                <a:avLst/>
                <a:gdLst/>
                <a:ahLst/>
                <a:cxnLst>
                  <a:cxn ang="0">
                    <a:pos x="132" y="24"/>
                  </a:cxn>
                  <a:cxn ang="0">
                    <a:pos x="126" y="12"/>
                  </a:cxn>
                  <a:cxn ang="0">
                    <a:pos x="0" y="0"/>
                  </a:cxn>
                  <a:cxn ang="0">
                    <a:pos x="5" y="10"/>
                  </a:cxn>
                  <a:cxn ang="0">
                    <a:pos x="132" y="24"/>
                  </a:cxn>
                </a:cxnLst>
                <a:rect l="0" t="0" r="r" b="b"/>
                <a:pathLst>
                  <a:path w="133" h="25">
                    <a:moveTo>
                      <a:pt x="132" y="24"/>
                    </a:moveTo>
                    <a:lnTo>
                      <a:pt x="126" y="12"/>
                    </a:lnTo>
                    <a:lnTo>
                      <a:pt x="0" y="0"/>
                    </a:lnTo>
                    <a:lnTo>
                      <a:pt x="5" y="10"/>
                    </a:lnTo>
                    <a:lnTo>
                      <a:pt x="132" y="24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4" name="Freeform 458"/>
              <p:cNvSpPr>
                <a:spLocks/>
              </p:cNvSpPr>
              <p:nvPr/>
            </p:nvSpPr>
            <p:spPr bwMode="auto">
              <a:xfrm>
                <a:off x="2635" y="3129"/>
                <a:ext cx="131" cy="27"/>
              </a:xfrm>
              <a:custGeom>
                <a:avLst/>
                <a:gdLst/>
                <a:ahLst/>
                <a:cxnLst>
                  <a:cxn ang="0">
                    <a:pos x="130" y="26"/>
                  </a:cxn>
                  <a:cxn ang="0">
                    <a:pos x="124" y="14"/>
                  </a:cxn>
                  <a:cxn ang="0">
                    <a:pos x="0" y="0"/>
                  </a:cxn>
                  <a:cxn ang="0">
                    <a:pos x="5" y="13"/>
                  </a:cxn>
                  <a:cxn ang="0">
                    <a:pos x="130" y="26"/>
                  </a:cxn>
                </a:cxnLst>
                <a:rect l="0" t="0" r="r" b="b"/>
                <a:pathLst>
                  <a:path w="131" h="27">
                    <a:moveTo>
                      <a:pt x="130" y="26"/>
                    </a:moveTo>
                    <a:lnTo>
                      <a:pt x="124" y="14"/>
                    </a:lnTo>
                    <a:lnTo>
                      <a:pt x="0" y="0"/>
                    </a:lnTo>
                    <a:lnTo>
                      <a:pt x="5" y="13"/>
                    </a:lnTo>
                    <a:lnTo>
                      <a:pt x="130" y="26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5" name="Freeform 459"/>
              <p:cNvSpPr>
                <a:spLocks/>
              </p:cNvSpPr>
              <p:nvPr/>
            </p:nvSpPr>
            <p:spPr bwMode="auto">
              <a:xfrm>
                <a:off x="2649" y="3156"/>
                <a:ext cx="133" cy="25"/>
              </a:xfrm>
              <a:custGeom>
                <a:avLst/>
                <a:gdLst/>
                <a:ahLst/>
                <a:cxnLst>
                  <a:cxn ang="0">
                    <a:pos x="132" y="24"/>
                  </a:cxn>
                  <a:cxn ang="0">
                    <a:pos x="126" y="13"/>
                  </a:cxn>
                  <a:cxn ang="0">
                    <a:pos x="0" y="0"/>
                  </a:cxn>
                  <a:cxn ang="0">
                    <a:pos x="5" y="12"/>
                  </a:cxn>
                  <a:cxn ang="0">
                    <a:pos x="132" y="24"/>
                  </a:cxn>
                </a:cxnLst>
                <a:rect l="0" t="0" r="r" b="b"/>
                <a:pathLst>
                  <a:path w="133" h="25">
                    <a:moveTo>
                      <a:pt x="132" y="24"/>
                    </a:moveTo>
                    <a:lnTo>
                      <a:pt x="126" y="13"/>
                    </a:lnTo>
                    <a:lnTo>
                      <a:pt x="0" y="0"/>
                    </a:lnTo>
                    <a:lnTo>
                      <a:pt x="5" y="12"/>
                    </a:lnTo>
                    <a:lnTo>
                      <a:pt x="132" y="24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6" name="Freeform 460"/>
              <p:cNvSpPr>
                <a:spLocks/>
              </p:cNvSpPr>
              <p:nvPr/>
            </p:nvSpPr>
            <p:spPr bwMode="auto">
              <a:xfrm>
                <a:off x="2664" y="3185"/>
                <a:ext cx="133" cy="26"/>
              </a:xfrm>
              <a:custGeom>
                <a:avLst/>
                <a:gdLst/>
                <a:ahLst/>
                <a:cxnLst>
                  <a:cxn ang="0">
                    <a:pos x="132" y="25"/>
                  </a:cxn>
                  <a:cxn ang="0">
                    <a:pos x="126" y="12"/>
                  </a:cxn>
                  <a:cxn ang="0">
                    <a:pos x="0" y="0"/>
                  </a:cxn>
                  <a:cxn ang="0">
                    <a:pos x="5" y="11"/>
                  </a:cxn>
                  <a:cxn ang="0">
                    <a:pos x="132" y="25"/>
                  </a:cxn>
                </a:cxnLst>
                <a:rect l="0" t="0" r="r" b="b"/>
                <a:pathLst>
                  <a:path w="133" h="26">
                    <a:moveTo>
                      <a:pt x="132" y="25"/>
                    </a:moveTo>
                    <a:lnTo>
                      <a:pt x="126" y="12"/>
                    </a:lnTo>
                    <a:lnTo>
                      <a:pt x="0" y="0"/>
                    </a:lnTo>
                    <a:lnTo>
                      <a:pt x="5" y="11"/>
                    </a:lnTo>
                    <a:lnTo>
                      <a:pt x="132" y="25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7" name="Freeform 461"/>
              <p:cNvSpPr>
                <a:spLocks/>
              </p:cNvSpPr>
              <p:nvPr/>
            </p:nvSpPr>
            <p:spPr bwMode="auto">
              <a:xfrm>
                <a:off x="2676" y="3213"/>
                <a:ext cx="134" cy="25"/>
              </a:xfrm>
              <a:custGeom>
                <a:avLst/>
                <a:gdLst/>
                <a:ahLst/>
                <a:cxnLst>
                  <a:cxn ang="0">
                    <a:pos x="133" y="24"/>
                  </a:cxn>
                  <a:cxn ang="0">
                    <a:pos x="127" y="13"/>
                  </a:cxn>
                  <a:cxn ang="0">
                    <a:pos x="0" y="0"/>
                  </a:cxn>
                  <a:cxn ang="0">
                    <a:pos x="5" y="12"/>
                  </a:cxn>
                  <a:cxn ang="0">
                    <a:pos x="133" y="24"/>
                  </a:cxn>
                </a:cxnLst>
                <a:rect l="0" t="0" r="r" b="b"/>
                <a:pathLst>
                  <a:path w="134" h="25">
                    <a:moveTo>
                      <a:pt x="133" y="24"/>
                    </a:moveTo>
                    <a:lnTo>
                      <a:pt x="127" y="13"/>
                    </a:lnTo>
                    <a:lnTo>
                      <a:pt x="0" y="0"/>
                    </a:lnTo>
                    <a:lnTo>
                      <a:pt x="5" y="12"/>
                    </a:lnTo>
                    <a:lnTo>
                      <a:pt x="133" y="24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8" name="Freeform 462"/>
              <p:cNvSpPr>
                <a:spLocks/>
              </p:cNvSpPr>
              <p:nvPr/>
            </p:nvSpPr>
            <p:spPr bwMode="auto">
              <a:xfrm>
                <a:off x="2693" y="3239"/>
                <a:ext cx="133" cy="26"/>
              </a:xfrm>
              <a:custGeom>
                <a:avLst/>
                <a:gdLst/>
                <a:ahLst/>
                <a:cxnLst>
                  <a:cxn ang="0">
                    <a:pos x="132" y="25"/>
                  </a:cxn>
                  <a:cxn ang="0">
                    <a:pos x="126" y="13"/>
                  </a:cxn>
                  <a:cxn ang="0">
                    <a:pos x="0" y="0"/>
                  </a:cxn>
                  <a:cxn ang="0">
                    <a:pos x="5" y="12"/>
                  </a:cxn>
                  <a:cxn ang="0">
                    <a:pos x="132" y="25"/>
                  </a:cxn>
                </a:cxnLst>
                <a:rect l="0" t="0" r="r" b="b"/>
                <a:pathLst>
                  <a:path w="133" h="26">
                    <a:moveTo>
                      <a:pt x="132" y="25"/>
                    </a:moveTo>
                    <a:lnTo>
                      <a:pt x="126" y="13"/>
                    </a:lnTo>
                    <a:lnTo>
                      <a:pt x="0" y="0"/>
                    </a:lnTo>
                    <a:lnTo>
                      <a:pt x="5" y="12"/>
                    </a:lnTo>
                    <a:lnTo>
                      <a:pt x="132" y="25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19" name="Freeform 463"/>
              <p:cNvSpPr>
                <a:spLocks/>
              </p:cNvSpPr>
              <p:nvPr/>
            </p:nvSpPr>
            <p:spPr bwMode="auto">
              <a:xfrm>
                <a:off x="2711" y="3267"/>
                <a:ext cx="133" cy="27"/>
              </a:xfrm>
              <a:custGeom>
                <a:avLst/>
                <a:gdLst/>
                <a:ahLst/>
                <a:cxnLst>
                  <a:cxn ang="0">
                    <a:pos x="132" y="26"/>
                  </a:cxn>
                  <a:cxn ang="0">
                    <a:pos x="126" y="13"/>
                  </a:cxn>
                  <a:cxn ang="0">
                    <a:pos x="0" y="0"/>
                  </a:cxn>
                  <a:cxn ang="0">
                    <a:pos x="5" y="11"/>
                  </a:cxn>
                  <a:cxn ang="0">
                    <a:pos x="132" y="26"/>
                  </a:cxn>
                </a:cxnLst>
                <a:rect l="0" t="0" r="r" b="b"/>
                <a:pathLst>
                  <a:path w="133" h="27">
                    <a:moveTo>
                      <a:pt x="132" y="26"/>
                    </a:moveTo>
                    <a:lnTo>
                      <a:pt x="126" y="13"/>
                    </a:lnTo>
                    <a:lnTo>
                      <a:pt x="0" y="0"/>
                    </a:lnTo>
                    <a:lnTo>
                      <a:pt x="5" y="11"/>
                    </a:lnTo>
                    <a:lnTo>
                      <a:pt x="132" y="26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0" name="Freeform 464"/>
              <p:cNvSpPr>
                <a:spLocks/>
              </p:cNvSpPr>
              <p:nvPr/>
            </p:nvSpPr>
            <p:spPr bwMode="auto">
              <a:xfrm>
                <a:off x="2723" y="3295"/>
                <a:ext cx="133" cy="25"/>
              </a:xfrm>
              <a:custGeom>
                <a:avLst/>
                <a:gdLst/>
                <a:ahLst/>
                <a:cxnLst>
                  <a:cxn ang="0">
                    <a:pos x="132" y="24"/>
                  </a:cxn>
                  <a:cxn ang="0">
                    <a:pos x="126" y="13"/>
                  </a:cxn>
                  <a:cxn ang="0">
                    <a:pos x="0" y="0"/>
                  </a:cxn>
                  <a:cxn ang="0">
                    <a:pos x="5" y="12"/>
                  </a:cxn>
                  <a:cxn ang="0">
                    <a:pos x="132" y="24"/>
                  </a:cxn>
                </a:cxnLst>
                <a:rect l="0" t="0" r="r" b="b"/>
                <a:pathLst>
                  <a:path w="133" h="25">
                    <a:moveTo>
                      <a:pt x="132" y="24"/>
                    </a:moveTo>
                    <a:lnTo>
                      <a:pt x="126" y="13"/>
                    </a:lnTo>
                    <a:lnTo>
                      <a:pt x="0" y="0"/>
                    </a:lnTo>
                    <a:lnTo>
                      <a:pt x="5" y="12"/>
                    </a:lnTo>
                    <a:lnTo>
                      <a:pt x="132" y="24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1" name="Freeform 465"/>
              <p:cNvSpPr>
                <a:spLocks/>
              </p:cNvSpPr>
              <p:nvPr/>
            </p:nvSpPr>
            <p:spPr bwMode="auto">
              <a:xfrm>
                <a:off x="2738" y="3321"/>
                <a:ext cx="135" cy="27"/>
              </a:xfrm>
              <a:custGeom>
                <a:avLst/>
                <a:gdLst/>
                <a:ahLst/>
                <a:cxnLst>
                  <a:cxn ang="0">
                    <a:pos x="134" y="26"/>
                  </a:cxn>
                  <a:cxn ang="0">
                    <a:pos x="128" y="14"/>
                  </a:cxn>
                  <a:cxn ang="0">
                    <a:pos x="0" y="0"/>
                  </a:cxn>
                  <a:cxn ang="0">
                    <a:pos x="5" y="13"/>
                  </a:cxn>
                  <a:cxn ang="0">
                    <a:pos x="134" y="26"/>
                  </a:cxn>
                </a:cxnLst>
                <a:rect l="0" t="0" r="r" b="b"/>
                <a:pathLst>
                  <a:path w="135" h="27">
                    <a:moveTo>
                      <a:pt x="134" y="26"/>
                    </a:moveTo>
                    <a:lnTo>
                      <a:pt x="128" y="14"/>
                    </a:lnTo>
                    <a:lnTo>
                      <a:pt x="0" y="0"/>
                    </a:lnTo>
                    <a:lnTo>
                      <a:pt x="5" y="13"/>
                    </a:lnTo>
                    <a:lnTo>
                      <a:pt x="134" y="26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2" name="Freeform 466"/>
              <p:cNvSpPr>
                <a:spLocks/>
              </p:cNvSpPr>
              <p:nvPr/>
            </p:nvSpPr>
            <p:spPr bwMode="auto">
              <a:xfrm>
                <a:off x="2763" y="3372"/>
                <a:ext cx="134" cy="25"/>
              </a:xfrm>
              <a:custGeom>
                <a:avLst/>
                <a:gdLst/>
                <a:ahLst/>
                <a:cxnLst>
                  <a:cxn ang="0">
                    <a:pos x="133" y="24"/>
                  </a:cxn>
                  <a:cxn ang="0">
                    <a:pos x="127" y="12"/>
                  </a:cxn>
                  <a:cxn ang="0">
                    <a:pos x="0" y="0"/>
                  </a:cxn>
                  <a:cxn ang="0">
                    <a:pos x="5" y="11"/>
                  </a:cxn>
                  <a:cxn ang="0">
                    <a:pos x="133" y="24"/>
                  </a:cxn>
                </a:cxnLst>
                <a:rect l="0" t="0" r="r" b="b"/>
                <a:pathLst>
                  <a:path w="134" h="25">
                    <a:moveTo>
                      <a:pt x="133" y="24"/>
                    </a:moveTo>
                    <a:lnTo>
                      <a:pt x="127" y="12"/>
                    </a:lnTo>
                    <a:lnTo>
                      <a:pt x="0" y="0"/>
                    </a:lnTo>
                    <a:lnTo>
                      <a:pt x="5" y="11"/>
                    </a:lnTo>
                    <a:lnTo>
                      <a:pt x="133" y="24"/>
                    </a:lnTo>
                  </a:path>
                </a:pathLst>
              </a:custGeom>
              <a:solidFill>
                <a:srgbClr val="22862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3" name="Freeform 467"/>
              <p:cNvSpPr>
                <a:spLocks/>
              </p:cNvSpPr>
              <p:nvPr/>
            </p:nvSpPr>
            <p:spPr bwMode="auto">
              <a:xfrm>
                <a:off x="2534" y="3283"/>
                <a:ext cx="124" cy="79"/>
              </a:xfrm>
              <a:custGeom>
                <a:avLst/>
                <a:gdLst/>
                <a:ahLst/>
                <a:cxnLst>
                  <a:cxn ang="0">
                    <a:pos x="123" y="10"/>
                  </a:cxn>
                  <a:cxn ang="0">
                    <a:pos x="117" y="0"/>
                  </a:cxn>
                  <a:cxn ang="0">
                    <a:pos x="0" y="67"/>
                  </a:cxn>
                  <a:cxn ang="0">
                    <a:pos x="5" y="78"/>
                  </a:cxn>
                  <a:cxn ang="0">
                    <a:pos x="123" y="10"/>
                  </a:cxn>
                </a:cxnLst>
                <a:rect l="0" t="0" r="r" b="b"/>
                <a:pathLst>
                  <a:path w="124" h="79">
                    <a:moveTo>
                      <a:pt x="123" y="10"/>
                    </a:moveTo>
                    <a:lnTo>
                      <a:pt x="117" y="0"/>
                    </a:lnTo>
                    <a:lnTo>
                      <a:pt x="0" y="67"/>
                    </a:lnTo>
                    <a:lnTo>
                      <a:pt x="5" y="78"/>
                    </a:lnTo>
                    <a:lnTo>
                      <a:pt x="123" y="10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4" name="Freeform 468"/>
              <p:cNvSpPr>
                <a:spLocks/>
              </p:cNvSpPr>
              <p:nvPr/>
            </p:nvSpPr>
            <p:spPr bwMode="auto">
              <a:xfrm>
                <a:off x="2548" y="3311"/>
                <a:ext cx="126" cy="80"/>
              </a:xfrm>
              <a:custGeom>
                <a:avLst/>
                <a:gdLst/>
                <a:ahLst/>
                <a:cxnLst>
                  <a:cxn ang="0">
                    <a:pos x="125" y="12"/>
                  </a:cxn>
                  <a:cxn ang="0">
                    <a:pos x="118" y="0"/>
                  </a:cxn>
                  <a:cxn ang="0">
                    <a:pos x="0" y="66"/>
                  </a:cxn>
                  <a:cxn ang="0">
                    <a:pos x="5" y="79"/>
                  </a:cxn>
                  <a:cxn ang="0">
                    <a:pos x="125" y="12"/>
                  </a:cxn>
                </a:cxnLst>
                <a:rect l="0" t="0" r="r" b="b"/>
                <a:pathLst>
                  <a:path w="126" h="80">
                    <a:moveTo>
                      <a:pt x="125" y="12"/>
                    </a:moveTo>
                    <a:lnTo>
                      <a:pt x="118" y="0"/>
                    </a:lnTo>
                    <a:lnTo>
                      <a:pt x="0" y="66"/>
                    </a:lnTo>
                    <a:lnTo>
                      <a:pt x="5" y="79"/>
                    </a:lnTo>
                    <a:lnTo>
                      <a:pt x="125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5" name="Freeform 469"/>
              <p:cNvSpPr>
                <a:spLocks/>
              </p:cNvSpPr>
              <p:nvPr/>
            </p:nvSpPr>
            <p:spPr bwMode="auto">
              <a:xfrm>
                <a:off x="2563" y="3336"/>
                <a:ext cx="126" cy="82"/>
              </a:xfrm>
              <a:custGeom>
                <a:avLst/>
                <a:gdLst/>
                <a:ahLst/>
                <a:cxnLst>
                  <a:cxn ang="0">
                    <a:pos x="125" y="12"/>
                  </a:cxn>
                  <a:cxn ang="0">
                    <a:pos x="118" y="0"/>
                  </a:cxn>
                  <a:cxn ang="0">
                    <a:pos x="0" y="68"/>
                  </a:cxn>
                  <a:cxn ang="0">
                    <a:pos x="5" y="81"/>
                  </a:cxn>
                  <a:cxn ang="0">
                    <a:pos x="125" y="12"/>
                  </a:cxn>
                </a:cxnLst>
                <a:rect l="0" t="0" r="r" b="b"/>
                <a:pathLst>
                  <a:path w="126" h="82">
                    <a:moveTo>
                      <a:pt x="125" y="12"/>
                    </a:moveTo>
                    <a:lnTo>
                      <a:pt x="118" y="0"/>
                    </a:lnTo>
                    <a:lnTo>
                      <a:pt x="0" y="68"/>
                    </a:lnTo>
                    <a:lnTo>
                      <a:pt x="5" y="81"/>
                    </a:lnTo>
                    <a:lnTo>
                      <a:pt x="125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6" name="Freeform 470"/>
              <p:cNvSpPr>
                <a:spLocks/>
              </p:cNvSpPr>
              <p:nvPr/>
            </p:nvSpPr>
            <p:spPr bwMode="auto">
              <a:xfrm>
                <a:off x="2828" y="3018"/>
                <a:ext cx="115" cy="102"/>
              </a:xfrm>
              <a:custGeom>
                <a:avLst/>
                <a:gdLst/>
                <a:ahLst/>
                <a:cxnLst>
                  <a:cxn ang="0">
                    <a:pos x="114" y="11"/>
                  </a:cxn>
                  <a:cxn ang="0">
                    <a:pos x="107" y="0"/>
                  </a:cxn>
                  <a:cxn ang="0">
                    <a:pos x="0" y="88"/>
                  </a:cxn>
                  <a:cxn ang="0">
                    <a:pos x="5" y="101"/>
                  </a:cxn>
                  <a:cxn ang="0">
                    <a:pos x="114" y="11"/>
                  </a:cxn>
                </a:cxnLst>
                <a:rect l="0" t="0" r="r" b="b"/>
                <a:pathLst>
                  <a:path w="115" h="102">
                    <a:moveTo>
                      <a:pt x="114" y="11"/>
                    </a:moveTo>
                    <a:lnTo>
                      <a:pt x="107" y="0"/>
                    </a:lnTo>
                    <a:lnTo>
                      <a:pt x="0" y="88"/>
                    </a:lnTo>
                    <a:lnTo>
                      <a:pt x="5" y="101"/>
                    </a:lnTo>
                    <a:lnTo>
                      <a:pt x="114" y="11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7" name="Freeform 471"/>
              <p:cNvSpPr>
                <a:spLocks/>
              </p:cNvSpPr>
              <p:nvPr/>
            </p:nvSpPr>
            <p:spPr bwMode="auto">
              <a:xfrm>
                <a:off x="2842" y="3046"/>
                <a:ext cx="113" cy="100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106" y="0"/>
                  </a:cxn>
                  <a:cxn ang="0">
                    <a:pos x="0" y="88"/>
                  </a:cxn>
                  <a:cxn ang="0">
                    <a:pos x="5" y="99"/>
                  </a:cxn>
                  <a:cxn ang="0">
                    <a:pos x="112" y="12"/>
                  </a:cxn>
                </a:cxnLst>
                <a:rect l="0" t="0" r="r" b="b"/>
                <a:pathLst>
                  <a:path w="113" h="100">
                    <a:moveTo>
                      <a:pt x="112" y="12"/>
                    </a:moveTo>
                    <a:lnTo>
                      <a:pt x="106" y="0"/>
                    </a:lnTo>
                    <a:lnTo>
                      <a:pt x="0" y="88"/>
                    </a:lnTo>
                    <a:lnTo>
                      <a:pt x="5" y="99"/>
                    </a:lnTo>
                    <a:lnTo>
                      <a:pt x="112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8" name="Freeform 472"/>
              <p:cNvSpPr>
                <a:spLocks/>
              </p:cNvSpPr>
              <p:nvPr/>
            </p:nvSpPr>
            <p:spPr bwMode="auto">
              <a:xfrm>
                <a:off x="2857" y="3072"/>
                <a:ext cx="113" cy="102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106" y="0"/>
                  </a:cxn>
                  <a:cxn ang="0">
                    <a:pos x="0" y="89"/>
                  </a:cxn>
                  <a:cxn ang="0">
                    <a:pos x="5" y="101"/>
                  </a:cxn>
                  <a:cxn ang="0">
                    <a:pos x="112" y="12"/>
                  </a:cxn>
                </a:cxnLst>
                <a:rect l="0" t="0" r="r" b="b"/>
                <a:pathLst>
                  <a:path w="113" h="102">
                    <a:moveTo>
                      <a:pt x="112" y="12"/>
                    </a:moveTo>
                    <a:lnTo>
                      <a:pt x="106" y="0"/>
                    </a:lnTo>
                    <a:lnTo>
                      <a:pt x="0" y="89"/>
                    </a:lnTo>
                    <a:lnTo>
                      <a:pt x="5" y="101"/>
                    </a:lnTo>
                    <a:lnTo>
                      <a:pt x="112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29" name="Freeform 473"/>
              <p:cNvSpPr>
                <a:spLocks/>
              </p:cNvSpPr>
              <p:nvPr/>
            </p:nvSpPr>
            <p:spPr bwMode="auto">
              <a:xfrm>
                <a:off x="2875" y="3099"/>
                <a:ext cx="115" cy="100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108" y="0"/>
                  </a:cxn>
                  <a:cxn ang="0">
                    <a:pos x="0" y="86"/>
                  </a:cxn>
                  <a:cxn ang="0">
                    <a:pos x="5" y="99"/>
                  </a:cxn>
                  <a:cxn ang="0">
                    <a:pos x="114" y="12"/>
                  </a:cxn>
                </a:cxnLst>
                <a:rect l="0" t="0" r="r" b="b"/>
                <a:pathLst>
                  <a:path w="115" h="100">
                    <a:moveTo>
                      <a:pt x="114" y="12"/>
                    </a:moveTo>
                    <a:lnTo>
                      <a:pt x="108" y="0"/>
                    </a:lnTo>
                    <a:lnTo>
                      <a:pt x="0" y="86"/>
                    </a:lnTo>
                    <a:lnTo>
                      <a:pt x="5" y="99"/>
                    </a:lnTo>
                    <a:lnTo>
                      <a:pt x="114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0" name="Freeform 474"/>
              <p:cNvSpPr>
                <a:spLocks/>
              </p:cNvSpPr>
              <p:nvPr/>
            </p:nvSpPr>
            <p:spPr bwMode="auto">
              <a:xfrm>
                <a:off x="2890" y="3128"/>
                <a:ext cx="113" cy="101"/>
              </a:xfrm>
              <a:custGeom>
                <a:avLst/>
                <a:gdLst/>
                <a:ahLst/>
                <a:cxnLst>
                  <a:cxn ang="0">
                    <a:pos x="112" y="11"/>
                  </a:cxn>
                  <a:cxn ang="0">
                    <a:pos x="106" y="0"/>
                  </a:cxn>
                  <a:cxn ang="0">
                    <a:pos x="0" y="87"/>
                  </a:cxn>
                  <a:cxn ang="0">
                    <a:pos x="5" y="100"/>
                  </a:cxn>
                  <a:cxn ang="0">
                    <a:pos x="112" y="11"/>
                  </a:cxn>
                </a:cxnLst>
                <a:rect l="0" t="0" r="r" b="b"/>
                <a:pathLst>
                  <a:path w="113" h="101">
                    <a:moveTo>
                      <a:pt x="112" y="11"/>
                    </a:moveTo>
                    <a:lnTo>
                      <a:pt x="106" y="0"/>
                    </a:lnTo>
                    <a:lnTo>
                      <a:pt x="0" y="87"/>
                    </a:lnTo>
                    <a:lnTo>
                      <a:pt x="5" y="100"/>
                    </a:lnTo>
                    <a:lnTo>
                      <a:pt x="112" y="11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1" name="Freeform 475"/>
              <p:cNvSpPr>
                <a:spLocks/>
              </p:cNvSpPr>
              <p:nvPr/>
            </p:nvSpPr>
            <p:spPr bwMode="auto">
              <a:xfrm>
                <a:off x="2905" y="3155"/>
                <a:ext cx="113" cy="98"/>
              </a:xfrm>
              <a:custGeom>
                <a:avLst/>
                <a:gdLst/>
                <a:ahLst/>
                <a:cxnLst>
                  <a:cxn ang="0">
                    <a:pos x="112" y="10"/>
                  </a:cxn>
                  <a:cxn ang="0">
                    <a:pos x="106" y="0"/>
                  </a:cxn>
                  <a:cxn ang="0">
                    <a:pos x="0" y="86"/>
                  </a:cxn>
                  <a:cxn ang="0">
                    <a:pos x="5" y="97"/>
                  </a:cxn>
                  <a:cxn ang="0">
                    <a:pos x="112" y="10"/>
                  </a:cxn>
                </a:cxnLst>
                <a:rect l="0" t="0" r="r" b="b"/>
                <a:pathLst>
                  <a:path w="113" h="98">
                    <a:moveTo>
                      <a:pt x="112" y="10"/>
                    </a:moveTo>
                    <a:lnTo>
                      <a:pt x="106" y="0"/>
                    </a:lnTo>
                    <a:lnTo>
                      <a:pt x="0" y="86"/>
                    </a:lnTo>
                    <a:lnTo>
                      <a:pt x="5" y="97"/>
                    </a:lnTo>
                    <a:lnTo>
                      <a:pt x="112" y="10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2" name="Freeform 476"/>
              <p:cNvSpPr>
                <a:spLocks/>
              </p:cNvSpPr>
              <p:nvPr/>
            </p:nvSpPr>
            <p:spPr bwMode="auto">
              <a:xfrm>
                <a:off x="2923" y="3182"/>
                <a:ext cx="113" cy="101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105" y="0"/>
                  </a:cxn>
                  <a:cxn ang="0">
                    <a:pos x="0" y="87"/>
                  </a:cxn>
                  <a:cxn ang="0">
                    <a:pos x="5" y="100"/>
                  </a:cxn>
                  <a:cxn ang="0">
                    <a:pos x="112" y="12"/>
                  </a:cxn>
                </a:cxnLst>
                <a:rect l="0" t="0" r="r" b="b"/>
                <a:pathLst>
                  <a:path w="113" h="101">
                    <a:moveTo>
                      <a:pt x="112" y="12"/>
                    </a:moveTo>
                    <a:lnTo>
                      <a:pt x="105" y="0"/>
                    </a:lnTo>
                    <a:lnTo>
                      <a:pt x="0" y="87"/>
                    </a:lnTo>
                    <a:lnTo>
                      <a:pt x="5" y="100"/>
                    </a:lnTo>
                    <a:lnTo>
                      <a:pt x="112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3" name="Freeform 477"/>
              <p:cNvSpPr>
                <a:spLocks/>
              </p:cNvSpPr>
              <p:nvPr/>
            </p:nvSpPr>
            <p:spPr bwMode="auto">
              <a:xfrm>
                <a:off x="2934" y="3212"/>
                <a:ext cx="115" cy="98"/>
              </a:xfrm>
              <a:custGeom>
                <a:avLst/>
                <a:gdLst/>
                <a:ahLst/>
                <a:cxnLst>
                  <a:cxn ang="0">
                    <a:pos x="114" y="10"/>
                  </a:cxn>
                  <a:cxn ang="0">
                    <a:pos x="108" y="0"/>
                  </a:cxn>
                  <a:cxn ang="0">
                    <a:pos x="0" y="86"/>
                  </a:cxn>
                  <a:cxn ang="0">
                    <a:pos x="5" y="97"/>
                  </a:cxn>
                  <a:cxn ang="0">
                    <a:pos x="114" y="10"/>
                  </a:cxn>
                </a:cxnLst>
                <a:rect l="0" t="0" r="r" b="b"/>
                <a:pathLst>
                  <a:path w="115" h="98">
                    <a:moveTo>
                      <a:pt x="114" y="10"/>
                    </a:moveTo>
                    <a:lnTo>
                      <a:pt x="108" y="0"/>
                    </a:lnTo>
                    <a:lnTo>
                      <a:pt x="0" y="86"/>
                    </a:lnTo>
                    <a:lnTo>
                      <a:pt x="5" y="97"/>
                    </a:lnTo>
                    <a:lnTo>
                      <a:pt x="114" y="10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4" name="Freeform 478"/>
              <p:cNvSpPr>
                <a:spLocks/>
              </p:cNvSpPr>
              <p:nvPr/>
            </p:nvSpPr>
            <p:spPr bwMode="auto">
              <a:xfrm>
                <a:off x="2949" y="3237"/>
                <a:ext cx="115" cy="100"/>
              </a:xfrm>
              <a:custGeom>
                <a:avLst/>
                <a:gdLst/>
                <a:ahLst/>
                <a:cxnLst>
                  <a:cxn ang="0">
                    <a:pos x="114" y="11"/>
                  </a:cxn>
                  <a:cxn ang="0">
                    <a:pos x="108" y="0"/>
                  </a:cxn>
                  <a:cxn ang="0">
                    <a:pos x="0" y="87"/>
                  </a:cxn>
                  <a:cxn ang="0">
                    <a:pos x="6" y="99"/>
                  </a:cxn>
                  <a:cxn ang="0">
                    <a:pos x="114" y="11"/>
                  </a:cxn>
                </a:cxnLst>
                <a:rect l="0" t="0" r="r" b="b"/>
                <a:pathLst>
                  <a:path w="115" h="100">
                    <a:moveTo>
                      <a:pt x="114" y="11"/>
                    </a:moveTo>
                    <a:lnTo>
                      <a:pt x="108" y="0"/>
                    </a:lnTo>
                    <a:lnTo>
                      <a:pt x="0" y="87"/>
                    </a:lnTo>
                    <a:lnTo>
                      <a:pt x="6" y="99"/>
                    </a:lnTo>
                    <a:lnTo>
                      <a:pt x="114" y="11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5" name="Freeform 479"/>
              <p:cNvSpPr>
                <a:spLocks/>
              </p:cNvSpPr>
              <p:nvPr/>
            </p:nvSpPr>
            <p:spPr bwMode="auto">
              <a:xfrm>
                <a:off x="2972" y="2970"/>
                <a:ext cx="132" cy="40"/>
              </a:xfrm>
              <a:custGeom>
                <a:avLst/>
                <a:gdLst/>
                <a:ahLst/>
                <a:cxnLst>
                  <a:cxn ang="0">
                    <a:pos x="131" y="12"/>
                  </a:cxn>
                  <a:cxn ang="0">
                    <a:pos x="125" y="0"/>
                  </a:cxn>
                  <a:cxn ang="0">
                    <a:pos x="0" y="26"/>
                  </a:cxn>
                  <a:cxn ang="0">
                    <a:pos x="5" y="39"/>
                  </a:cxn>
                  <a:cxn ang="0">
                    <a:pos x="131" y="12"/>
                  </a:cxn>
                </a:cxnLst>
                <a:rect l="0" t="0" r="r" b="b"/>
                <a:pathLst>
                  <a:path w="132" h="40">
                    <a:moveTo>
                      <a:pt x="131" y="12"/>
                    </a:moveTo>
                    <a:lnTo>
                      <a:pt x="125" y="0"/>
                    </a:lnTo>
                    <a:lnTo>
                      <a:pt x="0" y="26"/>
                    </a:lnTo>
                    <a:lnTo>
                      <a:pt x="5" y="39"/>
                    </a:lnTo>
                    <a:lnTo>
                      <a:pt x="131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6" name="Freeform 480"/>
              <p:cNvSpPr>
                <a:spLocks/>
              </p:cNvSpPr>
              <p:nvPr/>
            </p:nvSpPr>
            <p:spPr bwMode="auto">
              <a:xfrm>
                <a:off x="2986" y="3000"/>
                <a:ext cx="131" cy="37"/>
              </a:xfrm>
              <a:custGeom>
                <a:avLst/>
                <a:gdLst/>
                <a:ahLst/>
                <a:cxnLst>
                  <a:cxn ang="0">
                    <a:pos x="130" y="10"/>
                  </a:cxn>
                  <a:cxn ang="0">
                    <a:pos x="124" y="0"/>
                  </a:cxn>
                  <a:cxn ang="0">
                    <a:pos x="0" y="25"/>
                  </a:cxn>
                  <a:cxn ang="0">
                    <a:pos x="5" y="36"/>
                  </a:cxn>
                  <a:cxn ang="0">
                    <a:pos x="130" y="10"/>
                  </a:cxn>
                </a:cxnLst>
                <a:rect l="0" t="0" r="r" b="b"/>
                <a:pathLst>
                  <a:path w="131" h="37">
                    <a:moveTo>
                      <a:pt x="130" y="10"/>
                    </a:moveTo>
                    <a:lnTo>
                      <a:pt x="124" y="0"/>
                    </a:lnTo>
                    <a:lnTo>
                      <a:pt x="0" y="25"/>
                    </a:lnTo>
                    <a:lnTo>
                      <a:pt x="5" y="36"/>
                    </a:lnTo>
                    <a:lnTo>
                      <a:pt x="130" y="10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7" name="Freeform 481"/>
              <p:cNvSpPr>
                <a:spLocks/>
              </p:cNvSpPr>
              <p:nvPr/>
            </p:nvSpPr>
            <p:spPr bwMode="auto">
              <a:xfrm>
                <a:off x="3001" y="3026"/>
                <a:ext cx="131" cy="38"/>
              </a:xfrm>
              <a:custGeom>
                <a:avLst/>
                <a:gdLst/>
                <a:ahLst/>
                <a:cxnLst>
                  <a:cxn ang="0">
                    <a:pos x="130" y="10"/>
                  </a:cxn>
                  <a:cxn ang="0">
                    <a:pos x="124" y="0"/>
                  </a:cxn>
                  <a:cxn ang="0">
                    <a:pos x="0" y="26"/>
                  </a:cxn>
                  <a:cxn ang="0">
                    <a:pos x="5" y="37"/>
                  </a:cxn>
                  <a:cxn ang="0">
                    <a:pos x="130" y="10"/>
                  </a:cxn>
                </a:cxnLst>
                <a:rect l="0" t="0" r="r" b="b"/>
                <a:pathLst>
                  <a:path w="131" h="38">
                    <a:moveTo>
                      <a:pt x="130" y="10"/>
                    </a:moveTo>
                    <a:lnTo>
                      <a:pt x="124" y="0"/>
                    </a:lnTo>
                    <a:lnTo>
                      <a:pt x="0" y="26"/>
                    </a:lnTo>
                    <a:lnTo>
                      <a:pt x="5" y="37"/>
                    </a:lnTo>
                    <a:lnTo>
                      <a:pt x="130" y="10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8" name="Freeform 482"/>
              <p:cNvSpPr>
                <a:spLocks/>
              </p:cNvSpPr>
              <p:nvPr/>
            </p:nvSpPr>
            <p:spPr bwMode="auto">
              <a:xfrm>
                <a:off x="3020" y="3052"/>
                <a:ext cx="132" cy="37"/>
              </a:xfrm>
              <a:custGeom>
                <a:avLst/>
                <a:gdLst/>
                <a:ahLst/>
                <a:cxnLst>
                  <a:cxn ang="0">
                    <a:pos x="131" y="10"/>
                  </a:cxn>
                  <a:cxn ang="0">
                    <a:pos x="125" y="0"/>
                  </a:cxn>
                  <a:cxn ang="0">
                    <a:pos x="0" y="25"/>
                  </a:cxn>
                  <a:cxn ang="0">
                    <a:pos x="5" y="36"/>
                  </a:cxn>
                  <a:cxn ang="0">
                    <a:pos x="131" y="10"/>
                  </a:cxn>
                </a:cxnLst>
                <a:rect l="0" t="0" r="r" b="b"/>
                <a:pathLst>
                  <a:path w="132" h="37">
                    <a:moveTo>
                      <a:pt x="131" y="10"/>
                    </a:moveTo>
                    <a:lnTo>
                      <a:pt x="125" y="0"/>
                    </a:lnTo>
                    <a:lnTo>
                      <a:pt x="0" y="25"/>
                    </a:lnTo>
                    <a:lnTo>
                      <a:pt x="5" y="36"/>
                    </a:lnTo>
                    <a:lnTo>
                      <a:pt x="131" y="10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39" name="Freeform 483"/>
              <p:cNvSpPr>
                <a:spLocks/>
              </p:cNvSpPr>
              <p:nvPr/>
            </p:nvSpPr>
            <p:spPr bwMode="auto">
              <a:xfrm>
                <a:off x="3032" y="3079"/>
                <a:ext cx="133" cy="40"/>
              </a:xfrm>
              <a:custGeom>
                <a:avLst/>
                <a:gdLst/>
                <a:ahLst/>
                <a:cxnLst>
                  <a:cxn ang="0">
                    <a:pos x="132" y="12"/>
                  </a:cxn>
                  <a:cxn ang="0">
                    <a:pos x="125" y="0"/>
                  </a:cxn>
                  <a:cxn ang="0">
                    <a:pos x="0" y="26"/>
                  </a:cxn>
                  <a:cxn ang="0">
                    <a:pos x="5" y="39"/>
                  </a:cxn>
                  <a:cxn ang="0">
                    <a:pos x="132" y="12"/>
                  </a:cxn>
                </a:cxnLst>
                <a:rect l="0" t="0" r="r" b="b"/>
                <a:pathLst>
                  <a:path w="133" h="40">
                    <a:moveTo>
                      <a:pt x="132" y="12"/>
                    </a:moveTo>
                    <a:lnTo>
                      <a:pt x="125" y="0"/>
                    </a:lnTo>
                    <a:lnTo>
                      <a:pt x="0" y="26"/>
                    </a:lnTo>
                    <a:lnTo>
                      <a:pt x="5" y="39"/>
                    </a:lnTo>
                    <a:lnTo>
                      <a:pt x="132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40" name="Freeform 484"/>
              <p:cNvSpPr>
                <a:spLocks/>
              </p:cNvSpPr>
              <p:nvPr/>
            </p:nvSpPr>
            <p:spPr bwMode="auto">
              <a:xfrm>
                <a:off x="3049" y="3107"/>
                <a:ext cx="131" cy="38"/>
              </a:xfrm>
              <a:custGeom>
                <a:avLst/>
                <a:gdLst/>
                <a:ahLst/>
                <a:cxnLst>
                  <a:cxn ang="0">
                    <a:pos x="130" y="11"/>
                  </a:cxn>
                  <a:cxn ang="0">
                    <a:pos x="124" y="0"/>
                  </a:cxn>
                  <a:cxn ang="0">
                    <a:pos x="0" y="25"/>
                  </a:cxn>
                  <a:cxn ang="0">
                    <a:pos x="6" y="37"/>
                  </a:cxn>
                  <a:cxn ang="0">
                    <a:pos x="130" y="11"/>
                  </a:cxn>
                </a:cxnLst>
                <a:rect l="0" t="0" r="r" b="b"/>
                <a:pathLst>
                  <a:path w="131" h="38">
                    <a:moveTo>
                      <a:pt x="130" y="11"/>
                    </a:moveTo>
                    <a:lnTo>
                      <a:pt x="124" y="0"/>
                    </a:lnTo>
                    <a:lnTo>
                      <a:pt x="0" y="25"/>
                    </a:lnTo>
                    <a:lnTo>
                      <a:pt x="6" y="37"/>
                    </a:lnTo>
                    <a:lnTo>
                      <a:pt x="130" y="11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41" name="Freeform 485"/>
              <p:cNvSpPr>
                <a:spLocks/>
              </p:cNvSpPr>
              <p:nvPr/>
            </p:nvSpPr>
            <p:spPr bwMode="auto">
              <a:xfrm>
                <a:off x="3066" y="3135"/>
                <a:ext cx="130" cy="39"/>
              </a:xfrm>
              <a:custGeom>
                <a:avLst/>
                <a:gdLst/>
                <a:ahLst/>
                <a:cxnLst>
                  <a:cxn ang="0">
                    <a:pos x="129" y="11"/>
                  </a:cxn>
                  <a:cxn ang="0">
                    <a:pos x="123" y="0"/>
                  </a:cxn>
                  <a:cxn ang="0">
                    <a:pos x="0" y="26"/>
                  </a:cxn>
                  <a:cxn ang="0">
                    <a:pos x="5" y="38"/>
                  </a:cxn>
                  <a:cxn ang="0">
                    <a:pos x="129" y="11"/>
                  </a:cxn>
                </a:cxnLst>
                <a:rect l="0" t="0" r="r" b="b"/>
                <a:pathLst>
                  <a:path w="130" h="39">
                    <a:moveTo>
                      <a:pt x="129" y="11"/>
                    </a:moveTo>
                    <a:lnTo>
                      <a:pt x="123" y="0"/>
                    </a:lnTo>
                    <a:lnTo>
                      <a:pt x="0" y="26"/>
                    </a:lnTo>
                    <a:lnTo>
                      <a:pt x="5" y="38"/>
                    </a:lnTo>
                    <a:lnTo>
                      <a:pt x="129" y="11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42" name="Freeform 486"/>
              <p:cNvSpPr>
                <a:spLocks/>
              </p:cNvSpPr>
              <p:nvPr/>
            </p:nvSpPr>
            <p:spPr bwMode="auto">
              <a:xfrm>
                <a:off x="3084" y="3165"/>
                <a:ext cx="130" cy="31"/>
              </a:xfrm>
              <a:custGeom>
                <a:avLst/>
                <a:gdLst/>
                <a:ahLst/>
                <a:cxnLst>
                  <a:cxn ang="0">
                    <a:pos x="129" y="10"/>
                  </a:cxn>
                  <a:cxn ang="0">
                    <a:pos x="123" y="0"/>
                  </a:cxn>
                  <a:cxn ang="0">
                    <a:pos x="0" y="19"/>
                  </a:cxn>
                  <a:cxn ang="0">
                    <a:pos x="5" y="30"/>
                  </a:cxn>
                  <a:cxn ang="0">
                    <a:pos x="129" y="10"/>
                  </a:cxn>
                </a:cxnLst>
                <a:rect l="0" t="0" r="r" b="b"/>
                <a:pathLst>
                  <a:path w="130" h="31">
                    <a:moveTo>
                      <a:pt x="129" y="10"/>
                    </a:moveTo>
                    <a:lnTo>
                      <a:pt x="123" y="0"/>
                    </a:lnTo>
                    <a:lnTo>
                      <a:pt x="0" y="19"/>
                    </a:lnTo>
                    <a:lnTo>
                      <a:pt x="5" y="30"/>
                    </a:lnTo>
                    <a:lnTo>
                      <a:pt x="129" y="10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43" name="Freeform 487"/>
              <p:cNvSpPr>
                <a:spLocks/>
              </p:cNvSpPr>
              <p:nvPr/>
            </p:nvSpPr>
            <p:spPr bwMode="auto">
              <a:xfrm>
                <a:off x="3100" y="3194"/>
                <a:ext cx="131" cy="32"/>
              </a:xfrm>
              <a:custGeom>
                <a:avLst/>
                <a:gdLst/>
                <a:ahLst/>
                <a:cxnLst>
                  <a:cxn ang="0">
                    <a:pos x="130" y="12"/>
                  </a:cxn>
                  <a:cxn ang="0">
                    <a:pos x="124" y="0"/>
                  </a:cxn>
                  <a:cxn ang="0">
                    <a:pos x="0" y="18"/>
                  </a:cxn>
                  <a:cxn ang="0">
                    <a:pos x="5" y="31"/>
                  </a:cxn>
                  <a:cxn ang="0">
                    <a:pos x="130" y="12"/>
                  </a:cxn>
                </a:cxnLst>
                <a:rect l="0" t="0" r="r" b="b"/>
                <a:pathLst>
                  <a:path w="131" h="32">
                    <a:moveTo>
                      <a:pt x="130" y="12"/>
                    </a:moveTo>
                    <a:lnTo>
                      <a:pt x="124" y="0"/>
                    </a:lnTo>
                    <a:lnTo>
                      <a:pt x="0" y="18"/>
                    </a:lnTo>
                    <a:lnTo>
                      <a:pt x="5" y="31"/>
                    </a:lnTo>
                    <a:lnTo>
                      <a:pt x="130" y="12"/>
                    </a:lnTo>
                  </a:path>
                </a:pathLst>
              </a:custGeom>
              <a:solidFill>
                <a:srgbClr val="38CD3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144" name="Freeform 488"/>
              <p:cNvSpPr>
                <a:spLocks/>
              </p:cNvSpPr>
              <p:nvPr/>
            </p:nvSpPr>
            <p:spPr bwMode="auto">
              <a:xfrm>
                <a:off x="3131" y="3249"/>
                <a:ext cx="133" cy="34"/>
              </a:xfrm>
              <a:custGeom>
                <a:avLst/>
                <a:gdLst/>
                <a:ahLst/>
                <a:cxnLst>
                  <a:cxn ang="0">
                    <a:pos x="132" y="12"/>
                  </a:cxn>
                  <a:cxn ang="0">
                    <a:pos x="125" y="0"/>
                  </a:cxn>
                  <a:cxn ang="0">
                    <a:pos x="0" y="20"/>
                  </a:cxn>
                  <a:cxn ang="0">
                    <a:pos x="5" y="33"/>
                  </a:cxn>
                  <a:cxn ang="0">
                    <a:pos x="132" y="12"/>
                  </a:cxn>
                </a:cxnLst>
                <a:rect l="0" t="0" r="r" b="b"/>
                <a:pathLst>
                  <a:path w="133" h="34">
                    <a:moveTo>
                      <a:pt x="132" y="12"/>
                    </a:moveTo>
                    <a:lnTo>
                      <a:pt x="125" y="0"/>
                    </a:lnTo>
                    <a:lnTo>
                      <a:pt x="0" y="20"/>
                    </a:lnTo>
                    <a:lnTo>
                      <a:pt x="5" y="33"/>
                    </a:lnTo>
                    <a:lnTo>
                      <a:pt x="132" y="12"/>
                    </a:lnTo>
                  </a:path>
                </a:pathLst>
              </a:custGeom>
              <a:solidFill>
                <a:srgbClr val="22862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327145" name="Group 489"/>
          <p:cNvGrpSpPr>
            <a:grpSpLocks/>
          </p:cNvGrpSpPr>
          <p:nvPr/>
        </p:nvGrpSpPr>
        <p:grpSpPr bwMode="auto">
          <a:xfrm>
            <a:off x="5257800" y="4953000"/>
            <a:ext cx="936625" cy="1066800"/>
            <a:chOff x="4210" y="1567"/>
            <a:chExt cx="782" cy="1115"/>
          </a:xfrm>
        </p:grpSpPr>
        <p:sp>
          <p:nvSpPr>
            <p:cNvPr id="327146" name="Freeform 490"/>
            <p:cNvSpPr>
              <a:spLocks/>
            </p:cNvSpPr>
            <p:nvPr/>
          </p:nvSpPr>
          <p:spPr bwMode="auto">
            <a:xfrm>
              <a:off x="4210" y="1567"/>
              <a:ext cx="436" cy="818"/>
            </a:xfrm>
            <a:custGeom>
              <a:avLst/>
              <a:gdLst/>
              <a:ahLst/>
              <a:cxnLst>
                <a:cxn ang="0">
                  <a:pos x="435" y="699"/>
                </a:cxn>
                <a:cxn ang="0">
                  <a:pos x="435" y="0"/>
                </a:cxn>
                <a:cxn ang="0">
                  <a:pos x="0" y="116"/>
                </a:cxn>
                <a:cxn ang="0">
                  <a:pos x="0" y="817"/>
                </a:cxn>
                <a:cxn ang="0">
                  <a:pos x="435" y="699"/>
                </a:cxn>
              </a:cxnLst>
              <a:rect l="0" t="0" r="r" b="b"/>
              <a:pathLst>
                <a:path w="436" h="818">
                  <a:moveTo>
                    <a:pt x="435" y="699"/>
                  </a:moveTo>
                  <a:lnTo>
                    <a:pt x="435" y="0"/>
                  </a:lnTo>
                  <a:lnTo>
                    <a:pt x="0" y="116"/>
                  </a:lnTo>
                  <a:lnTo>
                    <a:pt x="0" y="817"/>
                  </a:lnTo>
                  <a:lnTo>
                    <a:pt x="435" y="69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47" name="Freeform 491"/>
            <p:cNvSpPr>
              <a:spLocks/>
            </p:cNvSpPr>
            <p:nvPr/>
          </p:nvSpPr>
          <p:spPr bwMode="auto">
            <a:xfrm>
              <a:off x="4236" y="1600"/>
              <a:ext cx="384" cy="750"/>
            </a:xfrm>
            <a:custGeom>
              <a:avLst/>
              <a:gdLst/>
              <a:ahLst/>
              <a:cxnLst>
                <a:cxn ang="0">
                  <a:pos x="383" y="649"/>
                </a:cxn>
                <a:cxn ang="0">
                  <a:pos x="383" y="0"/>
                </a:cxn>
                <a:cxn ang="0">
                  <a:pos x="0" y="100"/>
                </a:cxn>
                <a:cxn ang="0">
                  <a:pos x="0" y="749"/>
                </a:cxn>
                <a:cxn ang="0">
                  <a:pos x="383" y="649"/>
                </a:cxn>
              </a:cxnLst>
              <a:rect l="0" t="0" r="r" b="b"/>
              <a:pathLst>
                <a:path w="384" h="750">
                  <a:moveTo>
                    <a:pt x="383" y="649"/>
                  </a:moveTo>
                  <a:lnTo>
                    <a:pt x="383" y="0"/>
                  </a:lnTo>
                  <a:lnTo>
                    <a:pt x="0" y="100"/>
                  </a:lnTo>
                  <a:lnTo>
                    <a:pt x="0" y="749"/>
                  </a:lnTo>
                  <a:lnTo>
                    <a:pt x="383" y="649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48" name="Freeform 492"/>
            <p:cNvSpPr>
              <a:spLocks/>
            </p:cNvSpPr>
            <p:nvPr/>
          </p:nvSpPr>
          <p:spPr bwMode="auto">
            <a:xfrm>
              <a:off x="4271" y="1722"/>
              <a:ext cx="129" cy="67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1"/>
                </a:cxn>
              </a:cxnLst>
              <a:rect l="0" t="0" r="r" b="b"/>
              <a:pathLst>
                <a:path w="129" h="67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49" name="Freeform 493"/>
            <p:cNvSpPr>
              <a:spLocks/>
            </p:cNvSpPr>
            <p:nvPr/>
          </p:nvSpPr>
          <p:spPr bwMode="auto">
            <a:xfrm>
              <a:off x="4271" y="1804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0" name="Freeform 494"/>
            <p:cNvSpPr>
              <a:spLocks/>
            </p:cNvSpPr>
            <p:nvPr/>
          </p:nvSpPr>
          <p:spPr bwMode="auto">
            <a:xfrm>
              <a:off x="4271" y="1887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1" name="Freeform 495"/>
            <p:cNvSpPr>
              <a:spLocks/>
            </p:cNvSpPr>
            <p:nvPr/>
          </p:nvSpPr>
          <p:spPr bwMode="auto">
            <a:xfrm>
              <a:off x="4271" y="1970"/>
              <a:ext cx="129" cy="68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8" y="31"/>
                </a:cxn>
              </a:cxnLst>
              <a:rect l="0" t="0" r="r" b="b"/>
              <a:pathLst>
                <a:path w="129" h="68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2" name="Freeform 496"/>
            <p:cNvSpPr>
              <a:spLocks/>
            </p:cNvSpPr>
            <p:nvPr/>
          </p:nvSpPr>
          <p:spPr bwMode="auto">
            <a:xfrm>
              <a:off x="4271" y="2053"/>
              <a:ext cx="129" cy="68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8" y="31"/>
                </a:cxn>
              </a:cxnLst>
              <a:rect l="0" t="0" r="r" b="b"/>
              <a:pathLst>
                <a:path w="129" h="68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3" name="Freeform 497"/>
            <p:cNvSpPr>
              <a:spLocks/>
            </p:cNvSpPr>
            <p:nvPr/>
          </p:nvSpPr>
          <p:spPr bwMode="auto">
            <a:xfrm>
              <a:off x="4271" y="2136"/>
              <a:ext cx="129" cy="67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2"/>
                </a:cxn>
              </a:cxnLst>
              <a:rect l="0" t="0" r="r" b="b"/>
              <a:pathLst>
                <a:path w="129" h="67">
                  <a:moveTo>
                    <a:pt x="128" y="32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4" name="Freeform 498"/>
            <p:cNvSpPr>
              <a:spLocks/>
            </p:cNvSpPr>
            <p:nvPr/>
          </p:nvSpPr>
          <p:spPr bwMode="auto">
            <a:xfrm>
              <a:off x="4271" y="2219"/>
              <a:ext cx="129" cy="67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2"/>
                </a:cxn>
              </a:cxnLst>
              <a:rect l="0" t="0" r="r" b="b"/>
              <a:pathLst>
                <a:path w="129" h="67">
                  <a:moveTo>
                    <a:pt x="128" y="32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5" name="Freeform 499"/>
            <p:cNvSpPr>
              <a:spLocks/>
            </p:cNvSpPr>
            <p:nvPr/>
          </p:nvSpPr>
          <p:spPr bwMode="auto">
            <a:xfrm>
              <a:off x="4453" y="1668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6" name="Freeform 500"/>
            <p:cNvSpPr>
              <a:spLocks/>
            </p:cNvSpPr>
            <p:nvPr/>
          </p:nvSpPr>
          <p:spPr bwMode="auto">
            <a:xfrm>
              <a:off x="4453" y="1751"/>
              <a:ext cx="130" cy="68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2"/>
                </a:cxn>
              </a:cxnLst>
              <a:rect l="0" t="0" r="r" b="b"/>
              <a:pathLst>
                <a:path w="130" h="68">
                  <a:moveTo>
                    <a:pt x="129" y="32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7" name="Freeform 501"/>
            <p:cNvSpPr>
              <a:spLocks/>
            </p:cNvSpPr>
            <p:nvPr/>
          </p:nvSpPr>
          <p:spPr bwMode="auto">
            <a:xfrm>
              <a:off x="4453" y="1833"/>
              <a:ext cx="130" cy="69"/>
            </a:xfrm>
            <a:custGeom>
              <a:avLst/>
              <a:gdLst/>
              <a:ahLst/>
              <a:cxnLst>
                <a:cxn ang="0">
                  <a:pos x="129" y="33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9" y="33"/>
                </a:cxn>
              </a:cxnLst>
              <a:rect l="0" t="0" r="r" b="b"/>
              <a:pathLst>
                <a:path w="130" h="69">
                  <a:moveTo>
                    <a:pt x="129" y="33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9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8" name="Freeform 502"/>
            <p:cNvSpPr>
              <a:spLocks/>
            </p:cNvSpPr>
            <p:nvPr/>
          </p:nvSpPr>
          <p:spPr bwMode="auto">
            <a:xfrm>
              <a:off x="4453" y="1917"/>
              <a:ext cx="130" cy="68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9" y="32"/>
                </a:cxn>
              </a:cxnLst>
              <a:rect l="0" t="0" r="r" b="b"/>
              <a:pathLst>
                <a:path w="130" h="68">
                  <a:moveTo>
                    <a:pt x="129" y="32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59" name="Freeform 503"/>
            <p:cNvSpPr>
              <a:spLocks/>
            </p:cNvSpPr>
            <p:nvPr/>
          </p:nvSpPr>
          <p:spPr bwMode="auto">
            <a:xfrm>
              <a:off x="4453" y="2000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0" name="Freeform 504"/>
            <p:cNvSpPr>
              <a:spLocks/>
            </p:cNvSpPr>
            <p:nvPr/>
          </p:nvSpPr>
          <p:spPr bwMode="auto">
            <a:xfrm>
              <a:off x="4453" y="2083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1" name="Freeform 505"/>
            <p:cNvSpPr>
              <a:spLocks/>
            </p:cNvSpPr>
            <p:nvPr/>
          </p:nvSpPr>
          <p:spPr bwMode="auto">
            <a:xfrm>
              <a:off x="4453" y="2166"/>
              <a:ext cx="130" cy="67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9" y="31"/>
                </a:cxn>
              </a:cxnLst>
              <a:rect l="0" t="0" r="r" b="b"/>
              <a:pathLst>
                <a:path w="130" h="67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2" name="Freeform 506"/>
            <p:cNvSpPr>
              <a:spLocks/>
            </p:cNvSpPr>
            <p:nvPr/>
          </p:nvSpPr>
          <p:spPr bwMode="auto">
            <a:xfrm>
              <a:off x="4383" y="1720"/>
              <a:ext cx="436" cy="817"/>
            </a:xfrm>
            <a:custGeom>
              <a:avLst/>
              <a:gdLst/>
              <a:ahLst/>
              <a:cxnLst>
                <a:cxn ang="0">
                  <a:pos x="435" y="698"/>
                </a:cxn>
                <a:cxn ang="0">
                  <a:pos x="435" y="0"/>
                </a:cxn>
                <a:cxn ang="0">
                  <a:pos x="0" y="116"/>
                </a:cxn>
                <a:cxn ang="0">
                  <a:pos x="0" y="816"/>
                </a:cxn>
                <a:cxn ang="0">
                  <a:pos x="435" y="698"/>
                </a:cxn>
              </a:cxnLst>
              <a:rect l="0" t="0" r="r" b="b"/>
              <a:pathLst>
                <a:path w="436" h="817">
                  <a:moveTo>
                    <a:pt x="435" y="698"/>
                  </a:moveTo>
                  <a:lnTo>
                    <a:pt x="435" y="0"/>
                  </a:lnTo>
                  <a:lnTo>
                    <a:pt x="0" y="116"/>
                  </a:lnTo>
                  <a:lnTo>
                    <a:pt x="0" y="816"/>
                  </a:lnTo>
                  <a:lnTo>
                    <a:pt x="435" y="69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3" name="Freeform 507"/>
            <p:cNvSpPr>
              <a:spLocks/>
            </p:cNvSpPr>
            <p:nvPr/>
          </p:nvSpPr>
          <p:spPr bwMode="auto">
            <a:xfrm>
              <a:off x="4409" y="1752"/>
              <a:ext cx="384" cy="751"/>
            </a:xfrm>
            <a:custGeom>
              <a:avLst/>
              <a:gdLst/>
              <a:ahLst/>
              <a:cxnLst>
                <a:cxn ang="0">
                  <a:pos x="383" y="650"/>
                </a:cxn>
                <a:cxn ang="0">
                  <a:pos x="383" y="0"/>
                </a:cxn>
                <a:cxn ang="0">
                  <a:pos x="0" y="99"/>
                </a:cxn>
                <a:cxn ang="0">
                  <a:pos x="0" y="750"/>
                </a:cxn>
                <a:cxn ang="0">
                  <a:pos x="383" y="650"/>
                </a:cxn>
              </a:cxnLst>
              <a:rect l="0" t="0" r="r" b="b"/>
              <a:pathLst>
                <a:path w="384" h="751">
                  <a:moveTo>
                    <a:pt x="383" y="650"/>
                  </a:moveTo>
                  <a:lnTo>
                    <a:pt x="383" y="0"/>
                  </a:lnTo>
                  <a:lnTo>
                    <a:pt x="0" y="99"/>
                  </a:lnTo>
                  <a:lnTo>
                    <a:pt x="0" y="750"/>
                  </a:lnTo>
                  <a:lnTo>
                    <a:pt x="383" y="650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4" name="Freeform 508"/>
            <p:cNvSpPr>
              <a:spLocks/>
            </p:cNvSpPr>
            <p:nvPr/>
          </p:nvSpPr>
          <p:spPr bwMode="auto">
            <a:xfrm>
              <a:off x="4444" y="1873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5" name="Freeform 509"/>
            <p:cNvSpPr>
              <a:spLocks/>
            </p:cNvSpPr>
            <p:nvPr/>
          </p:nvSpPr>
          <p:spPr bwMode="auto">
            <a:xfrm>
              <a:off x="4444" y="1957"/>
              <a:ext cx="129" cy="67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2"/>
                </a:cxn>
              </a:cxnLst>
              <a:rect l="0" t="0" r="r" b="b"/>
              <a:pathLst>
                <a:path w="129" h="67">
                  <a:moveTo>
                    <a:pt x="128" y="32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6" name="Freeform 510"/>
            <p:cNvSpPr>
              <a:spLocks/>
            </p:cNvSpPr>
            <p:nvPr/>
          </p:nvSpPr>
          <p:spPr bwMode="auto">
            <a:xfrm>
              <a:off x="4444" y="2040"/>
              <a:ext cx="129" cy="67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3"/>
                </a:cxn>
                <a:cxn ang="0">
                  <a:pos x="0" y="66"/>
                </a:cxn>
                <a:cxn ang="0">
                  <a:pos x="128" y="32"/>
                </a:cxn>
              </a:cxnLst>
              <a:rect l="0" t="0" r="r" b="b"/>
              <a:pathLst>
                <a:path w="129" h="67">
                  <a:moveTo>
                    <a:pt x="128" y="32"/>
                  </a:moveTo>
                  <a:lnTo>
                    <a:pt x="128" y="0"/>
                  </a:lnTo>
                  <a:lnTo>
                    <a:pt x="0" y="33"/>
                  </a:lnTo>
                  <a:lnTo>
                    <a:pt x="0" y="66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7" name="Freeform 511"/>
            <p:cNvSpPr>
              <a:spLocks/>
            </p:cNvSpPr>
            <p:nvPr/>
          </p:nvSpPr>
          <p:spPr bwMode="auto">
            <a:xfrm>
              <a:off x="4444" y="2122"/>
              <a:ext cx="129" cy="68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8" y="31"/>
                </a:cxn>
              </a:cxnLst>
              <a:rect l="0" t="0" r="r" b="b"/>
              <a:pathLst>
                <a:path w="129" h="68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8" name="Freeform 512"/>
            <p:cNvSpPr>
              <a:spLocks/>
            </p:cNvSpPr>
            <p:nvPr/>
          </p:nvSpPr>
          <p:spPr bwMode="auto">
            <a:xfrm>
              <a:off x="4444" y="2205"/>
              <a:ext cx="129" cy="67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1"/>
                </a:cxn>
              </a:cxnLst>
              <a:rect l="0" t="0" r="r" b="b"/>
              <a:pathLst>
                <a:path w="129" h="67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69" name="Freeform 513"/>
            <p:cNvSpPr>
              <a:spLocks/>
            </p:cNvSpPr>
            <p:nvPr/>
          </p:nvSpPr>
          <p:spPr bwMode="auto">
            <a:xfrm>
              <a:off x="4444" y="2287"/>
              <a:ext cx="129" cy="69"/>
            </a:xfrm>
            <a:custGeom>
              <a:avLst/>
              <a:gdLst/>
              <a:ahLst/>
              <a:cxnLst>
                <a:cxn ang="0">
                  <a:pos x="128" y="33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8" y="33"/>
                </a:cxn>
              </a:cxnLst>
              <a:rect l="0" t="0" r="r" b="b"/>
              <a:pathLst>
                <a:path w="129" h="69">
                  <a:moveTo>
                    <a:pt x="128" y="33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8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0" name="Freeform 514"/>
            <p:cNvSpPr>
              <a:spLocks/>
            </p:cNvSpPr>
            <p:nvPr/>
          </p:nvSpPr>
          <p:spPr bwMode="auto">
            <a:xfrm>
              <a:off x="4444" y="2370"/>
              <a:ext cx="129" cy="69"/>
            </a:xfrm>
            <a:custGeom>
              <a:avLst/>
              <a:gdLst/>
              <a:ahLst/>
              <a:cxnLst>
                <a:cxn ang="0">
                  <a:pos x="128" y="33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8" y="33"/>
                </a:cxn>
              </a:cxnLst>
              <a:rect l="0" t="0" r="r" b="b"/>
              <a:pathLst>
                <a:path w="129" h="69">
                  <a:moveTo>
                    <a:pt x="128" y="33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8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1" name="Freeform 515"/>
            <p:cNvSpPr>
              <a:spLocks/>
            </p:cNvSpPr>
            <p:nvPr/>
          </p:nvSpPr>
          <p:spPr bwMode="auto">
            <a:xfrm>
              <a:off x="4626" y="1821"/>
              <a:ext cx="129" cy="68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8" y="31"/>
                </a:cxn>
              </a:cxnLst>
              <a:rect l="0" t="0" r="r" b="b"/>
              <a:pathLst>
                <a:path w="129" h="68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2" name="Freeform 516"/>
            <p:cNvSpPr>
              <a:spLocks/>
            </p:cNvSpPr>
            <p:nvPr/>
          </p:nvSpPr>
          <p:spPr bwMode="auto">
            <a:xfrm>
              <a:off x="4626" y="1903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3" name="Freeform 517"/>
            <p:cNvSpPr>
              <a:spLocks/>
            </p:cNvSpPr>
            <p:nvPr/>
          </p:nvSpPr>
          <p:spPr bwMode="auto">
            <a:xfrm>
              <a:off x="4626" y="1986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4" name="Freeform 518"/>
            <p:cNvSpPr>
              <a:spLocks/>
            </p:cNvSpPr>
            <p:nvPr/>
          </p:nvSpPr>
          <p:spPr bwMode="auto">
            <a:xfrm>
              <a:off x="4626" y="2069"/>
              <a:ext cx="129" cy="69"/>
            </a:xfrm>
            <a:custGeom>
              <a:avLst/>
              <a:gdLst/>
              <a:ahLst/>
              <a:cxnLst>
                <a:cxn ang="0">
                  <a:pos x="128" y="33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8" y="33"/>
                </a:cxn>
              </a:cxnLst>
              <a:rect l="0" t="0" r="r" b="b"/>
              <a:pathLst>
                <a:path w="129" h="69">
                  <a:moveTo>
                    <a:pt x="128" y="33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8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5" name="Freeform 519"/>
            <p:cNvSpPr>
              <a:spLocks/>
            </p:cNvSpPr>
            <p:nvPr/>
          </p:nvSpPr>
          <p:spPr bwMode="auto">
            <a:xfrm>
              <a:off x="4626" y="2152"/>
              <a:ext cx="129" cy="69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8"/>
                </a:cxn>
                <a:cxn ang="0">
                  <a:pos x="128" y="32"/>
                </a:cxn>
              </a:cxnLst>
              <a:rect l="0" t="0" r="r" b="b"/>
              <a:pathLst>
                <a:path w="129" h="69">
                  <a:moveTo>
                    <a:pt x="128" y="32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8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6" name="Freeform 520"/>
            <p:cNvSpPr>
              <a:spLocks/>
            </p:cNvSpPr>
            <p:nvPr/>
          </p:nvSpPr>
          <p:spPr bwMode="auto">
            <a:xfrm>
              <a:off x="4626" y="2236"/>
              <a:ext cx="129" cy="67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1"/>
                </a:cxn>
              </a:cxnLst>
              <a:rect l="0" t="0" r="r" b="b"/>
              <a:pathLst>
                <a:path w="129" h="67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7" name="Freeform 521"/>
            <p:cNvSpPr>
              <a:spLocks/>
            </p:cNvSpPr>
            <p:nvPr/>
          </p:nvSpPr>
          <p:spPr bwMode="auto">
            <a:xfrm>
              <a:off x="4626" y="2318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8" name="Freeform 522"/>
            <p:cNvSpPr>
              <a:spLocks/>
            </p:cNvSpPr>
            <p:nvPr/>
          </p:nvSpPr>
          <p:spPr bwMode="auto">
            <a:xfrm>
              <a:off x="4556" y="1864"/>
              <a:ext cx="436" cy="818"/>
            </a:xfrm>
            <a:custGeom>
              <a:avLst/>
              <a:gdLst/>
              <a:ahLst/>
              <a:cxnLst>
                <a:cxn ang="0">
                  <a:pos x="435" y="700"/>
                </a:cxn>
                <a:cxn ang="0">
                  <a:pos x="435" y="0"/>
                </a:cxn>
                <a:cxn ang="0">
                  <a:pos x="0" y="117"/>
                </a:cxn>
                <a:cxn ang="0">
                  <a:pos x="0" y="817"/>
                </a:cxn>
                <a:cxn ang="0">
                  <a:pos x="435" y="700"/>
                </a:cxn>
              </a:cxnLst>
              <a:rect l="0" t="0" r="r" b="b"/>
              <a:pathLst>
                <a:path w="436" h="818">
                  <a:moveTo>
                    <a:pt x="435" y="700"/>
                  </a:moveTo>
                  <a:lnTo>
                    <a:pt x="435" y="0"/>
                  </a:lnTo>
                  <a:lnTo>
                    <a:pt x="0" y="117"/>
                  </a:lnTo>
                  <a:lnTo>
                    <a:pt x="0" y="817"/>
                  </a:lnTo>
                  <a:lnTo>
                    <a:pt x="435" y="70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79" name="Freeform 523"/>
            <p:cNvSpPr>
              <a:spLocks/>
            </p:cNvSpPr>
            <p:nvPr/>
          </p:nvSpPr>
          <p:spPr bwMode="auto">
            <a:xfrm>
              <a:off x="4582" y="1899"/>
              <a:ext cx="385" cy="750"/>
            </a:xfrm>
            <a:custGeom>
              <a:avLst/>
              <a:gdLst/>
              <a:ahLst/>
              <a:cxnLst>
                <a:cxn ang="0">
                  <a:pos x="384" y="649"/>
                </a:cxn>
                <a:cxn ang="0">
                  <a:pos x="384" y="0"/>
                </a:cxn>
                <a:cxn ang="0">
                  <a:pos x="0" y="99"/>
                </a:cxn>
                <a:cxn ang="0">
                  <a:pos x="0" y="749"/>
                </a:cxn>
                <a:cxn ang="0">
                  <a:pos x="384" y="649"/>
                </a:cxn>
              </a:cxnLst>
              <a:rect l="0" t="0" r="r" b="b"/>
              <a:pathLst>
                <a:path w="385" h="750">
                  <a:moveTo>
                    <a:pt x="384" y="649"/>
                  </a:moveTo>
                  <a:lnTo>
                    <a:pt x="384" y="0"/>
                  </a:lnTo>
                  <a:lnTo>
                    <a:pt x="0" y="99"/>
                  </a:lnTo>
                  <a:lnTo>
                    <a:pt x="0" y="749"/>
                  </a:lnTo>
                  <a:lnTo>
                    <a:pt x="384" y="649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0" name="Freeform 524"/>
            <p:cNvSpPr>
              <a:spLocks/>
            </p:cNvSpPr>
            <p:nvPr/>
          </p:nvSpPr>
          <p:spPr bwMode="auto">
            <a:xfrm>
              <a:off x="4616" y="2019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1" name="Freeform 525"/>
            <p:cNvSpPr>
              <a:spLocks/>
            </p:cNvSpPr>
            <p:nvPr/>
          </p:nvSpPr>
          <p:spPr bwMode="auto">
            <a:xfrm>
              <a:off x="4616" y="2102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2" name="Freeform 526"/>
            <p:cNvSpPr>
              <a:spLocks/>
            </p:cNvSpPr>
            <p:nvPr/>
          </p:nvSpPr>
          <p:spPr bwMode="auto">
            <a:xfrm>
              <a:off x="4616" y="2185"/>
              <a:ext cx="130" cy="67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9" y="31"/>
                </a:cxn>
              </a:cxnLst>
              <a:rect l="0" t="0" r="r" b="b"/>
              <a:pathLst>
                <a:path w="130" h="67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3" name="Freeform 527"/>
            <p:cNvSpPr>
              <a:spLocks/>
            </p:cNvSpPr>
            <p:nvPr/>
          </p:nvSpPr>
          <p:spPr bwMode="auto">
            <a:xfrm>
              <a:off x="4616" y="2267"/>
              <a:ext cx="130" cy="69"/>
            </a:xfrm>
            <a:custGeom>
              <a:avLst/>
              <a:gdLst/>
              <a:ahLst/>
              <a:cxnLst>
                <a:cxn ang="0">
                  <a:pos x="129" y="33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9" y="33"/>
                </a:cxn>
              </a:cxnLst>
              <a:rect l="0" t="0" r="r" b="b"/>
              <a:pathLst>
                <a:path w="130" h="69">
                  <a:moveTo>
                    <a:pt x="129" y="33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9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4" name="Freeform 528"/>
            <p:cNvSpPr>
              <a:spLocks/>
            </p:cNvSpPr>
            <p:nvPr/>
          </p:nvSpPr>
          <p:spPr bwMode="auto">
            <a:xfrm>
              <a:off x="4616" y="2350"/>
              <a:ext cx="130" cy="69"/>
            </a:xfrm>
            <a:custGeom>
              <a:avLst/>
              <a:gdLst/>
              <a:ahLst/>
              <a:cxnLst>
                <a:cxn ang="0">
                  <a:pos x="129" y="33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9" y="33"/>
                </a:cxn>
              </a:cxnLst>
              <a:rect l="0" t="0" r="r" b="b"/>
              <a:pathLst>
                <a:path w="130" h="69">
                  <a:moveTo>
                    <a:pt x="129" y="33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9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5" name="Freeform 529"/>
            <p:cNvSpPr>
              <a:spLocks/>
            </p:cNvSpPr>
            <p:nvPr/>
          </p:nvSpPr>
          <p:spPr bwMode="auto">
            <a:xfrm>
              <a:off x="4616" y="2434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6" name="Freeform 530"/>
            <p:cNvSpPr>
              <a:spLocks/>
            </p:cNvSpPr>
            <p:nvPr/>
          </p:nvSpPr>
          <p:spPr bwMode="auto">
            <a:xfrm>
              <a:off x="4616" y="2517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7" name="Freeform 531"/>
            <p:cNvSpPr>
              <a:spLocks/>
            </p:cNvSpPr>
            <p:nvPr/>
          </p:nvSpPr>
          <p:spPr bwMode="auto">
            <a:xfrm>
              <a:off x="4798" y="1966"/>
              <a:ext cx="130" cy="67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9" y="32"/>
                </a:cxn>
              </a:cxnLst>
              <a:rect l="0" t="0" r="r" b="b"/>
              <a:pathLst>
                <a:path w="130" h="67">
                  <a:moveTo>
                    <a:pt x="129" y="32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8" name="Freeform 532"/>
            <p:cNvSpPr>
              <a:spLocks/>
            </p:cNvSpPr>
            <p:nvPr/>
          </p:nvSpPr>
          <p:spPr bwMode="auto">
            <a:xfrm>
              <a:off x="4798" y="2049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89" name="Freeform 533"/>
            <p:cNvSpPr>
              <a:spLocks/>
            </p:cNvSpPr>
            <p:nvPr/>
          </p:nvSpPr>
          <p:spPr bwMode="auto">
            <a:xfrm>
              <a:off x="4798" y="2132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90" name="Freeform 534"/>
            <p:cNvSpPr>
              <a:spLocks/>
            </p:cNvSpPr>
            <p:nvPr/>
          </p:nvSpPr>
          <p:spPr bwMode="auto">
            <a:xfrm>
              <a:off x="4798" y="2216"/>
              <a:ext cx="130" cy="66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29" y="31"/>
                </a:cxn>
              </a:cxnLst>
              <a:rect l="0" t="0" r="r" b="b"/>
              <a:pathLst>
                <a:path w="130" h="66">
                  <a:moveTo>
                    <a:pt x="129" y="31"/>
                  </a:moveTo>
                  <a:lnTo>
                    <a:pt x="129" y="0"/>
                  </a:lnTo>
                  <a:lnTo>
                    <a:pt x="0" y="33"/>
                  </a:lnTo>
                  <a:lnTo>
                    <a:pt x="0" y="65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91" name="Freeform 535"/>
            <p:cNvSpPr>
              <a:spLocks/>
            </p:cNvSpPr>
            <p:nvPr/>
          </p:nvSpPr>
          <p:spPr bwMode="auto">
            <a:xfrm>
              <a:off x="4798" y="2298"/>
              <a:ext cx="130" cy="67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9" y="32"/>
                </a:cxn>
              </a:cxnLst>
              <a:rect l="0" t="0" r="r" b="b"/>
              <a:pathLst>
                <a:path w="130" h="67">
                  <a:moveTo>
                    <a:pt x="129" y="32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92" name="Freeform 536"/>
            <p:cNvSpPr>
              <a:spLocks/>
            </p:cNvSpPr>
            <p:nvPr/>
          </p:nvSpPr>
          <p:spPr bwMode="auto">
            <a:xfrm>
              <a:off x="4798" y="2380"/>
              <a:ext cx="130" cy="68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9" y="32"/>
                </a:cxn>
              </a:cxnLst>
              <a:rect l="0" t="0" r="r" b="b"/>
              <a:pathLst>
                <a:path w="130" h="68">
                  <a:moveTo>
                    <a:pt x="129" y="32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93" name="Freeform 537"/>
            <p:cNvSpPr>
              <a:spLocks/>
            </p:cNvSpPr>
            <p:nvPr/>
          </p:nvSpPr>
          <p:spPr bwMode="auto">
            <a:xfrm>
              <a:off x="4798" y="2463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7194" name="Group 538"/>
          <p:cNvGrpSpPr>
            <a:grpSpLocks/>
          </p:cNvGrpSpPr>
          <p:nvPr/>
        </p:nvGrpSpPr>
        <p:grpSpPr bwMode="auto">
          <a:xfrm>
            <a:off x="3352800" y="5105400"/>
            <a:ext cx="838200" cy="838200"/>
            <a:chOff x="4302" y="2334"/>
            <a:chExt cx="570" cy="668"/>
          </a:xfrm>
        </p:grpSpPr>
        <p:sp>
          <p:nvSpPr>
            <p:cNvPr id="327195" name="Freeform 539"/>
            <p:cNvSpPr>
              <a:spLocks/>
            </p:cNvSpPr>
            <p:nvPr/>
          </p:nvSpPr>
          <p:spPr bwMode="auto">
            <a:xfrm>
              <a:off x="4302" y="2334"/>
              <a:ext cx="535" cy="633"/>
            </a:xfrm>
            <a:custGeom>
              <a:avLst/>
              <a:gdLst/>
              <a:ahLst/>
              <a:cxnLst>
                <a:cxn ang="0">
                  <a:pos x="534" y="0"/>
                </a:cxn>
                <a:cxn ang="0">
                  <a:pos x="534" y="319"/>
                </a:cxn>
                <a:cxn ang="0">
                  <a:pos x="0" y="632"/>
                </a:cxn>
                <a:cxn ang="0">
                  <a:pos x="0" y="313"/>
                </a:cxn>
                <a:cxn ang="0">
                  <a:pos x="534" y="0"/>
                </a:cxn>
              </a:cxnLst>
              <a:rect l="0" t="0" r="r" b="b"/>
              <a:pathLst>
                <a:path w="535" h="633">
                  <a:moveTo>
                    <a:pt x="534" y="0"/>
                  </a:moveTo>
                  <a:lnTo>
                    <a:pt x="534" y="319"/>
                  </a:lnTo>
                  <a:lnTo>
                    <a:pt x="0" y="632"/>
                  </a:lnTo>
                  <a:lnTo>
                    <a:pt x="0" y="313"/>
                  </a:lnTo>
                  <a:lnTo>
                    <a:pt x="53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96" name="Freeform 540"/>
            <p:cNvSpPr>
              <a:spLocks/>
            </p:cNvSpPr>
            <p:nvPr/>
          </p:nvSpPr>
          <p:spPr bwMode="auto">
            <a:xfrm>
              <a:off x="4320" y="2352"/>
              <a:ext cx="534" cy="633"/>
            </a:xfrm>
            <a:custGeom>
              <a:avLst/>
              <a:gdLst/>
              <a:ahLst/>
              <a:cxnLst>
                <a:cxn ang="0">
                  <a:pos x="533" y="0"/>
                </a:cxn>
                <a:cxn ang="0">
                  <a:pos x="533" y="319"/>
                </a:cxn>
                <a:cxn ang="0">
                  <a:pos x="0" y="632"/>
                </a:cxn>
                <a:cxn ang="0">
                  <a:pos x="0" y="313"/>
                </a:cxn>
                <a:cxn ang="0">
                  <a:pos x="533" y="0"/>
                </a:cxn>
              </a:cxnLst>
              <a:rect l="0" t="0" r="r" b="b"/>
              <a:pathLst>
                <a:path w="534" h="633">
                  <a:moveTo>
                    <a:pt x="533" y="0"/>
                  </a:moveTo>
                  <a:lnTo>
                    <a:pt x="533" y="319"/>
                  </a:lnTo>
                  <a:lnTo>
                    <a:pt x="0" y="632"/>
                  </a:lnTo>
                  <a:lnTo>
                    <a:pt x="0" y="313"/>
                  </a:lnTo>
                  <a:lnTo>
                    <a:pt x="533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97" name="Freeform 541"/>
            <p:cNvSpPr>
              <a:spLocks/>
            </p:cNvSpPr>
            <p:nvPr/>
          </p:nvSpPr>
          <p:spPr bwMode="auto">
            <a:xfrm>
              <a:off x="4338" y="2370"/>
              <a:ext cx="534" cy="632"/>
            </a:xfrm>
            <a:custGeom>
              <a:avLst/>
              <a:gdLst/>
              <a:ahLst/>
              <a:cxnLst>
                <a:cxn ang="0">
                  <a:pos x="533" y="0"/>
                </a:cxn>
                <a:cxn ang="0">
                  <a:pos x="533" y="319"/>
                </a:cxn>
                <a:cxn ang="0">
                  <a:pos x="0" y="631"/>
                </a:cxn>
                <a:cxn ang="0">
                  <a:pos x="0" y="312"/>
                </a:cxn>
                <a:cxn ang="0">
                  <a:pos x="533" y="0"/>
                </a:cxn>
              </a:cxnLst>
              <a:rect l="0" t="0" r="r" b="b"/>
              <a:pathLst>
                <a:path w="534" h="632">
                  <a:moveTo>
                    <a:pt x="533" y="0"/>
                  </a:moveTo>
                  <a:lnTo>
                    <a:pt x="533" y="319"/>
                  </a:lnTo>
                  <a:lnTo>
                    <a:pt x="0" y="631"/>
                  </a:lnTo>
                  <a:lnTo>
                    <a:pt x="0" y="312"/>
                  </a:lnTo>
                  <a:lnTo>
                    <a:pt x="533" y="0"/>
                  </a:lnTo>
                </a:path>
              </a:pathLst>
            </a:custGeom>
            <a:solidFill>
              <a:srgbClr val="FFDF9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98" name="Line 542"/>
            <p:cNvSpPr>
              <a:spLocks noChangeShapeType="1"/>
            </p:cNvSpPr>
            <p:nvPr/>
          </p:nvSpPr>
          <p:spPr bwMode="auto">
            <a:xfrm flipV="1">
              <a:off x="4406" y="2658"/>
              <a:ext cx="291" cy="17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199" name="Freeform 543"/>
            <p:cNvSpPr>
              <a:spLocks/>
            </p:cNvSpPr>
            <p:nvPr/>
          </p:nvSpPr>
          <p:spPr bwMode="auto">
            <a:xfrm>
              <a:off x="4730" y="2541"/>
              <a:ext cx="107" cy="107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6" y="44"/>
                </a:cxn>
                <a:cxn ang="0">
                  <a:pos x="0" y="106"/>
                </a:cxn>
                <a:cxn ang="0">
                  <a:pos x="0" y="62"/>
                </a:cxn>
                <a:cxn ang="0">
                  <a:pos x="106" y="0"/>
                </a:cxn>
              </a:cxnLst>
              <a:rect l="0" t="0" r="r" b="b"/>
              <a:pathLst>
                <a:path w="107" h="107">
                  <a:moveTo>
                    <a:pt x="106" y="0"/>
                  </a:moveTo>
                  <a:lnTo>
                    <a:pt x="106" y="44"/>
                  </a:lnTo>
                  <a:lnTo>
                    <a:pt x="0" y="106"/>
                  </a:lnTo>
                  <a:lnTo>
                    <a:pt x="0" y="62"/>
                  </a:lnTo>
                  <a:lnTo>
                    <a:pt x="106" y="0"/>
                  </a:lnTo>
                </a:path>
              </a:pathLst>
            </a:custGeom>
            <a:solidFill>
              <a:srgbClr val="DA9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00" name="Line 544"/>
            <p:cNvSpPr>
              <a:spLocks noChangeShapeType="1"/>
            </p:cNvSpPr>
            <p:nvPr/>
          </p:nvSpPr>
          <p:spPr bwMode="auto">
            <a:xfrm flipV="1">
              <a:off x="4664" y="2658"/>
              <a:ext cx="179" cy="10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01" name="Freeform 545"/>
            <p:cNvSpPr>
              <a:spLocks/>
            </p:cNvSpPr>
            <p:nvPr/>
          </p:nvSpPr>
          <p:spPr bwMode="auto">
            <a:xfrm>
              <a:off x="4381" y="2607"/>
              <a:ext cx="150" cy="154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149" y="64"/>
                </a:cxn>
                <a:cxn ang="0">
                  <a:pos x="0" y="153"/>
                </a:cxn>
                <a:cxn ang="0">
                  <a:pos x="0" y="89"/>
                </a:cxn>
                <a:cxn ang="0">
                  <a:pos x="149" y="0"/>
                </a:cxn>
              </a:cxnLst>
              <a:rect l="0" t="0" r="r" b="b"/>
              <a:pathLst>
                <a:path w="150" h="154">
                  <a:moveTo>
                    <a:pt x="149" y="0"/>
                  </a:moveTo>
                  <a:lnTo>
                    <a:pt x="149" y="64"/>
                  </a:lnTo>
                  <a:lnTo>
                    <a:pt x="0" y="153"/>
                  </a:lnTo>
                  <a:lnTo>
                    <a:pt x="0" y="89"/>
                  </a:lnTo>
                  <a:lnTo>
                    <a:pt x="149" y="0"/>
                  </a:lnTo>
                </a:path>
              </a:pathLst>
            </a:custGeom>
            <a:solidFill>
              <a:srgbClr val="DA9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7202" name="Group 546"/>
          <p:cNvGrpSpPr>
            <a:grpSpLocks/>
          </p:cNvGrpSpPr>
          <p:nvPr/>
        </p:nvGrpSpPr>
        <p:grpSpPr bwMode="auto">
          <a:xfrm>
            <a:off x="1295400" y="5029200"/>
            <a:ext cx="1066800" cy="989013"/>
            <a:chOff x="869" y="783"/>
            <a:chExt cx="1030" cy="1055"/>
          </a:xfrm>
        </p:grpSpPr>
        <p:sp>
          <p:nvSpPr>
            <p:cNvPr id="327203" name="Oval 547"/>
            <p:cNvSpPr>
              <a:spLocks noChangeArrowheads="1"/>
            </p:cNvSpPr>
            <p:nvPr/>
          </p:nvSpPr>
          <p:spPr bwMode="auto">
            <a:xfrm>
              <a:off x="929" y="877"/>
              <a:ext cx="970" cy="961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04" name="Freeform 548"/>
            <p:cNvSpPr>
              <a:spLocks/>
            </p:cNvSpPr>
            <p:nvPr/>
          </p:nvSpPr>
          <p:spPr bwMode="auto">
            <a:xfrm>
              <a:off x="1464" y="1353"/>
              <a:ext cx="28" cy="30"/>
            </a:xfrm>
            <a:custGeom>
              <a:avLst/>
              <a:gdLst/>
              <a:ahLst/>
              <a:cxnLst>
                <a:cxn ang="0">
                  <a:pos x="27" y="21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3" y="29"/>
                </a:cxn>
                <a:cxn ang="0">
                  <a:pos x="27" y="21"/>
                </a:cxn>
              </a:cxnLst>
              <a:rect l="0" t="0" r="r" b="b"/>
              <a:pathLst>
                <a:path w="28" h="30">
                  <a:moveTo>
                    <a:pt x="27" y="21"/>
                  </a:moveTo>
                  <a:lnTo>
                    <a:pt x="21" y="0"/>
                  </a:lnTo>
                  <a:lnTo>
                    <a:pt x="0" y="7"/>
                  </a:lnTo>
                  <a:lnTo>
                    <a:pt x="3" y="29"/>
                  </a:lnTo>
                  <a:lnTo>
                    <a:pt x="27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05" name="Freeform 549"/>
            <p:cNvSpPr>
              <a:spLocks/>
            </p:cNvSpPr>
            <p:nvPr/>
          </p:nvSpPr>
          <p:spPr bwMode="auto">
            <a:xfrm>
              <a:off x="1468" y="1359"/>
              <a:ext cx="29" cy="28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3" y="0"/>
                </a:cxn>
                <a:cxn ang="0">
                  <a:pos x="0" y="6"/>
                </a:cxn>
                <a:cxn ang="0">
                  <a:pos x="4" y="27"/>
                </a:cxn>
                <a:cxn ang="0">
                  <a:pos x="28" y="18"/>
                </a:cxn>
              </a:cxnLst>
              <a:rect l="0" t="0" r="r" b="b"/>
              <a:pathLst>
                <a:path w="29" h="28">
                  <a:moveTo>
                    <a:pt x="28" y="18"/>
                  </a:moveTo>
                  <a:lnTo>
                    <a:pt x="23" y="0"/>
                  </a:lnTo>
                  <a:lnTo>
                    <a:pt x="0" y="6"/>
                  </a:lnTo>
                  <a:lnTo>
                    <a:pt x="4" y="27"/>
                  </a:lnTo>
                  <a:lnTo>
                    <a:pt x="28" y="1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06" name="Freeform 550"/>
            <p:cNvSpPr>
              <a:spLocks/>
            </p:cNvSpPr>
            <p:nvPr/>
          </p:nvSpPr>
          <p:spPr bwMode="auto">
            <a:xfrm>
              <a:off x="1011" y="1194"/>
              <a:ext cx="528" cy="562"/>
            </a:xfrm>
            <a:custGeom>
              <a:avLst/>
              <a:gdLst/>
              <a:ahLst/>
              <a:cxnLst>
                <a:cxn ang="0">
                  <a:pos x="4" y="533"/>
                </a:cxn>
                <a:cxn ang="0">
                  <a:pos x="2" y="526"/>
                </a:cxn>
                <a:cxn ang="0">
                  <a:pos x="1" y="505"/>
                </a:cxn>
                <a:cxn ang="0">
                  <a:pos x="0" y="475"/>
                </a:cxn>
                <a:cxn ang="0">
                  <a:pos x="0" y="436"/>
                </a:cxn>
                <a:cxn ang="0">
                  <a:pos x="4" y="396"/>
                </a:cxn>
                <a:cxn ang="0">
                  <a:pos x="12" y="355"/>
                </a:cxn>
                <a:cxn ang="0">
                  <a:pos x="26" y="315"/>
                </a:cxn>
                <a:cxn ang="0">
                  <a:pos x="47" y="281"/>
                </a:cxn>
                <a:cxn ang="0">
                  <a:pos x="71" y="258"/>
                </a:cxn>
                <a:cxn ang="0">
                  <a:pos x="96" y="243"/>
                </a:cxn>
                <a:cxn ang="0">
                  <a:pos x="120" y="234"/>
                </a:cxn>
                <a:cxn ang="0">
                  <a:pos x="143" y="229"/>
                </a:cxn>
                <a:cxn ang="0">
                  <a:pos x="167" y="222"/>
                </a:cxn>
                <a:cxn ang="0">
                  <a:pos x="192" y="212"/>
                </a:cxn>
                <a:cxn ang="0">
                  <a:pos x="215" y="193"/>
                </a:cxn>
                <a:cxn ang="0">
                  <a:pos x="239" y="164"/>
                </a:cxn>
                <a:cxn ang="0">
                  <a:pos x="260" y="129"/>
                </a:cxn>
                <a:cxn ang="0">
                  <a:pos x="275" y="98"/>
                </a:cxn>
                <a:cxn ang="0">
                  <a:pos x="286" y="70"/>
                </a:cxn>
                <a:cxn ang="0">
                  <a:pos x="293" y="45"/>
                </a:cxn>
                <a:cxn ang="0">
                  <a:pos x="297" y="27"/>
                </a:cxn>
                <a:cxn ang="0">
                  <a:pos x="300" y="12"/>
                </a:cxn>
                <a:cxn ang="0">
                  <a:pos x="300" y="4"/>
                </a:cxn>
                <a:cxn ang="0">
                  <a:pos x="300" y="0"/>
                </a:cxn>
                <a:cxn ang="0">
                  <a:pos x="527" y="30"/>
                </a:cxn>
                <a:cxn ang="0">
                  <a:pos x="525" y="38"/>
                </a:cxn>
                <a:cxn ang="0">
                  <a:pos x="520" y="60"/>
                </a:cxn>
                <a:cxn ang="0">
                  <a:pos x="511" y="92"/>
                </a:cxn>
                <a:cxn ang="0">
                  <a:pos x="500" y="129"/>
                </a:cxn>
                <a:cxn ang="0">
                  <a:pos x="486" y="169"/>
                </a:cxn>
                <a:cxn ang="0">
                  <a:pos x="471" y="207"/>
                </a:cxn>
                <a:cxn ang="0">
                  <a:pos x="452" y="239"/>
                </a:cxn>
                <a:cxn ang="0">
                  <a:pos x="431" y="259"/>
                </a:cxn>
                <a:cxn ang="0">
                  <a:pos x="406" y="272"/>
                </a:cxn>
                <a:cxn ang="0">
                  <a:pos x="377" y="281"/>
                </a:cxn>
                <a:cxn ang="0">
                  <a:pos x="347" y="288"/>
                </a:cxn>
                <a:cxn ang="0">
                  <a:pos x="315" y="295"/>
                </a:cxn>
                <a:cxn ang="0">
                  <a:pos x="284" y="305"/>
                </a:cxn>
                <a:cxn ang="0">
                  <a:pos x="258" y="319"/>
                </a:cxn>
                <a:cxn ang="0">
                  <a:pos x="236" y="338"/>
                </a:cxn>
                <a:cxn ang="0">
                  <a:pos x="222" y="366"/>
                </a:cxn>
                <a:cxn ang="0">
                  <a:pos x="214" y="397"/>
                </a:cxn>
                <a:cxn ang="0">
                  <a:pos x="210" y="432"/>
                </a:cxn>
                <a:cxn ang="0">
                  <a:pos x="208" y="464"/>
                </a:cxn>
                <a:cxn ang="0">
                  <a:pos x="208" y="494"/>
                </a:cxn>
                <a:cxn ang="0">
                  <a:pos x="210" y="520"/>
                </a:cxn>
                <a:cxn ang="0">
                  <a:pos x="213" y="541"/>
                </a:cxn>
                <a:cxn ang="0">
                  <a:pos x="214" y="555"/>
                </a:cxn>
                <a:cxn ang="0">
                  <a:pos x="215" y="561"/>
                </a:cxn>
                <a:cxn ang="0">
                  <a:pos x="4" y="533"/>
                </a:cxn>
              </a:cxnLst>
              <a:rect l="0" t="0" r="r" b="b"/>
              <a:pathLst>
                <a:path w="528" h="562">
                  <a:moveTo>
                    <a:pt x="4" y="533"/>
                  </a:moveTo>
                  <a:lnTo>
                    <a:pt x="2" y="526"/>
                  </a:lnTo>
                  <a:lnTo>
                    <a:pt x="1" y="505"/>
                  </a:lnTo>
                  <a:lnTo>
                    <a:pt x="0" y="475"/>
                  </a:lnTo>
                  <a:lnTo>
                    <a:pt x="0" y="436"/>
                  </a:lnTo>
                  <a:lnTo>
                    <a:pt x="4" y="396"/>
                  </a:lnTo>
                  <a:lnTo>
                    <a:pt x="12" y="355"/>
                  </a:lnTo>
                  <a:lnTo>
                    <a:pt x="26" y="315"/>
                  </a:lnTo>
                  <a:lnTo>
                    <a:pt x="47" y="281"/>
                  </a:lnTo>
                  <a:lnTo>
                    <a:pt x="71" y="258"/>
                  </a:lnTo>
                  <a:lnTo>
                    <a:pt x="96" y="243"/>
                  </a:lnTo>
                  <a:lnTo>
                    <a:pt x="120" y="234"/>
                  </a:lnTo>
                  <a:lnTo>
                    <a:pt x="143" y="229"/>
                  </a:lnTo>
                  <a:lnTo>
                    <a:pt x="167" y="222"/>
                  </a:lnTo>
                  <a:lnTo>
                    <a:pt x="192" y="212"/>
                  </a:lnTo>
                  <a:lnTo>
                    <a:pt x="215" y="193"/>
                  </a:lnTo>
                  <a:lnTo>
                    <a:pt x="239" y="164"/>
                  </a:lnTo>
                  <a:lnTo>
                    <a:pt x="260" y="129"/>
                  </a:lnTo>
                  <a:lnTo>
                    <a:pt x="275" y="98"/>
                  </a:lnTo>
                  <a:lnTo>
                    <a:pt x="286" y="70"/>
                  </a:lnTo>
                  <a:lnTo>
                    <a:pt x="293" y="45"/>
                  </a:lnTo>
                  <a:lnTo>
                    <a:pt x="297" y="27"/>
                  </a:lnTo>
                  <a:lnTo>
                    <a:pt x="300" y="12"/>
                  </a:lnTo>
                  <a:lnTo>
                    <a:pt x="300" y="4"/>
                  </a:lnTo>
                  <a:lnTo>
                    <a:pt x="300" y="0"/>
                  </a:lnTo>
                  <a:lnTo>
                    <a:pt x="527" y="30"/>
                  </a:lnTo>
                  <a:lnTo>
                    <a:pt x="525" y="38"/>
                  </a:lnTo>
                  <a:lnTo>
                    <a:pt x="520" y="60"/>
                  </a:lnTo>
                  <a:lnTo>
                    <a:pt x="511" y="92"/>
                  </a:lnTo>
                  <a:lnTo>
                    <a:pt x="500" y="129"/>
                  </a:lnTo>
                  <a:lnTo>
                    <a:pt x="486" y="169"/>
                  </a:lnTo>
                  <a:lnTo>
                    <a:pt x="471" y="207"/>
                  </a:lnTo>
                  <a:lnTo>
                    <a:pt x="452" y="239"/>
                  </a:lnTo>
                  <a:lnTo>
                    <a:pt x="431" y="259"/>
                  </a:lnTo>
                  <a:lnTo>
                    <a:pt x="406" y="272"/>
                  </a:lnTo>
                  <a:lnTo>
                    <a:pt x="377" y="281"/>
                  </a:lnTo>
                  <a:lnTo>
                    <a:pt x="347" y="288"/>
                  </a:lnTo>
                  <a:lnTo>
                    <a:pt x="315" y="295"/>
                  </a:lnTo>
                  <a:lnTo>
                    <a:pt x="284" y="305"/>
                  </a:lnTo>
                  <a:lnTo>
                    <a:pt x="258" y="319"/>
                  </a:lnTo>
                  <a:lnTo>
                    <a:pt x="236" y="338"/>
                  </a:lnTo>
                  <a:lnTo>
                    <a:pt x="222" y="366"/>
                  </a:lnTo>
                  <a:lnTo>
                    <a:pt x="214" y="397"/>
                  </a:lnTo>
                  <a:lnTo>
                    <a:pt x="210" y="432"/>
                  </a:lnTo>
                  <a:lnTo>
                    <a:pt x="208" y="464"/>
                  </a:lnTo>
                  <a:lnTo>
                    <a:pt x="208" y="494"/>
                  </a:lnTo>
                  <a:lnTo>
                    <a:pt x="210" y="520"/>
                  </a:lnTo>
                  <a:lnTo>
                    <a:pt x="213" y="541"/>
                  </a:lnTo>
                  <a:lnTo>
                    <a:pt x="214" y="555"/>
                  </a:lnTo>
                  <a:lnTo>
                    <a:pt x="215" y="561"/>
                  </a:lnTo>
                  <a:lnTo>
                    <a:pt x="4" y="533"/>
                  </a:lnTo>
                </a:path>
              </a:pathLst>
            </a:custGeom>
            <a:solidFill>
              <a:srgbClr val="5F5F5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07" name="Freeform 551"/>
            <p:cNvSpPr>
              <a:spLocks/>
            </p:cNvSpPr>
            <p:nvPr/>
          </p:nvSpPr>
          <p:spPr bwMode="auto">
            <a:xfrm>
              <a:off x="1000" y="1155"/>
              <a:ext cx="525" cy="561"/>
            </a:xfrm>
            <a:custGeom>
              <a:avLst/>
              <a:gdLst/>
              <a:ahLst/>
              <a:cxnLst>
                <a:cxn ang="0">
                  <a:pos x="2" y="532"/>
                </a:cxn>
                <a:cxn ang="0">
                  <a:pos x="2" y="525"/>
                </a:cxn>
                <a:cxn ang="0">
                  <a:pos x="1" y="504"/>
                </a:cxn>
                <a:cxn ang="0">
                  <a:pos x="0" y="474"/>
                </a:cxn>
                <a:cxn ang="0">
                  <a:pos x="0" y="436"/>
                </a:cxn>
                <a:cxn ang="0">
                  <a:pos x="4" y="395"/>
                </a:cxn>
                <a:cxn ang="0">
                  <a:pos x="11" y="353"/>
                </a:cxn>
                <a:cxn ang="0">
                  <a:pos x="24" y="313"/>
                </a:cxn>
                <a:cxn ang="0">
                  <a:pos x="46" y="280"/>
                </a:cxn>
                <a:cxn ang="0">
                  <a:pos x="71" y="257"/>
                </a:cxn>
                <a:cxn ang="0">
                  <a:pos x="95" y="241"/>
                </a:cxn>
                <a:cxn ang="0">
                  <a:pos x="119" y="233"/>
                </a:cxn>
                <a:cxn ang="0">
                  <a:pos x="143" y="228"/>
                </a:cxn>
                <a:cxn ang="0">
                  <a:pos x="166" y="222"/>
                </a:cxn>
                <a:cxn ang="0">
                  <a:pos x="190" y="211"/>
                </a:cxn>
                <a:cxn ang="0">
                  <a:pos x="213" y="192"/>
                </a:cxn>
                <a:cxn ang="0">
                  <a:pos x="238" y="163"/>
                </a:cxn>
                <a:cxn ang="0">
                  <a:pos x="259" y="128"/>
                </a:cxn>
                <a:cxn ang="0">
                  <a:pos x="274" y="96"/>
                </a:cxn>
                <a:cxn ang="0">
                  <a:pos x="285" y="69"/>
                </a:cxn>
                <a:cxn ang="0">
                  <a:pos x="292" y="45"/>
                </a:cxn>
                <a:cxn ang="0">
                  <a:pos x="296" y="26"/>
                </a:cxn>
                <a:cxn ang="0">
                  <a:pos x="297" y="11"/>
                </a:cxn>
                <a:cxn ang="0">
                  <a:pos x="297" y="2"/>
                </a:cxn>
                <a:cxn ang="0">
                  <a:pos x="297" y="0"/>
                </a:cxn>
                <a:cxn ang="0">
                  <a:pos x="524" y="29"/>
                </a:cxn>
                <a:cxn ang="0">
                  <a:pos x="522" y="37"/>
                </a:cxn>
                <a:cxn ang="0">
                  <a:pos x="517" y="59"/>
                </a:cxn>
                <a:cxn ang="0">
                  <a:pos x="510" y="91"/>
                </a:cxn>
                <a:cxn ang="0">
                  <a:pos x="499" y="128"/>
                </a:cxn>
                <a:cxn ang="0">
                  <a:pos x="485" y="168"/>
                </a:cxn>
                <a:cxn ang="0">
                  <a:pos x="468" y="206"/>
                </a:cxn>
                <a:cxn ang="0">
                  <a:pos x="450" y="237"/>
                </a:cxn>
                <a:cxn ang="0">
                  <a:pos x="430" y="258"/>
                </a:cxn>
                <a:cxn ang="0">
                  <a:pos x="405" y="272"/>
                </a:cxn>
                <a:cxn ang="0">
                  <a:pos x="376" y="280"/>
                </a:cxn>
                <a:cxn ang="0">
                  <a:pos x="344" y="287"/>
                </a:cxn>
                <a:cxn ang="0">
                  <a:pos x="313" y="295"/>
                </a:cxn>
                <a:cxn ang="0">
                  <a:pos x="282" y="304"/>
                </a:cxn>
                <a:cxn ang="0">
                  <a:pos x="256" y="318"/>
                </a:cxn>
                <a:cxn ang="0">
                  <a:pos x="235" y="337"/>
                </a:cxn>
                <a:cxn ang="0">
                  <a:pos x="222" y="365"/>
                </a:cxn>
                <a:cxn ang="0">
                  <a:pos x="213" y="398"/>
                </a:cxn>
                <a:cxn ang="0">
                  <a:pos x="209" y="431"/>
                </a:cxn>
                <a:cxn ang="0">
                  <a:pos x="208" y="463"/>
                </a:cxn>
                <a:cxn ang="0">
                  <a:pos x="208" y="493"/>
                </a:cxn>
                <a:cxn ang="0">
                  <a:pos x="209" y="521"/>
                </a:cxn>
                <a:cxn ang="0">
                  <a:pos x="210" y="542"/>
                </a:cxn>
                <a:cxn ang="0">
                  <a:pos x="213" y="554"/>
                </a:cxn>
                <a:cxn ang="0">
                  <a:pos x="213" y="560"/>
                </a:cxn>
                <a:cxn ang="0">
                  <a:pos x="2" y="532"/>
                </a:cxn>
              </a:cxnLst>
              <a:rect l="0" t="0" r="r" b="b"/>
              <a:pathLst>
                <a:path w="525" h="561">
                  <a:moveTo>
                    <a:pt x="2" y="532"/>
                  </a:moveTo>
                  <a:lnTo>
                    <a:pt x="2" y="525"/>
                  </a:lnTo>
                  <a:lnTo>
                    <a:pt x="1" y="504"/>
                  </a:lnTo>
                  <a:lnTo>
                    <a:pt x="0" y="474"/>
                  </a:lnTo>
                  <a:lnTo>
                    <a:pt x="0" y="436"/>
                  </a:lnTo>
                  <a:lnTo>
                    <a:pt x="4" y="395"/>
                  </a:lnTo>
                  <a:lnTo>
                    <a:pt x="11" y="353"/>
                  </a:lnTo>
                  <a:lnTo>
                    <a:pt x="24" y="313"/>
                  </a:lnTo>
                  <a:lnTo>
                    <a:pt x="46" y="280"/>
                  </a:lnTo>
                  <a:lnTo>
                    <a:pt x="71" y="257"/>
                  </a:lnTo>
                  <a:lnTo>
                    <a:pt x="95" y="241"/>
                  </a:lnTo>
                  <a:lnTo>
                    <a:pt x="119" y="233"/>
                  </a:lnTo>
                  <a:lnTo>
                    <a:pt x="143" y="228"/>
                  </a:lnTo>
                  <a:lnTo>
                    <a:pt x="166" y="222"/>
                  </a:lnTo>
                  <a:lnTo>
                    <a:pt x="190" y="211"/>
                  </a:lnTo>
                  <a:lnTo>
                    <a:pt x="213" y="192"/>
                  </a:lnTo>
                  <a:lnTo>
                    <a:pt x="238" y="163"/>
                  </a:lnTo>
                  <a:lnTo>
                    <a:pt x="259" y="128"/>
                  </a:lnTo>
                  <a:lnTo>
                    <a:pt x="274" y="96"/>
                  </a:lnTo>
                  <a:lnTo>
                    <a:pt x="285" y="69"/>
                  </a:lnTo>
                  <a:lnTo>
                    <a:pt x="292" y="45"/>
                  </a:lnTo>
                  <a:lnTo>
                    <a:pt x="296" y="26"/>
                  </a:lnTo>
                  <a:lnTo>
                    <a:pt x="297" y="11"/>
                  </a:lnTo>
                  <a:lnTo>
                    <a:pt x="297" y="2"/>
                  </a:lnTo>
                  <a:lnTo>
                    <a:pt x="297" y="0"/>
                  </a:lnTo>
                  <a:lnTo>
                    <a:pt x="524" y="29"/>
                  </a:lnTo>
                  <a:lnTo>
                    <a:pt x="522" y="37"/>
                  </a:lnTo>
                  <a:lnTo>
                    <a:pt x="517" y="59"/>
                  </a:lnTo>
                  <a:lnTo>
                    <a:pt x="510" y="91"/>
                  </a:lnTo>
                  <a:lnTo>
                    <a:pt x="499" y="128"/>
                  </a:lnTo>
                  <a:lnTo>
                    <a:pt x="485" y="168"/>
                  </a:lnTo>
                  <a:lnTo>
                    <a:pt x="468" y="206"/>
                  </a:lnTo>
                  <a:lnTo>
                    <a:pt x="450" y="237"/>
                  </a:lnTo>
                  <a:lnTo>
                    <a:pt x="430" y="258"/>
                  </a:lnTo>
                  <a:lnTo>
                    <a:pt x="405" y="272"/>
                  </a:lnTo>
                  <a:lnTo>
                    <a:pt x="376" y="280"/>
                  </a:lnTo>
                  <a:lnTo>
                    <a:pt x="344" y="287"/>
                  </a:lnTo>
                  <a:lnTo>
                    <a:pt x="313" y="295"/>
                  </a:lnTo>
                  <a:lnTo>
                    <a:pt x="282" y="304"/>
                  </a:lnTo>
                  <a:lnTo>
                    <a:pt x="256" y="318"/>
                  </a:lnTo>
                  <a:lnTo>
                    <a:pt x="235" y="337"/>
                  </a:lnTo>
                  <a:lnTo>
                    <a:pt x="222" y="365"/>
                  </a:lnTo>
                  <a:lnTo>
                    <a:pt x="213" y="398"/>
                  </a:lnTo>
                  <a:lnTo>
                    <a:pt x="209" y="431"/>
                  </a:lnTo>
                  <a:lnTo>
                    <a:pt x="208" y="463"/>
                  </a:lnTo>
                  <a:lnTo>
                    <a:pt x="208" y="493"/>
                  </a:lnTo>
                  <a:lnTo>
                    <a:pt x="209" y="521"/>
                  </a:lnTo>
                  <a:lnTo>
                    <a:pt x="210" y="542"/>
                  </a:lnTo>
                  <a:lnTo>
                    <a:pt x="213" y="554"/>
                  </a:lnTo>
                  <a:lnTo>
                    <a:pt x="213" y="560"/>
                  </a:lnTo>
                  <a:lnTo>
                    <a:pt x="2" y="532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08" name="Freeform 552"/>
            <p:cNvSpPr>
              <a:spLocks/>
            </p:cNvSpPr>
            <p:nvPr/>
          </p:nvSpPr>
          <p:spPr bwMode="auto">
            <a:xfrm>
              <a:off x="1027" y="1198"/>
              <a:ext cx="459" cy="481"/>
            </a:xfrm>
            <a:custGeom>
              <a:avLst/>
              <a:gdLst/>
              <a:ahLst/>
              <a:cxnLst>
                <a:cxn ang="0">
                  <a:pos x="4" y="459"/>
                </a:cxn>
                <a:cxn ang="0">
                  <a:pos x="2" y="452"/>
                </a:cxn>
                <a:cxn ang="0">
                  <a:pos x="1" y="434"/>
                </a:cxn>
                <a:cxn ang="0">
                  <a:pos x="0" y="408"/>
                </a:cxn>
                <a:cxn ang="0">
                  <a:pos x="0" y="376"/>
                </a:cxn>
                <a:cxn ang="0">
                  <a:pos x="2" y="341"/>
                </a:cxn>
                <a:cxn ang="0">
                  <a:pos x="9" y="307"/>
                </a:cxn>
                <a:cxn ang="0">
                  <a:pos x="20" y="275"/>
                </a:cxn>
                <a:cxn ang="0">
                  <a:pos x="40" y="248"/>
                </a:cxn>
                <a:cxn ang="0">
                  <a:pos x="63" y="229"/>
                </a:cxn>
                <a:cxn ang="0">
                  <a:pos x="89" y="217"/>
                </a:cxn>
                <a:cxn ang="0">
                  <a:pos x="118" y="206"/>
                </a:cxn>
                <a:cxn ang="0">
                  <a:pos x="148" y="195"/>
                </a:cxn>
                <a:cxn ang="0">
                  <a:pos x="175" y="182"/>
                </a:cxn>
                <a:cxn ang="0">
                  <a:pos x="203" y="164"/>
                </a:cxn>
                <a:cxn ang="0">
                  <a:pos x="226" y="138"/>
                </a:cxn>
                <a:cxn ang="0">
                  <a:pos x="247" y="103"/>
                </a:cxn>
                <a:cxn ang="0">
                  <a:pos x="260" y="74"/>
                </a:cxn>
                <a:cxn ang="0">
                  <a:pos x="269" y="51"/>
                </a:cxn>
                <a:cxn ang="0">
                  <a:pos x="276" y="33"/>
                </a:cxn>
                <a:cxn ang="0">
                  <a:pos x="282" y="19"/>
                </a:cxn>
                <a:cxn ang="0">
                  <a:pos x="286" y="11"/>
                </a:cxn>
                <a:cxn ang="0">
                  <a:pos x="289" y="4"/>
                </a:cxn>
                <a:cxn ang="0">
                  <a:pos x="290" y="1"/>
                </a:cxn>
                <a:cxn ang="0">
                  <a:pos x="290" y="0"/>
                </a:cxn>
                <a:cxn ang="0">
                  <a:pos x="458" y="26"/>
                </a:cxn>
                <a:cxn ang="0">
                  <a:pos x="456" y="33"/>
                </a:cxn>
                <a:cxn ang="0">
                  <a:pos x="451" y="49"/>
                </a:cxn>
                <a:cxn ang="0">
                  <a:pos x="444" y="74"/>
                </a:cxn>
                <a:cxn ang="0">
                  <a:pos x="435" y="103"/>
                </a:cxn>
                <a:cxn ang="0">
                  <a:pos x="423" y="134"/>
                </a:cxn>
                <a:cxn ang="0">
                  <a:pos x="409" y="163"/>
                </a:cxn>
                <a:cxn ang="0">
                  <a:pos x="394" y="186"/>
                </a:cxn>
                <a:cxn ang="0">
                  <a:pos x="377" y="203"/>
                </a:cxn>
                <a:cxn ang="0">
                  <a:pos x="355" y="213"/>
                </a:cxn>
                <a:cxn ang="0">
                  <a:pos x="327" y="221"/>
                </a:cxn>
                <a:cxn ang="0">
                  <a:pos x="297" y="231"/>
                </a:cxn>
                <a:cxn ang="0">
                  <a:pos x="264" y="239"/>
                </a:cxn>
                <a:cxn ang="0">
                  <a:pos x="232" y="251"/>
                </a:cxn>
                <a:cxn ang="0">
                  <a:pos x="203" y="266"/>
                </a:cxn>
                <a:cxn ang="0">
                  <a:pos x="178" y="286"/>
                </a:cxn>
                <a:cxn ang="0">
                  <a:pos x="161" y="312"/>
                </a:cxn>
                <a:cxn ang="0">
                  <a:pos x="152" y="337"/>
                </a:cxn>
                <a:cxn ang="0">
                  <a:pos x="148" y="365"/>
                </a:cxn>
                <a:cxn ang="0">
                  <a:pos x="146" y="392"/>
                </a:cxn>
                <a:cxn ang="0">
                  <a:pos x="149" y="420"/>
                </a:cxn>
                <a:cxn ang="0">
                  <a:pos x="152" y="444"/>
                </a:cxn>
                <a:cxn ang="0">
                  <a:pos x="154" y="463"/>
                </a:cxn>
                <a:cxn ang="0">
                  <a:pos x="157" y="475"/>
                </a:cxn>
                <a:cxn ang="0">
                  <a:pos x="159" y="480"/>
                </a:cxn>
                <a:cxn ang="0">
                  <a:pos x="4" y="459"/>
                </a:cxn>
              </a:cxnLst>
              <a:rect l="0" t="0" r="r" b="b"/>
              <a:pathLst>
                <a:path w="459" h="481">
                  <a:moveTo>
                    <a:pt x="4" y="459"/>
                  </a:moveTo>
                  <a:lnTo>
                    <a:pt x="2" y="452"/>
                  </a:lnTo>
                  <a:lnTo>
                    <a:pt x="1" y="434"/>
                  </a:lnTo>
                  <a:lnTo>
                    <a:pt x="0" y="408"/>
                  </a:lnTo>
                  <a:lnTo>
                    <a:pt x="0" y="376"/>
                  </a:lnTo>
                  <a:lnTo>
                    <a:pt x="2" y="341"/>
                  </a:lnTo>
                  <a:lnTo>
                    <a:pt x="9" y="307"/>
                  </a:lnTo>
                  <a:lnTo>
                    <a:pt x="20" y="275"/>
                  </a:lnTo>
                  <a:lnTo>
                    <a:pt x="40" y="248"/>
                  </a:lnTo>
                  <a:lnTo>
                    <a:pt x="63" y="229"/>
                  </a:lnTo>
                  <a:lnTo>
                    <a:pt x="89" y="217"/>
                  </a:lnTo>
                  <a:lnTo>
                    <a:pt x="118" y="206"/>
                  </a:lnTo>
                  <a:lnTo>
                    <a:pt x="148" y="195"/>
                  </a:lnTo>
                  <a:lnTo>
                    <a:pt x="175" y="182"/>
                  </a:lnTo>
                  <a:lnTo>
                    <a:pt x="203" y="164"/>
                  </a:lnTo>
                  <a:lnTo>
                    <a:pt x="226" y="138"/>
                  </a:lnTo>
                  <a:lnTo>
                    <a:pt x="247" y="103"/>
                  </a:lnTo>
                  <a:lnTo>
                    <a:pt x="260" y="74"/>
                  </a:lnTo>
                  <a:lnTo>
                    <a:pt x="269" y="51"/>
                  </a:lnTo>
                  <a:lnTo>
                    <a:pt x="276" y="33"/>
                  </a:lnTo>
                  <a:lnTo>
                    <a:pt x="282" y="19"/>
                  </a:lnTo>
                  <a:lnTo>
                    <a:pt x="286" y="11"/>
                  </a:lnTo>
                  <a:lnTo>
                    <a:pt x="289" y="4"/>
                  </a:lnTo>
                  <a:lnTo>
                    <a:pt x="290" y="1"/>
                  </a:lnTo>
                  <a:lnTo>
                    <a:pt x="290" y="0"/>
                  </a:lnTo>
                  <a:lnTo>
                    <a:pt x="458" y="26"/>
                  </a:lnTo>
                  <a:lnTo>
                    <a:pt x="456" y="33"/>
                  </a:lnTo>
                  <a:lnTo>
                    <a:pt x="451" y="49"/>
                  </a:lnTo>
                  <a:lnTo>
                    <a:pt x="444" y="74"/>
                  </a:lnTo>
                  <a:lnTo>
                    <a:pt x="435" y="103"/>
                  </a:lnTo>
                  <a:lnTo>
                    <a:pt x="423" y="134"/>
                  </a:lnTo>
                  <a:lnTo>
                    <a:pt x="409" y="163"/>
                  </a:lnTo>
                  <a:lnTo>
                    <a:pt x="394" y="186"/>
                  </a:lnTo>
                  <a:lnTo>
                    <a:pt x="377" y="203"/>
                  </a:lnTo>
                  <a:lnTo>
                    <a:pt x="355" y="213"/>
                  </a:lnTo>
                  <a:lnTo>
                    <a:pt x="327" y="221"/>
                  </a:lnTo>
                  <a:lnTo>
                    <a:pt x="297" y="231"/>
                  </a:lnTo>
                  <a:lnTo>
                    <a:pt x="264" y="239"/>
                  </a:lnTo>
                  <a:lnTo>
                    <a:pt x="232" y="251"/>
                  </a:lnTo>
                  <a:lnTo>
                    <a:pt x="203" y="266"/>
                  </a:lnTo>
                  <a:lnTo>
                    <a:pt x="178" y="286"/>
                  </a:lnTo>
                  <a:lnTo>
                    <a:pt x="161" y="312"/>
                  </a:lnTo>
                  <a:lnTo>
                    <a:pt x="152" y="337"/>
                  </a:lnTo>
                  <a:lnTo>
                    <a:pt x="148" y="365"/>
                  </a:lnTo>
                  <a:lnTo>
                    <a:pt x="146" y="392"/>
                  </a:lnTo>
                  <a:lnTo>
                    <a:pt x="149" y="420"/>
                  </a:lnTo>
                  <a:lnTo>
                    <a:pt x="152" y="444"/>
                  </a:lnTo>
                  <a:lnTo>
                    <a:pt x="154" y="463"/>
                  </a:lnTo>
                  <a:lnTo>
                    <a:pt x="157" y="475"/>
                  </a:lnTo>
                  <a:lnTo>
                    <a:pt x="159" y="480"/>
                  </a:lnTo>
                  <a:lnTo>
                    <a:pt x="4" y="459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09" name="Freeform 553"/>
            <p:cNvSpPr>
              <a:spLocks/>
            </p:cNvSpPr>
            <p:nvPr/>
          </p:nvSpPr>
          <p:spPr bwMode="auto">
            <a:xfrm>
              <a:off x="1122" y="1380"/>
              <a:ext cx="219" cy="81"/>
            </a:xfrm>
            <a:custGeom>
              <a:avLst/>
              <a:gdLst/>
              <a:ahLst/>
              <a:cxnLst>
                <a:cxn ang="0">
                  <a:pos x="115" y="76"/>
                </a:cxn>
                <a:cxn ang="0">
                  <a:pos x="137" y="72"/>
                </a:cxn>
                <a:cxn ang="0">
                  <a:pos x="156" y="66"/>
                </a:cxn>
                <a:cxn ang="0">
                  <a:pos x="174" y="60"/>
                </a:cxn>
                <a:cxn ang="0">
                  <a:pos x="190" y="53"/>
                </a:cxn>
                <a:cxn ang="0">
                  <a:pos x="202" y="45"/>
                </a:cxn>
                <a:cxn ang="0">
                  <a:pos x="211" y="37"/>
                </a:cxn>
                <a:cxn ang="0">
                  <a:pos x="216" y="30"/>
                </a:cxn>
                <a:cxn ang="0">
                  <a:pos x="218" y="22"/>
                </a:cxn>
                <a:cxn ang="0">
                  <a:pos x="213" y="16"/>
                </a:cxn>
                <a:cxn ang="0">
                  <a:pos x="206" y="9"/>
                </a:cxn>
                <a:cxn ang="0">
                  <a:pos x="195" y="5"/>
                </a:cxn>
                <a:cxn ang="0">
                  <a:pos x="180" y="2"/>
                </a:cxn>
                <a:cxn ang="0">
                  <a:pos x="163" y="0"/>
                </a:cxn>
                <a:cxn ang="0">
                  <a:pos x="145" y="0"/>
                </a:cxn>
                <a:cxn ang="0">
                  <a:pos x="124" y="1"/>
                </a:cxn>
                <a:cxn ang="0">
                  <a:pos x="102" y="4"/>
                </a:cxn>
                <a:cxn ang="0">
                  <a:pos x="80" y="8"/>
                </a:cxn>
                <a:cxn ang="0">
                  <a:pos x="61" y="13"/>
                </a:cxn>
                <a:cxn ang="0">
                  <a:pos x="43" y="20"/>
                </a:cxn>
                <a:cxn ang="0">
                  <a:pos x="27" y="26"/>
                </a:cxn>
                <a:cxn ang="0">
                  <a:pos x="15" y="34"/>
                </a:cxn>
                <a:cxn ang="0">
                  <a:pos x="6" y="42"/>
                </a:cxn>
                <a:cxn ang="0">
                  <a:pos x="1" y="49"/>
                </a:cxn>
                <a:cxn ang="0">
                  <a:pos x="0" y="57"/>
                </a:cxn>
                <a:cxn ang="0">
                  <a:pos x="4" y="64"/>
                </a:cxn>
                <a:cxn ang="0">
                  <a:pos x="11" y="70"/>
                </a:cxn>
                <a:cxn ang="0">
                  <a:pos x="22" y="74"/>
                </a:cxn>
                <a:cxn ang="0">
                  <a:pos x="36" y="77"/>
                </a:cxn>
                <a:cxn ang="0">
                  <a:pos x="52" y="80"/>
                </a:cxn>
                <a:cxn ang="0">
                  <a:pos x="72" y="80"/>
                </a:cxn>
                <a:cxn ang="0">
                  <a:pos x="93" y="78"/>
                </a:cxn>
                <a:cxn ang="0">
                  <a:pos x="115" y="76"/>
                </a:cxn>
              </a:cxnLst>
              <a:rect l="0" t="0" r="r" b="b"/>
              <a:pathLst>
                <a:path w="219" h="81">
                  <a:moveTo>
                    <a:pt x="115" y="76"/>
                  </a:moveTo>
                  <a:lnTo>
                    <a:pt x="137" y="72"/>
                  </a:lnTo>
                  <a:lnTo>
                    <a:pt x="156" y="66"/>
                  </a:lnTo>
                  <a:lnTo>
                    <a:pt x="174" y="60"/>
                  </a:lnTo>
                  <a:lnTo>
                    <a:pt x="190" y="53"/>
                  </a:lnTo>
                  <a:lnTo>
                    <a:pt x="202" y="45"/>
                  </a:lnTo>
                  <a:lnTo>
                    <a:pt x="211" y="37"/>
                  </a:lnTo>
                  <a:lnTo>
                    <a:pt x="216" y="30"/>
                  </a:lnTo>
                  <a:lnTo>
                    <a:pt x="218" y="22"/>
                  </a:lnTo>
                  <a:lnTo>
                    <a:pt x="213" y="16"/>
                  </a:lnTo>
                  <a:lnTo>
                    <a:pt x="206" y="9"/>
                  </a:lnTo>
                  <a:lnTo>
                    <a:pt x="195" y="5"/>
                  </a:lnTo>
                  <a:lnTo>
                    <a:pt x="180" y="2"/>
                  </a:lnTo>
                  <a:lnTo>
                    <a:pt x="163" y="0"/>
                  </a:lnTo>
                  <a:lnTo>
                    <a:pt x="145" y="0"/>
                  </a:lnTo>
                  <a:lnTo>
                    <a:pt x="124" y="1"/>
                  </a:lnTo>
                  <a:lnTo>
                    <a:pt x="102" y="4"/>
                  </a:lnTo>
                  <a:lnTo>
                    <a:pt x="80" y="8"/>
                  </a:lnTo>
                  <a:lnTo>
                    <a:pt x="61" y="13"/>
                  </a:lnTo>
                  <a:lnTo>
                    <a:pt x="43" y="20"/>
                  </a:lnTo>
                  <a:lnTo>
                    <a:pt x="27" y="26"/>
                  </a:lnTo>
                  <a:lnTo>
                    <a:pt x="15" y="34"/>
                  </a:lnTo>
                  <a:lnTo>
                    <a:pt x="6" y="42"/>
                  </a:lnTo>
                  <a:lnTo>
                    <a:pt x="1" y="49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11" y="70"/>
                  </a:lnTo>
                  <a:lnTo>
                    <a:pt x="22" y="74"/>
                  </a:lnTo>
                  <a:lnTo>
                    <a:pt x="36" y="77"/>
                  </a:lnTo>
                  <a:lnTo>
                    <a:pt x="52" y="80"/>
                  </a:lnTo>
                  <a:lnTo>
                    <a:pt x="72" y="80"/>
                  </a:lnTo>
                  <a:lnTo>
                    <a:pt x="93" y="78"/>
                  </a:lnTo>
                  <a:lnTo>
                    <a:pt x="115" y="76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0" name="Freeform 554"/>
            <p:cNvSpPr>
              <a:spLocks/>
            </p:cNvSpPr>
            <p:nvPr/>
          </p:nvSpPr>
          <p:spPr bwMode="auto">
            <a:xfrm>
              <a:off x="1138" y="1384"/>
              <a:ext cx="184" cy="69"/>
            </a:xfrm>
            <a:custGeom>
              <a:avLst/>
              <a:gdLst/>
              <a:ahLst/>
              <a:cxnLst>
                <a:cxn ang="0">
                  <a:pos x="96" y="65"/>
                </a:cxn>
                <a:cxn ang="0">
                  <a:pos x="114" y="61"/>
                </a:cxn>
                <a:cxn ang="0">
                  <a:pos x="131" y="57"/>
                </a:cxn>
                <a:cxn ang="0">
                  <a:pos x="146" y="51"/>
                </a:cxn>
                <a:cxn ang="0">
                  <a:pos x="159" y="44"/>
                </a:cxn>
                <a:cxn ang="0">
                  <a:pos x="170" y="39"/>
                </a:cxn>
                <a:cxn ang="0">
                  <a:pos x="177" y="32"/>
                </a:cxn>
                <a:cxn ang="0">
                  <a:pos x="181" y="25"/>
                </a:cxn>
                <a:cxn ang="0">
                  <a:pos x="183" y="19"/>
                </a:cxn>
                <a:cxn ang="0">
                  <a:pos x="178" y="13"/>
                </a:cxn>
                <a:cxn ang="0">
                  <a:pos x="173" y="8"/>
                </a:cxn>
                <a:cxn ang="0">
                  <a:pos x="163" y="4"/>
                </a:cxn>
                <a:cxn ang="0">
                  <a:pos x="152" y="1"/>
                </a:cxn>
                <a:cxn ang="0">
                  <a:pos x="138" y="0"/>
                </a:cxn>
                <a:cxn ang="0">
                  <a:pos x="121" y="0"/>
                </a:cxn>
                <a:cxn ang="0">
                  <a:pos x="104" y="1"/>
                </a:cxn>
                <a:cxn ang="0">
                  <a:pos x="86" y="2"/>
                </a:cxn>
                <a:cxn ang="0">
                  <a:pos x="68" y="6"/>
                </a:cxn>
                <a:cxn ang="0">
                  <a:pos x="51" y="12"/>
                </a:cxn>
                <a:cxn ang="0">
                  <a:pos x="36" y="16"/>
                </a:cxn>
                <a:cxn ang="0">
                  <a:pos x="23" y="23"/>
                </a:cxn>
                <a:cxn ang="0">
                  <a:pos x="12" y="29"/>
                </a:cxn>
                <a:cxn ang="0">
                  <a:pos x="5" y="35"/>
                </a:cxn>
                <a:cxn ang="0">
                  <a:pos x="1" y="42"/>
                </a:cxn>
                <a:cxn ang="0">
                  <a:pos x="0" y="48"/>
                </a:cxn>
                <a:cxn ang="0">
                  <a:pos x="2" y="54"/>
                </a:cxn>
                <a:cxn ang="0">
                  <a:pos x="9" y="59"/>
                </a:cxn>
                <a:cxn ang="0">
                  <a:pos x="18" y="63"/>
                </a:cxn>
                <a:cxn ang="0">
                  <a:pos x="30" y="66"/>
                </a:cxn>
                <a:cxn ang="0">
                  <a:pos x="44" y="68"/>
                </a:cxn>
                <a:cxn ang="0">
                  <a:pos x="60" y="68"/>
                </a:cxn>
                <a:cxn ang="0">
                  <a:pos x="78" y="66"/>
                </a:cxn>
                <a:cxn ang="0">
                  <a:pos x="96" y="65"/>
                </a:cxn>
              </a:cxnLst>
              <a:rect l="0" t="0" r="r" b="b"/>
              <a:pathLst>
                <a:path w="184" h="69">
                  <a:moveTo>
                    <a:pt x="96" y="65"/>
                  </a:moveTo>
                  <a:lnTo>
                    <a:pt x="114" y="61"/>
                  </a:lnTo>
                  <a:lnTo>
                    <a:pt x="131" y="57"/>
                  </a:lnTo>
                  <a:lnTo>
                    <a:pt x="146" y="51"/>
                  </a:lnTo>
                  <a:lnTo>
                    <a:pt x="159" y="44"/>
                  </a:lnTo>
                  <a:lnTo>
                    <a:pt x="170" y="39"/>
                  </a:lnTo>
                  <a:lnTo>
                    <a:pt x="177" y="32"/>
                  </a:lnTo>
                  <a:lnTo>
                    <a:pt x="181" y="25"/>
                  </a:lnTo>
                  <a:lnTo>
                    <a:pt x="183" y="19"/>
                  </a:lnTo>
                  <a:lnTo>
                    <a:pt x="178" y="13"/>
                  </a:lnTo>
                  <a:lnTo>
                    <a:pt x="173" y="8"/>
                  </a:lnTo>
                  <a:lnTo>
                    <a:pt x="163" y="4"/>
                  </a:lnTo>
                  <a:lnTo>
                    <a:pt x="152" y="1"/>
                  </a:lnTo>
                  <a:lnTo>
                    <a:pt x="138" y="0"/>
                  </a:lnTo>
                  <a:lnTo>
                    <a:pt x="121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6"/>
                  </a:lnTo>
                  <a:lnTo>
                    <a:pt x="51" y="12"/>
                  </a:lnTo>
                  <a:lnTo>
                    <a:pt x="36" y="16"/>
                  </a:lnTo>
                  <a:lnTo>
                    <a:pt x="23" y="23"/>
                  </a:lnTo>
                  <a:lnTo>
                    <a:pt x="12" y="29"/>
                  </a:lnTo>
                  <a:lnTo>
                    <a:pt x="5" y="35"/>
                  </a:lnTo>
                  <a:lnTo>
                    <a:pt x="1" y="42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9" y="59"/>
                  </a:lnTo>
                  <a:lnTo>
                    <a:pt x="18" y="63"/>
                  </a:lnTo>
                  <a:lnTo>
                    <a:pt x="30" y="66"/>
                  </a:lnTo>
                  <a:lnTo>
                    <a:pt x="44" y="68"/>
                  </a:lnTo>
                  <a:lnTo>
                    <a:pt x="60" y="68"/>
                  </a:lnTo>
                  <a:lnTo>
                    <a:pt x="78" y="66"/>
                  </a:lnTo>
                  <a:lnTo>
                    <a:pt x="96" y="65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1" name="Freeform 555"/>
            <p:cNvSpPr>
              <a:spLocks/>
            </p:cNvSpPr>
            <p:nvPr/>
          </p:nvSpPr>
          <p:spPr bwMode="auto">
            <a:xfrm>
              <a:off x="1303" y="1179"/>
              <a:ext cx="44" cy="62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2" y="28"/>
                </a:cxn>
                <a:cxn ang="0">
                  <a:pos x="0" y="34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1" y="49"/>
                </a:cxn>
                <a:cxn ang="0">
                  <a:pos x="2" y="53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1"/>
                </a:cxn>
                <a:cxn ang="0">
                  <a:pos x="15" y="59"/>
                </a:cxn>
                <a:cxn ang="0">
                  <a:pos x="19" y="59"/>
                </a:cxn>
                <a:cxn ang="0">
                  <a:pos x="23" y="56"/>
                </a:cxn>
                <a:cxn ang="0">
                  <a:pos x="27" y="53"/>
                </a:cxn>
                <a:cxn ang="0">
                  <a:pos x="31" y="49"/>
                </a:cxn>
                <a:cxn ang="0">
                  <a:pos x="36" y="43"/>
                </a:cxn>
                <a:cxn ang="0">
                  <a:pos x="38" y="38"/>
                </a:cxn>
                <a:cxn ang="0">
                  <a:pos x="41" y="32"/>
                </a:cxn>
                <a:cxn ang="0">
                  <a:pos x="43" y="26"/>
                </a:cxn>
                <a:cxn ang="0">
                  <a:pos x="43" y="21"/>
                </a:cxn>
                <a:cxn ang="0">
                  <a:pos x="43" y="15"/>
                </a:cxn>
                <a:cxn ang="0">
                  <a:pos x="43" y="11"/>
                </a:cxn>
                <a:cxn ang="0">
                  <a:pos x="41" y="7"/>
                </a:cxn>
                <a:cxn ang="0">
                  <a:pos x="38" y="2"/>
                </a:cxn>
                <a:cxn ang="0">
                  <a:pos x="36" y="1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3" y="1"/>
                </a:cxn>
                <a:cxn ang="0">
                  <a:pos x="19" y="4"/>
                </a:cxn>
                <a:cxn ang="0">
                  <a:pos x="15" y="7"/>
                </a:cxn>
                <a:cxn ang="0">
                  <a:pos x="11" y="11"/>
                </a:cxn>
                <a:cxn ang="0">
                  <a:pos x="8" y="15"/>
                </a:cxn>
                <a:cxn ang="0">
                  <a:pos x="4" y="21"/>
                </a:cxn>
              </a:cxnLst>
              <a:rect l="0" t="0" r="r" b="b"/>
              <a:pathLst>
                <a:path w="44" h="62">
                  <a:moveTo>
                    <a:pt x="4" y="21"/>
                  </a:moveTo>
                  <a:lnTo>
                    <a:pt x="2" y="28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3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1"/>
                  </a:lnTo>
                  <a:lnTo>
                    <a:pt x="15" y="59"/>
                  </a:lnTo>
                  <a:lnTo>
                    <a:pt x="19" y="59"/>
                  </a:lnTo>
                  <a:lnTo>
                    <a:pt x="23" y="56"/>
                  </a:lnTo>
                  <a:lnTo>
                    <a:pt x="27" y="53"/>
                  </a:lnTo>
                  <a:lnTo>
                    <a:pt x="31" y="49"/>
                  </a:lnTo>
                  <a:lnTo>
                    <a:pt x="36" y="43"/>
                  </a:lnTo>
                  <a:lnTo>
                    <a:pt x="38" y="38"/>
                  </a:lnTo>
                  <a:lnTo>
                    <a:pt x="41" y="32"/>
                  </a:lnTo>
                  <a:lnTo>
                    <a:pt x="43" y="26"/>
                  </a:lnTo>
                  <a:lnTo>
                    <a:pt x="43" y="21"/>
                  </a:lnTo>
                  <a:lnTo>
                    <a:pt x="43" y="15"/>
                  </a:lnTo>
                  <a:lnTo>
                    <a:pt x="43" y="11"/>
                  </a:lnTo>
                  <a:lnTo>
                    <a:pt x="41" y="7"/>
                  </a:lnTo>
                  <a:lnTo>
                    <a:pt x="38" y="2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4" y="21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2" name="Freeform 556"/>
            <p:cNvSpPr>
              <a:spLocks/>
            </p:cNvSpPr>
            <p:nvPr/>
          </p:nvSpPr>
          <p:spPr bwMode="auto">
            <a:xfrm>
              <a:off x="1447" y="1197"/>
              <a:ext cx="44" cy="62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2" y="28"/>
                </a:cxn>
                <a:cxn ang="0">
                  <a:pos x="1" y="34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1" y="49"/>
                </a:cxn>
                <a:cxn ang="0">
                  <a:pos x="2" y="53"/>
                </a:cxn>
                <a:cxn ang="0">
                  <a:pos x="5" y="58"/>
                </a:cxn>
                <a:cxn ang="0">
                  <a:pos x="8" y="59"/>
                </a:cxn>
                <a:cxn ang="0">
                  <a:pos x="12" y="61"/>
                </a:cxn>
                <a:cxn ang="0">
                  <a:pos x="16" y="61"/>
                </a:cxn>
                <a:cxn ang="0">
                  <a:pos x="20" y="59"/>
                </a:cxn>
                <a:cxn ang="0">
                  <a:pos x="24" y="56"/>
                </a:cxn>
                <a:cxn ang="0">
                  <a:pos x="26" y="53"/>
                </a:cxn>
                <a:cxn ang="0">
                  <a:pos x="30" y="49"/>
                </a:cxn>
                <a:cxn ang="0">
                  <a:pos x="34" y="45"/>
                </a:cxn>
                <a:cxn ang="0">
                  <a:pos x="37" y="39"/>
                </a:cxn>
                <a:cxn ang="0">
                  <a:pos x="40" y="32"/>
                </a:cxn>
                <a:cxn ang="0">
                  <a:pos x="41" y="26"/>
                </a:cxn>
                <a:cxn ang="0">
                  <a:pos x="43" y="21"/>
                </a:cxn>
                <a:cxn ang="0">
                  <a:pos x="43" y="15"/>
                </a:cxn>
                <a:cxn ang="0">
                  <a:pos x="41" y="11"/>
                </a:cxn>
                <a:cxn ang="0">
                  <a:pos x="40" y="7"/>
                </a:cxn>
                <a:cxn ang="0">
                  <a:pos x="37" y="4"/>
                </a:cxn>
                <a:cxn ang="0">
                  <a:pos x="34" y="1"/>
                </a:cxn>
                <a:cxn ang="0">
                  <a:pos x="30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8" y="4"/>
                </a:cxn>
                <a:cxn ang="0">
                  <a:pos x="14" y="7"/>
                </a:cxn>
                <a:cxn ang="0">
                  <a:pos x="10" y="11"/>
                </a:cxn>
                <a:cxn ang="0">
                  <a:pos x="8" y="17"/>
                </a:cxn>
                <a:cxn ang="0">
                  <a:pos x="5" y="22"/>
                </a:cxn>
              </a:cxnLst>
              <a:rect l="0" t="0" r="r" b="b"/>
              <a:pathLst>
                <a:path w="44" h="62">
                  <a:moveTo>
                    <a:pt x="5" y="22"/>
                  </a:moveTo>
                  <a:lnTo>
                    <a:pt x="2" y="28"/>
                  </a:lnTo>
                  <a:lnTo>
                    <a:pt x="1" y="34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3"/>
                  </a:lnTo>
                  <a:lnTo>
                    <a:pt x="5" y="58"/>
                  </a:lnTo>
                  <a:lnTo>
                    <a:pt x="8" y="59"/>
                  </a:lnTo>
                  <a:lnTo>
                    <a:pt x="12" y="61"/>
                  </a:lnTo>
                  <a:lnTo>
                    <a:pt x="16" y="61"/>
                  </a:lnTo>
                  <a:lnTo>
                    <a:pt x="20" y="59"/>
                  </a:lnTo>
                  <a:lnTo>
                    <a:pt x="24" y="56"/>
                  </a:lnTo>
                  <a:lnTo>
                    <a:pt x="26" y="53"/>
                  </a:lnTo>
                  <a:lnTo>
                    <a:pt x="30" y="49"/>
                  </a:lnTo>
                  <a:lnTo>
                    <a:pt x="34" y="45"/>
                  </a:lnTo>
                  <a:lnTo>
                    <a:pt x="37" y="39"/>
                  </a:lnTo>
                  <a:lnTo>
                    <a:pt x="40" y="32"/>
                  </a:lnTo>
                  <a:lnTo>
                    <a:pt x="41" y="26"/>
                  </a:lnTo>
                  <a:lnTo>
                    <a:pt x="43" y="21"/>
                  </a:lnTo>
                  <a:lnTo>
                    <a:pt x="43" y="15"/>
                  </a:lnTo>
                  <a:lnTo>
                    <a:pt x="41" y="11"/>
                  </a:lnTo>
                  <a:lnTo>
                    <a:pt x="40" y="7"/>
                  </a:lnTo>
                  <a:lnTo>
                    <a:pt x="37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8" y="4"/>
                  </a:lnTo>
                  <a:lnTo>
                    <a:pt x="14" y="7"/>
                  </a:lnTo>
                  <a:lnTo>
                    <a:pt x="10" y="11"/>
                  </a:lnTo>
                  <a:lnTo>
                    <a:pt x="8" y="17"/>
                  </a:lnTo>
                  <a:lnTo>
                    <a:pt x="5" y="22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3" name="Freeform 557"/>
            <p:cNvSpPr>
              <a:spLocks/>
            </p:cNvSpPr>
            <p:nvPr/>
          </p:nvSpPr>
          <p:spPr bwMode="auto">
            <a:xfrm>
              <a:off x="1159" y="1638"/>
              <a:ext cx="38" cy="62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5"/>
                </a:cxn>
                <a:cxn ang="0">
                  <a:pos x="1" y="42"/>
                </a:cxn>
                <a:cxn ang="0">
                  <a:pos x="2" y="47"/>
                </a:cxn>
                <a:cxn ang="0">
                  <a:pos x="4" y="51"/>
                </a:cxn>
                <a:cxn ang="0">
                  <a:pos x="6" y="55"/>
                </a:cxn>
                <a:cxn ang="0">
                  <a:pos x="9" y="58"/>
                </a:cxn>
                <a:cxn ang="0">
                  <a:pos x="13" y="61"/>
                </a:cxn>
                <a:cxn ang="0">
                  <a:pos x="16" y="61"/>
                </a:cxn>
                <a:cxn ang="0">
                  <a:pos x="20" y="61"/>
                </a:cxn>
                <a:cxn ang="0">
                  <a:pos x="24" y="59"/>
                </a:cxn>
                <a:cxn ang="0">
                  <a:pos x="27" y="56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5" y="43"/>
                </a:cxn>
                <a:cxn ang="0">
                  <a:pos x="37" y="37"/>
                </a:cxn>
                <a:cxn ang="0">
                  <a:pos x="37" y="31"/>
                </a:cxn>
                <a:cxn ang="0">
                  <a:pos x="37" y="25"/>
                </a:cxn>
                <a:cxn ang="0">
                  <a:pos x="37" y="18"/>
                </a:cxn>
                <a:cxn ang="0">
                  <a:pos x="35" y="13"/>
                </a:cxn>
                <a:cxn ang="0">
                  <a:pos x="32" y="9"/>
                </a:cxn>
                <a:cxn ang="0">
                  <a:pos x="30" y="5"/>
                </a:cxn>
                <a:cxn ang="0">
                  <a:pos x="27" y="2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9" y="4"/>
                </a:cxn>
                <a:cxn ang="0">
                  <a:pos x="6" y="8"/>
                </a:cxn>
                <a:cxn ang="0">
                  <a:pos x="4" y="12"/>
                </a:cxn>
                <a:cxn ang="0">
                  <a:pos x="2" y="17"/>
                </a:cxn>
                <a:cxn ang="0">
                  <a:pos x="1" y="23"/>
                </a:cxn>
                <a:cxn ang="0">
                  <a:pos x="0" y="29"/>
                </a:cxn>
              </a:cxnLst>
              <a:rect l="0" t="0" r="r" b="b"/>
              <a:pathLst>
                <a:path w="38" h="62">
                  <a:moveTo>
                    <a:pt x="0" y="29"/>
                  </a:moveTo>
                  <a:lnTo>
                    <a:pt x="0" y="35"/>
                  </a:lnTo>
                  <a:lnTo>
                    <a:pt x="1" y="42"/>
                  </a:lnTo>
                  <a:lnTo>
                    <a:pt x="2" y="47"/>
                  </a:lnTo>
                  <a:lnTo>
                    <a:pt x="4" y="51"/>
                  </a:lnTo>
                  <a:lnTo>
                    <a:pt x="6" y="55"/>
                  </a:lnTo>
                  <a:lnTo>
                    <a:pt x="9" y="58"/>
                  </a:lnTo>
                  <a:lnTo>
                    <a:pt x="13" y="61"/>
                  </a:lnTo>
                  <a:lnTo>
                    <a:pt x="16" y="61"/>
                  </a:lnTo>
                  <a:lnTo>
                    <a:pt x="20" y="61"/>
                  </a:lnTo>
                  <a:lnTo>
                    <a:pt x="24" y="59"/>
                  </a:lnTo>
                  <a:lnTo>
                    <a:pt x="27" y="56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5" y="43"/>
                  </a:lnTo>
                  <a:lnTo>
                    <a:pt x="37" y="37"/>
                  </a:lnTo>
                  <a:lnTo>
                    <a:pt x="37" y="31"/>
                  </a:lnTo>
                  <a:lnTo>
                    <a:pt x="37" y="25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2" y="9"/>
                  </a:lnTo>
                  <a:lnTo>
                    <a:pt x="30" y="5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9" y="4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17"/>
                  </a:lnTo>
                  <a:lnTo>
                    <a:pt x="1" y="23"/>
                  </a:lnTo>
                  <a:lnTo>
                    <a:pt x="0" y="29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4" name="Freeform 558"/>
            <p:cNvSpPr>
              <a:spLocks/>
            </p:cNvSpPr>
            <p:nvPr/>
          </p:nvSpPr>
          <p:spPr bwMode="auto">
            <a:xfrm>
              <a:off x="1016" y="1617"/>
              <a:ext cx="40" cy="62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6"/>
                </a:cxn>
                <a:cxn ang="0">
                  <a:pos x="1" y="42"/>
                </a:cxn>
                <a:cxn ang="0">
                  <a:pos x="2" y="47"/>
                </a:cxn>
                <a:cxn ang="0">
                  <a:pos x="5" y="51"/>
                </a:cxn>
                <a:cxn ang="0">
                  <a:pos x="7" y="55"/>
                </a:cxn>
                <a:cxn ang="0">
                  <a:pos x="11" y="58"/>
                </a:cxn>
                <a:cxn ang="0">
                  <a:pos x="14" y="61"/>
                </a:cxn>
                <a:cxn ang="0">
                  <a:pos x="18" y="61"/>
                </a:cxn>
                <a:cxn ang="0">
                  <a:pos x="23" y="61"/>
                </a:cxn>
                <a:cxn ang="0">
                  <a:pos x="26" y="59"/>
                </a:cxn>
                <a:cxn ang="0">
                  <a:pos x="30" y="56"/>
                </a:cxn>
                <a:cxn ang="0">
                  <a:pos x="33" y="52"/>
                </a:cxn>
                <a:cxn ang="0">
                  <a:pos x="36" y="48"/>
                </a:cxn>
                <a:cxn ang="0">
                  <a:pos x="37" y="43"/>
                </a:cxn>
                <a:cxn ang="0">
                  <a:pos x="39" y="37"/>
                </a:cxn>
                <a:cxn ang="0">
                  <a:pos x="39" y="31"/>
                </a:cxn>
                <a:cxn ang="0">
                  <a:pos x="39" y="24"/>
                </a:cxn>
                <a:cxn ang="0">
                  <a:pos x="39" y="18"/>
                </a:cxn>
                <a:cxn ang="0">
                  <a:pos x="36" y="13"/>
                </a:cxn>
                <a:cxn ang="0">
                  <a:pos x="34" y="9"/>
                </a:cxn>
                <a:cxn ang="0">
                  <a:pos x="31" y="5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0" y="4"/>
                </a:cxn>
                <a:cxn ang="0">
                  <a:pos x="7" y="8"/>
                </a:cxn>
                <a:cxn ang="0">
                  <a:pos x="4" y="12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29"/>
                </a:cxn>
              </a:cxnLst>
              <a:rect l="0" t="0" r="r" b="b"/>
              <a:pathLst>
                <a:path w="40" h="62">
                  <a:moveTo>
                    <a:pt x="0" y="29"/>
                  </a:moveTo>
                  <a:lnTo>
                    <a:pt x="0" y="36"/>
                  </a:lnTo>
                  <a:lnTo>
                    <a:pt x="1" y="42"/>
                  </a:lnTo>
                  <a:lnTo>
                    <a:pt x="2" y="47"/>
                  </a:lnTo>
                  <a:lnTo>
                    <a:pt x="5" y="51"/>
                  </a:lnTo>
                  <a:lnTo>
                    <a:pt x="7" y="55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8" y="61"/>
                  </a:lnTo>
                  <a:lnTo>
                    <a:pt x="23" y="61"/>
                  </a:lnTo>
                  <a:lnTo>
                    <a:pt x="26" y="59"/>
                  </a:lnTo>
                  <a:lnTo>
                    <a:pt x="30" y="56"/>
                  </a:lnTo>
                  <a:lnTo>
                    <a:pt x="33" y="52"/>
                  </a:lnTo>
                  <a:lnTo>
                    <a:pt x="36" y="48"/>
                  </a:lnTo>
                  <a:lnTo>
                    <a:pt x="37" y="43"/>
                  </a:lnTo>
                  <a:lnTo>
                    <a:pt x="39" y="37"/>
                  </a:lnTo>
                  <a:lnTo>
                    <a:pt x="39" y="31"/>
                  </a:lnTo>
                  <a:lnTo>
                    <a:pt x="39" y="24"/>
                  </a:lnTo>
                  <a:lnTo>
                    <a:pt x="39" y="18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8"/>
                  </a:lnTo>
                  <a:lnTo>
                    <a:pt x="4" y="12"/>
                  </a:lnTo>
                  <a:lnTo>
                    <a:pt x="1" y="17"/>
                  </a:lnTo>
                  <a:lnTo>
                    <a:pt x="0" y="23"/>
                  </a:lnTo>
                  <a:lnTo>
                    <a:pt x="0" y="29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5" name="Freeform 559"/>
            <p:cNvSpPr>
              <a:spLocks/>
            </p:cNvSpPr>
            <p:nvPr/>
          </p:nvSpPr>
          <p:spPr bwMode="auto">
            <a:xfrm>
              <a:off x="1166" y="1396"/>
              <a:ext cx="144" cy="51"/>
            </a:xfrm>
            <a:custGeom>
              <a:avLst/>
              <a:gdLst/>
              <a:ahLst/>
              <a:cxnLst>
                <a:cxn ang="0">
                  <a:pos x="119" y="10"/>
                </a:cxn>
                <a:cxn ang="0">
                  <a:pos x="116" y="11"/>
                </a:cxn>
                <a:cxn ang="0">
                  <a:pos x="110" y="12"/>
                </a:cxn>
                <a:cxn ang="0">
                  <a:pos x="100" y="15"/>
                </a:cxn>
                <a:cxn ang="0">
                  <a:pos x="89" y="18"/>
                </a:cxn>
                <a:cxn ang="0">
                  <a:pos x="81" y="18"/>
                </a:cxn>
                <a:cxn ang="0">
                  <a:pos x="75" y="15"/>
                </a:cxn>
                <a:cxn ang="0">
                  <a:pos x="72" y="12"/>
                </a:cxn>
                <a:cxn ang="0">
                  <a:pos x="71" y="10"/>
                </a:cxn>
                <a:cxn ang="0">
                  <a:pos x="66" y="5"/>
                </a:cxn>
                <a:cxn ang="0">
                  <a:pos x="57" y="2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2" y="1"/>
                </a:cxn>
                <a:cxn ang="0">
                  <a:pos x="28" y="2"/>
                </a:cxn>
                <a:cxn ang="0">
                  <a:pos x="13" y="7"/>
                </a:cxn>
                <a:cxn ang="0">
                  <a:pos x="4" y="14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1"/>
                </a:cxn>
                <a:cxn ang="0">
                  <a:pos x="2" y="32"/>
                </a:cxn>
                <a:cxn ang="0">
                  <a:pos x="4" y="35"/>
                </a:cxn>
                <a:cxn ang="0">
                  <a:pos x="8" y="38"/>
                </a:cxn>
                <a:cxn ang="0">
                  <a:pos x="15" y="41"/>
                </a:cxn>
                <a:cxn ang="0">
                  <a:pos x="23" y="41"/>
                </a:cxn>
                <a:cxn ang="0">
                  <a:pos x="33" y="40"/>
                </a:cxn>
                <a:cxn ang="0">
                  <a:pos x="41" y="38"/>
                </a:cxn>
                <a:cxn ang="0">
                  <a:pos x="48" y="37"/>
                </a:cxn>
                <a:cxn ang="0">
                  <a:pos x="50" y="37"/>
                </a:cxn>
                <a:cxn ang="0">
                  <a:pos x="53" y="50"/>
                </a:cxn>
                <a:cxn ang="0">
                  <a:pos x="64" y="50"/>
                </a:cxn>
                <a:cxn ang="0">
                  <a:pos x="82" y="47"/>
                </a:cxn>
                <a:cxn ang="0">
                  <a:pos x="104" y="41"/>
                </a:cxn>
                <a:cxn ang="0">
                  <a:pos x="129" y="28"/>
                </a:cxn>
                <a:cxn ang="0">
                  <a:pos x="141" y="17"/>
                </a:cxn>
                <a:cxn ang="0">
                  <a:pos x="143" y="12"/>
                </a:cxn>
                <a:cxn ang="0">
                  <a:pos x="138" y="11"/>
                </a:cxn>
              </a:cxnLst>
              <a:rect l="0" t="0" r="r" b="b"/>
              <a:pathLst>
                <a:path w="144" h="51">
                  <a:moveTo>
                    <a:pt x="137" y="11"/>
                  </a:moveTo>
                  <a:lnTo>
                    <a:pt x="119" y="10"/>
                  </a:lnTo>
                  <a:lnTo>
                    <a:pt x="119" y="10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0" y="12"/>
                  </a:lnTo>
                  <a:lnTo>
                    <a:pt x="104" y="14"/>
                  </a:lnTo>
                  <a:lnTo>
                    <a:pt x="100" y="15"/>
                  </a:lnTo>
                  <a:lnTo>
                    <a:pt x="94" y="17"/>
                  </a:lnTo>
                  <a:lnTo>
                    <a:pt x="89" y="18"/>
                  </a:lnTo>
                  <a:lnTo>
                    <a:pt x="85" y="18"/>
                  </a:lnTo>
                  <a:lnTo>
                    <a:pt x="81" y="18"/>
                  </a:lnTo>
                  <a:lnTo>
                    <a:pt x="78" y="17"/>
                  </a:lnTo>
                  <a:lnTo>
                    <a:pt x="75" y="15"/>
                  </a:lnTo>
                  <a:lnTo>
                    <a:pt x="74" y="14"/>
                  </a:lnTo>
                  <a:lnTo>
                    <a:pt x="72" y="12"/>
                  </a:lnTo>
                  <a:lnTo>
                    <a:pt x="71" y="11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6" y="5"/>
                  </a:lnTo>
                  <a:lnTo>
                    <a:pt x="61" y="4"/>
                  </a:lnTo>
                  <a:lnTo>
                    <a:pt x="57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37" y="1"/>
                  </a:lnTo>
                  <a:lnTo>
                    <a:pt x="28" y="2"/>
                  </a:lnTo>
                  <a:lnTo>
                    <a:pt x="22" y="5"/>
                  </a:lnTo>
                  <a:lnTo>
                    <a:pt x="13" y="7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1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4" y="35"/>
                  </a:lnTo>
                  <a:lnTo>
                    <a:pt x="5" y="37"/>
                  </a:lnTo>
                  <a:lnTo>
                    <a:pt x="8" y="38"/>
                  </a:lnTo>
                  <a:lnTo>
                    <a:pt x="11" y="40"/>
                  </a:lnTo>
                  <a:lnTo>
                    <a:pt x="15" y="41"/>
                  </a:lnTo>
                  <a:lnTo>
                    <a:pt x="19" y="41"/>
                  </a:lnTo>
                  <a:lnTo>
                    <a:pt x="23" y="41"/>
                  </a:lnTo>
                  <a:lnTo>
                    <a:pt x="27" y="41"/>
                  </a:lnTo>
                  <a:lnTo>
                    <a:pt x="33" y="40"/>
                  </a:lnTo>
                  <a:lnTo>
                    <a:pt x="37" y="38"/>
                  </a:lnTo>
                  <a:lnTo>
                    <a:pt x="41" y="38"/>
                  </a:lnTo>
                  <a:lnTo>
                    <a:pt x="45" y="37"/>
                  </a:lnTo>
                  <a:lnTo>
                    <a:pt x="48" y="37"/>
                  </a:lnTo>
                  <a:lnTo>
                    <a:pt x="49" y="37"/>
                  </a:lnTo>
                  <a:lnTo>
                    <a:pt x="50" y="37"/>
                  </a:lnTo>
                  <a:lnTo>
                    <a:pt x="52" y="50"/>
                  </a:lnTo>
                  <a:lnTo>
                    <a:pt x="53" y="50"/>
                  </a:lnTo>
                  <a:lnTo>
                    <a:pt x="57" y="50"/>
                  </a:lnTo>
                  <a:lnTo>
                    <a:pt x="64" y="50"/>
                  </a:lnTo>
                  <a:lnTo>
                    <a:pt x="72" y="48"/>
                  </a:lnTo>
                  <a:lnTo>
                    <a:pt x="82" y="47"/>
                  </a:lnTo>
                  <a:lnTo>
                    <a:pt x="93" y="45"/>
                  </a:lnTo>
                  <a:lnTo>
                    <a:pt x="104" y="41"/>
                  </a:lnTo>
                  <a:lnTo>
                    <a:pt x="115" y="37"/>
                  </a:lnTo>
                  <a:lnTo>
                    <a:pt x="129" y="28"/>
                  </a:lnTo>
                  <a:lnTo>
                    <a:pt x="137" y="21"/>
                  </a:lnTo>
                  <a:lnTo>
                    <a:pt x="141" y="17"/>
                  </a:lnTo>
                  <a:lnTo>
                    <a:pt x="143" y="14"/>
                  </a:lnTo>
                  <a:lnTo>
                    <a:pt x="143" y="12"/>
                  </a:lnTo>
                  <a:lnTo>
                    <a:pt x="140" y="11"/>
                  </a:lnTo>
                  <a:lnTo>
                    <a:pt x="138" y="11"/>
                  </a:lnTo>
                  <a:lnTo>
                    <a:pt x="137" y="11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6" name="Freeform 560"/>
            <p:cNvSpPr>
              <a:spLocks/>
            </p:cNvSpPr>
            <p:nvPr/>
          </p:nvSpPr>
          <p:spPr bwMode="auto">
            <a:xfrm>
              <a:off x="1334" y="1265"/>
              <a:ext cx="29" cy="32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22" y="0"/>
                </a:cxn>
                <a:cxn ang="0">
                  <a:pos x="0" y="7"/>
                </a:cxn>
                <a:cxn ang="0">
                  <a:pos x="4" y="31"/>
                </a:cxn>
                <a:cxn ang="0">
                  <a:pos x="28" y="23"/>
                </a:cxn>
              </a:cxnLst>
              <a:rect l="0" t="0" r="r" b="b"/>
              <a:pathLst>
                <a:path w="29" h="32">
                  <a:moveTo>
                    <a:pt x="28" y="23"/>
                  </a:moveTo>
                  <a:lnTo>
                    <a:pt x="22" y="0"/>
                  </a:lnTo>
                  <a:lnTo>
                    <a:pt x="0" y="7"/>
                  </a:lnTo>
                  <a:lnTo>
                    <a:pt x="4" y="31"/>
                  </a:lnTo>
                  <a:lnTo>
                    <a:pt x="28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7" name="Freeform 561"/>
            <p:cNvSpPr>
              <a:spLocks/>
            </p:cNvSpPr>
            <p:nvPr/>
          </p:nvSpPr>
          <p:spPr bwMode="auto">
            <a:xfrm>
              <a:off x="1336" y="1271"/>
              <a:ext cx="29" cy="32"/>
            </a:xfrm>
            <a:custGeom>
              <a:avLst/>
              <a:gdLst/>
              <a:ahLst/>
              <a:cxnLst>
                <a:cxn ang="0">
                  <a:pos x="28" y="21"/>
                </a:cxn>
                <a:cxn ang="0">
                  <a:pos x="23" y="0"/>
                </a:cxn>
                <a:cxn ang="0">
                  <a:pos x="0" y="7"/>
                </a:cxn>
                <a:cxn ang="0">
                  <a:pos x="4" y="31"/>
                </a:cxn>
                <a:cxn ang="0">
                  <a:pos x="28" y="21"/>
                </a:cxn>
              </a:cxnLst>
              <a:rect l="0" t="0" r="r" b="b"/>
              <a:pathLst>
                <a:path w="29" h="32">
                  <a:moveTo>
                    <a:pt x="28" y="21"/>
                  </a:moveTo>
                  <a:lnTo>
                    <a:pt x="23" y="0"/>
                  </a:lnTo>
                  <a:lnTo>
                    <a:pt x="0" y="7"/>
                  </a:lnTo>
                  <a:lnTo>
                    <a:pt x="4" y="31"/>
                  </a:lnTo>
                  <a:lnTo>
                    <a:pt x="28" y="2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8" name="Freeform 562"/>
            <p:cNvSpPr>
              <a:spLocks/>
            </p:cNvSpPr>
            <p:nvPr/>
          </p:nvSpPr>
          <p:spPr bwMode="auto">
            <a:xfrm>
              <a:off x="880" y="1109"/>
              <a:ext cx="527" cy="559"/>
            </a:xfrm>
            <a:custGeom>
              <a:avLst/>
              <a:gdLst/>
              <a:ahLst/>
              <a:cxnLst>
                <a:cxn ang="0">
                  <a:pos x="4" y="530"/>
                </a:cxn>
                <a:cxn ang="0">
                  <a:pos x="2" y="523"/>
                </a:cxn>
                <a:cxn ang="0">
                  <a:pos x="1" y="503"/>
                </a:cxn>
                <a:cxn ang="0">
                  <a:pos x="0" y="472"/>
                </a:cxn>
                <a:cxn ang="0">
                  <a:pos x="0" y="434"/>
                </a:cxn>
                <a:cxn ang="0">
                  <a:pos x="4" y="394"/>
                </a:cxn>
                <a:cxn ang="0">
                  <a:pos x="12" y="353"/>
                </a:cxn>
                <a:cxn ang="0">
                  <a:pos x="26" y="313"/>
                </a:cxn>
                <a:cxn ang="0">
                  <a:pos x="46" y="280"/>
                </a:cxn>
                <a:cxn ang="0">
                  <a:pos x="71" y="257"/>
                </a:cxn>
                <a:cxn ang="0">
                  <a:pos x="96" y="241"/>
                </a:cxn>
                <a:cxn ang="0">
                  <a:pos x="120" y="233"/>
                </a:cxn>
                <a:cxn ang="0">
                  <a:pos x="143" y="228"/>
                </a:cxn>
                <a:cxn ang="0">
                  <a:pos x="167" y="221"/>
                </a:cxn>
                <a:cxn ang="0">
                  <a:pos x="191" y="211"/>
                </a:cxn>
                <a:cxn ang="0">
                  <a:pos x="215" y="192"/>
                </a:cxn>
                <a:cxn ang="0">
                  <a:pos x="238" y="163"/>
                </a:cxn>
                <a:cxn ang="0">
                  <a:pos x="259" y="129"/>
                </a:cxn>
                <a:cxn ang="0">
                  <a:pos x="274" y="97"/>
                </a:cxn>
                <a:cxn ang="0">
                  <a:pos x="285" y="70"/>
                </a:cxn>
                <a:cxn ang="0">
                  <a:pos x="292" y="45"/>
                </a:cxn>
                <a:cxn ang="0">
                  <a:pos x="296" y="27"/>
                </a:cxn>
                <a:cxn ang="0">
                  <a:pos x="299" y="12"/>
                </a:cxn>
                <a:cxn ang="0">
                  <a:pos x="299" y="4"/>
                </a:cxn>
                <a:cxn ang="0">
                  <a:pos x="299" y="0"/>
                </a:cxn>
                <a:cxn ang="0">
                  <a:pos x="526" y="30"/>
                </a:cxn>
                <a:cxn ang="0">
                  <a:pos x="524" y="38"/>
                </a:cxn>
                <a:cxn ang="0">
                  <a:pos x="519" y="60"/>
                </a:cxn>
                <a:cxn ang="0">
                  <a:pos x="510" y="92"/>
                </a:cxn>
                <a:cxn ang="0">
                  <a:pos x="499" y="129"/>
                </a:cxn>
                <a:cxn ang="0">
                  <a:pos x="485" y="169"/>
                </a:cxn>
                <a:cxn ang="0">
                  <a:pos x="470" y="206"/>
                </a:cxn>
                <a:cxn ang="0">
                  <a:pos x="451" y="237"/>
                </a:cxn>
                <a:cxn ang="0">
                  <a:pos x="430" y="258"/>
                </a:cxn>
                <a:cxn ang="0">
                  <a:pos x="405" y="270"/>
                </a:cxn>
                <a:cxn ang="0">
                  <a:pos x="376" y="280"/>
                </a:cxn>
                <a:cxn ang="0">
                  <a:pos x="346" y="287"/>
                </a:cxn>
                <a:cxn ang="0">
                  <a:pos x="314" y="294"/>
                </a:cxn>
                <a:cxn ang="0">
                  <a:pos x="284" y="303"/>
                </a:cxn>
                <a:cxn ang="0">
                  <a:pos x="258" y="317"/>
                </a:cxn>
                <a:cxn ang="0">
                  <a:pos x="236" y="336"/>
                </a:cxn>
                <a:cxn ang="0">
                  <a:pos x="222" y="364"/>
                </a:cxn>
                <a:cxn ang="0">
                  <a:pos x="213" y="395"/>
                </a:cxn>
                <a:cxn ang="0">
                  <a:pos x="209" y="430"/>
                </a:cxn>
                <a:cxn ang="0">
                  <a:pos x="208" y="461"/>
                </a:cxn>
                <a:cxn ang="0">
                  <a:pos x="208" y="492"/>
                </a:cxn>
                <a:cxn ang="0">
                  <a:pos x="209" y="518"/>
                </a:cxn>
                <a:cxn ang="0">
                  <a:pos x="212" y="538"/>
                </a:cxn>
                <a:cxn ang="0">
                  <a:pos x="213" y="552"/>
                </a:cxn>
                <a:cxn ang="0">
                  <a:pos x="215" y="558"/>
                </a:cxn>
                <a:cxn ang="0">
                  <a:pos x="4" y="530"/>
                </a:cxn>
              </a:cxnLst>
              <a:rect l="0" t="0" r="r" b="b"/>
              <a:pathLst>
                <a:path w="527" h="559">
                  <a:moveTo>
                    <a:pt x="4" y="530"/>
                  </a:moveTo>
                  <a:lnTo>
                    <a:pt x="2" y="523"/>
                  </a:lnTo>
                  <a:lnTo>
                    <a:pt x="1" y="503"/>
                  </a:lnTo>
                  <a:lnTo>
                    <a:pt x="0" y="472"/>
                  </a:lnTo>
                  <a:lnTo>
                    <a:pt x="0" y="434"/>
                  </a:lnTo>
                  <a:lnTo>
                    <a:pt x="4" y="394"/>
                  </a:lnTo>
                  <a:lnTo>
                    <a:pt x="12" y="353"/>
                  </a:lnTo>
                  <a:lnTo>
                    <a:pt x="26" y="313"/>
                  </a:lnTo>
                  <a:lnTo>
                    <a:pt x="46" y="280"/>
                  </a:lnTo>
                  <a:lnTo>
                    <a:pt x="71" y="257"/>
                  </a:lnTo>
                  <a:lnTo>
                    <a:pt x="96" y="241"/>
                  </a:lnTo>
                  <a:lnTo>
                    <a:pt x="120" y="233"/>
                  </a:lnTo>
                  <a:lnTo>
                    <a:pt x="143" y="228"/>
                  </a:lnTo>
                  <a:lnTo>
                    <a:pt x="167" y="221"/>
                  </a:lnTo>
                  <a:lnTo>
                    <a:pt x="191" y="211"/>
                  </a:lnTo>
                  <a:lnTo>
                    <a:pt x="215" y="192"/>
                  </a:lnTo>
                  <a:lnTo>
                    <a:pt x="238" y="163"/>
                  </a:lnTo>
                  <a:lnTo>
                    <a:pt x="259" y="129"/>
                  </a:lnTo>
                  <a:lnTo>
                    <a:pt x="274" y="97"/>
                  </a:lnTo>
                  <a:lnTo>
                    <a:pt x="285" y="70"/>
                  </a:lnTo>
                  <a:lnTo>
                    <a:pt x="292" y="45"/>
                  </a:lnTo>
                  <a:lnTo>
                    <a:pt x="296" y="27"/>
                  </a:lnTo>
                  <a:lnTo>
                    <a:pt x="299" y="12"/>
                  </a:lnTo>
                  <a:lnTo>
                    <a:pt x="299" y="4"/>
                  </a:lnTo>
                  <a:lnTo>
                    <a:pt x="299" y="0"/>
                  </a:lnTo>
                  <a:lnTo>
                    <a:pt x="526" y="30"/>
                  </a:lnTo>
                  <a:lnTo>
                    <a:pt x="524" y="38"/>
                  </a:lnTo>
                  <a:lnTo>
                    <a:pt x="519" y="60"/>
                  </a:lnTo>
                  <a:lnTo>
                    <a:pt x="510" y="92"/>
                  </a:lnTo>
                  <a:lnTo>
                    <a:pt x="499" y="129"/>
                  </a:lnTo>
                  <a:lnTo>
                    <a:pt x="485" y="169"/>
                  </a:lnTo>
                  <a:lnTo>
                    <a:pt x="470" y="206"/>
                  </a:lnTo>
                  <a:lnTo>
                    <a:pt x="451" y="237"/>
                  </a:lnTo>
                  <a:lnTo>
                    <a:pt x="430" y="258"/>
                  </a:lnTo>
                  <a:lnTo>
                    <a:pt x="405" y="270"/>
                  </a:lnTo>
                  <a:lnTo>
                    <a:pt x="376" y="280"/>
                  </a:lnTo>
                  <a:lnTo>
                    <a:pt x="346" y="287"/>
                  </a:lnTo>
                  <a:lnTo>
                    <a:pt x="314" y="294"/>
                  </a:lnTo>
                  <a:lnTo>
                    <a:pt x="284" y="303"/>
                  </a:lnTo>
                  <a:lnTo>
                    <a:pt x="258" y="317"/>
                  </a:lnTo>
                  <a:lnTo>
                    <a:pt x="236" y="336"/>
                  </a:lnTo>
                  <a:lnTo>
                    <a:pt x="222" y="364"/>
                  </a:lnTo>
                  <a:lnTo>
                    <a:pt x="213" y="395"/>
                  </a:lnTo>
                  <a:lnTo>
                    <a:pt x="209" y="430"/>
                  </a:lnTo>
                  <a:lnTo>
                    <a:pt x="208" y="461"/>
                  </a:lnTo>
                  <a:lnTo>
                    <a:pt x="208" y="492"/>
                  </a:lnTo>
                  <a:lnTo>
                    <a:pt x="209" y="518"/>
                  </a:lnTo>
                  <a:lnTo>
                    <a:pt x="212" y="538"/>
                  </a:lnTo>
                  <a:lnTo>
                    <a:pt x="213" y="552"/>
                  </a:lnTo>
                  <a:lnTo>
                    <a:pt x="215" y="558"/>
                  </a:lnTo>
                  <a:lnTo>
                    <a:pt x="4" y="530"/>
                  </a:lnTo>
                </a:path>
              </a:pathLst>
            </a:custGeom>
            <a:solidFill>
              <a:srgbClr val="5F5F5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19" name="Freeform 563"/>
            <p:cNvSpPr>
              <a:spLocks/>
            </p:cNvSpPr>
            <p:nvPr/>
          </p:nvSpPr>
          <p:spPr bwMode="auto">
            <a:xfrm>
              <a:off x="869" y="1072"/>
              <a:ext cx="527" cy="557"/>
            </a:xfrm>
            <a:custGeom>
              <a:avLst/>
              <a:gdLst/>
              <a:ahLst/>
              <a:cxnLst>
                <a:cxn ang="0">
                  <a:pos x="2" y="528"/>
                </a:cxn>
                <a:cxn ang="0">
                  <a:pos x="2" y="521"/>
                </a:cxn>
                <a:cxn ang="0">
                  <a:pos x="1" y="501"/>
                </a:cxn>
                <a:cxn ang="0">
                  <a:pos x="0" y="470"/>
                </a:cxn>
                <a:cxn ang="0">
                  <a:pos x="0" y="433"/>
                </a:cxn>
                <a:cxn ang="0">
                  <a:pos x="4" y="392"/>
                </a:cxn>
                <a:cxn ang="0">
                  <a:pos x="11" y="351"/>
                </a:cxn>
                <a:cxn ang="0">
                  <a:pos x="24" y="311"/>
                </a:cxn>
                <a:cxn ang="0">
                  <a:pos x="47" y="278"/>
                </a:cxn>
                <a:cxn ang="0">
                  <a:pos x="71" y="255"/>
                </a:cxn>
                <a:cxn ang="0">
                  <a:pos x="95" y="240"/>
                </a:cxn>
                <a:cxn ang="0">
                  <a:pos x="120" y="232"/>
                </a:cxn>
                <a:cxn ang="0">
                  <a:pos x="143" y="226"/>
                </a:cxn>
                <a:cxn ang="0">
                  <a:pos x="167" y="221"/>
                </a:cxn>
                <a:cxn ang="0">
                  <a:pos x="191" y="210"/>
                </a:cxn>
                <a:cxn ang="0">
                  <a:pos x="214" y="190"/>
                </a:cxn>
                <a:cxn ang="0">
                  <a:pos x="239" y="161"/>
                </a:cxn>
                <a:cxn ang="0">
                  <a:pos x="260" y="127"/>
                </a:cxn>
                <a:cxn ang="0">
                  <a:pos x="275" y="96"/>
                </a:cxn>
                <a:cxn ang="0">
                  <a:pos x="286" y="68"/>
                </a:cxn>
                <a:cxn ang="0">
                  <a:pos x="293" y="45"/>
                </a:cxn>
                <a:cxn ang="0">
                  <a:pos x="297" y="26"/>
                </a:cxn>
                <a:cxn ang="0">
                  <a:pos x="298" y="10"/>
                </a:cxn>
                <a:cxn ang="0">
                  <a:pos x="298" y="2"/>
                </a:cxn>
                <a:cxn ang="0">
                  <a:pos x="298" y="0"/>
                </a:cxn>
                <a:cxn ang="0">
                  <a:pos x="526" y="28"/>
                </a:cxn>
                <a:cxn ang="0">
                  <a:pos x="524" y="37"/>
                </a:cxn>
                <a:cxn ang="0">
                  <a:pos x="519" y="59"/>
                </a:cxn>
                <a:cxn ang="0">
                  <a:pos x="512" y="90"/>
                </a:cxn>
                <a:cxn ang="0">
                  <a:pos x="501" y="127"/>
                </a:cxn>
                <a:cxn ang="0">
                  <a:pos x="487" y="167"/>
                </a:cxn>
                <a:cxn ang="0">
                  <a:pos x="470" y="204"/>
                </a:cxn>
                <a:cxn ang="0">
                  <a:pos x="452" y="236"/>
                </a:cxn>
                <a:cxn ang="0">
                  <a:pos x="431" y="256"/>
                </a:cxn>
                <a:cxn ang="0">
                  <a:pos x="406" y="270"/>
                </a:cxn>
                <a:cxn ang="0">
                  <a:pos x="377" y="278"/>
                </a:cxn>
                <a:cxn ang="0">
                  <a:pos x="346" y="285"/>
                </a:cxn>
                <a:cxn ang="0">
                  <a:pos x="314" y="293"/>
                </a:cxn>
                <a:cxn ang="0">
                  <a:pos x="283" y="302"/>
                </a:cxn>
                <a:cxn ang="0">
                  <a:pos x="257" y="315"/>
                </a:cxn>
                <a:cxn ang="0">
                  <a:pos x="236" y="334"/>
                </a:cxn>
                <a:cxn ang="0">
                  <a:pos x="222" y="362"/>
                </a:cxn>
                <a:cxn ang="0">
                  <a:pos x="214" y="395"/>
                </a:cxn>
                <a:cxn ang="0">
                  <a:pos x="210" y="428"/>
                </a:cxn>
                <a:cxn ang="0">
                  <a:pos x="209" y="459"/>
                </a:cxn>
                <a:cxn ang="0">
                  <a:pos x="209" y="490"/>
                </a:cxn>
                <a:cxn ang="0">
                  <a:pos x="210" y="517"/>
                </a:cxn>
                <a:cxn ang="0">
                  <a:pos x="211" y="538"/>
                </a:cxn>
                <a:cxn ang="0">
                  <a:pos x="214" y="550"/>
                </a:cxn>
                <a:cxn ang="0">
                  <a:pos x="214" y="556"/>
                </a:cxn>
                <a:cxn ang="0">
                  <a:pos x="2" y="528"/>
                </a:cxn>
              </a:cxnLst>
              <a:rect l="0" t="0" r="r" b="b"/>
              <a:pathLst>
                <a:path w="527" h="557">
                  <a:moveTo>
                    <a:pt x="2" y="528"/>
                  </a:moveTo>
                  <a:lnTo>
                    <a:pt x="2" y="521"/>
                  </a:lnTo>
                  <a:lnTo>
                    <a:pt x="1" y="501"/>
                  </a:lnTo>
                  <a:lnTo>
                    <a:pt x="0" y="470"/>
                  </a:lnTo>
                  <a:lnTo>
                    <a:pt x="0" y="433"/>
                  </a:lnTo>
                  <a:lnTo>
                    <a:pt x="4" y="392"/>
                  </a:lnTo>
                  <a:lnTo>
                    <a:pt x="11" y="351"/>
                  </a:lnTo>
                  <a:lnTo>
                    <a:pt x="24" y="311"/>
                  </a:lnTo>
                  <a:lnTo>
                    <a:pt x="47" y="278"/>
                  </a:lnTo>
                  <a:lnTo>
                    <a:pt x="71" y="255"/>
                  </a:lnTo>
                  <a:lnTo>
                    <a:pt x="95" y="240"/>
                  </a:lnTo>
                  <a:lnTo>
                    <a:pt x="120" y="232"/>
                  </a:lnTo>
                  <a:lnTo>
                    <a:pt x="143" y="226"/>
                  </a:lnTo>
                  <a:lnTo>
                    <a:pt x="167" y="221"/>
                  </a:lnTo>
                  <a:lnTo>
                    <a:pt x="191" y="210"/>
                  </a:lnTo>
                  <a:lnTo>
                    <a:pt x="214" y="190"/>
                  </a:lnTo>
                  <a:lnTo>
                    <a:pt x="239" y="161"/>
                  </a:lnTo>
                  <a:lnTo>
                    <a:pt x="260" y="127"/>
                  </a:lnTo>
                  <a:lnTo>
                    <a:pt x="275" y="96"/>
                  </a:lnTo>
                  <a:lnTo>
                    <a:pt x="286" y="68"/>
                  </a:lnTo>
                  <a:lnTo>
                    <a:pt x="293" y="45"/>
                  </a:lnTo>
                  <a:lnTo>
                    <a:pt x="297" y="26"/>
                  </a:lnTo>
                  <a:lnTo>
                    <a:pt x="298" y="10"/>
                  </a:lnTo>
                  <a:lnTo>
                    <a:pt x="298" y="2"/>
                  </a:lnTo>
                  <a:lnTo>
                    <a:pt x="298" y="0"/>
                  </a:lnTo>
                  <a:lnTo>
                    <a:pt x="526" y="28"/>
                  </a:lnTo>
                  <a:lnTo>
                    <a:pt x="524" y="37"/>
                  </a:lnTo>
                  <a:lnTo>
                    <a:pt x="519" y="59"/>
                  </a:lnTo>
                  <a:lnTo>
                    <a:pt x="512" y="90"/>
                  </a:lnTo>
                  <a:lnTo>
                    <a:pt x="501" y="127"/>
                  </a:lnTo>
                  <a:lnTo>
                    <a:pt x="487" y="167"/>
                  </a:lnTo>
                  <a:lnTo>
                    <a:pt x="470" y="204"/>
                  </a:lnTo>
                  <a:lnTo>
                    <a:pt x="452" y="236"/>
                  </a:lnTo>
                  <a:lnTo>
                    <a:pt x="431" y="256"/>
                  </a:lnTo>
                  <a:lnTo>
                    <a:pt x="406" y="270"/>
                  </a:lnTo>
                  <a:lnTo>
                    <a:pt x="377" y="278"/>
                  </a:lnTo>
                  <a:lnTo>
                    <a:pt x="346" y="285"/>
                  </a:lnTo>
                  <a:lnTo>
                    <a:pt x="314" y="293"/>
                  </a:lnTo>
                  <a:lnTo>
                    <a:pt x="283" y="302"/>
                  </a:lnTo>
                  <a:lnTo>
                    <a:pt x="257" y="315"/>
                  </a:lnTo>
                  <a:lnTo>
                    <a:pt x="236" y="334"/>
                  </a:lnTo>
                  <a:lnTo>
                    <a:pt x="222" y="362"/>
                  </a:lnTo>
                  <a:lnTo>
                    <a:pt x="214" y="395"/>
                  </a:lnTo>
                  <a:lnTo>
                    <a:pt x="210" y="428"/>
                  </a:lnTo>
                  <a:lnTo>
                    <a:pt x="209" y="459"/>
                  </a:lnTo>
                  <a:lnTo>
                    <a:pt x="209" y="490"/>
                  </a:lnTo>
                  <a:lnTo>
                    <a:pt x="210" y="517"/>
                  </a:lnTo>
                  <a:lnTo>
                    <a:pt x="211" y="538"/>
                  </a:lnTo>
                  <a:lnTo>
                    <a:pt x="214" y="550"/>
                  </a:lnTo>
                  <a:lnTo>
                    <a:pt x="214" y="556"/>
                  </a:lnTo>
                  <a:lnTo>
                    <a:pt x="2" y="528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20" name="Freeform 564"/>
            <p:cNvSpPr>
              <a:spLocks/>
            </p:cNvSpPr>
            <p:nvPr/>
          </p:nvSpPr>
          <p:spPr bwMode="auto">
            <a:xfrm>
              <a:off x="896" y="1115"/>
              <a:ext cx="459" cy="478"/>
            </a:xfrm>
            <a:custGeom>
              <a:avLst/>
              <a:gdLst/>
              <a:ahLst/>
              <a:cxnLst>
                <a:cxn ang="0">
                  <a:pos x="4" y="456"/>
                </a:cxn>
                <a:cxn ang="0">
                  <a:pos x="2" y="449"/>
                </a:cxn>
                <a:cxn ang="0">
                  <a:pos x="1" y="431"/>
                </a:cxn>
                <a:cxn ang="0">
                  <a:pos x="0" y="405"/>
                </a:cxn>
                <a:cxn ang="0">
                  <a:pos x="0" y="373"/>
                </a:cxn>
                <a:cxn ang="0">
                  <a:pos x="2" y="339"/>
                </a:cxn>
                <a:cxn ang="0">
                  <a:pos x="9" y="305"/>
                </a:cxn>
                <a:cxn ang="0">
                  <a:pos x="20" y="273"/>
                </a:cxn>
                <a:cxn ang="0">
                  <a:pos x="40" y="247"/>
                </a:cxn>
                <a:cxn ang="0">
                  <a:pos x="63" y="228"/>
                </a:cxn>
                <a:cxn ang="0">
                  <a:pos x="89" y="215"/>
                </a:cxn>
                <a:cxn ang="0">
                  <a:pos x="118" y="204"/>
                </a:cxn>
                <a:cxn ang="0">
                  <a:pos x="148" y="193"/>
                </a:cxn>
                <a:cxn ang="0">
                  <a:pos x="175" y="181"/>
                </a:cxn>
                <a:cxn ang="0">
                  <a:pos x="203" y="163"/>
                </a:cxn>
                <a:cxn ang="0">
                  <a:pos x="226" y="137"/>
                </a:cxn>
                <a:cxn ang="0">
                  <a:pos x="247" y="103"/>
                </a:cxn>
                <a:cxn ang="0">
                  <a:pos x="260" y="74"/>
                </a:cxn>
                <a:cxn ang="0">
                  <a:pos x="269" y="50"/>
                </a:cxn>
                <a:cxn ang="0">
                  <a:pos x="276" y="32"/>
                </a:cxn>
                <a:cxn ang="0">
                  <a:pos x="282" y="19"/>
                </a:cxn>
                <a:cxn ang="0">
                  <a:pos x="286" y="10"/>
                </a:cxn>
                <a:cxn ang="0">
                  <a:pos x="289" y="4"/>
                </a:cxn>
                <a:cxn ang="0">
                  <a:pos x="290" y="1"/>
                </a:cxn>
                <a:cxn ang="0">
                  <a:pos x="290" y="0"/>
                </a:cxn>
                <a:cxn ang="0">
                  <a:pos x="458" y="26"/>
                </a:cxn>
                <a:cxn ang="0">
                  <a:pos x="456" y="32"/>
                </a:cxn>
                <a:cxn ang="0">
                  <a:pos x="451" y="49"/>
                </a:cxn>
                <a:cxn ang="0">
                  <a:pos x="444" y="74"/>
                </a:cxn>
                <a:cxn ang="0">
                  <a:pos x="435" y="103"/>
                </a:cxn>
                <a:cxn ang="0">
                  <a:pos x="423" y="133"/>
                </a:cxn>
                <a:cxn ang="0">
                  <a:pos x="409" y="162"/>
                </a:cxn>
                <a:cxn ang="0">
                  <a:pos x="394" y="185"/>
                </a:cxn>
                <a:cxn ang="0">
                  <a:pos x="377" y="202"/>
                </a:cxn>
                <a:cxn ang="0">
                  <a:pos x="355" y="211"/>
                </a:cxn>
                <a:cxn ang="0">
                  <a:pos x="327" y="219"/>
                </a:cxn>
                <a:cxn ang="0">
                  <a:pos x="297" y="229"/>
                </a:cxn>
                <a:cxn ang="0">
                  <a:pos x="264" y="237"/>
                </a:cxn>
                <a:cxn ang="0">
                  <a:pos x="232" y="250"/>
                </a:cxn>
                <a:cxn ang="0">
                  <a:pos x="203" y="265"/>
                </a:cxn>
                <a:cxn ang="0">
                  <a:pos x="178" y="284"/>
                </a:cxn>
                <a:cxn ang="0">
                  <a:pos x="161" y="310"/>
                </a:cxn>
                <a:cxn ang="0">
                  <a:pos x="152" y="335"/>
                </a:cxn>
                <a:cxn ang="0">
                  <a:pos x="148" y="362"/>
                </a:cxn>
                <a:cxn ang="0">
                  <a:pos x="146" y="390"/>
                </a:cxn>
                <a:cxn ang="0">
                  <a:pos x="149" y="417"/>
                </a:cxn>
                <a:cxn ang="0">
                  <a:pos x="152" y="441"/>
                </a:cxn>
                <a:cxn ang="0">
                  <a:pos x="154" y="460"/>
                </a:cxn>
                <a:cxn ang="0">
                  <a:pos x="157" y="472"/>
                </a:cxn>
                <a:cxn ang="0">
                  <a:pos x="159" y="477"/>
                </a:cxn>
                <a:cxn ang="0">
                  <a:pos x="4" y="456"/>
                </a:cxn>
              </a:cxnLst>
              <a:rect l="0" t="0" r="r" b="b"/>
              <a:pathLst>
                <a:path w="459" h="478">
                  <a:moveTo>
                    <a:pt x="4" y="456"/>
                  </a:moveTo>
                  <a:lnTo>
                    <a:pt x="2" y="449"/>
                  </a:lnTo>
                  <a:lnTo>
                    <a:pt x="1" y="431"/>
                  </a:lnTo>
                  <a:lnTo>
                    <a:pt x="0" y="405"/>
                  </a:lnTo>
                  <a:lnTo>
                    <a:pt x="0" y="373"/>
                  </a:lnTo>
                  <a:lnTo>
                    <a:pt x="2" y="339"/>
                  </a:lnTo>
                  <a:lnTo>
                    <a:pt x="9" y="305"/>
                  </a:lnTo>
                  <a:lnTo>
                    <a:pt x="20" y="273"/>
                  </a:lnTo>
                  <a:lnTo>
                    <a:pt x="40" y="247"/>
                  </a:lnTo>
                  <a:lnTo>
                    <a:pt x="63" y="228"/>
                  </a:lnTo>
                  <a:lnTo>
                    <a:pt x="89" y="215"/>
                  </a:lnTo>
                  <a:lnTo>
                    <a:pt x="118" y="204"/>
                  </a:lnTo>
                  <a:lnTo>
                    <a:pt x="148" y="193"/>
                  </a:lnTo>
                  <a:lnTo>
                    <a:pt x="175" y="181"/>
                  </a:lnTo>
                  <a:lnTo>
                    <a:pt x="203" y="163"/>
                  </a:lnTo>
                  <a:lnTo>
                    <a:pt x="226" y="137"/>
                  </a:lnTo>
                  <a:lnTo>
                    <a:pt x="247" y="103"/>
                  </a:lnTo>
                  <a:lnTo>
                    <a:pt x="260" y="74"/>
                  </a:lnTo>
                  <a:lnTo>
                    <a:pt x="269" y="50"/>
                  </a:lnTo>
                  <a:lnTo>
                    <a:pt x="276" y="32"/>
                  </a:lnTo>
                  <a:lnTo>
                    <a:pt x="282" y="19"/>
                  </a:lnTo>
                  <a:lnTo>
                    <a:pt x="286" y="10"/>
                  </a:lnTo>
                  <a:lnTo>
                    <a:pt x="289" y="4"/>
                  </a:lnTo>
                  <a:lnTo>
                    <a:pt x="290" y="1"/>
                  </a:lnTo>
                  <a:lnTo>
                    <a:pt x="290" y="0"/>
                  </a:lnTo>
                  <a:lnTo>
                    <a:pt x="458" y="26"/>
                  </a:lnTo>
                  <a:lnTo>
                    <a:pt x="456" y="32"/>
                  </a:lnTo>
                  <a:lnTo>
                    <a:pt x="451" y="49"/>
                  </a:lnTo>
                  <a:lnTo>
                    <a:pt x="444" y="74"/>
                  </a:lnTo>
                  <a:lnTo>
                    <a:pt x="435" y="103"/>
                  </a:lnTo>
                  <a:lnTo>
                    <a:pt x="423" y="133"/>
                  </a:lnTo>
                  <a:lnTo>
                    <a:pt x="409" y="162"/>
                  </a:lnTo>
                  <a:lnTo>
                    <a:pt x="394" y="185"/>
                  </a:lnTo>
                  <a:lnTo>
                    <a:pt x="377" y="202"/>
                  </a:lnTo>
                  <a:lnTo>
                    <a:pt x="355" y="211"/>
                  </a:lnTo>
                  <a:lnTo>
                    <a:pt x="327" y="219"/>
                  </a:lnTo>
                  <a:lnTo>
                    <a:pt x="297" y="229"/>
                  </a:lnTo>
                  <a:lnTo>
                    <a:pt x="264" y="237"/>
                  </a:lnTo>
                  <a:lnTo>
                    <a:pt x="232" y="250"/>
                  </a:lnTo>
                  <a:lnTo>
                    <a:pt x="203" y="265"/>
                  </a:lnTo>
                  <a:lnTo>
                    <a:pt x="178" y="284"/>
                  </a:lnTo>
                  <a:lnTo>
                    <a:pt x="161" y="310"/>
                  </a:lnTo>
                  <a:lnTo>
                    <a:pt x="152" y="335"/>
                  </a:lnTo>
                  <a:lnTo>
                    <a:pt x="148" y="362"/>
                  </a:lnTo>
                  <a:lnTo>
                    <a:pt x="146" y="390"/>
                  </a:lnTo>
                  <a:lnTo>
                    <a:pt x="149" y="417"/>
                  </a:lnTo>
                  <a:lnTo>
                    <a:pt x="152" y="441"/>
                  </a:lnTo>
                  <a:lnTo>
                    <a:pt x="154" y="460"/>
                  </a:lnTo>
                  <a:lnTo>
                    <a:pt x="157" y="472"/>
                  </a:lnTo>
                  <a:lnTo>
                    <a:pt x="159" y="477"/>
                  </a:lnTo>
                  <a:lnTo>
                    <a:pt x="4" y="456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21" name="Freeform 565"/>
            <p:cNvSpPr>
              <a:spLocks/>
            </p:cNvSpPr>
            <p:nvPr/>
          </p:nvSpPr>
          <p:spPr bwMode="auto">
            <a:xfrm>
              <a:off x="990" y="1292"/>
              <a:ext cx="219" cy="83"/>
            </a:xfrm>
            <a:custGeom>
              <a:avLst/>
              <a:gdLst/>
              <a:ahLst/>
              <a:cxnLst>
                <a:cxn ang="0">
                  <a:pos x="115" y="77"/>
                </a:cxn>
                <a:cxn ang="0">
                  <a:pos x="137" y="73"/>
                </a:cxn>
                <a:cxn ang="0">
                  <a:pos x="156" y="68"/>
                </a:cxn>
                <a:cxn ang="0">
                  <a:pos x="174" y="61"/>
                </a:cxn>
                <a:cxn ang="0">
                  <a:pos x="190" y="54"/>
                </a:cxn>
                <a:cxn ang="0">
                  <a:pos x="202" y="46"/>
                </a:cxn>
                <a:cxn ang="0">
                  <a:pos x="211" y="38"/>
                </a:cxn>
                <a:cxn ang="0">
                  <a:pos x="216" y="31"/>
                </a:cxn>
                <a:cxn ang="0">
                  <a:pos x="218" y="23"/>
                </a:cxn>
                <a:cxn ang="0">
                  <a:pos x="213" y="16"/>
                </a:cxn>
                <a:cxn ang="0">
                  <a:pos x="206" y="9"/>
                </a:cxn>
                <a:cxn ang="0">
                  <a:pos x="195" y="5"/>
                </a:cxn>
                <a:cxn ang="0">
                  <a:pos x="180" y="2"/>
                </a:cxn>
                <a:cxn ang="0">
                  <a:pos x="163" y="0"/>
                </a:cxn>
                <a:cxn ang="0">
                  <a:pos x="145" y="0"/>
                </a:cxn>
                <a:cxn ang="0">
                  <a:pos x="124" y="1"/>
                </a:cxn>
                <a:cxn ang="0">
                  <a:pos x="102" y="4"/>
                </a:cxn>
                <a:cxn ang="0">
                  <a:pos x="80" y="8"/>
                </a:cxn>
                <a:cxn ang="0">
                  <a:pos x="61" y="13"/>
                </a:cxn>
                <a:cxn ang="0">
                  <a:pos x="43" y="20"/>
                </a:cxn>
                <a:cxn ang="0">
                  <a:pos x="27" y="27"/>
                </a:cxn>
                <a:cxn ang="0">
                  <a:pos x="15" y="35"/>
                </a:cxn>
                <a:cxn ang="0">
                  <a:pos x="6" y="43"/>
                </a:cxn>
                <a:cxn ang="0">
                  <a:pos x="1" y="50"/>
                </a:cxn>
                <a:cxn ang="0">
                  <a:pos x="0" y="58"/>
                </a:cxn>
                <a:cxn ang="0">
                  <a:pos x="4" y="65"/>
                </a:cxn>
                <a:cxn ang="0">
                  <a:pos x="11" y="72"/>
                </a:cxn>
                <a:cxn ang="0">
                  <a:pos x="22" y="76"/>
                </a:cxn>
                <a:cxn ang="0">
                  <a:pos x="36" y="79"/>
                </a:cxn>
                <a:cxn ang="0">
                  <a:pos x="52" y="82"/>
                </a:cxn>
                <a:cxn ang="0">
                  <a:pos x="72" y="82"/>
                </a:cxn>
                <a:cxn ang="0">
                  <a:pos x="93" y="80"/>
                </a:cxn>
                <a:cxn ang="0">
                  <a:pos x="115" y="77"/>
                </a:cxn>
              </a:cxnLst>
              <a:rect l="0" t="0" r="r" b="b"/>
              <a:pathLst>
                <a:path w="219" h="83">
                  <a:moveTo>
                    <a:pt x="115" y="77"/>
                  </a:moveTo>
                  <a:lnTo>
                    <a:pt x="137" y="73"/>
                  </a:lnTo>
                  <a:lnTo>
                    <a:pt x="156" y="68"/>
                  </a:lnTo>
                  <a:lnTo>
                    <a:pt x="174" y="61"/>
                  </a:lnTo>
                  <a:lnTo>
                    <a:pt x="190" y="54"/>
                  </a:lnTo>
                  <a:lnTo>
                    <a:pt x="202" y="46"/>
                  </a:lnTo>
                  <a:lnTo>
                    <a:pt x="211" y="38"/>
                  </a:lnTo>
                  <a:lnTo>
                    <a:pt x="216" y="31"/>
                  </a:lnTo>
                  <a:lnTo>
                    <a:pt x="218" y="23"/>
                  </a:lnTo>
                  <a:lnTo>
                    <a:pt x="213" y="16"/>
                  </a:lnTo>
                  <a:lnTo>
                    <a:pt x="206" y="9"/>
                  </a:lnTo>
                  <a:lnTo>
                    <a:pt x="195" y="5"/>
                  </a:lnTo>
                  <a:lnTo>
                    <a:pt x="180" y="2"/>
                  </a:lnTo>
                  <a:lnTo>
                    <a:pt x="163" y="0"/>
                  </a:lnTo>
                  <a:lnTo>
                    <a:pt x="145" y="0"/>
                  </a:lnTo>
                  <a:lnTo>
                    <a:pt x="124" y="1"/>
                  </a:lnTo>
                  <a:lnTo>
                    <a:pt x="102" y="4"/>
                  </a:lnTo>
                  <a:lnTo>
                    <a:pt x="80" y="8"/>
                  </a:lnTo>
                  <a:lnTo>
                    <a:pt x="61" y="13"/>
                  </a:lnTo>
                  <a:lnTo>
                    <a:pt x="43" y="20"/>
                  </a:lnTo>
                  <a:lnTo>
                    <a:pt x="27" y="27"/>
                  </a:lnTo>
                  <a:lnTo>
                    <a:pt x="15" y="35"/>
                  </a:lnTo>
                  <a:lnTo>
                    <a:pt x="6" y="43"/>
                  </a:lnTo>
                  <a:lnTo>
                    <a:pt x="1" y="50"/>
                  </a:lnTo>
                  <a:lnTo>
                    <a:pt x="0" y="58"/>
                  </a:lnTo>
                  <a:lnTo>
                    <a:pt x="4" y="65"/>
                  </a:lnTo>
                  <a:lnTo>
                    <a:pt x="11" y="72"/>
                  </a:lnTo>
                  <a:lnTo>
                    <a:pt x="22" y="76"/>
                  </a:lnTo>
                  <a:lnTo>
                    <a:pt x="36" y="79"/>
                  </a:lnTo>
                  <a:lnTo>
                    <a:pt x="52" y="82"/>
                  </a:lnTo>
                  <a:lnTo>
                    <a:pt x="72" y="82"/>
                  </a:lnTo>
                  <a:lnTo>
                    <a:pt x="93" y="80"/>
                  </a:lnTo>
                  <a:lnTo>
                    <a:pt x="115" y="77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22" name="Freeform 566"/>
            <p:cNvSpPr>
              <a:spLocks/>
            </p:cNvSpPr>
            <p:nvPr/>
          </p:nvSpPr>
          <p:spPr bwMode="auto">
            <a:xfrm>
              <a:off x="1008" y="1297"/>
              <a:ext cx="182" cy="71"/>
            </a:xfrm>
            <a:custGeom>
              <a:avLst/>
              <a:gdLst/>
              <a:ahLst/>
              <a:cxnLst>
                <a:cxn ang="0">
                  <a:pos x="95" y="67"/>
                </a:cxn>
                <a:cxn ang="0">
                  <a:pos x="113" y="63"/>
                </a:cxn>
                <a:cxn ang="0">
                  <a:pos x="129" y="58"/>
                </a:cxn>
                <a:cxn ang="0">
                  <a:pos x="145" y="53"/>
                </a:cxn>
                <a:cxn ang="0">
                  <a:pos x="157" y="46"/>
                </a:cxn>
                <a:cxn ang="0">
                  <a:pos x="168" y="40"/>
                </a:cxn>
                <a:cxn ang="0">
                  <a:pos x="175" y="33"/>
                </a:cxn>
                <a:cxn ang="0">
                  <a:pos x="179" y="26"/>
                </a:cxn>
                <a:cxn ang="0">
                  <a:pos x="181" y="19"/>
                </a:cxn>
                <a:cxn ang="0">
                  <a:pos x="176" y="14"/>
                </a:cxn>
                <a:cxn ang="0">
                  <a:pos x="171" y="8"/>
                </a:cxn>
                <a:cxn ang="0">
                  <a:pos x="161" y="4"/>
                </a:cxn>
                <a:cxn ang="0">
                  <a:pos x="150" y="1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103" y="1"/>
                </a:cxn>
                <a:cxn ang="0">
                  <a:pos x="85" y="2"/>
                </a:cxn>
                <a:cxn ang="0">
                  <a:pos x="67" y="7"/>
                </a:cxn>
                <a:cxn ang="0">
                  <a:pos x="51" y="12"/>
                </a:cxn>
                <a:cxn ang="0">
                  <a:pos x="35" y="16"/>
                </a:cxn>
                <a:cxn ang="0">
                  <a:pos x="23" y="23"/>
                </a:cxn>
                <a:cxn ang="0">
                  <a:pos x="12" y="30"/>
                </a:cxn>
                <a:cxn ang="0">
                  <a:pos x="5" y="36"/>
                </a:cxn>
                <a:cxn ang="0">
                  <a:pos x="1" y="43"/>
                </a:cxn>
                <a:cxn ang="0">
                  <a:pos x="0" y="50"/>
                </a:cxn>
                <a:cxn ang="0">
                  <a:pos x="2" y="56"/>
                </a:cxn>
                <a:cxn ang="0">
                  <a:pos x="9" y="61"/>
                </a:cxn>
                <a:cxn ang="0">
                  <a:pos x="17" y="65"/>
                </a:cxn>
                <a:cxn ang="0">
                  <a:pos x="30" y="68"/>
                </a:cxn>
                <a:cxn ang="0">
                  <a:pos x="44" y="70"/>
                </a:cxn>
                <a:cxn ang="0">
                  <a:pos x="59" y="70"/>
                </a:cxn>
                <a:cxn ang="0">
                  <a:pos x="77" y="68"/>
                </a:cxn>
                <a:cxn ang="0">
                  <a:pos x="95" y="67"/>
                </a:cxn>
              </a:cxnLst>
              <a:rect l="0" t="0" r="r" b="b"/>
              <a:pathLst>
                <a:path w="182" h="71">
                  <a:moveTo>
                    <a:pt x="95" y="67"/>
                  </a:moveTo>
                  <a:lnTo>
                    <a:pt x="113" y="63"/>
                  </a:lnTo>
                  <a:lnTo>
                    <a:pt x="129" y="58"/>
                  </a:lnTo>
                  <a:lnTo>
                    <a:pt x="145" y="53"/>
                  </a:lnTo>
                  <a:lnTo>
                    <a:pt x="157" y="46"/>
                  </a:lnTo>
                  <a:lnTo>
                    <a:pt x="168" y="40"/>
                  </a:lnTo>
                  <a:lnTo>
                    <a:pt x="175" y="33"/>
                  </a:lnTo>
                  <a:lnTo>
                    <a:pt x="179" y="26"/>
                  </a:lnTo>
                  <a:lnTo>
                    <a:pt x="181" y="19"/>
                  </a:lnTo>
                  <a:lnTo>
                    <a:pt x="176" y="14"/>
                  </a:lnTo>
                  <a:lnTo>
                    <a:pt x="171" y="8"/>
                  </a:lnTo>
                  <a:lnTo>
                    <a:pt x="161" y="4"/>
                  </a:lnTo>
                  <a:lnTo>
                    <a:pt x="150" y="1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03" y="1"/>
                  </a:lnTo>
                  <a:lnTo>
                    <a:pt x="85" y="2"/>
                  </a:lnTo>
                  <a:lnTo>
                    <a:pt x="67" y="7"/>
                  </a:lnTo>
                  <a:lnTo>
                    <a:pt x="51" y="12"/>
                  </a:lnTo>
                  <a:lnTo>
                    <a:pt x="35" y="16"/>
                  </a:lnTo>
                  <a:lnTo>
                    <a:pt x="23" y="23"/>
                  </a:lnTo>
                  <a:lnTo>
                    <a:pt x="12" y="30"/>
                  </a:lnTo>
                  <a:lnTo>
                    <a:pt x="5" y="36"/>
                  </a:lnTo>
                  <a:lnTo>
                    <a:pt x="1" y="43"/>
                  </a:lnTo>
                  <a:lnTo>
                    <a:pt x="0" y="50"/>
                  </a:lnTo>
                  <a:lnTo>
                    <a:pt x="2" y="56"/>
                  </a:lnTo>
                  <a:lnTo>
                    <a:pt x="9" y="61"/>
                  </a:lnTo>
                  <a:lnTo>
                    <a:pt x="17" y="65"/>
                  </a:lnTo>
                  <a:lnTo>
                    <a:pt x="30" y="68"/>
                  </a:lnTo>
                  <a:lnTo>
                    <a:pt x="44" y="70"/>
                  </a:lnTo>
                  <a:lnTo>
                    <a:pt x="59" y="70"/>
                  </a:lnTo>
                  <a:lnTo>
                    <a:pt x="77" y="68"/>
                  </a:lnTo>
                  <a:lnTo>
                    <a:pt x="95" y="67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23" name="Freeform 567"/>
            <p:cNvSpPr>
              <a:spLocks/>
            </p:cNvSpPr>
            <p:nvPr/>
          </p:nvSpPr>
          <p:spPr bwMode="auto">
            <a:xfrm>
              <a:off x="1172" y="1094"/>
              <a:ext cx="44" cy="6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27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1" y="48"/>
                </a:cxn>
                <a:cxn ang="0">
                  <a:pos x="2" y="52"/>
                </a:cxn>
                <a:cxn ang="0">
                  <a:pos x="4" y="54"/>
                </a:cxn>
                <a:cxn ang="0">
                  <a:pos x="8" y="57"/>
                </a:cxn>
                <a:cxn ang="0">
                  <a:pos x="11" y="59"/>
                </a:cxn>
                <a:cxn ang="0">
                  <a:pos x="15" y="57"/>
                </a:cxn>
                <a:cxn ang="0">
                  <a:pos x="19" y="57"/>
                </a:cxn>
                <a:cxn ang="0">
                  <a:pos x="23" y="54"/>
                </a:cxn>
                <a:cxn ang="0">
                  <a:pos x="27" y="52"/>
                </a:cxn>
                <a:cxn ang="0">
                  <a:pos x="31" y="48"/>
                </a:cxn>
                <a:cxn ang="0">
                  <a:pos x="36" y="42"/>
                </a:cxn>
                <a:cxn ang="0">
                  <a:pos x="38" y="37"/>
                </a:cxn>
                <a:cxn ang="0">
                  <a:pos x="41" y="31"/>
                </a:cxn>
                <a:cxn ang="0">
                  <a:pos x="43" y="26"/>
                </a:cxn>
                <a:cxn ang="0">
                  <a:pos x="43" y="20"/>
                </a:cxn>
                <a:cxn ang="0">
                  <a:pos x="43" y="15"/>
                </a:cxn>
                <a:cxn ang="0">
                  <a:pos x="43" y="10"/>
                </a:cxn>
                <a:cxn ang="0">
                  <a:pos x="41" y="6"/>
                </a:cxn>
                <a:cxn ang="0">
                  <a:pos x="38" y="2"/>
                </a:cxn>
                <a:cxn ang="0">
                  <a:pos x="36" y="1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3" y="1"/>
                </a:cxn>
                <a:cxn ang="0">
                  <a:pos x="19" y="4"/>
                </a:cxn>
                <a:cxn ang="0">
                  <a:pos x="15" y="6"/>
                </a:cxn>
                <a:cxn ang="0">
                  <a:pos x="11" y="10"/>
                </a:cxn>
                <a:cxn ang="0">
                  <a:pos x="8" y="15"/>
                </a:cxn>
                <a:cxn ang="0">
                  <a:pos x="4" y="20"/>
                </a:cxn>
              </a:cxnLst>
              <a:rect l="0" t="0" r="r" b="b"/>
              <a:pathLst>
                <a:path w="44" h="60">
                  <a:moveTo>
                    <a:pt x="4" y="20"/>
                  </a:moveTo>
                  <a:lnTo>
                    <a:pt x="2" y="27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8" y="57"/>
                  </a:lnTo>
                  <a:lnTo>
                    <a:pt x="11" y="59"/>
                  </a:lnTo>
                  <a:lnTo>
                    <a:pt x="15" y="57"/>
                  </a:lnTo>
                  <a:lnTo>
                    <a:pt x="19" y="57"/>
                  </a:lnTo>
                  <a:lnTo>
                    <a:pt x="23" y="54"/>
                  </a:lnTo>
                  <a:lnTo>
                    <a:pt x="27" y="52"/>
                  </a:lnTo>
                  <a:lnTo>
                    <a:pt x="31" y="48"/>
                  </a:lnTo>
                  <a:lnTo>
                    <a:pt x="36" y="42"/>
                  </a:lnTo>
                  <a:lnTo>
                    <a:pt x="38" y="37"/>
                  </a:lnTo>
                  <a:lnTo>
                    <a:pt x="41" y="31"/>
                  </a:lnTo>
                  <a:lnTo>
                    <a:pt x="43" y="26"/>
                  </a:lnTo>
                  <a:lnTo>
                    <a:pt x="43" y="20"/>
                  </a:lnTo>
                  <a:lnTo>
                    <a:pt x="43" y="15"/>
                  </a:lnTo>
                  <a:lnTo>
                    <a:pt x="43" y="10"/>
                  </a:lnTo>
                  <a:lnTo>
                    <a:pt x="41" y="6"/>
                  </a:lnTo>
                  <a:lnTo>
                    <a:pt x="38" y="2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19" y="4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8" y="15"/>
                  </a:lnTo>
                  <a:lnTo>
                    <a:pt x="4" y="2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24" name="Freeform 568"/>
            <p:cNvSpPr>
              <a:spLocks/>
            </p:cNvSpPr>
            <p:nvPr/>
          </p:nvSpPr>
          <p:spPr bwMode="auto">
            <a:xfrm>
              <a:off x="1315" y="1112"/>
              <a:ext cx="45" cy="61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2" y="27"/>
                </a:cxn>
                <a:cxn ang="0">
                  <a:pos x="1" y="33"/>
                </a:cxn>
                <a:cxn ang="0">
                  <a:pos x="0" y="39"/>
                </a:cxn>
                <a:cxn ang="0">
                  <a:pos x="0" y="44"/>
                </a:cxn>
                <a:cxn ang="0">
                  <a:pos x="1" y="48"/>
                </a:cxn>
                <a:cxn ang="0">
                  <a:pos x="2" y="53"/>
                </a:cxn>
                <a:cxn ang="0">
                  <a:pos x="5" y="57"/>
                </a:cxn>
                <a:cxn ang="0">
                  <a:pos x="8" y="58"/>
                </a:cxn>
                <a:cxn ang="0">
                  <a:pos x="12" y="60"/>
                </a:cxn>
                <a:cxn ang="0">
                  <a:pos x="16" y="60"/>
                </a:cxn>
                <a:cxn ang="0">
                  <a:pos x="20" y="58"/>
                </a:cxn>
                <a:cxn ang="0">
                  <a:pos x="24" y="55"/>
                </a:cxn>
                <a:cxn ang="0">
                  <a:pos x="27" y="53"/>
                </a:cxn>
                <a:cxn ang="0">
                  <a:pos x="31" y="48"/>
                </a:cxn>
                <a:cxn ang="0">
                  <a:pos x="35" y="44"/>
                </a:cxn>
                <a:cxn ang="0">
                  <a:pos x="38" y="39"/>
                </a:cxn>
                <a:cxn ang="0">
                  <a:pos x="41" y="32"/>
                </a:cxn>
                <a:cxn ang="0">
                  <a:pos x="42" y="26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2" y="11"/>
                </a:cxn>
                <a:cxn ang="0">
                  <a:pos x="41" y="6"/>
                </a:cxn>
                <a:cxn ang="0">
                  <a:pos x="38" y="4"/>
                </a:cxn>
                <a:cxn ang="0">
                  <a:pos x="35" y="1"/>
                </a:cxn>
                <a:cxn ang="0">
                  <a:pos x="31" y="0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19" y="4"/>
                </a:cxn>
                <a:cxn ang="0">
                  <a:pos x="15" y="6"/>
                </a:cxn>
                <a:cxn ang="0">
                  <a:pos x="11" y="11"/>
                </a:cxn>
                <a:cxn ang="0">
                  <a:pos x="8" y="16"/>
                </a:cxn>
                <a:cxn ang="0">
                  <a:pos x="5" y="22"/>
                </a:cxn>
              </a:cxnLst>
              <a:rect l="0" t="0" r="r" b="b"/>
              <a:pathLst>
                <a:path w="45" h="61">
                  <a:moveTo>
                    <a:pt x="5" y="22"/>
                  </a:moveTo>
                  <a:lnTo>
                    <a:pt x="2" y="27"/>
                  </a:lnTo>
                  <a:lnTo>
                    <a:pt x="1" y="33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2" y="53"/>
                  </a:lnTo>
                  <a:lnTo>
                    <a:pt x="5" y="57"/>
                  </a:lnTo>
                  <a:lnTo>
                    <a:pt x="8" y="58"/>
                  </a:lnTo>
                  <a:lnTo>
                    <a:pt x="12" y="60"/>
                  </a:lnTo>
                  <a:lnTo>
                    <a:pt x="16" y="60"/>
                  </a:lnTo>
                  <a:lnTo>
                    <a:pt x="20" y="58"/>
                  </a:lnTo>
                  <a:lnTo>
                    <a:pt x="24" y="55"/>
                  </a:lnTo>
                  <a:lnTo>
                    <a:pt x="27" y="53"/>
                  </a:lnTo>
                  <a:lnTo>
                    <a:pt x="31" y="48"/>
                  </a:lnTo>
                  <a:lnTo>
                    <a:pt x="35" y="44"/>
                  </a:lnTo>
                  <a:lnTo>
                    <a:pt x="38" y="39"/>
                  </a:lnTo>
                  <a:lnTo>
                    <a:pt x="41" y="32"/>
                  </a:lnTo>
                  <a:lnTo>
                    <a:pt x="42" y="26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2" y="11"/>
                  </a:lnTo>
                  <a:lnTo>
                    <a:pt x="41" y="6"/>
                  </a:lnTo>
                  <a:lnTo>
                    <a:pt x="38" y="4"/>
                  </a:lnTo>
                  <a:lnTo>
                    <a:pt x="35" y="1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19" y="4"/>
                  </a:lnTo>
                  <a:lnTo>
                    <a:pt x="15" y="6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5" y="22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25" name="Freeform 569"/>
            <p:cNvSpPr>
              <a:spLocks/>
            </p:cNvSpPr>
            <p:nvPr/>
          </p:nvSpPr>
          <p:spPr bwMode="auto">
            <a:xfrm>
              <a:off x="1028" y="1550"/>
              <a:ext cx="38" cy="6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6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4" y="53"/>
                </a:cxn>
                <a:cxn ang="0">
                  <a:pos x="6" y="57"/>
                </a:cxn>
                <a:cxn ang="0">
                  <a:pos x="9" y="60"/>
                </a:cxn>
                <a:cxn ang="0">
                  <a:pos x="13" y="63"/>
                </a:cxn>
                <a:cxn ang="0">
                  <a:pos x="16" y="63"/>
                </a:cxn>
                <a:cxn ang="0">
                  <a:pos x="20" y="63"/>
                </a:cxn>
                <a:cxn ang="0">
                  <a:pos x="24" y="61"/>
                </a:cxn>
                <a:cxn ang="0">
                  <a:pos x="27" y="58"/>
                </a:cxn>
                <a:cxn ang="0">
                  <a:pos x="30" y="54"/>
                </a:cxn>
                <a:cxn ang="0">
                  <a:pos x="32" y="50"/>
                </a:cxn>
                <a:cxn ang="0">
                  <a:pos x="35" y="44"/>
                </a:cxn>
                <a:cxn ang="0">
                  <a:pos x="37" y="39"/>
                </a:cxn>
                <a:cxn ang="0">
                  <a:pos x="37" y="32"/>
                </a:cxn>
                <a:cxn ang="0">
                  <a:pos x="37" y="26"/>
                </a:cxn>
                <a:cxn ang="0">
                  <a:pos x="37" y="19"/>
                </a:cxn>
                <a:cxn ang="0">
                  <a:pos x="35" y="14"/>
                </a:cxn>
                <a:cxn ang="0">
                  <a:pos x="32" y="9"/>
                </a:cxn>
                <a:cxn ang="0">
                  <a:pos x="30" y="5"/>
                </a:cxn>
                <a:cxn ang="0">
                  <a:pos x="27" y="2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9" y="4"/>
                </a:cxn>
                <a:cxn ang="0">
                  <a:pos x="6" y="8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1" y="23"/>
                </a:cxn>
                <a:cxn ang="0">
                  <a:pos x="0" y="30"/>
                </a:cxn>
              </a:cxnLst>
              <a:rect l="0" t="0" r="r" b="b"/>
              <a:pathLst>
                <a:path w="38" h="64">
                  <a:moveTo>
                    <a:pt x="0" y="30"/>
                  </a:moveTo>
                  <a:lnTo>
                    <a:pt x="0" y="36"/>
                  </a:lnTo>
                  <a:lnTo>
                    <a:pt x="1" y="43"/>
                  </a:lnTo>
                  <a:lnTo>
                    <a:pt x="2" y="49"/>
                  </a:lnTo>
                  <a:lnTo>
                    <a:pt x="4" y="53"/>
                  </a:lnTo>
                  <a:lnTo>
                    <a:pt x="6" y="57"/>
                  </a:lnTo>
                  <a:lnTo>
                    <a:pt x="9" y="60"/>
                  </a:lnTo>
                  <a:lnTo>
                    <a:pt x="13" y="63"/>
                  </a:lnTo>
                  <a:lnTo>
                    <a:pt x="16" y="63"/>
                  </a:lnTo>
                  <a:lnTo>
                    <a:pt x="20" y="63"/>
                  </a:lnTo>
                  <a:lnTo>
                    <a:pt x="24" y="61"/>
                  </a:lnTo>
                  <a:lnTo>
                    <a:pt x="27" y="58"/>
                  </a:lnTo>
                  <a:lnTo>
                    <a:pt x="30" y="54"/>
                  </a:lnTo>
                  <a:lnTo>
                    <a:pt x="32" y="50"/>
                  </a:lnTo>
                  <a:lnTo>
                    <a:pt x="35" y="44"/>
                  </a:lnTo>
                  <a:lnTo>
                    <a:pt x="37" y="39"/>
                  </a:lnTo>
                  <a:lnTo>
                    <a:pt x="37" y="32"/>
                  </a:lnTo>
                  <a:lnTo>
                    <a:pt x="37" y="26"/>
                  </a:lnTo>
                  <a:lnTo>
                    <a:pt x="37" y="19"/>
                  </a:lnTo>
                  <a:lnTo>
                    <a:pt x="35" y="14"/>
                  </a:lnTo>
                  <a:lnTo>
                    <a:pt x="32" y="9"/>
                  </a:lnTo>
                  <a:lnTo>
                    <a:pt x="30" y="5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9" y="4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3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26" name="Freeform 570"/>
            <p:cNvSpPr>
              <a:spLocks/>
            </p:cNvSpPr>
            <p:nvPr/>
          </p:nvSpPr>
          <p:spPr bwMode="auto">
            <a:xfrm>
              <a:off x="885" y="1529"/>
              <a:ext cx="40" cy="6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5" y="53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4" y="63"/>
                </a:cxn>
                <a:cxn ang="0">
                  <a:pos x="18" y="63"/>
                </a:cxn>
                <a:cxn ang="0">
                  <a:pos x="23" y="63"/>
                </a:cxn>
                <a:cxn ang="0">
                  <a:pos x="26" y="61"/>
                </a:cxn>
                <a:cxn ang="0">
                  <a:pos x="30" y="58"/>
                </a:cxn>
                <a:cxn ang="0">
                  <a:pos x="33" y="54"/>
                </a:cxn>
                <a:cxn ang="0">
                  <a:pos x="36" y="50"/>
                </a:cxn>
                <a:cxn ang="0">
                  <a:pos x="37" y="44"/>
                </a:cxn>
                <a:cxn ang="0">
                  <a:pos x="39" y="39"/>
                </a:cxn>
                <a:cxn ang="0">
                  <a:pos x="39" y="32"/>
                </a:cxn>
                <a:cxn ang="0">
                  <a:pos x="39" y="25"/>
                </a:cxn>
                <a:cxn ang="0">
                  <a:pos x="39" y="19"/>
                </a:cxn>
                <a:cxn ang="0">
                  <a:pos x="36" y="14"/>
                </a:cxn>
                <a:cxn ang="0">
                  <a:pos x="34" y="9"/>
                </a:cxn>
                <a:cxn ang="0">
                  <a:pos x="31" y="5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0" y="4"/>
                </a:cxn>
                <a:cxn ang="0">
                  <a:pos x="7" y="8"/>
                </a:cxn>
                <a:cxn ang="0">
                  <a:pos x="4" y="12"/>
                </a:cxn>
                <a:cxn ang="0">
                  <a:pos x="1" y="18"/>
                </a:cxn>
                <a:cxn ang="0">
                  <a:pos x="0" y="23"/>
                </a:cxn>
                <a:cxn ang="0">
                  <a:pos x="0" y="30"/>
                </a:cxn>
              </a:cxnLst>
              <a:rect l="0" t="0" r="r" b="b"/>
              <a:pathLst>
                <a:path w="40" h="64">
                  <a:moveTo>
                    <a:pt x="0" y="30"/>
                  </a:moveTo>
                  <a:lnTo>
                    <a:pt x="0" y="37"/>
                  </a:lnTo>
                  <a:lnTo>
                    <a:pt x="1" y="43"/>
                  </a:lnTo>
                  <a:lnTo>
                    <a:pt x="2" y="49"/>
                  </a:lnTo>
                  <a:lnTo>
                    <a:pt x="5" y="53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4" y="63"/>
                  </a:lnTo>
                  <a:lnTo>
                    <a:pt x="18" y="63"/>
                  </a:lnTo>
                  <a:lnTo>
                    <a:pt x="23" y="63"/>
                  </a:lnTo>
                  <a:lnTo>
                    <a:pt x="26" y="61"/>
                  </a:lnTo>
                  <a:lnTo>
                    <a:pt x="30" y="58"/>
                  </a:lnTo>
                  <a:lnTo>
                    <a:pt x="33" y="54"/>
                  </a:lnTo>
                  <a:lnTo>
                    <a:pt x="36" y="50"/>
                  </a:lnTo>
                  <a:lnTo>
                    <a:pt x="37" y="44"/>
                  </a:lnTo>
                  <a:lnTo>
                    <a:pt x="39" y="39"/>
                  </a:lnTo>
                  <a:lnTo>
                    <a:pt x="39" y="32"/>
                  </a:lnTo>
                  <a:lnTo>
                    <a:pt x="39" y="25"/>
                  </a:lnTo>
                  <a:lnTo>
                    <a:pt x="39" y="19"/>
                  </a:lnTo>
                  <a:lnTo>
                    <a:pt x="36" y="14"/>
                  </a:lnTo>
                  <a:lnTo>
                    <a:pt x="34" y="9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8"/>
                  </a:lnTo>
                  <a:lnTo>
                    <a:pt x="4" y="12"/>
                  </a:lnTo>
                  <a:lnTo>
                    <a:pt x="1" y="18"/>
                  </a:lnTo>
                  <a:lnTo>
                    <a:pt x="0" y="23"/>
                  </a:lnTo>
                  <a:lnTo>
                    <a:pt x="0" y="3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7227" name="Freeform 571"/>
            <p:cNvSpPr>
              <a:spLocks/>
            </p:cNvSpPr>
            <p:nvPr/>
          </p:nvSpPr>
          <p:spPr bwMode="auto">
            <a:xfrm>
              <a:off x="1035" y="1313"/>
              <a:ext cx="143" cy="48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16" y="10"/>
                </a:cxn>
                <a:cxn ang="0">
                  <a:pos x="109" y="12"/>
                </a:cxn>
                <a:cxn ang="0">
                  <a:pos x="99" y="14"/>
                </a:cxn>
                <a:cxn ang="0">
                  <a:pos x="88" y="17"/>
                </a:cxn>
                <a:cxn ang="0">
                  <a:pos x="80" y="17"/>
                </a:cxn>
                <a:cxn ang="0">
                  <a:pos x="75" y="14"/>
                </a:cxn>
                <a:cxn ang="0">
                  <a:pos x="72" y="12"/>
                </a:cxn>
                <a:cxn ang="0">
                  <a:pos x="71" y="9"/>
                </a:cxn>
                <a:cxn ang="0">
                  <a:pos x="65" y="5"/>
                </a:cxn>
                <a:cxn ang="0">
                  <a:pos x="57" y="2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2" y="1"/>
                </a:cxn>
                <a:cxn ang="0">
                  <a:pos x="28" y="2"/>
                </a:cxn>
                <a:cxn ang="0">
                  <a:pos x="13" y="6"/>
                </a:cxn>
                <a:cxn ang="0">
                  <a:pos x="4" y="13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1" y="29"/>
                </a:cxn>
                <a:cxn ang="0">
                  <a:pos x="2" y="30"/>
                </a:cxn>
                <a:cxn ang="0">
                  <a:pos x="4" y="33"/>
                </a:cxn>
                <a:cxn ang="0">
                  <a:pos x="8" y="36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2" y="37"/>
                </a:cxn>
                <a:cxn ang="0">
                  <a:pos x="40" y="36"/>
                </a:cxn>
                <a:cxn ang="0">
                  <a:pos x="47" y="34"/>
                </a:cxn>
                <a:cxn ang="0">
                  <a:pos x="50" y="34"/>
                </a:cxn>
                <a:cxn ang="0">
                  <a:pos x="53" y="47"/>
                </a:cxn>
                <a:cxn ang="0">
                  <a:pos x="64" y="47"/>
                </a:cxn>
                <a:cxn ang="0">
                  <a:pos x="81" y="44"/>
                </a:cxn>
                <a:cxn ang="0">
                  <a:pos x="103" y="38"/>
                </a:cxn>
                <a:cxn ang="0">
                  <a:pos x="128" y="26"/>
                </a:cxn>
                <a:cxn ang="0">
                  <a:pos x="140" y="16"/>
                </a:cxn>
                <a:cxn ang="0">
                  <a:pos x="142" y="12"/>
                </a:cxn>
                <a:cxn ang="0">
                  <a:pos x="137" y="10"/>
                </a:cxn>
              </a:cxnLst>
              <a:rect l="0" t="0" r="r" b="b"/>
              <a:pathLst>
                <a:path w="143" h="48">
                  <a:moveTo>
                    <a:pt x="136" y="10"/>
                  </a:moveTo>
                  <a:lnTo>
                    <a:pt x="118" y="9"/>
                  </a:lnTo>
                  <a:lnTo>
                    <a:pt x="118" y="9"/>
                  </a:lnTo>
                  <a:lnTo>
                    <a:pt x="116" y="10"/>
                  </a:lnTo>
                  <a:lnTo>
                    <a:pt x="113" y="10"/>
                  </a:lnTo>
                  <a:lnTo>
                    <a:pt x="109" y="12"/>
                  </a:lnTo>
                  <a:lnTo>
                    <a:pt x="103" y="13"/>
                  </a:lnTo>
                  <a:lnTo>
                    <a:pt x="99" y="14"/>
                  </a:lnTo>
                  <a:lnTo>
                    <a:pt x="94" y="16"/>
                  </a:lnTo>
                  <a:lnTo>
                    <a:pt x="88" y="17"/>
                  </a:lnTo>
                  <a:lnTo>
                    <a:pt x="84" y="17"/>
                  </a:lnTo>
                  <a:lnTo>
                    <a:pt x="80" y="17"/>
                  </a:lnTo>
                  <a:lnTo>
                    <a:pt x="77" y="16"/>
                  </a:lnTo>
                  <a:lnTo>
                    <a:pt x="75" y="14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71" y="10"/>
                  </a:lnTo>
                  <a:lnTo>
                    <a:pt x="71" y="9"/>
                  </a:lnTo>
                  <a:lnTo>
                    <a:pt x="68" y="6"/>
                  </a:lnTo>
                  <a:lnTo>
                    <a:pt x="65" y="5"/>
                  </a:lnTo>
                  <a:lnTo>
                    <a:pt x="61" y="4"/>
                  </a:lnTo>
                  <a:lnTo>
                    <a:pt x="57" y="2"/>
                  </a:lnTo>
                  <a:lnTo>
                    <a:pt x="54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36" y="1"/>
                  </a:lnTo>
                  <a:lnTo>
                    <a:pt x="28" y="2"/>
                  </a:lnTo>
                  <a:lnTo>
                    <a:pt x="21" y="5"/>
                  </a:lnTo>
                  <a:lnTo>
                    <a:pt x="13" y="6"/>
                  </a:lnTo>
                  <a:lnTo>
                    <a:pt x="8" y="9"/>
                  </a:lnTo>
                  <a:lnTo>
                    <a:pt x="4" y="13"/>
                  </a:lnTo>
                  <a:lnTo>
                    <a:pt x="1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8" y="36"/>
                  </a:lnTo>
                  <a:lnTo>
                    <a:pt x="10" y="37"/>
                  </a:lnTo>
                  <a:lnTo>
                    <a:pt x="15" y="38"/>
                  </a:lnTo>
                  <a:lnTo>
                    <a:pt x="19" y="38"/>
                  </a:lnTo>
                  <a:lnTo>
                    <a:pt x="23" y="38"/>
                  </a:lnTo>
                  <a:lnTo>
                    <a:pt x="27" y="38"/>
                  </a:lnTo>
                  <a:lnTo>
                    <a:pt x="32" y="37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4"/>
                  </a:lnTo>
                  <a:lnTo>
                    <a:pt x="47" y="34"/>
                  </a:lnTo>
                  <a:lnTo>
                    <a:pt x="49" y="34"/>
                  </a:lnTo>
                  <a:lnTo>
                    <a:pt x="50" y="34"/>
                  </a:lnTo>
                  <a:lnTo>
                    <a:pt x="51" y="47"/>
                  </a:lnTo>
                  <a:lnTo>
                    <a:pt x="53" y="47"/>
                  </a:lnTo>
                  <a:lnTo>
                    <a:pt x="57" y="47"/>
                  </a:lnTo>
                  <a:lnTo>
                    <a:pt x="64" y="47"/>
                  </a:lnTo>
                  <a:lnTo>
                    <a:pt x="72" y="45"/>
                  </a:lnTo>
                  <a:lnTo>
                    <a:pt x="81" y="44"/>
                  </a:lnTo>
                  <a:lnTo>
                    <a:pt x="92" y="42"/>
                  </a:lnTo>
                  <a:lnTo>
                    <a:pt x="103" y="38"/>
                  </a:lnTo>
                  <a:lnTo>
                    <a:pt x="114" y="34"/>
                  </a:lnTo>
                  <a:lnTo>
                    <a:pt x="128" y="26"/>
                  </a:lnTo>
                  <a:lnTo>
                    <a:pt x="136" y="20"/>
                  </a:lnTo>
                  <a:lnTo>
                    <a:pt x="140" y="16"/>
                  </a:lnTo>
                  <a:lnTo>
                    <a:pt x="142" y="13"/>
                  </a:lnTo>
                  <a:lnTo>
                    <a:pt x="142" y="12"/>
                  </a:lnTo>
                  <a:lnTo>
                    <a:pt x="139" y="10"/>
                  </a:lnTo>
                  <a:lnTo>
                    <a:pt x="137" y="10"/>
                  </a:lnTo>
                  <a:lnTo>
                    <a:pt x="136" y="1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27228" name="Group 572"/>
            <p:cNvGrpSpPr>
              <a:grpSpLocks/>
            </p:cNvGrpSpPr>
            <p:nvPr/>
          </p:nvGrpSpPr>
          <p:grpSpPr bwMode="auto">
            <a:xfrm>
              <a:off x="1222" y="783"/>
              <a:ext cx="652" cy="958"/>
              <a:chOff x="1222" y="783"/>
              <a:chExt cx="652" cy="958"/>
            </a:xfrm>
          </p:grpSpPr>
          <p:sp>
            <p:nvSpPr>
              <p:cNvPr id="327229" name="Freeform 573"/>
              <p:cNvSpPr>
                <a:spLocks/>
              </p:cNvSpPr>
              <p:nvPr/>
            </p:nvSpPr>
            <p:spPr bwMode="auto">
              <a:xfrm>
                <a:off x="1222" y="989"/>
                <a:ext cx="652" cy="752"/>
              </a:xfrm>
              <a:custGeom>
                <a:avLst/>
                <a:gdLst/>
                <a:ahLst/>
                <a:cxnLst>
                  <a:cxn ang="0">
                    <a:pos x="641" y="641"/>
                  </a:cxn>
                  <a:cxn ang="0">
                    <a:pos x="651" y="622"/>
                  </a:cxn>
                  <a:cxn ang="0">
                    <a:pos x="458" y="0"/>
                  </a:cxn>
                  <a:cxn ang="0">
                    <a:pos x="18" y="100"/>
                  </a:cxn>
                  <a:cxn ang="0">
                    <a:pos x="0" y="148"/>
                  </a:cxn>
                  <a:cxn ang="0">
                    <a:pos x="207" y="751"/>
                  </a:cxn>
                  <a:cxn ang="0">
                    <a:pos x="641" y="641"/>
                  </a:cxn>
                </a:cxnLst>
                <a:rect l="0" t="0" r="r" b="b"/>
                <a:pathLst>
                  <a:path w="652" h="752">
                    <a:moveTo>
                      <a:pt x="641" y="641"/>
                    </a:moveTo>
                    <a:lnTo>
                      <a:pt x="651" y="622"/>
                    </a:lnTo>
                    <a:lnTo>
                      <a:pt x="458" y="0"/>
                    </a:lnTo>
                    <a:lnTo>
                      <a:pt x="18" y="100"/>
                    </a:lnTo>
                    <a:lnTo>
                      <a:pt x="0" y="148"/>
                    </a:lnTo>
                    <a:lnTo>
                      <a:pt x="207" y="751"/>
                    </a:lnTo>
                    <a:lnTo>
                      <a:pt x="641" y="641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0" name="Freeform 574"/>
              <p:cNvSpPr>
                <a:spLocks/>
              </p:cNvSpPr>
              <p:nvPr/>
            </p:nvSpPr>
            <p:spPr bwMode="auto">
              <a:xfrm>
                <a:off x="1241" y="984"/>
                <a:ext cx="633" cy="736"/>
              </a:xfrm>
              <a:custGeom>
                <a:avLst/>
                <a:gdLst/>
                <a:ahLst/>
                <a:cxnLst>
                  <a:cxn ang="0">
                    <a:pos x="632" y="627"/>
                  </a:cxn>
                  <a:cxn ang="0">
                    <a:pos x="477" y="35"/>
                  </a:cxn>
                  <a:cxn ang="0">
                    <a:pos x="477" y="34"/>
                  </a:cxn>
                  <a:cxn ang="0">
                    <a:pos x="477" y="33"/>
                  </a:cxn>
                  <a:cxn ang="0">
                    <a:pos x="477" y="29"/>
                  </a:cxn>
                  <a:cxn ang="0">
                    <a:pos x="474" y="26"/>
                  </a:cxn>
                  <a:cxn ang="0">
                    <a:pos x="470" y="22"/>
                  </a:cxn>
                  <a:cxn ang="0">
                    <a:pos x="465" y="16"/>
                  </a:cxn>
                  <a:cxn ang="0">
                    <a:pos x="458" y="11"/>
                  </a:cxn>
                  <a:cxn ang="0">
                    <a:pos x="447" y="4"/>
                  </a:cxn>
                  <a:cxn ang="0">
                    <a:pos x="439" y="2"/>
                  </a:cxn>
                  <a:cxn ang="0">
                    <a:pos x="430" y="0"/>
                  </a:cxn>
                  <a:cxn ang="0">
                    <a:pos x="420" y="0"/>
                  </a:cxn>
                  <a:cxn ang="0">
                    <a:pos x="410" y="0"/>
                  </a:cxn>
                  <a:cxn ang="0">
                    <a:pos x="401" y="1"/>
                  </a:cxn>
                  <a:cxn ang="0">
                    <a:pos x="395" y="2"/>
                  </a:cxn>
                  <a:cxn ang="0">
                    <a:pos x="390" y="3"/>
                  </a:cxn>
                  <a:cxn ang="0">
                    <a:pos x="387" y="3"/>
                  </a:cxn>
                  <a:cxn ang="0">
                    <a:pos x="0" y="105"/>
                  </a:cxn>
                  <a:cxn ang="0">
                    <a:pos x="1" y="105"/>
                  </a:cxn>
                  <a:cxn ang="0">
                    <a:pos x="1" y="105"/>
                  </a:cxn>
                  <a:cxn ang="0">
                    <a:pos x="2" y="104"/>
                  </a:cxn>
                  <a:cxn ang="0">
                    <a:pos x="3" y="104"/>
                  </a:cxn>
                  <a:cxn ang="0">
                    <a:pos x="6" y="104"/>
                  </a:cxn>
                  <a:cxn ang="0">
                    <a:pos x="8" y="104"/>
                  </a:cxn>
                  <a:cxn ang="0">
                    <a:pos x="12" y="104"/>
                  </a:cxn>
                  <a:cxn ang="0">
                    <a:pos x="17" y="104"/>
                  </a:cxn>
                  <a:cxn ang="0">
                    <a:pos x="26" y="107"/>
                  </a:cxn>
                  <a:cxn ang="0">
                    <a:pos x="34" y="114"/>
                  </a:cxn>
                  <a:cxn ang="0">
                    <a:pos x="40" y="122"/>
                  </a:cxn>
                  <a:cxn ang="0">
                    <a:pos x="47" y="131"/>
                  </a:cxn>
                  <a:cxn ang="0">
                    <a:pos x="50" y="140"/>
                  </a:cxn>
                  <a:cxn ang="0">
                    <a:pos x="54" y="148"/>
                  </a:cxn>
                  <a:cxn ang="0">
                    <a:pos x="57" y="153"/>
                  </a:cxn>
                  <a:cxn ang="0">
                    <a:pos x="57" y="156"/>
                  </a:cxn>
                  <a:cxn ang="0">
                    <a:pos x="200" y="735"/>
                  </a:cxn>
                  <a:cxn ang="0">
                    <a:pos x="632" y="627"/>
                  </a:cxn>
                </a:cxnLst>
                <a:rect l="0" t="0" r="r" b="b"/>
                <a:pathLst>
                  <a:path w="633" h="736">
                    <a:moveTo>
                      <a:pt x="632" y="627"/>
                    </a:moveTo>
                    <a:lnTo>
                      <a:pt x="477" y="35"/>
                    </a:lnTo>
                    <a:lnTo>
                      <a:pt x="477" y="34"/>
                    </a:lnTo>
                    <a:lnTo>
                      <a:pt x="477" y="33"/>
                    </a:lnTo>
                    <a:lnTo>
                      <a:pt x="477" y="29"/>
                    </a:lnTo>
                    <a:lnTo>
                      <a:pt x="474" y="26"/>
                    </a:lnTo>
                    <a:lnTo>
                      <a:pt x="470" y="22"/>
                    </a:lnTo>
                    <a:lnTo>
                      <a:pt x="465" y="16"/>
                    </a:lnTo>
                    <a:lnTo>
                      <a:pt x="458" y="11"/>
                    </a:lnTo>
                    <a:lnTo>
                      <a:pt x="447" y="4"/>
                    </a:lnTo>
                    <a:lnTo>
                      <a:pt x="439" y="2"/>
                    </a:lnTo>
                    <a:lnTo>
                      <a:pt x="430" y="0"/>
                    </a:lnTo>
                    <a:lnTo>
                      <a:pt x="420" y="0"/>
                    </a:lnTo>
                    <a:lnTo>
                      <a:pt x="410" y="0"/>
                    </a:lnTo>
                    <a:lnTo>
                      <a:pt x="401" y="1"/>
                    </a:lnTo>
                    <a:lnTo>
                      <a:pt x="395" y="2"/>
                    </a:lnTo>
                    <a:lnTo>
                      <a:pt x="390" y="3"/>
                    </a:lnTo>
                    <a:lnTo>
                      <a:pt x="387" y="3"/>
                    </a:lnTo>
                    <a:lnTo>
                      <a:pt x="0" y="105"/>
                    </a:lnTo>
                    <a:lnTo>
                      <a:pt x="1" y="105"/>
                    </a:lnTo>
                    <a:lnTo>
                      <a:pt x="1" y="105"/>
                    </a:lnTo>
                    <a:lnTo>
                      <a:pt x="2" y="104"/>
                    </a:lnTo>
                    <a:lnTo>
                      <a:pt x="3" y="104"/>
                    </a:lnTo>
                    <a:lnTo>
                      <a:pt x="6" y="104"/>
                    </a:lnTo>
                    <a:lnTo>
                      <a:pt x="8" y="104"/>
                    </a:lnTo>
                    <a:lnTo>
                      <a:pt x="12" y="104"/>
                    </a:lnTo>
                    <a:lnTo>
                      <a:pt x="17" y="104"/>
                    </a:lnTo>
                    <a:lnTo>
                      <a:pt x="26" y="107"/>
                    </a:lnTo>
                    <a:lnTo>
                      <a:pt x="34" y="114"/>
                    </a:lnTo>
                    <a:lnTo>
                      <a:pt x="40" y="122"/>
                    </a:lnTo>
                    <a:lnTo>
                      <a:pt x="47" y="131"/>
                    </a:lnTo>
                    <a:lnTo>
                      <a:pt x="50" y="140"/>
                    </a:lnTo>
                    <a:lnTo>
                      <a:pt x="54" y="148"/>
                    </a:lnTo>
                    <a:lnTo>
                      <a:pt x="57" y="153"/>
                    </a:lnTo>
                    <a:lnTo>
                      <a:pt x="57" y="156"/>
                    </a:lnTo>
                    <a:lnTo>
                      <a:pt x="200" y="735"/>
                    </a:lnTo>
                    <a:lnTo>
                      <a:pt x="632" y="627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1" name="Freeform 575"/>
              <p:cNvSpPr>
                <a:spLocks/>
              </p:cNvSpPr>
              <p:nvPr/>
            </p:nvSpPr>
            <p:spPr bwMode="auto">
              <a:xfrm>
                <a:off x="1391" y="1323"/>
                <a:ext cx="68" cy="67"/>
              </a:xfrm>
              <a:custGeom>
                <a:avLst/>
                <a:gdLst/>
                <a:ahLst/>
                <a:cxnLst>
                  <a:cxn ang="0">
                    <a:pos x="67" y="52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6"/>
                  </a:cxn>
                  <a:cxn ang="0">
                    <a:pos x="67" y="52"/>
                  </a:cxn>
                </a:cxnLst>
                <a:rect l="0" t="0" r="r" b="b"/>
                <a:pathLst>
                  <a:path w="68" h="67">
                    <a:moveTo>
                      <a:pt x="67" y="52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6"/>
                    </a:lnTo>
                    <a:lnTo>
                      <a:pt x="67" y="52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2" name="Freeform 576"/>
              <p:cNvSpPr>
                <a:spLocks/>
              </p:cNvSpPr>
              <p:nvPr/>
            </p:nvSpPr>
            <p:spPr bwMode="auto">
              <a:xfrm>
                <a:off x="1345" y="1092"/>
                <a:ext cx="377" cy="174"/>
              </a:xfrm>
              <a:custGeom>
                <a:avLst/>
                <a:gdLst/>
                <a:ahLst/>
                <a:cxnLst>
                  <a:cxn ang="0">
                    <a:pos x="376" y="84"/>
                  </a:cxn>
                  <a:cxn ang="0">
                    <a:pos x="354" y="0"/>
                  </a:cxn>
                  <a:cxn ang="0">
                    <a:pos x="0" y="90"/>
                  </a:cxn>
                  <a:cxn ang="0">
                    <a:pos x="21" y="173"/>
                  </a:cxn>
                  <a:cxn ang="0">
                    <a:pos x="376" y="84"/>
                  </a:cxn>
                </a:cxnLst>
                <a:rect l="0" t="0" r="r" b="b"/>
                <a:pathLst>
                  <a:path w="377" h="174">
                    <a:moveTo>
                      <a:pt x="376" y="84"/>
                    </a:moveTo>
                    <a:lnTo>
                      <a:pt x="354" y="0"/>
                    </a:lnTo>
                    <a:lnTo>
                      <a:pt x="0" y="90"/>
                    </a:lnTo>
                    <a:lnTo>
                      <a:pt x="21" y="173"/>
                    </a:lnTo>
                    <a:lnTo>
                      <a:pt x="376" y="84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3" name="Freeform 577"/>
              <p:cNvSpPr>
                <a:spLocks/>
              </p:cNvSpPr>
              <p:nvPr/>
            </p:nvSpPr>
            <p:spPr bwMode="auto">
              <a:xfrm>
                <a:off x="1345" y="1102"/>
                <a:ext cx="373" cy="169"/>
              </a:xfrm>
              <a:custGeom>
                <a:avLst/>
                <a:gdLst/>
                <a:ahLst/>
                <a:cxnLst>
                  <a:cxn ang="0">
                    <a:pos x="372" y="75"/>
                  </a:cxn>
                  <a:cxn ang="0">
                    <a:pos x="352" y="0"/>
                  </a:cxn>
                  <a:cxn ang="0">
                    <a:pos x="0" y="88"/>
                  </a:cxn>
                  <a:cxn ang="0">
                    <a:pos x="19" y="168"/>
                  </a:cxn>
                  <a:cxn ang="0">
                    <a:pos x="372" y="75"/>
                  </a:cxn>
                </a:cxnLst>
                <a:rect l="0" t="0" r="r" b="b"/>
                <a:pathLst>
                  <a:path w="373" h="169">
                    <a:moveTo>
                      <a:pt x="372" y="75"/>
                    </a:moveTo>
                    <a:lnTo>
                      <a:pt x="352" y="0"/>
                    </a:lnTo>
                    <a:lnTo>
                      <a:pt x="0" y="88"/>
                    </a:lnTo>
                    <a:lnTo>
                      <a:pt x="19" y="168"/>
                    </a:lnTo>
                    <a:lnTo>
                      <a:pt x="372" y="75"/>
                    </a:lnTo>
                  </a:path>
                </a:pathLst>
              </a:custGeom>
              <a:solidFill>
                <a:srgbClr val="00CC9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4" name="Freeform 578"/>
              <p:cNvSpPr>
                <a:spLocks/>
              </p:cNvSpPr>
              <p:nvPr/>
            </p:nvSpPr>
            <p:spPr bwMode="auto">
              <a:xfrm>
                <a:off x="1404" y="1052"/>
                <a:ext cx="205" cy="74"/>
              </a:xfrm>
              <a:custGeom>
                <a:avLst/>
                <a:gdLst/>
                <a:ahLst/>
                <a:cxnLst>
                  <a:cxn ang="0">
                    <a:pos x="204" y="24"/>
                  </a:cxn>
                  <a:cxn ang="0">
                    <a:pos x="197" y="0"/>
                  </a:cxn>
                  <a:cxn ang="0">
                    <a:pos x="0" y="48"/>
                  </a:cxn>
                  <a:cxn ang="0">
                    <a:pos x="6" y="73"/>
                  </a:cxn>
                  <a:cxn ang="0">
                    <a:pos x="204" y="24"/>
                  </a:cxn>
                </a:cxnLst>
                <a:rect l="0" t="0" r="r" b="b"/>
                <a:pathLst>
                  <a:path w="205" h="74">
                    <a:moveTo>
                      <a:pt x="204" y="24"/>
                    </a:moveTo>
                    <a:lnTo>
                      <a:pt x="197" y="0"/>
                    </a:lnTo>
                    <a:lnTo>
                      <a:pt x="0" y="48"/>
                    </a:lnTo>
                    <a:lnTo>
                      <a:pt x="6" y="73"/>
                    </a:lnTo>
                    <a:lnTo>
                      <a:pt x="204" y="24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5" name="Freeform 579"/>
              <p:cNvSpPr>
                <a:spLocks/>
              </p:cNvSpPr>
              <p:nvPr/>
            </p:nvSpPr>
            <p:spPr bwMode="auto">
              <a:xfrm>
                <a:off x="1467" y="1304"/>
                <a:ext cx="67" cy="66"/>
              </a:xfrm>
              <a:custGeom>
                <a:avLst/>
                <a:gdLst/>
                <a:ahLst/>
                <a:cxnLst>
                  <a:cxn ang="0">
                    <a:pos x="66" y="51"/>
                  </a:cxn>
                  <a:cxn ang="0">
                    <a:pos x="52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6" y="51"/>
                  </a:cxn>
                </a:cxnLst>
                <a:rect l="0" t="0" r="r" b="b"/>
                <a:pathLst>
                  <a:path w="67" h="66">
                    <a:moveTo>
                      <a:pt x="66" y="51"/>
                    </a:moveTo>
                    <a:lnTo>
                      <a:pt x="52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6" y="5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6" name="Freeform 580"/>
              <p:cNvSpPr>
                <a:spLocks/>
              </p:cNvSpPr>
              <p:nvPr/>
            </p:nvSpPr>
            <p:spPr bwMode="auto">
              <a:xfrm>
                <a:off x="1541" y="1285"/>
                <a:ext cx="68" cy="66"/>
              </a:xfrm>
              <a:custGeom>
                <a:avLst/>
                <a:gdLst/>
                <a:ahLst/>
                <a:cxnLst>
                  <a:cxn ang="0">
                    <a:pos x="67" y="51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7" y="51"/>
                  </a:cxn>
                </a:cxnLst>
                <a:rect l="0" t="0" r="r" b="b"/>
                <a:pathLst>
                  <a:path w="68" h="66">
                    <a:moveTo>
                      <a:pt x="67" y="51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7" y="5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7" name="Freeform 581"/>
              <p:cNvSpPr>
                <a:spLocks/>
              </p:cNvSpPr>
              <p:nvPr/>
            </p:nvSpPr>
            <p:spPr bwMode="auto">
              <a:xfrm>
                <a:off x="1616" y="1265"/>
                <a:ext cx="69" cy="66"/>
              </a:xfrm>
              <a:custGeom>
                <a:avLst/>
                <a:gdLst/>
                <a:ahLst/>
                <a:cxnLst>
                  <a:cxn ang="0">
                    <a:pos x="68" y="52"/>
                  </a:cxn>
                  <a:cxn ang="0">
                    <a:pos x="55" y="0"/>
                  </a:cxn>
                  <a:cxn ang="0">
                    <a:pos x="0" y="13"/>
                  </a:cxn>
                  <a:cxn ang="0">
                    <a:pos x="13" y="65"/>
                  </a:cxn>
                  <a:cxn ang="0">
                    <a:pos x="68" y="52"/>
                  </a:cxn>
                </a:cxnLst>
                <a:rect l="0" t="0" r="r" b="b"/>
                <a:pathLst>
                  <a:path w="69" h="66">
                    <a:moveTo>
                      <a:pt x="68" y="52"/>
                    </a:moveTo>
                    <a:lnTo>
                      <a:pt x="55" y="0"/>
                    </a:lnTo>
                    <a:lnTo>
                      <a:pt x="0" y="13"/>
                    </a:lnTo>
                    <a:lnTo>
                      <a:pt x="13" y="65"/>
                    </a:lnTo>
                    <a:lnTo>
                      <a:pt x="68" y="5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8" name="Freeform 582"/>
              <p:cNvSpPr>
                <a:spLocks/>
              </p:cNvSpPr>
              <p:nvPr/>
            </p:nvSpPr>
            <p:spPr bwMode="auto">
              <a:xfrm>
                <a:off x="1691" y="1247"/>
                <a:ext cx="68" cy="66"/>
              </a:xfrm>
              <a:custGeom>
                <a:avLst/>
                <a:gdLst/>
                <a:ahLst/>
                <a:cxnLst>
                  <a:cxn ang="0">
                    <a:pos x="67" y="51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7" y="51"/>
                  </a:cxn>
                </a:cxnLst>
                <a:rect l="0" t="0" r="r" b="b"/>
                <a:pathLst>
                  <a:path w="68" h="66">
                    <a:moveTo>
                      <a:pt x="67" y="51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7" y="51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39" name="Freeform 583"/>
              <p:cNvSpPr>
                <a:spLocks/>
              </p:cNvSpPr>
              <p:nvPr/>
            </p:nvSpPr>
            <p:spPr bwMode="auto">
              <a:xfrm>
                <a:off x="1408" y="1393"/>
                <a:ext cx="67" cy="66"/>
              </a:xfrm>
              <a:custGeom>
                <a:avLst/>
                <a:gdLst/>
                <a:ahLst/>
                <a:cxnLst>
                  <a:cxn ang="0">
                    <a:pos x="66" y="51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3" y="65"/>
                  </a:cxn>
                  <a:cxn ang="0">
                    <a:pos x="66" y="51"/>
                  </a:cxn>
                </a:cxnLst>
                <a:rect l="0" t="0" r="r" b="b"/>
                <a:pathLst>
                  <a:path w="67" h="66">
                    <a:moveTo>
                      <a:pt x="66" y="51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3" y="65"/>
                    </a:lnTo>
                    <a:lnTo>
                      <a:pt x="66" y="51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0" name="Freeform 584"/>
              <p:cNvSpPr>
                <a:spLocks/>
              </p:cNvSpPr>
              <p:nvPr/>
            </p:nvSpPr>
            <p:spPr bwMode="auto">
              <a:xfrm>
                <a:off x="1483" y="1373"/>
                <a:ext cx="68" cy="67"/>
              </a:xfrm>
              <a:custGeom>
                <a:avLst/>
                <a:gdLst/>
                <a:ahLst/>
                <a:cxnLst>
                  <a:cxn ang="0">
                    <a:pos x="67" y="52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6"/>
                  </a:cxn>
                  <a:cxn ang="0">
                    <a:pos x="67" y="52"/>
                  </a:cxn>
                </a:cxnLst>
                <a:rect l="0" t="0" r="r" b="b"/>
                <a:pathLst>
                  <a:path w="68" h="67">
                    <a:moveTo>
                      <a:pt x="67" y="52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6"/>
                    </a:lnTo>
                    <a:lnTo>
                      <a:pt x="67" y="5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1" name="Freeform 585"/>
              <p:cNvSpPr>
                <a:spLocks/>
              </p:cNvSpPr>
              <p:nvPr/>
            </p:nvSpPr>
            <p:spPr bwMode="auto">
              <a:xfrm>
                <a:off x="1559" y="1355"/>
                <a:ext cx="68" cy="65"/>
              </a:xfrm>
              <a:custGeom>
                <a:avLst/>
                <a:gdLst/>
                <a:ahLst/>
                <a:cxnLst>
                  <a:cxn ang="0">
                    <a:pos x="67" y="50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4"/>
                  </a:cxn>
                  <a:cxn ang="0">
                    <a:pos x="67" y="50"/>
                  </a:cxn>
                </a:cxnLst>
                <a:rect l="0" t="0" r="r" b="b"/>
                <a:pathLst>
                  <a:path w="68" h="65">
                    <a:moveTo>
                      <a:pt x="67" y="50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4"/>
                    </a:lnTo>
                    <a:lnTo>
                      <a:pt x="67" y="5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2" name="Freeform 586"/>
              <p:cNvSpPr>
                <a:spLocks/>
              </p:cNvSpPr>
              <p:nvPr/>
            </p:nvSpPr>
            <p:spPr bwMode="auto">
              <a:xfrm>
                <a:off x="1635" y="1336"/>
                <a:ext cx="66" cy="66"/>
              </a:xfrm>
              <a:custGeom>
                <a:avLst/>
                <a:gdLst/>
                <a:ahLst/>
                <a:cxnLst>
                  <a:cxn ang="0">
                    <a:pos x="65" y="51"/>
                  </a:cxn>
                  <a:cxn ang="0">
                    <a:pos x="52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5" y="51"/>
                  </a:cxn>
                </a:cxnLst>
                <a:rect l="0" t="0" r="r" b="b"/>
                <a:pathLst>
                  <a:path w="66" h="66">
                    <a:moveTo>
                      <a:pt x="65" y="51"/>
                    </a:moveTo>
                    <a:lnTo>
                      <a:pt x="52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5" y="5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3" name="Freeform 587"/>
              <p:cNvSpPr>
                <a:spLocks/>
              </p:cNvSpPr>
              <p:nvPr/>
            </p:nvSpPr>
            <p:spPr bwMode="auto">
              <a:xfrm>
                <a:off x="1709" y="1316"/>
                <a:ext cx="68" cy="67"/>
              </a:xfrm>
              <a:custGeom>
                <a:avLst/>
                <a:gdLst/>
                <a:ahLst/>
                <a:cxnLst>
                  <a:cxn ang="0">
                    <a:pos x="67" y="52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13" y="66"/>
                  </a:cxn>
                  <a:cxn ang="0">
                    <a:pos x="67" y="52"/>
                  </a:cxn>
                </a:cxnLst>
                <a:rect l="0" t="0" r="r" b="b"/>
                <a:pathLst>
                  <a:path w="68" h="67">
                    <a:moveTo>
                      <a:pt x="67" y="52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13" y="66"/>
                    </a:lnTo>
                    <a:lnTo>
                      <a:pt x="67" y="52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4" name="Freeform 588"/>
              <p:cNvSpPr>
                <a:spLocks/>
              </p:cNvSpPr>
              <p:nvPr/>
            </p:nvSpPr>
            <p:spPr bwMode="auto">
              <a:xfrm>
                <a:off x="1427" y="1462"/>
                <a:ext cx="66" cy="68"/>
              </a:xfrm>
              <a:custGeom>
                <a:avLst/>
                <a:gdLst/>
                <a:ahLst/>
                <a:cxnLst>
                  <a:cxn ang="0">
                    <a:pos x="65" y="53"/>
                  </a:cxn>
                  <a:cxn ang="0">
                    <a:pos x="52" y="0"/>
                  </a:cxn>
                  <a:cxn ang="0">
                    <a:pos x="0" y="13"/>
                  </a:cxn>
                  <a:cxn ang="0">
                    <a:pos x="12" y="67"/>
                  </a:cxn>
                  <a:cxn ang="0">
                    <a:pos x="65" y="53"/>
                  </a:cxn>
                </a:cxnLst>
                <a:rect l="0" t="0" r="r" b="b"/>
                <a:pathLst>
                  <a:path w="66" h="68">
                    <a:moveTo>
                      <a:pt x="65" y="53"/>
                    </a:moveTo>
                    <a:lnTo>
                      <a:pt x="52" y="0"/>
                    </a:lnTo>
                    <a:lnTo>
                      <a:pt x="0" y="13"/>
                    </a:lnTo>
                    <a:lnTo>
                      <a:pt x="12" y="67"/>
                    </a:lnTo>
                    <a:lnTo>
                      <a:pt x="65" y="53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5" name="Freeform 589"/>
              <p:cNvSpPr>
                <a:spLocks/>
              </p:cNvSpPr>
              <p:nvPr/>
            </p:nvSpPr>
            <p:spPr bwMode="auto">
              <a:xfrm>
                <a:off x="1501" y="1444"/>
                <a:ext cx="68" cy="66"/>
              </a:xfrm>
              <a:custGeom>
                <a:avLst/>
                <a:gdLst/>
                <a:ahLst/>
                <a:cxnLst>
                  <a:cxn ang="0">
                    <a:pos x="67" y="51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13" y="65"/>
                  </a:cxn>
                  <a:cxn ang="0">
                    <a:pos x="67" y="51"/>
                  </a:cxn>
                </a:cxnLst>
                <a:rect l="0" t="0" r="r" b="b"/>
                <a:pathLst>
                  <a:path w="68" h="66">
                    <a:moveTo>
                      <a:pt x="67" y="51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13" y="65"/>
                    </a:lnTo>
                    <a:lnTo>
                      <a:pt x="67" y="5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6" name="Freeform 590"/>
              <p:cNvSpPr>
                <a:spLocks/>
              </p:cNvSpPr>
              <p:nvPr/>
            </p:nvSpPr>
            <p:spPr bwMode="auto">
              <a:xfrm>
                <a:off x="1577" y="1425"/>
                <a:ext cx="68" cy="66"/>
              </a:xfrm>
              <a:custGeom>
                <a:avLst/>
                <a:gdLst/>
                <a:ahLst/>
                <a:cxnLst>
                  <a:cxn ang="0">
                    <a:pos x="67" y="51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7" y="51"/>
                  </a:cxn>
                </a:cxnLst>
                <a:rect l="0" t="0" r="r" b="b"/>
                <a:pathLst>
                  <a:path w="68" h="66">
                    <a:moveTo>
                      <a:pt x="67" y="51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7" y="5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7" name="Freeform 591"/>
              <p:cNvSpPr>
                <a:spLocks/>
              </p:cNvSpPr>
              <p:nvPr/>
            </p:nvSpPr>
            <p:spPr bwMode="auto">
              <a:xfrm>
                <a:off x="1652" y="1405"/>
                <a:ext cx="68" cy="67"/>
              </a:xfrm>
              <a:custGeom>
                <a:avLst/>
                <a:gdLst/>
                <a:ahLst/>
                <a:cxnLst>
                  <a:cxn ang="0">
                    <a:pos x="67" y="52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6"/>
                  </a:cxn>
                  <a:cxn ang="0">
                    <a:pos x="67" y="52"/>
                  </a:cxn>
                </a:cxnLst>
                <a:rect l="0" t="0" r="r" b="b"/>
                <a:pathLst>
                  <a:path w="68" h="67">
                    <a:moveTo>
                      <a:pt x="67" y="52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6"/>
                    </a:lnTo>
                    <a:lnTo>
                      <a:pt x="67" y="5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8" name="Freeform 592"/>
              <p:cNvSpPr>
                <a:spLocks/>
              </p:cNvSpPr>
              <p:nvPr/>
            </p:nvSpPr>
            <p:spPr bwMode="auto">
              <a:xfrm>
                <a:off x="1472" y="1296"/>
                <a:ext cx="68" cy="66"/>
              </a:xfrm>
              <a:custGeom>
                <a:avLst/>
                <a:gdLst/>
                <a:ahLst/>
                <a:cxnLst>
                  <a:cxn ang="0">
                    <a:pos x="67" y="51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13" y="65"/>
                  </a:cxn>
                  <a:cxn ang="0">
                    <a:pos x="67" y="51"/>
                  </a:cxn>
                </a:cxnLst>
                <a:rect l="0" t="0" r="r" b="b"/>
                <a:pathLst>
                  <a:path w="68" h="66">
                    <a:moveTo>
                      <a:pt x="67" y="51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13" y="65"/>
                    </a:lnTo>
                    <a:lnTo>
                      <a:pt x="67" y="5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49" name="Freeform 593"/>
              <p:cNvSpPr>
                <a:spLocks/>
              </p:cNvSpPr>
              <p:nvPr/>
            </p:nvSpPr>
            <p:spPr bwMode="auto">
              <a:xfrm>
                <a:off x="1548" y="1276"/>
                <a:ext cx="68" cy="67"/>
              </a:xfrm>
              <a:custGeom>
                <a:avLst/>
                <a:gdLst/>
                <a:ahLst/>
                <a:cxnLst>
                  <a:cxn ang="0">
                    <a:pos x="67" y="52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6"/>
                  </a:cxn>
                  <a:cxn ang="0">
                    <a:pos x="67" y="52"/>
                  </a:cxn>
                </a:cxnLst>
                <a:rect l="0" t="0" r="r" b="b"/>
                <a:pathLst>
                  <a:path w="68" h="67">
                    <a:moveTo>
                      <a:pt x="67" y="52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6"/>
                    </a:lnTo>
                    <a:lnTo>
                      <a:pt x="67" y="52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0" name="Freeform 594"/>
              <p:cNvSpPr>
                <a:spLocks/>
              </p:cNvSpPr>
              <p:nvPr/>
            </p:nvSpPr>
            <p:spPr bwMode="auto">
              <a:xfrm>
                <a:off x="1623" y="1258"/>
                <a:ext cx="68" cy="66"/>
              </a:xfrm>
              <a:custGeom>
                <a:avLst/>
                <a:gdLst/>
                <a:ahLst/>
                <a:cxnLst>
                  <a:cxn ang="0">
                    <a:pos x="67" y="51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7" y="51"/>
                  </a:cxn>
                </a:cxnLst>
                <a:rect l="0" t="0" r="r" b="b"/>
                <a:pathLst>
                  <a:path w="68" h="66">
                    <a:moveTo>
                      <a:pt x="67" y="51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7" y="5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1" name="Freeform 595"/>
              <p:cNvSpPr>
                <a:spLocks/>
              </p:cNvSpPr>
              <p:nvPr/>
            </p:nvSpPr>
            <p:spPr bwMode="auto">
              <a:xfrm>
                <a:off x="1490" y="1366"/>
                <a:ext cx="68" cy="66"/>
              </a:xfrm>
              <a:custGeom>
                <a:avLst/>
                <a:gdLst/>
                <a:ahLst/>
                <a:cxnLst>
                  <a:cxn ang="0">
                    <a:pos x="67" y="51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13" y="65"/>
                  </a:cxn>
                  <a:cxn ang="0">
                    <a:pos x="67" y="51"/>
                  </a:cxn>
                </a:cxnLst>
                <a:rect l="0" t="0" r="r" b="b"/>
                <a:pathLst>
                  <a:path w="68" h="66">
                    <a:moveTo>
                      <a:pt x="67" y="51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13" y="65"/>
                    </a:lnTo>
                    <a:lnTo>
                      <a:pt x="67" y="5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2" name="Freeform 596"/>
              <p:cNvSpPr>
                <a:spLocks/>
              </p:cNvSpPr>
              <p:nvPr/>
            </p:nvSpPr>
            <p:spPr bwMode="auto">
              <a:xfrm>
                <a:off x="1566" y="1347"/>
                <a:ext cx="67" cy="66"/>
              </a:xfrm>
              <a:custGeom>
                <a:avLst/>
                <a:gdLst/>
                <a:ahLst/>
                <a:cxnLst>
                  <a:cxn ang="0">
                    <a:pos x="66" y="51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3" y="65"/>
                  </a:cxn>
                  <a:cxn ang="0">
                    <a:pos x="66" y="51"/>
                  </a:cxn>
                </a:cxnLst>
                <a:rect l="0" t="0" r="r" b="b"/>
                <a:pathLst>
                  <a:path w="67" h="66">
                    <a:moveTo>
                      <a:pt x="66" y="51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3" y="65"/>
                    </a:lnTo>
                    <a:lnTo>
                      <a:pt x="66" y="5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3" name="Freeform 597"/>
              <p:cNvSpPr>
                <a:spLocks/>
              </p:cNvSpPr>
              <p:nvPr/>
            </p:nvSpPr>
            <p:spPr bwMode="auto">
              <a:xfrm>
                <a:off x="1641" y="1327"/>
                <a:ext cx="68" cy="67"/>
              </a:xfrm>
              <a:custGeom>
                <a:avLst/>
                <a:gdLst/>
                <a:ahLst/>
                <a:cxnLst>
                  <a:cxn ang="0">
                    <a:pos x="67" y="52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6"/>
                  </a:cxn>
                  <a:cxn ang="0">
                    <a:pos x="67" y="52"/>
                  </a:cxn>
                </a:cxnLst>
                <a:rect l="0" t="0" r="r" b="b"/>
                <a:pathLst>
                  <a:path w="68" h="67">
                    <a:moveTo>
                      <a:pt x="67" y="52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6"/>
                    </a:lnTo>
                    <a:lnTo>
                      <a:pt x="67" y="52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4" name="Freeform 598"/>
              <p:cNvSpPr>
                <a:spLocks/>
              </p:cNvSpPr>
              <p:nvPr/>
            </p:nvSpPr>
            <p:spPr bwMode="auto">
              <a:xfrm>
                <a:off x="1508" y="1436"/>
                <a:ext cx="69" cy="66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8" y="51"/>
                  </a:cxn>
                </a:cxnLst>
                <a:rect l="0" t="0" r="r" b="b"/>
                <a:pathLst>
                  <a:path w="69" h="66">
                    <a:moveTo>
                      <a:pt x="68" y="51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8" y="5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5" name="Freeform 599"/>
              <p:cNvSpPr>
                <a:spLocks/>
              </p:cNvSpPr>
              <p:nvPr/>
            </p:nvSpPr>
            <p:spPr bwMode="auto">
              <a:xfrm>
                <a:off x="1583" y="1416"/>
                <a:ext cx="67" cy="67"/>
              </a:xfrm>
              <a:custGeom>
                <a:avLst/>
                <a:gdLst/>
                <a:ahLst/>
                <a:cxnLst>
                  <a:cxn ang="0">
                    <a:pos x="66" y="52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6"/>
                  </a:cxn>
                  <a:cxn ang="0">
                    <a:pos x="66" y="52"/>
                  </a:cxn>
                </a:cxnLst>
                <a:rect l="0" t="0" r="r" b="b"/>
                <a:pathLst>
                  <a:path w="67" h="67">
                    <a:moveTo>
                      <a:pt x="66" y="52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6"/>
                    </a:lnTo>
                    <a:lnTo>
                      <a:pt x="66" y="52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6" name="Freeform 600"/>
              <p:cNvSpPr>
                <a:spLocks/>
              </p:cNvSpPr>
              <p:nvPr/>
            </p:nvSpPr>
            <p:spPr bwMode="auto">
              <a:xfrm>
                <a:off x="1658" y="1399"/>
                <a:ext cx="68" cy="64"/>
              </a:xfrm>
              <a:custGeom>
                <a:avLst/>
                <a:gdLst/>
                <a:ahLst/>
                <a:cxnLst>
                  <a:cxn ang="0">
                    <a:pos x="67" y="49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13" y="63"/>
                  </a:cxn>
                  <a:cxn ang="0">
                    <a:pos x="67" y="49"/>
                  </a:cxn>
                </a:cxnLst>
                <a:rect l="0" t="0" r="r" b="b"/>
                <a:pathLst>
                  <a:path w="68" h="64">
                    <a:moveTo>
                      <a:pt x="67" y="49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13" y="63"/>
                    </a:lnTo>
                    <a:lnTo>
                      <a:pt x="67" y="49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7" name="Freeform 601"/>
              <p:cNvSpPr>
                <a:spLocks/>
              </p:cNvSpPr>
              <p:nvPr/>
            </p:nvSpPr>
            <p:spPr bwMode="auto">
              <a:xfrm>
                <a:off x="1728" y="1387"/>
                <a:ext cx="67" cy="65"/>
              </a:xfrm>
              <a:custGeom>
                <a:avLst/>
                <a:gdLst/>
                <a:ahLst/>
                <a:cxnLst>
                  <a:cxn ang="0">
                    <a:pos x="66" y="50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4"/>
                  </a:cxn>
                  <a:cxn ang="0">
                    <a:pos x="66" y="50"/>
                  </a:cxn>
                </a:cxnLst>
                <a:rect l="0" t="0" r="r" b="b"/>
                <a:pathLst>
                  <a:path w="67" h="65">
                    <a:moveTo>
                      <a:pt x="66" y="50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4"/>
                    </a:lnTo>
                    <a:lnTo>
                      <a:pt x="66" y="5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8" name="Freeform 602"/>
              <p:cNvSpPr>
                <a:spLocks/>
              </p:cNvSpPr>
              <p:nvPr/>
            </p:nvSpPr>
            <p:spPr bwMode="auto">
              <a:xfrm>
                <a:off x="1443" y="1533"/>
                <a:ext cx="69" cy="66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8" y="51"/>
                  </a:cxn>
                </a:cxnLst>
                <a:rect l="0" t="0" r="r" b="b"/>
                <a:pathLst>
                  <a:path w="69" h="66">
                    <a:moveTo>
                      <a:pt x="68" y="51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8" y="51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59" name="Freeform 603"/>
              <p:cNvSpPr>
                <a:spLocks/>
              </p:cNvSpPr>
              <p:nvPr/>
            </p:nvSpPr>
            <p:spPr bwMode="auto">
              <a:xfrm>
                <a:off x="1519" y="1513"/>
                <a:ext cx="67" cy="67"/>
              </a:xfrm>
              <a:custGeom>
                <a:avLst/>
                <a:gdLst/>
                <a:ahLst/>
                <a:cxnLst>
                  <a:cxn ang="0">
                    <a:pos x="66" y="52"/>
                  </a:cxn>
                  <a:cxn ang="0">
                    <a:pos x="53" y="0"/>
                  </a:cxn>
                  <a:cxn ang="0">
                    <a:pos x="0" y="14"/>
                  </a:cxn>
                  <a:cxn ang="0">
                    <a:pos x="12" y="66"/>
                  </a:cxn>
                  <a:cxn ang="0">
                    <a:pos x="66" y="52"/>
                  </a:cxn>
                </a:cxnLst>
                <a:rect l="0" t="0" r="r" b="b"/>
                <a:pathLst>
                  <a:path w="67" h="67">
                    <a:moveTo>
                      <a:pt x="66" y="52"/>
                    </a:moveTo>
                    <a:lnTo>
                      <a:pt x="53" y="0"/>
                    </a:lnTo>
                    <a:lnTo>
                      <a:pt x="0" y="14"/>
                    </a:lnTo>
                    <a:lnTo>
                      <a:pt x="12" y="66"/>
                    </a:lnTo>
                    <a:lnTo>
                      <a:pt x="66" y="5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0" name="Freeform 604"/>
              <p:cNvSpPr>
                <a:spLocks/>
              </p:cNvSpPr>
              <p:nvPr/>
            </p:nvSpPr>
            <p:spPr bwMode="auto">
              <a:xfrm>
                <a:off x="1526" y="1505"/>
                <a:ext cx="67" cy="66"/>
              </a:xfrm>
              <a:custGeom>
                <a:avLst/>
                <a:gdLst/>
                <a:ahLst/>
                <a:cxnLst>
                  <a:cxn ang="0">
                    <a:pos x="66" y="51"/>
                  </a:cxn>
                  <a:cxn ang="0">
                    <a:pos x="52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6" y="51"/>
                  </a:cxn>
                </a:cxnLst>
                <a:rect l="0" t="0" r="r" b="b"/>
                <a:pathLst>
                  <a:path w="67" h="66">
                    <a:moveTo>
                      <a:pt x="66" y="51"/>
                    </a:moveTo>
                    <a:lnTo>
                      <a:pt x="52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6" y="5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1" name="Freeform 605"/>
              <p:cNvSpPr>
                <a:spLocks/>
              </p:cNvSpPr>
              <p:nvPr/>
            </p:nvSpPr>
            <p:spPr bwMode="auto">
              <a:xfrm>
                <a:off x="1593" y="1494"/>
                <a:ext cx="68" cy="66"/>
              </a:xfrm>
              <a:custGeom>
                <a:avLst/>
                <a:gdLst/>
                <a:ahLst/>
                <a:cxnLst>
                  <a:cxn ang="0">
                    <a:pos x="67" y="51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13" y="65"/>
                  </a:cxn>
                  <a:cxn ang="0">
                    <a:pos x="67" y="51"/>
                  </a:cxn>
                </a:cxnLst>
                <a:rect l="0" t="0" r="r" b="b"/>
                <a:pathLst>
                  <a:path w="68" h="66">
                    <a:moveTo>
                      <a:pt x="67" y="51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13" y="65"/>
                    </a:lnTo>
                    <a:lnTo>
                      <a:pt x="67" y="5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2" name="Freeform 606"/>
              <p:cNvSpPr>
                <a:spLocks/>
              </p:cNvSpPr>
              <p:nvPr/>
            </p:nvSpPr>
            <p:spPr bwMode="auto">
              <a:xfrm>
                <a:off x="1601" y="1488"/>
                <a:ext cx="68" cy="65"/>
              </a:xfrm>
              <a:custGeom>
                <a:avLst/>
                <a:gdLst/>
                <a:ahLst/>
                <a:cxnLst>
                  <a:cxn ang="0">
                    <a:pos x="67" y="50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4"/>
                  </a:cxn>
                  <a:cxn ang="0">
                    <a:pos x="67" y="50"/>
                  </a:cxn>
                </a:cxnLst>
                <a:rect l="0" t="0" r="r" b="b"/>
                <a:pathLst>
                  <a:path w="68" h="65">
                    <a:moveTo>
                      <a:pt x="67" y="50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4"/>
                    </a:lnTo>
                    <a:lnTo>
                      <a:pt x="67" y="50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3" name="Freeform 607"/>
              <p:cNvSpPr>
                <a:spLocks/>
              </p:cNvSpPr>
              <p:nvPr/>
            </p:nvSpPr>
            <p:spPr bwMode="auto">
              <a:xfrm>
                <a:off x="1669" y="1476"/>
                <a:ext cx="68" cy="66"/>
              </a:xfrm>
              <a:custGeom>
                <a:avLst/>
                <a:gdLst/>
                <a:ahLst/>
                <a:cxnLst>
                  <a:cxn ang="0">
                    <a:pos x="67" y="51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7" y="51"/>
                  </a:cxn>
                </a:cxnLst>
                <a:rect l="0" t="0" r="r" b="b"/>
                <a:pathLst>
                  <a:path w="68" h="66">
                    <a:moveTo>
                      <a:pt x="67" y="51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7" y="5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4" name="Freeform 608"/>
              <p:cNvSpPr>
                <a:spLocks/>
              </p:cNvSpPr>
              <p:nvPr/>
            </p:nvSpPr>
            <p:spPr bwMode="auto">
              <a:xfrm>
                <a:off x="1675" y="1468"/>
                <a:ext cx="67" cy="66"/>
              </a:xfrm>
              <a:custGeom>
                <a:avLst/>
                <a:gdLst/>
                <a:ahLst/>
                <a:cxnLst>
                  <a:cxn ang="0">
                    <a:pos x="66" y="51"/>
                  </a:cxn>
                  <a:cxn ang="0">
                    <a:pos x="52" y="0"/>
                  </a:cxn>
                  <a:cxn ang="0">
                    <a:pos x="0" y="13"/>
                  </a:cxn>
                  <a:cxn ang="0">
                    <a:pos x="13" y="65"/>
                  </a:cxn>
                  <a:cxn ang="0">
                    <a:pos x="66" y="51"/>
                  </a:cxn>
                </a:cxnLst>
                <a:rect l="0" t="0" r="r" b="b"/>
                <a:pathLst>
                  <a:path w="67" h="66">
                    <a:moveTo>
                      <a:pt x="66" y="51"/>
                    </a:moveTo>
                    <a:lnTo>
                      <a:pt x="52" y="0"/>
                    </a:lnTo>
                    <a:lnTo>
                      <a:pt x="0" y="13"/>
                    </a:lnTo>
                    <a:lnTo>
                      <a:pt x="13" y="65"/>
                    </a:lnTo>
                    <a:lnTo>
                      <a:pt x="66" y="5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5" name="Freeform 609"/>
              <p:cNvSpPr>
                <a:spLocks/>
              </p:cNvSpPr>
              <p:nvPr/>
            </p:nvSpPr>
            <p:spPr bwMode="auto">
              <a:xfrm>
                <a:off x="1461" y="1602"/>
                <a:ext cx="68" cy="67"/>
              </a:xfrm>
              <a:custGeom>
                <a:avLst/>
                <a:gdLst/>
                <a:ahLst/>
                <a:cxnLst>
                  <a:cxn ang="0">
                    <a:pos x="67" y="52"/>
                  </a:cxn>
                  <a:cxn ang="0">
                    <a:pos x="53" y="0"/>
                  </a:cxn>
                  <a:cxn ang="0">
                    <a:pos x="0" y="13"/>
                  </a:cxn>
                  <a:cxn ang="0">
                    <a:pos x="12" y="66"/>
                  </a:cxn>
                  <a:cxn ang="0">
                    <a:pos x="67" y="52"/>
                  </a:cxn>
                </a:cxnLst>
                <a:rect l="0" t="0" r="r" b="b"/>
                <a:pathLst>
                  <a:path w="68" h="67">
                    <a:moveTo>
                      <a:pt x="67" y="52"/>
                    </a:moveTo>
                    <a:lnTo>
                      <a:pt x="53" y="0"/>
                    </a:lnTo>
                    <a:lnTo>
                      <a:pt x="0" y="13"/>
                    </a:lnTo>
                    <a:lnTo>
                      <a:pt x="12" y="66"/>
                    </a:lnTo>
                    <a:lnTo>
                      <a:pt x="67" y="52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6" name="Freeform 610"/>
              <p:cNvSpPr>
                <a:spLocks/>
              </p:cNvSpPr>
              <p:nvPr/>
            </p:nvSpPr>
            <p:spPr bwMode="auto">
              <a:xfrm>
                <a:off x="1537" y="1584"/>
                <a:ext cx="67" cy="66"/>
              </a:xfrm>
              <a:custGeom>
                <a:avLst/>
                <a:gdLst/>
                <a:ahLst/>
                <a:cxnLst>
                  <a:cxn ang="0">
                    <a:pos x="66" y="51"/>
                  </a:cxn>
                  <a:cxn ang="0">
                    <a:pos x="52" y="0"/>
                  </a:cxn>
                  <a:cxn ang="0">
                    <a:pos x="0" y="13"/>
                  </a:cxn>
                  <a:cxn ang="0">
                    <a:pos x="12" y="65"/>
                  </a:cxn>
                  <a:cxn ang="0">
                    <a:pos x="66" y="51"/>
                  </a:cxn>
                </a:cxnLst>
                <a:rect l="0" t="0" r="r" b="b"/>
                <a:pathLst>
                  <a:path w="67" h="66">
                    <a:moveTo>
                      <a:pt x="66" y="51"/>
                    </a:moveTo>
                    <a:lnTo>
                      <a:pt x="52" y="0"/>
                    </a:lnTo>
                    <a:lnTo>
                      <a:pt x="0" y="13"/>
                    </a:lnTo>
                    <a:lnTo>
                      <a:pt x="12" y="65"/>
                    </a:lnTo>
                    <a:lnTo>
                      <a:pt x="66" y="51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7" name="Freeform 611"/>
              <p:cNvSpPr>
                <a:spLocks/>
              </p:cNvSpPr>
              <p:nvPr/>
            </p:nvSpPr>
            <p:spPr bwMode="auto">
              <a:xfrm>
                <a:off x="1610" y="1545"/>
                <a:ext cx="145" cy="87"/>
              </a:xfrm>
              <a:custGeom>
                <a:avLst/>
                <a:gdLst/>
                <a:ahLst/>
                <a:cxnLst>
                  <a:cxn ang="0">
                    <a:pos x="144" y="52"/>
                  </a:cxn>
                  <a:cxn ang="0">
                    <a:pos x="131" y="0"/>
                  </a:cxn>
                  <a:cxn ang="0">
                    <a:pos x="0" y="33"/>
                  </a:cxn>
                  <a:cxn ang="0">
                    <a:pos x="13" y="86"/>
                  </a:cxn>
                  <a:cxn ang="0">
                    <a:pos x="144" y="52"/>
                  </a:cxn>
                </a:cxnLst>
                <a:rect l="0" t="0" r="r" b="b"/>
                <a:pathLst>
                  <a:path w="145" h="87">
                    <a:moveTo>
                      <a:pt x="144" y="52"/>
                    </a:moveTo>
                    <a:lnTo>
                      <a:pt x="131" y="0"/>
                    </a:lnTo>
                    <a:lnTo>
                      <a:pt x="0" y="33"/>
                    </a:lnTo>
                    <a:lnTo>
                      <a:pt x="13" y="86"/>
                    </a:lnTo>
                    <a:lnTo>
                      <a:pt x="144" y="52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8" name="Freeform 612"/>
              <p:cNvSpPr>
                <a:spLocks/>
              </p:cNvSpPr>
              <p:nvPr/>
            </p:nvSpPr>
            <p:spPr bwMode="auto">
              <a:xfrm>
                <a:off x="1744" y="1454"/>
                <a:ext cx="86" cy="138"/>
              </a:xfrm>
              <a:custGeom>
                <a:avLst/>
                <a:gdLst/>
                <a:ahLst/>
                <a:cxnLst>
                  <a:cxn ang="0">
                    <a:pos x="85" y="123"/>
                  </a:cxn>
                  <a:cxn ang="0">
                    <a:pos x="54" y="0"/>
                  </a:cxn>
                  <a:cxn ang="0">
                    <a:pos x="0" y="13"/>
                  </a:cxn>
                  <a:cxn ang="0">
                    <a:pos x="32" y="137"/>
                  </a:cxn>
                  <a:cxn ang="0">
                    <a:pos x="85" y="123"/>
                  </a:cxn>
                </a:cxnLst>
                <a:rect l="0" t="0" r="r" b="b"/>
                <a:pathLst>
                  <a:path w="86" h="138">
                    <a:moveTo>
                      <a:pt x="85" y="123"/>
                    </a:moveTo>
                    <a:lnTo>
                      <a:pt x="54" y="0"/>
                    </a:lnTo>
                    <a:lnTo>
                      <a:pt x="0" y="13"/>
                    </a:lnTo>
                    <a:lnTo>
                      <a:pt x="32" y="137"/>
                    </a:lnTo>
                    <a:lnTo>
                      <a:pt x="85" y="123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269" name="Freeform 613"/>
              <p:cNvSpPr>
                <a:spLocks/>
              </p:cNvSpPr>
              <p:nvPr/>
            </p:nvSpPr>
            <p:spPr bwMode="auto">
              <a:xfrm>
                <a:off x="1280" y="783"/>
                <a:ext cx="323" cy="331"/>
              </a:xfrm>
              <a:custGeom>
                <a:avLst/>
                <a:gdLst/>
                <a:ahLst/>
                <a:cxnLst>
                  <a:cxn ang="0">
                    <a:pos x="315" y="285"/>
                  </a:cxn>
                  <a:cxn ang="0">
                    <a:pos x="317" y="281"/>
                  </a:cxn>
                  <a:cxn ang="0">
                    <a:pos x="319" y="270"/>
                  </a:cxn>
                  <a:cxn ang="0">
                    <a:pos x="322" y="255"/>
                  </a:cxn>
                  <a:cxn ang="0">
                    <a:pos x="322" y="235"/>
                  </a:cxn>
                  <a:cxn ang="0">
                    <a:pos x="318" y="215"/>
                  </a:cxn>
                  <a:cxn ang="0">
                    <a:pos x="310" y="197"/>
                  </a:cxn>
                  <a:cxn ang="0">
                    <a:pos x="295" y="179"/>
                  </a:cxn>
                  <a:cxn ang="0">
                    <a:pos x="272" y="167"/>
                  </a:cxn>
                  <a:cxn ang="0">
                    <a:pos x="235" y="153"/>
                  </a:cxn>
                  <a:cxn ang="0">
                    <a:pos x="208" y="141"/>
                  </a:cxn>
                  <a:cxn ang="0">
                    <a:pos x="187" y="130"/>
                  </a:cxn>
                  <a:cxn ang="0">
                    <a:pos x="172" y="119"/>
                  </a:cxn>
                  <a:cxn ang="0">
                    <a:pos x="163" y="107"/>
                  </a:cxn>
                  <a:cxn ang="0">
                    <a:pos x="159" y="96"/>
                  </a:cxn>
                  <a:cxn ang="0">
                    <a:pos x="159" y="84"/>
                  </a:cxn>
                  <a:cxn ang="0">
                    <a:pos x="163" y="71"/>
                  </a:cxn>
                  <a:cxn ang="0">
                    <a:pos x="167" y="59"/>
                  </a:cxn>
                  <a:cxn ang="0">
                    <a:pos x="172" y="47"/>
                  </a:cxn>
                  <a:cxn ang="0">
                    <a:pos x="175" y="34"/>
                  </a:cxn>
                  <a:cxn ang="0">
                    <a:pos x="179" y="23"/>
                  </a:cxn>
                  <a:cxn ang="0">
                    <a:pos x="182" y="13"/>
                  </a:cxn>
                  <a:cxn ang="0">
                    <a:pos x="184" y="7"/>
                  </a:cxn>
                  <a:cxn ang="0">
                    <a:pos x="187" y="2"/>
                  </a:cxn>
                  <a:cxn ang="0">
                    <a:pos x="187" y="0"/>
                  </a:cxn>
                  <a:cxn ang="0">
                    <a:pos x="183" y="1"/>
                  </a:cxn>
                  <a:cxn ang="0">
                    <a:pos x="173" y="4"/>
                  </a:cxn>
                  <a:cxn ang="0">
                    <a:pos x="158" y="8"/>
                  </a:cxn>
                  <a:cxn ang="0">
                    <a:pos x="138" y="13"/>
                  </a:cxn>
                  <a:cxn ang="0">
                    <a:pos x="116" y="17"/>
                  </a:cxn>
                  <a:cxn ang="0">
                    <a:pos x="91" y="21"/>
                  </a:cxn>
                  <a:cxn ang="0">
                    <a:pos x="65" y="21"/>
                  </a:cxn>
                  <a:cxn ang="0">
                    <a:pos x="40" y="19"/>
                  </a:cxn>
                  <a:cxn ang="0">
                    <a:pos x="32" y="22"/>
                  </a:cxn>
                  <a:cxn ang="0">
                    <a:pos x="23" y="33"/>
                  </a:cxn>
                  <a:cxn ang="0">
                    <a:pos x="16" y="48"/>
                  </a:cxn>
                  <a:cxn ang="0">
                    <a:pos x="8" y="68"/>
                  </a:cxn>
                  <a:cxn ang="0">
                    <a:pos x="2" y="89"/>
                  </a:cxn>
                  <a:cxn ang="0">
                    <a:pos x="0" y="111"/>
                  </a:cxn>
                  <a:cxn ang="0">
                    <a:pos x="1" y="132"/>
                  </a:cxn>
                  <a:cxn ang="0">
                    <a:pos x="7" y="150"/>
                  </a:cxn>
                  <a:cxn ang="0">
                    <a:pos x="16" y="162"/>
                  </a:cxn>
                  <a:cxn ang="0">
                    <a:pos x="26" y="172"/>
                  </a:cxn>
                  <a:cxn ang="0">
                    <a:pos x="37" y="179"/>
                  </a:cxn>
                  <a:cxn ang="0">
                    <a:pos x="49" y="187"/>
                  </a:cxn>
                  <a:cxn ang="0">
                    <a:pos x="64" y="192"/>
                  </a:cxn>
                  <a:cxn ang="0">
                    <a:pos x="79" y="198"/>
                  </a:cxn>
                  <a:cxn ang="0">
                    <a:pos x="95" y="204"/>
                  </a:cxn>
                  <a:cxn ang="0">
                    <a:pos x="112" y="210"/>
                  </a:cxn>
                  <a:cxn ang="0">
                    <a:pos x="134" y="225"/>
                  </a:cxn>
                  <a:cxn ang="0">
                    <a:pos x="146" y="244"/>
                  </a:cxn>
                  <a:cxn ang="0">
                    <a:pos x="151" y="264"/>
                  </a:cxn>
                  <a:cxn ang="0">
                    <a:pos x="149" y="282"/>
                  </a:cxn>
                  <a:cxn ang="0">
                    <a:pos x="144" y="301"/>
                  </a:cxn>
                  <a:cxn ang="0">
                    <a:pos x="138" y="316"/>
                  </a:cxn>
                  <a:cxn ang="0">
                    <a:pos x="133" y="326"/>
                  </a:cxn>
                  <a:cxn ang="0">
                    <a:pos x="131" y="330"/>
                  </a:cxn>
                  <a:cxn ang="0">
                    <a:pos x="315" y="285"/>
                  </a:cxn>
                </a:cxnLst>
                <a:rect l="0" t="0" r="r" b="b"/>
                <a:pathLst>
                  <a:path w="323" h="331">
                    <a:moveTo>
                      <a:pt x="315" y="285"/>
                    </a:moveTo>
                    <a:lnTo>
                      <a:pt x="317" y="281"/>
                    </a:lnTo>
                    <a:lnTo>
                      <a:pt x="319" y="270"/>
                    </a:lnTo>
                    <a:lnTo>
                      <a:pt x="322" y="255"/>
                    </a:lnTo>
                    <a:lnTo>
                      <a:pt x="322" y="235"/>
                    </a:lnTo>
                    <a:lnTo>
                      <a:pt x="318" y="215"/>
                    </a:lnTo>
                    <a:lnTo>
                      <a:pt x="310" y="197"/>
                    </a:lnTo>
                    <a:lnTo>
                      <a:pt x="295" y="179"/>
                    </a:lnTo>
                    <a:lnTo>
                      <a:pt x="272" y="167"/>
                    </a:lnTo>
                    <a:lnTo>
                      <a:pt x="235" y="153"/>
                    </a:lnTo>
                    <a:lnTo>
                      <a:pt x="208" y="141"/>
                    </a:lnTo>
                    <a:lnTo>
                      <a:pt x="187" y="130"/>
                    </a:lnTo>
                    <a:lnTo>
                      <a:pt x="172" y="119"/>
                    </a:lnTo>
                    <a:lnTo>
                      <a:pt x="163" y="107"/>
                    </a:lnTo>
                    <a:lnTo>
                      <a:pt x="159" y="96"/>
                    </a:lnTo>
                    <a:lnTo>
                      <a:pt x="159" y="84"/>
                    </a:lnTo>
                    <a:lnTo>
                      <a:pt x="163" y="71"/>
                    </a:lnTo>
                    <a:lnTo>
                      <a:pt x="167" y="59"/>
                    </a:lnTo>
                    <a:lnTo>
                      <a:pt x="172" y="47"/>
                    </a:lnTo>
                    <a:lnTo>
                      <a:pt x="175" y="34"/>
                    </a:lnTo>
                    <a:lnTo>
                      <a:pt x="179" y="23"/>
                    </a:lnTo>
                    <a:lnTo>
                      <a:pt x="182" y="13"/>
                    </a:lnTo>
                    <a:lnTo>
                      <a:pt x="184" y="7"/>
                    </a:lnTo>
                    <a:lnTo>
                      <a:pt x="187" y="2"/>
                    </a:lnTo>
                    <a:lnTo>
                      <a:pt x="187" y="0"/>
                    </a:lnTo>
                    <a:lnTo>
                      <a:pt x="183" y="1"/>
                    </a:lnTo>
                    <a:lnTo>
                      <a:pt x="173" y="4"/>
                    </a:lnTo>
                    <a:lnTo>
                      <a:pt x="158" y="8"/>
                    </a:lnTo>
                    <a:lnTo>
                      <a:pt x="138" y="13"/>
                    </a:lnTo>
                    <a:lnTo>
                      <a:pt x="116" y="17"/>
                    </a:lnTo>
                    <a:lnTo>
                      <a:pt x="91" y="21"/>
                    </a:lnTo>
                    <a:lnTo>
                      <a:pt x="65" y="21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3" y="33"/>
                    </a:lnTo>
                    <a:lnTo>
                      <a:pt x="16" y="48"/>
                    </a:lnTo>
                    <a:lnTo>
                      <a:pt x="8" y="68"/>
                    </a:lnTo>
                    <a:lnTo>
                      <a:pt x="2" y="89"/>
                    </a:lnTo>
                    <a:lnTo>
                      <a:pt x="0" y="111"/>
                    </a:lnTo>
                    <a:lnTo>
                      <a:pt x="1" y="132"/>
                    </a:lnTo>
                    <a:lnTo>
                      <a:pt x="7" y="150"/>
                    </a:lnTo>
                    <a:lnTo>
                      <a:pt x="16" y="162"/>
                    </a:lnTo>
                    <a:lnTo>
                      <a:pt x="26" y="172"/>
                    </a:lnTo>
                    <a:lnTo>
                      <a:pt x="37" y="179"/>
                    </a:lnTo>
                    <a:lnTo>
                      <a:pt x="49" y="187"/>
                    </a:lnTo>
                    <a:lnTo>
                      <a:pt x="64" y="192"/>
                    </a:lnTo>
                    <a:lnTo>
                      <a:pt x="79" y="198"/>
                    </a:lnTo>
                    <a:lnTo>
                      <a:pt x="95" y="204"/>
                    </a:lnTo>
                    <a:lnTo>
                      <a:pt x="112" y="210"/>
                    </a:lnTo>
                    <a:lnTo>
                      <a:pt x="134" y="225"/>
                    </a:lnTo>
                    <a:lnTo>
                      <a:pt x="146" y="244"/>
                    </a:lnTo>
                    <a:lnTo>
                      <a:pt x="151" y="264"/>
                    </a:lnTo>
                    <a:lnTo>
                      <a:pt x="149" y="282"/>
                    </a:lnTo>
                    <a:lnTo>
                      <a:pt x="144" y="301"/>
                    </a:lnTo>
                    <a:lnTo>
                      <a:pt x="138" y="316"/>
                    </a:lnTo>
                    <a:lnTo>
                      <a:pt x="133" y="326"/>
                    </a:lnTo>
                    <a:lnTo>
                      <a:pt x="131" y="330"/>
                    </a:lnTo>
                    <a:lnTo>
                      <a:pt x="315" y="285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327270" name="Group 614"/>
          <p:cNvGrpSpPr>
            <a:grpSpLocks/>
          </p:cNvGrpSpPr>
          <p:nvPr/>
        </p:nvGrpSpPr>
        <p:grpSpPr bwMode="auto">
          <a:xfrm>
            <a:off x="3320058" y="2986137"/>
            <a:ext cx="914400" cy="958850"/>
            <a:chOff x="1832" y="3199"/>
            <a:chExt cx="579" cy="508"/>
          </a:xfrm>
        </p:grpSpPr>
        <p:grpSp>
          <p:nvGrpSpPr>
            <p:cNvPr id="327271" name="Group 615"/>
            <p:cNvGrpSpPr>
              <a:grpSpLocks/>
            </p:cNvGrpSpPr>
            <p:nvPr/>
          </p:nvGrpSpPr>
          <p:grpSpPr bwMode="auto">
            <a:xfrm>
              <a:off x="1832" y="3199"/>
              <a:ext cx="374" cy="505"/>
              <a:chOff x="1832" y="3199"/>
              <a:chExt cx="374" cy="505"/>
            </a:xfrm>
          </p:grpSpPr>
          <p:grpSp>
            <p:nvGrpSpPr>
              <p:cNvPr id="327272" name="Group 616"/>
              <p:cNvGrpSpPr>
                <a:grpSpLocks/>
              </p:cNvGrpSpPr>
              <p:nvPr/>
            </p:nvGrpSpPr>
            <p:grpSpPr bwMode="auto">
              <a:xfrm>
                <a:off x="1832" y="3199"/>
                <a:ext cx="352" cy="493"/>
                <a:chOff x="1832" y="3199"/>
                <a:chExt cx="352" cy="493"/>
              </a:xfrm>
            </p:grpSpPr>
            <p:sp>
              <p:nvSpPr>
                <p:cNvPr id="327273" name="Freeform 617"/>
                <p:cNvSpPr>
                  <a:spLocks/>
                </p:cNvSpPr>
                <p:nvPr/>
              </p:nvSpPr>
              <p:spPr bwMode="auto">
                <a:xfrm>
                  <a:off x="1832" y="3205"/>
                  <a:ext cx="318" cy="473"/>
                </a:xfrm>
                <a:custGeom>
                  <a:avLst/>
                  <a:gdLst/>
                  <a:ahLst/>
                  <a:cxnLst>
                    <a:cxn ang="0">
                      <a:pos x="317" y="331"/>
                    </a:cxn>
                    <a:cxn ang="0">
                      <a:pos x="317" y="0"/>
                    </a:cxn>
                    <a:cxn ang="0">
                      <a:pos x="0" y="130"/>
                    </a:cxn>
                    <a:cxn ang="0">
                      <a:pos x="0" y="472"/>
                    </a:cxn>
                    <a:cxn ang="0">
                      <a:pos x="317" y="331"/>
                    </a:cxn>
                  </a:cxnLst>
                  <a:rect l="0" t="0" r="r" b="b"/>
                  <a:pathLst>
                    <a:path w="318" h="473">
                      <a:moveTo>
                        <a:pt x="317" y="331"/>
                      </a:moveTo>
                      <a:lnTo>
                        <a:pt x="317" y="0"/>
                      </a:lnTo>
                      <a:lnTo>
                        <a:pt x="0" y="130"/>
                      </a:lnTo>
                      <a:lnTo>
                        <a:pt x="0" y="472"/>
                      </a:lnTo>
                      <a:lnTo>
                        <a:pt x="317" y="331"/>
                      </a:lnTo>
                    </a:path>
                  </a:pathLst>
                </a:custGeom>
                <a:solidFill>
                  <a:srgbClr val="66666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74" name="Freeform 618"/>
                <p:cNvSpPr>
                  <a:spLocks/>
                </p:cNvSpPr>
                <p:nvPr/>
              </p:nvSpPr>
              <p:spPr bwMode="auto">
                <a:xfrm>
                  <a:off x="2149" y="3199"/>
                  <a:ext cx="17" cy="351"/>
                </a:xfrm>
                <a:custGeom>
                  <a:avLst/>
                  <a:gdLst/>
                  <a:ahLst/>
                  <a:cxnLst>
                    <a:cxn ang="0">
                      <a:pos x="16" y="343"/>
                    </a:cxn>
                    <a:cxn ang="0">
                      <a:pos x="16" y="0"/>
                    </a:cxn>
                    <a:cxn ang="0">
                      <a:pos x="0" y="6"/>
                    </a:cxn>
                    <a:cxn ang="0">
                      <a:pos x="0" y="350"/>
                    </a:cxn>
                    <a:cxn ang="0">
                      <a:pos x="16" y="343"/>
                    </a:cxn>
                  </a:cxnLst>
                  <a:rect l="0" t="0" r="r" b="b"/>
                  <a:pathLst>
                    <a:path w="17" h="351">
                      <a:moveTo>
                        <a:pt x="16" y="343"/>
                      </a:moveTo>
                      <a:lnTo>
                        <a:pt x="16" y="0"/>
                      </a:lnTo>
                      <a:lnTo>
                        <a:pt x="0" y="6"/>
                      </a:lnTo>
                      <a:lnTo>
                        <a:pt x="0" y="350"/>
                      </a:lnTo>
                      <a:lnTo>
                        <a:pt x="16" y="343"/>
                      </a:lnTo>
                    </a:path>
                  </a:pathLst>
                </a:custGeom>
                <a:solidFill>
                  <a:srgbClr val="66666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75" name="Freeform 619"/>
                <p:cNvSpPr>
                  <a:spLocks/>
                </p:cNvSpPr>
                <p:nvPr/>
              </p:nvSpPr>
              <p:spPr bwMode="auto">
                <a:xfrm>
                  <a:off x="1832" y="3534"/>
                  <a:ext cx="333" cy="145"/>
                </a:xfrm>
                <a:custGeom>
                  <a:avLst/>
                  <a:gdLst/>
                  <a:ahLst/>
                  <a:cxnLst>
                    <a:cxn ang="0">
                      <a:pos x="332" y="9"/>
                    </a:cxn>
                    <a:cxn ang="0">
                      <a:pos x="332" y="0"/>
                    </a:cxn>
                    <a:cxn ang="0">
                      <a:pos x="0" y="135"/>
                    </a:cxn>
                    <a:cxn ang="0">
                      <a:pos x="0" y="144"/>
                    </a:cxn>
                    <a:cxn ang="0">
                      <a:pos x="332" y="9"/>
                    </a:cxn>
                  </a:cxnLst>
                  <a:rect l="0" t="0" r="r" b="b"/>
                  <a:pathLst>
                    <a:path w="333" h="145">
                      <a:moveTo>
                        <a:pt x="332" y="9"/>
                      </a:moveTo>
                      <a:lnTo>
                        <a:pt x="332" y="0"/>
                      </a:lnTo>
                      <a:lnTo>
                        <a:pt x="0" y="135"/>
                      </a:lnTo>
                      <a:lnTo>
                        <a:pt x="0" y="144"/>
                      </a:lnTo>
                      <a:lnTo>
                        <a:pt x="332" y="9"/>
                      </a:lnTo>
                    </a:path>
                  </a:pathLst>
                </a:custGeom>
                <a:solidFill>
                  <a:srgbClr val="66666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76" name="Freeform 620"/>
                <p:cNvSpPr>
                  <a:spLocks/>
                </p:cNvSpPr>
                <p:nvPr/>
              </p:nvSpPr>
              <p:spPr bwMode="auto">
                <a:xfrm>
                  <a:off x="1841" y="3208"/>
                  <a:ext cx="318" cy="462"/>
                </a:xfrm>
                <a:custGeom>
                  <a:avLst/>
                  <a:gdLst/>
                  <a:ahLst/>
                  <a:cxnLst>
                    <a:cxn ang="0">
                      <a:pos x="317" y="330"/>
                    </a:cxn>
                    <a:cxn ang="0">
                      <a:pos x="317" y="0"/>
                    </a:cxn>
                    <a:cxn ang="0">
                      <a:pos x="0" y="129"/>
                    </a:cxn>
                    <a:cxn ang="0">
                      <a:pos x="0" y="461"/>
                    </a:cxn>
                    <a:cxn ang="0">
                      <a:pos x="317" y="330"/>
                    </a:cxn>
                  </a:cxnLst>
                  <a:rect l="0" t="0" r="r" b="b"/>
                  <a:pathLst>
                    <a:path w="318" h="462">
                      <a:moveTo>
                        <a:pt x="317" y="330"/>
                      </a:moveTo>
                      <a:lnTo>
                        <a:pt x="317" y="0"/>
                      </a:lnTo>
                      <a:lnTo>
                        <a:pt x="0" y="129"/>
                      </a:lnTo>
                      <a:lnTo>
                        <a:pt x="0" y="461"/>
                      </a:lnTo>
                      <a:lnTo>
                        <a:pt x="317" y="330"/>
                      </a:lnTo>
                    </a:path>
                  </a:pathLst>
                </a:custGeom>
                <a:solidFill>
                  <a:srgbClr val="66666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77" name="Freeform 621"/>
                <p:cNvSpPr>
                  <a:spLocks/>
                </p:cNvSpPr>
                <p:nvPr/>
              </p:nvSpPr>
              <p:spPr bwMode="auto">
                <a:xfrm>
                  <a:off x="1850" y="3219"/>
                  <a:ext cx="318" cy="472"/>
                </a:xfrm>
                <a:custGeom>
                  <a:avLst/>
                  <a:gdLst/>
                  <a:ahLst/>
                  <a:cxnLst>
                    <a:cxn ang="0">
                      <a:pos x="317" y="330"/>
                    </a:cxn>
                    <a:cxn ang="0">
                      <a:pos x="317" y="0"/>
                    </a:cxn>
                    <a:cxn ang="0">
                      <a:pos x="0" y="129"/>
                    </a:cxn>
                    <a:cxn ang="0">
                      <a:pos x="0" y="471"/>
                    </a:cxn>
                    <a:cxn ang="0">
                      <a:pos x="317" y="330"/>
                    </a:cxn>
                  </a:cxnLst>
                  <a:rect l="0" t="0" r="r" b="b"/>
                  <a:pathLst>
                    <a:path w="318" h="472">
                      <a:moveTo>
                        <a:pt x="317" y="330"/>
                      </a:moveTo>
                      <a:lnTo>
                        <a:pt x="317" y="0"/>
                      </a:lnTo>
                      <a:lnTo>
                        <a:pt x="0" y="129"/>
                      </a:lnTo>
                      <a:lnTo>
                        <a:pt x="0" y="471"/>
                      </a:lnTo>
                      <a:lnTo>
                        <a:pt x="317" y="330"/>
                      </a:lnTo>
                    </a:path>
                  </a:pathLst>
                </a:custGeom>
                <a:solidFill>
                  <a:srgbClr val="989898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78" name="Freeform 622"/>
                <p:cNvSpPr>
                  <a:spLocks/>
                </p:cNvSpPr>
                <p:nvPr/>
              </p:nvSpPr>
              <p:spPr bwMode="auto">
                <a:xfrm>
                  <a:off x="2167" y="3213"/>
                  <a:ext cx="17" cy="350"/>
                </a:xfrm>
                <a:custGeom>
                  <a:avLst/>
                  <a:gdLst/>
                  <a:ahLst/>
                  <a:cxnLst>
                    <a:cxn ang="0">
                      <a:pos x="16" y="342"/>
                    </a:cxn>
                    <a:cxn ang="0">
                      <a:pos x="16" y="0"/>
                    </a:cxn>
                    <a:cxn ang="0">
                      <a:pos x="0" y="5"/>
                    </a:cxn>
                    <a:cxn ang="0">
                      <a:pos x="0" y="349"/>
                    </a:cxn>
                    <a:cxn ang="0">
                      <a:pos x="16" y="342"/>
                    </a:cxn>
                  </a:cxnLst>
                  <a:rect l="0" t="0" r="r" b="b"/>
                  <a:pathLst>
                    <a:path w="17" h="350">
                      <a:moveTo>
                        <a:pt x="16" y="342"/>
                      </a:moveTo>
                      <a:lnTo>
                        <a:pt x="16" y="0"/>
                      </a:lnTo>
                      <a:lnTo>
                        <a:pt x="0" y="5"/>
                      </a:lnTo>
                      <a:lnTo>
                        <a:pt x="0" y="349"/>
                      </a:lnTo>
                      <a:lnTo>
                        <a:pt x="16" y="342"/>
                      </a:lnTo>
                    </a:path>
                  </a:pathLst>
                </a:custGeom>
                <a:solidFill>
                  <a:srgbClr val="989898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79" name="Freeform 623"/>
                <p:cNvSpPr>
                  <a:spLocks/>
                </p:cNvSpPr>
                <p:nvPr/>
              </p:nvSpPr>
              <p:spPr bwMode="auto">
                <a:xfrm>
                  <a:off x="1850" y="3547"/>
                  <a:ext cx="333" cy="145"/>
                </a:xfrm>
                <a:custGeom>
                  <a:avLst/>
                  <a:gdLst/>
                  <a:ahLst/>
                  <a:cxnLst>
                    <a:cxn ang="0">
                      <a:pos x="332" y="9"/>
                    </a:cxn>
                    <a:cxn ang="0">
                      <a:pos x="332" y="0"/>
                    </a:cxn>
                    <a:cxn ang="0">
                      <a:pos x="0" y="135"/>
                    </a:cxn>
                    <a:cxn ang="0">
                      <a:pos x="0" y="144"/>
                    </a:cxn>
                    <a:cxn ang="0">
                      <a:pos x="332" y="9"/>
                    </a:cxn>
                  </a:cxnLst>
                  <a:rect l="0" t="0" r="r" b="b"/>
                  <a:pathLst>
                    <a:path w="333" h="145">
                      <a:moveTo>
                        <a:pt x="332" y="9"/>
                      </a:moveTo>
                      <a:lnTo>
                        <a:pt x="332" y="0"/>
                      </a:lnTo>
                      <a:lnTo>
                        <a:pt x="0" y="135"/>
                      </a:lnTo>
                      <a:lnTo>
                        <a:pt x="0" y="144"/>
                      </a:lnTo>
                      <a:lnTo>
                        <a:pt x="332" y="9"/>
                      </a:lnTo>
                    </a:path>
                  </a:pathLst>
                </a:custGeom>
                <a:solidFill>
                  <a:srgbClr val="989898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80" name="Freeform 624"/>
                <p:cNvSpPr>
                  <a:spLocks/>
                </p:cNvSpPr>
                <p:nvPr/>
              </p:nvSpPr>
              <p:spPr bwMode="auto">
                <a:xfrm>
                  <a:off x="1860" y="3221"/>
                  <a:ext cx="318" cy="462"/>
                </a:xfrm>
                <a:custGeom>
                  <a:avLst/>
                  <a:gdLst/>
                  <a:ahLst/>
                  <a:cxnLst>
                    <a:cxn ang="0">
                      <a:pos x="317" y="331"/>
                    </a:cxn>
                    <a:cxn ang="0">
                      <a:pos x="317" y="0"/>
                    </a:cxn>
                    <a:cxn ang="0">
                      <a:pos x="0" y="129"/>
                    </a:cxn>
                    <a:cxn ang="0">
                      <a:pos x="0" y="461"/>
                    </a:cxn>
                    <a:cxn ang="0">
                      <a:pos x="317" y="331"/>
                    </a:cxn>
                  </a:cxnLst>
                  <a:rect l="0" t="0" r="r" b="b"/>
                  <a:pathLst>
                    <a:path w="318" h="462">
                      <a:moveTo>
                        <a:pt x="317" y="331"/>
                      </a:moveTo>
                      <a:lnTo>
                        <a:pt x="317" y="0"/>
                      </a:lnTo>
                      <a:lnTo>
                        <a:pt x="0" y="129"/>
                      </a:lnTo>
                      <a:lnTo>
                        <a:pt x="0" y="461"/>
                      </a:lnTo>
                      <a:lnTo>
                        <a:pt x="317" y="331"/>
                      </a:lnTo>
                    </a:path>
                  </a:pathLst>
                </a:custGeom>
                <a:solidFill>
                  <a:srgbClr val="989898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7281" name="Group 625"/>
              <p:cNvGrpSpPr>
                <a:grpSpLocks/>
              </p:cNvGrpSpPr>
              <p:nvPr/>
            </p:nvGrpSpPr>
            <p:grpSpPr bwMode="auto">
              <a:xfrm>
                <a:off x="1872" y="3224"/>
                <a:ext cx="334" cy="480"/>
                <a:chOff x="1872" y="3224"/>
                <a:chExt cx="334" cy="480"/>
              </a:xfrm>
            </p:grpSpPr>
            <p:sp>
              <p:nvSpPr>
                <p:cNvPr id="327282" name="Freeform 626"/>
                <p:cNvSpPr>
                  <a:spLocks/>
                </p:cNvSpPr>
                <p:nvPr/>
              </p:nvSpPr>
              <p:spPr bwMode="auto">
                <a:xfrm>
                  <a:off x="1872" y="3230"/>
                  <a:ext cx="318" cy="472"/>
                </a:xfrm>
                <a:custGeom>
                  <a:avLst/>
                  <a:gdLst/>
                  <a:ahLst/>
                  <a:cxnLst>
                    <a:cxn ang="0">
                      <a:pos x="317" y="330"/>
                    </a:cxn>
                    <a:cxn ang="0">
                      <a:pos x="317" y="0"/>
                    </a:cxn>
                    <a:cxn ang="0">
                      <a:pos x="0" y="129"/>
                    </a:cxn>
                    <a:cxn ang="0">
                      <a:pos x="0" y="471"/>
                    </a:cxn>
                    <a:cxn ang="0">
                      <a:pos x="317" y="330"/>
                    </a:cxn>
                  </a:cxnLst>
                  <a:rect l="0" t="0" r="r" b="b"/>
                  <a:pathLst>
                    <a:path w="318" h="472">
                      <a:moveTo>
                        <a:pt x="317" y="330"/>
                      </a:moveTo>
                      <a:lnTo>
                        <a:pt x="317" y="0"/>
                      </a:lnTo>
                      <a:lnTo>
                        <a:pt x="0" y="129"/>
                      </a:lnTo>
                      <a:lnTo>
                        <a:pt x="0" y="471"/>
                      </a:lnTo>
                      <a:lnTo>
                        <a:pt x="317" y="330"/>
                      </a:lnTo>
                    </a:path>
                  </a:pathLst>
                </a:custGeom>
                <a:solidFill>
                  <a:srgbClr val="CCCCC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83" name="Freeform 627"/>
                <p:cNvSpPr>
                  <a:spLocks/>
                </p:cNvSpPr>
                <p:nvPr/>
              </p:nvSpPr>
              <p:spPr bwMode="auto">
                <a:xfrm>
                  <a:off x="2189" y="3224"/>
                  <a:ext cx="17" cy="351"/>
                </a:xfrm>
                <a:custGeom>
                  <a:avLst/>
                  <a:gdLst/>
                  <a:ahLst/>
                  <a:cxnLst>
                    <a:cxn ang="0">
                      <a:pos x="16" y="343"/>
                    </a:cxn>
                    <a:cxn ang="0">
                      <a:pos x="16" y="0"/>
                    </a:cxn>
                    <a:cxn ang="0">
                      <a:pos x="0" y="6"/>
                    </a:cxn>
                    <a:cxn ang="0">
                      <a:pos x="0" y="350"/>
                    </a:cxn>
                    <a:cxn ang="0">
                      <a:pos x="16" y="343"/>
                    </a:cxn>
                  </a:cxnLst>
                  <a:rect l="0" t="0" r="r" b="b"/>
                  <a:pathLst>
                    <a:path w="17" h="351">
                      <a:moveTo>
                        <a:pt x="16" y="343"/>
                      </a:moveTo>
                      <a:lnTo>
                        <a:pt x="16" y="0"/>
                      </a:lnTo>
                      <a:lnTo>
                        <a:pt x="0" y="6"/>
                      </a:lnTo>
                      <a:lnTo>
                        <a:pt x="0" y="350"/>
                      </a:lnTo>
                      <a:lnTo>
                        <a:pt x="16" y="343"/>
                      </a:lnTo>
                    </a:path>
                  </a:pathLst>
                </a:custGeom>
                <a:solidFill>
                  <a:srgbClr val="CCCCC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84" name="Freeform 628"/>
                <p:cNvSpPr>
                  <a:spLocks/>
                </p:cNvSpPr>
                <p:nvPr/>
              </p:nvSpPr>
              <p:spPr bwMode="auto">
                <a:xfrm>
                  <a:off x="1872" y="3559"/>
                  <a:ext cx="333" cy="145"/>
                </a:xfrm>
                <a:custGeom>
                  <a:avLst/>
                  <a:gdLst/>
                  <a:ahLst/>
                  <a:cxnLst>
                    <a:cxn ang="0">
                      <a:pos x="332" y="8"/>
                    </a:cxn>
                    <a:cxn ang="0">
                      <a:pos x="332" y="0"/>
                    </a:cxn>
                    <a:cxn ang="0">
                      <a:pos x="0" y="134"/>
                    </a:cxn>
                    <a:cxn ang="0">
                      <a:pos x="0" y="144"/>
                    </a:cxn>
                    <a:cxn ang="0">
                      <a:pos x="332" y="8"/>
                    </a:cxn>
                  </a:cxnLst>
                  <a:rect l="0" t="0" r="r" b="b"/>
                  <a:pathLst>
                    <a:path w="333" h="145">
                      <a:moveTo>
                        <a:pt x="332" y="8"/>
                      </a:moveTo>
                      <a:lnTo>
                        <a:pt x="332" y="0"/>
                      </a:lnTo>
                      <a:lnTo>
                        <a:pt x="0" y="134"/>
                      </a:lnTo>
                      <a:lnTo>
                        <a:pt x="0" y="144"/>
                      </a:lnTo>
                      <a:lnTo>
                        <a:pt x="332" y="8"/>
                      </a:lnTo>
                    </a:path>
                  </a:pathLst>
                </a:custGeom>
                <a:solidFill>
                  <a:srgbClr val="CCCCC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85" name="Freeform 629"/>
                <p:cNvSpPr>
                  <a:spLocks/>
                </p:cNvSpPr>
                <p:nvPr/>
              </p:nvSpPr>
              <p:spPr bwMode="auto">
                <a:xfrm>
                  <a:off x="1881" y="3233"/>
                  <a:ext cx="319" cy="461"/>
                </a:xfrm>
                <a:custGeom>
                  <a:avLst/>
                  <a:gdLst/>
                  <a:ahLst/>
                  <a:cxnLst>
                    <a:cxn ang="0">
                      <a:pos x="318" y="330"/>
                    </a:cxn>
                    <a:cxn ang="0">
                      <a:pos x="318" y="0"/>
                    </a:cxn>
                    <a:cxn ang="0">
                      <a:pos x="0" y="129"/>
                    </a:cxn>
                    <a:cxn ang="0">
                      <a:pos x="0" y="460"/>
                    </a:cxn>
                    <a:cxn ang="0">
                      <a:pos x="318" y="330"/>
                    </a:cxn>
                  </a:cxnLst>
                  <a:rect l="0" t="0" r="r" b="b"/>
                  <a:pathLst>
                    <a:path w="319" h="461">
                      <a:moveTo>
                        <a:pt x="318" y="330"/>
                      </a:moveTo>
                      <a:lnTo>
                        <a:pt x="318" y="0"/>
                      </a:lnTo>
                      <a:lnTo>
                        <a:pt x="0" y="129"/>
                      </a:lnTo>
                      <a:lnTo>
                        <a:pt x="0" y="460"/>
                      </a:lnTo>
                      <a:lnTo>
                        <a:pt x="318" y="330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86" name="Freeform 630"/>
                <p:cNvSpPr>
                  <a:spLocks/>
                </p:cNvSpPr>
                <p:nvPr/>
              </p:nvSpPr>
              <p:spPr bwMode="auto">
                <a:xfrm>
                  <a:off x="1905" y="3258"/>
                  <a:ext cx="269" cy="152"/>
                </a:xfrm>
                <a:custGeom>
                  <a:avLst/>
                  <a:gdLst/>
                  <a:ahLst/>
                  <a:cxnLst>
                    <a:cxn ang="0">
                      <a:pos x="268" y="40"/>
                    </a:cxn>
                    <a:cxn ang="0">
                      <a:pos x="268" y="0"/>
                    </a:cxn>
                    <a:cxn ang="0">
                      <a:pos x="0" y="109"/>
                    </a:cxn>
                    <a:cxn ang="0">
                      <a:pos x="0" y="151"/>
                    </a:cxn>
                    <a:cxn ang="0">
                      <a:pos x="268" y="40"/>
                    </a:cxn>
                  </a:cxnLst>
                  <a:rect l="0" t="0" r="r" b="b"/>
                  <a:pathLst>
                    <a:path w="269" h="152">
                      <a:moveTo>
                        <a:pt x="268" y="40"/>
                      </a:moveTo>
                      <a:lnTo>
                        <a:pt x="268" y="0"/>
                      </a:lnTo>
                      <a:lnTo>
                        <a:pt x="0" y="109"/>
                      </a:lnTo>
                      <a:lnTo>
                        <a:pt x="0" y="151"/>
                      </a:lnTo>
                      <a:lnTo>
                        <a:pt x="268" y="40"/>
                      </a:lnTo>
                    </a:path>
                  </a:pathLst>
                </a:custGeom>
                <a:solidFill>
                  <a:srgbClr val="C1D0F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287" name="Freeform 631"/>
                <p:cNvSpPr>
                  <a:spLocks/>
                </p:cNvSpPr>
                <p:nvPr/>
              </p:nvSpPr>
              <p:spPr bwMode="auto">
                <a:xfrm>
                  <a:off x="1905" y="3319"/>
                  <a:ext cx="269" cy="347"/>
                </a:xfrm>
                <a:custGeom>
                  <a:avLst/>
                  <a:gdLst/>
                  <a:ahLst/>
                  <a:cxnLst>
                    <a:cxn ang="0">
                      <a:pos x="268" y="236"/>
                    </a:cxn>
                    <a:cxn ang="0">
                      <a:pos x="268" y="0"/>
                    </a:cxn>
                    <a:cxn ang="0">
                      <a:pos x="0" y="109"/>
                    </a:cxn>
                    <a:cxn ang="0">
                      <a:pos x="0" y="346"/>
                    </a:cxn>
                    <a:cxn ang="0">
                      <a:pos x="268" y="236"/>
                    </a:cxn>
                  </a:cxnLst>
                  <a:rect l="0" t="0" r="r" b="b"/>
                  <a:pathLst>
                    <a:path w="269" h="347">
                      <a:moveTo>
                        <a:pt x="268" y="236"/>
                      </a:moveTo>
                      <a:lnTo>
                        <a:pt x="268" y="0"/>
                      </a:lnTo>
                      <a:lnTo>
                        <a:pt x="0" y="109"/>
                      </a:lnTo>
                      <a:lnTo>
                        <a:pt x="0" y="346"/>
                      </a:lnTo>
                      <a:lnTo>
                        <a:pt x="268" y="236"/>
                      </a:lnTo>
                    </a:path>
                  </a:pathLst>
                </a:custGeom>
                <a:solidFill>
                  <a:srgbClr val="FFFFD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327288" name="Group 632"/>
                <p:cNvGrpSpPr>
                  <a:grpSpLocks/>
                </p:cNvGrpSpPr>
                <p:nvPr/>
              </p:nvGrpSpPr>
              <p:grpSpPr bwMode="auto">
                <a:xfrm>
                  <a:off x="1921" y="3336"/>
                  <a:ext cx="244" cy="313"/>
                  <a:chOff x="1921" y="3336"/>
                  <a:chExt cx="244" cy="313"/>
                </a:xfrm>
              </p:grpSpPr>
              <p:sp>
                <p:nvSpPr>
                  <p:cNvPr id="327289" name="Freeform 633"/>
                  <p:cNvSpPr>
                    <a:spLocks/>
                  </p:cNvSpPr>
                  <p:nvPr/>
                </p:nvSpPr>
                <p:spPr bwMode="auto">
                  <a:xfrm>
                    <a:off x="1921" y="3607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0" name="Freeform 634"/>
                  <p:cNvSpPr>
                    <a:spLocks/>
                  </p:cNvSpPr>
                  <p:nvPr/>
                </p:nvSpPr>
                <p:spPr bwMode="auto">
                  <a:xfrm>
                    <a:off x="1957" y="3592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1" name="Freeform 635"/>
                  <p:cNvSpPr>
                    <a:spLocks/>
                  </p:cNvSpPr>
                  <p:nvPr/>
                </p:nvSpPr>
                <p:spPr bwMode="auto">
                  <a:xfrm>
                    <a:off x="1921" y="3562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2" name="Freeform 636"/>
                  <p:cNvSpPr>
                    <a:spLocks/>
                  </p:cNvSpPr>
                  <p:nvPr/>
                </p:nvSpPr>
                <p:spPr bwMode="auto">
                  <a:xfrm>
                    <a:off x="1957" y="3547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3" name="Freeform 637"/>
                  <p:cNvSpPr>
                    <a:spLocks/>
                  </p:cNvSpPr>
                  <p:nvPr/>
                </p:nvSpPr>
                <p:spPr bwMode="auto">
                  <a:xfrm>
                    <a:off x="1993" y="3532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4" name="Freeform 638"/>
                  <p:cNvSpPr>
                    <a:spLocks/>
                  </p:cNvSpPr>
                  <p:nvPr/>
                </p:nvSpPr>
                <p:spPr bwMode="auto">
                  <a:xfrm>
                    <a:off x="2030" y="3516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5" name="Freeform 639"/>
                  <p:cNvSpPr>
                    <a:spLocks/>
                  </p:cNvSpPr>
                  <p:nvPr/>
                </p:nvSpPr>
                <p:spPr bwMode="auto">
                  <a:xfrm>
                    <a:off x="2067" y="3501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6" name="Freeform 640"/>
                  <p:cNvSpPr>
                    <a:spLocks/>
                  </p:cNvSpPr>
                  <p:nvPr/>
                </p:nvSpPr>
                <p:spPr bwMode="auto">
                  <a:xfrm>
                    <a:off x="2103" y="3486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7" name="Freeform 641"/>
                  <p:cNvSpPr>
                    <a:spLocks/>
                  </p:cNvSpPr>
                  <p:nvPr/>
                </p:nvSpPr>
                <p:spPr bwMode="auto">
                  <a:xfrm>
                    <a:off x="2139" y="3471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8" name="Freeform 642"/>
                  <p:cNvSpPr>
                    <a:spLocks/>
                  </p:cNvSpPr>
                  <p:nvPr/>
                </p:nvSpPr>
                <p:spPr bwMode="auto">
                  <a:xfrm>
                    <a:off x="1921" y="3517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299" name="Freeform 643"/>
                  <p:cNvSpPr>
                    <a:spLocks/>
                  </p:cNvSpPr>
                  <p:nvPr/>
                </p:nvSpPr>
                <p:spPr bwMode="auto">
                  <a:xfrm>
                    <a:off x="1957" y="3502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0" name="Freeform 644"/>
                  <p:cNvSpPr>
                    <a:spLocks/>
                  </p:cNvSpPr>
                  <p:nvPr/>
                </p:nvSpPr>
                <p:spPr bwMode="auto">
                  <a:xfrm>
                    <a:off x="1993" y="3487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1" name="Freeform 645"/>
                  <p:cNvSpPr>
                    <a:spLocks/>
                  </p:cNvSpPr>
                  <p:nvPr/>
                </p:nvSpPr>
                <p:spPr bwMode="auto">
                  <a:xfrm>
                    <a:off x="2030" y="3472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2" name="Freeform 646"/>
                  <p:cNvSpPr>
                    <a:spLocks/>
                  </p:cNvSpPr>
                  <p:nvPr/>
                </p:nvSpPr>
                <p:spPr bwMode="auto">
                  <a:xfrm>
                    <a:off x="2067" y="3456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3" name="Freeform 647"/>
                  <p:cNvSpPr>
                    <a:spLocks/>
                  </p:cNvSpPr>
                  <p:nvPr/>
                </p:nvSpPr>
                <p:spPr bwMode="auto">
                  <a:xfrm>
                    <a:off x="2103" y="3441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4" name="Freeform 648"/>
                  <p:cNvSpPr>
                    <a:spLocks/>
                  </p:cNvSpPr>
                  <p:nvPr/>
                </p:nvSpPr>
                <p:spPr bwMode="auto">
                  <a:xfrm>
                    <a:off x="2139" y="3426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5" name="Freeform 649"/>
                  <p:cNvSpPr>
                    <a:spLocks/>
                  </p:cNvSpPr>
                  <p:nvPr/>
                </p:nvSpPr>
                <p:spPr bwMode="auto">
                  <a:xfrm>
                    <a:off x="1921" y="3472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6" name="Freeform 650"/>
                  <p:cNvSpPr>
                    <a:spLocks/>
                  </p:cNvSpPr>
                  <p:nvPr/>
                </p:nvSpPr>
                <p:spPr bwMode="auto">
                  <a:xfrm>
                    <a:off x="1957" y="3457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7" name="Freeform 651"/>
                  <p:cNvSpPr>
                    <a:spLocks/>
                  </p:cNvSpPr>
                  <p:nvPr/>
                </p:nvSpPr>
                <p:spPr bwMode="auto">
                  <a:xfrm>
                    <a:off x="1993" y="3442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8" name="Freeform 652"/>
                  <p:cNvSpPr>
                    <a:spLocks/>
                  </p:cNvSpPr>
                  <p:nvPr/>
                </p:nvSpPr>
                <p:spPr bwMode="auto">
                  <a:xfrm>
                    <a:off x="2030" y="3427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09" name="Freeform 653"/>
                  <p:cNvSpPr>
                    <a:spLocks/>
                  </p:cNvSpPr>
                  <p:nvPr/>
                </p:nvSpPr>
                <p:spPr bwMode="auto">
                  <a:xfrm>
                    <a:off x="2067" y="3412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10" name="Freeform 654"/>
                  <p:cNvSpPr>
                    <a:spLocks/>
                  </p:cNvSpPr>
                  <p:nvPr/>
                </p:nvSpPr>
                <p:spPr bwMode="auto">
                  <a:xfrm>
                    <a:off x="2103" y="3396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11" name="Freeform 655"/>
                  <p:cNvSpPr>
                    <a:spLocks/>
                  </p:cNvSpPr>
                  <p:nvPr/>
                </p:nvSpPr>
                <p:spPr bwMode="auto">
                  <a:xfrm>
                    <a:off x="2139" y="3381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12" name="Freeform 656"/>
                  <p:cNvSpPr>
                    <a:spLocks/>
                  </p:cNvSpPr>
                  <p:nvPr/>
                </p:nvSpPr>
                <p:spPr bwMode="auto">
                  <a:xfrm>
                    <a:off x="1993" y="3397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13" name="Freeform 657"/>
                  <p:cNvSpPr>
                    <a:spLocks/>
                  </p:cNvSpPr>
                  <p:nvPr/>
                </p:nvSpPr>
                <p:spPr bwMode="auto">
                  <a:xfrm>
                    <a:off x="2030" y="3382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14" name="Freeform 658"/>
                  <p:cNvSpPr>
                    <a:spLocks/>
                  </p:cNvSpPr>
                  <p:nvPr/>
                </p:nvSpPr>
                <p:spPr bwMode="auto">
                  <a:xfrm>
                    <a:off x="2067" y="3367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15" name="Freeform 659"/>
                  <p:cNvSpPr>
                    <a:spLocks/>
                  </p:cNvSpPr>
                  <p:nvPr/>
                </p:nvSpPr>
                <p:spPr bwMode="auto">
                  <a:xfrm>
                    <a:off x="2103" y="3352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16" name="Freeform 660"/>
                  <p:cNvSpPr>
                    <a:spLocks/>
                  </p:cNvSpPr>
                  <p:nvPr/>
                </p:nvSpPr>
                <p:spPr bwMode="auto">
                  <a:xfrm>
                    <a:off x="2139" y="3336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17" name="Freeform 661"/>
                  <p:cNvSpPr>
                    <a:spLocks/>
                  </p:cNvSpPr>
                  <p:nvPr/>
                </p:nvSpPr>
                <p:spPr bwMode="auto">
                  <a:xfrm>
                    <a:off x="1921" y="3427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27318" name="Freeform 662"/>
                  <p:cNvSpPr>
                    <a:spLocks/>
                  </p:cNvSpPr>
                  <p:nvPr/>
                </p:nvSpPr>
                <p:spPr bwMode="auto">
                  <a:xfrm>
                    <a:off x="1957" y="3412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</p:grpSp>
        <p:grpSp>
          <p:nvGrpSpPr>
            <p:cNvPr id="327319" name="Group 663"/>
            <p:cNvGrpSpPr>
              <a:grpSpLocks/>
            </p:cNvGrpSpPr>
            <p:nvPr/>
          </p:nvGrpSpPr>
          <p:grpSpPr bwMode="auto">
            <a:xfrm>
              <a:off x="2108" y="3363"/>
              <a:ext cx="303" cy="344"/>
              <a:chOff x="2108" y="3363"/>
              <a:chExt cx="303" cy="344"/>
            </a:xfrm>
          </p:grpSpPr>
          <p:grpSp>
            <p:nvGrpSpPr>
              <p:cNvPr id="327320" name="Group 664"/>
              <p:cNvGrpSpPr>
                <a:grpSpLocks/>
              </p:cNvGrpSpPr>
              <p:nvPr/>
            </p:nvGrpSpPr>
            <p:grpSpPr bwMode="auto">
              <a:xfrm>
                <a:off x="2108" y="3363"/>
                <a:ext cx="299" cy="298"/>
                <a:chOff x="2108" y="3363"/>
                <a:chExt cx="299" cy="298"/>
              </a:xfrm>
            </p:grpSpPr>
            <p:sp>
              <p:nvSpPr>
                <p:cNvPr id="327321" name="Freeform 665"/>
                <p:cNvSpPr>
                  <a:spLocks/>
                </p:cNvSpPr>
                <p:nvPr/>
              </p:nvSpPr>
              <p:spPr bwMode="auto">
                <a:xfrm>
                  <a:off x="2124" y="3376"/>
                  <a:ext cx="171" cy="83"/>
                </a:xfrm>
                <a:custGeom>
                  <a:avLst/>
                  <a:gdLst/>
                  <a:ahLst/>
                  <a:cxnLst>
                    <a:cxn ang="0">
                      <a:pos x="170" y="0"/>
                    </a:cxn>
                    <a:cxn ang="0">
                      <a:pos x="170" y="41"/>
                    </a:cxn>
                    <a:cxn ang="0">
                      <a:pos x="0" y="82"/>
                    </a:cxn>
                    <a:cxn ang="0">
                      <a:pos x="0" y="39"/>
                    </a:cxn>
                    <a:cxn ang="0">
                      <a:pos x="170" y="0"/>
                    </a:cxn>
                  </a:cxnLst>
                  <a:rect l="0" t="0" r="r" b="b"/>
                  <a:pathLst>
                    <a:path w="171" h="83">
                      <a:moveTo>
                        <a:pt x="170" y="0"/>
                      </a:moveTo>
                      <a:lnTo>
                        <a:pt x="170" y="41"/>
                      </a:lnTo>
                      <a:lnTo>
                        <a:pt x="0" y="82"/>
                      </a:lnTo>
                      <a:lnTo>
                        <a:pt x="0" y="39"/>
                      </a:lnTo>
                      <a:lnTo>
                        <a:pt x="170" y="0"/>
                      </a:lnTo>
                    </a:path>
                  </a:pathLst>
                </a:custGeom>
                <a:solidFill>
                  <a:srgbClr val="7F7F7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22" name="Freeform 666"/>
                <p:cNvSpPr>
                  <a:spLocks/>
                </p:cNvSpPr>
                <p:nvPr/>
              </p:nvSpPr>
              <p:spPr bwMode="auto">
                <a:xfrm>
                  <a:off x="2133" y="3387"/>
                  <a:ext cx="154" cy="60"/>
                </a:xfrm>
                <a:custGeom>
                  <a:avLst/>
                  <a:gdLst/>
                  <a:ahLst/>
                  <a:cxnLst>
                    <a:cxn ang="0">
                      <a:pos x="153" y="0"/>
                    </a:cxn>
                    <a:cxn ang="0">
                      <a:pos x="153" y="22"/>
                    </a:cxn>
                    <a:cxn ang="0">
                      <a:pos x="0" y="59"/>
                    </a:cxn>
                    <a:cxn ang="0">
                      <a:pos x="0" y="34"/>
                    </a:cxn>
                    <a:cxn ang="0">
                      <a:pos x="153" y="0"/>
                    </a:cxn>
                  </a:cxnLst>
                  <a:rect l="0" t="0" r="r" b="b"/>
                  <a:pathLst>
                    <a:path w="154" h="60">
                      <a:moveTo>
                        <a:pt x="153" y="0"/>
                      </a:moveTo>
                      <a:lnTo>
                        <a:pt x="153" y="22"/>
                      </a:lnTo>
                      <a:lnTo>
                        <a:pt x="0" y="59"/>
                      </a:lnTo>
                      <a:lnTo>
                        <a:pt x="0" y="34"/>
                      </a:lnTo>
                      <a:lnTo>
                        <a:pt x="153" y="0"/>
                      </a:lnTo>
                    </a:path>
                  </a:pathLst>
                </a:custGeom>
                <a:solidFill>
                  <a:srgbClr val="E5E5E5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23" name="Freeform 667"/>
                <p:cNvSpPr>
                  <a:spLocks/>
                </p:cNvSpPr>
                <p:nvPr/>
              </p:nvSpPr>
              <p:spPr bwMode="auto">
                <a:xfrm>
                  <a:off x="2108" y="3363"/>
                  <a:ext cx="186" cy="54"/>
                </a:xfrm>
                <a:custGeom>
                  <a:avLst/>
                  <a:gdLst/>
                  <a:ahLst/>
                  <a:cxnLst>
                    <a:cxn ang="0">
                      <a:pos x="15" y="53"/>
                    </a:cxn>
                    <a:cxn ang="0">
                      <a:pos x="0" y="37"/>
                    </a:cxn>
                    <a:cxn ang="0">
                      <a:pos x="164" y="0"/>
                    </a:cxn>
                    <a:cxn ang="0">
                      <a:pos x="185" y="13"/>
                    </a:cxn>
                    <a:cxn ang="0">
                      <a:pos x="15" y="53"/>
                    </a:cxn>
                  </a:cxnLst>
                  <a:rect l="0" t="0" r="r" b="b"/>
                  <a:pathLst>
                    <a:path w="186" h="54">
                      <a:moveTo>
                        <a:pt x="15" y="53"/>
                      </a:moveTo>
                      <a:lnTo>
                        <a:pt x="0" y="37"/>
                      </a:lnTo>
                      <a:lnTo>
                        <a:pt x="164" y="0"/>
                      </a:lnTo>
                      <a:lnTo>
                        <a:pt x="185" y="13"/>
                      </a:lnTo>
                      <a:lnTo>
                        <a:pt x="15" y="53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24" name="Freeform 668"/>
                <p:cNvSpPr>
                  <a:spLocks/>
                </p:cNvSpPr>
                <p:nvPr/>
              </p:nvSpPr>
              <p:spPr bwMode="auto">
                <a:xfrm>
                  <a:off x="2108" y="3400"/>
                  <a:ext cx="94" cy="261"/>
                </a:xfrm>
                <a:custGeom>
                  <a:avLst/>
                  <a:gdLst/>
                  <a:ahLst/>
                  <a:cxnLst>
                    <a:cxn ang="0">
                      <a:pos x="93" y="260"/>
                    </a:cxn>
                    <a:cxn ang="0">
                      <a:pos x="93" y="204"/>
                    </a:cxn>
                    <a:cxn ang="0">
                      <a:pos x="15" y="53"/>
                    </a:cxn>
                    <a:cxn ang="0">
                      <a:pos x="15" y="14"/>
                    </a:cxn>
                    <a:cxn ang="0">
                      <a:pos x="0" y="0"/>
                    </a:cxn>
                    <a:cxn ang="0">
                      <a:pos x="0" y="165"/>
                    </a:cxn>
                    <a:cxn ang="0">
                      <a:pos x="93" y="260"/>
                    </a:cxn>
                  </a:cxnLst>
                  <a:rect l="0" t="0" r="r" b="b"/>
                  <a:pathLst>
                    <a:path w="94" h="261">
                      <a:moveTo>
                        <a:pt x="93" y="260"/>
                      </a:moveTo>
                      <a:lnTo>
                        <a:pt x="93" y="204"/>
                      </a:lnTo>
                      <a:lnTo>
                        <a:pt x="15" y="53"/>
                      </a:lnTo>
                      <a:lnTo>
                        <a:pt x="15" y="14"/>
                      </a:lnTo>
                      <a:lnTo>
                        <a:pt x="0" y="0"/>
                      </a:lnTo>
                      <a:lnTo>
                        <a:pt x="0" y="165"/>
                      </a:lnTo>
                      <a:lnTo>
                        <a:pt x="93" y="260"/>
                      </a:lnTo>
                    </a:path>
                  </a:pathLst>
                </a:custGeom>
                <a:solidFill>
                  <a:srgbClr val="4C4C4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25" name="Freeform 669"/>
                <p:cNvSpPr>
                  <a:spLocks/>
                </p:cNvSpPr>
                <p:nvPr/>
              </p:nvSpPr>
              <p:spPr bwMode="auto">
                <a:xfrm>
                  <a:off x="2201" y="3555"/>
                  <a:ext cx="186" cy="106"/>
                </a:xfrm>
                <a:custGeom>
                  <a:avLst/>
                  <a:gdLst/>
                  <a:ahLst/>
                  <a:cxnLst>
                    <a:cxn ang="0">
                      <a:pos x="185" y="0"/>
                    </a:cxn>
                    <a:cxn ang="0">
                      <a:pos x="185" y="52"/>
                    </a:cxn>
                    <a:cxn ang="0">
                      <a:pos x="0" y="105"/>
                    </a:cxn>
                    <a:cxn ang="0">
                      <a:pos x="0" y="49"/>
                    </a:cxn>
                    <a:cxn ang="0">
                      <a:pos x="185" y="0"/>
                    </a:cxn>
                  </a:cxnLst>
                  <a:rect l="0" t="0" r="r" b="b"/>
                  <a:pathLst>
                    <a:path w="186" h="106">
                      <a:moveTo>
                        <a:pt x="185" y="0"/>
                      </a:moveTo>
                      <a:lnTo>
                        <a:pt x="185" y="52"/>
                      </a:lnTo>
                      <a:lnTo>
                        <a:pt x="0" y="105"/>
                      </a:lnTo>
                      <a:lnTo>
                        <a:pt x="0" y="49"/>
                      </a:lnTo>
                      <a:lnTo>
                        <a:pt x="185" y="0"/>
                      </a:lnTo>
                    </a:path>
                  </a:pathLst>
                </a:custGeom>
                <a:solidFill>
                  <a:srgbClr val="7F7F7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26" name="Freeform 670"/>
                <p:cNvSpPr>
                  <a:spLocks/>
                </p:cNvSpPr>
                <p:nvPr/>
              </p:nvSpPr>
              <p:spPr bwMode="auto">
                <a:xfrm>
                  <a:off x="2135" y="3386"/>
                  <a:ext cx="152" cy="59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151" y="21"/>
                    </a:cxn>
                    <a:cxn ang="0">
                      <a:pos x="0" y="58"/>
                    </a:cxn>
                    <a:cxn ang="0">
                      <a:pos x="0" y="34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152" h="59">
                      <a:moveTo>
                        <a:pt x="151" y="0"/>
                      </a:moveTo>
                      <a:lnTo>
                        <a:pt x="151" y="21"/>
                      </a:lnTo>
                      <a:lnTo>
                        <a:pt x="0" y="58"/>
                      </a:lnTo>
                      <a:lnTo>
                        <a:pt x="0" y="34"/>
                      </a:lnTo>
                      <a:lnTo>
                        <a:pt x="151" y="0"/>
                      </a:lnTo>
                    </a:path>
                  </a:pathLst>
                </a:custGeom>
                <a:solidFill>
                  <a:srgbClr val="5EC8A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27" name="Freeform 671"/>
                <p:cNvSpPr>
                  <a:spLocks/>
                </p:cNvSpPr>
                <p:nvPr/>
              </p:nvSpPr>
              <p:spPr bwMode="auto">
                <a:xfrm>
                  <a:off x="2124" y="3411"/>
                  <a:ext cx="263" cy="193"/>
                </a:xfrm>
                <a:custGeom>
                  <a:avLst/>
                  <a:gdLst/>
                  <a:ahLst/>
                  <a:cxnLst>
                    <a:cxn ang="0">
                      <a:pos x="0" y="42"/>
                    </a:cxn>
                    <a:cxn ang="0">
                      <a:pos x="171" y="0"/>
                    </a:cxn>
                    <a:cxn ang="0">
                      <a:pos x="262" y="143"/>
                    </a:cxn>
                    <a:cxn ang="0">
                      <a:pos x="77" y="192"/>
                    </a:cxn>
                    <a:cxn ang="0">
                      <a:pos x="0" y="42"/>
                    </a:cxn>
                  </a:cxnLst>
                  <a:rect l="0" t="0" r="r" b="b"/>
                  <a:pathLst>
                    <a:path w="263" h="193">
                      <a:moveTo>
                        <a:pt x="0" y="42"/>
                      </a:moveTo>
                      <a:lnTo>
                        <a:pt x="171" y="0"/>
                      </a:lnTo>
                      <a:lnTo>
                        <a:pt x="262" y="143"/>
                      </a:lnTo>
                      <a:lnTo>
                        <a:pt x="77" y="192"/>
                      </a:lnTo>
                      <a:lnTo>
                        <a:pt x="0" y="42"/>
                      </a:lnTo>
                    </a:path>
                  </a:pathLst>
                </a:custGeom>
                <a:solidFill>
                  <a:srgbClr val="DDDD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28" name="Freeform 672"/>
                <p:cNvSpPr>
                  <a:spLocks/>
                </p:cNvSpPr>
                <p:nvPr/>
              </p:nvSpPr>
              <p:spPr bwMode="auto">
                <a:xfrm>
                  <a:off x="2139" y="3431"/>
                  <a:ext cx="225" cy="147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157" y="0"/>
                    </a:cxn>
                    <a:cxn ang="0">
                      <a:pos x="224" y="102"/>
                    </a:cxn>
                    <a:cxn ang="0">
                      <a:pos x="56" y="146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225" h="147">
                      <a:moveTo>
                        <a:pt x="0" y="38"/>
                      </a:moveTo>
                      <a:lnTo>
                        <a:pt x="157" y="0"/>
                      </a:lnTo>
                      <a:lnTo>
                        <a:pt x="224" y="102"/>
                      </a:lnTo>
                      <a:lnTo>
                        <a:pt x="56" y="146"/>
                      </a:lnTo>
                      <a:lnTo>
                        <a:pt x="0" y="38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29" name="Freeform 673"/>
                <p:cNvSpPr>
                  <a:spLocks/>
                </p:cNvSpPr>
                <p:nvPr/>
              </p:nvSpPr>
              <p:spPr bwMode="auto">
                <a:xfrm>
                  <a:off x="2297" y="3475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1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32" h="23">
                      <a:moveTo>
                        <a:pt x="9" y="22"/>
                      </a:moveTo>
                      <a:lnTo>
                        <a:pt x="31" y="16"/>
                      </a:ln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0" name="Freeform 674"/>
                <p:cNvSpPr>
                  <a:spLocks/>
                </p:cNvSpPr>
                <p:nvPr/>
              </p:nvSpPr>
              <p:spPr bwMode="auto">
                <a:xfrm>
                  <a:off x="2319" y="3512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10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5"/>
                    </a:cxn>
                    <a:cxn ang="0">
                      <a:pos x="10" y="23"/>
                    </a:cxn>
                  </a:cxnLst>
                  <a:rect l="0" t="0" r="r" b="b"/>
                  <a:pathLst>
                    <a:path w="33" h="24">
                      <a:moveTo>
                        <a:pt x="10" y="23"/>
                      </a:move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5"/>
                      </a:lnTo>
                      <a:lnTo>
                        <a:pt x="10" y="23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1" name="Freeform 675"/>
                <p:cNvSpPr>
                  <a:spLocks/>
                </p:cNvSpPr>
                <p:nvPr/>
              </p:nvSpPr>
              <p:spPr bwMode="auto">
                <a:xfrm>
                  <a:off x="2285" y="3457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0" y="16"/>
                    </a:cxn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1" h="22">
                      <a:moveTo>
                        <a:pt x="9" y="21"/>
                      </a:moveTo>
                      <a:lnTo>
                        <a:pt x="30" y="16"/>
                      </a:lnTo>
                      <a:lnTo>
                        <a:pt x="20" y="0"/>
                      </a:lnTo>
                      <a:lnTo>
                        <a:pt x="0" y="4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2" name="Freeform 676"/>
                <p:cNvSpPr>
                  <a:spLocks/>
                </p:cNvSpPr>
                <p:nvPr/>
              </p:nvSpPr>
              <p:spPr bwMode="auto">
                <a:xfrm>
                  <a:off x="2308" y="3494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1" y="15"/>
                    </a:cxn>
                    <a:cxn ang="0">
                      <a:pos x="21" y="0"/>
                    </a:cxn>
                    <a:cxn ang="0">
                      <a:pos x="0" y="4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2" h="22">
                      <a:moveTo>
                        <a:pt x="9" y="21"/>
                      </a:moveTo>
                      <a:lnTo>
                        <a:pt x="31" y="15"/>
                      </a:lnTo>
                      <a:lnTo>
                        <a:pt x="21" y="0"/>
                      </a:lnTo>
                      <a:lnTo>
                        <a:pt x="0" y="4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3" name="Freeform 677"/>
                <p:cNvSpPr>
                  <a:spLocks/>
                </p:cNvSpPr>
                <p:nvPr/>
              </p:nvSpPr>
              <p:spPr bwMode="auto">
                <a:xfrm>
                  <a:off x="2275" y="3439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0" y="5"/>
                    </a:cxn>
                    <a:cxn ang="0">
                      <a:pos x="8" y="20"/>
                    </a:cxn>
                    <a:cxn ang="0">
                      <a:pos x="29" y="15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30" h="21">
                      <a:moveTo>
                        <a:pt x="19" y="0"/>
                      </a:moveTo>
                      <a:lnTo>
                        <a:pt x="0" y="5"/>
                      </a:lnTo>
                      <a:lnTo>
                        <a:pt x="8" y="20"/>
                      </a:lnTo>
                      <a:lnTo>
                        <a:pt x="29" y="15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4" name="Freeform 678"/>
                <p:cNvSpPr>
                  <a:spLocks/>
                </p:cNvSpPr>
                <p:nvPr/>
              </p:nvSpPr>
              <p:spPr bwMode="auto">
                <a:xfrm>
                  <a:off x="2246" y="3446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0" y="5"/>
                    </a:cxn>
                    <a:cxn ang="0">
                      <a:pos x="8" y="20"/>
                    </a:cxn>
                    <a:cxn ang="0">
                      <a:pos x="29" y="15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30" h="21">
                      <a:moveTo>
                        <a:pt x="19" y="0"/>
                      </a:moveTo>
                      <a:lnTo>
                        <a:pt x="0" y="5"/>
                      </a:lnTo>
                      <a:lnTo>
                        <a:pt x="8" y="20"/>
                      </a:lnTo>
                      <a:lnTo>
                        <a:pt x="29" y="15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5" name="Freeform 679"/>
                <p:cNvSpPr>
                  <a:spLocks/>
                </p:cNvSpPr>
                <p:nvPr/>
              </p:nvSpPr>
              <p:spPr bwMode="auto">
                <a:xfrm>
                  <a:off x="2291" y="3519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0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3" h="24">
                      <a:moveTo>
                        <a:pt x="0" y="5"/>
                      </a:moveTo>
                      <a:lnTo>
                        <a:pt x="10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6" name="Freeform 680"/>
                <p:cNvSpPr>
                  <a:spLocks/>
                </p:cNvSpPr>
                <p:nvPr/>
              </p:nvSpPr>
              <p:spPr bwMode="auto">
                <a:xfrm>
                  <a:off x="2281" y="3501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0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31" h="23">
                      <a:moveTo>
                        <a:pt x="9" y="22"/>
                      </a:moveTo>
                      <a:lnTo>
                        <a:pt x="30" y="16"/>
                      </a:ln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7" name="Freeform 681"/>
                <p:cNvSpPr>
                  <a:spLocks/>
                </p:cNvSpPr>
                <p:nvPr/>
              </p:nvSpPr>
              <p:spPr bwMode="auto">
                <a:xfrm>
                  <a:off x="2269" y="3482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1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2" h="22">
                      <a:moveTo>
                        <a:pt x="9" y="21"/>
                      </a:moveTo>
                      <a:lnTo>
                        <a:pt x="31" y="16"/>
                      </a:ln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8" name="Freeform 682"/>
                <p:cNvSpPr>
                  <a:spLocks/>
                </p:cNvSpPr>
                <p:nvPr/>
              </p:nvSpPr>
              <p:spPr bwMode="auto">
                <a:xfrm>
                  <a:off x="2257" y="3464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30" y="15"/>
                    </a:cxn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9" y="21"/>
                    </a:cxn>
                    <a:cxn ang="0">
                      <a:pos x="30" y="15"/>
                    </a:cxn>
                  </a:cxnLst>
                  <a:rect l="0" t="0" r="r" b="b"/>
                  <a:pathLst>
                    <a:path w="31" h="22">
                      <a:moveTo>
                        <a:pt x="30" y="15"/>
                      </a:moveTo>
                      <a:lnTo>
                        <a:pt x="20" y="0"/>
                      </a:lnTo>
                      <a:lnTo>
                        <a:pt x="0" y="4"/>
                      </a:lnTo>
                      <a:lnTo>
                        <a:pt x="9" y="21"/>
                      </a:lnTo>
                      <a:lnTo>
                        <a:pt x="30" y="1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39" name="Freeform 683"/>
                <p:cNvSpPr>
                  <a:spLocks/>
                </p:cNvSpPr>
                <p:nvPr/>
              </p:nvSpPr>
              <p:spPr bwMode="auto">
                <a:xfrm>
                  <a:off x="2229" y="3493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31" y="15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1"/>
                    </a:cxn>
                    <a:cxn ang="0">
                      <a:pos x="31" y="15"/>
                    </a:cxn>
                  </a:cxnLst>
                  <a:rect l="0" t="0" r="r" b="b"/>
                  <a:pathLst>
                    <a:path w="32" h="22">
                      <a:moveTo>
                        <a:pt x="31" y="15"/>
                      </a:move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8" y="21"/>
                      </a:lnTo>
                      <a:lnTo>
                        <a:pt x="31" y="1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0" name="Freeform 684"/>
                <p:cNvSpPr>
                  <a:spLocks/>
                </p:cNvSpPr>
                <p:nvPr/>
              </p:nvSpPr>
              <p:spPr bwMode="auto">
                <a:xfrm>
                  <a:off x="2209" y="3455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1"/>
                    </a:cxn>
                    <a:cxn ang="0">
                      <a:pos x="30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2">
                      <a:moveTo>
                        <a:pt x="20" y="0"/>
                      </a:moveTo>
                      <a:lnTo>
                        <a:pt x="0" y="4"/>
                      </a:lnTo>
                      <a:lnTo>
                        <a:pt x="8" y="21"/>
                      </a:lnTo>
                      <a:lnTo>
                        <a:pt x="30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1" name="Freeform 685"/>
                <p:cNvSpPr>
                  <a:spLocks/>
                </p:cNvSpPr>
                <p:nvPr/>
              </p:nvSpPr>
              <p:spPr bwMode="auto">
                <a:xfrm>
                  <a:off x="2219" y="3473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31" y="16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1"/>
                    </a:cxn>
                    <a:cxn ang="0">
                      <a:pos x="31" y="16"/>
                    </a:cxn>
                  </a:cxnLst>
                  <a:rect l="0" t="0" r="r" b="b"/>
                  <a:pathLst>
                    <a:path w="32" h="22">
                      <a:moveTo>
                        <a:pt x="31" y="16"/>
                      </a:move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9" y="21"/>
                      </a:lnTo>
                      <a:lnTo>
                        <a:pt x="31" y="16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2" name="Freeform 686"/>
                <p:cNvSpPr>
                  <a:spLocks/>
                </p:cNvSpPr>
                <p:nvPr/>
              </p:nvSpPr>
              <p:spPr bwMode="auto">
                <a:xfrm>
                  <a:off x="2239" y="3511"/>
                  <a:ext cx="33" cy="2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8" y="21"/>
                    </a:cxn>
                    <a:cxn ang="0">
                      <a:pos x="32" y="14"/>
                    </a:cxn>
                    <a:cxn ang="0">
                      <a:pos x="22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3" h="22">
                      <a:moveTo>
                        <a:pt x="0" y="5"/>
                      </a:moveTo>
                      <a:lnTo>
                        <a:pt x="8" y="21"/>
                      </a:lnTo>
                      <a:lnTo>
                        <a:pt x="32" y="14"/>
                      </a:lnTo>
                      <a:lnTo>
                        <a:pt x="22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3" name="Freeform 687"/>
                <p:cNvSpPr>
                  <a:spLocks/>
                </p:cNvSpPr>
                <p:nvPr/>
              </p:nvSpPr>
              <p:spPr bwMode="auto">
                <a:xfrm>
                  <a:off x="2250" y="3530"/>
                  <a:ext cx="34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9" y="23"/>
                    </a:cxn>
                    <a:cxn ang="0">
                      <a:pos x="33" y="16"/>
                    </a:cxn>
                    <a:cxn ang="0">
                      <a:pos x="2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4" h="24">
                      <a:moveTo>
                        <a:pt x="0" y="5"/>
                      </a:moveTo>
                      <a:lnTo>
                        <a:pt x="9" y="23"/>
                      </a:lnTo>
                      <a:lnTo>
                        <a:pt x="33" y="16"/>
                      </a:lnTo>
                      <a:lnTo>
                        <a:pt x="23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4" name="Freeform 688"/>
                <p:cNvSpPr>
                  <a:spLocks/>
                </p:cNvSpPr>
                <p:nvPr/>
              </p:nvSpPr>
              <p:spPr bwMode="auto">
                <a:xfrm>
                  <a:off x="2191" y="3481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29" y="15"/>
                    </a:cxn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0"/>
                    </a:cxn>
                    <a:cxn ang="0">
                      <a:pos x="29" y="15"/>
                    </a:cxn>
                  </a:cxnLst>
                  <a:rect l="0" t="0" r="r" b="b"/>
                  <a:pathLst>
                    <a:path w="30" h="21">
                      <a:moveTo>
                        <a:pt x="29" y="15"/>
                      </a:moveTo>
                      <a:lnTo>
                        <a:pt x="20" y="0"/>
                      </a:lnTo>
                      <a:lnTo>
                        <a:pt x="0" y="4"/>
                      </a:lnTo>
                      <a:lnTo>
                        <a:pt x="8" y="20"/>
                      </a:lnTo>
                      <a:lnTo>
                        <a:pt x="29" y="1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5" name="Freeform 689"/>
                <p:cNvSpPr>
                  <a:spLocks/>
                </p:cNvSpPr>
                <p:nvPr/>
              </p:nvSpPr>
              <p:spPr bwMode="auto">
                <a:xfrm>
                  <a:off x="2201" y="3500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1"/>
                    </a:cxn>
                    <a:cxn ang="0">
                      <a:pos x="30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2">
                      <a:moveTo>
                        <a:pt x="20" y="0"/>
                      </a:moveTo>
                      <a:lnTo>
                        <a:pt x="0" y="5"/>
                      </a:lnTo>
                      <a:lnTo>
                        <a:pt x="9" y="21"/>
                      </a:lnTo>
                      <a:lnTo>
                        <a:pt x="30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6" name="Freeform 690"/>
                <p:cNvSpPr>
                  <a:spLocks/>
                </p:cNvSpPr>
                <p:nvPr/>
              </p:nvSpPr>
              <p:spPr bwMode="auto">
                <a:xfrm>
                  <a:off x="2211" y="3518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1" y="16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2" h="23">
                      <a:moveTo>
                        <a:pt x="22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1" y="16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7" name="Freeform 691"/>
                <p:cNvSpPr>
                  <a:spLocks/>
                </p:cNvSpPr>
                <p:nvPr/>
              </p:nvSpPr>
              <p:spPr bwMode="auto">
                <a:xfrm>
                  <a:off x="2181" y="3462"/>
                  <a:ext cx="30" cy="22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1"/>
                    </a:cxn>
                    <a:cxn ang="0">
                      <a:pos x="29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0" h="22">
                      <a:moveTo>
                        <a:pt x="20" y="0"/>
                      </a:moveTo>
                      <a:lnTo>
                        <a:pt x="0" y="4"/>
                      </a:lnTo>
                      <a:lnTo>
                        <a:pt x="8" y="21"/>
                      </a:lnTo>
                      <a:lnTo>
                        <a:pt x="29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8" name="Freeform 692"/>
                <p:cNvSpPr>
                  <a:spLocks/>
                </p:cNvSpPr>
                <p:nvPr/>
              </p:nvSpPr>
              <p:spPr bwMode="auto">
                <a:xfrm>
                  <a:off x="2223" y="3537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9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3" h="24">
                      <a:moveTo>
                        <a:pt x="0" y="5"/>
                      </a:moveTo>
                      <a:lnTo>
                        <a:pt x="9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49" name="Freeform 693"/>
                <p:cNvSpPr>
                  <a:spLocks/>
                </p:cNvSpPr>
                <p:nvPr/>
              </p:nvSpPr>
              <p:spPr bwMode="auto">
                <a:xfrm>
                  <a:off x="2151" y="3468"/>
                  <a:ext cx="33" cy="2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2" y="16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3" h="23">
                      <a:moveTo>
                        <a:pt x="22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2" y="16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0" name="Freeform 694"/>
                <p:cNvSpPr>
                  <a:spLocks/>
                </p:cNvSpPr>
                <p:nvPr/>
              </p:nvSpPr>
              <p:spPr bwMode="auto">
                <a:xfrm>
                  <a:off x="2163" y="3488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4"/>
                    </a:cxn>
                    <a:cxn ang="0">
                      <a:pos x="7" y="21"/>
                    </a:cxn>
                    <a:cxn ang="0">
                      <a:pos x="30" y="15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1" h="22">
                      <a:moveTo>
                        <a:pt x="21" y="0"/>
                      </a:moveTo>
                      <a:lnTo>
                        <a:pt x="0" y="4"/>
                      </a:lnTo>
                      <a:lnTo>
                        <a:pt x="7" y="21"/>
                      </a:lnTo>
                      <a:lnTo>
                        <a:pt x="30" y="15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1" name="Freeform 695"/>
                <p:cNvSpPr>
                  <a:spLocks/>
                </p:cNvSpPr>
                <p:nvPr/>
              </p:nvSpPr>
              <p:spPr bwMode="auto">
                <a:xfrm>
                  <a:off x="2183" y="3525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1" h="23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2" name="Freeform 696"/>
                <p:cNvSpPr>
                  <a:spLocks/>
                </p:cNvSpPr>
                <p:nvPr/>
              </p:nvSpPr>
              <p:spPr bwMode="auto">
                <a:xfrm>
                  <a:off x="2193" y="3544"/>
                  <a:ext cx="32" cy="25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4"/>
                    </a:cxn>
                    <a:cxn ang="0">
                      <a:pos x="31" y="18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2" h="25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9" y="24"/>
                      </a:lnTo>
                      <a:lnTo>
                        <a:pt x="31" y="18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3" name="Freeform 697"/>
                <p:cNvSpPr>
                  <a:spLocks/>
                </p:cNvSpPr>
                <p:nvPr/>
              </p:nvSpPr>
              <p:spPr bwMode="auto">
                <a:xfrm>
                  <a:off x="2173" y="3506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1" y="16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2" h="23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1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4" name="Freeform 698"/>
                <p:cNvSpPr>
                  <a:spLocks/>
                </p:cNvSpPr>
                <p:nvPr/>
              </p:nvSpPr>
              <p:spPr bwMode="auto">
                <a:xfrm>
                  <a:off x="2299" y="3472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1" y="15"/>
                    </a:cxn>
                    <a:cxn ang="0">
                      <a:pos x="21" y="0"/>
                    </a:cxn>
                    <a:cxn ang="0">
                      <a:pos x="0" y="4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2" h="22">
                      <a:moveTo>
                        <a:pt x="9" y="21"/>
                      </a:moveTo>
                      <a:lnTo>
                        <a:pt x="31" y="15"/>
                      </a:lnTo>
                      <a:lnTo>
                        <a:pt x="21" y="0"/>
                      </a:lnTo>
                      <a:lnTo>
                        <a:pt x="0" y="4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5" name="Freeform 699"/>
                <p:cNvSpPr>
                  <a:spLocks/>
                </p:cNvSpPr>
                <p:nvPr/>
              </p:nvSpPr>
              <p:spPr bwMode="auto">
                <a:xfrm>
                  <a:off x="2322" y="3509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1" y="16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32" h="23">
                      <a:moveTo>
                        <a:pt x="9" y="22"/>
                      </a:moveTo>
                      <a:lnTo>
                        <a:pt x="31" y="16"/>
                      </a:ln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6" name="Freeform 700"/>
                <p:cNvSpPr>
                  <a:spLocks/>
                </p:cNvSpPr>
                <p:nvPr/>
              </p:nvSpPr>
              <p:spPr bwMode="auto">
                <a:xfrm>
                  <a:off x="2288" y="3453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0" y="16"/>
                    </a:cxn>
                    <a:cxn ang="0">
                      <a:pos x="19" y="0"/>
                    </a:cxn>
                    <a:cxn ang="0">
                      <a:pos x="0" y="5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1" h="22">
                      <a:moveTo>
                        <a:pt x="9" y="21"/>
                      </a:moveTo>
                      <a:lnTo>
                        <a:pt x="30" y="16"/>
                      </a:lnTo>
                      <a:lnTo>
                        <a:pt x="19" y="0"/>
                      </a:lnTo>
                      <a:lnTo>
                        <a:pt x="0" y="5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7" name="Freeform 701"/>
                <p:cNvSpPr>
                  <a:spLocks/>
                </p:cNvSpPr>
                <p:nvPr/>
              </p:nvSpPr>
              <p:spPr bwMode="auto">
                <a:xfrm>
                  <a:off x="2311" y="3490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19" y="0"/>
                    </a:cxn>
                    <a:cxn ang="0">
                      <a:pos x="0" y="5"/>
                    </a:cxn>
                    <a:cxn ang="0">
                      <a:pos x="8" y="22"/>
                    </a:cxn>
                  </a:cxnLst>
                  <a:rect l="0" t="0" r="r" b="b"/>
                  <a:pathLst>
                    <a:path w="31" h="23">
                      <a:moveTo>
                        <a:pt x="8" y="22"/>
                      </a:moveTo>
                      <a:lnTo>
                        <a:pt x="30" y="16"/>
                      </a:lnTo>
                      <a:lnTo>
                        <a:pt x="19" y="0"/>
                      </a:lnTo>
                      <a:lnTo>
                        <a:pt x="0" y="5"/>
                      </a:lnTo>
                      <a:lnTo>
                        <a:pt x="8" y="22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8" name="Freeform 702"/>
                <p:cNvSpPr>
                  <a:spLocks/>
                </p:cNvSpPr>
                <p:nvPr/>
              </p:nvSpPr>
              <p:spPr bwMode="auto">
                <a:xfrm>
                  <a:off x="2276" y="3436"/>
                  <a:ext cx="32" cy="21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0"/>
                    </a:cxn>
                    <a:cxn ang="0">
                      <a:pos x="31" y="15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2" h="21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9" y="20"/>
                      </a:lnTo>
                      <a:lnTo>
                        <a:pt x="31" y="15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59" name="Freeform 703"/>
                <p:cNvSpPr>
                  <a:spLocks/>
                </p:cNvSpPr>
                <p:nvPr/>
              </p:nvSpPr>
              <p:spPr bwMode="auto">
                <a:xfrm>
                  <a:off x="2250" y="3443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8" y="20"/>
                    </a:cxn>
                    <a:cxn ang="0">
                      <a:pos x="29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0" h="21">
                      <a:moveTo>
                        <a:pt x="20" y="0"/>
                      </a:moveTo>
                      <a:lnTo>
                        <a:pt x="0" y="5"/>
                      </a:lnTo>
                      <a:lnTo>
                        <a:pt x="8" y="20"/>
                      </a:lnTo>
                      <a:lnTo>
                        <a:pt x="29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0" name="Freeform 704"/>
                <p:cNvSpPr>
                  <a:spLocks/>
                </p:cNvSpPr>
                <p:nvPr/>
              </p:nvSpPr>
              <p:spPr bwMode="auto">
                <a:xfrm>
                  <a:off x="2294" y="3517"/>
                  <a:ext cx="33" cy="22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9" y="21"/>
                    </a:cxn>
                    <a:cxn ang="0">
                      <a:pos x="32" y="15"/>
                    </a:cxn>
                    <a:cxn ang="0">
                      <a:pos x="21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33" h="22">
                      <a:moveTo>
                        <a:pt x="0" y="4"/>
                      </a:moveTo>
                      <a:lnTo>
                        <a:pt x="9" y="21"/>
                      </a:lnTo>
                      <a:lnTo>
                        <a:pt x="32" y="15"/>
                      </a:lnTo>
                      <a:lnTo>
                        <a:pt x="21" y="0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1" name="Freeform 705"/>
                <p:cNvSpPr>
                  <a:spLocks/>
                </p:cNvSpPr>
                <p:nvPr/>
              </p:nvSpPr>
              <p:spPr bwMode="auto">
                <a:xfrm>
                  <a:off x="2282" y="3498"/>
                  <a:ext cx="33" cy="21"/>
                </a:xfrm>
                <a:custGeom>
                  <a:avLst/>
                  <a:gdLst/>
                  <a:ahLst/>
                  <a:cxnLst>
                    <a:cxn ang="0">
                      <a:pos x="9" y="20"/>
                    </a:cxn>
                    <a:cxn ang="0">
                      <a:pos x="32" y="15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0"/>
                    </a:cxn>
                  </a:cxnLst>
                  <a:rect l="0" t="0" r="r" b="b"/>
                  <a:pathLst>
                    <a:path w="33" h="21">
                      <a:moveTo>
                        <a:pt x="9" y="20"/>
                      </a:moveTo>
                      <a:lnTo>
                        <a:pt x="32" y="15"/>
                      </a:ln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2" name="Freeform 706"/>
                <p:cNvSpPr>
                  <a:spLocks/>
                </p:cNvSpPr>
                <p:nvPr/>
              </p:nvSpPr>
              <p:spPr bwMode="auto">
                <a:xfrm>
                  <a:off x="2270" y="3479"/>
                  <a:ext cx="33" cy="22"/>
                </a:xfrm>
                <a:custGeom>
                  <a:avLst/>
                  <a:gdLst/>
                  <a:ahLst/>
                  <a:cxnLst>
                    <a:cxn ang="0">
                      <a:pos x="10" y="21"/>
                    </a:cxn>
                    <a:cxn ang="0">
                      <a:pos x="32" y="15"/>
                    </a:cxn>
                    <a:cxn ang="0">
                      <a:pos x="21" y="0"/>
                    </a:cxn>
                    <a:cxn ang="0">
                      <a:pos x="0" y="4"/>
                    </a:cxn>
                    <a:cxn ang="0">
                      <a:pos x="10" y="21"/>
                    </a:cxn>
                  </a:cxnLst>
                  <a:rect l="0" t="0" r="r" b="b"/>
                  <a:pathLst>
                    <a:path w="33" h="22">
                      <a:moveTo>
                        <a:pt x="10" y="21"/>
                      </a:moveTo>
                      <a:lnTo>
                        <a:pt x="32" y="15"/>
                      </a:lnTo>
                      <a:lnTo>
                        <a:pt x="21" y="0"/>
                      </a:lnTo>
                      <a:lnTo>
                        <a:pt x="0" y="4"/>
                      </a:lnTo>
                      <a:lnTo>
                        <a:pt x="10" y="21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3" name="Freeform 707"/>
                <p:cNvSpPr>
                  <a:spLocks/>
                </p:cNvSpPr>
                <p:nvPr/>
              </p:nvSpPr>
              <p:spPr bwMode="auto">
                <a:xfrm>
                  <a:off x="2260" y="3460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30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1"/>
                    </a:cxn>
                    <a:cxn ang="0">
                      <a:pos x="30" y="16"/>
                    </a:cxn>
                  </a:cxnLst>
                  <a:rect l="0" t="0" r="r" b="b"/>
                  <a:pathLst>
                    <a:path w="31" h="22">
                      <a:moveTo>
                        <a:pt x="30" y="16"/>
                      </a:move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9" y="21"/>
                      </a:lnTo>
                      <a:lnTo>
                        <a:pt x="30" y="16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4" name="Freeform 708"/>
                <p:cNvSpPr>
                  <a:spLocks/>
                </p:cNvSpPr>
                <p:nvPr/>
              </p:nvSpPr>
              <p:spPr bwMode="auto">
                <a:xfrm>
                  <a:off x="2231" y="3488"/>
                  <a:ext cx="32" cy="24"/>
                </a:xfrm>
                <a:custGeom>
                  <a:avLst/>
                  <a:gdLst/>
                  <a:ahLst/>
                  <a:cxnLst>
                    <a:cxn ang="0">
                      <a:pos x="31" y="17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3"/>
                    </a:cxn>
                    <a:cxn ang="0">
                      <a:pos x="31" y="17"/>
                    </a:cxn>
                  </a:cxnLst>
                  <a:rect l="0" t="0" r="r" b="b"/>
                  <a:pathLst>
                    <a:path w="32" h="24">
                      <a:moveTo>
                        <a:pt x="31" y="17"/>
                      </a:move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8" y="23"/>
                      </a:lnTo>
                      <a:lnTo>
                        <a:pt x="31" y="17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5" name="Freeform 709"/>
                <p:cNvSpPr>
                  <a:spLocks/>
                </p:cNvSpPr>
                <p:nvPr/>
              </p:nvSpPr>
              <p:spPr bwMode="auto">
                <a:xfrm>
                  <a:off x="2211" y="3452"/>
                  <a:ext cx="31" cy="21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0"/>
                    </a:cxn>
                    <a:cxn ang="0">
                      <a:pos x="30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1">
                      <a:moveTo>
                        <a:pt x="20" y="0"/>
                      </a:moveTo>
                      <a:lnTo>
                        <a:pt x="0" y="4"/>
                      </a:lnTo>
                      <a:lnTo>
                        <a:pt x="8" y="20"/>
                      </a:lnTo>
                      <a:lnTo>
                        <a:pt x="30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6" name="Freeform 710"/>
                <p:cNvSpPr>
                  <a:spLocks/>
                </p:cNvSpPr>
                <p:nvPr/>
              </p:nvSpPr>
              <p:spPr bwMode="auto">
                <a:xfrm>
                  <a:off x="2221" y="3470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30" y="15"/>
                    </a:cxn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1"/>
                    </a:cxn>
                    <a:cxn ang="0">
                      <a:pos x="30" y="15"/>
                    </a:cxn>
                  </a:cxnLst>
                  <a:rect l="0" t="0" r="r" b="b"/>
                  <a:pathLst>
                    <a:path w="31" h="22">
                      <a:moveTo>
                        <a:pt x="30" y="15"/>
                      </a:moveTo>
                      <a:lnTo>
                        <a:pt x="20" y="0"/>
                      </a:lnTo>
                      <a:lnTo>
                        <a:pt x="0" y="4"/>
                      </a:lnTo>
                      <a:lnTo>
                        <a:pt x="8" y="21"/>
                      </a:lnTo>
                      <a:lnTo>
                        <a:pt x="30" y="15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7" name="Freeform 711"/>
                <p:cNvSpPr>
                  <a:spLocks/>
                </p:cNvSpPr>
                <p:nvPr/>
              </p:nvSpPr>
              <p:spPr bwMode="auto">
                <a:xfrm>
                  <a:off x="2242" y="3507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9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33" h="24">
                      <a:moveTo>
                        <a:pt x="0" y="6"/>
                      </a:moveTo>
                      <a:lnTo>
                        <a:pt x="9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8" name="Freeform 712"/>
                <p:cNvSpPr>
                  <a:spLocks/>
                </p:cNvSpPr>
                <p:nvPr/>
              </p:nvSpPr>
              <p:spPr bwMode="auto">
                <a:xfrm>
                  <a:off x="2253" y="3526"/>
                  <a:ext cx="34" cy="2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9" y="24"/>
                    </a:cxn>
                    <a:cxn ang="0">
                      <a:pos x="33" y="17"/>
                    </a:cxn>
                    <a:cxn ang="0">
                      <a:pos x="23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34" h="25">
                      <a:moveTo>
                        <a:pt x="0" y="6"/>
                      </a:moveTo>
                      <a:lnTo>
                        <a:pt x="9" y="24"/>
                      </a:lnTo>
                      <a:lnTo>
                        <a:pt x="33" y="17"/>
                      </a:lnTo>
                      <a:lnTo>
                        <a:pt x="23" y="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69" name="Freeform 713"/>
                <p:cNvSpPr>
                  <a:spLocks/>
                </p:cNvSpPr>
                <p:nvPr/>
              </p:nvSpPr>
              <p:spPr bwMode="auto">
                <a:xfrm>
                  <a:off x="2193" y="3477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30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</a:cxnLst>
                  <a:rect l="0" t="0" r="r" b="b"/>
                  <a:pathLst>
                    <a:path w="31" h="23">
                      <a:moveTo>
                        <a:pt x="30" y="16"/>
                      </a:move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0" name="Freeform 714"/>
                <p:cNvSpPr>
                  <a:spLocks/>
                </p:cNvSpPr>
                <p:nvPr/>
              </p:nvSpPr>
              <p:spPr bwMode="auto">
                <a:xfrm>
                  <a:off x="2204" y="3496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3">
                      <a:moveTo>
                        <a:pt x="20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1" name="Freeform 715"/>
                <p:cNvSpPr>
                  <a:spLocks/>
                </p:cNvSpPr>
                <p:nvPr/>
              </p:nvSpPr>
              <p:spPr bwMode="auto">
                <a:xfrm>
                  <a:off x="2214" y="3515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3">
                      <a:moveTo>
                        <a:pt x="20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2" name="Freeform 716"/>
                <p:cNvSpPr>
                  <a:spLocks/>
                </p:cNvSpPr>
                <p:nvPr/>
              </p:nvSpPr>
              <p:spPr bwMode="auto">
                <a:xfrm>
                  <a:off x="2184" y="3459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0"/>
                    </a:cxn>
                    <a:cxn ang="0">
                      <a:pos x="29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0" h="21">
                      <a:moveTo>
                        <a:pt x="20" y="0"/>
                      </a:moveTo>
                      <a:lnTo>
                        <a:pt x="0" y="4"/>
                      </a:lnTo>
                      <a:lnTo>
                        <a:pt x="8" y="20"/>
                      </a:lnTo>
                      <a:lnTo>
                        <a:pt x="29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3" name="Freeform 717"/>
                <p:cNvSpPr>
                  <a:spLocks/>
                </p:cNvSpPr>
                <p:nvPr/>
              </p:nvSpPr>
              <p:spPr bwMode="auto">
                <a:xfrm>
                  <a:off x="2224" y="3535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9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3" h="24">
                      <a:moveTo>
                        <a:pt x="0" y="5"/>
                      </a:moveTo>
                      <a:lnTo>
                        <a:pt x="9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4" name="Freeform 718"/>
                <p:cNvSpPr>
                  <a:spLocks/>
                </p:cNvSpPr>
                <p:nvPr/>
              </p:nvSpPr>
              <p:spPr bwMode="auto">
                <a:xfrm>
                  <a:off x="2155" y="3465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1" y="16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2" h="23">
                      <a:moveTo>
                        <a:pt x="22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1" y="16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5" name="Freeform 719"/>
                <p:cNvSpPr>
                  <a:spLocks/>
                </p:cNvSpPr>
                <p:nvPr/>
              </p:nvSpPr>
              <p:spPr bwMode="auto">
                <a:xfrm>
                  <a:off x="2165" y="3484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1" h="23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6" name="Freeform 720"/>
                <p:cNvSpPr>
                  <a:spLocks/>
                </p:cNvSpPr>
                <p:nvPr/>
              </p:nvSpPr>
              <p:spPr bwMode="auto">
                <a:xfrm>
                  <a:off x="2186" y="3523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6"/>
                    </a:cxn>
                    <a:cxn ang="0">
                      <a:pos x="8" y="21"/>
                    </a:cxn>
                    <a:cxn ang="0">
                      <a:pos x="30" y="15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1" h="22">
                      <a:moveTo>
                        <a:pt x="21" y="0"/>
                      </a:moveTo>
                      <a:lnTo>
                        <a:pt x="0" y="6"/>
                      </a:lnTo>
                      <a:lnTo>
                        <a:pt x="8" y="21"/>
                      </a:lnTo>
                      <a:lnTo>
                        <a:pt x="30" y="15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7" name="Freeform 721"/>
                <p:cNvSpPr>
                  <a:spLocks/>
                </p:cNvSpPr>
                <p:nvPr/>
              </p:nvSpPr>
              <p:spPr bwMode="auto">
                <a:xfrm>
                  <a:off x="2195" y="3542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6"/>
                    </a:cxn>
                    <a:cxn ang="0">
                      <a:pos x="9" y="23"/>
                    </a:cxn>
                    <a:cxn ang="0">
                      <a:pos x="32" y="17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3" h="24">
                      <a:moveTo>
                        <a:pt x="22" y="0"/>
                      </a:moveTo>
                      <a:lnTo>
                        <a:pt x="0" y="6"/>
                      </a:lnTo>
                      <a:lnTo>
                        <a:pt x="9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8" name="Freeform 722"/>
                <p:cNvSpPr>
                  <a:spLocks/>
                </p:cNvSpPr>
                <p:nvPr/>
              </p:nvSpPr>
              <p:spPr bwMode="auto">
                <a:xfrm>
                  <a:off x="2174" y="3503"/>
                  <a:ext cx="33" cy="23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" y="22"/>
                    </a:cxn>
                    <a:cxn ang="0">
                      <a:pos x="32" y="16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33" h="23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" y="22"/>
                      </a:lnTo>
                      <a:lnTo>
                        <a:pt x="32" y="16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79" name="Freeform 723"/>
                <p:cNvSpPr>
                  <a:spLocks/>
                </p:cNvSpPr>
                <p:nvPr/>
              </p:nvSpPr>
              <p:spPr bwMode="auto">
                <a:xfrm>
                  <a:off x="2207" y="3565"/>
                  <a:ext cx="172" cy="71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0" y="70"/>
                    </a:cxn>
                    <a:cxn ang="0">
                      <a:pos x="171" y="35"/>
                    </a:cxn>
                    <a:cxn ang="0">
                      <a:pos x="171" y="0"/>
                    </a:cxn>
                    <a:cxn ang="0">
                      <a:pos x="0" y="46"/>
                    </a:cxn>
                  </a:cxnLst>
                  <a:rect l="0" t="0" r="r" b="b"/>
                  <a:pathLst>
                    <a:path w="172" h="71">
                      <a:moveTo>
                        <a:pt x="0" y="46"/>
                      </a:moveTo>
                      <a:lnTo>
                        <a:pt x="0" y="70"/>
                      </a:lnTo>
                      <a:lnTo>
                        <a:pt x="171" y="35"/>
                      </a:lnTo>
                      <a:lnTo>
                        <a:pt x="171" y="0"/>
                      </a:lnTo>
                      <a:lnTo>
                        <a:pt x="0" y="46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80" name="Freeform 724"/>
                <p:cNvSpPr>
                  <a:spLocks/>
                </p:cNvSpPr>
                <p:nvPr/>
              </p:nvSpPr>
              <p:spPr bwMode="auto">
                <a:xfrm>
                  <a:off x="2206" y="3598"/>
                  <a:ext cx="173" cy="5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2" y="14"/>
                    </a:cxn>
                    <a:cxn ang="0">
                      <a:pos x="0" y="12"/>
                    </a:cxn>
                    <a:cxn ang="0">
                      <a:pos x="0" y="52"/>
                    </a:cxn>
                    <a:cxn ang="0">
                      <a:pos x="172" y="1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53">
                      <a:moveTo>
                        <a:pt x="169" y="0"/>
                      </a:move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52"/>
                      </a:lnTo>
                      <a:lnTo>
                        <a:pt x="172" y="1"/>
                      </a:lnTo>
                      <a:lnTo>
                        <a:pt x="169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81" name="Freeform 725"/>
                <p:cNvSpPr>
                  <a:spLocks/>
                </p:cNvSpPr>
                <p:nvPr/>
              </p:nvSpPr>
              <p:spPr bwMode="auto">
                <a:xfrm>
                  <a:off x="2208" y="3567"/>
                  <a:ext cx="169" cy="83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0" y="82"/>
                    </a:cxn>
                    <a:cxn ang="0">
                      <a:pos x="168" y="32"/>
                    </a:cxn>
                    <a:cxn ang="0">
                      <a:pos x="168" y="0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169" h="83">
                      <a:moveTo>
                        <a:pt x="0" y="45"/>
                      </a:moveTo>
                      <a:lnTo>
                        <a:pt x="0" y="82"/>
                      </a:lnTo>
                      <a:lnTo>
                        <a:pt x="168" y="32"/>
                      </a:lnTo>
                      <a:lnTo>
                        <a:pt x="168" y="0"/>
                      </a:lnTo>
                      <a:lnTo>
                        <a:pt x="0" y="45"/>
                      </a:lnTo>
                    </a:path>
                  </a:pathLst>
                </a:custGeom>
                <a:solidFill>
                  <a:srgbClr val="4C4C4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82" name="Freeform 726"/>
                <p:cNvSpPr>
                  <a:spLocks/>
                </p:cNvSpPr>
                <p:nvPr/>
              </p:nvSpPr>
              <p:spPr bwMode="auto">
                <a:xfrm>
                  <a:off x="2374" y="3576"/>
                  <a:ext cx="33" cy="6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" y="36"/>
                    </a:cxn>
                    <a:cxn ang="0">
                      <a:pos x="32" y="60"/>
                    </a:cxn>
                    <a:cxn ang="0">
                      <a:pos x="0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" h="61">
                      <a:moveTo>
                        <a:pt x="0" y="0"/>
                      </a:moveTo>
                      <a:lnTo>
                        <a:pt x="30" y="36"/>
                      </a:lnTo>
                      <a:lnTo>
                        <a:pt x="32" y="60"/>
                      </a:lnTo>
                      <a:lnTo>
                        <a:pt x="0" y="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F7F7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327383" name="Freeform 727"/>
              <p:cNvSpPr>
                <a:spLocks/>
              </p:cNvSpPr>
              <p:nvPr/>
            </p:nvSpPr>
            <p:spPr bwMode="auto">
              <a:xfrm>
                <a:off x="2241" y="3605"/>
                <a:ext cx="170" cy="82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0" y="81"/>
                  </a:cxn>
                  <a:cxn ang="0">
                    <a:pos x="169" y="30"/>
                  </a:cxn>
                  <a:cxn ang="0">
                    <a:pos x="169" y="0"/>
                  </a:cxn>
                  <a:cxn ang="0">
                    <a:pos x="0" y="50"/>
                  </a:cxn>
                </a:cxnLst>
                <a:rect l="0" t="0" r="r" b="b"/>
                <a:pathLst>
                  <a:path w="170" h="82">
                    <a:moveTo>
                      <a:pt x="0" y="50"/>
                    </a:moveTo>
                    <a:lnTo>
                      <a:pt x="0" y="81"/>
                    </a:lnTo>
                    <a:lnTo>
                      <a:pt x="169" y="30"/>
                    </a:lnTo>
                    <a:lnTo>
                      <a:pt x="169" y="0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327384" name="Group 728"/>
              <p:cNvGrpSpPr>
                <a:grpSpLocks/>
              </p:cNvGrpSpPr>
              <p:nvPr/>
            </p:nvGrpSpPr>
            <p:grpSpPr bwMode="auto">
              <a:xfrm>
                <a:off x="2281" y="3614"/>
                <a:ext cx="127" cy="93"/>
                <a:chOff x="2281" y="3614"/>
                <a:chExt cx="127" cy="93"/>
              </a:xfrm>
            </p:grpSpPr>
            <p:sp>
              <p:nvSpPr>
                <p:cNvPr id="327385" name="Freeform 729"/>
                <p:cNvSpPr>
                  <a:spLocks/>
                </p:cNvSpPr>
                <p:nvPr/>
              </p:nvSpPr>
              <p:spPr bwMode="auto">
                <a:xfrm>
                  <a:off x="2281" y="3621"/>
                  <a:ext cx="124" cy="86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04" y="4"/>
                    </a:cxn>
                    <a:cxn ang="0">
                      <a:pos x="73" y="21"/>
                    </a:cxn>
                    <a:cxn ang="0">
                      <a:pos x="123" y="61"/>
                    </a:cxn>
                    <a:cxn ang="0">
                      <a:pos x="73" y="85"/>
                    </a:cxn>
                    <a:cxn ang="0">
                      <a:pos x="33" y="44"/>
                    </a:cxn>
                    <a:cxn ang="0">
                      <a:pos x="0" y="56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24" h="86">
                      <a:moveTo>
                        <a:pt x="14" y="0"/>
                      </a:moveTo>
                      <a:lnTo>
                        <a:pt x="104" y="4"/>
                      </a:lnTo>
                      <a:lnTo>
                        <a:pt x="73" y="21"/>
                      </a:lnTo>
                      <a:lnTo>
                        <a:pt x="123" y="61"/>
                      </a:lnTo>
                      <a:lnTo>
                        <a:pt x="73" y="85"/>
                      </a:lnTo>
                      <a:lnTo>
                        <a:pt x="33" y="44"/>
                      </a:lnTo>
                      <a:lnTo>
                        <a:pt x="0" y="56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86" name="Freeform 730"/>
                <p:cNvSpPr>
                  <a:spLocks/>
                </p:cNvSpPr>
                <p:nvPr/>
              </p:nvSpPr>
              <p:spPr bwMode="auto">
                <a:xfrm>
                  <a:off x="2284" y="3614"/>
                  <a:ext cx="124" cy="86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03" y="4"/>
                    </a:cxn>
                    <a:cxn ang="0">
                      <a:pos x="72" y="20"/>
                    </a:cxn>
                    <a:cxn ang="0">
                      <a:pos x="123" y="60"/>
                    </a:cxn>
                    <a:cxn ang="0">
                      <a:pos x="72" y="85"/>
                    </a:cxn>
                    <a:cxn ang="0">
                      <a:pos x="33" y="43"/>
                    </a:cxn>
                    <a:cxn ang="0">
                      <a:pos x="0" y="57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24" h="86">
                      <a:moveTo>
                        <a:pt x="13" y="0"/>
                      </a:moveTo>
                      <a:lnTo>
                        <a:pt x="103" y="4"/>
                      </a:lnTo>
                      <a:lnTo>
                        <a:pt x="72" y="20"/>
                      </a:lnTo>
                      <a:lnTo>
                        <a:pt x="123" y="60"/>
                      </a:lnTo>
                      <a:lnTo>
                        <a:pt x="72" y="85"/>
                      </a:lnTo>
                      <a:lnTo>
                        <a:pt x="33" y="43"/>
                      </a:lnTo>
                      <a:lnTo>
                        <a:pt x="0" y="57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EFFA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grpSp>
        <p:nvGrpSpPr>
          <p:cNvPr id="327387" name="Group 731"/>
          <p:cNvGrpSpPr>
            <a:grpSpLocks/>
          </p:cNvGrpSpPr>
          <p:nvPr/>
        </p:nvGrpSpPr>
        <p:grpSpPr bwMode="auto">
          <a:xfrm>
            <a:off x="1205136" y="3200400"/>
            <a:ext cx="990600" cy="962025"/>
            <a:chOff x="3815" y="2280"/>
            <a:chExt cx="770" cy="990"/>
          </a:xfrm>
        </p:grpSpPr>
        <p:grpSp>
          <p:nvGrpSpPr>
            <p:cNvPr id="327388" name="Group 732"/>
            <p:cNvGrpSpPr>
              <a:grpSpLocks/>
            </p:cNvGrpSpPr>
            <p:nvPr/>
          </p:nvGrpSpPr>
          <p:grpSpPr bwMode="auto">
            <a:xfrm>
              <a:off x="3815" y="2280"/>
              <a:ext cx="770" cy="990"/>
              <a:chOff x="3815" y="2280"/>
              <a:chExt cx="770" cy="990"/>
            </a:xfrm>
          </p:grpSpPr>
          <p:sp>
            <p:nvSpPr>
              <p:cNvPr id="327389" name="Freeform 733"/>
              <p:cNvSpPr>
                <a:spLocks/>
              </p:cNvSpPr>
              <p:nvPr/>
            </p:nvSpPr>
            <p:spPr bwMode="auto">
              <a:xfrm>
                <a:off x="3816" y="2425"/>
                <a:ext cx="251" cy="8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01"/>
                  </a:cxn>
                  <a:cxn ang="0">
                    <a:pos x="250" y="844"/>
                  </a:cxn>
                  <a:cxn ang="0">
                    <a:pos x="250" y="142"/>
                  </a:cxn>
                  <a:cxn ang="0">
                    <a:pos x="0" y="0"/>
                  </a:cxn>
                </a:cxnLst>
                <a:rect l="0" t="0" r="r" b="b"/>
                <a:pathLst>
                  <a:path w="251" h="845">
                    <a:moveTo>
                      <a:pt x="0" y="0"/>
                    </a:moveTo>
                    <a:lnTo>
                      <a:pt x="0" y="701"/>
                    </a:lnTo>
                    <a:lnTo>
                      <a:pt x="250" y="844"/>
                    </a:lnTo>
                    <a:lnTo>
                      <a:pt x="250" y="14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390" name="Freeform 734"/>
              <p:cNvSpPr>
                <a:spLocks/>
              </p:cNvSpPr>
              <p:nvPr/>
            </p:nvSpPr>
            <p:spPr bwMode="auto">
              <a:xfrm>
                <a:off x="4066" y="2418"/>
                <a:ext cx="518" cy="852"/>
              </a:xfrm>
              <a:custGeom>
                <a:avLst/>
                <a:gdLst/>
                <a:ahLst/>
                <a:cxnLst>
                  <a:cxn ang="0">
                    <a:pos x="517" y="0"/>
                  </a:cxn>
                  <a:cxn ang="0">
                    <a:pos x="515" y="702"/>
                  </a:cxn>
                  <a:cxn ang="0">
                    <a:pos x="0" y="851"/>
                  </a:cxn>
                  <a:cxn ang="0">
                    <a:pos x="0" y="142"/>
                  </a:cxn>
                  <a:cxn ang="0">
                    <a:pos x="517" y="0"/>
                  </a:cxn>
                </a:cxnLst>
                <a:rect l="0" t="0" r="r" b="b"/>
                <a:pathLst>
                  <a:path w="518" h="852">
                    <a:moveTo>
                      <a:pt x="517" y="0"/>
                    </a:moveTo>
                    <a:lnTo>
                      <a:pt x="515" y="702"/>
                    </a:lnTo>
                    <a:lnTo>
                      <a:pt x="0" y="851"/>
                    </a:lnTo>
                    <a:lnTo>
                      <a:pt x="0" y="142"/>
                    </a:lnTo>
                    <a:lnTo>
                      <a:pt x="517" y="0"/>
                    </a:lnTo>
                  </a:path>
                </a:pathLst>
              </a:custGeom>
              <a:solidFill>
                <a:srgbClr val="CCE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391" name="Freeform 735"/>
              <p:cNvSpPr>
                <a:spLocks/>
              </p:cNvSpPr>
              <p:nvPr/>
            </p:nvSpPr>
            <p:spPr bwMode="auto">
              <a:xfrm>
                <a:off x="3816" y="2280"/>
                <a:ext cx="769" cy="28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532" y="0"/>
                  </a:cxn>
                  <a:cxn ang="0">
                    <a:pos x="768" y="142"/>
                  </a:cxn>
                  <a:cxn ang="0">
                    <a:pos x="245" y="285"/>
                  </a:cxn>
                  <a:cxn ang="0">
                    <a:pos x="0" y="144"/>
                  </a:cxn>
                </a:cxnLst>
                <a:rect l="0" t="0" r="r" b="b"/>
                <a:pathLst>
                  <a:path w="769" h="286">
                    <a:moveTo>
                      <a:pt x="0" y="144"/>
                    </a:moveTo>
                    <a:lnTo>
                      <a:pt x="532" y="0"/>
                    </a:lnTo>
                    <a:lnTo>
                      <a:pt x="768" y="142"/>
                    </a:lnTo>
                    <a:lnTo>
                      <a:pt x="245" y="285"/>
                    </a:lnTo>
                    <a:lnTo>
                      <a:pt x="0" y="14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392" name="Freeform 736"/>
              <p:cNvSpPr>
                <a:spLocks/>
              </p:cNvSpPr>
              <p:nvPr/>
            </p:nvSpPr>
            <p:spPr bwMode="auto">
              <a:xfrm>
                <a:off x="3949" y="2344"/>
                <a:ext cx="521" cy="149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502" y="0"/>
                  </a:cxn>
                  <a:cxn ang="0">
                    <a:pos x="520" y="13"/>
                  </a:cxn>
                  <a:cxn ang="0">
                    <a:pos x="17" y="148"/>
                  </a:cxn>
                  <a:cxn ang="0">
                    <a:pos x="0" y="134"/>
                  </a:cxn>
                </a:cxnLst>
                <a:rect l="0" t="0" r="r" b="b"/>
                <a:pathLst>
                  <a:path w="521" h="149">
                    <a:moveTo>
                      <a:pt x="0" y="134"/>
                    </a:moveTo>
                    <a:lnTo>
                      <a:pt x="502" y="0"/>
                    </a:lnTo>
                    <a:lnTo>
                      <a:pt x="520" y="13"/>
                    </a:lnTo>
                    <a:lnTo>
                      <a:pt x="17" y="148"/>
                    </a:lnTo>
                    <a:lnTo>
                      <a:pt x="0" y="134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393" name="Freeform 737"/>
              <p:cNvSpPr>
                <a:spLocks/>
              </p:cNvSpPr>
              <p:nvPr/>
            </p:nvSpPr>
            <p:spPr bwMode="auto">
              <a:xfrm>
                <a:off x="3815" y="2426"/>
                <a:ext cx="259" cy="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" y="32"/>
                  </a:cxn>
                  <a:cxn ang="0">
                    <a:pos x="258" y="151"/>
                  </a:cxn>
                  <a:cxn ang="0">
                    <a:pos x="0" y="0"/>
                  </a:cxn>
                </a:cxnLst>
                <a:rect l="0" t="0" r="r" b="b"/>
                <a:pathLst>
                  <a:path w="259" h="152">
                    <a:moveTo>
                      <a:pt x="0" y="0"/>
                    </a:moveTo>
                    <a:lnTo>
                      <a:pt x="241" y="32"/>
                    </a:lnTo>
                    <a:lnTo>
                      <a:pt x="258" y="15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394" name="Freeform 738"/>
              <p:cNvSpPr>
                <a:spLocks/>
              </p:cNvSpPr>
              <p:nvPr/>
            </p:nvSpPr>
            <p:spPr bwMode="auto">
              <a:xfrm>
                <a:off x="4349" y="2280"/>
                <a:ext cx="235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94"/>
                  </a:cxn>
                  <a:cxn ang="0">
                    <a:pos x="234" y="143"/>
                  </a:cxn>
                  <a:cxn ang="0">
                    <a:pos x="0" y="0"/>
                  </a:cxn>
                </a:cxnLst>
                <a:rect l="0" t="0" r="r" b="b"/>
                <a:pathLst>
                  <a:path w="235" h="144">
                    <a:moveTo>
                      <a:pt x="0" y="0"/>
                    </a:moveTo>
                    <a:lnTo>
                      <a:pt x="11" y="94"/>
                    </a:lnTo>
                    <a:lnTo>
                      <a:pt x="234" y="14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395" name="Oval 739"/>
              <p:cNvSpPr>
                <a:spLocks noChangeArrowheads="1"/>
              </p:cNvSpPr>
              <p:nvPr/>
            </p:nvSpPr>
            <p:spPr bwMode="auto">
              <a:xfrm rot="13200000">
                <a:off x="4102" y="2597"/>
                <a:ext cx="430" cy="503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27396" name="Group 740"/>
            <p:cNvGrpSpPr>
              <a:grpSpLocks/>
            </p:cNvGrpSpPr>
            <p:nvPr/>
          </p:nvGrpSpPr>
          <p:grpSpPr bwMode="auto">
            <a:xfrm>
              <a:off x="4094" y="2744"/>
              <a:ext cx="474" cy="245"/>
              <a:chOff x="4094" y="2744"/>
              <a:chExt cx="474" cy="245"/>
            </a:xfrm>
          </p:grpSpPr>
          <p:grpSp>
            <p:nvGrpSpPr>
              <p:cNvPr id="327397" name="Group 741"/>
              <p:cNvGrpSpPr>
                <a:grpSpLocks/>
              </p:cNvGrpSpPr>
              <p:nvPr/>
            </p:nvGrpSpPr>
            <p:grpSpPr bwMode="auto">
              <a:xfrm>
                <a:off x="4094" y="2797"/>
                <a:ext cx="474" cy="192"/>
                <a:chOff x="4094" y="2797"/>
                <a:chExt cx="474" cy="192"/>
              </a:xfrm>
            </p:grpSpPr>
            <p:sp>
              <p:nvSpPr>
                <p:cNvPr id="327398" name="Freeform 742"/>
                <p:cNvSpPr>
                  <a:spLocks/>
                </p:cNvSpPr>
                <p:nvPr/>
              </p:nvSpPr>
              <p:spPr bwMode="auto">
                <a:xfrm>
                  <a:off x="4112" y="2906"/>
                  <a:ext cx="49" cy="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2"/>
                    </a:cxn>
                    <a:cxn ang="0">
                      <a:pos x="0" y="81"/>
                    </a:cxn>
                    <a:cxn ang="0">
                      <a:pos x="1" y="79"/>
                    </a:cxn>
                    <a:cxn ang="0">
                      <a:pos x="2" y="77"/>
                    </a:cxn>
                    <a:cxn ang="0">
                      <a:pos x="4" y="74"/>
                    </a:cxn>
                    <a:cxn ang="0">
                      <a:pos x="6" y="70"/>
                    </a:cxn>
                    <a:cxn ang="0">
                      <a:pos x="8" y="66"/>
                    </a:cxn>
                    <a:cxn ang="0">
                      <a:pos x="10" y="61"/>
                    </a:cxn>
                    <a:cxn ang="0">
                      <a:pos x="12" y="56"/>
                    </a:cxn>
                    <a:cxn ang="0">
                      <a:pos x="14" y="53"/>
                    </a:cxn>
                    <a:cxn ang="0">
                      <a:pos x="17" y="52"/>
                    </a:cxn>
                    <a:cxn ang="0">
                      <a:pos x="20" y="51"/>
                    </a:cxn>
                    <a:cxn ang="0">
                      <a:pos x="22" y="52"/>
                    </a:cxn>
                    <a:cxn ang="0">
                      <a:pos x="26" y="52"/>
                    </a:cxn>
                    <a:cxn ang="0">
                      <a:pos x="29" y="53"/>
                    </a:cxn>
                    <a:cxn ang="0">
                      <a:pos x="33" y="53"/>
                    </a:cxn>
                    <a:cxn ang="0">
                      <a:pos x="38" y="52"/>
                    </a:cxn>
                    <a:cxn ang="0">
                      <a:pos x="42" y="51"/>
                    </a:cxn>
                    <a:cxn ang="0">
                      <a:pos x="46" y="49"/>
                    </a:cxn>
                    <a:cxn ang="0">
                      <a:pos x="47" y="47"/>
                    </a:cxn>
                    <a:cxn ang="0">
                      <a:pos x="48" y="46"/>
                    </a:cxn>
                    <a:cxn ang="0">
                      <a:pos x="48" y="45"/>
                    </a:cxn>
                    <a:cxn ang="0">
                      <a:pos x="48" y="43"/>
                    </a:cxn>
                    <a:cxn ang="0">
                      <a:pos x="47" y="43"/>
                    </a:cxn>
                    <a:cxn ang="0">
                      <a:pos x="47" y="42"/>
                    </a:cxn>
                    <a:cxn ang="0">
                      <a:pos x="44" y="40"/>
                    </a:cxn>
                    <a:cxn ang="0">
                      <a:pos x="39" y="35"/>
                    </a:cxn>
                    <a:cxn ang="0">
                      <a:pos x="32" y="29"/>
                    </a:cxn>
                    <a:cxn ang="0">
                      <a:pos x="23" y="20"/>
                    </a:cxn>
                    <a:cxn ang="0">
                      <a:pos x="14" y="13"/>
                    </a:cxn>
                    <a:cxn ang="0">
                      <a:pos x="7" y="6"/>
                    </a:cxn>
                    <a:cxn ang="0">
                      <a:pos x="2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9" h="83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0" y="81"/>
                      </a:lnTo>
                      <a:lnTo>
                        <a:pt x="1" y="79"/>
                      </a:lnTo>
                      <a:lnTo>
                        <a:pt x="2" y="77"/>
                      </a:lnTo>
                      <a:lnTo>
                        <a:pt x="4" y="74"/>
                      </a:lnTo>
                      <a:lnTo>
                        <a:pt x="6" y="70"/>
                      </a:lnTo>
                      <a:lnTo>
                        <a:pt x="8" y="66"/>
                      </a:lnTo>
                      <a:lnTo>
                        <a:pt x="10" y="61"/>
                      </a:lnTo>
                      <a:lnTo>
                        <a:pt x="12" y="56"/>
                      </a:lnTo>
                      <a:lnTo>
                        <a:pt x="14" y="53"/>
                      </a:lnTo>
                      <a:lnTo>
                        <a:pt x="17" y="52"/>
                      </a:lnTo>
                      <a:lnTo>
                        <a:pt x="20" y="51"/>
                      </a:lnTo>
                      <a:lnTo>
                        <a:pt x="22" y="52"/>
                      </a:lnTo>
                      <a:lnTo>
                        <a:pt x="26" y="52"/>
                      </a:lnTo>
                      <a:lnTo>
                        <a:pt x="29" y="53"/>
                      </a:lnTo>
                      <a:lnTo>
                        <a:pt x="33" y="53"/>
                      </a:lnTo>
                      <a:lnTo>
                        <a:pt x="38" y="52"/>
                      </a:lnTo>
                      <a:lnTo>
                        <a:pt x="42" y="51"/>
                      </a:lnTo>
                      <a:lnTo>
                        <a:pt x="46" y="49"/>
                      </a:lnTo>
                      <a:lnTo>
                        <a:pt x="47" y="47"/>
                      </a:lnTo>
                      <a:lnTo>
                        <a:pt x="48" y="46"/>
                      </a:lnTo>
                      <a:lnTo>
                        <a:pt x="48" y="45"/>
                      </a:lnTo>
                      <a:lnTo>
                        <a:pt x="48" y="43"/>
                      </a:lnTo>
                      <a:lnTo>
                        <a:pt x="47" y="43"/>
                      </a:lnTo>
                      <a:lnTo>
                        <a:pt x="47" y="42"/>
                      </a:lnTo>
                      <a:lnTo>
                        <a:pt x="44" y="40"/>
                      </a:lnTo>
                      <a:lnTo>
                        <a:pt x="39" y="35"/>
                      </a:lnTo>
                      <a:lnTo>
                        <a:pt x="32" y="29"/>
                      </a:lnTo>
                      <a:lnTo>
                        <a:pt x="23" y="20"/>
                      </a:lnTo>
                      <a:lnTo>
                        <a:pt x="14" y="13"/>
                      </a:lnTo>
                      <a:lnTo>
                        <a:pt x="7" y="6"/>
                      </a:lnTo>
                      <a:lnTo>
                        <a:pt x="2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39933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399" name="Freeform 743"/>
                <p:cNvSpPr>
                  <a:spLocks/>
                </p:cNvSpPr>
                <p:nvPr/>
              </p:nvSpPr>
              <p:spPr bwMode="auto">
                <a:xfrm>
                  <a:off x="4096" y="2894"/>
                  <a:ext cx="72" cy="64"/>
                </a:xfrm>
                <a:custGeom>
                  <a:avLst/>
                  <a:gdLst/>
                  <a:ahLst/>
                  <a:cxnLst>
                    <a:cxn ang="0">
                      <a:pos x="71" y="54"/>
                    </a:cxn>
                    <a:cxn ang="0">
                      <a:pos x="0" y="0"/>
                    </a:cxn>
                    <a:cxn ang="0">
                      <a:pos x="0" y="9"/>
                    </a:cxn>
                    <a:cxn ang="0">
                      <a:pos x="71" y="63"/>
                    </a:cxn>
                    <a:cxn ang="0">
                      <a:pos x="71" y="54"/>
                    </a:cxn>
                  </a:cxnLst>
                  <a:rect l="0" t="0" r="r" b="b"/>
                  <a:pathLst>
                    <a:path w="72" h="64">
                      <a:moveTo>
                        <a:pt x="71" y="54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1" y="63"/>
                      </a:lnTo>
                      <a:lnTo>
                        <a:pt x="71" y="54"/>
                      </a:lnTo>
                    </a:path>
                  </a:pathLst>
                </a:custGeom>
                <a:solidFill>
                  <a:srgbClr val="006633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400" name="Freeform 744"/>
                <p:cNvSpPr>
                  <a:spLocks/>
                </p:cNvSpPr>
                <p:nvPr/>
              </p:nvSpPr>
              <p:spPr bwMode="auto">
                <a:xfrm>
                  <a:off x="4166" y="2852"/>
                  <a:ext cx="402" cy="106"/>
                </a:xfrm>
                <a:custGeom>
                  <a:avLst/>
                  <a:gdLst/>
                  <a:ahLst/>
                  <a:cxnLst>
                    <a:cxn ang="0">
                      <a:pos x="401" y="9"/>
                    </a:cxn>
                    <a:cxn ang="0">
                      <a:pos x="401" y="0"/>
                    </a:cxn>
                    <a:cxn ang="0">
                      <a:pos x="0" y="94"/>
                    </a:cxn>
                    <a:cxn ang="0">
                      <a:pos x="1" y="105"/>
                    </a:cxn>
                    <a:cxn ang="0">
                      <a:pos x="401" y="9"/>
                    </a:cxn>
                  </a:cxnLst>
                  <a:rect l="0" t="0" r="r" b="b"/>
                  <a:pathLst>
                    <a:path w="402" h="106">
                      <a:moveTo>
                        <a:pt x="401" y="9"/>
                      </a:moveTo>
                      <a:lnTo>
                        <a:pt x="401" y="0"/>
                      </a:lnTo>
                      <a:lnTo>
                        <a:pt x="0" y="94"/>
                      </a:lnTo>
                      <a:lnTo>
                        <a:pt x="1" y="105"/>
                      </a:lnTo>
                      <a:lnTo>
                        <a:pt x="401" y="9"/>
                      </a:lnTo>
                    </a:path>
                  </a:pathLst>
                </a:custGeom>
                <a:solidFill>
                  <a:srgbClr val="99FF99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401" name="Freeform 745"/>
                <p:cNvSpPr>
                  <a:spLocks/>
                </p:cNvSpPr>
                <p:nvPr/>
              </p:nvSpPr>
              <p:spPr bwMode="auto">
                <a:xfrm>
                  <a:off x="4094" y="2797"/>
                  <a:ext cx="474" cy="152"/>
                </a:xfrm>
                <a:custGeom>
                  <a:avLst/>
                  <a:gdLst/>
                  <a:ahLst/>
                  <a:cxnLst>
                    <a:cxn ang="0">
                      <a:pos x="473" y="54"/>
                    </a:cxn>
                    <a:cxn ang="0">
                      <a:pos x="401" y="0"/>
                    </a:cxn>
                    <a:cxn ang="0">
                      <a:pos x="0" y="96"/>
                    </a:cxn>
                    <a:cxn ang="0">
                      <a:pos x="74" y="151"/>
                    </a:cxn>
                    <a:cxn ang="0">
                      <a:pos x="473" y="54"/>
                    </a:cxn>
                  </a:cxnLst>
                  <a:rect l="0" t="0" r="r" b="b"/>
                  <a:pathLst>
                    <a:path w="474" h="152">
                      <a:moveTo>
                        <a:pt x="473" y="54"/>
                      </a:moveTo>
                      <a:lnTo>
                        <a:pt x="401" y="0"/>
                      </a:lnTo>
                      <a:lnTo>
                        <a:pt x="0" y="96"/>
                      </a:lnTo>
                      <a:lnTo>
                        <a:pt x="74" y="151"/>
                      </a:lnTo>
                      <a:lnTo>
                        <a:pt x="473" y="54"/>
                      </a:lnTo>
                    </a:path>
                  </a:pathLst>
                </a:custGeom>
                <a:solidFill>
                  <a:srgbClr val="33CC33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7402" name="Group 746"/>
              <p:cNvGrpSpPr>
                <a:grpSpLocks/>
              </p:cNvGrpSpPr>
              <p:nvPr/>
            </p:nvGrpSpPr>
            <p:grpSpPr bwMode="auto">
              <a:xfrm>
                <a:off x="4133" y="2801"/>
                <a:ext cx="153" cy="125"/>
                <a:chOff x="4133" y="2801"/>
                <a:chExt cx="153" cy="125"/>
              </a:xfrm>
            </p:grpSpPr>
            <p:sp>
              <p:nvSpPr>
                <p:cNvPr id="327403" name="Freeform 747"/>
                <p:cNvSpPr>
                  <a:spLocks/>
                </p:cNvSpPr>
                <p:nvPr/>
              </p:nvSpPr>
              <p:spPr bwMode="auto">
                <a:xfrm>
                  <a:off x="4171" y="2801"/>
                  <a:ext cx="115" cy="124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0" y="123"/>
                    </a:cxn>
                    <a:cxn ang="0">
                      <a:pos x="114" y="101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115" h="124">
                      <a:moveTo>
                        <a:pt x="48" y="0"/>
                      </a:moveTo>
                      <a:lnTo>
                        <a:pt x="0" y="123"/>
                      </a:lnTo>
                      <a:lnTo>
                        <a:pt x="114" y="101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rgbClr val="FFCC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404" name="Freeform 748"/>
                <p:cNvSpPr>
                  <a:spLocks/>
                </p:cNvSpPr>
                <p:nvPr/>
              </p:nvSpPr>
              <p:spPr bwMode="auto">
                <a:xfrm>
                  <a:off x="4133" y="2802"/>
                  <a:ext cx="88" cy="124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0" y="87"/>
                    </a:cxn>
                    <a:cxn ang="0">
                      <a:pos x="42" y="123"/>
                    </a:cxn>
                    <a:cxn ang="0">
                      <a:pos x="87" y="0"/>
                    </a:cxn>
                  </a:cxnLst>
                  <a:rect l="0" t="0" r="r" b="b"/>
                  <a:pathLst>
                    <a:path w="88" h="124">
                      <a:moveTo>
                        <a:pt x="87" y="0"/>
                      </a:moveTo>
                      <a:lnTo>
                        <a:pt x="0" y="87"/>
                      </a:lnTo>
                      <a:lnTo>
                        <a:pt x="42" y="123"/>
                      </a:lnTo>
                      <a:lnTo>
                        <a:pt x="87" y="0"/>
                      </a:lnTo>
                    </a:path>
                  </a:pathLst>
                </a:custGeom>
                <a:solidFill>
                  <a:srgbClr val="FF99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7405" name="Group 749"/>
              <p:cNvGrpSpPr>
                <a:grpSpLocks/>
              </p:cNvGrpSpPr>
              <p:nvPr/>
            </p:nvGrpSpPr>
            <p:grpSpPr bwMode="auto">
              <a:xfrm>
                <a:off x="4418" y="2744"/>
                <a:ext cx="118" cy="117"/>
                <a:chOff x="4418" y="2744"/>
                <a:chExt cx="118" cy="117"/>
              </a:xfrm>
            </p:grpSpPr>
            <p:sp>
              <p:nvSpPr>
                <p:cNvPr id="327406" name="Freeform 750"/>
                <p:cNvSpPr>
                  <a:spLocks/>
                </p:cNvSpPr>
                <p:nvPr/>
              </p:nvSpPr>
              <p:spPr bwMode="auto">
                <a:xfrm>
                  <a:off x="4418" y="2744"/>
                  <a:ext cx="118" cy="117"/>
                </a:xfrm>
                <a:custGeom>
                  <a:avLst/>
                  <a:gdLst/>
                  <a:ahLst/>
                  <a:cxnLst>
                    <a:cxn ang="0">
                      <a:pos x="58" y="114"/>
                    </a:cxn>
                    <a:cxn ang="0">
                      <a:pos x="70" y="111"/>
                    </a:cxn>
                    <a:cxn ang="0">
                      <a:pos x="81" y="106"/>
                    </a:cxn>
                    <a:cxn ang="0">
                      <a:pos x="90" y="99"/>
                    </a:cxn>
                    <a:cxn ang="0">
                      <a:pos x="99" y="90"/>
                    </a:cxn>
                    <a:cxn ang="0">
                      <a:pos x="106" y="80"/>
                    </a:cxn>
                    <a:cxn ang="0">
                      <a:pos x="112" y="70"/>
                    </a:cxn>
                    <a:cxn ang="0">
                      <a:pos x="115" y="58"/>
                    </a:cxn>
                    <a:cxn ang="0">
                      <a:pos x="117" y="46"/>
                    </a:cxn>
                    <a:cxn ang="0">
                      <a:pos x="115" y="35"/>
                    </a:cxn>
                    <a:cxn ang="0">
                      <a:pos x="112" y="26"/>
                    </a:cxn>
                    <a:cxn ang="0">
                      <a:pos x="106" y="17"/>
                    </a:cxn>
                    <a:cxn ang="0">
                      <a:pos x="99" y="9"/>
                    </a:cxn>
                    <a:cxn ang="0">
                      <a:pos x="90" y="4"/>
                    </a:cxn>
                    <a:cxn ang="0">
                      <a:pos x="81" y="1"/>
                    </a:cxn>
                    <a:cxn ang="0">
                      <a:pos x="70" y="0"/>
                    </a:cxn>
                    <a:cxn ang="0">
                      <a:pos x="58" y="1"/>
                    </a:cxn>
                    <a:cxn ang="0">
                      <a:pos x="46" y="4"/>
                    </a:cxn>
                    <a:cxn ang="0">
                      <a:pos x="35" y="9"/>
                    </a:cxn>
                    <a:cxn ang="0">
                      <a:pos x="26" y="17"/>
                    </a:cxn>
                    <a:cxn ang="0">
                      <a:pos x="17" y="25"/>
                    </a:cxn>
                    <a:cxn ang="0">
                      <a:pos x="10" y="35"/>
                    </a:cxn>
                    <a:cxn ang="0">
                      <a:pos x="4" y="46"/>
                    </a:cxn>
                    <a:cxn ang="0">
                      <a:pos x="1" y="57"/>
                    </a:cxn>
                    <a:cxn ang="0">
                      <a:pos x="0" y="69"/>
                    </a:cxn>
                    <a:cxn ang="0">
                      <a:pos x="1" y="80"/>
                    </a:cxn>
                    <a:cxn ang="0">
                      <a:pos x="4" y="90"/>
                    </a:cxn>
                    <a:cxn ang="0">
                      <a:pos x="10" y="99"/>
                    </a:cxn>
                    <a:cxn ang="0">
                      <a:pos x="17" y="106"/>
                    </a:cxn>
                    <a:cxn ang="0">
                      <a:pos x="26" y="111"/>
                    </a:cxn>
                    <a:cxn ang="0">
                      <a:pos x="35" y="114"/>
                    </a:cxn>
                    <a:cxn ang="0">
                      <a:pos x="46" y="116"/>
                    </a:cxn>
                    <a:cxn ang="0">
                      <a:pos x="58" y="114"/>
                    </a:cxn>
                  </a:cxnLst>
                  <a:rect l="0" t="0" r="r" b="b"/>
                  <a:pathLst>
                    <a:path w="118" h="117">
                      <a:moveTo>
                        <a:pt x="58" y="114"/>
                      </a:moveTo>
                      <a:lnTo>
                        <a:pt x="70" y="111"/>
                      </a:lnTo>
                      <a:lnTo>
                        <a:pt x="81" y="106"/>
                      </a:lnTo>
                      <a:lnTo>
                        <a:pt x="90" y="99"/>
                      </a:lnTo>
                      <a:lnTo>
                        <a:pt x="99" y="90"/>
                      </a:lnTo>
                      <a:lnTo>
                        <a:pt x="106" y="80"/>
                      </a:lnTo>
                      <a:lnTo>
                        <a:pt x="112" y="70"/>
                      </a:lnTo>
                      <a:lnTo>
                        <a:pt x="115" y="58"/>
                      </a:lnTo>
                      <a:lnTo>
                        <a:pt x="117" y="46"/>
                      </a:lnTo>
                      <a:lnTo>
                        <a:pt x="115" y="35"/>
                      </a:lnTo>
                      <a:lnTo>
                        <a:pt x="112" y="26"/>
                      </a:lnTo>
                      <a:lnTo>
                        <a:pt x="106" y="17"/>
                      </a:lnTo>
                      <a:lnTo>
                        <a:pt x="99" y="9"/>
                      </a:lnTo>
                      <a:lnTo>
                        <a:pt x="90" y="4"/>
                      </a:lnTo>
                      <a:lnTo>
                        <a:pt x="81" y="1"/>
                      </a:lnTo>
                      <a:lnTo>
                        <a:pt x="70" y="0"/>
                      </a:lnTo>
                      <a:lnTo>
                        <a:pt x="58" y="1"/>
                      </a:lnTo>
                      <a:lnTo>
                        <a:pt x="46" y="4"/>
                      </a:lnTo>
                      <a:lnTo>
                        <a:pt x="35" y="9"/>
                      </a:lnTo>
                      <a:lnTo>
                        <a:pt x="26" y="17"/>
                      </a:lnTo>
                      <a:lnTo>
                        <a:pt x="17" y="25"/>
                      </a:lnTo>
                      <a:lnTo>
                        <a:pt x="10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1" y="80"/>
                      </a:lnTo>
                      <a:lnTo>
                        <a:pt x="4" y="90"/>
                      </a:lnTo>
                      <a:lnTo>
                        <a:pt x="10" y="99"/>
                      </a:lnTo>
                      <a:lnTo>
                        <a:pt x="17" y="106"/>
                      </a:lnTo>
                      <a:lnTo>
                        <a:pt x="26" y="111"/>
                      </a:lnTo>
                      <a:lnTo>
                        <a:pt x="35" y="114"/>
                      </a:lnTo>
                      <a:lnTo>
                        <a:pt x="46" y="116"/>
                      </a:lnTo>
                      <a:lnTo>
                        <a:pt x="58" y="114"/>
                      </a:lnTo>
                    </a:path>
                  </a:pathLst>
                </a:custGeom>
                <a:solidFill>
                  <a:srgbClr val="99FFF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407" name="Freeform 751"/>
                <p:cNvSpPr>
                  <a:spLocks/>
                </p:cNvSpPr>
                <p:nvPr/>
              </p:nvSpPr>
              <p:spPr bwMode="auto">
                <a:xfrm>
                  <a:off x="4432" y="2770"/>
                  <a:ext cx="101" cy="89"/>
                </a:xfrm>
                <a:custGeom>
                  <a:avLst/>
                  <a:gdLst/>
                  <a:ahLst/>
                  <a:cxnLst>
                    <a:cxn ang="0">
                      <a:pos x="35" y="88"/>
                    </a:cxn>
                    <a:cxn ang="0">
                      <a:pos x="38" y="88"/>
                    </a:cxn>
                    <a:cxn ang="0">
                      <a:pos x="41" y="88"/>
                    </a:cxn>
                    <a:cxn ang="0">
                      <a:pos x="46" y="86"/>
                    </a:cxn>
                    <a:cxn ang="0">
                      <a:pos x="50" y="85"/>
                    </a:cxn>
                    <a:cxn ang="0">
                      <a:pos x="56" y="83"/>
                    </a:cxn>
                    <a:cxn ang="0">
                      <a:pos x="62" y="80"/>
                    </a:cxn>
                    <a:cxn ang="0">
                      <a:pos x="68" y="77"/>
                    </a:cxn>
                    <a:cxn ang="0">
                      <a:pos x="74" y="71"/>
                    </a:cxn>
                    <a:cxn ang="0">
                      <a:pos x="80" y="66"/>
                    </a:cxn>
                    <a:cxn ang="0">
                      <a:pos x="84" y="62"/>
                    </a:cxn>
                    <a:cxn ang="0">
                      <a:pos x="88" y="57"/>
                    </a:cxn>
                    <a:cxn ang="0">
                      <a:pos x="90" y="53"/>
                    </a:cxn>
                    <a:cxn ang="0">
                      <a:pos x="92" y="50"/>
                    </a:cxn>
                    <a:cxn ang="0">
                      <a:pos x="94" y="47"/>
                    </a:cxn>
                    <a:cxn ang="0">
                      <a:pos x="95" y="44"/>
                    </a:cxn>
                    <a:cxn ang="0">
                      <a:pos x="95" y="42"/>
                    </a:cxn>
                    <a:cxn ang="0">
                      <a:pos x="98" y="32"/>
                    </a:cxn>
                    <a:cxn ang="0">
                      <a:pos x="100" y="24"/>
                    </a:cxn>
                    <a:cxn ang="0">
                      <a:pos x="100" y="16"/>
                    </a:cxn>
                    <a:cxn ang="0">
                      <a:pos x="98" y="10"/>
                    </a:cxn>
                    <a:cxn ang="0">
                      <a:pos x="97" y="6"/>
                    </a:cxn>
                    <a:cxn ang="0">
                      <a:pos x="95" y="2"/>
                    </a:cxn>
                    <a:cxn ang="0">
                      <a:pos x="93" y="0"/>
                    </a:cxn>
                    <a:cxn ang="0">
                      <a:pos x="92" y="0"/>
                    </a:cxn>
                    <a:cxn ang="0">
                      <a:pos x="93" y="1"/>
                    </a:cxn>
                    <a:cxn ang="0">
                      <a:pos x="93" y="5"/>
                    </a:cxn>
                    <a:cxn ang="0">
                      <a:pos x="93" y="12"/>
                    </a:cxn>
                    <a:cxn ang="0">
                      <a:pos x="92" y="20"/>
                    </a:cxn>
                    <a:cxn ang="0">
                      <a:pos x="88" y="30"/>
                    </a:cxn>
                    <a:cxn ang="0">
                      <a:pos x="83" y="40"/>
                    </a:cxn>
                    <a:cxn ang="0">
                      <a:pos x="73" y="51"/>
                    </a:cxn>
                    <a:cxn ang="0">
                      <a:pos x="59" y="62"/>
                    </a:cxn>
                    <a:cxn ang="0">
                      <a:pos x="56" y="64"/>
                    </a:cxn>
                    <a:cxn ang="0">
                      <a:pos x="53" y="66"/>
                    </a:cxn>
                    <a:cxn ang="0">
                      <a:pos x="49" y="68"/>
                    </a:cxn>
                    <a:cxn ang="0">
                      <a:pos x="44" y="70"/>
                    </a:cxn>
                    <a:cxn ang="0">
                      <a:pos x="39" y="72"/>
                    </a:cxn>
                    <a:cxn ang="0">
                      <a:pos x="33" y="74"/>
                    </a:cxn>
                    <a:cxn ang="0">
                      <a:pos x="27" y="75"/>
                    </a:cxn>
                    <a:cxn ang="0">
                      <a:pos x="21" y="75"/>
                    </a:cxn>
                    <a:cxn ang="0">
                      <a:pos x="15" y="76"/>
                    </a:cxn>
                    <a:cxn ang="0">
                      <a:pos x="11" y="76"/>
                    </a:cxn>
                    <a:cxn ang="0">
                      <a:pos x="7" y="76"/>
                    </a:cxn>
                    <a:cxn ang="0">
                      <a:pos x="4" y="75"/>
                    </a:cxn>
                    <a:cxn ang="0">
                      <a:pos x="2" y="75"/>
                    </a:cxn>
                    <a:cxn ang="0">
                      <a:pos x="1" y="75"/>
                    </a:cxn>
                    <a:cxn ang="0">
                      <a:pos x="0" y="75"/>
                    </a:cxn>
                    <a:cxn ang="0">
                      <a:pos x="0" y="75"/>
                    </a:cxn>
                    <a:cxn ang="0">
                      <a:pos x="0" y="75"/>
                    </a:cxn>
                    <a:cxn ang="0">
                      <a:pos x="1" y="77"/>
                    </a:cxn>
                    <a:cxn ang="0">
                      <a:pos x="2" y="79"/>
                    </a:cxn>
                    <a:cxn ang="0">
                      <a:pos x="6" y="81"/>
                    </a:cxn>
                    <a:cxn ang="0">
                      <a:pos x="10" y="83"/>
                    </a:cxn>
                    <a:cxn ang="0">
                      <a:pos x="16" y="85"/>
                    </a:cxn>
                    <a:cxn ang="0">
                      <a:pos x="24" y="87"/>
                    </a:cxn>
                    <a:cxn ang="0">
                      <a:pos x="35" y="88"/>
                    </a:cxn>
                  </a:cxnLst>
                  <a:rect l="0" t="0" r="r" b="b"/>
                  <a:pathLst>
                    <a:path w="101" h="89">
                      <a:moveTo>
                        <a:pt x="35" y="88"/>
                      </a:moveTo>
                      <a:lnTo>
                        <a:pt x="38" y="88"/>
                      </a:lnTo>
                      <a:lnTo>
                        <a:pt x="41" y="88"/>
                      </a:lnTo>
                      <a:lnTo>
                        <a:pt x="46" y="86"/>
                      </a:lnTo>
                      <a:lnTo>
                        <a:pt x="50" y="85"/>
                      </a:lnTo>
                      <a:lnTo>
                        <a:pt x="56" y="83"/>
                      </a:lnTo>
                      <a:lnTo>
                        <a:pt x="62" y="80"/>
                      </a:lnTo>
                      <a:lnTo>
                        <a:pt x="68" y="77"/>
                      </a:lnTo>
                      <a:lnTo>
                        <a:pt x="74" y="71"/>
                      </a:lnTo>
                      <a:lnTo>
                        <a:pt x="80" y="66"/>
                      </a:lnTo>
                      <a:lnTo>
                        <a:pt x="84" y="62"/>
                      </a:lnTo>
                      <a:lnTo>
                        <a:pt x="88" y="57"/>
                      </a:lnTo>
                      <a:lnTo>
                        <a:pt x="90" y="53"/>
                      </a:lnTo>
                      <a:lnTo>
                        <a:pt x="92" y="50"/>
                      </a:lnTo>
                      <a:lnTo>
                        <a:pt x="94" y="47"/>
                      </a:lnTo>
                      <a:lnTo>
                        <a:pt x="95" y="44"/>
                      </a:lnTo>
                      <a:lnTo>
                        <a:pt x="95" y="42"/>
                      </a:lnTo>
                      <a:lnTo>
                        <a:pt x="98" y="32"/>
                      </a:lnTo>
                      <a:lnTo>
                        <a:pt x="100" y="24"/>
                      </a:lnTo>
                      <a:lnTo>
                        <a:pt x="100" y="16"/>
                      </a:lnTo>
                      <a:lnTo>
                        <a:pt x="98" y="10"/>
                      </a:lnTo>
                      <a:lnTo>
                        <a:pt x="97" y="6"/>
                      </a:lnTo>
                      <a:lnTo>
                        <a:pt x="95" y="2"/>
                      </a:lnTo>
                      <a:lnTo>
                        <a:pt x="93" y="0"/>
                      </a:lnTo>
                      <a:lnTo>
                        <a:pt x="92" y="0"/>
                      </a:lnTo>
                      <a:lnTo>
                        <a:pt x="93" y="1"/>
                      </a:lnTo>
                      <a:lnTo>
                        <a:pt x="93" y="5"/>
                      </a:lnTo>
                      <a:lnTo>
                        <a:pt x="93" y="12"/>
                      </a:lnTo>
                      <a:lnTo>
                        <a:pt x="92" y="20"/>
                      </a:lnTo>
                      <a:lnTo>
                        <a:pt x="88" y="30"/>
                      </a:lnTo>
                      <a:lnTo>
                        <a:pt x="83" y="40"/>
                      </a:lnTo>
                      <a:lnTo>
                        <a:pt x="73" y="51"/>
                      </a:lnTo>
                      <a:lnTo>
                        <a:pt x="59" y="62"/>
                      </a:lnTo>
                      <a:lnTo>
                        <a:pt x="56" y="64"/>
                      </a:lnTo>
                      <a:lnTo>
                        <a:pt x="53" y="66"/>
                      </a:lnTo>
                      <a:lnTo>
                        <a:pt x="49" y="68"/>
                      </a:lnTo>
                      <a:lnTo>
                        <a:pt x="44" y="70"/>
                      </a:lnTo>
                      <a:lnTo>
                        <a:pt x="39" y="72"/>
                      </a:lnTo>
                      <a:lnTo>
                        <a:pt x="33" y="74"/>
                      </a:lnTo>
                      <a:lnTo>
                        <a:pt x="27" y="75"/>
                      </a:lnTo>
                      <a:lnTo>
                        <a:pt x="21" y="75"/>
                      </a:lnTo>
                      <a:lnTo>
                        <a:pt x="15" y="76"/>
                      </a:lnTo>
                      <a:lnTo>
                        <a:pt x="11" y="76"/>
                      </a:lnTo>
                      <a:lnTo>
                        <a:pt x="7" y="76"/>
                      </a:lnTo>
                      <a:lnTo>
                        <a:pt x="4" y="75"/>
                      </a:lnTo>
                      <a:lnTo>
                        <a:pt x="2" y="75"/>
                      </a:lnTo>
                      <a:lnTo>
                        <a:pt x="1" y="75"/>
                      </a:lnTo>
                      <a:lnTo>
                        <a:pt x="0" y="75"/>
                      </a:lnTo>
                      <a:lnTo>
                        <a:pt x="0" y="75"/>
                      </a:lnTo>
                      <a:lnTo>
                        <a:pt x="0" y="75"/>
                      </a:lnTo>
                      <a:lnTo>
                        <a:pt x="1" y="77"/>
                      </a:lnTo>
                      <a:lnTo>
                        <a:pt x="2" y="79"/>
                      </a:lnTo>
                      <a:lnTo>
                        <a:pt x="6" y="81"/>
                      </a:lnTo>
                      <a:lnTo>
                        <a:pt x="10" y="83"/>
                      </a:lnTo>
                      <a:lnTo>
                        <a:pt x="16" y="85"/>
                      </a:lnTo>
                      <a:lnTo>
                        <a:pt x="24" y="87"/>
                      </a:lnTo>
                      <a:lnTo>
                        <a:pt x="35" y="88"/>
                      </a:lnTo>
                    </a:path>
                  </a:pathLst>
                </a:custGeom>
                <a:solidFill>
                  <a:srgbClr val="00CCC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7408" name="Group 752"/>
              <p:cNvGrpSpPr>
                <a:grpSpLocks/>
              </p:cNvGrpSpPr>
              <p:nvPr/>
            </p:nvGrpSpPr>
            <p:grpSpPr bwMode="auto">
              <a:xfrm>
                <a:off x="4281" y="2761"/>
                <a:ext cx="119" cy="133"/>
                <a:chOff x="4281" y="2761"/>
                <a:chExt cx="119" cy="133"/>
              </a:xfrm>
            </p:grpSpPr>
            <p:sp>
              <p:nvSpPr>
                <p:cNvPr id="327409" name="Freeform 753"/>
                <p:cNvSpPr>
                  <a:spLocks/>
                </p:cNvSpPr>
                <p:nvPr/>
              </p:nvSpPr>
              <p:spPr bwMode="auto">
                <a:xfrm>
                  <a:off x="4283" y="2776"/>
                  <a:ext cx="28" cy="1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9"/>
                    </a:cxn>
                    <a:cxn ang="0">
                      <a:pos x="27" y="117"/>
                    </a:cxn>
                    <a:cxn ang="0">
                      <a:pos x="27" y="2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18">
                      <a:moveTo>
                        <a:pt x="0" y="0"/>
                      </a:moveTo>
                      <a:lnTo>
                        <a:pt x="0" y="89"/>
                      </a:lnTo>
                      <a:lnTo>
                        <a:pt x="27" y="117"/>
                      </a:lnTo>
                      <a:lnTo>
                        <a:pt x="27" y="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33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410" name="Freeform 754"/>
                <p:cNvSpPr>
                  <a:spLocks/>
                </p:cNvSpPr>
                <p:nvPr/>
              </p:nvSpPr>
              <p:spPr bwMode="auto">
                <a:xfrm>
                  <a:off x="4281" y="2761"/>
                  <a:ext cx="119" cy="96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0" y="45"/>
                    </a:cxn>
                    <a:cxn ang="0">
                      <a:pos x="67" y="95"/>
                    </a:cxn>
                    <a:cxn ang="0">
                      <a:pos x="118" y="25"/>
                    </a:cxn>
                    <a:cxn ang="0">
                      <a:pos x="88" y="0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19" h="96">
                      <a:moveTo>
                        <a:pt x="0" y="17"/>
                      </a:moveTo>
                      <a:lnTo>
                        <a:pt x="30" y="45"/>
                      </a:lnTo>
                      <a:lnTo>
                        <a:pt x="67" y="95"/>
                      </a:lnTo>
                      <a:lnTo>
                        <a:pt x="118" y="25"/>
                      </a:lnTo>
                      <a:lnTo>
                        <a:pt x="88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CCCC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7411" name="Freeform 755"/>
                <p:cNvSpPr>
                  <a:spLocks/>
                </p:cNvSpPr>
                <p:nvPr/>
              </p:nvSpPr>
              <p:spPr bwMode="auto">
                <a:xfrm>
                  <a:off x="4310" y="2787"/>
                  <a:ext cx="90" cy="10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0" y="106"/>
                    </a:cxn>
                    <a:cxn ang="0">
                      <a:pos x="89" y="88"/>
                    </a:cxn>
                    <a:cxn ang="0">
                      <a:pos x="89" y="0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90" h="107">
                      <a:moveTo>
                        <a:pt x="0" y="17"/>
                      </a:moveTo>
                      <a:lnTo>
                        <a:pt x="0" y="106"/>
                      </a:lnTo>
                      <a:lnTo>
                        <a:pt x="89" y="88"/>
                      </a:lnTo>
                      <a:lnTo>
                        <a:pt x="89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FFFF99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327412" name="AutoShape 756"/>
          <p:cNvSpPr>
            <a:spLocks noChangeArrowheads="1"/>
          </p:cNvSpPr>
          <p:nvPr/>
        </p:nvSpPr>
        <p:spPr bwMode="auto">
          <a:xfrm>
            <a:off x="2672856" y="1507153"/>
            <a:ext cx="216888" cy="1100495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13" name="AutoShape 757"/>
          <p:cNvSpPr>
            <a:spLocks noChangeArrowheads="1"/>
          </p:cNvSpPr>
          <p:nvPr/>
        </p:nvSpPr>
        <p:spPr bwMode="auto">
          <a:xfrm>
            <a:off x="6559056" y="1507153"/>
            <a:ext cx="216888" cy="1100495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14" name="AutoShape 758"/>
          <p:cNvSpPr>
            <a:spLocks noChangeArrowheads="1"/>
          </p:cNvSpPr>
          <p:nvPr/>
        </p:nvSpPr>
        <p:spPr bwMode="auto">
          <a:xfrm>
            <a:off x="4577856" y="1507153"/>
            <a:ext cx="216888" cy="1100495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15" name="AutoShape 759"/>
          <p:cNvSpPr>
            <a:spLocks noChangeArrowheads="1"/>
          </p:cNvSpPr>
          <p:nvPr/>
        </p:nvSpPr>
        <p:spPr bwMode="auto">
          <a:xfrm>
            <a:off x="6559056" y="5012353"/>
            <a:ext cx="216888" cy="1100495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16" name="AutoShape 760"/>
          <p:cNvSpPr>
            <a:spLocks noChangeArrowheads="1"/>
          </p:cNvSpPr>
          <p:nvPr/>
        </p:nvSpPr>
        <p:spPr bwMode="auto">
          <a:xfrm>
            <a:off x="4577856" y="5012353"/>
            <a:ext cx="216888" cy="1100495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17" name="AutoShape 761"/>
          <p:cNvSpPr>
            <a:spLocks noChangeArrowheads="1"/>
          </p:cNvSpPr>
          <p:nvPr/>
        </p:nvSpPr>
        <p:spPr bwMode="auto">
          <a:xfrm>
            <a:off x="2672856" y="5012353"/>
            <a:ext cx="216888" cy="1100495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18" name="AutoShape 762"/>
          <p:cNvSpPr>
            <a:spLocks noChangeArrowheads="1"/>
          </p:cNvSpPr>
          <p:nvPr/>
        </p:nvSpPr>
        <p:spPr bwMode="auto">
          <a:xfrm>
            <a:off x="2472856" y="3183553"/>
            <a:ext cx="216888" cy="1100495"/>
          </a:xfrm>
          <a:prstGeom prst="left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19" name="AutoShape 763"/>
          <p:cNvSpPr>
            <a:spLocks noChangeArrowheads="1"/>
          </p:cNvSpPr>
          <p:nvPr/>
        </p:nvSpPr>
        <p:spPr bwMode="auto">
          <a:xfrm>
            <a:off x="6559056" y="3183553"/>
            <a:ext cx="216888" cy="1100495"/>
          </a:xfrm>
          <a:prstGeom prst="left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20" name="AutoShape 764"/>
          <p:cNvSpPr>
            <a:spLocks noChangeArrowheads="1"/>
          </p:cNvSpPr>
          <p:nvPr/>
        </p:nvSpPr>
        <p:spPr bwMode="auto">
          <a:xfrm>
            <a:off x="4577856" y="3183553"/>
            <a:ext cx="216888" cy="1100495"/>
          </a:xfrm>
          <a:prstGeom prst="left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21" name="AutoShape 765"/>
          <p:cNvSpPr>
            <a:spLocks noChangeArrowheads="1"/>
          </p:cNvSpPr>
          <p:nvPr/>
        </p:nvSpPr>
        <p:spPr bwMode="auto">
          <a:xfrm>
            <a:off x="7588920" y="2706112"/>
            <a:ext cx="366960" cy="607576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22" name="AutoShape 766"/>
          <p:cNvSpPr>
            <a:spLocks noChangeArrowheads="1"/>
          </p:cNvSpPr>
          <p:nvPr/>
        </p:nvSpPr>
        <p:spPr bwMode="auto">
          <a:xfrm>
            <a:off x="1645320" y="4382512"/>
            <a:ext cx="366960" cy="607576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23" name="Oval 767"/>
          <p:cNvSpPr>
            <a:spLocks noChangeArrowheads="1"/>
          </p:cNvSpPr>
          <p:nvPr/>
        </p:nvSpPr>
        <p:spPr bwMode="auto">
          <a:xfrm>
            <a:off x="7171635" y="1403321"/>
            <a:ext cx="1134165" cy="9140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327424" name="Oval 768"/>
          <p:cNvSpPr>
            <a:spLocks noChangeArrowheads="1"/>
          </p:cNvSpPr>
          <p:nvPr/>
        </p:nvSpPr>
        <p:spPr bwMode="auto">
          <a:xfrm>
            <a:off x="3111500" y="2924176"/>
            <a:ext cx="1122957" cy="10795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25" name="Oval 769"/>
          <p:cNvSpPr>
            <a:spLocks noChangeArrowheads="1"/>
          </p:cNvSpPr>
          <p:nvPr/>
        </p:nvSpPr>
        <p:spPr bwMode="auto">
          <a:xfrm>
            <a:off x="1206422" y="5082164"/>
            <a:ext cx="1136729" cy="96758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26" name="Oval 770"/>
          <p:cNvSpPr>
            <a:spLocks noChangeArrowheads="1"/>
          </p:cNvSpPr>
          <p:nvPr/>
        </p:nvSpPr>
        <p:spPr bwMode="auto">
          <a:xfrm>
            <a:off x="3111500" y="5049634"/>
            <a:ext cx="1349377" cy="100011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427" name="Oval 771"/>
          <p:cNvSpPr>
            <a:spLocks noChangeArrowheads="1"/>
          </p:cNvSpPr>
          <p:nvPr/>
        </p:nvSpPr>
        <p:spPr bwMode="auto">
          <a:xfrm>
            <a:off x="7002463" y="5082164"/>
            <a:ext cx="1387475" cy="104060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4681538" cy="579438"/>
          </a:xfrm>
          <a:noFill/>
          <a:ln/>
        </p:spPr>
        <p:txBody>
          <a:bodyPr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應收帳款系統設定</a:t>
            </a:r>
          </a:p>
        </p:txBody>
      </p:sp>
      <p:sp>
        <p:nvSpPr>
          <p:cNvPr id="183306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System  System Options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AR_SYSTEM_PARAMETERS_ALL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392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11" y="2143300"/>
            <a:ext cx="5916594" cy="4167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6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558209"/>
            <a:ext cx="4681538" cy="584775"/>
          </a:xfrm>
          <a:noFill/>
          <a:ln/>
        </p:spPr>
        <p:txBody>
          <a:bodyPr wrap="square"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客戶信用分類基本架構</a:t>
            </a: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5795963" y="4254500"/>
            <a:ext cx="3017837" cy="10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立帳規則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寄發對帳單</a:t>
            </a:r>
          </a:p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立帳之稅額資料</a:t>
            </a:r>
          </a:p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對帳單寄發</a:t>
            </a:r>
          </a:p>
        </p:txBody>
      </p:sp>
      <p:sp>
        <p:nvSpPr>
          <p:cNvPr id="368648" name="Rectangle 8"/>
          <p:cNvSpPr>
            <a:spLocks noChangeArrowheads="1"/>
          </p:cNvSpPr>
          <p:nvPr/>
        </p:nvSpPr>
        <p:spPr bwMode="auto">
          <a:xfrm>
            <a:off x="3114675" y="4821238"/>
            <a:ext cx="2925763" cy="13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客戶付款規則</a:t>
            </a:r>
          </a:p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付款條件</a:t>
            </a:r>
          </a:p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提早付款享有折扣</a:t>
            </a:r>
          </a:p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付款緩衝期</a:t>
            </a: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769938" y="4294188"/>
            <a:ext cx="2509837" cy="16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信用額度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催收作業</a:t>
            </a:r>
          </a:p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信用額度控管</a:t>
            </a:r>
          </a:p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催收人員 </a:t>
            </a:r>
          </a:p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沖帳規則</a:t>
            </a:r>
          </a:p>
          <a:p>
            <a:pPr defTabSz="822325" eaLnBrk="0" hangingPunct="0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催收信函</a:t>
            </a:r>
          </a:p>
        </p:txBody>
      </p:sp>
      <p:grpSp>
        <p:nvGrpSpPr>
          <p:cNvPr id="368650" name="Group 10"/>
          <p:cNvGrpSpPr>
            <a:grpSpLocks/>
          </p:cNvGrpSpPr>
          <p:nvPr/>
        </p:nvGrpSpPr>
        <p:grpSpPr bwMode="auto">
          <a:xfrm>
            <a:off x="3913188" y="1539875"/>
            <a:ext cx="1331912" cy="1536700"/>
            <a:chOff x="2465" y="970"/>
            <a:chExt cx="839" cy="968"/>
          </a:xfrm>
        </p:grpSpPr>
        <p:sp>
          <p:nvSpPr>
            <p:cNvPr id="368651" name="Freeform 11"/>
            <p:cNvSpPr>
              <a:spLocks/>
            </p:cNvSpPr>
            <p:nvPr/>
          </p:nvSpPr>
          <p:spPr bwMode="auto">
            <a:xfrm>
              <a:off x="2465" y="1326"/>
              <a:ext cx="202" cy="101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24" y="44"/>
                </a:cxn>
                <a:cxn ang="0">
                  <a:pos x="179" y="0"/>
                </a:cxn>
                <a:cxn ang="0">
                  <a:pos x="201" y="40"/>
                </a:cxn>
                <a:cxn ang="0">
                  <a:pos x="0" y="100"/>
                </a:cxn>
              </a:cxnLst>
              <a:rect l="0" t="0" r="r" b="b"/>
              <a:pathLst>
                <a:path w="202" h="101">
                  <a:moveTo>
                    <a:pt x="0" y="100"/>
                  </a:moveTo>
                  <a:lnTo>
                    <a:pt x="24" y="44"/>
                  </a:lnTo>
                  <a:lnTo>
                    <a:pt x="179" y="0"/>
                  </a:lnTo>
                  <a:lnTo>
                    <a:pt x="201" y="40"/>
                  </a:lnTo>
                  <a:lnTo>
                    <a:pt x="0" y="100"/>
                  </a:lnTo>
                </a:path>
              </a:pathLst>
            </a:custGeom>
            <a:solidFill>
              <a:srgbClr val="CC66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52" name="Freeform 12"/>
            <p:cNvSpPr>
              <a:spLocks/>
            </p:cNvSpPr>
            <p:nvPr/>
          </p:nvSpPr>
          <p:spPr bwMode="auto">
            <a:xfrm>
              <a:off x="2469" y="1253"/>
              <a:ext cx="604" cy="564"/>
            </a:xfrm>
            <a:custGeom>
              <a:avLst/>
              <a:gdLst/>
              <a:ahLst/>
              <a:cxnLst>
                <a:cxn ang="0">
                  <a:pos x="603" y="401"/>
                </a:cxn>
                <a:cxn ang="0">
                  <a:pos x="603" y="0"/>
                </a:cxn>
                <a:cxn ang="0">
                  <a:pos x="0" y="161"/>
                </a:cxn>
                <a:cxn ang="0">
                  <a:pos x="0" y="563"/>
                </a:cxn>
                <a:cxn ang="0">
                  <a:pos x="603" y="401"/>
                </a:cxn>
              </a:cxnLst>
              <a:rect l="0" t="0" r="r" b="b"/>
              <a:pathLst>
                <a:path w="604" h="564">
                  <a:moveTo>
                    <a:pt x="603" y="401"/>
                  </a:moveTo>
                  <a:lnTo>
                    <a:pt x="603" y="0"/>
                  </a:lnTo>
                  <a:lnTo>
                    <a:pt x="0" y="161"/>
                  </a:lnTo>
                  <a:lnTo>
                    <a:pt x="0" y="563"/>
                  </a:lnTo>
                  <a:lnTo>
                    <a:pt x="603" y="401"/>
                  </a:lnTo>
                </a:path>
              </a:pathLst>
            </a:custGeom>
            <a:solidFill>
              <a:srgbClr val="CC66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53" name="Freeform 13"/>
            <p:cNvSpPr>
              <a:spLocks/>
            </p:cNvSpPr>
            <p:nvPr/>
          </p:nvSpPr>
          <p:spPr bwMode="auto">
            <a:xfrm>
              <a:off x="2695" y="1076"/>
              <a:ext cx="186" cy="592"/>
            </a:xfrm>
            <a:custGeom>
              <a:avLst/>
              <a:gdLst/>
              <a:ahLst/>
              <a:cxnLst>
                <a:cxn ang="0">
                  <a:pos x="152" y="276"/>
                </a:cxn>
                <a:cxn ang="0">
                  <a:pos x="149" y="267"/>
                </a:cxn>
                <a:cxn ang="0">
                  <a:pos x="142" y="234"/>
                </a:cxn>
                <a:cxn ang="0">
                  <a:pos x="153" y="197"/>
                </a:cxn>
                <a:cxn ang="0">
                  <a:pos x="157" y="173"/>
                </a:cxn>
                <a:cxn ang="0">
                  <a:pos x="149" y="118"/>
                </a:cxn>
                <a:cxn ang="0">
                  <a:pos x="127" y="88"/>
                </a:cxn>
                <a:cxn ang="0">
                  <a:pos x="113" y="79"/>
                </a:cxn>
                <a:cxn ang="0">
                  <a:pos x="123" y="61"/>
                </a:cxn>
                <a:cxn ang="0">
                  <a:pos x="118" y="61"/>
                </a:cxn>
                <a:cxn ang="0">
                  <a:pos x="110" y="50"/>
                </a:cxn>
                <a:cxn ang="0">
                  <a:pos x="115" y="23"/>
                </a:cxn>
                <a:cxn ang="0">
                  <a:pos x="94" y="0"/>
                </a:cxn>
                <a:cxn ang="0">
                  <a:pos x="66" y="6"/>
                </a:cxn>
                <a:cxn ang="0">
                  <a:pos x="45" y="20"/>
                </a:cxn>
                <a:cxn ang="0">
                  <a:pos x="45" y="29"/>
                </a:cxn>
                <a:cxn ang="0">
                  <a:pos x="44" y="32"/>
                </a:cxn>
                <a:cxn ang="0">
                  <a:pos x="42" y="41"/>
                </a:cxn>
                <a:cxn ang="0">
                  <a:pos x="46" y="66"/>
                </a:cxn>
                <a:cxn ang="0">
                  <a:pos x="44" y="74"/>
                </a:cxn>
                <a:cxn ang="0">
                  <a:pos x="39" y="82"/>
                </a:cxn>
                <a:cxn ang="0">
                  <a:pos x="44" y="88"/>
                </a:cxn>
                <a:cxn ang="0">
                  <a:pos x="51" y="93"/>
                </a:cxn>
                <a:cxn ang="0">
                  <a:pos x="44" y="103"/>
                </a:cxn>
                <a:cxn ang="0">
                  <a:pos x="35" y="109"/>
                </a:cxn>
                <a:cxn ang="0">
                  <a:pos x="28" y="113"/>
                </a:cxn>
                <a:cxn ang="0">
                  <a:pos x="18" y="128"/>
                </a:cxn>
                <a:cxn ang="0">
                  <a:pos x="7" y="220"/>
                </a:cxn>
                <a:cxn ang="0">
                  <a:pos x="6" y="257"/>
                </a:cxn>
                <a:cxn ang="0">
                  <a:pos x="1" y="281"/>
                </a:cxn>
                <a:cxn ang="0">
                  <a:pos x="6" y="294"/>
                </a:cxn>
                <a:cxn ang="0">
                  <a:pos x="7" y="343"/>
                </a:cxn>
                <a:cxn ang="0">
                  <a:pos x="6" y="387"/>
                </a:cxn>
                <a:cxn ang="0">
                  <a:pos x="12" y="410"/>
                </a:cxn>
                <a:cxn ang="0">
                  <a:pos x="17" y="412"/>
                </a:cxn>
                <a:cxn ang="0">
                  <a:pos x="21" y="458"/>
                </a:cxn>
                <a:cxn ang="0">
                  <a:pos x="26" y="519"/>
                </a:cxn>
                <a:cxn ang="0">
                  <a:pos x="18" y="556"/>
                </a:cxn>
                <a:cxn ang="0">
                  <a:pos x="10" y="579"/>
                </a:cxn>
                <a:cxn ang="0">
                  <a:pos x="13" y="591"/>
                </a:cxn>
                <a:cxn ang="0">
                  <a:pos x="31" y="585"/>
                </a:cxn>
                <a:cxn ang="0">
                  <a:pos x="44" y="559"/>
                </a:cxn>
                <a:cxn ang="0">
                  <a:pos x="44" y="524"/>
                </a:cxn>
                <a:cxn ang="0">
                  <a:pos x="47" y="508"/>
                </a:cxn>
                <a:cxn ang="0">
                  <a:pos x="55" y="469"/>
                </a:cxn>
                <a:cxn ang="0">
                  <a:pos x="59" y="438"/>
                </a:cxn>
                <a:cxn ang="0">
                  <a:pos x="59" y="420"/>
                </a:cxn>
                <a:cxn ang="0">
                  <a:pos x="78" y="430"/>
                </a:cxn>
                <a:cxn ang="0">
                  <a:pos x="81" y="549"/>
                </a:cxn>
                <a:cxn ang="0">
                  <a:pos x="85" y="560"/>
                </a:cxn>
                <a:cxn ang="0">
                  <a:pos x="94" y="569"/>
                </a:cxn>
                <a:cxn ang="0">
                  <a:pos x="106" y="560"/>
                </a:cxn>
                <a:cxn ang="0">
                  <a:pos x="114" y="524"/>
                </a:cxn>
                <a:cxn ang="0">
                  <a:pos x="109" y="491"/>
                </a:cxn>
                <a:cxn ang="0">
                  <a:pos x="117" y="450"/>
                </a:cxn>
                <a:cxn ang="0">
                  <a:pos x="115" y="435"/>
                </a:cxn>
                <a:cxn ang="0">
                  <a:pos x="114" y="423"/>
                </a:cxn>
              </a:cxnLst>
              <a:rect l="0" t="0" r="r" b="b"/>
              <a:pathLst>
                <a:path w="186" h="592">
                  <a:moveTo>
                    <a:pt x="185" y="272"/>
                  </a:moveTo>
                  <a:lnTo>
                    <a:pt x="152" y="279"/>
                  </a:lnTo>
                  <a:lnTo>
                    <a:pt x="152" y="277"/>
                  </a:lnTo>
                  <a:lnTo>
                    <a:pt x="152" y="276"/>
                  </a:lnTo>
                  <a:lnTo>
                    <a:pt x="152" y="274"/>
                  </a:lnTo>
                  <a:lnTo>
                    <a:pt x="151" y="271"/>
                  </a:lnTo>
                  <a:lnTo>
                    <a:pt x="151" y="268"/>
                  </a:lnTo>
                  <a:lnTo>
                    <a:pt x="149" y="267"/>
                  </a:lnTo>
                  <a:lnTo>
                    <a:pt x="147" y="266"/>
                  </a:lnTo>
                  <a:lnTo>
                    <a:pt x="144" y="265"/>
                  </a:lnTo>
                  <a:lnTo>
                    <a:pt x="140" y="239"/>
                  </a:lnTo>
                  <a:lnTo>
                    <a:pt x="142" y="234"/>
                  </a:lnTo>
                  <a:lnTo>
                    <a:pt x="144" y="227"/>
                  </a:lnTo>
                  <a:lnTo>
                    <a:pt x="147" y="217"/>
                  </a:lnTo>
                  <a:lnTo>
                    <a:pt x="151" y="207"/>
                  </a:lnTo>
                  <a:lnTo>
                    <a:pt x="153" y="197"/>
                  </a:lnTo>
                  <a:lnTo>
                    <a:pt x="154" y="188"/>
                  </a:lnTo>
                  <a:lnTo>
                    <a:pt x="157" y="180"/>
                  </a:lnTo>
                  <a:lnTo>
                    <a:pt x="157" y="178"/>
                  </a:lnTo>
                  <a:lnTo>
                    <a:pt x="157" y="173"/>
                  </a:lnTo>
                  <a:lnTo>
                    <a:pt x="156" y="162"/>
                  </a:lnTo>
                  <a:lnTo>
                    <a:pt x="154" y="149"/>
                  </a:lnTo>
                  <a:lnTo>
                    <a:pt x="152" y="133"/>
                  </a:lnTo>
                  <a:lnTo>
                    <a:pt x="149" y="118"/>
                  </a:lnTo>
                  <a:lnTo>
                    <a:pt x="145" y="106"/>
                  </a:lnTo>
                  <a:lnTo>
                    <a:pt x="142" y="95"/>
                  </a:lnTo>
                  <a:lnTo>
                    <a:pt x="137" y="92"/>
                  </a:lnTo>
                  <a:lnTo>
                    <a:pt x="127" y="88"/>
                  </a:lnTo>
                  <a:lnTo>
                    <a:pt x="119" y="85"/>
                  </a:lnTo>
                  <a:lnTo>
                    <a:pt x="115" y="83"/>
                  </a:lnTo>
                  <a:lnTo>
                    <a:pt x="113" y="80"/>
                  </a:lnTo>
                  <a:lnTo>
                    <a:pt x="113" y="79"/>
                  </a:lnTo>
                  <a:lnTo>
                    <a:pt x="113" y="78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22" y="61"/>
                  </a:lnTo>
                  <a:lnTo>
                    <a:pt x="120" y="61"/>
                  </a:lnTo>
                  <a:lnTo>
                    <a:pt x="118" y="61"/>
                  </a:lnTo>
                  <a:lnTo>
                    <a:pt x="117" y="60"/>
                  </a:lnTo>
                  <a:lnTo>
                    <a:pt x="114" y="59"/>
                  </a:lnTo>
                  <a:lnTo>
                    <a:pt x="112" y="55"/>
                  </a:lnTo>
                  <a:lnTo>
                    <a:pt x="110" y="50"/>
                  </a:lnTo>
                  <a:lnTo>
                    <a:pt x="109" y="44"/>
                  </a:lnTo>
                  <a:lnTo>
                    <a:pt x="112" y="37"/>
                  </a:lnTo>
                  <a:lnTo>
                    <a:pt x="113" y="31"/>
                  </a:lnTo>
                  <a:lnTo>
                    <a:pt x="115" y="23"/>
                  </a:lnTo>
                  <a:lnTo>
                    <a:pt x="115" y="17"/>
                  </a:lnTo>
                  <a:lnTo>
                    <a:pt x="113" y="11"/>
                  </a:lnTo>
                  <a:lnTo>
                    <a:pt x="106" y="5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3" y="1"/>
                  </a:lnTo>
                  <a:lnTo>
                    <a:pt x="75" y="3"/>
                  </a:lnTo>
                  <a:lnTo>
                    <a:pt x="66" y="6"/>
                  </a:lnTo>
                  <a:lnTo>
                    <a:pt x="57" y="10"/>
                  </a:lnTo>
                  <a:lnTo>
                    <a:pt x="51" y="13"/>
                  </a:lnTo>
                  <a:lnTo>
                    <a:pt x="46" y="17"/>
                  </a:lnTo>
                  <a:lnTo>
                    <a:pt x="45" y="20"/>
                  </a:lnTo>
                  <a:lnTo>
                    <a:pt x="45" y="22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9"/>
                  </a:lnTo>
                  <a:lnTo>
                    <a:pt x="44" y="30"/>
                  </a:lnTo>
                  <a:lnTo>
                    <a:pt x="44" y="31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4" y="34"/>
                  </a:lnTo>
                  <a:lnTo>
                    <a:pt x="44" y="35"/>
                  </a:lnTo>
                  <a:lnTo>
                    <a:pt x="42" y="37"/>
                  </a:lnTo>
                  <a:lnTo>
                    <a:pt x="42" y="41"/>
                  </a:lnTo>
                  <a:lnTo>
                    <a:pt x="42" y="46"/>
                  </a:lnTo>
                  <a:lnTo>
                    <a:pt x="42" y="53"/>
                  </a:lnTo>
                  <a:lnTo>
                    <a:pt x="44" y="59"/>
                  </a:lnTo>
                  <a:lnTo>
                    <a:pt x="46" y="66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5" y="74"/>
                  </a:lnTo>
                  <a:lnTo>
                    <a:pt x="44" y="74"/>
                  </a:lnTo>
                  <a:lnTo>
                    <a:pt x="41" y="75"/>
                  </a:lnTo>
                  <a:lnTo>
                    <a:pt x="40" y="77"/>
                  </a:lnTo>
                  <a:lnTo>
                    <a:pt x="39" y="78"/>
                  </a:lnTo>
                  <a:lnTo>
                    <a:pt x="39" y="82"/>
                  </a:lnTo>
                  <a:lnTo>
                    <a:pt x="39" y="83"/>
                  </a:lnTo>
                  <a:lnTo>
                    <a:pt x="40" y="84"/>
                  </a:lnTo>
                  <a:lnTo>
                    <a:pt x="42" y="87"/>
                  </a:lnTo>
                  <a:lnTo>
                    <a:pt x="44" y="88"/>
                  </a:lnTo>
                  <a:lnTo>
                    <a:pt x="46" y="89"/>
                  </a:lnTo>
                  <a:lnTo>
                    <a:pt x="47" y="90"/>
                  </a:lnTo>
                  <a:lnTo>
                    <a:pt x="50" y="92"/>
                  </a:lnTo>
                  <a:lnTo>
                    <a:pt x="51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7" y="101"/>
                  </a:lnTo>
                  <a:lnTo>
                    <a:pt x="44" y="103"/>
                  </a:lnTo>
                  <a:lnTo>
                    <a:pt x="41" y="106"/>
                  </a:lnTo>
                  <a:lnTo>
                    <a:pt x="39" y="107"/>
                  </a:lnTo>
                  <a:lnTo>
                    <a:pt x="36" y="109"/>
                  </a:lnTo>
                  <a:lnTo>
                    <a:pt x="35" y="109"/>
                  </a:lnTo>
                  <a:lnTo>
                    <a:pt x="35" y="109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28" y="113"/>
                  </a:lnTo>
                  <a:lnTo>
                    <a:pt x="26" y="116"/>
                  </a:lnTo>
                  <a:lnTo>
                    <a:pt x="22" y="118"/>
                  </a:lnTo>
                  <a:lnTo>
                    <a:pt x="20" y="122"/>
                  </a:lnTo>
                  <a:lnTo>
                    <a:pt x="18" y="128"/>
                  </a:lnTo>
                  <a:lnTo>
                    <a:pt x="10" y="164"/>
                  </a:lnTo>
                  <a:lnTo>
                    <a:pt x="6" y="189"/>
                  </a:lnTo>
                  <a:lnTo>
                    <a:pt x="5" y="208"/>
                  </a:lnTo>
                  <a:lnTo>
                    <a:pt x="7" y="220"/>
                  </a:lnTo>
                  <a:lnTo>
                    <a:pt x="10" y="229"/>
                  </a:lnTo>
                  <a:lnTo>
                    <a:pt x="11" y="237"/>
                  </a:lnTo>
                  <a:lnTo>
                    <a:pt x="11" y="246"/>
                  </a:lnTo>
                  <a:lnTo>
                    <a:pt x="6" y="257"/>
                  </a:lnTo>
                  <a:lnTo>
                    <a:pt x="3" y="265"/>
                  </a:lnTo>
                  <a:lnTo>
                    <a:pt x="1" y="271"/>
                  </a:lnTo>
                  <a:lnTo>
                    <a:pt x="0" y="277"/>
                  </a:lnTo>
                  <a:lnTo>
                    <a:pt x="1" y="281"/>
                  </a:lnTo>
                  <a:lnTo>
                    <a:pt x="1" y="285"/>
                  </a:lnTo>
                  <a:lnTo>
                    <a:pt x="2" y="289"/>
                  </a:lnTo>
                  <a:lnTo>
                    <a:pt x="5" y="291"/>
                  </a:lnTo>
                  <a:lnTo>
                    <a:pt x="6" y="294"/>
                  </a:lnTo>
                  <a:lnTo>
                    <a:pt x="7" y="300"/>
                  </a:lnTo>
                  <a:lnTo>
                    <a:pt x="8" y="311"/>
                  </a:lnTo>
                  <a:lnTo>
                    <a:pt x="8" y="327"/>
                  </a:lnTo>
                  <a:lnTo>
                    <a:pt x="7" y="343"/>
                  </a:lnTo>
                  <a:lnTo>
                    <a:pt x="7" y="359"/>
                  </a:lnTo>
                  <a:lnTo>
                    <a:pt x="7" y="373"/>
                  </a:lnTo>
                  <a:lnTo>
                    <a:pt x="6" y="383"/>
                  </a:lnTo>
                  <a:lnTo>
                    <a:pt x="6" y="387"/>
                  </a:lnTo>
                  <a:lnTo>
                    <a:pt x="7" y="396"/>
                  </a:lnTo>
                  <a:lnTo>
                    <a:pt x="8" y="402"/>
                  </a:lnTo>
                  <a:lnTo>
                    <a:pt x="10" y="407"/>
                  </a:lnTo>
                  <a:lnTo>
                    <a:pt x="12" y="410"/>
                  </a:lnTo>
                  <a:lnTo>
                    <a:pt x="13" y="411"/>
                  </a:lnTo>
                  <a:lnTo>
                    <a:pt x="15" y="412"/>
                  </a:lnTo>
                  <a:lnTo>
                    <a:pt x="16" y="412"/>
                  </a:lnTo>
                  <a:lnTo>
                    <a:pt x="17" y="412"/>
                  </a:lnTo>
                  <a:lnTo>
                    <a:pt x="17" y="416"/>
                  </a:lnTo>
                  <a:lnTo>
                    <a:pt x="18" y="426"/>
                  </a:lnTo>
                  <a:lnTo>
                    <a:pt x="20" y="440"/>
                  </a:lnTo>
                  <a:lnTo>
                    <a:pt x="21" y="458"/>
                  </a:lnTo>
                  <a:lnTo>
                    <a:pt x="23" y="476"/>
                  </a:lnTo>
                  <a:lnTo>
                    <a:pt x="25" y="493"/>
                  </a:lnTo>
                  <a:lnTo>
                    <a:pt x="25" y="508"/>
                  </a:lnTo>
                  <a:lnTo>
                    <a:pt x="26" y="519"/>
                  </a:lnTo>
                  <a:lnTo>
                    <a:pt x="25" y="527"/>
                  </a:lnTo>
                  <a:lnTo>
                    <a:pt x="23" y="537"/>
                  </a:lnTo>
                  <a:lnTo>
                    <a:pt x="21" y="548"/>
                  </a:lnTo>
                  <a:lnTo>
                    <a:pt x="18" y="556"/>
                  </a:lnTo>
                  <a:lnTo>
                    <a:pt x="15" y="565"/>
                  </a:lnTo>
                  <a:lnTo>
                    <a:pt x="12" y="573"/>
                  </a:lnTo>
                  <a:lnTo>
                    <a:pt x="11" y="577"/>
                  </a:lnTo>
                  <a:lnTo>
                    <a:pt x="10" y="579"/>
                  </a:lnTo>
                  <a:lnTo>
                    <a:pt x="8" y="589"/>
                  </a:lnTo>
                  <a:lnTo>
                    <a:pt x="10" y="591"/>
                  </a:lnTo>
                  <a:lnTo>
                    <a:pt x="11" y="591"/>
                  </a:lnTo>
                  <a:lnTo>
                    <a:pt x="13" y="591"/>
                  </a:lnTo>
                  <a:lnTo>
                    <a:pt x="17" y="589"/>
                  </a:lnTo>
                  <a:lnTo>
                    <a:pt x="22" y="589"/>
                  </a:lnTo>
                  <a:lnTo>
                    <a:pt x="26" y="588"/>
                  </a:lnTo>
                  <a:lnTo>
                    <a:pt x="31" y="585"/>
                  </a:lnTo>
                  <a:lnTo>
                    <a:pt x="36" y="583"/>
                  </a:lnTo>
                  <a:lnTo>
                    <a:pt x="40" y="578"/>
                  </a:lnTo>
                  <a:lnTo>
                    <a:pt x="42" y="569"/>
                  </a:lnTo>
                  <a:lnTo>
                    <a:pt x="44" y="559"/>
                  </a:lnTo>
                  <a:lnTo>
                    <a:pt x="45" y="549"/>
                  </a:lnTo>
                  <a:lnTo>
                    <a:pt x="45" y="539"/>
                  </a:lnTo>
                  <a:lnTo>
                    <a:pt x="45" y="530"/>
                  </a:lnTo>
                  <a:lnTo>
                    <a:pt x="44" y="524"/>
                  </a:lnTo>
                  <a:lnTo>
                    <a:pt x="44" y="521"/>
                  </a:lnTo>
                  <a:lnTo>
                    <a:pt x="45" y="520"/>
                  </a:lnTo>
                  <a:lnTo>
                    <a:pt x="45" y="515"/>
                  </a:lnTo>
                  <a:lnTo>
                    <a:pt x="47" y="508"/>
                  </a:lnTo>
                  <a:lnTo>
                    <a:pt x="49" y="500"/>
                  </a:lnTo>
                  <a:lnTo>
                    <a:pt x="51" y="491"/>
                  </a:lnTo>
                  <a:lnTo>
                    <a:pt x="52" y="479"/>
                  </a:lnTo>
                  <a:lnTo>
                    <a:pt x="55" y="469"/>
                  </a:lnTo>
                  <a:lnTo>
                    <a:pt x="56" y="460"/>
                  </a:lnTo>
                  <a:lnTo>
                    <a:pt x="57" y="453"/>
                  </a:lnTo>
                  <a:lnTo>
                    <a:pt x="57" y="445"/>
                  </a:lnTo>
                  <a:lnTo>
                    <a:pt x="59" y="438"/>
                  </a:lnTo>
                  <a:lnTo>
                    <a:pt x="59" y="433"/>
                  </a:lnTo>
                  <a:lnTo>
                    <a:pt x="59" y="428"/>
                  </a:lnTo>
                  <a:lnTo>
                    <a:pt x="59" y="424"/>
                  </a:lnTo>
                  <a:lnTo>
                    <a:pt x="59" y="420"/>
                  </a:lnTo>
                  <a:lnTo>
                    <a:pt x="59" y="420"/>
                  </a:lnTo>
                  <a:lnTo>
                    <a:pt x="71" y="416"/>
                  </a:lnTo>
                  <a:lnTo>
                    <a:pt x="71" y="431"/>
                  </a:lnTo>
                  <a:lnTo>
                    <a:pt x="78" y="430"/>
                  </a:lnTo>
                  <a:lnTo>
                    <a:pt x="78" y="430"/>
                  </a:lnTo>
                  <a:lnTo>
                    <a:pt x="89" y="506"/>
                  </a:lnTo>
                  <a:lnTo>
                    <a:pt x="81" y="548"/>
                  </a:lnTo>
                  <a:lnTo>
                    <a:pt x="81" y="549"/>
                  </a:lnTo>
                  <a:lnTo>
                    <a:pt x="83" y="550"/>
                  </a:lnTo>
                  <a:lnTo>
                    <a:pt x="83" y="553"/>
                  </a:lnTo>
                  <a:lnTo>
                    <a:pt x="84" y="556"/>
                  </a:lnTo>
                  <a:lnTo>
                    <a:pt x="85" y="560"/>
                  </a:lnTo>
                  <a:lnTo>
                    <a:pt x="86" y="563"/>
                  </a:lnTo>
                  <a:lnTo>
                    <a:pt x="89" y="567"/>
                  </a:lnTo>
                  <a:lnTo>
                    <a:pt x="91" y="568"/>
                  </a:lnTo>
                  <a:lnTo>
                    <a:pt x="94" y="569"/>
                  </a:lnTo>
                  <a:lnTo>
                    <a:pt x="98" y="568"/>
                  </a:lnTo>
                  <a:lnTo>
                    <a:pt x="100" y="565"/>
                  </a:lnTo>
                  <a:lnTo>
                    <a:pt x="104" y="563"/>
                  </a:lnTo>
                  <a:lnTo>
                    <a:pt x="106" y="560"/>
                  </a:lnTo>
                  <a:lnTo>
                    <a:pt x="109" y="558"/>
                  </a:lnTo>
                  <a:lnTo>
                    <a:pt x="110" y="556"/>
                  </a:lnTo>
                  <a:lnTo>
                    <a:pt x="110" y="555"/>
                  </a:lnTo>
                  <a:lnTo>
                    <a:pt x="114" y="524"/>
                  </a:lnTo>
                  <a:lnTo>
                    <a:pt x="105" y="506"/>
                  </a:lnTo>
                  <a:lnTo>
                    <a:pt x="105" y="505"/>
                  </a:lnTo>
                  <a:lnTo>
                    <a:pt x="106" y="498"/>
                  </a:lnTo>
                  <a:lnTo>
                    <a:pt x="109" y="491"/>
                  </a:lnTo>
                  <a:lnTo>
                    <a:pt x="112" y="481"/>
                  </a:lnTo>
                  <a:lnTo>
                    <a:pt x="114" y="471"/>
                  </a:lnTo>
                  <a:lnTo>
                    <a:pt x="115" y="460"/>
                  </a:lnTo>
                  <a:lnTo>
                    <a:pt x="117" y="450"/>
                  </a:lnTo>
                  <a:lnTo>
                    <a:pt x="117" y="444"/>
                  </a:lnTo>
                  <a:lnTo>
                    <a:pt x="117" y="440"/>
                  </a:lnTo>
                  <a:lnTo>
                    <a:pt x="117" y="438"/>
                  </a:lnTo>
                  <a:lnTo>
                    <a:pt x="115" y="435"/>
                  </a:lnTo>
                  <a:lnTo>
                    <a:pt x="115" y="431"/>
                  </a:lnTo>
                  <a:lnTo>
                    <a:pt x="115" y="429"/>
                  </a:lnTo>
                  <a:lnTo>
                    <a:pt x="115" y="425"/>
                  </a:lnTo>
                  <a:lnTo>
                    <a:pt x="114" y="423"/>
                  </a:lnTo>
                  <a:lnTo>
                    <a:pt x="114" y="420"/>
                  </a:lnTo>
                  <a:lnTo>
                    <a:pt x="185" y="400"/>
                  </a:lnTo>
                  <a:lnTo>
                    <a:pt x="185" y="272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54" name="Freeform 14"/>
            <p:cNvSpPr>
              <a:spLocks/>
            </p:cNvSpPr>
            <p:nvPr/>
          </p:nvSpPr>
          <p:spPr bwMode="auto">
            <a:xfrm>
              <a:off x="2712" y="1061"/>
              <a:ext cx="186" cy="592"/>
            </a:xfrm>
            <a:custGeom>
              <a:avLst/>
              <a:gdLst/>
              <a:ahLst/>
              <a:cxnLst>
                <a:cxn ang="0">
                  <a:pos x="153" y="276"/>
                </a:cxn>
                <a:cxn ang="0">
                  <a:pos x="149" y="268"/>
                </a:cxn>
                <a:cxn ang="0">
                  <a:pos x="143" y="236"/>
                </a:cxn>
                <a:cxn ang="0">
                  <a:pos x="153" y="197"/>
                </a:cxn>
                <a:cxn ang="0">
                  <a:pos x="157" y="173"/>
                </a:cxn>
                <a:cxn ang="0">
                  <a:pos x="149" y="119"/>
                </a:cxn>
                <a:cxn ang="0">
                  <a:pos x="126" y="89"/>
                </a:cxn>
                <a:cxn ang="0">
                  <a:pos x="112" y="80"/>
                </a:cxn>
                <a:cxn ang="0">
                  <a:pos x="124" y="63"/>
                </a:cxn>
                <a:cxn ang="0">
                  <a:pos x="119" y="63"/>
                </a:cxn>
                <a:cxn ang="0">
                  <a:pos x="110" y="51"/>
                </a:cxn>
                <a:cxn ang="0">
                  <a:pos x="115" y="25"/>
                </a:cxn>
                <a:cxn ang="0">
                  <a:pos x="93" y="0"/>
                </a:cxn>
                <a:cxn ang="0">
                  <a:pos x="65" y="7"/>
                </a:cxn>
                <a:cxn ang="0">
                  <a:pos x="44" y="21"/>
                </a:cxn>
                <a:cxn ang="0">
                  <a:pos x="44" y="30"/>
                </a:cxn>
                <a:cxn ang="0">
                  <a:pos x="44" y="34"/>
                </a:cxn>
                <a:cxn ang="0">
                  <a:pos x="41" y="42"/>
                </a:cxn>
                <a:cxn ang="0">
                  <a:pos x="45" y="68"/>
                </a:cxn>
                <a:cxn ang="0">
                  <a:pos x="43" y="75"/>
                </a:cxn>
                <a:cxn ang="0">
                  <a:pos x="38" y="82"/>
                </a:cxn>
                <a:cxn ang="0">
                  <a:pos x="44" y="89"/>
                </a:cxn>
                <a:cxn ang="0">
                  <a:pos x="50" y="94"/>
                </a:cxn>
                <a:cxn ang="0">
                  <a:pos x="44" y="103"/>
                </a:cxn>
                <a:cxn ang="0">
                  <a:pos x="35" y="111"/>
                </a:cxn>
                <a:cxn ang="0">
                  <a:pos x="27" y="113"/>
                </a:cxn>
                <a:cxn ang="0">
                  <a:pos x="17" y="128"/>
                </a:cxn>
                <a:cxn ang="0">
                  <a:pos x="6" y="220"/>
                </a:cxn>
                <a:cxn ang="0">
                  <a:pos x="5" y="258"/>
                </a:cxn>
                <a:cxn ang="0">
                  <a:pos x="0" y="282"/>
                </a:cxn>
                <a:cxn ang="0">
                  <a:pos x="5" y="295"/>
                </a:cxn>
                <a:cxn ang="0">
                  <a:pos x="7" y="344"/>
                </a:cxn>
                <a:cxn ang="0">
                  <a:pos x="5" y="387"/>
                </a:cxn>
                <a:cxn ang="0">
                  <a:pos x="11" y="411"/>
                </a:cxn>
                <a:cxn ang="0">
                  <a:pos x="16" y="414"/>
                </a:cxn>
                <a:cxn ang="0">
                  <a:pos x="20" y="458"/>
                </a:cxn>
                <a:cxn ang="0">
                  <a:pos x="25" y="520"/>
                </a:cxn>
                <a:cxn ang="0">
                  <a:pos x="17" y="558"/>
                </a:cxn>
                <a:cxn ang="0">
                  <a:pos x="10" y="579"/>
                </a:cxn>
                <a:cxn ang="0">
                  <a:pos x="13" y="591"/>
                </a:cxn>
                <a:cxn ang="0">
                  <a:pos x="30" y="587"/>
                </a:cxn>
                <a:cxn ang="0">
                  <a:pos x="43" y="560"/>
                </a:cxn>
                <a:cxn ang="0">
                  <a:pos x="44" y="525"/>
                </a:cxn>
                <a:cxn ang="0">
                  <a:pos x="46" y="510"/>
                </a:cxn>
                <a:cxn ang="0">
                  <a:pos x="54" y="471"/>
                </a:cxn>
                <a:cxn ang="0">
                  <a:pos x="58" y="439"/>
                </a:cxn>
                <a:cxn ang="0">
                  <a:pos x="59" y="421"/>
                </a:cxn>
                <a:cxn ang="0">
                  <a:pos x="77" y="431"/>
                </a:cxn>
                <a:cxn ang="0">
                  <a:pos x="82" y="549"/>
                </a:cxn>
                <a:cxn ang="0">
                  <a:pos x="84" y="560"/>
                </a:cxn>
                <a:cxn ang="0">
                  <a:pos x="93" y="569"/>
                </a:cxn>
                <a:cxn ang="0">
                  <a:pos x="106" y="561"/>
                </a:cxn>
                <a:cxn ang="0">
                  <a:pos x="114" y="525"/>
                </a:cxn>
                <a:cxn ang="0">
                  <a:pos x="108" y="491"/>
                </a:cxn>
                <a:cxn ang="0">
                  <a:pos x="116" y="452"/>
                </a:cxn>
                <a:cxn ang="0">
                  <a:pos x="116" y="435"/>
                </a:cxn>
                <a:cxn ang="0">
                  <a:pos x="115" y="424"/>
                </a:cxn>
              </a:cxnLst>
              <a:rect l="0" t="0" r="r" b="b"/>
              <a:pathLst>
                <a:path w="186" h="592">
                  <a:moveTo>
                    <a:pt x="185" y="272"/>
                  </a:moveTo>
                  <a:lnTo>
                    <a:pt x="153" y="280"/>
                  </a:lnTo>
                  <a:lnTo>
                    <a:pt x="153" y="279"/>
                  </a:lnTo>
                  <a:lnTo>
                    <a:pt x="153" y="276"/>
                  </a:lnTo>
                  <a:lnTo>
                    <a:pt x="152" y="275"/>
                  </a:lnTo>
                  <a:lnTo>
                    <a:pt x="152" y="272"/>
                  </a:lnTo>
                  <a:lnTo>
                    <a:pt x="150" y="270"/>
                  </a:lnTo>
                  <a:lnTo>
                    <a:pt x="149" y="268"/>
                  </a:lnTo>
                  <a:lnTo>
                    <a:pt x="146" y="267"/>
                  </a:lnTo>
                  <a:lnTo>
                    <a:pt x="145" y="266"/>
                  </a:lnTo>
                  <a:lnTo>
                    <a:pt x="140" y="241"/>
                  </a:lnTo>
                  <a:lnTo>
                    <a:pt x="143" y="236"/>
                  </a:lnTo>
                  <a:lnTo>
                    <a:pt x="145" y="227"/>
                  </a:lnTo>
                  <a:lnTo>
                    <a:pt x="148" y="218"/>
                  </a:lnTo>
                  <a:lnTo>
                    <a:pt x="150" y="207"/>
                  </a:lnTo>
                  <a:lnTo>
                    <a:pt x="153" y="197"/>
                  </a:lnTo>
                  <a:lnTo>
                    <a:pt x="155" y="188"/>
                  </a:lnTo>
                  <a:lnTo>
                    <a:pt x="157" y="181"/>
                  </a:lnTo>
                  <a:lnTo>
                    <a:pt x="157" y="178"/>
                  </a:lnTo>
                  <a:lnTo>
                    <a:pt x="157" y="173"/>
                  </a:lnTo>
                  <a:lnTo>
                    <a:pt x="155" y="162"/>
                  </a:lnTo>
                  <a:lnTo>
                    <a:pt x="154" y="150"/>
                  </a:lnTo>
                  <a:lnTo>
                    <a:pt x="152" y="135"/>
                  </a:lnTo>
                  <a:lnTo>
                    <a:pt x="149" y="119"/>
                  </a:lnTo>
                  <a:lnTo>
                    <a:pt x="146" y="107"/>
                  </a:lnTo>
                  <a:lnTo>
                    <a:pt x="141" y="97"/>
                  </a:lnTo>
                  <a:lnTo>
                    <a:pt x="138" y="92"/>
                  </a:lnTo>
                  <a:lnTo>
                    <a:pt x="126" y="89"/>
                  </a:lnTo>
                  <a:lnTo>
                    <a:pt x="120" y="85"/>
                  </a:lnTo>
                  <a:lnTo>
                    <a:pt x="115" y="84"/>
                  </a:lnTo>
                  <a:lnTo>
                    <a:pt x="114" y="82"/>
                  </a:lnTo>
                  <a:lnTo>
                    <a:pt x="112" y="80"/>
                  </a:lnTo>
                  <a:lnTo>
                    <a:pt x="114" y="79"/>
                  </a:lnTo>
                  <a:lnTo>
                    <a:pt x="114" y="79"/>
                  </a:lnTo>
                  <a:lnTo>
                    <a:pt x="115" y="78"/>
                  </a:lnTo>
                  <a:lnTo>
                    <a:pt x="124" y="63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20" y="63"/>
                  </a:lnTo>
                  <a:lnTo>
                    <a:pt x="119" y="63"/>
                  </a:lnTo>
                  <a:lnTo>
                    <a:pt x="116" y="61"/>
                  </a:lnTo>
                  <a:lnTo>
                    <a:pt x="114" y="59"/>
                  </a:lnTo>
                  <a:lnTo>
                    <a:pt x="111" y="55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11" y="39"/>
                  </a:lnTo>
                  <a:lnTo>
                    <a:pt x="114" y="31"/>
                  </a:lnTo>
                  <a:lnTo>
                    <a:pt x="115" y="25"/>
                  </a:lnTo>
                  <a:lnTo>
                    <a:pt x="115" y="18"/>
                  </a:lnTo>
                  <a:lnTo>
                    <a:pt x="112" y="12"/>
                  </a:lnTo>
                  <a:lnTo>
                    <a:pt x="106" y="6"/>
                  </a:lnTo>
                  <a:lnTo>
                    <a:pt x="93" y="0"/>
                  </a:lnTo>
                  <a:lnTo>
                    <a:pt x="89" y="0"/>
                  </a:lnTo>
                  <a:lnTo>
                    <a:pt x="82" y="1"/>
                  </a:lnTo>
                  <a:lnTo>
                    <a:pt x="74" y="3"/>
                  </a:lnTo>
                  <a:lnTo>
                    <a:pt x="65" y="7"/>
                  </a:lnTo>
                  <a:lnTo>
                    <a:pt x="58" y="11"/>
                  </a:lnTo>
                  <a:lnTo>
                    <a:pt x="50" y="15"/>
                  </a:lnTo>
                  <a:lnTo>
                    <a:pt x="45" y="18"/>
                  </a:lnTo>
                  <a:lnTo>
                    <a:pt x="44" y="21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4" y="27"/>
                  </a:lnTo>
                  <a:lnTo>
                    <a:pt x="44" y="30"/>
                  </a:lnTo>
                  <a:lnTo>
                    <a:pt x="44" y="31"/>
                  </a:lnTo>
                  <a:lnTo>
                    <a:pt x="44" y="3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3" y="34"/>
                  </a:lnTo>
                  <a:lnTo>
                    <a:pt x="43" y="36"/>
                  </a:lnTo>
                  <a:lnTo>
                    <a:pt x="43" y="39"/>
                  </a:lnTo>
                  <a:lnTo>
                    <a:pt x="41" y="42"/>
                  </a:lnTo>
                  <a:lnTo>
                    <a:pt x="41" y="47"/>
                  </a:lnTo>
                  <a:lnTo>
                    <a:pt x="41" y="53"/>
                  </a:lnTo>
                  <a:lnTo>
                    <a:pt x="43" y="60"/>
                  </a:lnTo>
                  <a:lnTo>
                    <a:pt x="45" y="68"/>
                  </a:lnTo>
                  <a:lnTo>
                    <a:pt x="46" y="71"/>
                  </a:lnTo>
                  <a:lnTo>
                    <a:pt x="45" y="73"/>
                  </a:lnTo>
                  <a:lnTo>
                    <a:pt x="44" y="74"/>
                  </a:lnTo>
                  <a:lnTo>
                    <a:pt x="43" y="75"/>
                  </a:lnTo>
                  <a:lnTo>
                    <a:pt x="40" y="75"/>
                  </a:lnTo>
                  <a:lnTo>
                    <a:pt x="39" y="77"/>
                  </a:lnTo>
                  <a:lnTo>
                    <a:pt x="38" y="79"/>
                  </a:lnTo>
                  <a:lnTo>
                    <a:pt x="38" y="82"/>
                  </a:lnTo>
                  <a:lnTo>
                    <a:pt x="39" y="84"/>
                  </a:lnTo>
                  <a:lnTo>
                    <a:pt x="40" y="85"/>
                  </a:lnTo>
                  <a:lnTo>
                    <a:pt x="41" y="87"/>
                  </a:lnTo>
                  <a:lnTo>
                    <a:pt x="44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49" y="93"/>
                  </a:lnTo>
                  <a:lnTo>
                    <a:pt x="50" y="94"/>
                  </a:lnTo>
                  <a:lnTo>
                    <a:pt x="50" y="95"/>
                  </a:lnTo>
                  <a:lnTo>
                    <a:pt x="49" y="98"/>
                  </a:lnTo>
                  <a:lnTo>
                    <a:pt x="46" y="101"/>
                  </a:lnTo>
                  <a:lnTo>
                    <a:pt x="44" y="103"/>
                  </a:lnTo>
                  <a:lnTo>
                    <a:pt x="40" y="106"/>
                  </a:lnTo>
                  <a:lnTo>
                    <a:pt x="38" y="108"/>
                  </a:lnTo>
                  <a:lnTo>
                    <a:pt x="35" y="109"/>
                  </a:lnTo>
                  <a:lnTo>
                    <a:pt x="35" y="111"/>
                  </a:lnTo>
                  <a:lnTo>
                    <a:pt x="34" y="111"/>
                  </a:lnTo>
                  <a:lnTo>
                    <a:pt x="32" y="111"/>
                  </a:lnTo>
                  <a:lnTo>
                    <a:pt x="30" y="112"/>
                  </a:lnTo>
                  <a:lnTo>
                    <a:pt x="27" y="113"/>
                  </a:lnTo>
                  <a:lnTo>
                    <a:pt x="25" y="116"/>
                  </a:lnTo>
                  <a:lnTo>
                    <a:pt x="22" y="119"/>
                  </a:lnTo>
                  <a:lnTo>
                    <a:pt x="20" y="123"/>
                  </a:lnTo>
                  <a:lnTo>
                    <a:pt x="17" y="128"/>
                  </a:lnTo>
                  <a:lnTo>
                    <a:pt x="8" y="165"/>
                  </a:lnTo>
                  <a:lnTo>
                    <a:pt x="5" y="190"/>
                  </a:lnTo>
                  <a:lnTo>
                    <a:pt x="5" y="209"/>
                  </a:lnTo>
                  <a:lnTo>
                    <a:pt x="6" y="220"/>
                  </a:lnTo>
                  <a:lnTo>
                    <a:pt x="8" y="231"/>
                  </a:lnTo>
                  <a:lnTo>
                    <a:pt x="10" y="238"/>
                  </a:lnTo>
                  <a:lnTo>
                    <a:pt x="10" y="247"/>
                  </a:lnTo>
                  <a:lnTo>
                    <a:pt x="5" y="258"/>
                  </a:lnTo>
                  <a:lnTo>
                    <a:pt x="2" y="266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282"/>
                  </a:lnTo>
                  <a:lnTo>
                    <a:pt x="1" y="286"/>
                  </a:lnTo>
                  <a:lnTo>
                    <a:pt x="2" y="290"/>
                  </a:lnTo>
                  <a:lnTo>
                    <a:pt x="3" y="292"/>
                  </a:lnTo>
                  <a:lnTo>
                    <a:pt x="5" y="295"/>
                  </a:lnTo>
                  <a:lnTo>
                    <a:pt x="6" y="300"/>
                  </a:lnTo>
                  <a:lnTo>
                    <a:pt x="7" y="311"/>
                  </a:lnTo>
                  <a:lnTo>
                    <a:pt x="7" y="327"/>
                  </a:lnTo>
                  <a:lnTo>
                    <a:pt x="7" y="344"/>
                  </a:lnTo>
                  <a:lnTo>
                    <a:pt x="6" y="359"/>
                  </a:lnTo>
                  <a:lnTo>
                    <a:pt x="6" y="375"/>
                  </a:lnTo>
                  <a:lnTo>
                    <a:pt x="6" y="383"/>
                  </a:lnTo>
                  <a:lnTo>
                    <a:pt x="5" y="387"/>
                  </a:lnTo>
                  <a:lnTo>
                    <a:pt x="6" y="396"/>
                  </a:lnTo>
                  <a:lnTo>
                    <a:pt x="7" y="404"/>
                  </a:lnTo>
                  <a:lnTo>
                    <a:pt x="10" y="407"/>
                  </a:lnTo>
                  <a:lnTo>
                    <a:pt x="11" y="411"/>
                  </a:lnTo>
                  <a:lnTo>
                    <a:pt x="12" y="412"/>
                  </a:lnTo>
                  <a:lnTo>
                    <a:pt x="15" y="414"/>
                  </a:lnTo>
                  <a:lnTo>
                    <a:pt x="16" y="414"/>
                  </a:lnTo>
                  <a:lnTo>
                    <a:pt x="16" y="414"/>
                  </a:lnTo>
                  <a:lnTo>
                    <a:pt x="16" y="417"/>
                  </a:lnTo>
                  <a:lnTo>
                    <a:pt x="17" y="428"/>
                  </a:lnTo>
                  <a:lnTo>
                    <a:pt x="19" y="441"/>
                  </a:lnTo>
                  <a:lnTo>
                    <a:pt x="20" y="458"/>
                  </a:lnTo>
                  <a:lnTo>
                    <a:pt x="22" y="477"/>
                  </a:lnTo>
                  <a:lnTo>
                    <a:pt x="24" y="493"/>
                  </a:lnTo>
                  <a:lnTo>
                    <a:pt x="25" y="508"/>
                  </a:lnTo>
                  <a:lnTo>
                    <a:pt x="25" y="520"/>
                  </a:lnTo>
                  <a:lnTo>
                    <a:pt x="25" y="529"/>
                  </a:lnTo>
                  <a:lnTo>
                    <a:pt x="22" y="537"/>
                  </a:lnTo>
                  <a:lnTo>
                    <a:pt x="20" y="548"/>
                  </a:lnTo>
                  <a:lnTo>
                    <a:pt x="17" y="558"/>
                  </a:lnTo>
                  <a:lnTo>
                    <a:pt x="15" y="567"/>
                  </a:lnTo>
                  <a:lnTo>
                    <a:pt x="12" y="573"/>
                  </a:lnTo>
                  <a:lnTo>
                    <a:pt x="10" y="578"/>
                  </a:lnTo>
                  <a:lnTo>
                    <a:pt x="10" y="579"/>
                  </a:lnTo>
                  <a:lnTo>
                    <a:pt x="7" y="591"/>
                  </a:lnTo>
                  <a:lnTo>
                    <a:pt x="8" y="591"/>
                  </a:lnTo>
                  <a:lnTo>
                    <a:pt x="10" y="591"/>
                  </a:lnTo>
                  <a:lnTo>
                    <a:pt x="13" y="591"/>
                  </a:lnTo>
                  <a:lnTo>
                    <a:pt x="17" y="591"/>
                  </a:lnTo>
                  <a:lnTo>
                    <a:pt x="21" y="589"/>
                  </a:lnTo>
                  <a:lnTo>
                    <a:pt x="26" y="588"/>
                  </a:lnTo>
                  <a:lnTo>
                    <a:pt x="30" y="587"/>
                  </a:lnTo>
                  <a:lnTo>
                    <a:pt x="35" y="583"/>
                  </a:lnTo>
                  <a:lnTo>
                    <a:pt x="39" y="578"/>
                  </a:lnTo>
                  <a:lnTo>
                    <a:pt x="41" y="570"/>
                  </a:lnTo>
                  <a:lnTo>
                    <a:pt x="43" y="560"/>
                  </a:lnTo>
                  <a:lnTo>
                    <a:pt x="44" y="549"/>
                  </a:lnTo>
                  <a:lnTo>
                    <a:pt x="44" y="539"/>
                  </a:lnTo>
                  <a:lnTo>
                    <a:pt x="44" y="530"/>
                  </a:lnTo>
                  <a:lnTo>
                    <a:pt x="44" y="525"/>
                  </a:lnTo>
                  <a:lnTo>
                    <a:pt x="44" y="522"/>
                  </a:lnTo>
                  <a:lnTo>
                    <a:pt x="44" y="520"/>
                  </a:lnTo>
                  <a:lnTo>
                    <a:pt x="45" y="516"/>
                  </a:lnTo>
                  <a:lnTo>
                    <a:pt x="46" y="510"/>
                  </a:lnTo>
                  <a:lnTo>
                    <a:pt x="48" y="501"/>
                  </a:lnTo>
                  <a:lnTo>
                    <a:pt x="50" y="491"/>
                  </a:lnTo>
                  <a:lnTo>
                    <a:pt x="51" y="481"/>
                  </a:lnTo>
                  <a:lnTo>
                    <a:pt x="54" y="471"/>
                  </a:lnTo>
                  <a:lnTo>
                    <a:pt x="55" y="460"/>
                  </a:lnTo>
                  <a:lnTo>
                    <a:pt x="57" y="453"/>
                  </a:lnTo>
                  <a:lnTo>
                    <a:pt x="58" y="447"/>
                  </a:lnTo>
                  <a:lnTo>
                    <a:pt x="58" y="439"/>
                  </a:lnTo>
                  <a:lnTo>
                    <a:pt x="58" y="433"/>
                  </a:lnTo>
                  <a:lnTo>
                    <a:pt x="58" y="428"/>
                  </a:lnTo>
                  <a:lnTo>
                    <a:pt x="59" y="424"/>
                  </a:lnTo>
                  <a:lnTo>
                    <a:pt x="59" y="421"/>
                  </a:lnTo>
                  <a:lnTo>
                    <a:pt x="59" y="420"/>
                  </a:lnTo>
                  <a:lnTo>
                    <a:pt x="70" y="417"/>
                  </a:lnTo>
                  <a:lnTo>
                    <a:pt x="72" y="433"/>
                  </a:lnTo>
                  <a:lnTo>
                    <a:pt x="77" y="431"/>
                  </a:lnTo>
                  <a:lnTo>
                    <a:pt x="77" y="431"/>
                  </a:lnTo>
                  <a:lnTo>
                    <a:pt x="89" y="507"/>
                  </a:lnTo>
                  <a:lnTo>
                    <a:pt x="82" y="549"/>
                  </a:lnTo>
                  <a:lnTo>
                    <a:pt x="82" y="549"/>
                  </a:lnTo>
                  <a:lnTo>
                    <a:pt x="82" y="551"/>
                  </a:lnTo>
                  <a:lnTo>
                    <a:pt x="82" y="554"/>
                  </a:lnTo>
                  <a:lnTo>
                    <a:pt x="83" y="558"/>
                  </a:lnTo>
                  <a:lnTo>
                    <a:pt x="84" y="560"/>
                  </a:lnTo>
                  <a:lnTo>
                    <a:pt x="86" y="564"/>
                  </a:lnTo>
                  <a:lnTo>
                    <a:pt x="88" y="567"/>
                  </a:lnTo>
                  <a:lnTo>
                    <a:pt x="91" y="569"/>
                  </a:lnTo>
                  <a:lnTo>
                    <a:pt x="93" y="569"/>
                  </a:lnTo>
                  <a:lnTo>
                    <a:pt x="97" y="569"/>
                  </a:lnTo>
                  <a:lnTo>
                    <a:pt x="101" y="567"/>
                  </a:lnTo>
                  <a:lnTo>
                    <a:pt x="103" y="564"/>
                  </a:lnTo>
                  <a:lnTo>
                    <a:pt x="106" y="561"/>
                  </a:lnTo>
                  <a:lnTo>
                    <a:pt x="108" y="559"/>
                  </a:lnTo>
                  <a:lnTo>
                    <a:pt x="110" y="556"/>
                  </a:lnTo>
                  <a:lnTo>
                    <a:pt x="111" y="556"/>
                  </a:lnTo>
                  <a:lnTo>
                    <a:pt x="114" y="525"/>
                  </a:lnTo>
                  <a:lnTo>
                    <a:pt x="105" y="507"/>
                  </a:lnTo>
                  <a:lnTo>
                    <a:pt x="105" y="505"/>
                  </a:lnTo>
                  <a:lnTo>
                    <a:pt x="106" y="500"/>
                  </a:lnTo>
                  <a:lnTo>
                    <a:pt x="108" y="491"/>
                  </a:lnTo>
                  <a:lnTo>
                    <a:pt x="111" y="482"/>
                  </a:lnTo>
                  <a:lnTo>
                    <a:pt x="114" y="471"/>
                  </a:lnTo>
                  <a:lnTo>
                    <a:pt x="115" y="460"/>
                  </a:lnTo>
                  <a:lnTo>
                    <a:pt x="116" y="452"/>
                  </a:lnTo>
                  <a:lnTo>
                    <a:pt x="116" y="444"/>
                  </a:lnTo>
                  <a:lnTo>
                    <a:pt x="116" y="441"/>
                  </a:lnTo>
                  <a:lnTo>
                    <a:pt x="116" y="439"/>
                  </a:lnTo>
                  <a:lnTo>
                    <a:pt x="116" y="435"/>
                  </a:lnTo>
                  <a:lnTo>
                    <a:pt x="115" y="433"/>
                  </a:lnTo>
                  <a:lnTo>
                    <a:pt x="115" y="429"/>
                  </a:lnTo>
                  <a:lnTo>
                    <a:pt x="115" y="426"/>
                  </a:lnTo>
                  <a:lnTo>
                    <a:pt x="115" y="424"/>
                  </a:lnTo>
                  <a:lnTo>
                    <a:pt x="114" y="420"/>
                  </a:lnTo>
                  <a:lnTo>
                    <a:pt x="185" y="401"/>
                  </a:lnTo>
                  <a:lnTo>
                    <a:pt x="185" y="272"/>
                  </a:lnTo>
                </a:path>
              </a:pathLst>
            </a:custGeom>
            <a:solidFill>
              <a:srgbClr val="0099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55" name="Freeform 15"/>
            <p:cNvSpPr>
              <a:spLocks/>
            </p:cNvSpPr>
            <p:nvPr/>
          </p:nvSpPr>
          <p:spPr bwMode="auto">
            <a:xfrm>
              <a:off x="2914" y="974"/>
              <a:ext cx="184" cy="616"/>
            </a:xfrm>
            <a:custGeom>
              <a:avLst/>
              <a:gdLst/>
              <a:ahLst/>
              <a:cxnLst>
                <a:cxn ang="0">
                  <a:pos x="183" y="478"/>
                </a:cxn>
                <a:cxn ang="0">
                  <a:pos x="170" y="327"/>
                </a:cxn>
                <a:cxn ang="0">
                  <a:pos x="174" y="320"/>
                </a:cxn>
                <a:cxn ang="0">
                  <a:pos x="177" y="313"/>
                </a:cxn>
                <a:cxn ang="0">
                  <a:pos x="174" y="295"/>
                </a:cxn>
                <a:cxn ang="0">
                  <a:pos x="175" y="226"/>
                </a:cxn>
                <a:cxn ang="0">
                  <a:pos x="172" y="176"/>
                </a:cxn>
                <a:cxn ang="0">
                  <a:pos x="165" y="119"/>
                </a:cxn>
                <a:cxn ang="0">
                  <a:pos x="146" y="101"/>
                </a:cxn>
                <a:cxn ang="0">
                  <a:pos x="119" y="88"/>
                </a:cxn>
                <a:cxn ang="0">
                  <a:pos x="106" y="84"/>
                </a:cxn>
                <a:cxn ang="0">
                  <a:pos x="116" y="47"/>
                </a:cxn>
                <a:cxn ang="0">
                  <a:pos x="118" y="35"/>
                </a:cxn>
                <a:cxn ang="0">
                  <a:pos x="116" y="17"/>
                </a:cxn>
                <a:cxn ang="0">
                  <a:pos x="107" y="6"/>
                </a:cxn>
                <a:cxn ang="0">
                  <a:pos x="102" y="0"/>
                </a:cxn>
                <a:cxn ang="0">
                  <a:pos x="83" y="2"/>
                </a:cxn>
                <a:cxn ang="0">
                  <a:pos x="64" y="8"/>
                </a:cxn>
                <a:cxn ang="0">
                  <a:pos x="60" y="15"/>
                </a:cxn>
                <a:cxn ang="0">
                  <a:pos x="50" y="29"/>
                </a:cxn>
                <a:cxn ang="0">
                  <a:pos x="47" y="46"/>
                </a:cxn>
                <a:cxn ang="0">
                  <a:pos x="50" y="60"/>
                </a:cxn>
                <a:cxn ang="0">
                  <a:pos x="65" y="94"/>
                </a:cxn>
                <a:cxn ang="0">
                  <a:pos x="49" y="109"/>
                </a:cxn>
                <a:cxn ang="0">
                  <a:pos x="22" y="135"/>
                </a:cxn>
                <a:cxn ang="0">
                  <a:pos x="13" y="152"/>
                </a:cxn>
                <a:cxn ang="0">
                  <a:pos x="8" y="199"/>
                </a:cxn>
                <a:cxn ang="0">
                  <a:pos x="2" y="248"/>
                </a:cxn>
                <a:cxn ang="0">
                  <a:pos x="1" y="274"/>
                </a:cxn>
                <a:cxn ang="0">
                  <a:pos x="0" y="322"/>
                </a:cxn>
                <a:cxn ang="0">
                  <a:pos x="3" y="361"/>
                </a:cxn>
                <a:cxn ang="0">
                  <a:pos x="11" y="366"/>
                </a:cxn>
                <a:cxn ang="0">
                  <a:pos x="20" y="364"/>
                </a:cxn>
                <a:cxn ang="0">
                  <a:pos x="12" y="351"/>
                </a:cxn>
                <a:cxn ang="0">
                  <a:pos x="53" y="568"/>
                </a:cxn>
                <a:cxn ang="0">
                  <a:pos x="60" y="604"/>
                </a:cxn>
                <a:cxn ang="0">
                  <a:pos x="89" y="582"/>
                </a:cxn>
                <a:cxn ang="0">
                  <a:pos x="108" y="587"/>
                </a:cxn>
                <a:cxn ang="0">
                  <a:pos x="123" y="589"/>
                </a:cxn>
                <a:cxn ang="0">
                  <a:pos x="135" y="587"/>
                </a:cxn>
                <a:cxn ang="0">
                  <a:pos x="145" y="582"/>
                </a:cxn>
                <a:cxn ang="0">
                  <a:pos x="141" y="559"/>
                </a:cxn>
                <a:cxn ang="0">
                  <a:pos x="148" y="313"/>
                </a:cxn>
                <a:cxn ang="0">
                  <a:pos x="155" y="324"/>
                </a:cxn>
                <a:cxn ang="0">
                  <a:pos x="155" y="325"/>
                </a:cxn>
                <a:cxn ang="0">
                  <a:pos x="157" y="327"/>
                </a:cxn>
                <a:cxn ang="0">
                  <a:pos x="160" y="340"/>
                </a:cxn>
              </a:cxnLst>
              <a:rect l="0" t="0" r="r" b="b"/>
              <a:pathLst>
                <a:path w="184" h="616">
                  <a:moveTo>
                    <a:pt x="146" y="344"/>
                  </a:moveTo>
                  <a:lnTo>
                    <a:pt x="146" y="488"/>
                  </a:lnTo>
                  <a:lnTo>
                    <a:pt x="183" y="478"/>
                  </a:lnTo>
                  <a:lnTo>
                    <a:pt x="183" y="334"/>
                  </a:lnTo>
                  <a:lnTo>
                    <a:pt x="170" y="338"/>
                  </a:lnTo>
                  <a:lnTo>
                    <a:pt x="170" y="327"/>
                  </a:lnTo>
                  <a:lnTo>
                    <a:pt x="171" y="325"/>
                  </a:lnTo>
                  <a:lnTo>
                    <a:pt x="172" y="323"/>
                  </a:lnTo>
                  <a:lnTo>
                    <a:pt x="174" y="320"/>
                  </a:lnTo>
                  <a:lnTo>
                    <a:pt x="175" y="318"/>
                  </a:lnTo>
                  <a:lnTo>
                    <a:pt x="176" y="315"/>
                  </a:lnTo>
                  <a:lnTo>
                    <a:pt x="177" y="313"/>
                  </a:lnTo>
                  <a:lnTo>
                    <a:pt x="177" y="311"/>
                  </a:lnTo>
                  <a:lnTo>
                    <a:pt x="177" y="311"/>
                  </a:lnTo>
                  <a:lnTo>
                    <a:pt x="174" y="295"/>
                  </a:lnTo>
                  <a:lnTo>
                    <a:pt x="175" y="295"/>
                  </a:lnTo>
                  <a:lnTo>
                    <a:pt x="176" y="231"/>
                  </a:lnTo>
                  <a:lnTo>
                    <a:pt x="175" y="226"/>
                  </a:lnTo>
                  <a:lnTo>
                    <a:pt x="175" y="213"/>
                  </a:lnTo>
                  <a:lnTo>
                    <a:pt x="174" y="197"/>
                  </a:lnTo>
                  <a:lnTo>
                    <a:pt x="172" y="176"/>
                  </a:lnTo>
                  <a:lnTo>
                    <a:pt x="171" y="155"/>
                  </a:lnTo>
                  <a:lnTo>
                    <a:pt x="167" y="135"/>
                  </a:lnTo>
                  <a:lnTo>
                    <a:pt x="165" y="119"/>
                  </a:lnTo>
                  <a:lnTo>
                    <a:pt x="160" y="111"/>
                  </a:lnTo>
                  <a:lnTo>
                    <a:pt x="153" y="106"/>
                  </a:lnTo>
                  <a:lnTo>
                    <a:pt x="146" y="101"/>
                  </a:lnTo>
                  <a:lnTo>
                    <a:pt x="137" y="95"/>
                  </a:lnTo>
                  <a:lnTo>
                    <a:pt x="127" y="92"/>
                  </a:lnTo>
                  <a:lnTo>
                    <a:pt x="119" y="88"/>
                  </a:lnTo>
                  <a:lnTo>
                    <a:pt x="112" y="87"/>
                  </a:lnTo>
                  <a:lnTo>
                    <a:pt x="107" y="84"/>
                  </a:lnTo>
                  <a:lnTo>
                    <a:pt x="106" y="84"/>
                  </a:lnTo>
                  <a:lnTo>
                    <a:pt x="107" y="68"/>
                  </a:lnTo>
                  <a:lnTo>
                    <a:pt x="116" y="47"/>
                  </a:lnTo>
                  <a:lnTo>
                    <a:pt x="116" y="47"/>
                  </a:lnTo>
                  <a:lnTo>
                    <a:pt x="117" y="44"/>
                  </a:lnTo>
                  <a:lnTo>
                    <a:pt x="117" y="40"/>
                  </a:lnTo>
                  <a:lnTo>
                    <a:pt x="118" y="35"/>
                  </a:lnTo>
                  <a:lnTo>
                    <a:pt x="118" y="29"/>
                  </a:lnTo>
                  <a:lnTo>
                    <a:pt x="117" y="22"/>
                  </a:lnTo>
                  <a:lnTo>
                    <a:pt x="116" y="17"/>
                  </a:lnTo>
                  <a:lnTo>
                    <a:pt x="112" y="13"/>
                  </a:lnTo>
                  <a:lnTo>
                    <a:pt x="109" y="10"/>
                  </a:lnTo>
                  <a:lnTo>
                    <a:pt x="107" y="6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2" y="0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83" y="2"/>
                  </a:lnTo>
                  <a:lnTo>
                    <a:pt x="74" y="5"/>
                  </a:lnTo>
                  <a:lnTo>
                    <a:pt x="68" y="7"/>
                  </a:lnTo>
                  <a:lnTo>
                    <a:pt x="64" y="8"/>
                  </a:lnTo>
                  <a:lnTo>
                    <a:pt x="63" y="11"/>
                  </a:lnTo>
                  <a:lnTo>
                    <a:pt x="61" y="12"/>
                  </a:lnTo>
                  <a:lnTo>
                    <a:pt x="60" y="15"/>
                  </a:lnTo>
                  <a:lnTo>
                    <a:pt x="58" y="18"/>
                  </a:lnTo>
                  <a:lnTo>
                    <a:pt x="53" y="23"/>
                  </a:lnTo>
                  <a:lnTo>
                    <a:pt x="50" y="29"/>
                  </a:lnTo>
                  <a:lnTo>
                    <a:pt x="47" y="35"/>
                  </a:lnTo>
                  <a:lnTo>
                    <a:pt x="47" y="40"/>
                  </a:lnTo>
                  <a:lnTo>
                    <a:pt x="47" y="46"/>
                  </a:lnTo>
                  <a:lnTo>
                    <a:pt x="49" y="53"/>
                  </a:lnTo>
                  <a:lnTo>
                    <a:pt x="50" y="56"/>
                  </a:lnTo>
                  <a:lnTo>
                    <a:pt x="50" y="60"/>
                  </a:lnTo>
                  <a:lnTo>
                    <a:pt x="51" y="61"/>
                  </a:lnTo>
                  <a:lnTo>
                    <a:pt x="63" y="85"/>
                  </a:lnTo>
                  <a:lnTo>
                    <a:pt x="65" y="94"/>
                  </a:lnTo>
                  <a:lnTo>
                    <a:pt x="63" y="97"/>
                  </a:lnTo>
                  <a:lnTo>
                    <a:pt x="56" y="102"/>
                  </a:lnTo>
                  <a:lnTo>
                    <a:pt x="49" y="109"/>
                  </a:lnTo>
                  <a:lnTo>
                    <a:pt x="40" y="118"/>
                  </a:lnTo>
                  <a:lnTo>
                    <a:pt x="30" y="127"/>
                  </a:lnTo>
                  <a:lnTo>
                    <a:pt x="22" y="135"/>
                  </a:lnTo>
                  <a:lnTo>
                    <a:pt x="16" y="141"/>
                  </a:lnTo>
                  <a:lnTo>
                    <a:pt x="13" y="146"/>
                  </a:lnTo>
                  <a:lnTo>
                    <a:pt x="13" y="152"/>
                  </a:lnTo>
                  <a:lnTo>
                    <a:pt x="12" y="164"/>
                  </a:lnTo>
                  <a:lnTo>
                    <a:pt x="10" y="180"/>
                  </a:lnTo>
                  <a:lnTo>
                    <a:pt x="8" y="199"/>
                  </a:lnTo>
                  <a:lnTo>
                    <a:pt x="6" y="218"/>
                  </a:lnTo>
                  <a:lnTo>
                    <a:pt x="3" y="234"/>
                  </a:lnTo>
                  <a:lnTo>
                    <a:pt x="2" y="248"/>
                  </a:lnTo>
                  <a:lnTo>
                    <a:pt x="2" y="257"/>
                  </a:lnTo>
                  <a:lnTo>
                    <a:pt x="2" y="263"/>
                  </a:lnTo>
                  <a:lnTo>
                    <a:pt x="1" y="274"/>
                  </a:lnTo>
                  <a:lnTo>
                    <a:pt x="1" y="289"/>
                  </a:lnTo>
                  <a:lnTo>
                    <a:pt x="0" y="304"/>
                  </a:lnTo>
                  <a:lnTo>
                    <a:pt x="0" y="322"/>
                  </a:lnTo>
                  <a:lnTo>
                    <a:pt x="0" y="337"/>
                  </a:lnTo>
                  <a:lnTo>
                    <a:pt x="1" y="351"/>
                  </a:lnTo>
                  <a:lnTo>
                    <a:pt x="3" y="361"/>
                  </a:lnTo>
                  <a:lnTo>
                    <a:pt x="5" y="363"/>
                  </a:lnTo>
                  <a:lnTo>
                    <a:pt x="7" y="366"/>
                  </a:lnTo>
                  <a:lnTo>
                    <a:pt x="11" y="366"/>
                  </a:lnTo>
                  <a:lnTo>
                    <a:pt x="13" y="366"/>
                  </a:lnTo>
                  <a:lnTo>
                    <a:pt x="17" y="364"/>
                  </a:lnTo>
                  <a:lnTo>
                    <a:pt x="20" y="364"/>
                  </a:lnTo>
                  <a:lnTo>
                    <a:pt x="22" y="363"/>
                  </a:lnTo>
                  <a:lnTo>
                    <a:pt x="22" y="363"/>
                  </a:lnTo>
                  <a:lnTo>
                    <a:pt x="12" y="351"/>
                  </a:lnTo>
                  <a:lnTo>
                    <a:pt x="29" y="236"/>
                  </a:lnTo>
                  <a:lnTo>
                    <a:pt x="29" y="354"/>
                  </a:lnTo>
                  <a:lnTo>
                    <a:pt x="53" y="568"/>
                  </a:lnTo>
                  <a:lnTo>
                    <a:pt x="34" y="598"/>
                  </a:lnTo>
                  <a:lnTo>
                    <a:pt x="29" y="615"/>
                  </a:lnTo>
                  <a:lnTo>
                    <a:pt x="60" y="604"/>
                  </a:lnTo>
                  <a:lnTo>
                    <a:pt x="85" y="579"/>
                  </a:lnTo>
                  <a:lnTo>
                    <a:pt x="87" y="580"/>
                  </a:lnTo>
                  <a:lnTo>
                    <a:pt x="89" y="582"/>
                  </a:lnTo>
                  <a:lnTo>
                    <a:pt x="94" y="583"/>
                  </a:lnTo>
                  <a:lnTo>
                    <a:pt x="100" y="584"/>
                  </a:lnTo>
                  <a:lnTo>
                    <a:pt x="108" y="587"/>
                  </a:lnTo>
                  <a:lnTo>
                    <a:pt x="114" y="588"/>
                  </a:lnTo>
                  <a:lnTo>
                    <a:pt x="119" y="589"/>
                  </a:lnTo>
                  <a:lnTo>
                    <a:pt x="123" y="589"/>
                  </a:lnTo>
                  <a:lnTo>
                    <a:pt x="127" y="589"/>
                  </a:lnTo>
                  <a:lnTo>
                    <a:pt x="131" y="588"/>
                  </a:lnTo>
                  <a:lnTo>
                    <a:pt x="135" y="587"/>
                  </a:lnTo>
                  <a:lnTo>
                    <a:pt x="138" y="584"/>
                  </a:lnTo>
                  <a:lnTo>
                    <a:pt x="142" y="583"/>
                  </a:lnTo>
                  <a:lnTo>
                    <a:pt x="145" y="582"/>
                  </a:lnTo>
                  <a:lnTo>
                    <a:pt x="147" y="580"/>
                  </a:lnTo>
                  <a:lnTo>
                    <a:pt x="147" y="579"/>
                  </a:lnTo>
                  <a:lnTo>
                    <a:pt x="141" y="559"/>
                  </a:lnTo>
                  <a:lnTo>
                    <a:pt x="118" y="551"/>
                  </a:lnTo>
                  <a:lnTo>
                    <a:pt x="140" y="339"/>
                  </a:lnTo>
                  <a:lnTo>
                    <a:pt x="148" y="313"/>
                  </a:lnTo>
                  <a:lnTo>
                    <a:pt x="137" y="197"/>
                  </a:lnTo>
                  <a:lnTo>
                    <a:pt x="161" y="313"/>
                  </a:lnTo>
                  <a:lnTo>
                    <a:pt x="155" y="324"/>
                  </a:lnTo>
                  <a:lnTo>
                    <a:pt x="155" y="324"/>
                  </a:lnTo>
                  <a:lnTo>
                    <a:pt x="155" y="325"/>
                  </a:lnTo>
                  <a:lnTo>
                    <a:pt x="155" y="325"/>
                  </a:lnTo>
                  <a:lnTo>
                    <a:pt x="156" y="325"/>
                  </a:lnTo>
                  <a:lnTo>
                    <a:pt x="156" y="327"/>
                  </a:lnTo>
                  <a:lnTo>
                    <a:pt x="157" y="327"/>
                  </a:lnTo>
                  <a:lnTo>
                    <a:pt x="159" y="328"/>
                  </a:lnTo>
                  <a:lnTo>
                    <a:pt x="160" y="328"/>
                  </a:lnTo>
                  <a:lnTo>
                    <a:pt x="160" y="340"/>
                  </a:lnTo>
                  <a:lnTo>
                    <a:pt x="146" y="344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56" name="Freeform 16"/>
            <p:cNvSpPr>
              <a:spLocks/>
            </p:cNvSpPr>
            <p:nvPr/>
          </p:nvSpPr>
          <p:spPr bwMode="auto">
            <a:xfrm>
              <a:off x="2929" y="970"/>
              <a:ext cx="184" cy="617"/>
            </a:xfrm>
            <a:custGeom>
              <a:avLst/>
              <a:gdLst/>
              <a:ahLst/>
              <a:cxnLst>
                <a:cxn ang="0">
                  <a:pos x="183" y="478"/>
                </a:cxn>
                <a:cxn ang="0">
                  <a:pos x="169" y="328"/>
                </a:cxn>
                <a:cxn ang="0">
                  <a:pos x="174" y="320"/>
                </a:cxn>
                <a:cxn ang="0">
                  <a:pos x="176" y="314"/>
                </a:cxn>
                <a:cxn ang="0">
                  <a:pos x="174" y="296"/>
                </a:cxn>
                <a:cxn ang="0">
                  <a:pos x="175" y="225"/>
                </a:cxn>
                <a:cxn ang="0">
                  <a:pos x="172" y="176"/>
                </a:cxn>
                <a:cxn ang="0">
                  <a:pos x="164" y="121"/>
                </a:cxn>
                <a:cxn ang="0">
                  <a:pos x="145" y="100"/>
                </a:cxn>
                <a:cxn ang="0">
                  <a:pos x="118" y="89"/>
                </a:cxn>
                <a:cxn ang="0">
                  <a:pos x="104" y="84"/>
                </a:cxn>
                <a:cxn ang="0">
                  <a:pos x="116" y="47"/>
                </a:cxn>
                <a:cxn ang="0">
                  <a:pos x="117" y="35"/>
                </a:cxn>
                <a:cxn ang="0">
                  <a:pos x="114" y="17"/>
                </a:cxn>
                <a:cxn ang="0">
                  <a:pos x="107" y="6"/>
                </a:cxn>
                <a:cxn ang="0">
                  <a:pos x="100" y="0"/>
                </a:cxn>
                <a:cxn ang="0">
                  <a:pos x="83" y="2"/>
                </a:cxn>
                <a:cxn ang="0">
                  <a:pos x="64" y="10"/>
                </a:cxn>
                <a:cxn ang="0">
                  <a:pos x="59" y="16"/>
                </a:cxn>
                <a:cxn ang="0">
                  <a:pos x="49" y="29"/>
                </a:cxn>
                <a:cxn ang="0">
                  <a:pos x="47" y="47"/>
                </a:cxn>
                <a:cxn ang="0">
                  <a:pos x="50" y="60"/>
                </a:cxn>
                <a:cxn ang="0">
                  <a:pos x="64" y="95"/>
                </a:cxn>
                <a:cxn ang="0">
                  <a:pos x="49" y="109"/>
                </a:cxn>
                <a:cxn ang="0">
                  <a:pos x="21" y="136"/>
                </a:cxn>
                <a:cxn ang="0">
                  <a:pos x="13" y="152"/>
                </a:cxn>
                <a:cxn ang="0">
                  <a:pos x="7" y="199"/>
                </a:cxn>
                <a:cxn ang="0">
                  <a:pos x="2" y="249"/>
                </a:cxn>
                <a:cxn ang="0">
                  <a:pos x="1" y="275"/>
                </a:cxn>
                <a:cxn ang="0">
                  <a:pos x="0" y="321"/>
                </a:cxn>
                <a:cxn ang="0">
                  <a:pos x="2" y="361"/>
                </a:cxn>
                <a:cxn ang="0">
                  <a:pos x="10" y="366"/>
                </a:cxn>
                <a:cxn ang="0">
                  <a:pos x="20" y="364"/>
                </a:cxn>
                <a:cxn ang="0">
                  <a:pos x="12" y="350"/>
                </a:cxn>
                <a:cxn ang="0">
                  <a:pos x="53" y="568"/>
                </a:cxn>
                <a:cxn ang="0">
                  <a:pos x="59" y="605"/>
                </a:cxn>
                <a:cxn ang="0">
                  <a:pos x="89" y="581"/>
                </a:cxn>
                <a:cxn ang="0">
                  <a:pos x="107" y="586"/>
                </a:cxn>
                <a:cxn ang="0">
                  <a:pos x="123" y="589"/>
                </a:cxn>
                <a:cxn ang="0">
                  <a:pos x="135" y="586"/>
                </a:cxn>
                <a:cxn ang="0">
                  <a:pos x="145" y="581"/>
                </a:cxn>
                <a:cxn ang="0">
                  <a:pos x="141" y="560"/>
                </a:cxn>
                <a:cxn ang="0">
                  <a:pos x="148" y="313"/>
                </a:cxn>
                <a:cxn ang="0">
                  <a:pos x="153" y="325"/>
                </a:cxn>
                <a:cxn ang="0">
                  <a:pos x="155" y="325"/>
                </a:cxn>
                <a:cxn ang="0">
                  <a:pos x="157" y="328"/>
                </a:cxn>
                <a:cxn ang="0">
                  <a:pos x="159" y="342"/>
                </a:cxn>
              </a:cxnLst>
              <a:rect l="0" t="0" r="r" b="b"/>
              <a:pathLst>
                <a:path w="184" h="617">
                  <a:moveTo>
                    <a:pt x="146" y="344"/>
                  </a:moveTo>
                  <a:lnTo>
                    <a:pt x="146" y="488"/>
                  </a:lnTo>
                  <a:lnTo>
                    <a:pt x="183" y="478"/>
                  </a:lnTo>
                  <a:lnTo>
                    <a:pt x="183" y="335"/>
                  </a:lnTo>
                  <a:lnTo>
                    <a:pt x="169" y="338"/>
                  </a:lnTo>
                  <a:lnTo>
                    <a:pt x="169" y="328"/>
                  </a:lnTo>
                  <a:lnTo>
                    <a:pt x="171" y="325"/>
                  </a:lnTo>
                  <a:lnTo>
                    <a:pt x="172" y="323"/>
                  </a:lnTo>
                  <a:lnTo>
                    <a:pt x="174" y="320"/>
                  </a:lnTo>
                  <a:lnTo>
                    <a:pt x="175" y="318"/>
                  </a:lnTo>
                  <a:lnTo>
                    <a:pt x="176" y="315"/>
                  </a:lnTo>
                  <a:lnTo>
                    <a:pt x="176" y="314"/>
                  </a:lnTo>
                  <a:lnTo>
                    <a:pt x="177" y="313"/>
                  </a:lnTo>
                  <a:lnTo>
                    <a:pt x="177" y="311"/>
                  </a:lnTo>
                  <a:lnTo>
                    <a:pt x="174" y="296"/>
                  </a:lnTo>
                  <a:lnTo>
                    <a:pt x="174" y="296"/>
                  </a:lnTo>
                  <a:lnTo>
                    <a:pt x="175" y="231"/>
                  </a:lnTo>
                  <a:lnTo>
                    <a:pt x="175" y="225"/>
                  </a:lnTo>
                  <a:lnTo>
                    <a:pt x="175" y="214"/>
                  </a:lnTo>
                  <a:lnTo>
                    <a:pt x="174" y="196"/>
                  </a:lnTo>
                  <a:lnTo>
                    <a:pt x="172" y="176"/>
                  </a:lnTo>
                  <a:lnTo>
                    <a:pt x="170" y="155"/>
                  </a:lnTo>
                  <a:lnTo>
                    <a:pt x="167" y="136"/>
                  </a:lnTo>
                  <a:lnTo>
                    <a:pt x="164" y="121"/>
                  </a:lnTo>
                  <a:lnTo>
                    <a:pt x="160" y="111"/>
                  </a:lnTo>
                  <a:lnTo>
                    <a:pt x="153" y="106"/>
                  </a:lnTo>
                  <a:lnTo>
                    <a:pt x="145" y="100"/>
                  </a:lnTo>
                  <a:lnTo>
                    <a:pt x="136" y="97"/>
                  </a:lnTo>
                  <a:lnTo>
                    <a:pt x="127" y="92"/>
                  </a:lnTo>
                  <a:lnTo>
                    <a:pt x="118" y="89"/>
                  </a:lnTo>
                  <a:lnTo>
                    <a:pt x="112" y="87"/>
                  </a:lnTo>
                  <a:lnTo>
                    <a:pt x="107" y="85"/>
                  </a:lnTo>
                  <a:lnTo>
                    <a:pt x="104" y="84"/>
                  </a:lnTo>
                  <a:lnTo>
                    <a:pt x="107" y="69"/>
                  </a:lnTo>
                  <a:lnTo>
                    <a:pt x="116" y="49"/>
                  </a:lnTo>
                  <a:lnTo>
                    <a:pt x="116" y="47"/>
                  </a:lnTo>
                  <a:lnTo>
                    <a:pt x="116" y="45"/>
                  </a:lnTo>
                  <a:lnTo>
                    <a:pt x="117" y="40"/>
                  </a:lnTo>
                  <a:lnTo>
                    <a:pt x="117" y="35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4" y="17"/>
                  </a:lnTo>
                  <a:lnTo>
                    <a:pt x="112" y="13"/>
                  </a:lnTo>
                  <a:lnTo>
                    <a:pt x="108" y="10"/>
                  </a:lnTo>
                  <a:lnTo>
                    <a:pt x="107" y="6"/>
                  </a:lnTo>
                  <a:lnTo>
                    <a:pt x="104" y="3"/>
                  </a:lnTo>
                  <a:lnTo>
                    <a:pt x="103" y="1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1"/>
                  </a:lnTo>
                  <a:lnTo>
                    <a:pt x="83" y="2"/>
                  </a:lnTo>
                  <a:lnTo>
                    <a:pt x="74" y="5"/>
                  </a:lnTo>
                  <a:lnTo>
                    <a:pt x="68" y="7"/>
                  </a:lnTo>
                  <a:lnTo>
                    <a:pt x="64" y="10"/>
                  </a:lnTo>
                  <a:lnTo>
                    <a:pt x="61" y="11"/>
                  </a:lnTo>
                  <a:lnTo>
                    <a:pt x="60" y="13"/>
                  </a:lnTo>
                  <a:lnTo>
                    <a:pt x="59" y="16"/>
                  </a:lnTo>
                  <a:lnTo>
                    <a:pt x="56" y="20"/>
                  </a:lnTo>
                  <a:lnTo>
                    <a:pt x="53" y="23"/>
                  </a:lnTo>
                  <a:lnTo>
                    <a:pt x="49" y="29"/>
                  </a:lnTo>
                  <a:lnTo>
                    <a:pt x="47" y="35"/>
                  </a:lnTo>
                  <a:lnTo>
                    <a:pt x="47" y="41"/>
                  </a:lnTo>
                  <a:lnTo>
                    <a:pt x="47" y="47"/>
                  </a:lnTo>
                  <a:lnTo>
                    <a:pt x="49" y="53"/>
                  </a:lnTo>
                  <a:lnTo>
                    <a:pt x="49" y="58"/>
                  </a:lnTo>
                  <a:lnTo>
                    <a:pt x="50" y="60"/>
                  </a:lnTo>
                  <a:lnTo>
                    <a:pt x="51" y="61"/>
                  </a:lnTo>
                  <a:lnTo>
                    <a:pt x="63" y="85"/>
                  </a:lnTo>
                  <a:lnTo>
                    <a:pt x="64" y="95"/>
                  </a:lnTo>
                  <a:lnTo>
                    <a:pt x="61" y="97"/>
                  </a:lnTo>
                  <a:lnTo>
                    <a:pt x="56" y="102"/>
                  </a:lnTo>
                  <a:lnTo>
                    <a:pt x="49" y="109"/>
                  </a:lnTo>
                  <a:lnTo>
                    <a:pt x="39" y="118"/>
                  </a:lnTo>
                  <a:lnTo>
                    <a:pt x="30" y="127"/>
                  </a:lnTo>
                  <a:lnTo>
                    <a:pt x="21" y="136"/>
                  </a:lnTo>
                  <a:lnTo>
                    <a:pt x="16" y="142"/>
                  </a:lnTo>
                  <a:lnTo>
                    <a:pt x="13" y="146"/>
                  </a:lnTo>
                  <a:lnTo>
                    <a:pt x="13" y="152"/>
                  </a:lnTo>
                  <a:lnTo>
                    <a:pt x="12" y="165"/>
                  </a:lnTo>
                  <a:lnTo>
                    <a:pt x="10" y="180"/>
                  </a:lnTo>
                  <a:lnTo>
                    <a:pt x="7" y="199"/>
                  </a:lnTo>
                  <a:lnTo>
                    <a:pt x="6" y="218"/>
                  </a:lnTo>
                  <a:lnTo>
                    <a:pt x="3" y="236"/>
                  </a:lnTo>
                  <a:lnTo>
                    <a:pt x="2" y="249"/>
                  </a:lnTo>
                  <a:lnTo>
                    <a:pt x="2" y="257"/>
                  </a:lnTo>
                  <a:lnTo>
                    <a:pt x="2" y="263"/>
                  </a:lnTo>
                  <a:lnTo>
                    <a:pt x="1" y="275"/>
                  </a:lnTo>
                  <a:lnTo>
                    <a:pt x="1" y="289"/>
                  </a:lnTo>
                  <a:lnTo>
                    <a:pt x="0" y="305"/>
                  </a:lnTo>
                  <a:lnTo>
                    <a:pt x="0" y="321"/>
                  </a:lnTo>
                  <a:lnTo>
                    <a:pt x="0" y="337"/>
                  </a:lnTo>
                  <a:lnTo>
                    <a:pt x="1" y="350"/>
                  </a:lnTo>
                  <a:lnTo>
                    <a:pt x="2" y="361"/>
                  </a:lnTo>
                  <a:lnTo>
                    <a:pt x="5" y="363"/>
                  </a:lnTo>
                  <a:lnTo>
                    <a:pt x="7" y="366"/>
                  </a:lnTo>
                  <a:lnTo>
                    <a:pt x="10" y="366"/>
                  </a:lnTo>
                  <a:lnTo>
                    <a:pt x="13" y="366"/>
                  </a:lnTo>
                  <a:lnTo>
                    <a:pt x="17" y="366"/>
                  </a:lnTo>
                  <a:lnTo>
                    <a:pt x="20" y="364"/>
                  </a:lnTo>
                  <a:lnTo>
                    <a:pt x="21" y="364"/>
                  </a:lnTo>
                  <a:lnTo>
                    <a:pt x="22" y="363"/>
                  </a:lnTo>
                  <a:lnTo>
                    <a:pt x="12" y="350"/>
                  </a:lnTo>
                  <a:lnTo>
                    <a:pt x="29" y="237"/>
                  </a:lnTo>
                  <a:lnTo>
                    <a:pt x="27" y="354"/>
                  </a:lnTo>
                  <a:lnTo>
                    <a:pt x="53" y="568"/>
                  </a:lnTo>
                  <a:lnTo>
                    <a:pt x="32" y="598"/>
                  </a:lnTo>
                  <a:lnTo>
                    <a:pt x="29" y="616"/>
                  </a:lnTo>
                  <a:lnTo>
                    <a:pt x="59" y="605"/>
                  </a:lnTo>
                  <a:lnTo>
                    <a:pt x="84" y="580"/>
                  </a:lnTo>
                  <a:lnTo>
                    <a:pt x="85" y="580"/>
                  </a:lnTo>
                  <a:lnTo>
                    <a:pt x="89" y="581"/>
                  </a:lnTo>
                  <a:lnTo>
                    <a:pt x="94" y="583"/>
                  </a:lnTo>
                  <a:lnTo>
                    <a:pt x="100" y="585"/>
                  </a:lnTo>
                  <a:lnTo>
                    <a:pt x="107" y="586"/>
                  </a:lnTo>
                  <a:lnTo>
                    <a:pt x="113" y="588"/>
                  </a:lnTo>
                  <a:lnTo>
                    <a:pt x="119" y="589"/>
                  </a:lnTo>
                  <a:lnTo>
                    <a:pt x="123" y="589"/>
                  </a:lnTo>
                  <a:lnTo>
                    <a:pt x="127" y="589"/>
                  </a:lnTo>
                  <a:lnTo>
                    <a:pt x="131" y="588"/>
                  </a:lnTo>
                  <a:lnTo>
                    <a:pt x="135" y="586"/>
                  </a:lnTo>
                  <a:lnTo>
                    <a:pt x="138" y="585"/>
                  </a:lnTo>
                  <a:lnTo>
                    <a:pt x="142" y="583"/>
                  </a:lnTo>
                  <a:lnTo>
                    <a:pt x="145" y="581"/>
                  </a:lnTo>
                  <a:lnTo>
                    <a:pt x="146" y="580"/>
                  </a:lnTo>
                  <a:lnTo>
                    <a:pt x="147" y="580"/>
                  </a:lnTo>
                  <a:lnTo>
                    <a:pt x="141" y="560"/>
                  </a:lnTo>
                  <a:lnTo>
                    <a:pt x="118" y="552"/>
                  </a:lnTo>
                  <a:lnTo>
                    <a:pt x="140" y="339"/>
                  </a:lnTo>
                  <a:lnTo>
                    <a:pt x="148" y="313"/>
                  </a:lnTo>
                  <a:lnTo>
                    <a:pt x="137" y="198"/>
                  </a:lnTo>
                  <a:lnTo>
                    <a:pt x="161" y="313"/>
                  </a:lnTo>
                  <a:lnTo>
                    <a:pt x="153" y="325"/>
                  </a:lnTo>
                  <a:lnTo>
                    <a:pt x="153" y="325"/>
                  </a:lnTo>
                  <a:lnTo>
                    <a:pt x="153" y="325"/>
                  </a:lnTo>
                  <a:lnTo>
                    <a:pt x="155" y="325"/>
                  </a:lnTo>
                  <a:lnTo>
                    <a:pt x="155" y="326"/>
                  </a:lnTo>
                  <a:lnTo>
                    <a:pt x="156" y="326"/>
                  </a:lnTo>
                  <a:lnTo>
                    <a:pt x="157" y="328"/>
                  </a:lnTo>
                  <a:lnTo>
                    <a:pt x="157" y="328"/>
                  </a:lnTo>
                  <a:lnTo>
                    <a:pt x="159" y="329"/>
                  </a:lnTo>
                  <a:lnTo>
                    <a:pt x="159" y="342"/>
                  </a:lnTo>
                  <a:lnTo>
                    <a:pt x="146" y="344"/>
                  </a:lnTo>
                </a:path>
              </a:pathLst>
            </a:custGeom>
            <a:solidFill>
              <a:srgbClr val="CC99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57" name="Freeform 17"/>
            <p:cNvSpPr>
              <a:spLocks/>
            </p:cNvSpPr>
            <p:nvPr/>
          </p:nvSpPr>
          <p:spPr bwMode="auto">
            <a:xfrm>
              <a:off x="2789" y="1076"/>
              <a:ext cx="196" cy="584"/>
            </a:xfrm>
            <a:custGeom>
              <a:avLst/>
              <a:gdLst/>
              <a:ahLst/>
              <a:cxnLst>
                <a:cxn ang="0">
                  <a:pos x="181" y="524"/>
                </a:cxn>
                <a:cxn ang="0">
                  <a:pos x="154" y="503"/>
                </a:cxn>
                <a:cxn ang="0">
                  <a:pos x="155" y="451"/>
                </a:cxn>
                <a:cxn ang="0">
                  <a:pos x="160" y="389"/>
                </a:cxn>
                <a:cxn ang="0">
                  <a:pos x="164" y="382"/>
                </a:cxn>
                <a:cxn ang="0">
                  <a:pos x="170" y="363"/>
                </a:cxn>
                <a:cxn ang="0">
                  <a:pos x="160" y="246"/>
                </a:cxn>
                <a:cxn ang="0">
                  <a:pos x="165" y="259"/>
                </a:cxn>
                <a:cxn ang="0">
                  <a:pos x="173" y="257"/>
                </a:cxn>
                <a:cxn ang="0">
                  <a:pos x="178" y="241"/>
                </a:cxn>
                <a:cxn ang="0">
                  <a:pos x="167" y="215"/>
                </a:cxn>
                <a:cxn ang="0">
                  <a:pos x="173" y="174"/>
                </a:cxn>
                <a:cxn ang="0">
                  <a:pos x="157" y="97"/>
                </a:cxn>
                <a:cxn ang="0">
                  <a:pos x="139" y="84"/>
                </a:cxn>
                <a:cxn ang="0">
                  <a:pos x="131" y="82"/>
                </a:cxn>
                <a:cxn ang="0">
                  <a:pos x="139" y="76"/>
                </a:cxn>
                <a:cxn ang="0">
                  <a:pos x="143" y="64"/>
                </a:cxn>
                <a:cxn ang="0">
                  <a:pos x="139" y="51"/>
                </a:cxn>
                <a:cxn ang="0">
                  <a:pos x="130" y="37"/>
                </a:cxn>
                <a:cxn ang="0">
                  <a:pos x="126" y="23"/>
                </a:cxn>
                <a:cxn ang="0">
                  <a:pos x="126" y="18"/>
                </a:cxn>
                <a:cxn ang="0">
                  <a:pos x="124" y="10"/>
                </a:cxn>
                <a:cxn ang="0">
                  <a:pos x="121" y="0"/>
                </a:cxn>
                <a:cxn ang="0">
                  <a:pos x="100" y="6"/>
                </a:cxn>
                <a:cxn ang="0">
                  <a:pos x="79" y="16"/>
                </a:cxn>
                <a:cxn ang="0">
                  <a:pos x="67" y="42"/>
                </a:cxn>
                <a:cxn ang="0">
                  <a:pos x="56" y="71"/>
                </a:cxn>
                <a:cxn ang="0">
                  <a:pos x="48" y="90"/>
                </a:cxn>
                <a:cxn ang="0">
                  <a:pos x="50" y="100"/>
                </a:cxn>
                <a:cxn ang="0">
                  <a:pos x="55" y="103"/>
                </a:cxn>
                <a:cxn ang="0">
                  <a:pos x="50" y="116"/>
                </a:cxn>
                <a:cxn ang="0">
                  <a:pos x="25" y="174"/>
                </a:cxn>
                <a:cxn ang="0">
                  <a:pos x="10" y="229"/>
                </a:cxn>
                <a:cxn ang="0">
                  <a:pos x="13" y="237"/>
                </a:cxn>
                <a:cxn ang="0">
                  <a:pos x="20" y="248"/>
                </a:cxn>
                <a:cxn ang="0">
                  <a:pos x="3" y="307"/>
                </a:cxn>
                <a:cxn ang="0">
                  <a:pos x="1" y="358"/>
                </a:cxn>
                <a:cxn ang="0">
                  <a:pos x="10" y="363"/>
                </a:cxn>
                <a:cxn ang="0">
                  <a:pos x="30" y="362"/>
                </a:cxn>
                <a:cxn ang="0">
                  <a:pos x="32" y="388"/>
                </a:cxn>
                <a:cxn ang="0">
                  <a:pos x="30" y="410"/>
                </a:cxn>
                <a:cxn ang="0">
                  <a:pos x="37" y="415"/>
                </a:cxn>
                <a:cxn ang="0">
                  <a:pos x="53" y="416"/>
                </a:cxn>
                <a:cxn ang="0">
                  <a:pos x="58" y="425"/>
                </a:cxn>
                <a:cxn ang="0">
                  <a:pos x="64" y="445"/>
                </a:cxn>
                <a:cxn ang="0">
                  <a:pos x="64" y="449"/>
                </a:cxn>
                <a:cxn ang="0">
                  <a:pos x="62" y="464"/>
                </a:cxn>
                <a:cxn ang="0">
                  <a:pos x="64" y="494"/>
                </a:cxn>
                <a:cxn ang="0">
                  <a:pos x="72" y="524"/>
                </a:cxn>
                <a:cxn ang="0">
                  <a:pos x="67" y="579"/>
                </a:cxn>
                <a:cxn ang="0">
                  <a:pos x="77" y="583"/>
                </a:cxn>
                <a:cxn ang="0">
                  <a:pos x="89" y="576"/>
                </a:cxn>
                <a:cxn ang="0">
                  <a:pos x="94" y="561"/>
                </a:cxn>
                <a:cxn ang="0">
                  <a:pos x="88" y="517"/>
                </a:cxn>
                <a:cxn ang="0">
                  <a:pos x="119" y="416"/>
                </a:cxn>
                <a:cxn ang="0">
                  <a:pos x="119" y="432"/>
                </a:cxn>
                <a:cxn ang="0">
                  <a:pos x="122" y="463"/>
                </a:cxn>
                <a:cxn ang="0">
                  <a:pos x="131" y="497"/>
                </a:cxn>
                <a:cxn ang="0">
                  <a:pos x="130" y="543"/>
                </a:cxn>
                <a:cxn ang="0">
                  <a:pos x="144" y="540"/>
                </a:cxn>
                <a:cxn ang="0">
                  <a:pos x="158" y="545"/>
                </a:cxn>
                <a:cxn ang="0">
                  <a:pos x="177" y="546"/>
                </a:cxn>
                <a:cxn ang="0">
                  <a:pos x="192" y="541"/>
                </a:cxn>
              </a:cxnLst>
              <a:rect l="0" t="0" r="r" b="b"/>
              <a:pathLst>
                <a:path w="196" h="584">
                  <a:moveTo>
                    <a:pt x="193" y="528"/>
                  </a:moveTo>
                  <a:lnTo>
                    <a:pt x="192" y="528"/>
                  </a:lnTo>
                  <a:lnTo>
                    <a:pt x="187" y="527"/>
                  </a:lnTo>
                  <a:lnTo>
                    <a:pt x="181" y="524"/>
                  </a:lnTo>
                  <a:lnTo>
                    <a:pt x="173" y="521"/>
                  </a:lnTo>
                  <a:lnTo>
                    <a:pt x="165" y="516"/>
                  </a:lnTo>
                  <a:lnTo>
                    <a:pt x="158" y="509"/>
                  </a:lnTo>
                  <a:lnTo>
                    <a:pt x="154" y="503"/>
                  </a:lnTo>
                  <a:lnTo>
                    <a:pt x="151" y="495"/>
                  </a:lnTo>
                  <a:lnTo>
                    <a:pt x="153" y="485"/>
                  </a:lnTo>
                  <a:lnTo>
                    <a:pt x="153" y="469"/>
                  </a:lnTo>
                  <a:lnTo>
                    <a:pt x="155" y="451"/>
                  </a:lnTo>
                  <a:lnTo>
                    <a:pt x="157" y="432"/>
                  </a:lnTo>
                  <a:lnTo>
                    <a:pt x="158" y="415"/>
                  </a:lnTo>
                  <a:lnTo>
                    <a:pt x="159" y="400"/>
                  </a:lnTo>
                  <a:lnTo>
                    <a:pt x="160" y="389"/>
                  </a:lnTo>
                  <a:lnTo>
                    <a:pt x="162" y="386"/>
                  </a:lnTo>
                  <a:lnTo>
                    <a:pt x="162" y="384"/>
                  </a:lnTo>
                  <a:lnTo>
                    <a:pt x="163" y="384"/>
                  </a:lnTo>
                  <a:lnTo>
                    <a:pt x="164" y="382"/>
                  </a:lnTo>
                  <a:lnTo>
                    <a:pt x="165" y="379"/>
                  </a:lnTo>
                  <a:lnTo>
                    <a:pt x="168" y="376"/>
                  </a:lnTo>
                  <a:lnTo>
                    <a:pt x="169" y="371"/>
                  </a:lnTo>
                  <a:lnTo>
                    <a:pt x="170" y="363"/>
                  </a:lnTo>
                  <a:lnTo>
                    <a:pt x="172" y="353"/>
                  </a:lnTo>
                  <a:lnTo>
                    <a:pt x="159" y="246"/>
                  </a:lnTo>
                  <a:lnTo>
                    <a:pt x="160" y="244"/>
                  </a:lnTo>
                  <a:lnTo>
                    <a:pt x="160" y="246"/>
                  </a:lnTo>
                  <a:lnTo>
                    <a:pt x="160" y="248"/>
                  </a:lnTo>
                  <a:lnTo>
                    <a:pt x="163" y="252"/>
                  </a:lnTo>
                  <a:lnTo>
                    <a:pt x="164" y="256"/>
                  </a:lnTo>
                  <a:lnTo>
                    <a:pt x="165" y="259"/>
                  </a:lnTo>
                  <a:lnTo>
                    <a:pt x="168" y="262"/>
                  </a:lnTo>
                  <a:lnTo>
                    <a:pt x="170" y="262"/>
                  </a:lnTo>
                  <a:lnTo>
                    <a:pt x="172" y="261"/>
                  </a:lnTo>
                  <a:lnTo>
                    <a:pt x="173" y="257"/>
                  </a:lnTo>
                  <a:lnTo>
                    <a:pt x="176" y="253"/>
                  </a:lnTo>
                  <a:lnTo>
                    <a:pt x="177" y="249"/>
                  </a:lnTo>
                  <a:lnTo>
                    <a:pt x="177" y="244"/>
                  </a:lnTo>
                  <a:lnTo>
                    <a:pt x="178" y="241"/>
                  </a:lnTo>
                  <a:lnTo>
                    <a:pt x="177" y="235"/>
                  </a:lnTo>
                  <a:lnTo>
                    <a:pt x="176" y="229"/>
                  </a:lnTo>
                  <a:lnTo>
                    <a:pt x="172" y="224"/>
                  </a:lnTo>
                  <a:lnTo>
                    <a:pt x="167" y="215"/>
                  </a:lnTo>
                  <a:lnTo>
                    <a:pt x="167" y="206"/>
                  </a:lnTo>
                  <a:lnTo>
                    <a:pt x="168" y="198"/>
                  </a:lnTo>
                  <a:lnTo>
                    <a:pt x="170" y="188"/>
                  </a:lnTo>
                  <a:lnTo>
                    <a:pt x="173" y="174"/>
                  </a:lnTo>
                  <a:lnTo>
                    <a:pt x="173" y="156"/>
                  </a:lnTo>
                  <a:lnTo>
                    <a:pt x="168" y="132"/>
                  </a:lnTo>
                  <a:lnTo>
                    <a:pt x="159" y="100"/>
                  </a:lnTo>
                  <a:lnTo>
                    <a:pt x="157" y="97"/>
                  </a:lnTo>
                  <a:lnTo>
                    <a:pt x="153" y="93"/>
                  </a:lnTo>
                  <a:lnTo>
                    <a:pt x="149" y="89"/>
                  </a:lnTo>
                  <a:lnTo>
                    <a:pt x="144" y="87"/>
                  </a:lnTo>
                  <a:lnTo>
                    <a:pt x="139" y="84"/>
                  </a:lnTo>
                  <a:lnTo>
                    <a:pt x="135" y="83"/>
                  </a:lnTo>
                  <a:lnTo>
                    <a:pt x="131" y="82"/>
                  </a:lnTo>
                  <a:lnTo>
                    <a:pt x="130" y="82"/>
                  </a:lnTo>
                  <a:lnTo>
                    <a:pt x="131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6" y="79"/>
                  </a:lnTo>
                  <a:lnTo>
                    <a:pt x="139" y="76"/>
                  </a:lnTo>
                  <a:lnTo>
                    <a:pt x="140" y="74"/>
                  </a:lnTo>
                  <a:lnTo>
                    <a:pt x="141" y="71"/>
                  </a:lnTo>
                  <a:lnTo>
                    <a:pt x="143" y="68"/>
                  </a:lnTo>
                  <a:lnTo>
                    <a:pt x="143" y="64"/>
                  </a:lnTo>
                  <a:lnTo>
                    <a:pt x="143" y="60"/>
                  </a:lnTo>
                  <a:lnTo>
                    <a:pt x="141" y="56"/>
                  </a:lnTo>
                  <a:lnTo>
                    <a:pt x="140" y="54"/>
                  </a:lnTo>
                  <a:lnTo>
                    <a:pt x="139" y="51"/>
                  </a:lnTo>
                  <a:lnTo>
                    <a:pt x="136" y="47"/>
                  </a:lnTo>
                  <a:lnTo>
                    <a:pt x="135" y="45"/>
                  </a:lnTo>
                  <a:lnTo>
                    <a:pt x="132" y="41"/>
                  </a:lnTo>
                  <a:lnTo>
                    <a:pt x="130" y="37"/>
                  </a:lnTo>
                  <a:lnTo>
                    <a:pt x="129" y="34"/>
                  </a:lnTo>
                  <a:lnTo>
                    <a:pt x="127" y="30"/>
                  </a:lnTo>
                  <a:lnTo>
                    <a:pt x="126" y="27"/>
                  </a:lnTo>
                  <a:lnTo>
                    <a:pt x="126" y="23"/>
                  </a:lnTo>
                  <a:lnTo>
                    <a:pt x="126" y="21"/>
                  </a:lnTo>
                  <a:lnTo>
                    <a:pt x="126" y="20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5" y="17"/>
                  </a:lnTo>
                  <a:lnTo>
                    <a:pt x="125" y="15"/>
                  </a:lnTo>
                  <a:lnTo>
                    <a:pt x="125" y="12"/>
                  </a:lnTo>
                  <a:lnTo>
                    <a:pt x="124" y="10"/>
                  </a:lnTo>
                  <a:lnTo>
                    <a:pt x="124" y="7"/>
                  </a:lnTo>
                  <a:lnTo>
                    <a:pt x="124" y="3"/>
                  </a:lnTo>
                  <a:lnTo>
                    <a:pt x="122" y="1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2" y="1"/>
                  </a:lnTo>
                  <a:lnTo>
                    <a:pt x="106" y="3"/>
                  </a:lnTo>
                  <a:lnTo>
                    <a:pt x="100" y="6"/>
                  </a:lnTo>
                  <a:lnTo>
                    <a:pt x="93" y="8"/>
                  </a:lnTo>
                  <a:lnTo>
                    <a:pt x="88" y="11"/>
                  </a:lnTo>
                  <a:lnTo>
                    <a:pt x="83" y="13"/>
                  </a:lnTo>
                  <a:lnTo>
                    <a:pt x="79" y="16"/>
                  </a:lnTo>
                  <a:lnTo>
                    <a:pt x="77" y="21"/>
                  </a:lnTo>
                  <a:lnTo>
                    <a:pt x="73" y="27"/>
                  </a:lnTo>
                  <a:lnTo>
                    <a:pt x="69" y="35"/>
                  </a:lnTo>
                  <a:lnTo>
                    <a:pt x="67" y="42"/>
                  </a:lnTo>
                  <a:lnTo>
                    <a:pt x="63" y="51"/>
                  </a:lnTo>
                  <a:lnTo>
                    <a:pt x="60" y="59"/>
                  </a:lnTo>
                  <a:lnTo>
                    <a:pt x="59" y="65"/>
                  </a:lnTo>
                  <a:lnTo>
                    <a:pt x="56" y="71"/>
                  </a:lnTo>
                  <a:lnTo>
                    <a:pt x="54" y="78"/>
                  </a:lnTo>
                  <a:lnTo>
                    <a:pt x="51" y="83"/>
                  </a:lnTo>
                  <a:lnTo>
                    <a:pt x="49" y="88"/>
                  </a:lnTo>
                  <a:lnTo>
                    <a:pt x="48" y="90"/>
                  </a:lnTo>
                  <a:lnTo>
                    <a:pt x="45" y="93"/>
                  </a:lnTo>
                  <a:lnTo>
                    <a:pt x="44" y="95"/>
                  </a:lnTo>
                  <a:lnTo>
                    <a:pt x="44" y="95"/>
                  </a:lnTo>
                  <a:lnTo>
                    <a:pt x="50" y="100"/>
                  </a:lnTo>
                  <a:lnTo>
                    <a:pt x="50" y="100"/>
                  </a:lnTo>
                  <a:lnTo>
                    <a:pt x="51" y="100"/>
                  </a:lnTo>
                  <a:lnTo>
                    <a:pt x="53" y="102"/>
                  </a:lnTo>
                  <a:lnTo>
                    <a:pt x="55" y="103"/>
                  </a:lnTo>
                  <a:lnTo>
                    <a:pt x="55" y="106"/>
                  </a:lnTo>
                  <a:lnTo>
                    <a:pt x="55" y="108"/>
                  </a:lnTo>
                  <a:lnTo>
                    <a:pt x="54" y="112"/>
                  </a:lnTo>
                  <a:lnTo>
                    <a:pt x="50" y="116"/>
                  </a:lnTo>
                  <a:lnTo>
                    <a:pt x="44" y="123"/>
                  </a:lnTo>
                  <a:lnTo>
                    <a:pt x="37" y="137"/>
                  </a:lnTo>
                  <a:lnTo>
                    <a:pt x="31" y="155"/>
                  </a:lnTo>
                  <a:lnTo>
                    <a:pt x="25" y="174"/>
                  </a:lnTo>
                  <a:lnTo>
                    <a:pt x="18" y="194"/>
                  </a:lnTo>
                  <a:lnTo>
                    <a:pt x="15" y="210"/>
                  </a:lnTo>
                  <a:lnTo>
                    <a:pt x="11" y="223"/>
                  </a:lnTo>
                  <a:lnTo>
                    <a:pt x="10" y="229"/>
                  </a:lnTo>
                  <a:lnTo>
                    <a:pt x="10" y="230"/>
                  </a:lnTo>
                  <a:lnTo>
                    <a:pt x="11" y="233"/>
                  </a:lnTo>
                  <a:lnTo>
                    <a:pt x="12" y="234"/>
                  </a:lnTo>
                  <a:lnTo>
                    <a:pt x="13" y="237"/>
                  </a:lnTo>
                  <a:lnTo>
                    <a:pt x="15" y="239"/>
                  </a:lnTo>
                  <a:lnTo>
                    <a:pt x="16" y="242"/>
                  </a:lnTo>
                  <a:lnTo>
                    <a:pt x="17" y="244"/>
                  </a:lnTo>
                  <a:lnTo>
                    <a:pt x="20" y="248"/>
                  </a:lnTo>
                  <a:lnTo>
                    <a:pt x="11" y="280"/>
                  </a:lnTo>
                  <a:lnTo>
                    <a:pt x="8" y="285"/>
                  </a:lnTo>
                  <a:lnTo>
                    <a:pt x="6" y="295"/>
                  </a:lnTo>
                  <a:lnTo>
                    <a:pt x="3" y="307"/>
                  </a:lnTo>
                  <a:lnTo>
                    <a:pt x="2" y="321"/>
                  </a:lnTo>
                  <a:lnTo>
                    <a:pt x="1" y="335"/>
                  </a:lnTo>
                  <a:lnTo>
                    <a:pt x="0" y="348"/>
                  </a:lnTo>
                  <a:lnTo>
                    <a:pt x="1" y="358"/>
                  </a:lnTo>
                  <a:lnTo>
                    <a:pt x="2" y="362"/>
                  </a:lnTo>
                  <a:lnTo>
                    <a:pt x="3" y="363"/>
                  </a:lnTo>
                  <a:lnTo>
                    <a:pt x="6" y="363"/>
                  </a:lnTo>
                  <a:lnTo>
                    <a:pt x="10" y="363"/>
                  </a:lnTo>
                  <a:lnTo>
                    <a:pt x="15" y="363"/>
                  </a:lnTo>
                  <a:lnTo>
                    <a:pt x="18" y="363"/>
                  </a:lnTo>
                  <a:lnTo>
                    <a:pt x="25" y="362"/>
                  </a:lnTo>
                  <a:lnTo>
                    <a:pt x="30" y="362"/>
                  </a:lnTo>
                  <a:lnTo>
                    <a:pt x="36" y="360"/>
                  </a:lnTo>
                  <a:lnTo>
                    <a:pt x="35" y="371"/>
                  </a:lnTo>
                  <a:lnTo>
                    <a:pt x="34" y="379"/>
                  </a:lnTo>
                  <a:lnTo>
                    <a:pt x="32" y="388"/>
                  </a:lnTo>
                  <a:lnTo>
                    <a:pt x="31" y="396"/>
                  </a:lnTo>
                  <a:lnTo>
                    <a:pt x="31" y="402"/>
                  </a:lnTo>
                  <a:lnTo>
                    <a:pt x="30" y="407"/>
                  </a:lnTo>
                  <a:lnTo>
                    <a:pt x="30" y="410"/>
                  </a:lnTo>
                  <a:lnTo>
                    <a:pt x="30" y="411"/>
                  </a:lnTo>
                  <a:lnTo>
                    <a:pt x="31" y="412"/>
                  </a:lnTo>
                  <a:lnTo>
                    <a:pt x="34" y="413"/>
                  </a:lnTo>
                  <a:lnTo>
                    <a:pt x="37" y="415"/>
                  </a:lnTo>
                  <a:lnTo>
                    <a:pt x="43" y="416"/>
                  </a:lnTo>
                  <a:lnTo>
                    <a:pt x="46" y="417"/>
                  </a:lnTo>
                  <a:lnTo>
                    <a:pt x="50" y="417"/>
                  </a:lnTo>
                  <a:lnTo>
                    <a:pt x="53" y="416"/>
                  </a:lnTo>
                  <a:lnTo>
                    <a:pt x="54" y="413"/>
                  </a:lnTo>
                  <a:lnTo>
                    <a:pt x="55" y="416"/>
                  </a:lnTo>
                  <a:lnTo>
                    <a:pt x="55" y="420"/>
                  </a:lnTo>
                  <a:lnTo>
                    <a:pt x="58" y="425"/>
                  </a:lnTo>
                  <a:lnTo>
                    <a:pt x="59" y="431"/>
                  </a:lnTo>
                  <a:lnTo>
                    <a:pt x="62" y="436"/>
                  </a:lnTo>
                  <a:lnTo>
                    <a:pt x="63" y="441"/>
                  </a:lnTo>
                  <a:lnTo>
                    <a:pt x="64" y="445"/>
                  </a:lnTo>
                  <a:lnTo>
                    <a:pt x="65" y="446"/>
                  </a:lnTo>
                  <a:lnTo>
                    <a:pt x="64" y="446"/>
                  </a:lnTo>
                  <a:lnTo>
                    <a:pt x="64" y="447"/>
                  </a:lnTo>
                  <a:lnTo>
                    <a:pt x="64" y="449"/>
                  </a:lnTo>
                  <a:lnTo>
                    <a:pt x="63" y="453"/>
                  </a:lnTo>
                  <a:lnTo>
                    <a:pt x="63" y="455"/>
                  </a:lnTo>
                  <a:lnTo>
                    <a:pt x="62" y="460"/>
                  </a:lnTo>
                  <a:lnTo>
                    <a:pt x="62" y="464"/>
                  </a:lnTo>
                  <a:lnTo>
                    <a:pt x="60" y="470"/>
                  </a:lnTo>
                  <a:lnTo>
                    <a:pt x="60" y="477"/>
                  </a:lnTo>
                  <a:lnTo>
                    <a:pt x="62" y="485"/>
                  </a:lnTo>
                  <a:lnTo>
                    <a:pt x="64" y="494"/>
                  </a:lnTo>
                  <a:lnTo>
                    <a:pt x="65" y="504"/>
                  </a:lnTo>
                  <a:lnTo>
                    <a:pt x="68" y="512"/>
                  </a:lnTo>
                  <a:lnTo>
                    <a:pt x="70" y="519"/>
                  </a:lnTo>
                  <a:lnTo>
                    <a:pt x="72" y="524"/>
                  </a:lnTo>
                  <a:lnTo>
                    <a:pt x="73" y="526"/>
                  </a:lnTo>
                  <a:lnTo>
                    <a:pt x="63" y="548"/>
                  </a:lnTo>
                  <a:lnTo>
                    <a:pt x="67" y="577"/>
                  </a:lnTo>
                  <a:lnTo>
                    <a:pt x="67" y="579"/>
                  </a:lnTo>
                  <a:lnTo>
                    <a:pt x="68" y="579"/>
                  </a:lnTo>
                  <a:lnTo>
                    <a:pt x="70" y="581"/>
                  </a:lnTo>
                  <a:lnTo>
                    <a:pt x="73" y="583"/>
                  </a:lnTo>
                  <a:lnTo>
                    <a:pt x="77" y="583"/>
                  </a:lnTo>
                  <a:lnTo>
                    <a:pt x="79" y="583"/>
                  </a:lnTo>
                  <a:lnTo>
                    <a:pt x="83" y="583"/>
                  </a:lnTo>
                  <a:lnTo>
                    <a:pt x="87" y="580"/>
                  </a:lnTo>
                  <a:lnTo>
                    <a:pt x="89" y="576"/>
                  </a:lnTo>
                  <a:lnTo>
                    <a:pt x="91" y="572"/>
                  </a:lnTo>
                  <a:lnTo>
                    <a:pt x="92" y="569"/>
                  </a:lnTo>
                  <a:lnTo>
                    <a:pt x="93" y="565"/>
                  </a:lnTo>
                  <a:lnTo>
                    <a:pt x="94" y="561"/>
                  </a:lnTo>
                  <a:lnTo>
                    <a:pt x="94" y="557"/>
                  </a:lnTo>
                  <a:lnTo>
                    <a:pt x="96" y="556"/>
                  </a:lnTo>
                  <a:lnTo>
                    <a:pt x="96" y="555"/>
                  </a:lnTo>
                  <a:lnTo>
                    <a:pt x="88" y="517"/>
                  </a:lnTo>
                  <a:lnTo>
                    <a:pt x="101" y="435"/>
                  </a:lnTo>
                  <a:lnTo>
                    <a:pt x="103" y="418"/>
                  </a:lnTo>
                  <a:lnTo>
                    <a:pt x="119" y="415"/>
                  </a:lnTo>
                  <a:lnTo>
                    <a:pt x="119" y="416"/>
                  </a:lnTo>
                  <a:lnTo>
                    <a:pt x="119" y="418"/>
                  </a:lnTo>
                  <a:lnTo>
                    <a:pt x="119" y="422"/>
                  </a:lnTo>
                  <a:lnTo>
                    <a:pt x="119" y="427"/>
                  </a:lnTo>
                  <a:lnTo>
                    <a:pt x="119" y="432"/>
                  </a:lnTo>
                  <a:lnTo>
                    <a:pt x="120" y="440"/>
                  </a:lnTo>
                  <a:lnTo>
                    <a:pt x="120" y="446"/>
                  </a:lnTo>
                  <a:lnTo>
                    <a:pt x="121" y="454"/>
                  </a:lnTo>
                  <a:lnTo>
                    <a:pt x="122" y="463"/>
                  </a:lnTo>
                  <a:lnTo>
                    <a:pt x="125" y="471"/>
                  </a:lnTo>
                  <a:lnTo>
                    <a:pt x="127" y="480"/>
                  </a:lnTo>
                  <a:lnTo>
                    <a:pt x="129" y="489"/>
                  </a:lnTo>
                  <a:lnTo>
                    <a:pt x="131" y="497"/>
                  </a:lnTo>
                  <a:lnTo>
                    <a:pt x="132" y="503"/>
                  </a:lnTo>
                  <a:lnTo>
                    <a:pt x="134" y="507"/>
                  </a:lnTo>
                  <a:lnTo>
                    <a:pt x="134" y="508"/>
                  </a:lnTo>
                  <a:lnTo>
                    <a:pt x="130" y="543"/>
                  </a:lnTo>
                  <a:lnTo>
                    <a:pt x="141" y="545"/>
                  </a:lnTo>
                  <a:lnTo>
                    <a:pt x="141" y="540"/>
                  </a:lnTo>
                  <a:lnTo>
                    <a:pt x="141" y="540"/>
                  </a:lnTo>
                  <a:lnTo>
                    <a:pt x="144" y="540"/>
                  </a:lnTo>
                  <a:lnTo>
                    <a:pt x="146" y="541"/>
                  </a:lnTo>
                  <a:lnTo>
                    <a:pt x="150" y="542"/>
                  </a:lnTo>
                  <a:lnTo>
                    <a:pt x="154" y="543"/>
                  </a:lnTo>
                  <a:lnTo>
                    <a:pt x="158" y="545"/>
                  </a:lnTo>
                  <a:lnTo>
                    <a:pt x="163" y="545"/>
                  </a:lnTo>
                  <a:lnTo>
                    <a:pt x="167" y="546"/>
                  </a:lnTo>
                  <a:lnTo>
                    <a:pt x="172" y="547"/>
                  </a:lnTo>
                  <a:lnTo>
                    <a:pt x="177" y="546"/>
                  </a:lnTo>
                  <a:lnTo>
                    <a:pt x="182" y="545"/>
                  </a:lnTo>
                  <a:lnTo>
                    <a:pt x="186" y="543"/>
                  </a:lnTo>
                  <a:lnTo>
                    <a:pt x="189" y="542"/>
                  </a:lnTo>
                  <a:lnTo>
                    <a:pt x="192" y="541"/>
                  </a:lnTo>
                  <a:lnTo>
                    <a:pt x="195" y="540"/>
                  </a:lnTo>
                  <a:lnTo>
                    <a:pt x="195" y="538"/>
                  </a:lnTo>
                  <a:lnTo>
                    <a:pt x="193" y="528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58" name="Freeform 18"/>
            <p:cNvSpPr>
              <a:spLocks/>
            </p:cNvSpPr>
            <p:nvPr/>
          </p:nvSpPr>
          <p:spPr bwMode="auto">
            <a:xfrm>
              <a:off x="2807" y="1063"/>
              <a:ext cx="195" cy="585"/>
            </a:xfrm>
            <a:custGeom>
              <a:avLst/>
              <a:gdLst/>
              <a:ahLst/>
              <a:cxnLst>
                <a:cxn ang="0">
                  <a:pos x="178" y="524"/>
                </a:cxn>
                <a:cxn ang="0">
                  <a:pos x="152" y="504"/>
                </a:cxn>
                <a:cxn ang="0">
                  <a:pos x="153" y="452"/>
                </a:cxn>
                <a:cxn ang="0">
                  <a:pos x="159" y="389"/>
                </a:cxn>
                <a:cxn ang="0">
                  <a:pos x="162" y="383"/>
                </a:cxn>
                <a:cxn ang="0">
                  <a:pos x="170" y="362"/>
                </a:cxn>
                <a:cxn ang="0">
                  <a:pos x="158" y="245"/>
                </a:cxn>
                <a:cxn ang="0">
                  <a:pos x="165" y="259"/>
                </a:cxn>
                <a:cxn ang="0">
                  <a:pos x="172" y="257"/>
                </a:cxn>
                <a:cxn ang="0">
                  <a:pos x="176" y="240"/>
                </a:cxn>
                <a:cxn ang="0">
                  <a:pos x="166" y="214"/>
                </a:cxn>
                <a:cxn ang="0">
                  <a:pos x="171" y="174"/>
                </a:cxn>
                <a:cxn ang="0">
                  <a:pos x="156" y="96"/>
                </a:cxn>
                <a:cxn ang="0">
                  <a:pos x="137" y="84"/>
                </a:cxn>
                <a:cxn ang="0">
                  <a:pos x="129" y="80"/>
                </a:cxn>
                <a:cxn ang="0">
                  <a:pos x="137" y="77"/>
                </a:cxn>
                <a:cxn ang="0">
                  <a:pos x="142" y="63"/>
                </a:cxn>
                <a:cxn ang="0">
                  <a:pos x="137" y="50"/>
                </a:cxn>
                <a:cxn ang="0">
                  <a:pos x="128" y="37"/>
                </a:cxn>
                <a:cxn ang="0">
                  <a:pos x="125" y="24"/>
                </a:cxn>
                <a:cxn ang="0">
                  <a:pos x="124" y="17"/>
                </a:cxn>
                <a:cxn ang="0">
                  <a:pos x="123" y="8"/>
                </a:cxn>
                <a:cxn ang="0">
                  <a:pos x="120" y="0"/>
                </a:cxn>
                <a:cxn ang="0">
                  <a:pos x="99" y="5"/>
                </a:cxn>
                <a:cxn ang="0">
                  <a:pos x="79" y="16"/>
                </a:cxn>
                <a:cxn ang="0">
                  <a:pos x="65" y="42"/>
                </a:cxn>
                <a:cxn ang="0">
                  <a:pos x="56" y="72"/>
                </a:cxn>
                <a:cxn ang="0">
                  <a:pos x="46" y="91"/>
                </a:cxn>
                <a:cxn ang="0">
                  <a:pos x="49" y="99"/>
                </a:cxn>
                <a:cxn ang="0">
                  <a:pos x="54" y="103"/>
                </a:cxn>
                <a:cxn ang="0">
                  <a:pos x="49" y="115"/>
                </a:cxn>
                <a:cxn ang="0">
                  <a:pos x="23" y="174"/>
                </a:cxn>
                <a:cxn ang="0">
                  <a:pos x="10" y="230"/>
                </a:cxn>
                <a:cxn ang="0">
                  <a:pos x="12" y="237"/>
                </a:cxn>
                <a:cxn ang="0">
                  <a:pos x="18" y="247"/>
                </a:cxn>
                <a:cxn ang="0">
                  <a:pos x="3" y="307"/>
                </a:cxn>
                <a:cxn ang="0">
                  <a:pos x="0" y="357"/>
                </a:cxn>
                <a:cxn ang="0">
                  <a:pos x="10" y="364"/>
                </a:cxn>
                <a:cxn ang="0">
                  <a:pos x="30" y="361"/>
                </a:cxn>
                <a:cxn ang="0">
                  <a:pos x="31" y="389"/>
                </a:cxn>
                <a:cxn ang="0">
                  <a:pos x="28" y="410"/>
                </a:cxn>
                <a:cxn ang="0">
                  <a:pos x="36" y="414"/>
                </a:cxn>
                <a:cxn ang="0">
                  <a:pos x="52" y="417"/>
                </a:cxn>
                <a:cxn ang="0">
                  <a:pos x="56" y="425"/>
                </a:cxn>
                <a:cxn ang="0">
                  <a:pos x="64" y="444"/>
                </a:cxn>
                <a:cxn ang="0">
                  <a:pos x="62" y="450"/>
                </a:cxn>
                <a:cxn ang="0">
                  <a:pos x="60" y="465"/>
                </a:cxn>
                <a:cxn ang="0">
                  <a:pos x="62" y="495"/>
                </a:cxn>
                <a:cxn ang="0">
                  <a:pos x="71" y="524"/>
                </a:cxn>
                <a:cxn ang="0">
                  <a:pos x="66" y="578"/>
                </a:cxn>
                <a:cxn ang="0">
                  <a:pos x="75" y="584"/>
                </a:cxn>
                <a:cxn ang="0">
                  <a:pos x="88" y="577"/>
                </a:cxn>
                <a:cxn ang="0">
                  <a:pos x="93" y="561"/>
                </a:cxn>
                <a:cxn ang="0">
                  <a:pos x="86" y="518"/>
                </a:cxn>
                <a:cxn ang="0">
                  <a:pos x="117" y="415"/>
                </a:cxn>
                <a:cxn ang="0">
                  <a:pos x="118" y="433"/>
                </a:cxn>
                <a:cxn ang="0">
                  <a:pos x="122" y="462"/>
                </a:cxn>
                <a:cxn ang="0">
                  <a:pos x="129" y="498"/>
                </a:cxn>
                <a:cxn ang="0">
                  <a:pos x="129" y="544"/>
                </a:cxn>
                <a:cxn ang="0">
                  <a:pos x="142" y="541"/>
                </a:cxn>
                <a:cxn ang="0">
                  <a:pos x="156" y="544"/>
                </a:cxn>
                <a:cxn ang="0">
                  <a:pos x="175" y="547"/>
                </a:cxn>
                <a:cxn ang="0">
                  <a:pos x="190" y="541"/>
                </a:cxn>
              </a:cxnLst>
              <a:rect l="0" t="0" r="r" b="b"/>
              <a:pathLst>
                <a:path w="195" h="585">
                  <a:moveTo>
                    <a:pt x="191" y="529"/>
                  </a:moveTo>
                  <a:lnTo>
                    <a:pt x="190" y="528"/>
                  </a:lnTo>
                  <a:lnTo>
                    <a:pt x="185" y="527"/>
                  </a:lnTo>
                  <a:lnTo>
                    <a:pt x="178" y="524"/>
                  </a:lnTo>
                  <a:lnTo>
                    <a:pt x="171" y="520"/>
                  </a:lnTo>
                  <a:lnTo>
                    <a:pt x="163" y="515"/>
                  </a:lnTo>
                  <a:lnTo>
                    <a:pt x="157" y="510"/>
                  </a:lnTo>
                  <a:lnTo>
                    <a:pt x="152" y="504"/>
                  </a:lnTo>
                  <a:lnTo>
                    <a:pt x="151" y="496"/>
                  </a:lnTo>
                  <a:lnTo>
                    <a:pt x="151" y="485"/>
                  </a:lnTo>
                  <a:lnTo>
                    <a:pt x="152" y="470"/>
                  </a:lnTo>
                  <a:lnTo>
                    <a:pt x="153" y="452"/>
                  </a:lnTo>
                  <a:lnTo>
                    <a:pt x="154" y="433"/>
                  </a:lnTo>
                  <a:lnTo>
                    <a:pt x="157" y="414"/>
                  </a:lnTo>
                  <a:lnTo>
                    <a:pt x="158" y="399"/>
                  </a:lnTo>
                  <a:lnTo>
                    <a:pt x="159" y="389"/>
                  </a:lnTo>
                  <a:lnTo>
                    <a:pt x="159" y="385"/>
                  </a:lnTo>
                  <a:lnTo>
                    <a:pt x="159" y="385"/>
                  </a:lnTo>
                  <a:lnTo>
                    <a:pt x="161" y="384"/>
                  </a:lnTo>
                  <a:lnTo>
                    <a:pt x="162" y="383"/>
                  </a:lnTo>
                  <a:lnTo>
                    <a:pt x="165" y="380"/>
                  </a:lnTo>
                  <a:lnTo>
                    <a:pt x="166" y="376"/>
                  </a:lnTo>
                  <a:lnTo>
                    <a:pt x="168" y="370"/>
                  </a:lnTo>
                  <a:lnTo>
                    <a:pt x="170" y="362"/>
                  </a:lnTo>
                  <a:lnTo>
                    <a:pt x="170" y="353"/>
                  </a:lnTo>
                  <a:lnTo>
                    <a:pt x="158" y="246"/>
                  </a:lnTo>
                  <a:lnTo>
                    <a:pt x="158" y="243"/>
                  </a:lnTo>
                  <a:lnTo>
                    <a:pt x="158" y="245"/>
                  </a:lnTo>
                  <a:lnTo>
                    <a:pt x="159" y="247"/>
                  </a:lnTo>
                  <a:lnTo>
                    <a:pt x="161" y="251"/>
                  </a:lnTo>
                  <a:lnTo>
                    <a:pt x="162" y="256"/>
                  </a:lnTo>
                  <a:lnTo>
                    <a:pt x="165" y="259"/>
                  </a:lnTo>
                  <a:lnTo>
                    <a:pt x="166" y="261"/>
                  </a:lnTo>
                  <a:lnTo>
                    <a:pt x="168" y="262"/>
                  </a:lnTo>
                  <a:lnTo>
                    <a:pt x="170" y="260"/>
                  </a:lnTo>
                  <a:lnTo>
                    <a:pt x="172" y="257"/>
                  </a:lnTo>
                  <a:lnTo>
                    <a:pt x="173" y="254"/>
                  </a:lnTo>
                  <a:lnTo>
                    <a:pt x="175" y="249"/>
                  </a:lnTo>
                  <a:lnTo>
                    <a:pt x="176" y="245"/>
                  </a:lnTo>
                  <a:lnTo>
                    <a:pt x="176" y="240"/>
                  </a:lnTo>
                  <a:lnTo>
                    <a:pt x="175" y="235"/>
                  </a:lnTo>
                  <a:lnTo>
                    <a:pt x="173" y="230"/>
                  </a:lnTo>
                  <a:lnTo>
                    <a:pt x="170" y="223"/>
                  </a:lnTo>
                  <a:lnTo>
                    <a:pt x="166" y="214"/>
                  </a:lnTo>
                  <a:lnTo>
                    <a:pt x="165" y="207"/>
                  </a:lnTo>
                  <a:lnTo>
                    <a:pt x="167" y="198"/>
                  </a:lnTo>
                  <a:lnTo>
                    <a:pt x="170" y="187"/>
                  </a:lnTo>
                  <a:lnTo>
                    <a:pt x="171" y="174"/>
                  </a:lnTo>
                  <a:lnTo>
                    <a:pt x="171" y="155"/>
                  </a:lnTo>
                  <a:lnTo>
                    <a:pt x="167" y="132"/>
                  </a:lnTo>
                  <a:lnTo>
                    <a:pt x="158" y="101"/>
                  </a:lnTo>
                  <a:lnTo>
                    <a:pt x="156" y="96"/>
                  </a:lnTo>
                  <a:lnTo>
                    <a:pt x="152" y="92"/>
                  </a:lnTo>
                  <a:lnTo>
                    <a:pt x="147" y="88"/>
                  </a:lnTo>
                  <a:lnTo>
                    <a:pt x="142" y="85"/>
                  </a:lnTo>
                  <a:lnTo>
                    <a:pt x="137" y="84"/>
                  </a:lnTo>
                  <a:lnTo>
                    <a:pt x="133" y="82"/>
                  </a:lnTo>
                  <a:lnTo>
                    <a:pt x="131" y="82"/>
                  </a:lnTo>
                  <a:lnTo>
                    <a:pt x="129" y="80"/>
                  </a:lnTo>
                  <a:lnTo>
                    <a:pt x="129" y="80"/>
                  </a:lnTo>
                  <a:lnTo>
                    <a:pt x="131" y="80"/>
                  </a:lnTo>
                  <a:lnTo>
                    <a:pt x="133" y="79"/>
                  </a:lnTo>
                  <a:lnTo>
                    <a:pt x="134" y="78"/>
                  </a:lnTo>
                  <a:lnTo>
                    <a:pt x="137" y="77"/>
                  </a:lnTo>
                  <a:lnTo>
                    <a:pt x="138" y="74"/>
                  </a:lnTo>
                  <a:lnTo>
                    <a:pt x="141" y="70"/>
                  </a:lnTo>
                  <a:lnTo>
                    <a:pt x="142" y="66"/>
                  </a:lnTo>
                  <a:lnTo>
                    <a:pt x="142" y="63"/>
                  </a:lnTo>
                  <a:lnTo>
                    <a:pt x="141" y="60"/>
                  </a:lnTo>
                  <a:lnTo>
                    <a:pt x="141" y="56"/>
                  </a:lnTo>
                  <a:lnTo>
                    <a:pt x="139" y="53"/>
                  </a:lnTo>
                  <a:lnTo>
                    <a:pt x="137" y="50"/>
                  </a:lnTo>
                  <a:lnTo>
                    <a:pt x="136" y="48"/>
                  </a:lnTo>
                  <a:lnTo>
                    <a:pt x="133" y="44"/>
                  </a:lnTo>
                  <a:lnTo>
                    <a:pt x="131" y="41"/>
                  </a:lnTo>
                  <a:lnTo>
                    <a:pt x="128" y="37"/>
                  </a:lnTo>
                  <a:lnTo>
                    <a:pt x="127" y="34"/>
                  </a:lnTo>
                  <a:lnTo>
                    <a:pt x="125" y="30"/>
                  </a:lnTo>
                  <a:lnTo>
                    <a:pt x="125" y="26"/>
                  </a:lnTo>
                  <a:lnTo>
                    <a:pt x="125" y="24"/>
                  </a:lnTo>
                  <a:lnTo>
                    <a:pt x="124" y="21"/>
                  </a:lnTo>
                  <a:lnTo>
                    <a:pt x="124" y="18"/>
                  </a:lnTo>
                  <a:lnTo>
                    <a:pt x="124" y="18"/>
                  </a:lnTo>
                  <a:lnTo>
                    <a:pt x="124" y="17"/>
                  </a:lnTo>
                  <a:lnTo>
                    <a:pt x="124" y="16"/>
                  </a:lnTo>
                  <a:lnTo>
                    <a:pt x="123" y="15"/>
                  </a:lnTo>
                  <a:lnTo>
                    <a:pt x="123" y="12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2" y="3"/>
                  </a:lnTo>
                  <a:lnTo>
                    <a:pt x="122" y="1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2" y="1"/>
                  </a:lnTo>
                  <a:lnTo>
                    <a:pt x="105" y="2"/>
                  </a:lnTo>
                  <a:lnTo>
                    <a:pt x="99" y="5"/>
                  </a:lnTo>
                  <a:lnTo>
                    <a:pt x="91" y="8"/>
                  </a:lnTo>
                  <a:lnTo>
                    <a:pt x="86" y="11"/>
                  </a:lnTo>
                  <a:lnTo>
                    <a:pt x="81" y="13"/>
                  </a:lnTo>
                  <a:lnTo>
                    <a:pt x="79" y="16"/>
                  </a:lnTo>
                  <a:lnTo>
                    <a:pt x="75" y="21"/>
                  </a:lnTo>
                  <a:lnTo>
                    <a:pt x="71" y="27"/>
                  </a:lnTo>
                  <a:lnTo>
                    <a:pt x="68" y="35"/>
                  </a:lnTo>
                  <a:lnTo>
                    <a:pt x="65" y="42"/>
                  </a:lnTo>
                  <a:lnTo>
                    <a:pt x="62" y="50"/>
                  </a:lnTo>
                  <a:lnTo>
                    <a:pt x="60" y="58"/>
                  </a:lnTo>
                  <a:lnTo>
                    <a:pt x="57" y="65"/>
                  </a:lnTo>
                  <a:lnTo>
                    <a:pt x="56" y="72"/>
                  </a:lnTo>
                  <a:lnTo>
                    <a:pt x="54" y="78"/>
                  </a:lnTo>
                  <a:lnTo>
                    <a:pt x="51" y="83"/>
                  </a:lnTo>
                  <a:lnTo>
                    <a:pt x="49" y="87"/>
                  </a:lnTo>
                  <a:lnTo>
                    <a:pt x="46" y="91"/>
                  </a:lnTo>
                  <a:lnTo>
                    <a:pt x="45" y="93"/>
                  </a:lnTo>
                  <a:lnTo>
                    <a:pt x="42" y="94"/>
                  </a:lnTo>
                  <a:lnTo>
                    <a:pt x="42" y="96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01"/>
                  </a:lnTo>
                  <a:lnTo>
                    <a:pt x="52" y="102"/>
                  </a:lnTo>
                  <a:lnTo>
                    <a:pt x="54" y="103"/>
                  </a:lnTo>
                  <a:lnTo>
                    <a:pt x="55" y="104"/>
                  </a:lnTo>
                  <a:lnTo>
                    <a:pt x="55" y="108"/>
                  </a:lnTo>
                  <a:lnTo>
                    <a:pt x="52" y="111"/>
                  </a:lnTo>
                  <a:lnTo>
                    <a:pt x="49" y="115"/>
                  </a:lnTo>
                  <a:lnTo>
                    <a:pt x="42" y="122"/>
                  </a:lnTo>
                  <a:lnTo>
                    <a:pt x="36" y="136"/>
                  </a:lnTo>
                  <a:lnTo>
                    <a:pt x="30" y="154"/>
                  </a:lnTo>
                  <a:lnTo>
                    <a:pt x="23" y="174"/>
                  </a:lnTo>
                  <a:lnTo>
                    <a:pt x="18" y="193"/>
                  </a:lnTo>
                  <a:lnTo>
                    <a:pt x="13" y="211"/>
                  </a:lnTo>
                  <a:lnTo>
                    <a:pt x="10" y="223"/>
                  </a:lnTo>
                  <a:lnTo>
                    <a:pt x="10" y="230"/>
                  </a:lnTo>
                  <a:lnTo>
                    <a:pt x="10" y="231"/>
                  </a:lnTo>
                  <a:lnTo>
                    <a:pt x="10" y="232"/>
                  </a:lnTo>
                  <a:lnTo>
                    <a:pt x="11" y="235"/>
                  </a:lnTo>
                  <a:lnTo>
                    <a:pt x="12" y="237"/>
                  </a:lnTo>
                  <a:lnTo>
                    <a:pt x="13" y="240"/>
                  </a:lnTo>
                  <a:lnTo>
                    <a:pt x="15" y="242"/>
                  </a:lnTo>
                  <a:lnTo>
                    <a:pt x="17" y="245"/>
                  </a:lnTo>
                  <a:lnTo>
                    <a:pt x="18" y="247"/>
                  </a:lnTo>
                  <a:lnTo>
                    <a:pt x="11" y="279"/>
                  </a:lnTo>
                  <a:lnTo>
                    <a:pt x="8" y="284"/>
                  </a:lnTo>
                  <a:lnTo>
                    <a:pt x="5" y="294"/>
                  </a:lnTo>
                  <a:lnTo>
                    <a:pt x="3" y="307"/>
                  </a:lnTo>
                  <a:lnTo>
                    <a:pt x="1" y="322"/>
                  </a:lnTo>
                  <a:lnTo>
                    <a:pt x="0" y="336"/>
                  </a:lnTo>
                  <a:lnTo>
                    <a:pt x="0" y="348"/>
                  </a:lnTo>
                  <a:lnTo>
                    <a:pt x="0" y="357"/>
                  </a:lnTo>
                  <a:lnTo>
                    <a:pt x="2" y="362"/>
                  </a:lnTo>
                  <a:lnTo>
                    <a:pt x="3" y="362"/>
                  </a:lnTo>
                  <a:lnTo>
                    <a:pt x="6" y="364"/>
                  </a:lnTo>
                  <a:lnTo>
                    <a:pt x="10" y="364"/>
                  </a:lnTo>
                  <a:lnTo>
                    <a:pt x="13" y="364"/>
                  </a:lnTo>
                  <a:lnTo>
                    <a:pt x="18" y="362"/>
                  </a:lnTo>
                  <a:lnTo>
                    <a:pt x="23" y="362"/>
                  </a:lnTo>
                  <a:lnTo>
                    <a:pt x="30" y="361"/>
                  </a:lnTo>
                  <a:lnTo>
                    <a:pt x="35" y="360"/>
                  </a:lnTo>
                  <a:lnTo>
                    <a:pt x="34" y="370"/>
                  </a:lnTo>
                  <a:lnTo>
                    <a:pt x="32" y="380"/>
                  </a:lnTo>
                  <a:lnTo>
                    <a:pt x="31" y="389"/>
                  </a:lnTo>
                  <a:lnTo>
                    <a:pt x="31" y="396"/>
                  </a:lnTo>
                  <a:lnTo>
                    <a:pt x="30" y="403"/>
                  </a:lnTo>
                  <a:lnTo>
                    <a:pt x="30" y="407"/>
                  </a:lnTo>
                  <a:lnTo>
                    <a:pt x="28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2" y="413"/>
                  </a:lnTo>
                  <a:lnTo>
                    <a:pt x="36" y="414"/>
                  </a:lnTo>
                  <a:lnTo>
                    <a:pt x="41" y="417"/>
                  </a:lnTo>
                  <a:lnTo>
                    <a:pt x="45" y="417"/>
                  </a:lnTo>
                  <a:lnTo>
                    <a:pt x="50" y="418"/>
                  </a:lnTo>
                  <a:lnTo>
                    <a:pt x="52" y="417"/>
                  </a:lnTo>
                  <a:lnTo>
                    <a:pt x="54" y="414"/>
                  </a:lnTo>
                  <a:lnTo>
                    <a:pt x="54" y="417"/>
                  </a:lnTo>
                  <a:lnTo>
                    <a:pt x="55" y="420"/>
                  </a:lnTo>
                  <a:lnTo>
                    <a:pt x="56" y="425"/>
                  </a:lnTo>
                  <a:lnTo>
                    <a:pt x="59" y="431"/>
                  </a:lnTo>
                  <a:lnTo>
                    <a:pt x="60" y="437"/>
                  </a:lnTo>
                  <a:lnTo>
                    <a:pt x="62" y="442"/>
                  </a:lnTo>
                  <a:lnTo>
                    <a:pt x="64" y="444"/>
                  </a:lnTo>
                  <a:lnTo>
                    <a:pt x="64" y="446"/>
                  </a:lnTo>
                  <a:lnTo>
                    <a:pt x="64" y="447"/>
                  </a:lnTo>
                  <a:lnTo>
                    <a:pt x="64" y="447"/>
                  </a:lnTo>
                  <a:lnTo>
                    <a:pt x="62" y="450"/>
                  </a:lnTo>
                  <a:lnTo>
                    <a:pt x="62" y="452"/>
                  </a:lnTo>
                  <a:lnTo>
                    <a:pt x="61" y="456"/>
                  </a:lnTo>
                  <a:lnTo>
                    <a:pt x="60" y="460"/>
                  </a:lnTo>
                  <a:lnTo>
                    <a:pt x="60" y="465"/>
                  </a:lnTo>
                  <a:lnTo>
                    <a:pt x="59" y="470"/>
                  </a:lnTo>
                  <a:lnTo>
                    <a:pt x="59" y="477"/>
                  </a:lnTo>
                  <a:lnTo>
                    <a:pt x="60" y="485"/>
                  </a:lnTo>
                  <a:lnTo>
                    <a:pt x="62" y="495"/>
                  </a:lnTo>
                  <a:lnTo>
                    <a:pt x="65" y="504"/>
                  </a:lnTo>
                  <a:lnTo>
                    <a:pt x="68" y="513"/>
                  </a:lnTo>
                  <a:lnTo>
                    <a:pt x="69" y="520"/>
                  </a:lnTo>
                  <a:lnTo>
                    <a:pt x="71" y="524"/>
                  </a:lnTo>
                  <a:lnTo>
                    <a:pt x="71" y="527"/>
                  </a:lnTo>
                  <a:lnTo>
                    <a:pt x="62" y="548"/>
                  </a:lnTo>
                  <a:lnTo>
                    <a:pt x="65" y="578"/>
                  </a:lnTo>
                  <a:lnTo>
                    <a:pt x="66" y="578"/>
                  </a:lnTo>
                  <a:lnTo>
                    <a:pt x="68" y="580"/>
                  </a:lnTo>
                  <a:lnTo>
                    <a:pt x="70" y="581"/>
                  </a:lnTo>
                  <a:lnTo>
                    <a:pt x="73" y="582"/>
                  </a:lnTo>
                  <a:lnTo>
                    <a:pt x="75" y="584"/>
                  </a:lnTo>
                  <a:lnTo>
                    <a:pt x="79" y="584"/>
                  </a:lnTo>
                  <a:lnTo>
                    <a:pt x="81" y="582"/>
                  </a:lnTo>
                  <a:lnTo>
                    <a:pt x="85" y="581"/>
                  </a:lnTo>
                  <a:lnTo>
                    <a:pt x="88" y="577"/>
                  </a:lnTo>
                  <a:lnTo>
                    <a:pt x="90" y="573"/>
                  </a:lnTo>
                  <a:lnTo>
                    <a:pt x="91" y="568"/>
                  </a:lnTo>
                  <a:lnTo>
                    <a:pt x="93" y="565"/>
                  </a:lnTo>
                  <a:lnTo>
                    <a:pt x="93" y="561"/>
                  </a:lnTo>
                  <a:lnTo>
                    <a:pt x="94" y="558"/>
                  </a:lnTo>
                  <a:lnTo>
                    <a:pt x="94" y="556"/>
                  </a:lnTo>
                  <a:lnTo>
                    <a:pt x="94" y="556"/>
                  </a:lnTo>
                  <a:lnTo>
                    <a:pt x="86" y="518"/>
                  </a:lnTo>
                  <a:lnTo>
                    <a:pt x="99" y="436"/>
                  </a:lnTo>
                  <a:lnTo>
                    <a:pt x="102" y="419"/>
                  </a:lnTo>
                  <a:lnTo>
                    <a:pt x="117" y="415"/>
                  </a:lnTo>
                  <a:lnTo>
                    <a:pt x="117" y="415"/>
                  </a:lnTo>
                  <a:lnTo>
                    <a:pt x="117" y="418"/>
                  </a:lnTo>
                  <a:lnTo>
                    <a:pt x="117" y="422"/>
                  </a:lnTo>
                  <a:lnTo>
                    <a:pt x="118" y="427"/>
                  </a:lnTo>
                  <a:lnTo>
                    <a:pt x="118" y="433"/>
                  </a:lnTo>
                  <a:lnTo>
                    <a:pt x="118" y="439"/>
                  </a:lnTo>
                  <a:lnTo>
                    <a:pt x="119" y="447"/>
                  </a:lnTo>
                  <a:lnTo>
                    <a:pt x="120" y="453"/>
                  </a:lnTo>
                  <a:lnTo>
                    <a:pt x="122" y="462"/>
                  </a:lnTo>
                  <a:lnTo>
                    <a:pt x="123" y="472"/>
                  </a:lnTo>
                  <a:lnTo>
                    <a:pt x="125" y="481"/>
                  </a:lnTo>
                  <a:lnTo>
                    <a:pt x="128" y="490"/>
                  </a:lnTo>
                  <a:lnTo>
                    <a:pt x="129" y="498"/>
                  </a:lnTo>
                  <a:lnTo>
                    <a:pt x="131" y="503"/>
                  </a:lnTo>
                  <a:lnTo>
                    <a:pt x="132" y="506"/>
                  </a:lnTo>
                  <a:lnTo>
                    <a:pt x="132" y="509"/>
                  </a:lnTo>
                  <a:lnTo>
                    <a:pt x="129" y="544"/>
                  </a:lnTo>
                  <a:lnTo>
                    <a:pt x="139" y="544"/>
                  </a:lnTo>
                  <a:lnTo>
                    <a:pt x="139" y="539"/>
                  </a:lnTo>
                  <a:lnTo>
                    <a:pt x="141" y="541"/>
                  </a:lnTo>
                  <a:lnTo>
                    <a:pt x="142" y="541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2" y="543"/>
                  </a:lnTo>
                  <a:lnTo>
                    <a:pt x="156" y="544"/>
                  </a:lnTo>
                  <a:lnTo>
                    <a:pt x="161" y="546"/>
                  </a:lnTo>
                  <a:lnTo>
                    <a:pt x="166" y="547"/>
                  </a:lnTo>
                  <a:lnTo>
                    <a:pt x="170" y="547"/>
                  </a:lnTo>
                  <a:lnTo>
                    <a:pt x="175" y="547"/>
                  </a:lnTo>
                  <a:lnTo>
                    <a:pt x="180" y="546"/>
                  </a:lnTo>
                  <a:lnTo>
                    <a:pt x="183" y="544"/>
                  </a:lnTo>
                  <a:lnTo>
                    <a:pt x="187" y="542"/>
                  </a:lnTo>
                  <a:lnTo>
                    <a:pt x="190" y="541"/>
                  </a:lnTo>
                  <a:lnTo>
                    <a:pt x="192" y="539"/>
                  </a:lnTo>
                  <a:lnTo>
                    <a:pt x="194" y="539"/>
                  </a:lnTo>
                  <a:lnTo>
                    <a:pt x="191" y="529"/>
                  </a:lnTo>
                </a:path>
              </a:pathLst>
            </a:custGeom>
            <a:solidFill>
              <a:srgbClr val="99FF9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59" name="Freeform 19"/>
            <p:cNvSpPr>
              <a:spLocks/>
            </p:cNvSpPr>
            <p:nvPr/>
          </p:nvSpPr>
          <p:spPr bwMode="auto">
            <a:xfrm>
              <a:off x="2470" y="1282"/>
              <a:ext cx="688" cy="535"/>
            </a:xfrm>
            <a:custGeom>
              <a:avLst/>
              <a:gdLst/>
              <a:ahLst/>
              <a:cxnLst>
                <a:cxn ang="0">
                  <a:pos x="603" y="372"/>
                </a:cxn>
                <a:cxn ang="0">
                  <a:pos x="687" y="0"/>
                </a:cxn>
                <a:cxn ang="0">
                  <a:pos x="83" y="161"/>
                </a:cxn>
                <a:cxn ang="0">
                  <a:pos x="0" y="534"/>
                </a:cxn>
                <a:cxn ang="0">
                  <a:pos x="603" y="372"/>
                </a:cxn>
              </a:cxnLst>
              <a:rect l="0" t="0" r="r" b="b"/>
              <a:pathLst>
                <a:path w="688" h="535">
                  <a:moveTo>
                    <a:pt x="603" y="372"/>
                  </a:moveTo>
                  <a:lnTo>
                    <a:pt x="687" y="0"/>
                  </a:lnTo>
                  <a:lnTo>
                    <a:pt x="83" y="161"/>
                  </a:lnTo>
                  <a:lnTo>
                    <a:pt x="0" y="534"/>
                  </a:lnTo>
                  <a:lnTo>
                    <a:pt x="603" y="372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60" name="Freeform 20"/>
            <p:cNvSpPr>
              <a:spLocks/>
            </p:cNvSpPr>
            <p:nvPr/>
          </p:nvSpPr>
          <p:spPr bwMode="auto">
            <a:xfrm>
              <a:off x="2606" y="1447"/>
              <a:ext cx="202" cy="101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25" y="44"/>
                </a:cxn>
                <a:cxn ang="0">
                  <a:pos x="179" y="0"/>
                </a:cxn>
                <a:cxn ang="0">
                  <a:pos x="201" y="40"/>
                </a:cxn>
                <a:cxn ang="0">
                  <a:pos x="0" y="100"/>
                </a:cxn>
              </a:cxnLst>
              <a:rect l="0" t="0" r="r" b="b"/>
              <a:pathLst>
                <a:path w="202" h="101">
                  <a:moveTo>
                    <a:pt x="0" y="100"/>
                  </a:moveTo>
                  <a:lnTo>
                    <a:pt x="25" y="44"/>
                  </a:lnTo>
                  <a:lnTo>
                    <a:pt x="179" y="0"/>
                  </a:lnTo>
                  <a:lnTo>
                    <a:pt x="201" y="40"/>
                  </a:lnTo>
                  <a:lnTo>
                    <a:pt x="0" y="100"/>
                  </a:lnTo>
                </a:path>
              </a:pathLst>
            </a:custGeom>
            <a:solidFill>
              <a:srgbClr val="CC99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61" name="Freeform 21"/>
            <p:cNvSpPr>
              <a:spLocks/>
            </p:cNvSpPr>
            <p:nvPr/>
          </p:nvSpPr>
          <p:spPr bwMode="auto">
            <a:xfrm>
              <a:off x="2610" y="1374"/>
              <a:ext cx="604" cy="564"/>
            </a:xfrm>
            <a:custGeom>
              <a:avLst/>
              <a:gdLst/>
              <a:ahLst/>
              <a:cxnLst>
                <a:cxn ang="0">
                  <a:pos x="603" y="401"/>
                </a:cxn>
                <a:cxn ang="0">
                  <a:pos x="603" y="0"/>
                </a:cxn>
                <a:cxn ang="0">
                  <a:pos x="0" y="161"/>
                </a:cxn>
                <a:cxn ang="0">
                  <a:pos x="0" y="563"/>
                </a:cxn>
                <a:cxn ang="0">
                  <a:pos x="603" y="401"/>
                </a:cxn>
              </a:cxnLst>
              <a:rect l="0" t="0" r="r" b="b"/>
              <a:pathLst>
                <a:path w="604" h="564">
                  <a:moveTo>
                    <a:pt x="603" y="401"/>
                  </a:moveTo>
                  <a:lnTo>
                    <a:pt x="603" y="0"/>
                  </a:lnTo>
                  <a:lnTo>
                    <a:pt x="0" y="161"/>
                  </a:lnTo>
                  <a:lnTo>
                    <a:pt x="0" y="563"/>
                  </a:lnTo>
                  <a:lnTo>
                    <a:pt x="603" y="401"/>
                  </a:lnTo>
                </a:path>
              </a:pathLst>
            </a:custGeom>
            <a:solidFill>
              <a:srgbClr val="CC99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62" name="Freeform 22"/>
            <p:cNvSpPr>
              <a:spLocks/>
            </p:cNvSpPr>
            <p:nvPr/>
          </p:nvSpPr>
          <p:spPr bwMode="auto">
            <a:xfrm>
              <a:off x="2773" y="1191"/>
              <a:ext cx="184" cy="616"/>
            </a:xfrm>
            <a:custGeom>
              <a:avLst/>
              <a:gdLst/>
              <a:ahLst/>
              <a:cxnLst>
                <a:cxn ang="0">
                  <a:pos x="183" y="478"/>
                </a:cxn>
                <a:cxn ang="0">
                  <a:pos x="170" y="327"/>
                </a:cxn>
                <a:cxn ang="0">
                  <a:pos x="174" y="320"/>
                </a:cxn>
                <a:cxn ang="0">
                  <a:pos x="177" y="313"/>
                </a:cxn>
                <a:cxn ang="0">
                  <a:pos x="175" y="295"/>
                </a:cxn>
                <a:cxn ang="0">
                  <a:pos x="176" y="226"/>
                </a:cxn>
                <a:cxn ang="0">
                  <a:pos x="172" y="176"/>
                </a:cxn>
                <a:cxn ang="0">
                  <a:pos x="165" y="119"/>
                </a:cxn>
                <a:cxn ang="0">
                  <a:pos x="146" y="101"/>
                </a:cxn>
                <a:cxn ang="0">
                  <a:pos x="119" y="89"/>
                </a:cxn>
                <a:cxn ang="0">
                  <a:pos x="106" y="84"/>
                </a:cxn>
                <a:cxn ang="0">
                  <a:pos x="116" y="47"/>
                </a:cxn>
                <a:cxn ang="0">
                  <a:pos x="118" y="35"/>
                </a:cxn>
                <a:cxn ang="0">
                  <a:pos x="116" y="17"/>
                </a:cxn>
                <a:cxn ang="0">
                  <a:pos x="107" y="6"/>
                </a:cxn>
                <a:cxn ang="0">
                  <a:pos x="102" y="0"/>
                </a:cxn>
                <a:cxn ang="0">
                  <a:pos x="83" y="2"/>
                </a:cxn>
                <a:cxn ang="0">
                  <a:pos x="64" y="8"/>
                </a:cxn>
                <a:cxn ang="0">
                  <a:pos x="60" y="15"/>
                </a:cxn>
                <a:cxn ang="0">
                  <a:pos x="50" y="29"/>
                </a:cxn>
                <a:cxn ang="0">
                  <a:pos x="47" y="46"/>
                </a:cxn>
                <a:cxn ang="0">
                  <a:pos x="51" y="60"/>
                </a:cxn>
                <a:cxn ang="0">
                  <a:pos x="65" y="95"/>
                </a:cxn>
                <a:cxn ang="0">
                  <a:pos x="49" y="109"/>
                </a:cxn>
                <a:cxn ang="0">
                  <a:pos x="22" y="135"/>
                </a:cxn>
                <a:cxn ang="0">
                  <a:pos x="13" y="152"/>
                </a:cxn>
                <a:cxn ang="0">
                  <a:pos x="8" y="199"/>
                </a:cxn>
                <a:cxn ang="0">
                  <a:pos x="3" y="248"/>
                </a:cxn>
                <a:cxn ang="0">
                  <a:pos x="1" y="274"/>
                </a:cxn>
                <a:cxn ang="0">
                  <a:pos x="0" y="322"/>
                </a:cxn>
                <a:cxn ang="0">
                  <a:pos x="3" y="361"/>
                </a:cxn>
                <a:cxn ang="0">
                  <a:pos x="11" y="366"/>
                </a:cxn>
                <a:cxn ang="0">
                  <a:pos x="20" y="364"/>
                </a:cxn>
                <a:cxn ang="0">
                  <a:pos x="12" y="351"/>
                </a:cxn>
                <a:cxn ang="0">
                  <a:pos x="53" y="568"/>
                </a:cxn>
                <a:cxn ang="0">
                  <a:pos x="60" y="606"/>
                </a:cxn>
                <a:cxn ang="0">
                  <a:pos x="90" y="582"/>
                </a:cxn>
                <a:cxn ang="0">
                  <a:pos x="108" y="587"/>
                </a:cxn>
                <a:cxn ang="0">
                  <a:pos x="124" y="589"/>
                </a:cxn>
                <a:cxn ang="0">
                  <a:pos x="136" y="587"/>
                </a:cxn>
                <a:cxn ang="0">
                  <a:pos x="145" y="582"/>
                </a:cxn>
                <a:cxn ang="0">
                  <a:pos x="141" y="560"/>
                </a:cxn>
                <a:cxn ang="0">
                  <a:pos x="148" y="313"/>
                </a:cxn>
                <a:cxn ang="0">
                  <a:pos x="155" y="324"/>
                </a:cxn>
                <a:cxn ang="0">
                  <a:pos x="155" y="325"/>
                </a:cxn>
                <a:cxn ang="0">
                  <a:pos x="157" y="327"/>
                </a:cxn>
                <a:cxn ang="0">
                  <a:pos x="160" y="340"/>
                </a:cxn>
              </a:cxnLst>
              <a:rect l="0" t="0" r="r" b="b"/>
              <a:pathLst>
                <a:path w="184" h="616">
                  <a:moveTo>
                    <a:pt x="147" y="344"/>
                  </a:moveTo>
                  <a:lnTo>
                    <a:pt x="147" y="488"/>
                  </a:lnTo>
                  <a:lnTo>
                    <a:pt x="183" y="478"/>
                  </a:lnTo>
                  <a:lnTo>
                    <a:pt x="183" y="334"/>
                  </a:lnTo>
                  <a:lnTo>
                    <a:pt x="170" y="338"/>
                  </a:lnTo>
                  <a:lnTo>
                    <a:pt x="170" y="327"/>
                  </a:lnTo>
                  <a:lnTo>
                    <a:pt x="171" y="325"/>
                  </a:lnTo>
                  <a:lnTo>
                    <a:pt x="172" y="323"/>
                  </a:lnTo>
                  <a:lnTo>
                    <a:pt x="174" y="320"/>
                  </a:lnTo>
                  <a:lnTo>
                    <a:pt x="175" y="318"/>
                  </a:lnTo>
                  <a:lnTo>
                    <a:pt x="176" y="315"/>
                  </a:lnTo>
                  <a:lnTo>
                    <a:pt x="177" y="313"/>
                  </a:lnTo>
                  <a:lnTo>
                    <a:pt x="177" y="311"/>
                  </a:lnTo>
                  <a:lnTo>
                    <a:pt x="177" y="311"/>
                  </a:lnTo>
                  <a:lnTo>
                    <a:pt x="175" y="295"/>
                  </a:lnTo>
                  <a:lnTo>
                    <a:pt x="175" y="295"/>
                  </a:lnTo>
                  <a:lnTo>
                    <a:pt x="176" y="231"/>
                  </a:lnTo>
                  <a:lnTo>
                    <a:pt x="176" y="226"/>
                  </a:lnTo>
                  <a:lnTo>
                    <a:pt x="175" y="214"/>
                  </a:lnTo>
                  <a:lnTo>
                    <a:pt x="175" y="197"/>
                  </a:lnTo>
                  <a:lnTo>
                    <a:pt x="172" y="176"/>
                  </a:lnTo>
                  <a:lnTo>
                    <a:pt x="171" y="155"/>
                  </a:lnTo>
                  <a:lnTo>
                    <a:pt x="169" y="136"/>
                  </a:lnTo>
                  <a:lnTo>
                    <a:pt x="165" y="119"/>
                  </a:lnTo>
                  <a:lnTo>
                    <a:pt x="160" y="111"/>
                  </a:lnTo>
                  <a:lnTo>
                    <a:pt x="153" y="106"/>
                  </a:lnTo>
                  <a:lnTo>
                    <a:pt x="146" y="101"/>
                  </a:lnTo>
                  <a:lnTo>
                    <a:pt x="137" y="95"/>
                  </a:lnTo>
                  <a:lnTo>
                    <a:pt x="128" y="92"/>
                  </a:lnTo>
                  <a:lnTo>
                    <a:pt x="119" y="89"/>
                  </a:lnTo>
                  <a:lnTo>
                    <a:pt x="112" y="87"/>
                  </a:lnTo>
                  <a:lnTo>
                    <a:pt x="107" y="84"/>
                  </a:lnTo>
                  <a:lnTo>
                    <a:pt x="106" y="84"/>
                  </a:lnTo>
                  <a:lnTo>
                    <a:pt x="107" y="69"/>
                  </a:lnTo>
                  <a:lnTo>
                    <a:pt x="116" y="49"/>
                  </a:lnTo>
                  <a:lnTo>
                    <a:pt x="116" y="47"/>
                  </a:lnTo>
                  <a:lnTo>
                    <a:pt x="117" y="44"/>
                  </a:lnTo>
                  <a:lnTo>
                    <a:pt x="117" y="40"/>
                  </a:lnTo>
                  <a:lnTo>
                    <a:pt x="118" y="35"/>
                  </a:lnTo>
                  <a:lnTo>
                    <a:pt x="118" y="29"/>
                  </a:lnTo>
                  <a:lnTo>
                    <a:pt x="117" y="22"/>
                  </a:lnTo>
                  <a:lnTo>
                    <a:pt x="116" y="17"/>
                  </a:lnTo>
                  <a:lnTo>
                    <a:pt x="112" y="13"/>
                  </a:lnTo>
                  <a:lnTo>
                    <a:pt x="109" y="10"/>
                  </a:lnTo>
                  <a:lnTo>
                    <a:pt x="107" y="6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2" y="0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83" y="2"/>
                  </a:lnTo>
                  <a:lnTo>
                    <a:pt x="74" y="5"/>
                  </a:lnTo>
                  <a:lnTo>
                    <a:pt x="68" y="7"/>
                  </a:lnTo>
                  <a:lnTo>
                    <a:pt x="64" y="8"/>
                  </a:lnTo>
                  <a:lnTo>
                    <a:pt x="63" y="11"/>
                  </a:lnTo>
                  <a:lnTo>
                    <a:pt x="61" y="12"/>
                  </a:lnTo>
                  <a:lnTo>
                    <a:pt x="60" y="15"/>
                  </a:lnTo>
                  <a:lnTo>
                    <a:pt x="58" y="18"/>
                  </a:lnTo>
                  <a:lnTo>
                    <a:pt x="53" y="23"/>
                  </a:lnTo>
                  <a:lnTo>
                    <a:pt x="50" y="29"/>
                  </a:lnTo>
                  <a:lnTo>
                    <a:pt x="47" y="35"/>
                  </a:lnTo>
                  <a:lnTo>
                    <a:pt x="47" y="41"/>
                  </a:lnTo>
                  <a:lnTo>
                    <a:pt x="47" y="46"/>
                  </a:lnTo>
                  <a:lnTo>
                    <a:pt x="49" y="53"/>
                  </a:lnTo>
                  <a:lnTo>
                    <a:pt x="50" y="58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53" y="87"/>
                  </a:lnTo>
                  <a:lnTo>
                    <a:pt x="65" y="95"/>
                  </a:lnTo>
                  <a:lnTo>
                    <a:pt x="63" y="97"/>
                  </a:lnTo>
                  <a:lnTo>
                    <a:pt x="56" y="102"/>
                  </a:lnTo>
                  <a:lnTo>
                    <a:pt x="49" y="109"/>
                  </a:lnTo>
                  <a:lnTo>
                    <a:pt x="40" y="118"/>
                  </a:lnTo>
                  <a:lnTo>
                    <a:pt x="30" y="127"/>
                  </a:lnTo>
                  <a:lnTo>
                    <a:pt x="22" y="135"/>
                  </a:lnTo>
                  <a:lnTo>
                    <a:pt x="16" y="142"/>
                  </a:lnTo>
                  <a:lnTo>
                    <a:pt x="15" y="146"/>
                  </a:lnTo>
                  <a:lnTo>
                    <a:pt x="13" y="152"/>
                  </a:lnTo>
                  <a:lnTo>
                    <a:pt x="12" y="164"/>
                  </a:lnTo>
                  <a:lnTo>
                    <a:pt x="11" y="180"/>
                  </a:lnTo>
                  <a:lnTo>
                    <a:pt x="8" y="199"/>
                  </a:lnTo>
                  <a:lnTo>
                    <a:pt x="6" y="218"/>
                  </a:lnTo>
                  <a:lnTo>
                    <a:pt x="5" y="234"/>
                  </a:lnTo>
                  <a:lnTo>
                    <a:pt x="3" y="248"/>
                  </a:lnTo>
                  <a:lnTo>
                    <a:pt x="2" y="257"/>
                  </a:lnTo>
                  <a:lnTo>
                    <a:pt x="2" y="263"/>
                  </a:lnTo>
                  <a:lnTo>
                    <a:pt x="1" y="274"/>
                  </a:lnTo>
                  <a:lnTo>
                    <a:pt x="1" y="289"/>
                  </a:lnTo>
                  <a:lnTo>
                    <a:pt x="0" y="304"/>
                  </a:lnTo>
                  <a:lnTo>
                    <a:pt x="0" y="322"/>
                  </a:lnTo>
                  <a:lnTo>
                    <a:pt x="0" y="337"/>
                  </a:lnTo>
                  <a:lnTo>
                    <a:pt x="1" y="351"/>
                  </a:lnTo>
                  <a:lnTo>
                    <a:pt x="3" y="361"/>
                  </a:lnTo>
                  <a:lnTo>
                    <a:pt x="5" y="363"/>
                  </a:lnTo>
                  <a:lnTo>
                    <a:pt x="7" y="366"/>
                  </a:lnTo>
                  <a:lnTo>
                    <a:pt x="11" y="366"/>
                  </a:lnTo>
                  <a:lnTo>
                    <a:pt x="13" y="366"/>
                  </a:lnTo>
                  <a:lnTo>
                    <a:pt x="17" y="364"/>
                  </a:lnTo>
                  <a:lnTo>
                    <a:pt x="20" y="364"/>
                  </a:lnTo>
                  <a:lnTo>
                    <a:pt x="22" y="363"/>
                  </a:lnTo>
                  <a:lnTo>
                    <a:pt x="22" y="363"/>
                  </a:lnTo>
                  <a:lnTo>
                    <a:pt x="12" y="351"/>
                  </a:lnTo>
                  <a:lnTo>
                    <a:pt x="30" y="236"/>
                  </a:lnTo>
                  <a:lnTo>
                    <a:pt x="29" y="354"/>
                  </a:lnTo>
                  <a:lnTo>
                    <a:pt x="53" y="568"/>
                  </a:lnTo>
                  <a:lnTo>
                    <a:pt x="34" y="598"/>
                  </a:lnTo>
                  <a:lnTo>
                    <a:pt x="30" y="615"/>
                  </a:lnTo>
                  <a:lnTo>
                    <a:pt x="60" y="606"/>
                  </a:lnTo>
                  <a:lnTo>
                    <a:pt x="85" y="579"/>
                  </a:lnTo>
                  <a:lnTo>
                    <a:pt x="87" y="580"/>
                  </a:lnTo>
                  <a:lnTo>
                    <a:pt x="90" y="582"/>
                  </a:lnTo>
                  <a:lnTo>
                    <a:pt x="95" y="583"/>
                  </a:lnTo>
                  <a:lnTo>
                    <a:pt x="102" y="584"/>
                  </a:lnTo>
                  <a:lnTo>
                    <a:pt x="108" y="587"/>
                  </a:lnTo>
                  <a:lnTo>
                    <a:pt x="114" y="588"/>
                  </a:lnTo>
                  <a:lnTo>
                    <a:pt x="119" y="589"/>
                  </a:lnTo>
                  <a:lnTo>
                    <a:pt x="124" y="589"/>
                  </a:lnTo>
                  <a:lnTo>
                    <a:pt x="127" y="589"/>
                  </a:lnTo>
                  <a:lnTo>
                    <a:pt x="132" y="588"/>
                  </a:lnTo>
                  <a:lnTo>
                    <a:pt x="136" y="587"/>
                  </a:lnTo>
                  <a:lnTo>
                    <a:pt x="140" y="584"/>
                  </a:lnTo>
                  <a:lnTo>
                    <a:pt x="142" y="583"/>
                  </a:lnTo>
                  <a:lnTo>
                    <a:pt x="145" y="582"/>
                  </a:lnTo>
                  <a:lnTo>
                    <a:pt x="147" y="580"/>
                  </a:lnTo>
                  <a:lnTo>
                    <a:pt x="147" y="580"/>
                  </a:lnTo>
                  <a:lnTo>
                    <a:pt x="141" y="560"/>
                  </a:lnTo>
                  <a:lnTo>
                    <a:pt x="119" y="553"/>
                  </a:lnTo>
                  <a:lnTo>
                    <a:pt x="140" y="339"/>
                  </a:lnTo>
                  <a:lnTo>
                    <a:pt x="148" y="313"/>
                  </a:lnTo>
                  <a:lnTo>
                    <a:pt x="137" y="198"/>
                  </a:lnTo>
                  <a:lnTo>
                    <a:pt x="161" y="313"/>
                  </a:lnTo>
                  <a:lnTo>
                    <a:pt x="155" y="324"/>
                  </a:lnTo>
                  <a:lnTo>
                    <a:pt x="155" y="324"/>
                  </a:lnTo>
                  <a:lnTo>
                    <a:pt x="155" y="325"/>
                  </a:lnTo>
                  <a:lnTo>
                    <a:pt x="155" y="325"/>
                  </a:lnTo>
                  <a:lnTo>
                    <a:pt x="156" y="325"/>
                  </a:lnTo>
                  <a:lnTo>
                    <a:pt x="156" y="327"/>
                  </a:lnTo>
                  <a:lnTo>
                    <a:pt x="157" y="327"/>
                  </a:lnTo>
                  <a:lnTo>
                    <a:pt x="159" y="328"/>
                  </a:lnTo>
                  <a:lnTo>
                    <a:pt x="160" y="328"/>
                  </a:lnTo>
                  <a:lnTo>
                    <a:pt x="160" y="340"/>
                  </a:lnTo>
                  <a:lnTo>
                    <a:pt x="147" y="344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63" name="Freeform 23"/>
            <p:cNvSpPr>
              <a:spLocks/>
            </p:cNvSpPr>
            <p:nvPr/>
          </p:nvSpPr>
          <p:spPr bwMode="auto">
            <a:xfrm>
              <a:off x="2786" y="1182"/>
              <a:ext cx="184" cy="616"/>
            </a:xfrm>
            <a:custGeom>
              <a:avLst/>
              <a:gdLst/>
              <a:ahLst/>
              <a:cxnLst>
                <a:cxn ang="0">
                  <a:pos x="183" y="478"/>
                </a:cxn>
                <a:cxn ang="0">
                  <a:pos x="169" y="327"/>
                </a:cxn>
                <a:cxn ang="0">
                  <a:pos x="174" y="320"/>
                </a:cxn>
                <a:cxn ang="0">
                  <a:pos x="176" y="313"/>
                </a:cxn>
                <a:cxn ang="0">
                  <a:pos x="174" y="296"/>
                </a:cxn>
                <a:cxn ang="0">
                  <a:pos x="175" y="226"/>
                </a:cxn>
                <a:cxn ang="0">
                  <a:pos x="172" y="176"/>
                </a:cxn>
                <a:cxn ang="0">
                  <a:pos x="164" y="119"/>
                </a:cxn>
                <a:cxn ang="0">
                  <a:pos x="145" y="101"/>
                </a:cxn>
                <a:cxn ang="0">
                  <a:pos x="118" y="89"/>
                </a:cxn>
                <a:cxn ang="0">
                  <a:pos x="104" y="84"/>
                </a:cxn>
                <a:cxn ang="0">
                  <a:pos x="116" y="47"/>
                </a:cxn>
                <a:cxn ang="0">
                  <a:pos x="117" y="35"/>
                </a:cxn>
                <a:cxn ang="0">
                  <a:pos x="114" y="17"/>
                </a:cxn>
                <a:cxn ang="0">
                  <a:pos x="106" y="6"/>
                </a:cxn>
                <a:cxn ang="0">
                  <a:pos x="100" y="0"/>
                </a:cxn>
                <a:cxn ang="0">
                  <a:pos x="83" y="2"/>
                </a:cxn>
                <a:cxn ang="0">
                  <a:pos x="64" y="8"/>
                </a:cxn>
                <a:cxn ang="0">
                  <a:pos x="59" y="16"/>
                </a:cxn>
                <a:cxn ang="0">
                  <a:pos x="49" y="29"/>
                </a:cxn>
                <a:cxn ang="0">
                  <a:pos x="47" y="47"/>
                </a:cxn>
                <a:cxn ang="0">
                  <a:pos x="50" y="60"/>
                </a:cxn>
                <a:cxn ang="0">
                  <a:pos x="64" y="95"/>
                </a:cxn>
                <a:cxn ang="0">
                  <a:pos x="47" y="109"/>
                </a:cxn>
                <a:cxn ang="0">
                  <a:pos x="21" y="135"/>
                </a:cxn>
                <a:cxn ang="0">
                  <a:pos x="12" y="152"/>
                </a:cxn>
                <a:cxn ang="0">
                  <a:pos x="7" y="199"/>
                </a:cxn>
                <a:cxn ang="0">
                  <a:pos x="2" y="248"/>
                </a:cxn>
                <a:cxn ang="0">
                  <a:pos x="1" y="274"/>
                </a:cxn>
                <a:cxn ang="0">
                  <a:pos x="0" y="322"/>
                </a:cxn>
                <a:cxn ang="0">
                  <a:pos x="2" y="361"/>
                </a:cxn>
                <a:cxn ang="0">
                  <a:pos x="10" y="366"/>
                </a:cxn>
                <a:cxn ang="0">
                  <a:pos x="18" y="364"/>
                </a:cxn>
                <a:cxn ang="0">
                  <a:pos x="11" y="351"/>
                </a:cxn>
                <a:cxn ang="0">
                  <a:pos x="53" y="568"/>
                </a:cxn>
                <a:cxn ang="0">
                  <a:pos x="59" y="606"/>
                </a:cxn>
                <a:cxn ang="0">
                  <a:pos x="89" y="582"/>
                </a:cxn>
                <a:cxn ang="0">
                  <a:pos x="107" y="587"/>
                </a:cxn>
                <a:cxn ang="0">
                  <a:pos x="123" y="589"/>
                </a:cxn>
                <a:cxn ang="0">
                  <a:pos x="135" y="587"/>
                </a:cxn>
                <a:cxn ang="0">
                  <a:pos x="145" y="582"/>
                </a:cxn>
                <a:cxn ang="0">
                  <a:pos x="140" y="560"/>
                </a:cxn>
                <a:cxn ang="0">
                  <a:pos x="147" y="313"/>
                </a:cxn>
                <a:cxn ang="0">
                  <a:pos x="153" y="324"/>
                </a:cxn>
                <a:cxn ang="0">
                  <a:pos x="155" y="325"/>
                </a:cxn>
                <a:cxn ang="0">
                  <a:pos x="156" y="327"/>
                </a:cxn>
                <a:cxn ang="0">
                  <a:pos x="159" y="340"/>
                </a:cxn>
              </a:cxnLst>
              <a:rect l="0" t="0" r="r" b="b"/>
              <a:pathLst>
                <a:path w="184" h="616">
                  <a:moveTo>
                    <a:pt x="146" y="344"/>
                  </a:moveTo>
                  <a:lnTo>
                    <a:pt x="146" y="488"/>
                  </a:lnTo>
                  <a:lnTo>
                    <a:pt x="183" y="478"/>
                  </a:lnTo>
                  <a:lnTo>
                    <a:pt x="183" y="334"/>
                  </a:lnTo>
                  <a:lnTo>
                    <a:pt x="169" y="338"/>
                  </a:lnTo>
                  <a:lnTo>
                    <a:pt x="169" y="327"/>
                  </a:lnTo>
                  <a:lnTo>
                    <a:pt x="170" y="325"/>
                  </a:lnTo>
                  <a:lnTo>
                    <a:pt x="171" y="323"/>
                  </a:lnTo>
                  <a:lnTo>
                    <a:pt x="174" y="320"/>
                  </a:lnTo>
                  <a:lnTo>
                    <a:pt x="175" y="318"/>
                  </a:lnTo>
                  <a:lnTo>
                    <a:pt x="175" y="315"/>
                  </a:lnTo>
                  <a:lnTo>
                    <a:pt x="176" y="313"/>
                  </a:lnTo>
                  <a:lnTo>
                    <a:pt x="176" y="311"/>
                  </a:lnTo>
                  <a:lnTo>
                    <a:pt x="177" y="311"/>
                  </a:lnTo>
                  <a:lnTo>
                    <a:pt x="174" y="296"/>
                  </a:lnTo>
                  <a:lnTo>
                    <a:pt x="174" y="295"/>
                  </a:lnTo>
                  <a:lnTo>
                    <a:pt x="175" y="231"/>
                  </a:lnTo>
                  <a:lnTo>
                    <a:pt x="175" y="226"/>
                  </a:lnTo>
                  <a:lnTo>
                    <a:pt x="174" y="214"/>
                  </a:lnTo>
                  <a:lnTo>
                    <a:pt x="174" y="197"/>
                  </a:lnTo>
                  <a:lnTo>
                    <a:pt x="172" y="176"/>
                  </a:lnTo>
                  <a:lnTo>
                    <a:pt x="170" y="155"/>
                  </a:lnTo>
                  <a:lnTo>
                    <a:pt x="167" y="136"/>
                  </a:lnTo>
                  <a:lnTo>
                    <a:pt x="164" y="119"/>
                  </a:lnTo>
                  <a:lnTo>
                    <a:pt x="159" y="111"/>
                  </a:lnTo>
                  <a:lnTo>
                    <a:pt x="152" y="106"/>
                  </a:lnTo>
                  <a:lnTo>
                    <a:pt x="145" y="101"/>
                  </a:lnTo>
                  <a:lnTo>
                    <a:pt x="136" y="95"/>
                  </a:lnTo>
                  <a:lnTo>
                    <a:pt x="127" y="92"/>
                  </a:lnTo>
                  <a:lnTo>
                    <a:pt x="118" y="89"/>
                  </a:lnTo>
                  <a:lnTo>
                    <a:pt x="111" y="87"/>
                  </a:lnTo>
                  <a:lnTo>
                    <a:pt x="107" y="85"/>
                  </a:lnTo>
                  <a:lnTo>
                    <a:pt x="104" y="84"/>
                  </a:lnTo>
                  <a:lnTo>
                    <a:pt x="106" y="69"/>
                  </a:lnTo>
                  <a:lnTo>
                    <a:pt x="114" y="49"/>
                  </a:lnTo>
                  <a:lnTo>
                    <a:pt x="116" y="47"/>
                  </a:lnTo>
                  <a:lnTo>
                    <a:pt x="116" y="44"/>
                  </a:lnTo>
                  <a:lnTo>
                    <a:pt x="117" y="40"/>
                  </a:lnTo>
                  <a:lnTo>
                    <a:pt x="117" y="35"/>
                  </a:lnTo>
                  <a:lnTo>
                    <a:pt x="117" y="29"/>
                  </a:lnTo>
                  <a:lnTo>
                    <a:pt x="116" y="22"/>
                  </a:lnTo>
                  <a:lnTo>
                    <a:pt x="114" y="17"/>
                  </a:lnTo>
                  <a:lnTo>
                    <a:pt x="112" y="13"/>
                  </a:lnTo>
                  <a:lnTo>
                    <a:pt x="108" y="10"/>
                  </a:lnTo>
                  <a:lnTo>
                    <a:pt x="106" y="6"/>
                  </a:lnTo>
                  <a:lnTo>
                    <a:pt x="104" y="3"/>
                  </a:lnTo>
                  <a:lnTo>
                    <a:pt x="103" y="1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8" y="7"/>
                  </a:lnTo>
                  <a:lnTo>
                    <a:pt x="64" y="8"/>
                  </a:lnTo>
                  <a:lnTo>
                    <a:pt x="61" y="11"/>
                  </a:lnTo>
                  <a:lnTo>
                    <a:pt x="60" y="12"/>
                  </a:lnTo>
                  <a:lnTo>
                    <a:pt x="59" y="16"/>
                  </a:lnTo>
                  <a:lnTo>
                    <a:pt x="56" y="18"/>
                  </a:lnTo>
                  <a:lnTo>
                    <a:pt x="53" y="23"/>
                  </a:lnTo>
                  <a:lnTo>
                    <a:pt x="49" y="29"/>
                  </a:lnTo>
                  <a:lnTo>
                    <a:pt x="47" y="35"/>
                  </a:lnTo>
                  <a:lnTo>
                    <a:pt x="46" y="41"/>
                  </a:lnTo>
                  <a:lnTo>
                    <a:pt x="47" y="47"/>
                  </a:lnTo>
                  <a:lnTo>
                    <a:pt x="47" y="53"/>
                  </a:lnTo>
                  <a:lnTo>
                    <a:pt x="49" y="58"/>
                  </a:lnTo>
                  <a:lnTo>
                    <a:pt x="50" y="60"/>
                  </a:lnTo>
                  <a:lnTo>
                    <a:pt x="50" y="61"/>
                  </a:lnTo>
                  <a:lnTo>
                    <a:pt x="51" y="87"/>
                  </a:lnTo>
                  <a:lnTo>
                    <a:pt x="64" y="95"/>
                  </a:lnTo>
                  <a:lnTo>
                    <a:pt x="61" y="97"/>
                  </a:lnTo>
                  <a:lnTo>
                    <a:pt x="56" y="102"/>
                  </a:lnTo>
                  <a:lnTo>
                    <a:pt x="47" y="109"/>
                  </a:lnTo>
                  <a:lnTo>
                    <a:pt x="39" y="118"/>
                  </a:lnTo>
                  <a:lnTo>
                    <a:pt x="30" y="127"/>
                  </a:lnTo>
                  <a:lnTo>
                    <a:pt x="21" y="135"/>
                  </a:lnTo>
                  <a:lnTo>
                    <a:pt x="15" y="142"/>
                  </a:lnTo>
                  <a:lnTo>
                    <a:pt x="13" y="146"/>
                  </a:lnTo>
                  <a:lnTo>
                    <a:pt x="12" y="152"/>
                  </a:lnTo>
                  <a:lnTo>
                    <a:pt x="11" y="164"/>
                  </a:lnTo>
                  <a:lnTo>
                    <a:pt x="10" y="180"/>
                  </a:lnTo>
                  <a:lnTo>
                    <a:pt x="7" y="199"/>
                  </a:lnTo>
                  <a:lnTo>
                    <a:pt x="5" y="218"/>
                  </a:lnTo>
                  <a:lnTo>
                    <a:pt x="3" y="236"/>
                  </a:lnTo>
                  <a:lnTo>
                    <a:pt x="2" y="248"/>
                  </a:lnTo>
                  <a:lnTo>
                    <a:pt x="1" y="257"/>
                  </a:lnTo>
                  <a:lnTo>
                    <a:pt x="1" y="263"/>
                  </a:lnTo>
                  <a:lnTo>
                    <a:pt x="1" y="274"/>
                  </a:lnTo>
                  <a:lnTo>
                    <a:pt x="0" y="289"/>
                  </a:lnTo>
                  <a:lnTo>
                    <a:pt x="0" y="304"/>
                  </a:lnTo>
                  <a:lnTo>
                    <a:pt x="0" y="322"/>
                  </a:lnTo>
                  <a:lnTo>
                    <a:pt x="0" y="337"/>
                  </a:lnTo>
                  <a:lnTo>
                    <a:pt x="1" y="351"/>
                  </a:lnTo>
                  <a:lnTo>
                    <a:pt x="2" y="361"/>
                  </a:lnTo>
                  <a:lnTo>
                    <a:pt x="3" y="363"/>
                  </a:lnTo>
                  <a:lnTo>
                    <a:pt x="7" y="366"/>
                  </a:lnTo>
                  <a:lnTo>
                    <a:pt x="10" y="366"/>
                  </a:lnTo>
                  <a:lnTo>
                    <a:pt x="13" y="366"/>
                  </a:lnTo>
                  <a:lnTo>
                    <a:pt x="16" y="366"/>
                  </a:lnTo>
                  <a:lnTo>
                    <a:pt x="18" y="364"/>
                  </a:lnTo>
                  <a:lnTo>
                    <a:pt x="21" y="363"/>
                  </a:lnTo>
                  <a:lnTo>
                    <a:pt x="22" y="363"/>
                  </a:lnTo>
                  <a:lnTo>
                    <a:pt x="11" y="351"/>
                  </a:lnTo>
                  <a:lnTo>
                    <a:pt x="29" y="237"/>
                  </a:lnTo>
                  <a:lnTo>
                    <a:pt x="27" y="354"/>
                  </a:lnTo>
                  <a:lnTo>
                    <a:pt x="53" y="568"/>
                  </a:lnTo>
                  <a:lnTo>
                    <a:pt x="32" y="598"/>
                  </a:lnTo>
                  <a:lnTo>
                    <a:pt x="29" y="615"/>
                  </a:lnTo>
                  <a:lnTo>
                    <a:pt x="59" y="606"/>
                  </a:lnTo>
                  <a:lnTo>
                    <a:pt x="84" y="579"/>
                  </a:lnTo>
                  <a:lnTo>
                    <a:pt x="85" y="580"/>
                  </a:lnTo>
                  <a:lnTo>
                    <a:pt x="89" y="582"/>
                  </a:lnTo>
                  <a:lnTo>
                    <a:pt x="94" y="583"/>
                  </a:lnTo>
                  <a:lnTo>
                    <a:pt x="100" y="584"/>
                  </a:lnTo>
                  <a:lnTo>
                    <a:pt x="107" y="587"/>
                  </a:lnTo>
                  <a:lnTo>
                    <a:pt x="113" y="588"/>
                  </a:lnTo>
                  <a:lnTo>
                    <a:pt x="118" y="589"/>
                  </a:lnTo>
                  <a:lnTo>
                    <a:pt x="123" y="589"/>
                  </a:lnTo>
                  <a:lnTo>
                    <a:pt x="127" y="589"/>
                  </a:lnTo>
                  <a:lnTo>
                    <a:pt x="131" y="588"/>
                  </a:lnTo>
                  <a:lnTo>
                    <a:pt x="135" y="587"/>
                  </a:lnTo>
                  <a:lnTo>
                    <a:pt x="138" y="584"/>
                  </a:lnTo>
                  <a:lnTo>
                    <a:pt x="142" y="583"/>
                  </a:lnTo>
                  <a:lnTo>
                    <a:pt x="145" y="582"/>
                  </a:lnTo>
                  <a:lnTo>
                    <a:pt x="146" y="580"/>
                  </a:lnTo>
                  <a:lnTo>
                    <a:pt x="147" y="580"/>
                  </a:lnTo>
                  <a:lnTo>
                    <a:pt x="140" y="560"/>
                  </a:lnTo>
                  <a:lnTo>
                    <a:pt x="118" y="553"/>
                  </a:lnTo>
                  <a:lnTo>
                    <a:pt x="138" y="339"/>
                  </a:lnTo>
                  <a:lnTo>
                    <a:pt x="147" y="313"/>
                  </a:lnTo>
                  <a:lnTo>
                    <a:pt x="137" y="198"/>
                  </a:lnTo>
                  <a:lnTo>
                    <a:pt x="160" y="313"/>
                  </a:lnTo>
                  <a:lnTo>
                    <a:pt x="153" y="324"/>
                  </a:lnTo>
                  <a:lnTo>
                    <a:pt x="153" y="324"/>
                  </a:lnTo>
                  <a:lnTo>
                    <a:pt x="153" y="325"/>
                  </a:lnTo>
                  <a:lnTo>
                    <a:pt x="155" y="325"/>
                  </a:lnTo>
                  <a:lnTo>
                    <a:pt x="155" y="325"/>
                  </a:lnTo>
                  <a:lnTo>
                    <a:pt x="156" y="327"/>
                  </a:lnTo>
                  <a:lnTo>
                    <a:pt x="156" y="327"/>
                  </a:lnTo>
                  <a:lnTo>
                    <a:pt x="157" y="328"/>
                  </a:lnTo>
                  <a:lnTo>
                    <a:pt x="159" y="328"/>
                  </a:lnTo>
                  <a:lnTo>
                    <a:pt x="159" y="340"/>
                  </a:lnTo>
                  <a:lnTo>
                    <a:pt x="146" y="344"/>
                  </a:lnTo>
                </a:path>
              </a:pathLst>
            </a:custGeom>
            <a:solidFill>
              <a:srgbClr val="FFCC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64" name="Freeform 24"/>
            <p:cNvSpPr>
              <a:spLocks/>
            </p:cNvSpPr>
            <p:nvPr/>
          </p:nvSpPr>
          <p:spPr bwMode="auto">
            <a:xfrm>
              <a:off x="2876" y="1176"/>
              <a:ext cx="187" cy="624"/>
            </a:xfrm>
            <a:custGeom>
              <a:avLst/>
              <a:gdLst/>
              <a:ahLst/>
              <a:cxnLst>
                <a:cxn ang="0">
                  <a:pos x="35" y="364"/>
                </a:cxn>
                <a:cxn ang="0">
                  <a:pos x="16" y="278"/>
                </a:cxn>
                <a:cxn ang="0">
                  <a:pos x="0" y="237"/>
                </a:cxn>
                <a:cxn ang="0">
                  <a:pos x="5" y="218"/>
                </a:cxn>
                <a:cxn ang="0">
                  <a:pos x="11" y="189"/>
                </a:cxn>
                <a:cxn ang="0">
                  <a:pos x="21" y="162"/>
                </a:cxn>
                <a:cxn ang="0">
                  <a:pos x="32" y="143"/>
                </a:cxn>
                <a:cxn ang="0">
                  <a:pos x="49" y="124"/>
                </a:cxn>
                <a:cxn ang="0">
                  <a:pos x="67" y="108"/>
                </a:cxn>
                <a:cxn ang="0">
                  <a:pos x="78" y="98"/>
                </a:cxn>
                <a:cxn ang="0">
                  <a:pos x="79" y="81"/>
                </a:cxn>
                <a:cxn ang="0">
                  <a:pos x="69" y="65"/>
                </a:cxn>
                <a:cxn ang="0">
                  <a:pos x="68" y="59"/>
                </a:cxn>
                <a:cxn ang="0">
                  <a:pos x="68" y="47"/>
                </a:cxn>
                <a:cxn ang="0">
                  <a:pos x="70" y="35"/>
                </a:cxn>
                <a:cxn ang="0">
                  <a:pos x="77" y="23"/>
                </a:cxn>
                <a:cxn ang="0">
                  <a:pos x="80" y="16"/>
                </a:cxn>
                <a:cxn ang="0">
                  <a:pos x="84" y="10"/>
                </a:cxn>
                <a:cxn ang="0">
                  <a:pos x="94" y="5"/>
                </a:cxn>
                <a:cxn ang="0">
                  <a:pos x="112" y="1"/>
                </a:cxn>
                <a:cxn ang="0">
                  <a:pos x="121" y="0"/>
                </a:cxn>
                <a:cxn ang="0">
                  <a:pos x="125" y="1"/>
                </a:cxn>
                <a:cxn ang="0">
                  <a:pos x="129" y="6"/>
                </a:cxn>
                <a:cxn ang="0">
                  <a:pos x="136" y="11"/>
                </a:cxn>
                <a:cxn ang="0">
                  <a:pos x="139" y="22"/>
                </a:cxn>
                <a:cxn ang="0">
                  <a:pos x="137" y="35"/>
                </a:cxn>
                <a:cxn ang="0">
                  <a:pos x="135" y="44"/>
                </a:cxn>
                <a:cxn ang="0">
                  <a:pos x="122" y="75"/>
                </a:cxn>
                <a:cxn ang="0">
                  <a:pos x="124" y="87"/>
                </a:cxn>
                <a:cxn ang="0">
                  <a:pos x="137" y="92"/>
                </a:cxn>
                <a:cxn ang="0">
                  <a:pos x="155" y="99"/>
                </a:cxn>
                <a:cxn ang="0">
                  <a:pos x="169" y="107"/>
                </a:cxn>
                <a:cxn ang="0">
                  <a:pos x="173" y="116"/>
                </a:cxn>
                <a:cxn ang="0">
                  <a:pos x="175" y="142"/>
                </a:cxn>
                <a:cxn ang="0">
                  <a:pos x="180" y="176"/>
                </a:cxn>
                <a:cxn ang="0">
                  <a:pos x="183" y="206"/>
                </a:cxn>
                <a:cxn ang="0">
                  <a:pos x="184" y="220"/>
                </a:cxn>
                <a:cxn ang="0">
                  <a:pos x="186" y="244"/>
                </a:cxn>
                <a:cxn ang="0">
                  <a:pos x="186" y="277"/>
                </a:cxn>
                <a:cxn ang="0">
                  <a:pos x="184" y="306"/>
                </a:cxn>
                <a:cxn ang="0">
                  <a:pos x="182" y="321"/>
                </a:cxn>
                <a:cxn ang="0">
                  <a:pos x="175" y="327"/>
                </a:cxn>
                <a:cxn ang="0">
                  <a:pos x="169" y="330"/>
                </a:cxn>
                <a:cxn ang="0">
                  <a:pos x="164" y="331"/>
                </a:cxn>
                <a:cxn ang="0">
                  <a:pos x="165" y="321"/>
                </a:cxn>
                <a:cxn ang="0">
                  <a:pos x="158" y="325"/>
                </a:cxn>
                <a:cxn ang="0">
                  <a:pos x="159" y="432"/>
                </a:cxn>
                <a:cxn ang="0">
                  <a:pos x="164" y="548"/>
                </a:cxn>
                <a:cxn ang="0">
                  <a:pos x="137" y="570"/>
                </a:cxn>
                <a:cxn ang="0">
                  <a:pos x="99" y="582"/>
                </a:cxn>
                <a:cxn ang="0">
                  <a:pos x="94" y="591"/>
                </a:cxn>
                <a:cxn ang="0">
                  <a:pos x="87" y="605"/>
                </a:cxn>
                <a:cxn ang="0">
                  <a:pos x="78" y="616"/>
                </a:cxn>
                <a:cxn ang="0">
                  <a:pos x="70" y="620"/>
                </a:cxn>
                <a:cxn ang="0">
                  <a:pos x="63" y="623"/>
                </a:cxn>
                <a:cxn ang="0">
                  <a:pos x="55" y="623"/>
                </a:cxn>
                <a:cxn ang="0">
                  <a:pos x="51" y="623"/>
                </a:cxn>
                <a:cxn ang="0">
                  <a:pos x="58" y="599"/>
                </a:cxn>
                <a:cxn ang="0">
                  <a:pos x="45" y="471"/>
                </a:cxn>
                <a:cxn ang="0">
                  <a:pos x="37" y="336"/>
                </a:cxn>
              </a:cxnLst>
              <a:rect l="0" t="0" r="r" b="b"/>
              <a:pathLst>
                <a:path w="187" h="624">
                  <a:moveTo>
                    <a:pt x="37" y="336"/>
                  </a:moveTo>
                  <a:lnTo>
                    <a:pt x="35" y="364"/>
                  </a:lnTo>
                  <a:lnTo>
                    <a:pt x="10" y="337"/>
                  </a:lnTo>
                  <a:lnTo>
                    <a:pt x="16" y="278"/>
                  </a:lnTo>
                  <a:lnTo>
                    <a:pt x="0" y="240"/>
                  </a:lnTo>
                  <a:lnTo>
                    <a:pt x="0" y="237"/>
                  </a:lnTo>
                  <a:lnTo>
                    <a:pt x="2" y="229"/>
                  </a:lnTo>
                  <a:lnTo>
                    <a:pt x="5" y="218"/>
                  </a:lnTo>
                  <a:lnTo>
                    <a:pt x="7" y="204"/>
                  </a:lnTo>
                  <a:lnTo>
                    <a:pt x="11" y="189"/>
                  </a:lnTo>
                  <a:lnTo>
                    <a:pt x="16" y="175"/>
                  </a:lnTo>
                  <a:lnTo>
                    <a:pt x="21" y="162"/>
                  </a:lnTo>
                  <a:lnTo>
                    <a:pt x="26" y="152"/>
                  </a:lnTo>
                  <a:lnTo>
                    <a:pt x="32" y="143"/>
                  </a:lnTo>
                  <a:lnTo>
                    <a:pt x="40" y="134"/>
                  </a:lnTo>
                  <a:lnTo>
                    <a:pt x="49" y="124"/>
                  </a:lnTo>
                  <a:lnTo>
                    <a:pt x="58" y="116"/>
                  </a:lnTo>
                  <a:lnTo>
                    <a:pt x="67" y="108"/>
                  </a:lnTo>
                  <a:lnTo>
                    <a:pt x="74" y="102"/>
                  </a:lnTo>
                  <a:lnTo>
                    <a:pt x="78" y="98"/>
                  </a:lnTo>
                  <a:lnTo>
                    <a:pt x="80" y="97"/>
                  </a:lnTo>
                  <a:lnTo>
                    <a:pt x="79" y="81"/>
                  </a:lnTo>
                  <a:lnTo>
                    <a:pt x="70" y="66"/>
                  </a:lnTo>
                  <a:lnTo>
                    <a:pt x="69" y="65"/>
                  </a:lnTo>
                  <a:lnTo>
                    <a:pt x="69" y="63"/>
                  </a:lnTo>
                  <a:lnTo>
                    <a:pt x="68" y="59"/>
                  </a:lnTo>
                  <a:lnTo>
                    <a:pt x="68" y="54"/>
                  </a:lnTo>
                  <a:lnTo>
                    <a:pt x="68" y="47"/>
                  </a:lnTo>
                  <a:lnTo>
                    <a:pt x="69" y="41"/>
                  </a:lnTo>
                  <a:lnTo>
                    <a:pt x="70" y="35"/>
                  </a:lnTo>
                  <a:lnTo>
                    <a:pt x="74" y="29"/>
                  </a:lnTo>
                  <a:lnTo>
                    <a:pt x="77" y="23"/>
                  </a:lnTo>
                  <a:lnTo>
                    <a:pt x="79" y="20"/>
                  </a:lnTo>
                  <a:lnTo>
                    <a:pt x="80" y="16"/>
                  </a:lnTo>
                  <a:lnTo>
                    <a:pt x="82" y="12"/>
                  </a:lnTo>
                  <a:lnTo>
                    <a:pt x="84" y="10"/>
                  </a:lnTo>
                  <a:lnTo>
                    <a:pt x="88" y="7"/>
                  </a:lnTo>
                  <a:lnTo>
                    <a:pt x="94" y="5"/>
                  </a:lnTo>
                  <a:lnTo>
                    <a:pt x="102" y="2"/>
                  </a:lnTo>
                  <a:lnTo>
                    <a:pt x="112" y="1"/>
                  </a:lnTo>
                  <a:lnTo>
                    <a:pt x="117" y="0"/>
                  </a:lnTo>
                  <a:lnTo>
                    <a:pt x="121" y="0"/>
                  </a:lnTo>
                  <a:lnTo>
                    <a:pt x="124" y="0"/>
                  </a:lnTo>
                  <a:lnTo>
                    <a:pt x="125" y="1"/>
                  </a:lnTo>
                  <a:lnTo>
                    <a:pt x="126" y="3"/>
                  </a:lnTo>
                  <a:lnTo>
                    <a:pt x="129" y="6"/>
                  </a:lnTo>
                  <a:lnTo>
                    <a:pt x="132" y="8"/>
                  </a:lnTo>
                  <a:lnTo>
                    <a:pt x="136" y="11"/>
                  </a:lnTo>
                  <a:lnTo>
                    <a:pt x="137" y="16"/>
                  </a:lnTo>
                  <a:lnTo>
                    <a:pt x="139" y="22"/>
                  </a:lnTo>
                  <a:lnTo>
                    <a:pt x="137" y="29"/>
                  </a:lnTo>
                  <a:lnTo>
                    <a:pt x="137" y="35"/>
                  </a:lnTo>
                  <a:lnTo>
                    <a:pt x="136" y="40"/>
                  </a:lnTo>
                  <a:lnTo>
                    <a:pt x="135" y="44"/>
                  </a:lnTo>
                  <a:lnTo>
                    <a:pt x="135" y="45"/>
                  </a:lnTo>
                  <a:lnTo>
                    <a:pt x="122" y="75"/>
                  </a:lnTo>
                  <a:lnTo>
                    <a:pt x="121" y="85"/>
                  </a:lnTo>
                  <a:lnTo>
                    <a:pt x="124" y="87"/>
                  </a:lnTo>
                  <a:lnTo>
                    <a:pt x="129" y="88"/>
                  </a:lnTo>
                  <a:lnTo>
                    <a:pt x="137" y="92"/>
                  </a:lnTo>
                  <a:lnTo>
                    <a:pt x="146" y="95"/>
                  </a:lnTo>
                  <a:lnTo>
                    <a:pt x="155" y="99"/>
                  </a:lnTo>
                  <a:lnTo>
                    <a:pt x="164" y="103"/>
                  </a:lnTo>
                  <a:lnTo>
                    <a:pt x="169" y="107"/>
                  </a:lnTo>
                  <a:lnTo>
                    <a:pt x="172" y="109"/>
                  </a:lnTo>
                  <a:lnTo>
                    <a:pt x="173" y="116"/>
                  </a:lnTo>
                  <a:lnTo>
                    <a:pt x="174" y="127"/>
                  </a:lnTo>
                  <a:lnTo>
                    <a:pt x="175" y="142"/>
                  </a:lnTo>
                  <a:lnTo>
                    <a:pt x="178" y="158"/>
                  </a:lnTo>
                  <a:lnTo>
                    <a:pt x="180" y="176"/>
                  </a:lnTo>
                  <a:lnTo>
                    <a:pt x="182" y="192"/>
                  </a:lnTo>
                  <a:lnTo>
                    <a:pt x="183" y="206"/>
                  </a:lnTo>
                  <a:lnTo>
                    <a:pt x="184" y="214"/>
                  </a:lnTo>
                  <a:lnTo>
                    <a:pt x="184" y="220"/>
                  </a:lnTo>
                  <a:lnTo>
                    <a:pt x="184" y="230"/>
                  </a:lnTo>
                  <a:lnTo>
                    <a:pt x="186" y="244"/>
                  </a:lnTo>
                  <a:lnTo>
                    <a:pt x="186" y="261"/>
                  </a:lnTo>
                  <a:lnTo>
                    <a:pt x="186" y="277"/>
                  </a:lnTo>
                  <a:lnTo>
                    <a:pt x="186" y="292"/>
                  </a:lnTo>
                  <a:lnTo>
                    <a:pt x="184" y="306"/>
                  </a:lnTo>
                  <a:lnTo>
                    <a:pt x="183" y="317"/>
                  </a:lnTo>
                  <a:lnTo>
                    <a:pt x="182" y="321"/>
                  </a:lnTo>
                  <a:lnTo>
                    <a:pt x="178" y="325"/>
                  </a:lnTo>
                  <a:lnTo>
                    <a:pt x="175" y="327"/>
                  </a:lnTo>
                  <a:lnTo>
                    <a:pt x="172" y="329"/>
                  </a:lnTo>
                  <a:lnTo>
                    <a:pt x="169" y="330"/>
                  </a:lnTo>
                  <a:lnTo>
                    <a:pt x="167" y="330"/>
                  </a:lnTo>
                  <a:lnTo>
                    <a:pt x="164" y="331"/>
                  </a:lnTo>
                  <a:lnTo>
                    <a:pt x="164" y="331"/>
                  </a:lnTo>
                  <a:lnTo>
                    <a:pt x="165" y="321"/>
                  </a:lnTo>
                  <a:lnTo>
                    <a:pt x="174" y="312"/>
                  </a:lnTo>
                  <a:lnTo>
                    <a:pt x="158" y="325"/>
                  </a:lnTo>
                  <a:lnTo>
                    <a:pt x="163" y="406"/>
                  </a:lnTo>
                  <a:lnTo>
                    <a:pt x="159" y="432"/>
                  </a:lnTo>
                  <a:lnTo>
                    <a:pt x="136" y="533"/>
                  </a:lnTo>
                  <a:lnTo>
                    <a:pt x="164" y="548"/>
                  </a:lnTo>
                  <a:lnTo>
                    <a:pt x="168" y="563"/>
                  </a:lnTo>
                  <a:lnTo>
                    <a:pt x="137" y="570"/>
                  </a:lnTo>
                  <a:lnTo>
                    <a:pt x="101" y="581"/>
                  </a:lnTo>
                  <a:lnTo>
                    <a:pt x="99" y="582"/>
                  </a:lnTo>
                  <a:lnTo>
                    <a:pt x="98" y="586"/>
                  </a:lnTo>
                  <a:lnTo>
                    <a:pt x="94" y="591"/>
                  </a:lnTo>
                  <a:lnTo>
                    <a:pt x="91" y="599"/>
                  </a:lnTo>
                  <a:lnTo>
                    <a:pt x="87" y="605"/>
                  </a:lnTo>
                  <a:lnTo>
                    <a:pt x="82" y="611"/>
                  </a:lnTo>
                  <a:lnTo>
                    <a:pt x="78" y="616"/>
                  </a:lnTo>
                  <a:lnTo>
                    <a:pt x="74" y="619"/>
                  </a:lnTo>
                  <a:lnTo>
                    <a:pt x="70" y="620"/>
                  </a:lnTo>
                  <a:lnTo>
                    <a:pt x="67" y="621"/>
                  </a:lnTo>
                  <a:lnTo>
                    <a:pt x="63" y="623"/>
                  </a:lnTo>
                  <a:lnTo>
                    <a:pt x="59" y="623"/>
                  </a:lnTo>
                  <a:lnTo>
                    <a:pt x="55" y="623"/>
                  </a:lnTo>
                  <a:lnTo>
                    <a:pt x="53" y="623"/>
                  </a:lnTo>
                  <a:lnTo>
                    <a:pt x="51" y="623"/>
                  </a:lnTo>
                  <a:lnTo>
                    <a:pt x="50" y="623"/>
                  </a:lnTo>
                  <a:lnTo>
                    <a:pt x="58" y="599"/>
                  </a:lnTo>
                  <a:lnTo>
                    <a:pt x="67" y="571"/>
                  </a:lnTo>
                  <a:lnTo>
                    <a:pt x="45" y="471"/>
                  </a:lnTo>
                  <a:lnTo>
                    <a:pt x="40" y="372"/>
                  </a:lnTo>
                  <a:lnTo>
                    <a:pt x="37" y="336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65" name="Freeform 25"/>
            <p:cNvSpPr>
              <a:spLocks/>
            </p:cNvSpPr>
            <p:nvPr/>
          </p:nvSpPr>
          <p:spPr bwMode="auto">
            <a:xfrm>
              <a:off x="2890" y="1177"/>
              <a:ext cx="188" cy="625"/>
            </a:xfrm>
            <a:custGeom>
              <a:avLst/>
              <a:gdLst/>
              <a:ahLst/>
              <a:cxnLst>
                <a:cxn ang="0">
                  <a:pos x="35" y="366"/>
                </a:cxn>
                <a:cxn ang="0">
                  <a:pos x="17" y="280"/>
                </a:cxn>
                <a:cxn ang="0">
                  <a:pos x="1" y="238"/>
                </a:cxn>
                <a:cxn ang="0">
                  <a:pos x="5" y="219"/>
                </a:cxn>
                <a:cxn ang="0">
                  <a:pos x="12" y="190"/>
                </a:cxn>
                <a:cxn ang="0">
                  <a:pos x="21" y="162"/>
                </a:cxn>
                <a:cxn ang="0">
                  <a:pos x="32" y="145"/>
                </a:cxn>
                <a:cxn ang="0">
                  <a:pos x="50" y="126"/>
                </a:cxn>
                <a:cxn ang="0">
                  <a:pos x="68" y="109"/>
                </a:cxn>
                <a:cxn ang="0">
                  <a:pos x="79" y="99"/>
                </a:cxn>
                <a:cxn ang="0">
                  <a:pos x="79" y="83"/>
                </a:cxn>
                <a:cxn ang="0">
                  <a:pos x="70" y="66"/>
                </a:cxn>
                <a:cxn ang="0">
                  <a:pos x="69" y="59"/>
                </a:cxn>
                <a:cxn ang="0">
                  <a:pos x="68" y="49"/>
                </a:cxn>
                <a:cxn ang="0">
                  <a:pos x="72" y="36"/>
                </a:cxn>
                <a:cxn ang="0">
                  <a:pos x="78" y="25"/>
                </a:cxn>
                <a:cxn ang="0">
                  <a:pos x="80" y="16"/>
                </a:cxn>
                <a:cxn ang="0">
                  <a:pos x="84" y="11"/>
                </a:cxn>
                <a:cxn ang="0">
                  <a:pos x="94" y="6"/>
                </a:cxn>
                <a:cxn ang="0">
                  <a:pos x="112" y="1"/>
                </a:cxn>
                <a:cxn ang="0">
                  <a:pos x="122" y="0"/>
                </a:cxn>
                <a:cxn ang="0">
                  <a:pos x="125" y="2"/>
                </a:cxn>
                <a:cxn ang="0">
                  <a:pos x="130" y="6"/>
                </a:cxn>
                <a:cxn ang="0">
                  <a:pos x="137" y="12"/>
                </a:cxn>
                <a:cxn ang="0">
                  <a:pos x="138" y="22"/>
                </a:cxn>
                <a:cxn ang="0">
                  <a:pos x="137" y="35"/>
                </a:cxn>
                <a:cxn ang="0">
                  <a:pos x="136" y="44"/>
                </a:cxn>
                <a:cxn ang="0">
                  <a:pos x="123" y="75"/>
                </a:cxn>
                <a:cxn ang="0">
                  <a:pos x="123" y="87"/>
                </a:cxn>
                <a:cxn ang="0">
                  <a:pos x="137" y="92"/>
                </a:cxn>
                <a:cxn ang="0">
                  <a:pos x="156" y="99"/>
                </a:cxn>
                <a:cxn ang="0">
                  <a:pos x="170" y="107"/>
                </a:cxn>
                <a:cxn ang="0">
                  <a:pos x="173" y="116"/>
                </a:cxn>
                <a:cxn ang="0">
                  <a:pos x="176" y="142"/>
                </a:cxn>
                <a:cxn ang="0">
                  <a:pos x="180" y="178"/>
                </a:cxn>
                <a:cxn ang="0">
                  <a:pos x="184" y="207"/>
                </a:cxn>
                <a:cxn ang="0">
                  <a:pos x="184" y="221"/>
                </a:cxn>
                <a:cxn ang="0">
                  <a:pos x="185" y="246"/>
                </a:cxn>
                <a:cxn ang="0">
                  <a:pos x="187" y="277"/>
                </a:cxn>
                <a:cxn ang="0">
                  <a:pos x="185" y="308"/>
                </a:cxn>
                <a:cxn ang="0">
                  <a:pos x="181" y="323"/>
                </a:cxn>
                <a:cxn ang="0">
                  <a:pos x="176" y="328"/>
                </a:cxn>
                <a:cxn ang="0">
                  <a:pos x="169" y="330"/>
                </a:cxn>
                <a:cxn ang="0">
                  <a:pos x="165" y="332"/>
                </a:cxn>
                <a:cxn ang="0">
                  <a:pos x="166" y="323"/>
                </a:cxn>
                <a:cxn ang="0">
                  <a:pos x="157" y="327"/>
                </a:cxn>
                <a:cxn ang="0">
                  <a:pos x="160" y="434"/>
                </a:cxn>
                <a:cxn ang="0">
                  <a:pos x="165" y="550"/>
                </a:cxn>
                <a:cxn ang="0">
                  <a:pos x="138" y="572"/>
                </a:cxn>
                <a:cxn ang="0">
                  <a:pos x="101" y="583"/>
                </a:cxn>
                <a:cxn ang="0">
                  <a:pos x="96" y="593"/>
                </a:cxn>
                <a:cxn ang="0">
                  <a:pos x="87" y="607"/>
                </a:cxn>
                <a:cxn ang="0">
                  <a:pos x="79" y="617"/>
                </a:cxn>
                <a:cxn ang="0">
                  <a:pos x="72" y="622"/>
                </a:cxn>
                <a:cxn ang="0">
                  <a:pos x="63" y="624"/>
                </a:cxn>
                <a:cxn ang="0">
                  <a:pos x="56" y="624"/>
                </a:cxn>
                <a:cxn ang="0">
                  <a:pos x="51" y="624"/>
                </a:cxn>
                <a:cxn ang="0">
                  <a:pos x="58" y="600"/>
                </a:cxn>
                <a:cxn ang="0">
                  <a:pos x="46" y="472"/>
                </a:cxn>
                <a:cxn ang="0">
                  <a:pos x="37" y="337"/>
                </a:cxn>
              </a:cxnLst>
              <a:rect l="0" t="0" r="r" b="b"/>
              <a:pathLst>
                <a:path w="188" h="625">
                  <a:moveTo>
                    <a:pt x="37" y="337"/>
                  </a:moveTo>
                  <a:lnTo>
                    <a:pt x="35" y="366"/>
                  </a:lnTo>
                  <a:lnTo>
                    <a:pt x="11" y="338"/>
                  </a:lnTo>
                  <a:lnTo>
                    <a:pt x="17" y="280"/>
                  </a:lnTo>
                  <a:lnTo>
                    <a:pt x="0" y="241"/>
                  </a:lnTo>
                  <a:lnTo>
                    <a:pt x="1" y="238"/>
                  </a:lnTo>
                  <a:lnTo>
                    <a:pt x="2" y="231"/>
                  </a:lnTo>
                  <a:lnTo>
                    <a:pt x="5" y="219"/>
                  </a:lnTo>
                  <a:lnTo>
                    <a:pt x="8" y="205"/>
                  </a:lnTo>
                  <a:lnTo>
                    <a:pt x="12" y="190"/>
                  </a:lnTo>
                  <a:lnTo>
                    <a:pt x="16" y="176"/>
                  </a:lnTo>
                  <a:lnTo>
                    <a:pt x="21" y="162"/>
                  </a:lnTo>
                  <a:lnTo>
                    <a:pt x="26" y="154"/>
                  </a:lnTo>
                  <a:lnTo>
                    <a:pt x="32" y="145"/>
                  </a:lnTo>
                  <a:lnTo>
                    <a:pt x="40" y="135"/>
                  </a:lnTo>
                  <a:lnTo>
                    <a:pt x="50" y="126"/>
                  </a:lnTo>
                  <a:lnTo>
                    <a:pt x="59" y="117"/>
                  </a:lnTo>
                  <a:lnTo>
                    <a:pt x="68" y="109"/>
                  </a:lnTo>
                  <a:lnTo>
                    <a:pt x="74" y="103"/>
                  </a:lnTo>
                  <a:lnTo>
                    <a:pt x="79" y="99"/>
                  </a:lnTo>
                  <a:lnTo>
                    <a:pt x="80" y="97"/>
                  </a:lnTo>
                  <a:lnTo>
                    <a:pt x="79" y="83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69" y="64"/>
                  </a:lnTo>
                  <a:lnTo>
                    <a:pt x="69" y="59"/>
                  </a:lnTo>
                  <a:lnTo>
                    <a:pt x="69" y="54"/>
                  </a:lnTo>
                  <a:lnTo>
                    <a:pt x="68" y="49"/>
                  </a:lnTo>
                  <a:lnTo>
                    <a:pt x="69" y="42"/>
                  </a:lnTo>
                  <a:lnTo>
                    <a:pt x="72" y="36"/>
                  </a:lnTo>
                  <a:lnTo>
                    <a:pt x="74" y="30"/>
                  </a:lnTo>
                  <a:lnTo>
                    <a:pt x="78" y="25"/>
                  </a:lnTo>
                  <a:lnTo>
                    <a:pt x="79" y="20"/>
                  </a:lnTo>
                  <a:lnTo>
                    <a:pt x="80" y="16"/>
                  </a:lnTo>
                  <a:lnTo>
                    <a:pt x="83" y="13"/>
                  </a:lnTo>
                  <a:lnTo>
                    <a:pt x="84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103" y="3"/>
                  </a:lnTo>
                  <a:lnTo>
                    <a:pt x="112" y="1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3" y="1"/>
                  </a:lnTo>
                  <a:lnTo>
                    <a:pt x="125" y="2"/>
                  </a:lnTo>
                  <a:lnTo>
                    <a:pt x="127" y="5"/>
                  </a:lnTo>
                  <a:lnTo>
                    <a:pt x="130" y="6"/>
                  </a:lnTo>
                  <a:lnTo>
                    <a:pt x="133" y="8"/>
                  </a:lnTo>
                  <a:lnTo>
                    <a:pt x="137" y="12"/>
                  </a:lnTo>
                  <a:lnTo>
                    <a:pt x="138" y="17"/>
                  </a:lnTo>
                  <a:lnTo>
                    <a:pt x="138" y="22"/>
                  </a:lnTo>
                  <a:lnTo>
                    <a:pt x="138" y="29"/>
                  </a:lnTo>
                  <a:lnTo>
                    <a:pt x="137" y="35"/>
                  </a:lnTo>
                  <a:lnTo>
                    <a:pt x="136" y="41"/>
                  </a:lnTo>
                  <a:lnTo>
                    <a:pt x="136" y="44"/>
                  </a:lnTo>
                  <a:lnTo>
                    <a:pt x="135" y="45"/>
                  </a:lnTo>
                  <a:lnTo>
                    <a:pt x="123" y="75"/>
                  </a:lnTo>
                  <a:lnTo>
                    <a:pt x="122" y="87"/>
                  </a:lnTo>
                  <a:lnTo>
                    <a:pt x="123" y="87"/>
                  </a:lnTo>
                  <a:lnTo>
                    <a:pt x="130" y="89"/>
                  </a:lnTo>
                  <a:lnTo>
                    <a:pt x="137" y="92"/>
                  </a:lnTo>
                  <a:lnTo>
                    <a:pt x="147" y="96"/>
                  </a:lnTo>
                  <a:lnTo>
                    <a:pt x="156" y="99"/>
                  </a:lnTo>
                  <a:lnTo>
                    <a:pt x="165" y="103"/>
                  </a:lnTo>
                  <a:lnTo>
                    <a:pt x="170" y="107"/>
                  </a:lnTo>
                  <a:lnTo>
                    <a:pt x="173" y="109"/>
                  </a:lnTo>
                  <a:lnTo>
                    <a:pt x="173" y="116"/>
                  </a:lnTo>
                  <a:lnTo>
                    <a:pt x="174" y="127"/>
                  </a:lnTo>
                  <a:lnTo>
                    <a:pt x="176" y="142"/>
                  </a:lnTo>
                  <a:lnTo>
                    <a:pt x="178" y="160"/>
                  </a:lnTo>
                  <a:lnTo>
                    <a:pt x="180" y="178"/>
                  </a:lnTo>
                  <a:lnTo>
                    <a:pt x="183" y="194"/>
                  </a:lnTo>
                  <a:lnTo>
                    <a:pt x="184" y="207"/>
                  </a:lnTo>
                  <a:lnTo>
                    <a:pt x="184" y="216"/>
                  </a:lnTo>
                  <a:lnTo>
                    <a:pt x="184" y="221"/>
                  </a:lnTo>
                  <a:lnTo>
                    <a:pt x="185" y="232"/>
                  </a:lnTo>
                  <a:lnTo>
                    <a:pt x="185" y="246"/>
                  </a:lnTo>
                  <a:lnTo>
                    <a:pt x="187" y="261"/>
                  </a:lnTo>
                  <a:lnTo>
                    <a:pt x="187" y="277"/>
                  </a:lnTo>
                  <a:lnTo>
                    <a:pt x="187" y="294"/>
                  </a:lnTo>
                  <a:lnTo>
                    <a:pt x="185" y="308"/>
                  </a:lnTo>
                  <a:lnTo>
                    <a:pt x="184" y="319"/>
                  </a:lnTo>
                  <a:lnTo>
                    <a:pt x="181" y="323"/>
                  </a:lnTo>
                  <a:lnTo>
                    <a:pt x="179" y="325"/>
                  </a:lnTo>
                  <a:lnTo>
                    <a:pt x="176" y="328"/>
                  </a:lnTo>
                  <a:lnTo>
                    <a:pt x="173" y="330"/>
                  </a:lnTo>
                  <a:lnTo>
                    <a:pt x="169" y="330"/>
                  </a:lnTo>
                  <a:lnTo>
                    <a:pt x="166" y="332"/>
                  </a:lnTo>
                  <a:lnTo>
                    <a:pt x="165" y="332"/>
                  </a:lnTo>
                  <a:lnTo>
                    <a:pt x="164" y="332"/>
                  </a:lnTo>
                  <a:lnTo>
                    <a:pt x="166" y="323"/>
                  </a:lnTo>
                  <a:lnTo>
                    <a:pt x="174" y="314"/>
                  </a:lnTo>
                  <a:lnTo>
                    <a:pt x="157" y="327"/>
                  </a:lnTo>
                  <a:lnTo>
                    <a:pt x="162" y="408"/>
                  </a:lnTo>
                  <a:lnTo>
                    <a:pt x="160" y="434"/>
                  </a:lnTo>
                  <a:lnTo>
                    <a:pt x="137" y="535"/>
                  </a:lnTo>
                  <a:lnTo>
                    <a:pt x="165" y="550"/>
                  </a:lnTo>
                  <a:lnTo>
                    <a:pt x="169" y="565"/>
                  </a:lnTo>
                  <a:lnTo>
                    <a:pt x="138" y="572"/>
                  </a:lnTo>
                  <a:lnTo>
                    <a:pt x="101" y="582"/>
                  </a:lnTo>
                  <a:lnTo>
                    <a:pt x="101" y="583"/>
                  </a:lnTo>
                  <a:lnTo>
                    <a:pt x="98" y="588"/>
                  </a:lnTo>
                  <a:lnTo>
                    <a:pt x="96" y="593"/>
                  </a:lnTo>
                  <a:lnTo>
                    <a:pt x="92" y="600"/>
                  </a:lnTo>
                  <a:lnTo>
                    <a:pt x="87" y="607"/>
                  </a:lnTo>
                  <a:lnTo>
                    <a:pt x="83" y="613"/>
                  </a:lnTo>
                  <a:lnTo>
                    <a:pt x="79" y="617"/>
                  </a:lnTo>
                  <a:lnTo>
                    <a:pt x="75" y="621"/>
                  </a:lnTo>
                  <a:lnTo>
                    <a:pt x="72" y="622"/>
                  </a:lnTo>
                  <a:lnTo>
                    <a:pt x="68" y="624"/>
                  </a:lnTo>
                  <a:lnTo>
                    <a:pt x="63" y="624"/>
                  </a:lnTo>
                  <a:lnTo>
                    <a:pt x="59" y="624"/>
                  </a:lnTo>
                  <a:lnTo>
                    <a:pt x="56" y="624"/>
                  </a:lnTo>
                  <a:lnTo>
                    <a:pt x="54" y="624"/>
                  </a:lnTo>
                  <a:lnTo>
                    <a:pt x="51" y="624"/>
                  </a:lnTo>
                  <a:lnTo>
                    <a:pt x="51" y="624"/>
                  </a:lnTo>
                  <a:lnTo>
                    <a:pt x="58" y="600"/>
                  </a:lnTo>
                  <a:lnTo>
                    <a:pt x="68" y="573"/>
                  </a:lnTo>
                  <a:lnTo>
                    <a:pt x="46" y="472"/>
                  </a:lnTo>
                  <a:lnTo>
                    <a:pt x="41" y="373"/>
                  </a:lnTo>
                  <a:lnTo>
                    <a:pt x="37" y="337"/>
                  </a:lnTo>
                </a:path>
              </a:pathLst>
            </a:custGeom>
            <a:solidFill>
              <a:srgbClr val="66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66" name="Freeform 26"/>
            <p:cNvSpPr>
              <a:spLocks/>
            </p:cNvSpPr>
            <p:nvPr/>
          </p:nvSpPr>
          <p:spPr bwMode="auto">
            <a:xfrm>
              <a:off x="3046" y="1145"/>
              <a:ext cx="185" cy="581"/>
            </a:xfrm>
            <a:custGeom>
              <a:avLst/>
              <a:gdLst/>
              <a:ahLst/>
              <a:cxnLst>
                <a:cxn ang="0">
                  <a:pos x="69" y="446"/>
                </a:cxn>
                <a:cxn ang="0">
                  <a:pos x="68" y="459"/>
                </a:cxn>
                <a:cxn ang="0">
                  <a:pos x="68" y="481"/>
                </a:cxn>
                <a:cxn ang="0">
                  <a:pos x="76" y="515"/>
                </a:cxn>
                <a:cxn ang="0">
                  <a:pos x="73" y="573"/>
                </a:cxn>
                <a:cxn ang="0">
                  <a:pos x="80" y="578"/>
                </a:cxn>
                <a:cxn ang="0">
                  <a:pos x="93" y="576"/>
                </a:cxn>
                <a:cxn ang="0">
                  <a:pos x="100" y="561"/>
                </a:cxn>
                <a:cxn ang="0">
                  <a:pos x="102" y="550"/>
                </a:cxn>
                <a:cxn ang="0">
                  <a:pos x="112" y="429"/>
                </a:cxn>
                <a:cxn ang="0">
                  <a:pos x="124" y="414"/>
                </a:cxn>
                <a:cxn ang="0">
                  <a:pos x="126" y="435"/>
                </a:cxn>
                <a:cxn ang="0">
                  <a:pos x="131" y="467"/>
                </a:cxn>
                <a:cxn ang="0">
                  <a:pos x="138" y="499"/>
                </a:cxn>
                <a:cxn ang="0">
                  <a:pos x="139" y="513"/>
                </a:cxn>
                <a:cxn ang="0">
                  <a:pos x="141" y="550"/>
                </a:cxn>
                <a:cxn ang="0">
                  <a:pos x="157" y="561"/>
                </a:cxn>
                <a:cxn ang="0">
                  <a:pos x="172" y="555"/>
                </a:cxn>
                <a:cxn ang="0">
                  <a:pos x="172" y="542"/>
                </a:cxn>
                <a:cxn ang="0">
                  <a:pos x="162" y="518"/>
                </a:cxn>
                <a:cxn ang="0">
                  <a:pos x="158" y="481"/>
                </a:cxn>
                <a:cxn ang="0">
                  <a:pos x="163" y="410"/>
                </a:cxn>
                <a:cxn ang="0">
                  <a:pos x="167" y="381"/>
                </a:cxn>
                <a:cxn ang="0">
                  <a:pos x="173" y="371"/>
                </a:cxn>
                <a:cxn ang="0">
                  <a:pos x="177" y="346"/>
                </a:cxn>
                <a:cxn ang="0">
                  <a:pos x="176" y="289"/>
                </a:cxn>
                <a:cxn ang="0">
                  <a:pos x="180" y="252"/>
                </a:cxn>
                <a:cxn ang="0">
                  <a:pos x="184" y="236"/>
                </a:cxn>
                <a:cxn ang="0">
                  <a:pos x="173" y="211"/>
                </a:cxn>
                <a:cxn ang="0">
                  <a:pos x="178" y="169"/>
                </a:cxn>
                <a:cxn ang="0">
                  <a:pos x="163" y="92"/>
                </a:cxn>
                <a:cxn ang="0">
                  <a:pos x="152" y="87"/>
                </a:cxn>
                <a:cxn ang="0">
                  <a:pos x="147" y="87"/>
                </a:cxn>
                <a:cxn ang="0">
                  <a:pos x="137" y="84"/>
                </a:cxn>
                <a:cxn ang="0">
                  <a:pos x="134" y="78"/>
                </a:cxn>
                <a:cxn ang="0">
                  <a:pos x="142" y="68"/>
                </a:cxn>
                <a:cxn ang="0">
                  <a:pos x="144" y="58"/>
                </a:cxn>
                <a:cxn ang="0">
                  <a:pos x="138" y="56"/>
                </a:cxn>
                <a:cxn ang="0">
                  <a:pos x="139" y="41"/>
                </a:cxn>
                <a:cxn ang="0">
                  <a:pos x="141" y="20"/>
                </a:cxn>
                <a:cxn ang="0">
                  <a:pos x="139" y="15"/>
                </a:cxn>
                <a:cxn ang="0">
                  <a:pos x="139" y="10"/>
                </a:cxn>
                <a:cxn ang="0">
                  <a:pos x="137" y="1"/>
                </a:cxn>
                <a:cxn ang="0">
                  <a:pos x="109" y="2"/>
                </a:cxn>
                <a:cxn ang="0">
                  <a:pos x="78" y="21"/>
                </a:cxn>
                <a:cxn ang="0">
                  <a:pos x="70" y="50"/>
                </a:cxn>
                <a:cxn ang="0">
                  <a:pos x="71" y="74"/>
                </a:cxn>
                <a:cxn ang="0">
                  <a:pos x="63" y="85"/>
                </a:cxn>
                <a:cxn ang="0">
                  <a:pos x="69" y="98"/>
                </a:cxn>
                <a:cxn ang="0">
                  <a:pos x="70" y="101"/>
                </a:cxn>
                <a:cxn ang="0">
                  <a:pos x="46" y="123"/>
                </a:cxn>
                <a:cxn ang="0">
                  <a:pos x="31" y="174"/>
                </a:cxn>
                <a:cxn ang="0">
                  <a:pos x="26" y="221"/>
                </a:cxn>
                <a:cxn ang="0">
                  <a:pos x="34" y="246"/>
                </a:cxn>
                <a:cxn ang="0">
                  <a:pos x="44" y="274"/>
                </a:cxn>
                <a:cxn ang="0">
                  <a:pos x="34" y="309"/>
                </a:cxn>
                <a:cxn ang="0">
                  <a:pos x="31" y="318"/>
                </a:cxn>
              </a:cxnLst>
              <a:rect l="0" t="0" r="r" b="b"/>
              <a:pathLst>
                <a:path w="185" h="581">
                  <a:moveTo>
                    <a:pt x="0" y="448"/>
                  </a:moveTo>
                  <a:lnTo>
                    <a:pt x="69" y="441"/>
                  </a:lnTo>
                  <a:lnTo>
                    <a:pt x="69" y="443"/>
                  </a:lnTo>
                  <a:lnTo>
                    <a:pt x="69" y="446"/>
                  </a:lnTo>
                  <a:lnTo>
                    <a:pt x="68" y="449"/>
                  </a:lnTo>
                  <a:lnTo>
                    <a:pt x="68" y="453"/>
                  </a:lnTo>
                  <a:lnTo>
                    <a:pt x="68" y="456"/>
                  </a:lnTo>
                  <a:lnTo>
                    <a:pt x="68" y="459"/>
                  </a:lnTo>
                  <a:lnTo>
                    <a:pt x="66" y="462"/>
                  </a:lnTo>
                  <a:lnTo>
                    <a:pt x="66" y="466"/>
                  </a:lnTo>
                  <a:lnTo>
                    <a:pt x="66" y="472"/>
                  </a:lnTo>
                  <a:lnTo>
                    <a:pt x="68" y="481"/>
                  </a:lnTo>
                  <a:lnTo>
                    <a:pt x="70" y="490"/>
                  </a:lnTo>
                  <a:lnTo>
                    <a:pt x="73" y="500"/>
                  </a:lnTo>
                  <a:lnTo>
                    <a:pt x="74" y="509"/>
                  </a:lnTo>
                  <a:lnTo>
                    <a:pt x="76" y="515"/>
                  </a:lnTo>
                  <a:lnTo>
                    <a:pt x="78" y="520"/>
                  </a:lnTo>
                  <a:lnTo>
                    <a:pt x="79" y="521"/>
                  </a:lnTo>
                  <a:lnTo>
                    <a:pt x="70" y="544"/>
                  </a:lnTo>
                  <a:lnTo>
                    <a:pt x="73" y="573"/>
                  </a:lnTo>
                  <a:lnTo>
                    <a:pt x="73" y="574"/>
                  </a:lnTo>
                  <a:lnTo>
                    <a:pt x="75" y="576"/>
                  </a:lnTo>
                  <a:lnTo>
                    <a:pt x="76" y="577"/>
                  </a:lnTo>
                  <a:lnTo>
                    <a:pt x="80" y="578"/>
                  </a:lnTo>
                  <a:lnTo>
                    <a:pt x="83" y="578"/>
                  </a:lnTo>
                  <a:lnTo>
                    <a:pt x="86" y="580"/>
                  </a:lnTo>
                  <a:lnTo>
                    <a:pt x="89" y="578"/>
                  </a:lnTo>
                  <a:lnTo>
                    <a:pt x="93" y="576"/>
                  </a:lnTo>
                  <a:lnTo>
                    <a:pt x="95" y="573"/>
                  </a:lnTo>
                  <a:lnTo>
                    <a:pt x="97" y="568"/>
                  </a:lnTo>
                  <a:lnTo>
                    <a:pt x="99" y="564"/>
                  </a:lnTo>
                  <a:lnTo>
                    <a:pt x="100" y="561"/>
                  </a:lnTo>
                  <a:lnTo>
                    <a:pt x="100" y="557"/>
                  </a:lnTo>
                  <a:lnTo>
                    <a:pt x="102" y="553"/>
                  </a:lnTo>
                  <a:lnTo>
                    <a:pt x="102" y="552"/>
                  </a:lnTo>
                  <a:lnTo>
                    <a:pt x="102" y="550"/>
                  </a:lnTo>
                  <a:lnTo>
                    <a:pt x="94" y="513"/>
                  </a:lnTo>
                  <a:lnTo>
                    <a:pt x="107" y="430"/>
                  </a:lnTo>
                  <a:lnTo>
                    <a:pt x="107" y="430"/>
                  </a:lnTo>
                  <a:lnTo>
                    <a:pt x="112" y="429"/>
                  </a:lnTo>
                  <a:lnTo>
                    <a:pt x="112" y="414"/>
                  </a:lnTo>
                  <a:lnTo>
                    <a:pt x="124" y="410"/>
                  </a:lnTo>
                  <a:lnTo>
                    <a:pt x="124" y="411"/>
                  </a:lnTo>
                  <a:lnTo>
                    <a:pt x="124" y="414"/>
                  </a:lnTo>
                  <a:lnTo>
                    <a:pt x="124" y="418"/>
                  </a:lnTo>
                  <a:lnTo>
                    <a:pt x="124" y="423"/>
                  </a:lnTo>
                  <a:lnTo>
                    <a:pt x="126" y="429"/>
                  </a:lnTo>
                  <a:lnTo>
                    <a:pt x="126" y="435"/>
                  </a:lnTo>
                  <a:lnTo>
                    <a:pt x="127" y="442"/>
                  </a:lnTo>
                  <a:lnTo>
                    <a:pt x="127" y="449"/>
                  </a:lnTo>
                  <a:lnTo>
                    <a:pt x="129" y="458"/>
                  </a:lnTo>
                  <a:lnTo>
                    <a:pt x="131" y="467"/>
                  </a:lnTo>
                  <a:lnTo>
                    <a:pt x="133" y="476"/>
                  </a:lnTo>
                  <a:lnTo>
                    <a:pt x="134" y="485"/>
                  </a:lnTo>
                  <a:lnTo>
                    <a:pt x="137" y="492"/>
                  </a:lnTo>
                  <a:lnTo>
                    <a:pt x="138" y="499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9" y="506"/>
                  </a:lnTo>
                  <a:lnTo>
                    <a:pt x="139" y="513"/>
                  </a:lnTo>
                  <a:lnTo>
                    <a:pt x="139" y="521"/>
                  </a:lnTo>
                  <a:lnTo>
                    <a:pt x="139" y="531"/>
                  </a:lnTo>
                  <a:lnTo>
                    <a:pt x="139" y="542"/>
                  </a:lnTo>
                  <a:lnTo>
                    <a:pt x="141" y="550"/>
                  </a:lnTo>
                  <a:lnTo>
                    <a:pt x="143" y="558"/>
                  </a:lnTo>
                  <a:lnTo>
                    <a:pt x="147" y="561"/>
                  </a:lnTo>
                  <a:lnTo>
                    <a:pt x="152" y="562"/>
                  </a:lnTo>
                  <a:lnTo>
                    <a:pt x="157" y="561"/>
                  </a:lnTo>
                  <a:lnTo>
                    <a:pt x="162" y="561"/>
                  </a:lnTo>
                  <a:lnTo>
                    <a:pt x="166" y="558"/>
                  </a:lnTo>
                  <a:lnTo>
                    <a:pt x="170" y="557"/>
                  </a:lnTo>
                  <a:lnTo>
                    <a:pt x="172" y="555"/>
                  </a:lnTo>
                  <a:lnTo>
                    <a:pt x="175" y="554"/>
                  </a:lnTo>
                  <a:lnTo>
                    <a:pt x="175" y="554"/>
                  </a:lnTo>
                  <a:lnTo>
                    <a:pt x="173" y="543"/>
                  </a:lnTo>
                  <a:lnTo>
                    <a:pt x="172" y="542"/>
                  </a:lnTo>
                  <a:lnTo>
                    <a:pt x="171" y="538"/>
                  </a:lnTo>
                  <a:lnTo>
                    <a:pt x="168" y="533"/>
                  </a:lnTo>
                  <a:lnTo>
                    <a:pt x="166" y="525"/>
                  </a:lnTo>
                  <a:lnTo>
                    <a:pt x="162" y="518"/>
                  </a:lnTo>
                  <a:lnTo>
                    <a:pt x="161" y="509"/>
                  </a:lnTo>
                  <a:lnTo>
                    <a:pt x="158" y="500"/>
                  </a:lnTo>
                  <a:lnTo>
                    <a:pt x="158" y="491"/>
                  </a:lnTo>
                  <a:lnTo>
                    <a:pt x="158" y="481"/>
                  </a:lnTo>
                  <a:lnTo>
                    <a:pt x="160" y="465"/>
                  </a:lnTo>
                  <a:lnTo>
                    <a:pt x="161" y="447"/>
                  </a:lnTo>
                  <a:lnTo>
                    <a:pt x="162" y="428"/>
                  </a:lnTo>
                  <a:lnTo>
                    <a:pt x="163" y="410"/>
                  </a:lnTo>
                  <a:lnTo>
                    <a:pt x="166" y="395"/>
                  </a:lnTo>
                  <a:lnTo>
                    <a:pt x="166" y="385"/>
                  </a:lnTo>
                  <a:lnTo>
                    <a:pt x="167" y="381"/>
                  </a:lnTo>
                  <a:lnTo>
                    <a:pt x="167" y="381"/>
                  </a:lnTo>
                  <a:lnTo>
                    <a:pt x="168" y="380"/>
                  </a:lnTo>
                  <a:lnTo>
                    <a:pt x="170" y="379"/>
                  </a:lnTo>
                  <a:lnTo>
                    <a:pt x="171" y="375"/>
                  </a:lnTo>
                  <a:lnTo>
                    <a:pt x="173" y="371"/>
                  </a:lnTo>
                  <a:lnTo>
                    <a:pt x="175" y="366"/>
                  </a:lnTo>
                  <a:lnTo>
                    <a:pt x="176" y="358"/>
                  </a:lnTo>
                  <a:lnTo>
                    <a:pt x="177" y="350"/>
                  </a:lnTo>
                  <a:lnTo>
                    <a:pt x="177" y="346"/>
                  </a:lnTo>
                  <a:lnTo>
                    <a:pt x="177" y="336"/>
                  </a:lnTo>
                  <a:lnTo>
                    <a:pt x="176" y="322"/>
                  </a:lnTo>
                  <a:lnTo>
                    <a:pt x="176" y="305"/>
                  </a:lnTo>
                  <a:lnTo>
                    <a:pt x="176" y="289"/>
                  </a:lnTo>
                  <a:lnTo>
                    <a:pt x="176" y="275"/>
                  </a:lnTo>
                  <a:lnTo>
                    <a:pt x="176" y="262"/>
                  </a:lnTo>
                  <a:lnTo>
                    <a:pt x="177" y="256"/>
                  </a:lnTo>
                  <a:lnTo>
                    <a:pt x="180" y="252"/>
                  </a:lnTo>
                  <a:lnTo>
                    <a:pt x="181" y="248"/>
                  </a:lnTo>
                  <a:lnTo>
                    <a:pt x="182" y="245"/>
                  </a:lnTo>
                  <a:lnTo>
                    <a:pt x="184" y="241"/>
                  </a:lnTo>
                  <a:lnTo>
                    <a:pt x="184" y="236"/>
                  </a:lnTo>
                  <a:lnTo>
                    <a:pt x="182" y="231"/>
                  </a:lnTo>
                  <a:lnTo>
                    <a:pt x="181" y="226"/>
                  </a:lnTo>
                  <a:lnTo>
                    <a:pt x="177" y="219"/>
                  </a:lnTo>
                  <a:lnTo>
                    <a:pt x="173" y="211"/>
                  </a:lnTo>
                  <a:lnTo>
                    <a:pt x="172" y="202"/>
                  </a:lnTo>
                  <a:lnTo>
                    <a:pt x="173" y="193"/>
                  </a:lnTo>
                  <a:lnTo>
                    <a:pt x="176" y="183"/>
                  </a:lnTo>
                  <a:lnTo>
                    <a:pt x="178" y="169"/>
                  </a:lnTo>
                  <a:lnTo>
                    <a:pt x="178" y="151"/>
                  </a:lnTo>
                  <a:lnTo>
                    <a:pt x="175" y="127"/>
                  </a:lnTo>
                  <a:lnTo>
                    <a:pt x="166" y="97"/>
                  </a:lnTo>
                  <a:lnTo>
                    <a:pt x="163" y="92"/>
                  </a:lnTo>
                  <a:lnTo>
                    <a:pt x="161" y="89"/>
                  </a:lnTo>
                  <a:lnTo>
                    <a:pt x="158" y="88"/>
                  </a:lnTo>
                  <a:lnTo>
                    <a:pt x="155" y="87"/>
                  </a:lnTo>
                  <a:lnTo>
                    <a:pt x="152" y="87"/>
                  </a:lnTo>
                  <a:lnTo>
                    <a:pt x="149" y="87"/>
                  </a:lnTo>
                  <a:lnTo>
                    <a:pt x="148" y="87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6" y="87"/>
                  </a:lnTo>
                  <a:lnTo>
                    <a:pt x="143" y="85"/>
                  </a:lnTo>
                  <a:lnTo>
                    <a:pt x="139" y="85"/>
                  </a:lnTo>
                  <a:lnTo>
                    <a:pt x="137" y="84"/>
                  </a:lnTo>
                  <a:lnTo>
                    <a:pt x="134" y="83"/>
                  </a:lnTo>
                  <a:lnTo>
                    <a:pt x="133" y="80"/>
                  </a:lnTo>
                  <a:lnTo>
                    <a:pt x="133" y="79"/>
                  </a:lnTo>
                  <a:lnTo>
                    <a:pt x="134" y="78"/>
                  </a:lnTo>
                  <a:lnTo>
                    <a:pt x="136" y="75"/>
                  </a:lnTo>
                  <a:lnTo>
                    <a:pt x="137" y="73"/>
                  </a:lnTo>
                  <a:lnTo>
                    <a:pt x="139" y="70"/>
                  </a:lnTo>
                  <a:lnTo>
                    <a:pt x="142" y="68"/>
                  </a:lnTo>
                  <a:lnTo>
                    <a:pt x="143" y="65"/>
                  </a:lnTo>
                  <a:lnTo>
                    <a:pt x="144" y="63"/>
                  </a:lnTo>
                  <a:lnTo>
                    <a:pt x="144" y="60"/>
                  </a:lnTo>
                  <a:lnTo>
                    <a:pt x="144" y="58"/>
                  </a:lnTo>
                  <a:lnTo>
                    <a:pt x="144" y="56"/>
                  </a:lnTo>
                  <a:lnTo>
                    <a:pt x="142" y="56"/>
                  </a:lnTo>
                  <a:lnTo>
                    <a:pt x="141" y="56"/>
                  </a:lnTo>
                  <a:lnTo>
                    <a:pt x="138" y="56"/>
                  </a:lnTo>
                  <a:lnTo>
                    <a:pt x="137" y="56"/>
                  </a:lnTo>
                  <a:lnTo>
                    <a:pt x="137" y="54"/>
                  </a:lnTo>
                  <a:lnTo>
                    <a:pt x="137" y="50"/>
                  </a:lnTo>
                  <a:lnTo>
                    <a:pt x="139" y="41"/>
                  </a:lnTo>
                  <a:lnTo>
                    <a:pt x="141" y="34"/>
                  </a:lnTo>
                  <a:lnTo>
                    <a:pt x="142" y="27"/>
                  </a:lnTo>
                  <a:lnTo>
                    <a:pt x="141" y="22"/>
                  </a:lnTo>
                  <a:lnTo>
                    <a:pt x="141" y="20"/>
                  </a:lnTo>
                  <a:lnTo>
                    <a:pt x="141" y="17"/>
                  </a:lnTo>
                  <a:lnTo>
                    <a:pt x="139" y="16"/>
                  </a:lnTo>
                  <a:lnTo>
                    <a:pt x="139" y="15"/>
                  </a:lnTo>
                  <a:lnTo>
                    <a:pt x="139" y="15"/>
                  </a:lnTo>
                  <a:lnTo>
                    <a:pt x="139" y="13"/>
                  </a:lnTo>
                  <a:lnTo>
                    <a:pt x="139" y="12"/>
                  </a:lnTo>
                  <a:lnTo>
                    <a:pt x="139" y="11"/>
                  </a:lnTo>
                  <a:lnTo>
                    <a:pt x="139" y="10"/>
                  </a:lnTo>
                  <a:lnTo>
                    <a:pt x="139" y="7"/>
                  </a:lnTo>
                  <a:lnTo>
                    <a:pt x="139" y="5"/>
                  </a:lnTo>
                  <a:lnTo>
                    <a:pt x="139" y="3"/>
                  </a:lnTo>
                  <a:lnTo>
                    <a:pt x="137" y="1"/>
                  </a:lnTo>
                  <a:lnTo>
                    <a:pt x="132" y="1"/>
                  </a:lnTo>
                  <a:lnTo>
                    <a:pt x="126" y="0"/>
                  </a:lnTo>
                  <a:lnTo>
                    <a:pt x="117" y="1"/>
                  </a:lnTo>
                  <a:lnTo>
                    <a:pt x="109" y="2"/>
                  </a:lnTo>
                  <a:lnTo>
                    <a:pt x="100" y="3"/>
                  </a:lnTo>
                  <a:lnTo>
                    <a:pt x="94" y="6"/>
                  </a:lnTo>
                  <a:lnTo>
                    <a:pt x="89" y="8"/>
                  </a:lnTo>
                  <a:lnTo>
                    <a:pt x="78" y="21"/>
                  </a:lnTo>
                  <a:lnTo>
                    <a:pt x="70" y="30"/>
                  </a:lnTo>
                  <a:lnTo>
                    <a:pt x="68" y="37"/>
                  </a:lnTo>
                  <a:lnTo>
                    <a:pt x="68" y="45"/>
                  </a:lnTo>
                  <a:lnTo>
                    <a:pt x="70" y="50"/>
                  </a:lnTo>
                  <a:lnTo>
                    <a:pt x="73" y="56"/>
                  </a:lnTo>
                  <a:lnTo>
                    <a:pt x="74" y="61"/>
                  </a:lnTo>
                  <a:lnTo>
                    <a:pt x="74" y="68"/>
                  </a:lnTo>
                  <a:lnTo>
                    <a:pt x="71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65" y="84"/>
                  </a:lnTo>
                  <a:lnTo>
                    <a:pt x="63" y="85"/>
                  </a:lnTo>
                  <a:lnTo>
                    <a:pt x="61" y="87"/>
                  </a:lnTo>
                  <a:lnTo>
                    <a:pt x="60" y="87"/>
                  </a:lnTo>
                  <a:lnTo>
                    <a:pt x="60" y="87"/>
                  </a:lnTo>
                  <a:lnTo>
                    <a:pt x="69" y="98"/>
                  </a:lnTo>
                  <a:lnTo>
                    <a:pt x="69" y="98"/>
                  </a:lnTo>
                  <a:lnTo>
                    <a:pt x="70" y="98"/>
                  </a:lnTo>
                  <a:lnTo>
                    <a:pt x="70" y="99"/>
                  </a:lnTo>
                  <a:lnTo>
                    <a:pt x="70" y="101"/>
                  </a:lnTo>
                  <a:lnTo>
                    <a:pt x="68" y="103"/>
                  </a:lnTo>
                  <a:lnTo>
                    <a:pt x="64" y="108"/>
                  </a:lnTo>
                  <a:lnTo>
                    <a:pt x="56" y="114"/>
                  </a:lnTo>
                  <a:lnTo>
                    <a:pt x="46" y="123"/>
                  </a:lnTo>
                  <a:lnTo>
                    <a:pt x="41" y="131"/>
                  </a:lnTo>
                  <a:lnTo>
                    <a:pt x="37" y="142"/>
                  </a:lnTo>
                  <a:lnTo>
                    <a:pt x="34" y="157"/>
                  </a:lnTo>
                  <a:lnTo>
                    <a:pt x="31" y="174"/>
                  </a:lnTo>
                  <a:lnTo>
                    <a:pt x="28" y="190"/>
                  </a:lnTo>
                  <a:lnTo>
                    <a:pt x="27" y="204"/>
                  </a:lnTo>
                  <a:lnTo>
                    <a:pt x="26" y="216"/>
                  </a:lnTo>
                  <a:lnTo>
                    <a:pt x="26" y="221"/>
                  </a:lnTo>
                  <a:lnTo>
                    <a:pt x="27" y="223"/>
                  </a:lnTo>
                  <a:lnTo>
                    <a:pt x="28" y="229"/>
                  </a:lnTo>
                  <a:lnTo>
                    <a:pt x="31" y="237"/>
                  </a:lnTo>
                  <a:lnTo>
                    <a:pt x="34" y="246"/>
                  </a:lnTo>
                  <a:lnTo>
                    <a:pt x="36" y="255"/>
                  </a:lnTo>
                  <a:lnTo>
                    <a:pt x="39" y="264"/>
                  </a:lnTo>
                  <a:lnTo>
                    <a:pt x="41" y="270"/>
                  </a:lnTo>
                  <a:lnTo>
                    <a:pt x="44" y="274"/>
                  </a:lnTo>
                  <a:lnTo>
                    <a:pt x="39" y="302"/>
                  </a:lnTo>
                  <a:lnTo>
                    <a:pt x="36" y="304"/>
                  </a:lnTo>
                  <a:lnTo>
                    <a:pt x="35" y="307"/>
                  </a:lnTo>
                  <a:lnTo>
                    <a:pt x="34" y="309"/>
                  </a:lnTo>
                  <a:lnTo>
                    <a:pt x="32" y="312"/>
                  </a:lnTo>
                  <a:lnTo>
                    <a:pt x="31" y="314"/>
                  </a:lnTo>
                  <a:lnTo>
                    <a:pt x="31" y="317"/>
                  </a:lnTo>
                  <a:lnTo>
                    <a:pt x="31" y="318"/>
                  </a:lnTo>
                  <a:lnTo>
                    <a:pt x="31" y="320"/>
                  </a:lnTo>
                  <a:lnTo>
                    <a:pt x="0" y="329"/>
                  </a:lnTo>
                  <a:lnTo>
                    <a:pt x="0" y="448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67" name="Freeform 27"/>
            <p:cNvSpPr>
              <a:spLocks/>
            </p:cNvSpPr>
            <p:nvPr/>
          </p:nvSpPr>
          <p:spPr bwMode="auto">
            <a:xfrm>
              <a:off x="3075" y="1135"/>
              <a:ext cx="172" cy="581"/>
            </a:xfrm>
            <a:custGeom>
              <a:avLst/>
              <a:gdLst/>
              <a:ahLst/>
              <a:cxnLst>
                <a:cxn ang="0">
                  <a:pos x="56" y="446"/>
                </a:cxn>
                <a:cxn ang="0">
                  <a:pos x="55" y="459"/>
                </a:cxn>
                <a:cxn ang="0">
                  <a:pos x="55" y="481"/>
                </a:cxn>
                <a:cxn ang="0">
                  <a:pos x="64" y="515"/>
                </a:cxn>
                <a:cxn ang="0">
                  <a:pos x="60" y="573"/>
                </a:cxn>
                <a:cxn ang="0">
                  <a:pos x="67" y="578"/>
                </a:cxn>
                <a:cxn ang="0">
                  <a:pos x="80" y="576"/>
                </a:cxn>
                <a:cxn ang="0">
                  <a:pos x="88" y="561"/>
                </a:cxn>
                <a:cxn ang="0">
                  <a:pos x="89" y="550"/>
                </a:cxn>
                <a:cxn ang="0">
                  <a:pos x="99" y="429"/>
                </a:cxn>
                <a:cxn ang="0">
                  <a:pos x="111" y="414"/>
                </a:cxn>
                <a:cxn ang="0">
                  <a:pos x="113" y="435"/>
                </a:cxn>
                <a:cxn ang="0">
                  <a:pos x="118" y="467"/>
                </a:cxn>
                <a:cxn ang="0">
                  <a:pos x="125" y="499"/>
                </a:cxn>
                <a:cxn ang="0">
                  <a:pos x="126" y="513"/>
                </a:cxn>
                <a:cxn ang="0">
                  <a:pos x="128" y="550"/>
                </a:cxn>
                <a:cxn ang="0">
                  <a:pos x="144" y="561"/>
                </a:cxn>
                <a:cxn ang="0">
                  <a:pos x="159" y="555"/>
                </a:cxn>
                <a:cxn ang="0">
                  <a:pos x="159" y="542"/>
                </a:cxn>
                <a:cxn ang="0">
                  <a:pos x="149" y="518"/>
                </a:cxn>
                <a:cxn ang="0">
                  <a:pos x="145" y="481"/>
                </a:cxn>
                <a:cxn ang="0">
                  <a:pos x="150" y="410"/>
                </a:cxn>
                <a:cxn ang="0">
                  <a:pos x="154" y="381"/>
                </a:cxn>
                <a:cxn ang="0">
                  <a:pos x="160" y="371"/>
                </a:cxn>
                <a:cxn ang="0">
                  <a:pos x="164" y="346"/>
                </a:cxn>
                <a:cxn ang="0">
                  <a:pos x="163" y="289"/>
                </a:cxn>
                <a:cxn ang="0">
                  <a:pos x="167" y="252"/>
                </a:cxn>
                <a:cxn ang="0">
                  <a:pos x="171" y="236"/>
                </a:cxn>
                <a:cxn ang="0">
                  <a:pos x="160" y="211"/>
                </a:cxn>
                <a:cxn ang="0">
                  <a:pos x="165" y="169"/>
                </a:cxn>
                <a:cxn ang="0">
                  <a:pos x="150" y="92"/>
                </a:cxn>
                <a:cxn ang="0">
                  <a:pos x="139" y="87"/>
                </a:cxn>
                <a:cxn ang="0">
                  <a:pos x="134" y="87"/>
                </a:cxn>
                <a:cxn ang="0">
                  <a:pos x="124" y="84"/>
                </a:cxn>
                <a:cxn ang="0">
                  <a:pos x="121" y="78"/>
                </a:cxn>
                <a:cxn ang="0">
                  <a:pos x="128" y="68"/>
                </a:cxn>
                <a:cxn ang="0">
                  <a:pos x="132" y="58"/>
                </a:cxn>
                <a:cxn ang="0">
                  <a:pos x="125" y="56"/>
                </a:cxn>
                <a:cxn ang="0">
                  <a:pos x="126" y="41"/>
                </a:cxn>
                <a:cxn ang="0">
                  <a:pos x="128" y="20"/>
                </a:cxn>
                <a:cxn ang="0">
                  <a:pos x="126" y="15"/>
                </a:cxn>
                <a:cxn ang="0">
                  <a:pos x="126" y="10"/>
                </a:cxn>
                <a:cxn ang="0">
                  <a:pos x="124" y="1"/>
                </a:cxn>
                <a:cxn ang="0">
                  <a:pos x="96" y="2"/>
                </a:cxn>
                <a:cxn ang="0">
                  <a:pos x="65" y="21"/>
                </a:cxn>
                <a:cxn ang="0">
                  <a:pos x="57" y="50"/>
                </a:cxn>
                <a:cxn ang="0">
                  <a:pos x="59" y="74"/>
                </a:cxn>
                <a:cxn ang="0">
                  <a:pos x="50" y="85"/>
                </a:cxn>
                <a:cxn ang="0">
                  <a:pos x="56" y="98"/>
                </a:cxn>
                <a:cxn ang="0">
                  <a:pos x="57" y="101"/>
                </a:cxn>
                <a:cxn ang="0">
                  <a:pos x="33" y="123"/>
                </a:cxn>
                <a:cxn ang="0">
                  <a:pos x="18" y="174"/>
                </a:cxn>
                <a:cxn ang="0">
                  <a:pos x="13" y="221"/>
                </a:cxn>
                <a:cxn ang="0">
                  <a:pos x="21" y="246"/>
                </a:cxn>
                <a:cxn ang="0">
                  <a:pos x="31" y="274"/>
                </a:cxn>
                <a:cxn ang="0">
                  <a:pos x="21" y="309"/>
                </a:cxn>
                <a:cxn ang="0">
                  <a:pos x="18" y="318"/>
                </a:cxn>
              </a:cxnLst>
              <a:rect l="0" t="0" r="r" b="b"/>
              <a:pathLst>
                <a:path w="172" h="581">
                  <a:moveTo>
                    <a:pt x="0" y="439"/>
                  </a:moveTo>
                  <a:lnTo>
                    <a:pt x="56" y="441"/>
                  </a:lnTo>
                  <a:lnTo>
                    <a:pt x="56" y="443"/>
                  </a:lnTo>
                  <a:lnTo>
                    <a:pt x="56" y="446"/>
                  </a:lnTo>
                  <a:lnTo>
                    <a:pt x="55" y="449"/>
                  </a:lnTo>
                  <a:lnTo>
                    <a:pt x="55" y="453"/>
                  </a:lnTo>
                  <a:lnTo>
                    <a:pt x="55" y="456"/>
                  </a:lnTo>
                  <a:lnTo>
                    <a:pt x="55" y="459"/>
                  </a:lnTo>
                  <a:lnTo>
                    <a:pt x="54" y="462"/>
                  </a:lnTo>
                  <a:lnTo>
                    <a:pt x="54" y="466"/>
                  </a:lnTo>
                  <a:lnTo>
                    <a:pt x="54" y="472"/>
                  </a:lnTo>
                  <a:lnTo>
                    <a:pt x="55" y="481"/>
                  </a:lnTo>
                  <a:lnTo>
                    <a:pt x="57" y="490"/>
                  </a:lnTo>
                  <a:lnTo>
                    <a:pt x="59" y="500"/>
                  </a:lnTo>
                  <a:lnTo>
                    <a:pt x="61" y="509"/>
                  </a:lnTo>
                  <a:lnTo>
                    <a:pt x="64" y="515"/>
                  </a:lnTo>
                  <a:lnTo>
                    <a:pt x="65" y="520"/>
                  </a:lnTo>
                  <a:lnTo>
                    <a:pt x="66" y="521"/>
                  </a:lnTo>
                  <a:lnTo>
                    <a:pt x="56" y="544"/>
                  </a:lnTo>
                  <a:lnTo>
                    <a:pt x="60" y="573"/>
                  </a:lnTo>
                  <a:lnTo>
                    <a:pt x="60" y="574"/>
                  </a:lnTo>
                  <a:lnTo>
                    <a:pt x="62" y="576"/>
                  </a:lnTo>
                  <a:lnTo>
                    <a:pt x="64" y="577"/>
                  </a:lnTo>
                  <a:lnTo>
                    <a:pt x="67" y="578"/>
                  </a:lnTo>
                  <a:lnTo>
                    <a:pt x="70" y="578"/>
                  </a:lnTo>
                  <a:lnTo>
                    <a:pt x="74" y="580"/>
                  </a:lnTo>
                  <a:lnTo>
                    <a:pt x="76" y="578"/>
                  </a:lnTo>
                  <a:lnTo>
                    <a:pt x="80" y="576"/>
                  </a:lnTo>
                  <a:lnTo>
                    <a:pt x="82" y="573"/>
                  </a:lnTo>
                  <a:lnTo>
                    <a:pt x="84" y="568"/>
                  </a:lnTo>
                  <a:lnTo>
                    <a:pt x="86" y="564"/>
                  </a:lnTo>
                  <a:lnTo>
                    <a:pt x="88" y="561"/>
                  </a:lnTo>
                  <a:lnTo>
                    <a:pt x="88" y="557"/>
                  </a:lnTo>
                  <a:lnTo>
                    <a:pt x="89" y="553"/>
                  </a:lnTo>
                  <a:lnTo>
                    <a:pt x="89" y="552"/>
                  </a:lnTo>
                  <a:lnTo>
                    <a:pt x="89" y="550"/>
                  </a:lnTo>
                  <a:lnTo>
                    <a:pt x="81" y="514"/>
                  </a:lnTo>
                  <a:lnTo>
                    <a:pt x="94" y="430"/>
                  </a:lnTo>
                  <a:lnTo>
                    <a:pt x="94" y="430"/>
                  </a:lnTo>
                  <a:lnTo>
                    <a:pt x="99" y="429"/>
                  </a:lnTo>
                  <a:lnTo>
                    <a:pt x="99" y="414"/>
                  </a:lnTo>
                  <a:lnTo>
                    <a:pt x="111" y="410"/>
                  </a:lnTo>
                  <a:lnTo>
                    <a:pt x="111" y="411"/>
                  </a:lnTo>
                  <a:lnTo>
                    <a:pt x="111" y="414"/>
                  </a:lnTo>
                  <a:lnTo>
                    <a:pt x="111" y="418"/>
                  </a:lnTo>
                  <a:lnTo>
                    <a:pt x="111" y="423"/>
                  </a:lnTo>
                  <a:lnTo>
                    <a:pt x="113" y="429"/>
                  </a:lnTo>
                  <a:lnTo>
                    <a:pt x="113" y="435"/>
                  </a:lnTo>
                  <a:lnTo>
                    <a:pt x="114" y="442"/>
                  </a:lnTo>
                  <a:lnTo>
                    <a:pt x="114" y="449"/>
                  </a:lnTo>
                  <a:lnTo>
                    <a:pt x="116" y="458"/>
                  </a:lnTo>
                  <a:lnTo>
                    <a:pt x="118" y="467"/>
                  </a:lnTo>
                  <a:lnTo>
                    <a:pt x="120" y="477"/>
                  </a:lnTo>
                  <a:lnTo>
                    <a:pt x="121" y="485"/>
                  </a:lnTo>
                  <a:lnTo>
                    <a:pt x="124" y="492"/>
                  </a:lnTo>
                  <a:lnTo>
                    <a:pt x="125" y="499"/>
                  </a:lnTo>
                  <a:lnTo>
                    <a:pt x="126" y="502"/>
                  </a:lnTo>
                  <a:lnTo>
                    <a:pt x="126" y="504"/>
                  </a:lnTo>
                  <a:lnTo>
                    <a:pt x="126" y="506"/>
                  </a:lnTo>
                  <a:lnTo>
                    <a:pt x="126" y="513"/>
                  </a:lnTo>
                  <a:lnTo>
                    <a:pt x="125" y="521"/>
                  </a:lnTo>
                  <a:lnTo>
                    <a:pt x="126" y="531"/>
                  </a:lnTo>
                  <a:lnTo>
                    <a:pt x="126" y="542"/>
                  </a:lnTo>
                  <a:lnTo>
                    <a:pt x="128" y="550"/>
                  </a:lnTo>
                  <a:lnTo>
                    <a:pt x="130" y="558"/>
                  </a:lnTo>
                  <a:lnTo>
                    <a:pt x="134" y="561"/>
                  </a:lnTo>
                  <a:lnTo>
                    <a:pt x="139" y="562"/>
                  </a:lnTo>
                  <a:lnTo>
                    <a:pt x="144" y="561"/>
                  </a:lnTo>
                  <a:lnTo>
                    <a:pt x="149" y="559"/>
                  </a:lnTo>
                  <a:lnTo>
                    <a:pt x="153" y="558"/>
                  </a:lnTo>
                  <a:lnTo>
                    <a:pt x="157" y="557"/>
                  </a:lnTo>
                  <a:lnTo>
                    <a:pt x="159" y="555"/>
                  </a:lnTo>
                  <a:lnTo>
                    <a:pt x="162" y="554"/>
                  </a:lnTo>
                  <a:lnTo>
                    <a:pt x="162" y="554"/>
                  </a:lnTo>
                  <a:lnTo>
                    <a:pt x="160" y="543"/>
                  </a:lnTo>
                  <a:lnTo>
                    <a:pt x="159" y="542"/>
                  </a:lnTo>
                  <a:lnTo>
                    <a:pt x="158" y="538"/>
                  </a:lnTo>
                  <a:lnTo>
                    <a:pt x="155" y="533"/>
                  </a:lnTo>
                  <a:lnTo>
                    <a:pt x="153" y="525"/>
                  </a:lnTo>
                  <a:lnTo>
                    <a:pt x="149" y="518"/>
                  </a:lnTo>
                  <a:lnTo>
                    <a:pt x="147" y="509"/>
                  </a:lnTo>
                  <a:lnTo>
                    <a:pt x="145" y="500"/>
                  </a:lnTo>
                  <a:lnTo>
                    <a:pt x="145" y="491"/>
                  </a:lnTo>
                  <a:lnTo>
                    <a:pt x="145" y="481"/>
                  </a:lnTo>
                  <a:lnTo>
                    <a:pt x="147" y="466"/>
                  </a:lnTo>
                  <a:lnTo>
                    <a:pt x="148" y="447"/>
                  </a:lnTo>
                  <a:lnTo>
                    <a:pt x="149" y="428"/>
                  </a:lnTo>
                  <a:lnTo>
                    <a:pt x="150" y="410"/>
                  </a:lnTo>
                  <a:lnTo>
                    <a:pt x="153" y="395"/>
                  </a:lnTo>
                  <a:lnTo>
                    <a:pt x="153" y="385"/>
                  </a:lnTo>
                  <a:lnTo>
                    <a:pt x="154" y="381"/>
                  </a:lnTo>
                  <a:lnTo>
                    <a:pt x="154" y="381"/>
                  </a:lnTo>
                  <a:lnTo>
                    <a:pt x="155" y="380"/>
                  </a:lnTo>
                  <a:lnTo>
                    <a:pt x="157" y="379"/>
                  </a:lnTo>
                  <a:lnTo>
                    <a:pt x="158" y="375"/>
                  </a:lnTo>
                  <a:lnTo>
                    <a:pt x="160" y="371"/>
                  </a:lnTo>
                  <a:lnTo>
                    <a:pt x="162" y="366"/>
                  </a:lnTo>
                  <a:lnTo>
                    <a:pt x="163" y="358"/>
                  </a:lnTo>
                  <a:lnTo>
                    <a:pt x="164" y="350"/>
                  </a:lnTo>
                  <a:lnTo>
                    <a:pt x="164" y="346"/>
                  </a:lnTo>
                  <a:lnTo>
                    <a:pt x="164" y="336"/>
                  </a:lnTo>
                  <a:lnTo>
                    <a:pt x="163" y="322"/>
                  </a:lnTo>
                  <a:lnTo>
                    <a:pt x="163" y="305"/>
                  </a:lnTo>
                  <a:lnTo>
                    <a:pt x="163" y="289"/>
                  </a:lnTo>
                  <a:lnTo>
                    <a:pt x="163" y="275"/>
                  </a:lnTo>
                  <a:lnTo>
                    <a:pt x="163" y="262"/>
                  </a:lnTo>
                  <a:lnTo>
                    <a:pt x="164" y="256"/>
                  </a:lnTo>
                  <a:lnTo>
                    <a:pt x="167" y="252"/>
                  </a:lnTo>
                  <a:lnTo>
                    <a:pt x="168" y="248"/>
                  </a:lnTo>
                  <a:lnTo>
                    <a:pt x="169" y="245"/>
                  </a:lnTo>
                  <a:lnTo>
                    <a:pt x="171" y="241"/>
                  </a:lnTo>
                  <a:lnTo>
                    <a:pt x="171" y="236"/>
                  </a:lnTo>
                  <a:lnTo>
                    <a:pt x="169" y="231"/>
                  </a:lnTo>
                  <a:lnTo>
                    <a:pt x="168" y="226"/>
                  </a:lnTo>
                  <a:lnTo>
                    <a:pt x="164" y="219"/>
                  </a:lnTo>
                  <a:lnTo>
                    <a:pt x="160" y="211"/>
                  </a:lnTo>
                  <a:lnTo>
                    <a:pt x="159" y="202"/>
                  </a:lnTo>
                  <a:lnTo>
                    <a:pt x="160" y="193"/>
                  </a:lnTo>
                  <a:lnTo>
                    <a:pt x="163" y="183"/>
                  </a:lnTo>
                  <a:lnTo>
                    <a:pt x="165" y="169"/>
                  </a:lnTo>
                  <a:lnTo>
                    <a:pt x="165" y="151"/>
                  </a:lnTo>
                  <a:lnTo>
                    <a:pt x="162" y="127"/>
                  </a:lnTo>
                  <a:lnTo>
                    <a:pt x="152" y="97"/>
                  </a:lnTo>
                  <a:lnTo>
                    <a:pt x="150" y="92"/>
                  </a:lnTo>
                  <a:lnTo>
                    <a:pt x="148" y="89"/>
                  </a:lnTo>
                  <a:lnTo>
                    <a:pt x="145" y="88"/>
                  </a:lnTo>
                  <a:lnTo>
                    <a:pt x="142" y="87"/>
                  </a:lnTo>
                  <a:lnTo>
                    <a:pt x="139" y="87"/>
                  </a:lnTo>
                  <a:lnTo>
                    <a:pt x="137" y="87"/>
                  </a:lnTo>
                  <a:lnTo>
                    <a:pt x="135" y="87"/>
                  </a:lnTo>
                  <a:lnTo>
                    <a:pt x="135" y="87"/>
                  </a:lnTo>
                  <a:lnTo>
                    <a:pt x="134" y="87"/>
                  </a:lnTo>
                  <a:lnTo>
                    <a:pt x="133" y="87"/>
                  </a:lnTo>
                  <a:lnTo>
                    <a:pt x="129" y="87"/>
                  </a:lnTo>
                  <a:lnTo>
                    <a:pt x="126" y="85"/>
                  </a:lnTo>
                  <a:lnTo>
                    <a:pt x="124" y="84"/>
                  </a:lnTo>
                  <a:lnTo>
                    <a:pt x="121" y="83"/>
                  </a:lnTo>
                  <a:lnTo>
                    <a:pt x="120" y="82"/>
                  </a:lnTo>
                  <a:lnTo>
                    <a:pt x="120" y="79"/>
                  </a:lnTo>
                  <a:lnTo>
                    <a:pt x="121" y="78"/>
                  </a:lnTo>
                  <a:lnTo>
                    <a:pt x="123" y="75"/>
                  </a:lnTo>
                  <a:lnTo>
                    <a:pt x="124" y="73"/>
                  </a:lnTo>
                  <a:lnTo>
                    <a:pt x="126" y="70"/>
                  </a:lnTo>
                  <a:lnTo>
                    <a:pt x="128" y="68"/>
                  </a:lnTo>
                  <a:lnTo>
                    <a:pt x="130" y="65"/>
                  </a:lnTo>
                  <a:lnTo>
                    <a:pt x="132" y="63"/>
                  </a:lnTo>
                  <a:lnTo>
                    <a:pt x="132" y="60"/>
                  </a:lnTo>
                  <a:lnTo>
                    <a:pt x="132" y="58"/>
                  </a:lnTo>
                  <a:lnTo>
                    <a:pt x="132" y="56"/>
                  </a:lnTo>
                  <a:lnTo>
                    <a:pt x="129" y="56"/>
                  </a:lnTo>
                  <a:lnTo>
                    <a:pt x="128" y="56"/>
                  </a:lnTo>
                  <a:lnTo>
                    <a:pt x="125" y="56"/>
                  </a:lnTo>
                  <a:lnTo>
                    <a:pt x="124" y="56"/>
                  </a:lnTo>
                  <a:lnTo>
                    <a:pt x="124" y="54"/>
                  </a:lnTo>
                  <a:lnTo>
                    <a:pt x="124" y="50"/>
                  </a:lnTo>
                  <a:lnTo>
                    <a:pt x="126" y="41"/>
                  </a:lnTo>
                  <a:lnTo>
                    <a:pt x="128" y="34"/>
                  </a:lnTo>
                  <a:lnTo>
                    <a:pt x="129" y="27"/>
                  </a:lnTo>
                  <a:lnTo>
                    <a:pt x="128" y="22"/>
                  </a:lnTo>
                  <a:lnTo>
                    <a:pt x="128" y="20"/>
                  </a:lnTo>
                  <a:lnTo>
                    <a:pt x="128" y="17"/>
                  </a:lnTo>
                  <a:lnTo>
                    <a:pt x="126" y="16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6" y="13"/>
                  </a:lnTo>
                  <a:lnTo>
                    <a:pt x="126" y="12"/>
                  </a:lnTo>
                  <a:lnTo>
                    <a:pt x="126" y="11"/>
                  </a:lnTo>
                  <a:lnTo>
                    <a:pt x="126" y="10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6" y="3"/>
                  </a:lnTo>
                  <a:lnTo>
                    <a:pt x="124" y="1"/>
                  </a:lnTo>
                  <a:lnTo>
                    <a:pt x="119" y="1"/>
                  </a:lnTo>
                  <a:lnTo>
                    <a:pt x="113" y="0"/>
                  </a:lnTo>
                  <a:lnTo>
                    <a:pt x="104" y="1"/>
                  </a:lnTo>
                  <a:lnTo>
                    <a:pt x="96" y="2"/>
                  </a:lnTo>
                  <a:lnTo>
                    <a:pt x="88" y="3"/>
                  </a:lnTo>
                  <a:lnTo>
                    <a:pt x="81" y="6"/>
                  </a:lnTo>
                  <a:lnTo>
                    <a:pt x="76" y="8"/>
                  </a:lnTo>
                  <a:lnTo>
                    <a:pt x="65" y="21"/>
                  </a:lnTo>
                  <a:lnTo>
                    <a:pt x="57" y="30"/>
                  </a:lnTo>
                  <a:lnTo>
                    <a:pt x="55" y="37"/>
                  </a:lnTo>
                  <a:lnTo>
                    <a:pt x="55" y="45"/>
                  </a:lnTo>
                  <a:lnTo>
                    <a:pt x="57" y="50"/>
                  </a:lnTo>
                  <a:lnTo>
                    <a:pt x="60" y="56"/>
                  </a:lnTo>
                  <a:lnTo>
                    <a:pt x="61" y="61"/>
                  </a:lnTo>
                  <a:lnTo>
                    <a:pt x="61" y="68"/>
                  </a:lnTo>
                  <a:lnTo>
                    <a:pt x="59" y="74"/>
                  </a:lnTo>
                  <a:lnTo>
                    <a:pt x="56" y="78"/>
                  </a:lnTo>
                  <a:lnTo>
                    <a:pt x="55" y="82"/>
                  </a:lnTo>
                  <a:lnTo>
                    <a:pt x="52" y="84"/>
                  </a:lnTo>
                  <a:lnTo>
                    <a:pt x="50" y="85"/>
                  </a:lnTo>
                  <a:lnTo>
                    <a:pt x="49" y="87"/>
                  </a:lnTo>
                  <a:lnTo>
                    <a:pt x="47" y="87"/>
                  </a:lnTo>
                  <a:lnTo>
                    <a:pt x="47" y="87"/>
                  </a:lnTo>
                  <a:lnTo>
                    <a:pt x="56" y="98"/>
                  </a:lnTo>
                  <a:lnTo>
                    <a:pt x="56" y="98"/>
                  </a:lnTo>
                  <a:lnTo>
                    <a:pt x="57" y="98"/>
                  </a:lnTo>
                  <a:lnTo>
                    <a:pt x="57" y="99"/>
                  </a:lnTo>
                  <a:lnTo>
                    <a:pt x="57" y="101"/>
                  </a:lnTo>
                  <a:lnTo>
                    <a:pt x="55" y="103"/>
                  </a:lnTo>
                  <a:lnTo>
                    <a:pt x="51" y="108"/>
                  </a:lnTo>
                  <a:lnTo>
                    <a:pt x="44" y="114"/>
                  </a:lnTo>
                  <a:lnTo>
                    <a:pt x="33" y="123"/>
                  </a:lnTo>
                  <a:lnTo>
                    <a:pt x="28" y="131"/>
                  </a:lnTo>
                  <a:lnTo>
                    <a:pt x="25" y="142"/>
                  </a:lnTo>
                  <a:lnTo>
                    <a:pt x="21" y="157"/>
                  </a:lnTo>
                  <a:lnTo>
                    <a:pt x="18" y="174"/>
                  </a:lnTo>
                  <a:lnTo>
                    <a:pt x="16" y="190"/>
                  </a:lnTo>
                  <a:lnTo>
                    <a:pt x="15" y="204"/>
                  </a:lnTo>
                  <a:lnTo>
                    <a:pt x="13" y="216"/>
                  </a:lnTo>
                  <a:lnTo>
                    <a:pt x="13" y="221"/>
                  </a:lnTo>
                  <a:lnTo>
                    <a:pt x="15" y="223"/>
                  </a:lnTo>
                  <a:lnTo>
                    <a:pt x="16" y="229"/>
                  </a:lnTo>
                  <a:lnTo>
                    <a:pt x="18" y="237"/>
                  </a:lnTo>
                  <a:lnTo>
                    <a:pt x="21" y="246"/>
                  </a:lnTo>
                  <a:lnTo>
                    <a:pt x="23" y="255"/>
                  </a:lnTo>
                  <a:lnTo>
                    <a:pt x="26" y="264"/>
                  </a:lnTo>
                  <a:lnTo>
                    <a:pt x="28" y="270"/>
                  </a:lnTo>
                  <a:lnTo>
                    <a:pt x="31" y="274"/>
                  </a:lnTo>
                  <a:lnTo>
                    <a:pt x="26" y="302"/>
                  </a:lnTo>
                  <a:lnTo>
                    <a:pt x="23" y="304"/>
                  </a:lnTo>
                  <a:lnTo>
                    <a:pt x="22" y="307"/>
                  </a:lnTo>
                  <a:lnTo>
                    <a:pt x="21" y="309"/>
                  </a:lnTo>
                  <a:lnTo>
                    <a:pt x="20" y="312"/>
                  </a:lnTo>
                  <a:lnTo>
                    <a:pt x="18" y="314"/>
                  </a:lnTo>
                  <a:lnTo>
                    <a:pt x="18" y="317"/>
                  </a:lnTo>
                  <a:lnTo>
                    <a:pt x="18" y="318"/>
                  </a:lnTo>
                  <a:lnTo>
                    <a:pt x="18" y="320"/>
                  </a:lnTo>
                  <a:lnTo>
                    <a:pt x="0" y="327"/>
                  </a:lnTo>
                  <a:lnTo>
                    <a:pt x="0" y="439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68" name="Freeform 28"/>
            <p:cNvSpPr>
              <a:spLocks/>
            </p:cNvSpPr>
            <p:nvPr/>
          </p:nvSpPr>
          <p:spPr bwMode="auto">
            <a:xfrm>
              <a:off x="2613" y="1417"/>
              <a:ext cx="691" cy="521"/>
            </a:xfrm>
            <a:custGeom>
              <a:avLst/>
              <a:gdLst/>
              <a:ahLst/>
              <a:cxnLst>
                <a:cxn ang="0">
                  <a:pos x="602" y="358"/>
                </a:cxn>
                <a:cxn ang="0">
                  <a:pos x="690" y="0"/>
                </a:cxn>
                <a:cxn ang="0">
                  <a:pos x="87" y="161"/>
                </a:cxn>
                <a:cxn ang="0">
                  <a:pos x="0" y="520"/>
                </a:cxn>
                <a:cxn ang="0">
                  <a:pos x="602" y="358"/>
                </a:cxn>
              </a:cxnLst>
              <a:rect l="0" t="0" r="r" b="b"/>
              <a:pathLst>
                <a:path w="691" h="521">
                  <a:moveTo>
                    <a:pt x="602" y="358"/>
                  </a:moveTo>
                  <a:lnTo>
                    <a:pt x="690" y="0"/>
                  </a:lnTo>
                  <a:lnTo>
                    <a:pt x="87" y="161"/>
                  </a:lnTo>
                  <a:lnTo>
                    <a:pt x="0" y="520"/>
                  </a:lnTo>
                  <a:lnTo>
                    <a:pt x="602" y="358"/>
                  </a:lnTo>
                </a:path>
              </a:pathLst>
            </a:custGeom>
            <a:solidFill>
              <a:srgbClr val="FFCC9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669" name="Group 29"/>
          <p:cNvGrpSpPr>
            <a:grpSpLocks/>
          </p:cNvGrpSpPr>
          <p:nvPr/>
        </p:nvGrpSpPr>
        <p:grpSpPr bwMode="auto">
          <a:xfrm>
            <a:off x="1319213" y="2654300"/>
            <a:ext cx="1416050" cy="1536700"/>
            <a:chOff x="831" y="1672"/>
            <a:chExt cx="892" cy="977"/>
          </a:xfrm>
        </p:grpSpPr>
        <p:sp>
          <p:nvSpPr>
            <p:cNvPr id="368670" name="Freeform 30"/>
            <p:cNvSpPr>
              <a:spLocks/>
            </p:cNvSpPr>
            <p:nvPr/>
          </p:nvSpPr>
          <p:spPr bwMode="auto">
            <a:xfrm>
              <a:off x="1225" y="2312"/>
              <a:ext cx="498" cy="333"/>
            </a:xfrm>
            <a:custGeom>
              <a:avLst/>
              <a:gdLst/>
              <a:ahLst/>
              <a:cxnLst>
                <a:cxn ang="0">
                  <a:pos x="291" y="317"/>
                </a:cxn>
                <a:cxn ang="0">
                  <a:pos x="339" y="299"/>
                </a:cxn>
                <a:cxn ang="0">
                  <a:pos x="383" y="277"/>
                </a:cxn>
                <a:cxn ang="0">
                  <a:pos x="421" y="252"/>
                </a:cxn>
                <a:cxn ang="0">
                  <a:pos x="451" y="223"/>
                </a:cxn>
                <a:cxn ang="0">
                  <a:pos x="475" y="192"/>
                </a:cxn>
                <a:cxn ang="0">
                  <a:pos x="491" y="161"/>
                </a:cxn>
                <a:cxn ang="0">
                  <a:pos x="497" y="128"/>
                </a:cxn>
                <a:cxn ang="0">
                  <a:pos x="494" y="96"/>
                </a:cxn>
                <a:cxn ang="0">
                  <a:pos x="480" y="67"/>
                </a:cxn>
                <a:cxn ang="0">
                  <a:pos x="457" y="43"/>
                </a:cxn>
                <a:cxn ang="0">
                  <a:pos x="428" y="23"/>
                </a:cxn>
                <a:cxn ang="0">
                  <a:pos x="391" y="9"/>
                </a:cxn>
                <a:cxn ang="0">
                  <a:pos x="350" y="1"/>
                </a:cxn>
                <a:cxn ang="0">
                  <a:pos x="304" y="0"/>
                </a:cxn>
                <a:cxn ang="0">
                  <a:pos x="256" y="3"/>
                </a:cxn>
                <a:cxn ang="0">
                  <a:pos x="206" y="14"/>
                </a:cxn>
                <a:cxn ang="0">
                  <a:pos x="158" y="31"/>
                </a:cxn>
                <a:cxn ang="0">
                  <a:pos x="113" y="53"/>
                </a:cxn>
                <a:cxn ang="0">
                  <a:pos x="76" y="79"/>
                </a:cxn>
                <a:cxn ang="0">
                  <a:pos x="45" y="108"/>
                </a:cxn>
                <a:cxn ang="0">
                  <a:pos x="21" y="138"/>
                </a:cxn>
                <a:cxn ang="0">
                  <a:pos x="6" y="170"/>
                </a:cxn>
                <a:cxn ang="0">
                  <a:pos x="0" y="203"/>
                </a:cxn>
                <a:cxn ang="0">
                  <a:pos x="3" y="234"/>
                </a:cxn>
                <a:cxn ang="0">
                  <a:pos x="17" y="264"/>
                </a:cxn>
                <a:cxn ang="0">
                  <a:pos x="40" y="288"/>
                </a:cxn>
                <a:cxn ang="0">
                  <a:pos x="69" y="307"/>
                </a:cxn>
                <a:cxn ang="0">
                  <a:pos x="106" y="321"/>
                </a:cxn>
                <a:cxn ang="0">
                  <a:pos x="147" y="330"/>
                </a:cxn>
                <a:cxn ang="0">
                  <a:pos x="192" y="332"/>
                </a:cxn>
                <a:cxn ang="0">
                  <a:pos x="241" y="328"/>
                </a:cxn>
                <a:cxn ang="0">
                  <a:pos x="291" y="317"/>
                </a:cxn>
              </a:cxnLst>
              <a:rect l="0" t="0" r="r" b="b"/>
              <a:pathLst>
                <a:path w="498" h="333">
                  <a:moveTo>
                    <a:pt x="291" y="317"/>
                  </a:moveTo>
                  <a:lnTo>
                    <a:pt x="339" y="299"/>
                  </a:lnTo>
                  <a:lnTo>
                    <a:pt x="383" y="277"/>
                  </a:lnTo>
                  <a:lnTo>
                    <a:pt x="421" y="252"/>
                  </a:lnTo>
                  <a:lnTo>
                    <a:pt x="451" y="223"/>
                  </a:lnTo>
                  <a:lnTo>
                    <a:pt x="475" y="192"/>
                  </a:lnTo>
                  <a:lnTo>
                    <a:pt x="491" y="161"/>
                  </a:lnTo>
                  <a:lnTo>
                    <a:pt x="497" y="128"/>
                  </a:lnTo>
                  <a:lnTo>
                    <a:pt x="494" y="96"/>
                  </a:lnTo>
                  <a:lnTo>
                    <a:pt x="480" y="67"/>
                  </a:lnTo>
                  <a:lnTo>
                    <a:pt x="457" y="43"/>
                  </a:lnTo>
                  <a:lnTo>
                    <a:pt x="428" y="23"/>
                  </a:lnTo>
                  <a:lnTo>
                    <a:pt x="391" y="9"/>
                  </a:lnTo>
                  <a:lnTo>
                    <a:pt x="350" y="1"/>
                  </a:lnTo>
                  <a:lnTo>
                    <a:pt x="304" y="0"/>
                  </a:lnTo>
                  <a:lnTo>
                    <a:pt x="256" y="3"/>
                  </a:lnTo>
                  <a:lnTo>
                    <a:pt x="206" y="14"/>
                  </a:lnTo>
                  <a:lnTo>
                    <a:pt x="158" y="31"/>
                  </a:lnTo>
                  <a:lnTo>
                    <a:pt x="113" y="53"/>
                  </a:lnTo>
                  <a:lnTo>
                    <a:pt x="76" y="79"/>
                  </a:lnTo>
                  <a:lnTo>
                    <a:pt x="45" y="108"/>
                  </a:lnTo>
                  <a:lnTo>
                    <a:pt x="21" y="138"/>
                  </a:lnTo>
                  <a:lnTo>
                    <a:pt x="6" y="170"/>
                  </a:lnTo>
                  <a:lnTo>
                    <a:pt x="0" y="203"/>
                  </a:lnTo>
                  <a:lnTo>
                    <a:pt x="3" y="234"/>
                  </a:lnTo>
                  <a:lnTo>
                    <a:pt x="17" y="264"/>
                  </a:lnTo>
                  <a:lnTo>
                    <a:pt x="40" y="288"/>
                  </a:lnTo>
                  <a:lnTo>
                    <a:pt x="69" y="307"/>
                  </a:lnTo>
                  <a:lnTo>
                    <a:pt x="106" y="321"/>
                  </a:lnTo>
                  <a:lnTo>
                    <a:pt x="147" y="330"/>
                  </a:lnTo>
                  <a:lnTo>
                    <a:pt x="192" y="332"/>
                  </a:lnTo>
                  <a:lnTo>
                    <a:pt x="241" y="328"/>
                  </a:lnTo>
                  <a:lnTo>
                    <a:pt x="291" y="317"/>
                  </a:lnTo>
                </a:path>
              </a:pathLst>
            </a:custGeom>
            <a:solidFill>
              <a:srgbClr val="FFFF9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71" name="Freeform 31"/>
            <p:cNvSpPr>
              <a:spLocks/>
            </p:cNvSpPr>
            <p:nvPr/>
          </p:nvSpPr>
          <p:spPr bwMode="auto">
            <a:xfrm>
              <a:off x="1210" y="2278"/>
              <a:ext cx="228" cy="105"/>
            </a:xfrm>
            <a:custGeom>
              <a:avLst/>
              <a:gdLst/>
              <a:ahLst/>
              <a:cxnLst>
                <a:cxn ang="0">
                  <a:pos x="142" y="104"/>
                </a:cxn>
                <a:cxn ang="0">
                  <a:pos x="34" y="40"/>
                </a:cxn>
                <a:cxn ang="0">
                  <a:pos x="0" y="48"/>
                </a:cxn>
                <a:cxn ang="0">
                  <a:pos x="21" y="0"/>
                </a:cxn>
                <a:cxn ang="0">
                  <a:pos x="154" y="7"/>
                </a:cxn>
                <a:cxn ang="0">
                  <a:pos x="116" y="18"/>
                </a:cxn>
                <a:cxn ang="0">
                  <a:pos x="227" y="80"/>
                </a:cxn>
                <a:cxn ang="0">
                  <a:pos x="142" y="104"/>
                </a:cxn>
              </a:cxnLst>
              <a:rect l="0" t="0" r="r" b="b"/>
              <a:pathLst>
                <a:path w="228" h="105">
                  <a:moveTo>
                    <a:pt x="142" y="104"/>
                  </a:moveTo>
                  <a:lnTo>
                    <a:pt x="34" y="40"/>
                  </a:lnTo>
                  <a:lnTo>
                    <a:pt x="0" y="48"/>
                  </a:lnTo>
                  <a:lnTo>
                    <a:pt x="21" y="0"/>
                  </a:lnTo>
                  <a:lnTo>
                    <a:pt x="154" y="7"/>
                  </a:lnTo>
                  <a:lnTo>
                    <a:pt x="116" y="18"/>
                  </a:lnTo>
                  <a:lnTo>
                    <a:pt x="227" y="80"/>
                  </a:lnTo>
                  <a:lnTo>
                    <a:pt x="142" y="10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72" name="Freeform 32"/>
            <p:cNvSpPr>
              <a:spLocks/>
            </p:cNvSpPr>
            <p:nvPr/>
          </p:nvSpPr>
          <p:spPr bwMode="auto">
            <a:xfrm>
              <a:off x="1210" y="2265"/>
              <a:ext cx="228" cy="106"/>
            </a:xfrm>
            <a:custGeom>
              <a:avLst/>
              <a:gdLst/>
              <a:ahLst/>
              <a:cxnLst>
                <a:cxn ang="0">
                  <a:pos x="142" y="105"/>
                </a:cxn>
                <a:cxn ang="0">
                  <a:pos x="34" y="41"/>
                </a:cxn>
                <a:cxn ang="0">
                  <a:pos x="0" y="49"/>
                </a:cxn>
                <a:cxn ang="0">
                  <a:pos x="21" y="0"/>
                </a:cxn>
                <a:cxn ang="0">
                  <a:pos x="154" y="7"/>
                </a:cxn>
                <a:cxn ang="0">
                  <a:pos x="116" y="18"/>
                </a:cxn>
                <a:cxn ang="0">
                  <a:pos x="227" y="81"/>
                </a:cxn>
                <a:cxn ang="0">
                  <a:pos x="142" y="105"/>
                </a:cxn>
              </a:cxnLst>
              <a:rect l="0" t="0" r="r" b="b"/>
              <a:pathLst>
                <a:path w="228" h="106">
                  <a:moveTo>
                    <a:pt x="142" y="105"/>
                  </a:moveTo>
                  <a:lnTo>
                    <a:pt x="34" y="41"/>
                  </a:lnTo>
                  <a:lnTo>
                    <a:pt x="0" y="49"/>
                  </a:lnTo>
                  <a:lnTo>
                    <a:pt x="21" y="0"/>
                  </a:lnTo>
                  <a:lnTo>
                    <a:pt x="154" y="7"/>
                  </a:lnTo>
                  <a:lnTo>
                    <a:pt x="116" y="18"/>
                  </a:lnTo>
                  <a:lnTo>
                    <a:pt x="227" y="81"/>
                  </a:lnTo>
                  <a:lnTo>
                    <a:pt x="142" y="105"/>
                  </a:lnTo>
                </a:path>
              </a:pathLst>
            </a:custGeom>
            <a:solidFill>
              <a:srgbClr val="FFCC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73" name="Freeform 33"/>
            <p:cNvSpPr>
              <a:spLocks/>
            </p:cNvSpPr>
            <p:nvPr/>
          </p:nvSpPr>
          <p:spPr bwMode="auto">
            <a:xfrm>
              <a:off x="1364" y="2364"/>
              <a:ext cx="352" cy="285"/>
            </a:xfrm>
            <a:custGeom>
              <a:avLst/>
              <a:gdLst/>
              <a:ahLst/>
              <a:cxnLst>
                <a:cxn ang="0">
                  <a:pos x="351" y="108"/>
                </a:cxn>
                <a:cxn ang="0">
                  <a:pos x="275" y="0"/>
                </a:cxn>
                <a:cxn ang="0">
                  <a:pos x="0" y="175"/>
                </a:cxn>
                <a:cxn ang="0">
                  <a:pos x="75" y="284"/>
                </a:cxn>
                <a:cxn ang="0">
                  <a:pos x="351" y="108"/>
                </a:cxn>
              </a:cxnLst>
              <a:rect l="0" t="0" r="r" b="b"/>
              <a:pathLst>
                <a:path w="352" h="285">
                  <a:moveTo>
                    <a:pt x="351" y="108"/>
                  </a:moveTo>
                  <a:lnTo>
                    <a:pt x="275" y="0"/>
                  </a:lnTo>
                  <a:lnTo>
                    <a:pt x="0" y="175"/>
                  </a:lnTo>
                  <a:lnTo>
                    <a:pt x="75" y="284"/>
                  </a:lnTo>
                  <a:lnTo>
                    <a:pt x="351" y="108"/>
                  </a:lnTo>
                </a:path>
              </a:pathLst>
            </a:custGeom>
            <a:solidFill>
              <a:srgbClr val="0099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74" name="Freeform 34"/>
            <p:cNvSpPr>
              <a:spLocks/>
            </p:cNvSpPr>
            <p:nvPr/>
          </p:nvSpPr>
          <p:spPr bwMode="auto">
            <a:xfrm>
              <a:off x="1583" y="2465"/>
              <a:ext cx="102" cy="70"/>
            </a:xfrm>
            <a:custGeom>
              <a:avLst/>
              <a:gdLst/>
              <a:ahLst/>
              <a:cxnLst>
                <a:cxn ang="0">
                  <a:pos x="101" y="6"/>
                </a:cxn>
                <a:cxn ang="0">
                  <a:pos x="96" y="0"/>
                </a:cxn>
                <a:cxn ang="0">
                  <a:pos x="0" y="62"/>
                </a:cxn>
                <a:cxn ang="0">
                  <a:pos x="4" y="69"/>
                </a:cxn>
                <a:cxn ang="0">
                  <a:pos x="101" y="6"/>
                </a:cxn>
              </a:cxnLst>
              <a:rect l="0" t="0" r="r" b="b"/>
              <a:pathLst>
                <a:path w="102" h="70">
                  <a:moveTo>
                    <a:pt x="101" y="6"/>
                  </a:moveTo>
                  <a:lnTo>
                    <a:pt x="96" y="0"/>
                  </a:lnTo>
                  <a:lnTo>
                    <a:pt x="0" y="62"/>
                  </a:lnTo>
                  <a:lnTo>
                    <a:pt x="4" y="69"/>
                  </a:lnTo>
                  <a:lnTo>
                    <a:pt x="101" y="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75" name="Freeform 35"/>
            <p:cNvSpPr>
              <a:spLocks/>
            </p:cNvSpPr>
            <p:nvPr/>
          </p:nvSpPr>
          <p:spPr bwMode="auto">
            <a:xfrm>
              <a:off x="1423" y="2466"/>
              <a:ext cx="172" cy="115"/>
            </a:xfrm>
            <a:custGeom>
              <a:avLst/>
              <a:gdLst/>
              <a:ahLst/>
              <a:cxnLst>
                <a:cxn ang="0">
                  <a:pos x="171" y="7"/>
                </a:cxn>
                <a:cxn ang="0">
                  <a:pos x="165" y="0"/>
                </a:cxn>
                <a:cxn ang="0">
                  <a:pos x="0" y="106"/>
                </a:cxn>
                <a:cxn ang="0">
                  <a:pos x="5" y="114"/>
                </a:cxn>
                <a:cxn ang="0">
                  <a:pos x="171" y="7"/>
                </a:cxn>
              </a:cxnLst>
              <a:rect l="0" t="0" r="r" b="b"/>
              <a:pathLst>
                <a:path w="172" h="115">
                  <a:moveTo>
                    <a:pt x="171" y="7"/>
                  </a:moveTo>
                  <a:lnTo>
                    <a:pt x="165" y="0"/>
                  </a:lnTo>
                  <a:lnTo>
                    <a:pt x="0" y="106"/>
                  </a:lnTo>
                  <a:lnTo>
                    <a:pt x="5" y="114"/>
                  </a:lnTo>
                  <a:lnTo>
                    <a:pt x="171" y="7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76" name="Freeform 36"/>
            <p:cNvSpPr>
              <a:spLocks/>
            </p:cNvSpPr>
            <p:nvPr/>
          </p:nvSpPr>
          <p:spPr bwMode="auto">
            <a:xfrm>
              <a:off x="1592" y="2407"/>
              <a:ext cx="77" cy="60"/>
            </a:xfrm>
            <a:custGeom>
              <a:avLst/>
              <a:gdLst/>
              <a:ahLst/>
              <a:cxnLst>
                <a:cxn ang="0">
                  <a:pos x="76" y="20"/>
                </a:cxn>
                <a:cxn ang="0">
                  <a:pos x="62" y="0"/>
                </a:cxn>
                <a:cxn ang="0">
                  <a:pos x="0" y="38"/>
                </a:cxn>
                <a:cxn ang="0">
                  <a:pos x="13" y="59"/>
                </a:cxn>
                <a:cxn ang="0">
                  <a:pos x="76" y="20"/>
                </a:cxn>
              </a:cxnLst>
              <a:rect l="0" t="0" r="r" b="b"/>
              <a:pathLst>
                <a:path w="77" h="60">
                  <a:moveTo>
                    <a:pt x="76" y="20"/>
                  </a:moveTo>
                  <a:lnTo>
                    <a:pt x="62" y="0"/>
                  </a:lnTo>
                  <a:lnTo>
                    <a:pt x="0" y="38"/>
                  </a:lnTo>
                  <a:lnTo>
                    <a:pt x="13" y="59"/>
                  </a:lnTo>
                  <a:lnTo>
                    <a:pt x="76" y="2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77" name="Freeform 37"/>
            <p:cNvSpPr>
              <a:spLocks/>
            </p:cNvSpPr>
            <p:nvPr/>
          </p:nvSpPr>
          <p:spPr bwMode="auto">
            <a:xfrm>
              <a:off x="1226" y="2305"/>
              <a:ext cx="321" cy="319"/>
            </a:xfrm>
            <a:custGeom>
              <a:avLst/>
              <a:gdLst/>
              <a:ahLst/>
              <a:cxnLst>
                <a:cxn ang="0">
                  <a:pos x="320" y="97"/>
                </a:cxn>
                <a:cxn ang="0">
                  <a:pos x="223" y="0"/>
                </a:cxn>
                <a:cxn ang="0">
                  <a:pos x="0" y="220"/>
                </a:cxn>
                <a:cxn ang="0">
                  <a:pos x="96" y="318"/>
                </a:cxn>
                <a:cxn ang="0">
                  <a:pos x="320" y="97"/>
                </a:cxn>
              </a:cxnLst>
              <a:rect l="0" t="0" r="r" b="b"/>
              <a:pathLst>
                <a:path w="321" h="319">
                  <a:moveTo>
                    <a:pt x="320" y="97"/>
                  </a:moveTo>
                  <a:lnTo>
                    <a:pt x="223" y="0"/>
                  </a:lnTo>
                  <a:lnTo>
                    <a:pt x="0" y="220"/>
                  </a:lnTo>
                  <a:lnTo>
                    <a:pt x="96" y="318"/>
                  </a:lnTo>
                  <a:lnTo>
                    <a:pt x="320" y="97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78" name="Freeform 38"/>
            <p:cNvSpPr>
              <a:spLocks/>
            </p:cNvSpPr>
            <p:nvPr/>
          </p:nvSpPr>
          <p:spPr bwMode="auto">
            <a:xfrm>
              <a:off x="1236" y="2314"/>
              <a:ext cx="301" cy="301"/>
            </a:xfrm>
            <a:custGeom>
              <a:avLst/>
              <a:gdLst/>
              <a:ahLst/>
              <a:cxnLst>
                <a:cxn ang="0">
                  <a:pos x="300" y="88"/>
                </a:cxn>
                <a:cxn ang="0">
                  <a:pos x="212" y="0"/>
                </a:cxn>
                <a:cxn ang="0">
                  <a:pos x="0" y="211"/>
                </a:cxn>
                <a:cxn ang="0">
                  <a:pos x="87" y="300"/>
                </a:cxn>
                <a:cxn ang="0">
                  <a:pos x="300" y="88"/>
                </a:cxn>
              </a:cxnLst>
              <a:rect l="0" t="0" r="r" b="b"/>
              <a:pathLst>
                <a:path w="301" h="301">
                  <a:moveTo>
                    <a:pt x="300" y="88"/>
                  </a:moveTo>
                  <a:lnTo>
                    <a:pt x="212" y="0"/>
                  </a:lnTo>
                  <a:lnTo>
                    <a:pt x="0" y="211"/>
                  </a:lnTo>
                  <a:lnTo>
                    <a:pt x="87" y="300"/>
                  </a:lnTo>
                  <a:lnTo>
                    <a:pt x="300" y="88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79" name="Freeform 39"/>
            <p:cNvSpPr>
              <a:spLocks/>
            </p:cNvSpPr>
            <p:nvPr/>
          </p:nvSpPr>
          <p:spPr bwMode="auto">
            <a:xfrm>
              <a:off x="1251" y="2330"/>
              <a:ext cx="269" cy="269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196" y="0"/>
                </a:cxn>
                <a:cxn ang="0">
                  <a:pos x="0" y="196"/>
                </a:cxn>
                <a:cxn ang="0">
                  <a:pos x="71" y="268"/>
                </a:cxn>
                <a:cxn ang="0">
                  <a:pos x="268" y="72"/>
                </a:cxn>
              </a:cxnLst>
              <a:rect l="0" t="0" r="r" b="b"/>
              <a:pathLst>
                <a:path w="269" h="269">
                  <a:moveTo>
                    <a:pt x="268" y="72"/>
                  </a:moveTo>
                  <a:lnTo>
                    <a:pt x="196" y="0"/>
                  </a:lnTo>
                  <a:lnTo>
                    <a:pt x="0" y="196"/>
                  </a:lnTo>
                  <a:lnTo>
                    <a:pt x="71" y="268"/>
                  </a:lnTo>
                  <a:lnTo>
                    <a:pt x="268" y="72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80" name="Freeform 40"/>
            <p:cNvSpPr>
              <a:spLocks/>
            </p:cNvSpPr>
            <p:nvPr/>
          </p:nvSpPr>
          <p:spPr bwMode="auto">
            <a:xfrm>
              <a:off x="1353" y="2428"/>
              <a:ext cx="78" cy="77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73" y="61"/>
                </a:cxn>
                <a:cxn ang="0">
                  <a:pos x="76" y="55"/>
                </a:cxn>
                <a:cxn ang="0">
                  <a:pos x="77" y="49"/>
                </a:cxn>
                <a:cxn ang="0">
                  <a:pos x="77" y="41"/>
                </a:cxn>
                <a:cxn ang="0">
                  <a:pos x="76" y="34"/>
                </a:cxn>
                <a:cxn ang="0">
                  <a:pos x="73" y="26"/>
                </a:cxn>
                <a:cxn ang="0">
                  <a:pos x="69" y="20"/>
                </a:cxn>
                <a:cxn ang="0">
                  <a:pos x="63" y="13"/>
                </a:cxn>
                <a:cxn ang="0">
                  <a:pos x="56" y="8"/>
                </a:cxn>
                <a:cxn ang="0">
                  <a:pos x="49" y="3"/>
                </a:cxn>
                <a:cxn ang="0">
                  <a:pos x="42" y="0"/>
                </a:cxn>
                <a:cxn ang="0">
                  <a:pos x="35" y="0"/>
                </a:cxn>
                <a:cxn ang="0">
                  <a:pos x="28" y="0"/>
                </a:cxn>
                <a:cxn ang="0">
                  <a:pos x="21" y="0"/>
                </a:cxn>
                <a:cxn ang="0">
                  <a:pos x="14" y="3"/>
                </a:cxn>
                <a:cxn ang="0">
                  <a:pos x="8" y="7"/>
                </a:cxn>
                <a:cxn ang="0">
                  <a:pos x="4" y="13"/>
                </a:cxn>
                <a:cxn ang="0">
                  <a:pos x="1" y="20"/>
                </a:cxn>
                <a:cxn ang="0">
                  <a:pos x="0" y="26"/>
                </a:cxn>
                <a:cxn ang="0">
                  <a:pos x="0" y="33"/>
                </a:cxn>
                <a:cxn ang="0">
                  <a:pos x="1" y="41"/>
                </a:cxn>
                <a:cxn ang="0">
                  <a:pos x="4" y="48"/>
                </a:cxn>
                <a:cxn ang="0">
                  <a:pos x="8" y="55"/>
                </a:cxn>
                <a:cxn ang="0">
                  <a:pos x="14" y="61"/>
                </a:cxn>
                <a:cxn ang="0">
                  <a:pos x="20" y="67"/>
                </a:cxn>
                <a:cxn ang="0">
                  <a:pos x="28" y="71"/>
                </a:cxn>
                <a:cxn ang="0">
                  <a:pos x="35" y="74"/>
                </a:cxn>
                <a:cxn ang="0">
                  <a:pos x="42" y="76"/>
                </a:cxn>
                <a:cxn ang="0">
                  <a:pos x="49" y="76"/>
                </a:cxn>
                <a:cxn ang="0">
                  <a:pos x="56" y="74"/>
                </a:cxn>
                <a:cxn ang="0">
                  <a:pos x="63" y="71"/>
                </a:cxn>
                <a:cxn ang="0">
                  <a:pos x="68" y="67"/>
                </a:cxn>
              </a:cxnLst>
              <a:rect l="0" t="0" r="r" b="b"/>
              <a:pathLst>
                <a:path w="78" h="77">
                  <a:moveTo>
                    <a:pt x="68" y="67"/>
                  </a:moveTo>
                  <a:lnTo>
                    <a:pt x="73" y="61"/>
                  </a:lnTo>
                  <a:lnTo>
                    <a:pt x="76" y="55"/>
                  </a:lnTo>
                  <a:lnTo>
                    <a:pt x="77" y="49"/>
                  </a:lnTo>
                  <a:lnTo>
                    <a:pt x="77" y="41"/>
                  </a:lnTo>
                  <a:lnTo>
                    <a:pt x="76" y="34"/>
                  </a:lnTo>
                  <a:lnTo>
                    <a:pt x="73" y="26"/>
                  </a:lnTo>
                  <a:lnTo>
                    <a:pt x="69" y="20"/>
                  </a:lnTo>
                  <a:lnTo>
                    <a:pt x="63" y="13"/>
                  </a:lnTo>
                  <a:lnTo>
                    <a:pt x="56" y="8"/>
                  </a:lnTo>
                  <a:lnTo>
                    <a:pt x="49" y="3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8" y="7"/>
                  </a:lnTo>
                  <a:lnTo>
                    <a:pt x="4" y="13"/>
                  </a:lnTo>
                  <a:lnTo>
                    <a:pt x="1" y="20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1" y="41"/>
                  </a:lnTo>
                  <a:lnTo>
                    <a:pt x="4" y="48"/>
                  </a:lnTo>
                  <a:lnTo>
                    <a:pt x="8" y="55"/>
                  </a:lnTo>
                  <a:lnTo>
                    <a:pt x="14" y="61"/>
                  </a:lnTo>
                  <a:lnTo>
                    <a:pt x="20" y="67"/>
                  </a:lnTo>
                  <a:lnTo>
                    <a:pt x="28" y="71"/>
                  </a:lnTo>
                  <a:lnTo>
                    <a:pt x="35" y="74"/>
                  </a:lnTo>
                  <a:lnTo>
                    <a:pt x="42" y="76"/>
                  </a:lnTo>
                  <a:lnTo>
                    <a:pt x="49" y="76"/>
                  </a:lnTo>
                  <a:lnTo>
                    <a:pt x="56" y="74"/>
                  </a:lnTo>
                  <a:lnTo>
                    <a:pt x="63" y="71"/>
                  </a:lnTo>
                  <a:lnTo>
                    <a:pt x="68" y="6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81" name="Freeform 41"/>
            <p:cNvSpPr>
              <a:spLocks/>
            </p:cNvSpPr>
            <p:nvPr/>
          </p:nvSpPr>
          <p:spPr bwMode="auto">
            <a:xfrm>
              <a:off x="1243" y="2517"/>
              <a:ext cx="27" cy="25"/>
            </a:xfrm>
            <a:custGeom>
              <a:avLst/>
              <a:gdLst/>
              <a:ahLst/>
              <a:cxnLst>
                <a:cxn ang="0">
                  <a:pos x="23" y="22"/>
                </a:cxn>
                <a:cxn ang="0">
                  <a:pos x="24" y="20"/>
                </a:cxn>
                <a:cxn ang="0">
                  <a:pos x="26" y="18"/>
                </a:cxn>
                <a:cxn ang="0">
                  <a:pos x="26" y="16"/>
                </a:cxn>
                <a:cxn ang="0">
                  <a:pos x="26" y="14"/>
                </a:cxn>
                <a:cxn ang="0">
                  <a:pos x="24" y="11"/>
                </a:cxn>
                <a:cxn ang="0">
                  <a:pos x="23" y="9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2" y="15"/>
                </a:cxn>
                <a:cxn ang="0">
                  <a:pos x="3" y="17"/>
                </a:cxn>
                <a:cxn ang="0">
                  <a:pos x="5" y="19"/>
                </a:cxn>
                <a:cxn ang="0">
                  <a:pos x="7" y="21"/>
                </a:cxn>
                <a:cxn ang="0">
                  <a:pos x="10" y="23"/>
                </a:cxn>
                <a:cxn ang="0">
                  <a:pos x="12" y="24"/>
                </a:cxn>
                <a:cxn ang="0">
                  <a:pos x="14" y="24"/>
                </a:cxn>
                <a:cxn ang="0">
                  <a:pos x="17" y="24"/>
                </a:cxn>
                <a:cxn ang="0">
                  <a:pos x="19" y="24"/>
                </a:cxn>
                <a:cxn ang="0">
                  <a:pos x="21" y="23"/>
                </a:cxn>
                <a:cxn ang="0">
                  <a:pos x="23" y="22"/>
                </a:cxn>
              </a:cxnLst>
              <a:rect l="0" t="0" r="r" b="b"/>
              <a:pathLst>
                <a:path w="27" h="25">
                  <a:moveTo>
                    <a:pt x="23" y="22"/>
                  </a:moveTo>
                  <a:lnTo>
                    <a:pt x="24" y="20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4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7" y="21"/>
                  </a:lnTo>
                  <a:lnTo>
                    <a:pt x="10" y="23"/>
                  </a:lnTo>
                  <a:lnTo>
                    <a:pt x="12" y="24"/>
                  </a:lnTo>
                  <a:lnTo>
                    <a:pt x="14" y="24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1" y="23"/>
                  </a:lnTo>
                  <a:lnTo>
                    <a:pt x="23" y="22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82" name="Freeform 42"/>
            <p:cNvSpPr>
              <a:spLocks/>
            </p:cNvSpPr>
            <p:nvPr/>
          </p:nvSpPr>
          <p:spPr bwMode="auto">
            <a:xfrm>
              <a:off x="1439" y="2323"/>
              <a:ext cx="25" cy="26"/>
            </a:xfrm>
            <a:custGeom>
              <a:avLst/>
              <a:gdLst/>
              <a:ahLst/>
              <a:cxnLst>
                <a:cxn ang="0">
                  <a:pos x="22" y="22"/>
                </a:cxn>
                <a:cxn ang="0">
                  <a:pos x="23" y="21"/>
                </a:cxn>
                <a:cxn ang="0">
                  <a:pos x="24" y="19"/>
                </a:cxn>
                <a:cxn ang="0">
                  <a:pos x="24" y="16"/>
                </a:cxn>
                <a:cxn ang="0">
                  <a:pos x="24" y="14"/>
                </a:cxn>
                <a:cxn ang="0">
                  <a:pos x="24" y="12"/>
                </a:cxn>
                <a:cxn ang="0">
                  <a:pos x="23" y="9"/>
                </a:cxn>
                <a:cxn ang="0">
                  <a:pos x="21" y="7"/>
                </a:cxn>
                <a:cxn ang="0">
                  <a:pos x="19" y="5"/>
                </a:cxn>
                <a:cxn ang="0">
                  <a:pos x="17" y="3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9" y="23"/>
                </a:cxn>
                <a:cxn ang="0">
                  <a:pos x="11" y="24"/>
                </a:cxn>
                <a:cxn ang="0">
                  <a:pos x="13" y="25"/>
                </a:cxn>
                <a:cxn ang="0">
                  <a:pos x="16" y="25"/>
                </a:cxn>
                <a:cxn ang="0">
                  <a:pos x="18" y="24"/>
                </a:cxn>
                <a:cxn ang="0">
                  <a:pos x="20" y="23"/>
                </a:cxn>
                <a:cxn ang="0">
                  <a:pos x="22" y="22"/>
                </a:cxn>
              </a:cxnLst>
              <a:rect l="0" t="0" r="r" b="b"/>
              <a:pathLst>
                <a:path w="25" h="26">
                  <a:moveTo>
                    <a:pt x="22" y="22"/>
                  </a:moveTo>
                  <a:lnTo>
                    <a:pt x="23" y="21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3" y="9"/>
                  </a:lnTo>
                  <a:lnTo>
                    <a:pt x="21" y="7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9" y="23"/>
                  </a:lnTo>
                  <a:lnTo>
                    <a:pt x="11" y="24"/>
                  </a:lnTo>
                  <a:lnTo>
                    <a:pt x="13" y="25"/>
                  </a:lnTo>
                  <a:lnTo>
                    <a:pt x="16" y="25"/>
                  </a:lnTo>
                  <a:lnTo>
                    <a:pt x="18" y="24"/>
                  </a:lnTo>
                  <a:lnTo>
                    <a:pt x="20" y="23"/>
                  </a:lnTo>
                  <a:lnTo>
                    <a:pt x="22" y="22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83" name="Freeform 43"/>
            <p:cNvSpPr>
              <a:spLocks/>
            </p:cNvSpPr>
            <p:nvPr/>
          </p:nvSpPr>
          <p:spPr bwMode="auto">
            <a:xfrm>
              <a:off x="1507" y="2394"/>
              <a:ext cx="21" cy="20"/>
            </a:xfrm>
            <a:custGeom>
              <a:avLst/>
              <a:gdLst/>
              <a:ahLst/>
              <a:cxnLst>
                <a:cxn ang="0">
                  <a:pos x="17" y="16"/>
                </a:cxn>
                <a:cxn ang="0">
                  <a:pos x="18" y="14"/>
                </a:cxn>
                <a:cxn ang="0">
                  <a:pos x="19" y="13"/>
                </a:cxn>
                <a:cxn ang="0">
                  <a:pos x="19" y="11"/>
                </a:cxn>
                <a:cxn ang="0">
                  <a:pos x="20" y="9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18" y="3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6" y="18"/>
                </a:cxn>
                <a:cxn ang="0">
                  <a:pos x="8" y="19"/>
                </a:cxn>
                <a:cxn ang="0">
                  <a:pos x="10" y="19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5" y="17"/>
                </a:cxn>
                <a:cxn ang="0">
                  <a:pos x="17" y="16"/>
                </a:cxn>
              </a:cxnLst>
              <a:rect l="0" t="0" r="r" b="b"/>
              <a:pathLst>
                <a:path w="21" h="20">
                  <a:moveTo>
                    <a:pt x="17" y="16"/>
                  </a:moveTo>
                  <a:lnTo>
                    <a:pt x="18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20" y="9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8" y="3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8" y="19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5" y="17"/>
                  </a:lnTo>
                  <a:lnTo>
                    <a:pt x="17" y="1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84" name="Freeform 44"/>
            <p:cNvSpPr>
              <a:spLocks/>
            </p:cNvSpPr>
            <p:nvPr/>
          </p:nvSpPr>
          <p:spPr bwMode="auto">
            <a:xfrm>
              <a:off x="1314" y="2585"/>
              <a:ext cx="19" cy="21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17" y="15"/>
                </a:cxn>
                <a:cxn ang="0">
                  <a:pos x="18" y="14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3" y="18"/>
                </a:cxn>
                <a:cxn ang="0">
                  <a:pos x="5" y="19"/>
                </a:cxn>
                <a:cxn ang="0">
                  <a:pos x="7" y="20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12" y="19"/>
                </a:cxn>
                <a:cxn ang="0">
                  <a:pos x="14" y="18"/>
                </a:cxn>
                <a:cxn ang="0">
                  <a:pos x="16" y="17"/>
                </a:cxn>
              </a:cxnLst>
              <a:rect l="0" t="0" r="r" b="b"/>
              <a:pathLst>
                <a:path w="19" h="21">
                  <a:moveTo>
                    <a:pt x="16" y="17"/>
                  </a:moveTo>
                  <a:lnTo>
                    <a:pt x="17" y="15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7" y="5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7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4" y="18"/>
                  </a:lnTo>
                  <a:lnTo>
                    <a:pt x="16" y="1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85" name="Freeform 45"/>
            <p:cNvSpPr>
              <a:spLocks/>
            </p:cNvSpPr>
            <p:nvPr/>
          </p:nvSpPr>
          <p:spPr bwMode="auto">
            <a:xfrm>
              <a:off x="1450" y="2257"/>
              <a:ext cx="217" cy="176"/>
            </a:xfrm>
            <a:custGeom>
              <a:avLst/>
              <a:gdLst/>
              <a:ahLst/>
              <a:cxnLst>
                <a:cxn ang="0">
                  <a:pos x="216" y="104"/>
                </a:cxn>
                <a:cxn ang="0">
                  <a:pos x="170" y="0"/>
                </a:cxn>
                <a:cxn ang="0">
                  <a:pos x="0" y="69"/>
                </a:cxn>
                <a:cxn ang="0">
                  <a:pos x="44" y="175"/>
                </a:cxn>
                <a:cxn ang="0">
                  <a:pos x="216" y="104"/>
                </a:cxn>
              </a:cxnLst>
              <a:rect l="0" t="0" r="r" b="b"/>
              <a:pathLst>
                <a:path w="217" h="176">
                  <a:moveTo>
                    <a:pt x="216" y="104"/>
                  </a:moveTo>
                  <a:lnTo>
                    <a:pt x="170" y="0"/>
                  </a:lnTo>
                  <a:lnTo>
                    <a:pt x="0" y="69"/>
                  </a:lnTo>
                  <a:lnTo>
                    <a:pt x="44" y="175"/>
                  </a:lnTo>
                  <a:lnTo>
                    <a:pt x="216" y="104"/>
                  </a:lnTo>
                </a:path>
              </a:pathLst>
            </a:custGeom>
            <a:solidFill>
              <a:srgbClr val="00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86" name="Freeform 46"/>
            <p:cNvSpPr>
              <a:spLocks/>
            </p:cNvSpPr>
            <p:nvPr/>
          </p:nvSpPr>
          <p:spPr bwMode="auto">
            <a:xfrm>
              <a:off x="1501" y="2343"/>
              <a:ext cx="138" cy="68"/>
            </a:xfrm>
            <a:custGeom>
              <a:avLst/>
              <a:gdLst/>
              <a:ahLst/>
              <a:cxnLst>
                <a:cxn ang="0">
                  <a:pos x="137" y="12"/>
                </a:cxn>
                <a:cxn ang="0">
                  <a:pos x="132" y="0"/>
                </a:cxn>
                <a:cxn ang="0">
                  <a:pos x="0" y="55"/>
                </a:cxn>
                <a:cxn ang="0">
                  <a:pos x="5" y="67"/>
                </a:cxn>
                <a:cxn ang="0">
                  <a:pos x="137" y="12"/>
                </a:cxn>
              </a:cxnLst>
              <a:rect l="0" t="0" r="r" b="b"/>
              <a:pathLst>
                <a:path w="138" h="68">
                  <a:moveTo>
                    <a:pt x="137" y="12"/>
                  </a:moveTo>
                  <a:lnTo>
                    <a:pt x="132" y="0"/>
                  </a:lnTo>
                  <a:lnTo>
                    <a:pt x="0" y="55"/>
                  </a:lnTo>
                  <a:lnTo>
                    <a:pt x="5" y="67"/>
                  </a:lnTo>
                  <a:lnTo>
                    <a:pt x="137" y="12"/>
                  </a:lnTo>
                </a:path>
              </a:pathLst>
            </a:custGeom>
            <a:solidFill>
              <a:srgbClr val="CCCC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87" name="Freeform 47"/>
            <p:cNvSpPr>
              <a:spLocks/>
            </p:cNvSpPr>
            <p:nvPr/>
          </p:nvSpPr>
          <p:spPr bwMode="auto">
            <a:xfrm>
              <a:off x="1539" y="2300"/>
              <a:ext cx="64" cy="52"/>
            </a:xfrm>
            <a:custGeom>
              <a:avLst/>
              <a:gdLst/>
              <a:ahLst/>
              <a:cxnLst>
                <a:cxn ang="0">
                  <a:pos x="41" y="48"/>
                </a:cxn>
                <a:cxn ang="0">
                  <a:pos x="47" y="45"/>
                </a:cxn>
                <a:cxn ang="0">
                  <a:pos x="52" y="41"/>
                </a:cxn>
                <a:cxn ang="0">
                  <a:pos x="56" y="37"/>
                </a:cxn>
                <a:cxn ang="0">
                  <a:pos x="60" y="32"/>
                </a:cxn>
                <a:cxn ang="0">
                  <a:pos x="62" y="27"/>
                </a:cxn>
                <a:cxn ang="0">
                  <a:pos x="63" y="23"/>
                </a:cxn>
                <a:cxn ang="0">
                  <a:pos x="63" y="18"/>
                </a:cxn>
                <a:cxn ang="0">
                  <a:pos x="62" y="13"/>
                </a:cxn>
                <a:cxn ang="0">
                  <a:pos x="59" y="9"/>
                </a:cxn>
                <a:cxn ang="0">
                  <a:pos x="56" y="5"/>
                </a:cxn>
                <a:cxn ang="0">
                  <a:pos x="51" y="2"/>
                </a:cxn>
                <a:cxn ang="0">
                  <a:pos x="46" y="0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1" y="3"/>
                </a:cxn>
                <a:cxn ang="0">
                  <a:pos x="15" y="6"/>
                </a:cxn>
                <a:cxn ang="0">
                  <a:pos x="10" y="9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23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0" y="37"/>
                </a:cxn>
                <a:cxn ang="0">
                  <a:pos x="3" y="42"/>
                </a:cxn>
                <a:cxn ang="0">
                  <a:pos x="6" y="46"/>
                </a:cxn>
                <a:cxn ang="0">
                  <a:pos x="11" y="48"/>
                </a:cxn>
                <a:cxn ang="0">
                  <a:pos x="16" y="50"/>
                </a:cxn>
                <a:cxn ang="0">
                  <a:pos x="22" y="51"/>
                </a:cxn>
                <a:cxn ang="0">
                  <a:pos x="28" y="51"/>
                </a:cxn>
                <a:cxn ang="0">
                  <a:pos x="34" y="50"/>
                </a:cxn>
                <a:cxn ang="0">
                  <a:pos x="41" y="48"/>
                </a:cxn>
              </a:cxnLst>
              <a:rect l="0" t="0" r="r" b="b"/>
              <a:pathLst>
                <a:path w="64" h="52">
                  <a:moveTo>
                    <a:pt x="41" y="48"/>
                  </a:moveTo>
                  <a:lnTo>
                    <a:pt x="47" y="45"/>
                  </a:lnTo>
                  <a:lnTo>
                    <a:pt x="52" y="41"/>
                  </a:lnTo>
                  <a:lnTo>
                    <a:pt x="56" y="37"/>
                  </a:lnTo>
                  <a:lnTo>
                    <a:pt x="60" y="32"/>
                  </a:lnTo>
                  <a:lnTo>
                    <a:pt x="62" y="27"/>
                  </a:lnTo>
                  <a:lnTo>
                    <a:pt x="63" y="23"/>
                  </a:lnTo>
                  <a:lnTo>
                    <a:pt x="63" y="18"/>
                  </a:lnTo>
                  <a:lnTo>
                    <a:pt x="62" y="13"/>
                  </a:lnTo>
                  <a:lnTo>
                    <a:pt x="59" y="9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1" y="3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2"/>
                  </a:lnTo>
                  <a:lnTo>
                    <a:pt x="6" y="46"/>
                  </a:lnTo>
                  <a:lnTo>
                    <a:pt x="11" y="48"/>
                  </a:lnTo>
                  <a:lnTo>
                    <a:pt x="16" y="50"/>
                  </a:lnTo>
                  <a:lnTo>
                    <a:pt x="22" y="51"/>
                  </a:lnTo>
                  <a:lnTo>
                    <a:pt x="28" y="51"/>
                  </a:lnTo>
                  <a:lnTo>
                    <a:pt x="34" y="50"/>
                  </a:lnTo>
                  <a:lnTo>
                    <a:pt x="41" y="48"/>
                  </a:lnTo>
                </a:path>
              </a:pathLst>
            </a:custGeom>
            <a:solidFill>
              <a:srgbClr val="FFCC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688" name="Freeform 48"/>
            <p:cNvSpPr>
              <a:spLocks/>
            </p:cNvSpPr>
            <p:nvPr/>
          </p:nvSpPr>
          <p:spPr bwMode="auto">
            <a:xfrm>
              <a:off x="1500" y="2316"/>
              <a:ext cx="65" cy="52"/>
            </a:xfrm>
            <a:custGeom>
              <a:avLst/>
              <a:gdLst/>
              <a:ahLst/>
              <a:cxnLst>
                <a:cxn ang="0">
                  <a:pos x="41" y="48"/>
                </a:cxn>
                <a:cxn ang="0">
                  <a:pos x="47" y="45"/>
                </a:cxn>
                <a:cxn ang="0">
                  <a:pos x="53" y="42"/>
                </a:cxn>
                <a:cxn ang="0">
                  <a:pos x="57" y="37"/>
                </a:cxn>
                <a:cxn ang="0">
                  <a:pos x="60" y="33"/>
                </a:cxn>
                <a:cxn ang="0">
                  <a:pos x="63" y="28"/>
                </a:cxn>
                <a:cxn ang="0">
                  <a:pos x="64" y="22"/>
                </a:cxn>
                <a:cxn ang="0">
                  <a:pos x="64" y="17"/>
                </a:cxn>
                <a:cxn ang="0">
                  <a:pos x="62" y="12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52" y="2"/>
                </a:cxn>
                <a:cxn ang="0">
                  <a:pos x="46" y="0"/>
                </a:cxn>
                <a:cxn ang="0">
                  <a:pos x="41" y="0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6" y="5"/>
                </a:cxn>
                <a:cxn ang="0">
                  <a:pos x="10" y="9"/>
                </a:cxn>
                <a:cxn ang="0">
                  <a:pos x="6" y="13"/>
                </a:cxn>
                <a:cxn ang="0">
                  <a:pos x="3" y="18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0" y="33"/>
                </a:cxn>
                <a:cxn ang="0">
                  <a:pos x="1" y="38"/>
                </a:cxn>
                <a:cxn ang="0">
                  <a:pos x="3" y="42"/>
                </a:cxn>
                <a:cxn ang="0">
                  <a:pos x="7" y="46"/>
                </a:cxn>
                <a:cxn ang="0">
                  <a:pos x="11" y="49"/>
                </a:cxn>
                <a:cxn ang="0">
                  <a:pos x="17" y="50"/>
                </a:cxn>
                <a:cxn ang="0">
                  <a:pos x="22" y="51"/>
                </a:cxn>
                <a:cxn ang="0">
                  <a:pos x="29" y="51"/>
                </a:cxn>
                <a:cxn ang="0">
                  <a:pos x="35" y="50"/>
                </a:cxn>
                <a:cxn ang="0">
                  <a:pos x="41" y="48"/>
                </a:cxn>
              </a:cxnLst>
              <a:rect l="0" t="0" r="r" b="b"/>
              <a:pathLst>
                <a:path w="65" h="52">
                  <a:moveTo>
                    <a:pt x="41" y="48"/>
                  </a:moveTo>
                  <a:lnTo>
                    <a:pt x="47" y="45"/>
                  </a:lnTo>
                  <a:lnTo>
                    <a:pt x="53" y="42"/>
                  </a:lnTo>
                  <a:lnTo>
                    <a:pt x="57" y="37"/>
                  </a:lnTo>
                  <a:lnTo>
                    <a:pt x="60" y="33"/>
                  </a:lnTo>
                  <a:lnTo>
                    <a:pt x="63" y="28"/>
                  </a:lnTo>
                  <a:lnTo>
                    <a:pt x="64" y="22"/>
                  </a:lnTo>
                  <a:lnTo>
                    <a:pt x="64" y="17"/>
                  </a:lnTo>
                  <a:lnTo>
                    <a:pt x="62" y="12"/>
                  </a:lnTo>
                  <a:lnTo>
                    <a:pt x="60" y="8"/>
                  </a:lnTo>
                  <a:lnTo>
                    <a:pt x="56" y="4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0" y="9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3"/>
                  </a:lnTo>
                  <a:lnTo>
                    <a:pt x="1" y="38"/>
                  </a:lnTo>
                  <a:lnTo>
                    <a:pt x="3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0"/>
                  </a:lnTo>
                  <a:lnTo>
                    <a:pt x="22" y="51"/>
                  </a:lnTo>
                  <a:lnTo>
                    <a:pt x="29" y="51"/>
                  </a:lnTo>
                  <a:lnTo>
                    <a:pt x="35" y="50"/>
                  </a:lnTo>
                  <a:lnTo>
                    <a:pt x="41" y="48"/>
                  </a:lnTo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68689" name="Group 49"/>
            <p:cNvGrpSpPr>
              <a:grpSpLocks/>
            </p:cNvGrpSpPr>
            <p:nvPr/>
          </p:nvGrpSpPr>
          <p:grpSpPr bwMode="auto">
            <a:xfrm>
              <a:off x="831" y="1672"/>
              <a:ext cx="583" cy="628"/>
              <a:chOff x="831" y="1672"/>
              <a:chExt cx="583" cy="628"/>
            </a:xfrm>
          </p:grpSpPr>
          <p:sp>
            <p:nvSpPr>
              <p:cNvPr id="368690" name="Freeform 50"/>
              <p:cNvSpPr>
                <a:spLocks/>
              </p:cNvSpPr>
              <p:nvPr/>
            </p:nvSpPr>
            <p:spPr bwMode="auto">
              <a:xfrm>
                <a:off x="858" y="1685"/>
                <a:ext cx="329" cy="172"/>
              </a:xfrm>
              <a:custGeom>
                <a:avLst/>
                <a:gdLst/>
                <a:ahLst/>
                <a:cxnLst>
                  <a:cxn ang="0">
                    <a:pos x="328" y="0"/>
                  </a:cxn>
                  <a:cxn ang="0">
                    <a:pos x="328" y="82"/>
                  </a:cxn>
                  <a:cxn ang="0">
                    <a:pos x="0" y="171"/>
                  </a:cxn>
                  <a:cxn ang="0">
                    <a:pos x="0" y="89"/>
                  </a:cxn>
                  <a:cxn ang="0">
                    <a:pos x="328" y="0"/>
                  </a:cxn>
                </a:cxnLst>
                <a:rect l="0" t="0" r="r" b="b"/>
                <a:pathLst>
                  <a:path w="329" h="172">
                    <a:moveTo>
                      <a:pt x="328" y="0"/>
                    </a:moveTo>
                    <a:lnTo>
                      <a:pt x="328" y="82"/>
                    </a:lnTo>
                    <a:lnTo>
                      <a:pt x="0" y="171"/>
                    </a:lnTo>
                    <a:lnTo>
                      <a:pt x="0" y="89"/>
                    </a:lnTo>
                    <a:lnTo>
                      <a:pt x="328" y="0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691" name="Freeform 51"/>
              <p:cNvSpPr>
                <a:spLocks/>
              </p:cNvSpPr>
              <p:nvPr/>
            </p:nvSpPr>
            <p:spPr bwMode="auto">
              <a:xfrm>
                <a:off x="879" y="1707"/>
                <a:ext cx="295" cy="129"/>
              </a:xfrm>
              <a:custGeom>
                <a:avLst/>
                <a:gdLst/>
                <a:ahLst/>
                <a:cxnLst>
                  <a:cxn ang="0">
                    <a:pos x="294" y="0"/>
                  </a:cxn>
                  <a:cxn ang="0">
                    <a:pos x="294" y="47"/>
                  </a:cxn>
                  <a:cxn ang="0">
                    <a:pos x="0" y="128"/>
                  </a:cxn>
                  <a:cxn ang="0">
                    <a:pos x="0" y="80"/>
                  </a:cxn>
                  <a:cxn ang="0">
                    <a:pos x="294" y="0"/>
                  </a:cxn>
                </a:cxnLst>
                <a:rect l="0" t="0" r="r" b="b"/>
                <a:pathLst>
                  <a:path w="295" h="129">
                    <a:moveTo>
                      <a:pt x="294" y="0"/>
                    </a:moveTo>
                    <a:lnTo>
                      <a:pt x="294" y="47"/>
                    </a:lnTo>
                    <a:lnTo>
                      <a:pt x="0" y="128"/>
                    </a:lnTo>
                    <a:lnTo>
                      <a:pt x="0" y="80"/>
                    </a:lnTo>
                    <a:lnTo>
                      <a:pt x="294" y="0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692" name="Freeform 52"/>
              <p:cNvSpPr>
                <a:spLocks/>
              </p:cNvSpPr>
              <p:nvPr/>
            </p:nvSpPr>
            <p:spPr bwMode="auto">
              <a:xfrm>
                <a:off x="831" y="1672"/>
                <a:ext cx="358" cy="103"/>
              </a:xfrm>
              <a:custGeom>
                <a:avLst/>
                <a:gdLst/>
                <a:ahLst/>
                <a:cxnLst>
                  <a:cxn ang="0">
                    <a:pos x="29" y="102"/>
                  </a:cxn>
                  <a:cxn ang="0">
                    <a:pos x="0" y="85"/>
                  </a:cxn>
                  <a:cxn ang="0">
                    <a:pos x="328" y="0"/>
                  </a:cxn>
                  <a:cxn ang="0">
                    <a:pos x="357" y="13"/>
                  </a:cxn>
                  <a:cxn ang="0">
                    <a:pos x="29" y="102"/>
                  </a:cxn>
                </a:cxnLst>
                <a:rect l="0" t="0" r="r" b="b"/>
                <a:pathLst>
                  <a:path w="358" h="103">
                    <a:moveTo>
                      <a:pt x="29" y="102"/>
                    </a:moveTo>
                    <a:lnTo>
                      <a:pt x="0" y="85"/>
                    </a:lnTo>
                    <a:lnTo>
                      <a:pt x="328" y="0"/>
                    </a:lnTo>
                    <a:lnTo>
                      <a:pt x="357" y="13"/>
                    </a:lnTo>
                    <a:lnTo>
                      <a:pt x="29" y="102"/>
                    </a:lnTo>
                  </a:path>
                </a:pathLst>
              </a:custGeom>
              <a:solidFill>
                <a:srgbClr val="98989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693" name="Freeform 53"/>
              <p:cNvSpPr>
                <a:spLocks/>
              </p:cNvSpPr>
              <p:nvPr/>
            </p:nvSpPr>
            <p:spPr bwMode="auto">
              <a:xfrm>
                <a:off x="832" y="1759"/>
                <a:ext cx="178" cy="487"/>
              </a:xfrm>
              <a:custGeom>
                <a:avLst/>
                <a:gdLst/>
                <a:ahLst/>
                <a:cxnLst>
                  <a:cxn ang="0">
                    <a:pos x="177" y="486"/>
                  </a:cxn>
                  <a:cxn ang="0">
                    <a:pos x="177" y="379"/>
                  </a:cxn>
                  <a:cxn ang="0">
                    <a:pos x="28" y="89"/>
                  </a:cxn>
                  <a:cxn ang="0">
                    <a:pos x="28" y="15"/>
                  </a:cxn>
                  <a:cxn ang="0">
                    <a:pos x="0" y="0"/>
                  </a:cxn>
                  <a:cxn ang="0">
                    <a:pos x="0" y="381"/>
                  </a:cxn>
                  <a:cxn ang="0">
                    <a:pos x="177" y="486"/>
                  </a:cxn>
                </a:cxnLst>
                <a:rect l="0" t="0" r="r" b="b"/>
                <a:pathLst>
                  <a:path w="178" h="487">
                    <a:moveTo>
                      <a:pt x="177" y="486"/>
                    </a:moveTo>
                    <a:lnTo>
                      <a:pt x="177" y="379"/>
                    </a:lnTo>
                    <a:lnTo>
                      <a:pt x="28" y="89"/>
                    </a:lnTo>
                    <a:lnTo>
                      <a:pt x="28" y="15"/>
                    </a:lnTo>
                    <a:lnTo>
                      <a:pt x="0" y="0"/>
                    </a:lnTo>
                    <a:lnTo>
                      <a:pt x="0" y="381"/>
                    </a:lnTo>
                    <a:lnTo>
                      <a:pt x="177" y="486"/>
                    </a:lnTo>
                  </a:path>
                </a:pathLst>
              </a:custGeom>
              <a:solidFill>
                <a:srgbClr val="6666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694" name="Freeform 54"/>
              <p:cNvSpPr>
                <a:spLocks/>
              </p:cNvSpPr>
              <p:nvPr/>
            </p:nvSpPr>
            <p:spPr bwMode="auto">
              <a:xfrm>
                <a:off x="1007" y="2046"/>
                <a:ext cx="357" cy="200"/>
              </a:xfrm>
              <a:custGeom>
                <a:avLst/>
                <a:gdLst/>
                <a:ahLst/>
                <a:cxnLst>
                  <a:cxn ang="0">
                    <a:pos x="356" y="0"/>
                  </a:cxn>
                  <a:cxn ang="0">
                    <a:pos x="356" y="104"/>
                  </a:cxn>
                  <a:cxn ang="0">
                    <a:pos x="0" y="199"/>
                  </a:cxn>
                  <a:cxn ang="0">
                    <a:pos x="0" y="92"/>
                  </a:cxn>
                  <a:cxn ang="0">
                    <a:pos x="356" y="0"/>
                  </a:cxn>
                </a:cxnLst>
                <a:rect l="0" t="0" r="r" b="b"/>
                <a:pathLst>
                  <a:path w="357" h="200">
                    <a:moveTo>
                      <a:pt x="356" y="0"/>
                    </a:moveTo>
                    <a:lnTo>
                      <a:pt x="356" y="104"/>
                    </a:lnTo>
                    <a:lnTo>
                      <a:pt x="0" y="199"/>
                    </a:lnTo>
                    <a:lnTo>
                      <a:pt x="0" y="92"/>
                    </a:lnTo>
                    <a:lnTo>
                      <a:pt x="356" y="0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695" name="Freeform 55"/>
              <p:cNvSpPr>
                <a:spLocks/>
              </p:cNvSpPr>
              <p:nvPr/>
            </p:nvSpPr>
            <p:spPr bwMode="auto">
              <a:xfrm>
                <a:off x="881" y="1707"/>
                <a:ext cx="292" cy="122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42"/>
                  </a:cxn>
                  <a:cxn ang="0">
                    <a:pos x="0" y="121"/>
                  </a:cxn>
                  <a:cxn ang="0">
                    <a:pos x="0" y="77"/>
                  </a:cxn>
                  <a:cxn ang="0">
                    <a:pos x="291" y="0"/>
                  </a:cxn>
                </a:cxnLst>
                <a:rect l="0" t="0" r="r" b="b"/>
                <a:pathLst>
                  <a:path w="292" h="122">
                    <a:moveTo>
                      <a:pt x="291" y="0"/>
                    </a:moveTo>
                    <a:lnTo>
                      <a:pt x="291" y="42"/>
                    </a:lnTo>
                    <a:lnTo>
                      <a:pt x="0" y="121"/>
                    </a:lnTo>
                    <a:lnTo>
                      <a:pt x="0" y="77"/>
                    </a:lnTo>
                    <a:lnTo>
                      <a:pt x="291" y="0"/>
                    </a:lnTo>
                  </a:path>
                </a:pathLst>
              </a:custGeom>
              <a:solidFill>
                <a:srgbClr val="00CC9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696" name="Freeform 56"/>
              <p:cNvSpPr>
                <a:spLocks/>
              </p:cNvSpPr>
              <p:nvPr/>
            </p:nvSpPr>
            <p:spPr bwMode="auto">
              <a:xfrm>
                <a:off x="864" y="1768"/>
                <a:ext cx="500" cy="370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321" y="0"/>
                  </a:cxn>
                  <a:cxn ang="0">
                    <a:pos x="499" y="277"/>
                  </a:cxn>
                  <a:cxn ang="0">
                    <a:pos x="145" y="369"/>
                  </a:cxn>
                  <a:cxn ang="0">
                    <a:pos x="0" y="85"/>
                  </a:cxn>
                </a:cxnLst>
                <a:rect l="0" t="0" r="r" b="b"/>
                <a:pathLst>
                  <a:path w="500" h="370">
                    <a:moveTo>
                      <a:pt x="0" y="85"/>
                    </a:moveTo>
                    <a:lnTo>
                      <a:pt x="321" y="0"/>
                    </a:lnTo>
                    <a:lnTo>
                      <a:pt x="499" y="277"/>
                    </a:lnTo>
                    <a:lnTo>
                      <a:pt x="145" y="369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98989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697" name="Freeform 57"/>
              <p:cNvSpPr>
                <a:spLocks/>
              </p:cNvSpPr>
              <p:nvPr/>
            </p:nvSpPr>
            <p:spPr bwMode="auto">
              <a:xfrm>
                <a:off x="889" y="1797"/>
                <a:ext cx="433" cy="289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304" y="0"/>
                  </a:cxn>
                  <a:cxn ang="0">
                    <a:pos x="432" y="204"/>
                  </a:cxn>
                  <a:cxn ang="0">
                    <a:pos x="110" y="288"/>
                  </a:cxn>
                  <a:cxn ang="0">
                    <a:pos x="0" y="79"/>
                  </a:cxn>
                </a:cxnLst>
                <a:rect l="0" t="0" r="r" b="b"/>
                <a:pathLst>
                  <a:path w="433" h="289">
                    <a:moveTo>
                      <a:pt x="0" y="79"/>
                    </a:moveTo>
                    <a:lnTo>
                      <a:pt x="304" y="0"/>
                    </a:lnTo>
                    <a:lnTo>
                      <a:pt x="432" y="204"/>
                    </a:lnTo>
                    <a:lnTo>
                      <a:pt x="110" y="288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698" name="Freeform 58"/>
              <p:cNvSpPr>
                <a:spLocks/>
              </p:cNvSpPr>
              <p:nvPr/>
            </p:nvSpPr>
            <p:spPr bwMode="auto">
              <a:xfrm>
                <a:off x="1193" y="1889"/>
                <a:ext cx="60" cy="42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59" y="30"/>
                  </a:cxn>
                  <a:cxn ang="0">
                    <a:pos x="40" y="0"/>
                  </a:cxn>
                  <a:cxn ang="0">
                    <a:pos x="0" y="10"/>
                  </a:cxn>
                  <a:cxn ang="0">
                    <a:pos x="18" y="41"/>
                  </a:cxn>
                </a:cxnLst>
                <a:rect l="0" t="0" r="r" b="b"/>
                <a:pathLst>
                  <a:path w="60" h="42">
                    <a:moveTo>
                      <a:pt x="18" y="41"/>
                    </a:moveTo>
                    <a:lnTo>
                      <a:pt x="59" y="30"/>
                    </a:lnTo>
                    <a:lnTo>
                      <a:pt x="40" y="0"/>
                    </a:lnTo>
                    <a:lnTo>
                      <a:pt x="0" y="10"/>
                    </a:lnTo>
                    <a:lnTo>
                      <a:pt x="18" y="4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699" name="Freeform 59"/>
              <p:cNvSpPr>
                <a:spLocks/>
              </p:cNvSpPr>
              <p:nvPr/>
            </p:nvSpPr>
            <p:spPr bwMode="auto">
              <a:xfrm>
                <a:off x="1237" y="1960"/>
                <a:ext cx="62" cy="44"/>
              </a:xfrm>
              <a:custGeom>
                <a:avLst/>
                <a:gdLst/>
                <a:ahLst/>
                <a:cxnLst>
                  <a:cxn ang="0">
                    <a:pos x="19" y="43"/>
                  </a:cxn>
                  <a:cxn ang="0">
                    <a:pos x="61" y="31"/>
                  </a:cxn>
                  <a:cxn ang="0">
                    <a:pos x="41" y="0"/>
                  </a:cxn>
                  <a:cxn ang="0">
                    <a:pos x="0" y="11"/>
                  </a:cxn>
                  <a:cxn ang="0">
                    <a:pos x="19" y="43"/>
                  </a:cxn>
                </a:cxnLst>
                <a:rect l="0" t="0" r="r" b="b"/>
                <a:pathLst>
                  <a:path w="62" h="44">
                    <a:moveTo>
                      <a:pt x="19" y="43"/>
                    </a:moveTo>
                    <a:lnTo>
                      <a:pt x="61" y="31"/>
                    </a:lnTo>
                    <a:lnTo>
                      <a:pt x="41" y="0"/>
                    </a:lnTo>
                    <a:lnTo>
                      <a:pt x="0" y="11"/>
                    </a:lnTo>
                    <a:lnTo>
                      <a:pt x="19" y="4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0" name="Freeform 60"/>
              <p:cNvSpPr>
                <a:spLocks/>
              </p:cNvSpPr>
              <p:nvPr/>
            </p:nvSpPr>
            <p:spPr bwMode="auto">
              <a:xfrm>
                <a:off x="1171" y="1854"/>
                <a:ext cx="59" cy="40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58" y="30"/>
                  </a:cxn>
                  <a:cxn ang="0">
                    <a:pos x="38" y="0"/>
                  </a:cxn>
                  <a:cxn ang="0">
                    <a:pos x="0" y="9"/>
                  </a:cxn>
                  <a:cxn ang="0">
                    <a:pos x="18" y="39"/>
                  </a:cxn>
                </a:cxnLst>
                <a:rect l="0" t="0" r="r" b="b"/>
                <a:pathLst>
                  <a:path w="59" h="40">
                    <a:moveTo>
                      <a:pt x="18" y="39"/>
                    </a:moveTo>
                    <a:lnTo>
                      <a:pt x="58" y="30"/>
                    </a:lnTo>
                    <a:lnTo>
                      <a:pt x="38" y="0"/>
                    </a:lnTo>
                    <a:lnTo>
                      <a:pt x="0" y="9"/>
                    </a:lnTo>
                    <a:lnTo>
                      <a:pt x="18" y="3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1" name="Freeform 61"/>
              <p:cNvSpPr>
                <a:spLocks/>
              </p:cNvSpPr>
              <p:nvPr/>
            </p:nvSpPr>
            <p:spPr bwMode="auto">
              <a:xfrm>
                <a:off x="1215" y="1924"/>
                <a:ext cx="60" cy="44"/>
              </a:xfrm>
              <a:custGeom>
                <a:avLst/>
                <a:gdLst/>
                <a:ahLst/>
                <a:cxnLst>
                  <a:cxn ang="0">
                    <a:pos x="18" y="43"/>
                  </a:cxn>
                  <a:cxn ang="0">
                    <a:pos x="59" y="32"/>
                  </a:cxn>
                  <a:cxn ang="0">
                    <a:pos x="39" y="0"/>
                  </a:cxn>
                  <a:cxn ang="0">
                    <a:pos x="0" y="11"/>
                  </a:cxn>
                  <a:cxn ang="0">
                    <a:pos x="18" y="43"/>
                  </a:cxn>
                </a:cxnLst>
                <a:rect l="0" t="0" r="r" b="b"/>
                <a:pathLst>
                  <a:path w="60" h="44">
                    <a:moveTo>
                      <a:pt x="18" y="43"/>
                    </a:moveTo>
                    <a:lnTo>
                      <a:pt x="59" y="32"/>
                    </a:lnTo>
                    <a:lnTo>
                      <a:pt x="39" y="0"/>
                    </a:lnTo>
                    <a:lnTo>
                      <a:pt x="0" y="11"/>
                    </a:lnTo>
                    <a:lnTo>
                      <a:pt x="18" y="4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2" name="Freeform 62"/>
              <p:cNvSpPr>
                <a:spLocks/>
              </p:cNvSpPr>
              <p:nvPr/>
            </p:nvSpPr>
            <p:spPr bwMode="auto">
              <a:xfrm>
                <a:off x="1150" y="1821"/>
                <a:ext cx="58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9"/>
                  </a:cxn>
                  <a:cxn ang="0">
                    <a:pos x="17" y="37"/>
                  </a:cxn>
                  <a:cxn ang="0">
                    <a:pos x="57" y="27"/>
                  </a:cxn>
                  <a:cxn ang="0">
                    <a:pos x="39" y="0"/>
                  </a:cxn>
                </a:cxnLst>
                <a:rect l="0" t="0" r="r" b="b"/>
                <a:pathLst>
                  <a:path w="58" h="38">
                    <a:moveTo>
                      <a:pt x="39" y="0"/>
                    </a:moveTo>
                    <a:lnTo>
                      <a:pt x="0" y="9"/>
                    </a:lnTo>
                    <a:lnTo>
                      <a:pt x="17" y="37"/>
                    </a:lnTo>
                    <a:lnTo>
                      <a:pt x="57" y="27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3" name="Freeform 63"/>
              <p:cNvSpPr>
                <a:spLocks/>
              </p:cNvSpPr>
              <p:nvPr/>
            </p:nvSpPr>
            <p:spPr bwMode="auto">
              <a:xfrm>
                <a:off x="1097" y="1835"/>
                <a:ext cx="58" cy="37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9"/>
                  </a:cxn>
                  <a:cxn ang="0">
                    <a:pos x="17" y="36"/>
                  </a:cxn>
                  <a:cxn ang="0">
                    <a:pos x="57" y="27"/>
                  </a:cxn>
                  <a:cxn ang="0">
                    <a:pos x="39" y="0"/>
                  </a:cxn>
                </a:cxnLst>
                <a:rect l="0" t="0" r="r" b="b"/>
                <a:pathLst>
                  <a:path w="58" h="37">
                    <a:moveTo>
                      <a:pt x="39" y="0"/>
                    </a:moveTo>
                    <a:lnTo>
                      <a:pt x="0" y="9"/>
                    </a:lnTo>
                    <a:lnTo>
                      <a:pt x="17" y="36"/>
                    </a:lnTo>
                    <a:lnTo>
                      <a:pt x="57" y="27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4" name="Freeform 64"/>
              <p:cNvSpPr>
                <a:spLocks/>
              </p:cNvSpPr>
              <p:nvPr/>
            </p:nvSpPr>
            <p:spPr bwMode="auto">
              <a:xfrm>
                <a:off x="1184" y="1974"/>
                <a:ext cx="61" cy="4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9" y="43"/>
                  </a:cxn>
                  <a:cxn ang="0">
                    <a:pos x="60" y="32"/>
                  </a:cxn>
                  <a:cxn ang="0">
                    <a:pos x="40" y="0"/>
                  </a:cxn>
                  <a:cxn ang="0">
                    <a:pos x="0" y="10"/>
                  </a:cxn>
                </a:cxnLst>
                <a:rect l="0" t="0" r="r" b="b"/>
                <a:pathLst>
                  <a:path w="61" h="44">
                    <a:moveTo>
                      <a:pt x="0" y="10"/>
                    </a:moveTo>
                    <a:lnTo>
                      <a:pt x="19" y="43"/>
                    </a:lnTo>
                    <a:lnTo>
                      <a:pt x="60" y="32"/>
                    </a:lnTo>
                    <a:lnTo>
                      <a:pt x="40" y="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5" name="Freeform 65"/>
              <p:cNvSpPr>
                <a:spLocks/>
              </p:cNvSpPr>
              <p:nvPr/>
            </p:nvSpPr>
            <p:spPr bwMode="auto">
              <a:xfrm>
                <a:off x="1162" y="1939"/>
                <a:ext cx="60" cy="41"/>
              </a:xfrm>
              <a:custGeom>
                <a:avLst/>
                <a:gdLst/>
                <a:ahLst/>
                <a:cxnLst>
                  <a:cxn ang="0">
                    <a:pos x="18" y="40"/>
                  </a:cxn>
                  <a:cxn ang="0">
                    <a:pos x="59" y="29"/>
                  </a:cxn>
                  <a:cxn ang="0">
                    <a:pos x="40" y="0"/>
                  </a:cxn>
                  <a:cxn ang="0">
                    <a:pos x="0" y="10"/>
                  </a:cxn>
                  <a:cxn ang="0">
                    <a:pos x="18" y="40"/>
                  </a:cxn>
                </a:cxnLst>
                <a:rect l="0" t="0" r="r" b="b"/>
                <a:pathLst>
                  <a:path w="60" h="41">
                    <a:moveTo>
                      <a:pt x="18" y="40"/>
                    </a:moveTo>
                    <a:lnTo>
                      <a:pt x="59" y="29"/>
                    </a:lnTo>
                    <a:lnTo>
                      <a:pt x="40" y="0"/>
                    </a:lnTo>
                    <a:lnTo>
                      <a:pt x="0" y="10"/>
                    </a:lnTo>
                    <a:lnTo>
                      <a:pt x="18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6" name="Freeform 66"/>
              <p:cNvSpPr>
                <a:spLocks/>
              </p:cNvSpPr>
              <p:nvPr/>
            </p:nvSpPr>
            <p:spPr bwMode="auto">
              <a:xfrm>
                <a:off x="1140" y="1903"/>
                <a:ext cx="59" cy="42"/>
              </a:xfrm>
              <a:custGeom>
                <a:avLst/>
                <a:gdLst/>
                <a:ahLst/>
                <a:cxnLst>
                  <a:cxn ang="0">
                    <a:pos x="19" y="41"/>
                  </a:cxn>
                  <a:cxn ang="0">
                    <a:pos x="58" y="30"/>
                  </a:cxn>
                  <a:cxn ang="0">
                    <a:pos x="38" y="0"/>
                  </a:cxn>
                  <a:cxn ang="0">
                    <a:pos x="0" y="10"/>
                  </a:cxn>
                  <a:cxn ang="0">
                    <a:pos x="19" y="41"/>
                  </a:cxn>
                </a:cxnLst>
                <a:rect l="0" t="0" r="r" b="b"/>
                <a:pathLst>
                  <a:path w="59" h="42">
                    <a:moveTo>
                      <a:pt x="19" y="41"/>
                    </a:moveTo>
                    <a:lnTo>
                      <a:pt x="58" y="30"/>
                    </a:lnTo>
                    <a:lnTo>
                      <a:pt x="38" y="0"/>
                    </a:lnTo>
                    <a:lnTo>
                      <a:pt x="0" y="10"/>
                    </a:lnTo>
                    <a:lnTo>
                      <a:pt x="19" y="4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7" name="Freeform 67"/>
              <p:cNvSpPr>
                <a:spLocks/>
              </p:cNvSpPr>
              <p:nvPr/>
            </p:nvSpPr>
            <p:spPr bwMode="auto">
              <a:xfrm>
                <a:off x="1119" y="1868"/>
                <a:ext cx="57" cy="41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37" y="0"/>
                  </a:cxn>
                  <a:cxn ang="0">
                    <a:pos x="0" y="10"/>
                  </a:cxn>
                  <a:cxn ang="0">
                    <a:pos x="18" y="40"/>
                  </a:cxn>
                  <a:cxn ang="0">
                    <a:pos x="56" y="30"/>
                  </a:cxn>
                </a:cxnLst>
                <a:rect l="0" t="0" r="r" b="b"/>
                <a:pathLst>
                  <a:path w="57" h="41">
                    <a:moveTo>
                      <a:pt x="56" y="30"/>
                    </a:moveTo>
                    <a:lnTo>
                      <a:pt x="37" y="0"/>
                    </a:lnTo>
                    <a:lnTo>
                      <a:pt x="0" y="10"/>
                    </a:lnTo>
                    <a:lnTo>
                      <a:pt x="18" y="40"/>
                    </a:lnTo>
                    <a:lnTo>
                      <a:pt x="56" y="3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8" name="Freeform 68"/>
              <p:cNvSpPr>
                <a:spLocks/>
              </p:cNvSpPr>
              <p:nvPr/>
            </p:nvSpPr>
            <p:spPr bwMode="auto">
              <a:xfrm>
                <a:off x="1063" y="1922"/>
                <a:ext cx="63" cy="42"/>
              </a:xfrm>
              <a:custGeom>
                <a:avLst/>
                <a:gdLst/>
                <a:ahLst/>
                <a:cxnLst>
                  <a:cxn ang="0">
                    <a:pos x="62" y="30"/>
                  </a:cxn>
                  <a:cxn ang="0">
                    <a:pos x="42" y="0"/>
                  </a:cxn>
                  <a:cxn ang="0">
                    <a:pos x="0" y="10"/>
                  </a:cxn>
                  <a:cxn ang="0">
                    <a:pos x="17" y="41"/>
                  </a:cxn>
                  <a:cxn ang="0">
                    <a:pos x="62" y="30"/>
                  </a:cxn>
                </a:cxnLst>
                <a:rect l="0" t="0" r="r" b="b"/>
                <a:pathLst>
                  <a:path w="63" h="42">
                    <a:moveTo>
                      <a:pt x="62" y="30"/>
                    </a:moveTo>
                    <a:lnTo>
                      <a:pt x="42" y="0"/>
                    </a:lnTo>
                    <a:lnTo>
                      <a:pt x="0" y="10"/>
                    </a:lnTo>
                    <a:lnTo>
                      <a:pt x="17" y="41"/>
                    </a:lnTo>
                    <a:lnTo>
                      <a:pt x="62" y="3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09" name="Freeform 69"/>
              <p:cNvSpPr>
                <a:spLocks/>
              </p:cNvSpPr>
              <p:nvPr/>
            </p:nvSpPr>
            <p:spPr bwMode="auto">
              <a:xfrm>
                <a:off x="1025" y="1849"/>
                <a:ext cx="58" cy="4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9"/>
                  </a:cxn>
                  <a:cxn ang="0">
                    <a:pos x="16" y="41"/>
                  </a:cxn>
                  <a:cxn ang="0">
                    <a:pos x="57" y="30"/>
                  </a:cxn>
                  <a:cxn ang="0">
                    <a:pos x="39" y="0"/>
                  </a:cxn>
                </a:cxnLst>
                <a:rect l="0" t="0" r="r" b="b"/>
                <a:pathLst>
                  <a:path w="58" h="42">
                    <a:moveTo>
                      <a:pt x="39" y="0"/>
                    </a:moveTo>
                    <a:lnTo>
                      <a:pt x="0" y="9"/>
                    </a:lnTo>
                    <a:lnTo>
                      <a:pt x="16" y="41"/>
                    </a:lnTo>
                    <a:lnTo>
                      <a:pt x="57" y="30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0" name="Freeform 70"/>
              <p:cNvSpPr>
                <a:spLocks/>
              </p:cNvSpPr>
              <p:nvPr/>
            </p:nvSpPr>
            <p:spPr bwMode="auto">
              <a:xfrm>
                <a:off x="1044" y="1886"/>
                <a:ext cx="61" cy="41"/>
              </a:xfrm>
              <a:custGeom>
                <a:avLst/>
                <a:gdLst/>
                <a:ahLst/>
                <a:cxnLst>
                  <a:cxn ang="0">
                    <a:pos x="60" y="30"/>
                  </a:cxn>
                  <a:cxn ang="0">
                    <a:pos x="40" y="0"/>
                  </a:cxn>
                  <a:cxn ang="0">
                    <a:pos x="0" y="10"/>
                  </a:cxn>
                  <a:cxn ang="0">
                    <a:pos x="16" y="40"/>
                  </a:cxn>
                  <a:cxn ang="0">
                    <a:pos x="60" y="30"/>
                  </a:cxn>
                </a:cxnLst>
                <a:rect l="0" t="0" r="r" b="b"/>
                <a:pathLst>
                  <a:path w="61" h="41">
                    <a:moveTo>
                      <a:pt x="60" y="30"/>
                    </a:moveTo>
                    <a:lnTo>
                      <a:pt x="40" y="0"/>
                    </a:lnTo>
                    <a:lnTo>
                      <a:pt x="0" y="10"/>
                    </a:lnTo>
                    <a:lnTo>
                      <a:pt x="16" y="40"/>
                    </a:lnTo>
                    <a:lnTo>
                      <a:pt x="60" y="3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1" name="Freeform 71"/>
              <p:cNvSpPr>
                <a:spLocks/>
              </p:cNvSpPr>
              <p:nvPr/>
            </p:nvSpPr>
            <p:spPr bwMode="auto">
              <a:xfrm>
                <a:off x="1084" y="1957"/>
                <a:ext cx="62" cy="44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6" y="43"/>
                  </a:cxn>
                  <a:cxn ang="0">
                    <a:pos x="61" y="31"/>
                  </a:cxn>
                  <a:cxn ang="0">
                    <a:pos x="43" y="0"/>
                  </a:cxn>
                  <a:cxn ang="0">
                    <a:pos x="0" y="11"/>
                  </a:cxn>
                </a:cxnLst>
                <a:rect l="0" t="0" r="r" b="b"/>
                <a:pathLst>
                  <a:path w="62" h="44">
                    <a:moveTo>
                      <a:pt x="0" y="11"/>
                    </a:moveTo>
                    <a:lnTo>
                      <a:pt x="16" y="43"/>
                    </a:lnTo>
                    <a:lnTo>
                      <a:pt x="61" y="31"/>
                    </a:lnTo>
                    <a:lnTo>
                      <a:pt x="43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2" name="Freeform 72"/>
              <p:cNvSpPr>
                <a:spLocks/>
              </p:cNvSpPr>
              <p:nvPr/>
            </p:nvSpPr>
            <p:spPr bwMode="auto">
              <a:xfrm>
                <a:off x="1105" y="1994"/>
                <a:ext cx="65" cy="46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8" y="45"/>
                  </a:cxn>
                  <a:cxn ang="0">
                    <a:pos x="64" y="32"/>
                  </a:cxn>
                  <a:cxn ang="0">
                    <a:pos x="44" y="0"/>
                  </a:cxn>
                  <a:cxn ang="0">
                    <a:pos x="0" y="11"/>
                  </a:cxn>
                </a:cxnLst>
                <a:rect l="0" t="0" r="r" b="b"/>
                <a:pathLst>
                  <a:path w="65" h="46">
                    <a:moveTo>
                      <a:pt x="0" y="11"/>
                    </a:moveTo>
                    <a:lnTo>
                      <a:pt x="18" y="45"/>
                    </a:lnTo>
                    <a:lnTo>
                      <a:pt x="64" y="32"/>
                    </a:lnTo>
                    <a:lnTo>
                      <a:pt x="44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3" name="Freeform 73"/>
              <p:cNvSpPr>
                <a:spLocks/>
              </p:cNvSpPr>
              <p:nvPr/>
            </p:nvSpPr>
            <p:spPr bwMode="auto">
              <a:xfrm>
                <a:off x="992" y="1900"/>
                <a:ext cx="56" cy="41"/>
              </a:xfrm>
              <a:custGeom>
                <a:avLst/>
                <a:gdLst/>
                <a:ahLst/>
                <a:cxnLst>
                  <a:cxn ang="0">
                    <a:pos x="55" y="30"/>
                  </a:cxn>
                  <a:cxn ang="0">
                    <a:pos x="38" y="0"/>
                  </a:cxn>
                  <a:cxn ang="0">
                    <a:pos x="0" y="10"/>
                  </a:cxn>
                  <a:cxn ang="0">
                    <a:pos x="15" y="40"/>
                  </a:cxn>
                  <a:cxn ang="0">
                    <a:pos x="55" y="30"/>
                  </a:cxn>
                </a:cxnLst>
                <a:rect l="0" t="0" r="r" b="b"/>
                <a:pathLst>
                  <a:path w="56" h="41">
                    <a:moveTo>
                      <a:pt x="55" y="30"/>
                    </a:moveTo>
                    <a:lnTo>
                      <a:pt x="38" y="0"/>
                    </a:lnTo>
                    <a:lnTo>
                      <a:pt x="0" y="10"/>
                    </a:lnTo>
                    <a:lnTo>
                      <a:pt x="15" y="40"/>
                    </a:lnTo>
                    <a:lnTo>
                      <a:pt x="55" y="3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4" name="Freeform 74"/>
              <p:cNvSpPr>
                <a:spLocks/>
              </p:cNvSpPr>
              <p:nvPr/>
            </p:nvSpPr>
            <p:spPr bwMode="auto">
              <a:xfrm>
                <a:off x="1010" y="1935"/>
                <a:ext cx="59" cy="42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0" y="10"/>
                  </a:cxn>
                  <a:cxn ang="0">
                    <a:pos x="17" y="41"/>
                  </a:cxn>
                  <a:cxn ang="0">
                    <a:pos x="58" y="30"/>
                  </a:cxn>
                  <a:cxn ang="0">
                    <a:pos x="40" y="0"/>
                  </a:cxn>
                </a:cxnLst>
                <a:rect l="0" t="0" r="r" b="b"/>
                <a:pathLst>
                  <a:path w="59" h="42">
                    <a:moveTo>
                      <a:pt x="40" y="0"/>
                    </a:moveTo>
                    <a:lnTo>
                      <a:pt x="0" y="10"/>
                    </a:lnTo>
                    <a:lnTo>
                      <a:pt x="17" y="41"/>
                    </a:lnTo>
                    <a:lnTo>
                      <a:pt x="58" y="30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5" name="Freeform 75"/>
              <p:cNvSpPr>
                <a:spLocks/>
              </p:cNvSpPr>
              <p:nvPr/>
            </p:nvSpPr>
            <p:spPr bwMode="auto">
              <a:xfrm>
                <a:off x="1030" y="1972"/>
                <a:ext cx="60" cy="42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11"/>
                  </a:cxn>
                  <a:cxn ang="0">
                    <a:pos x="16" y="41"/>
                  </a:cxn>
                  <a:cxn ang="0">
                    <a:pos x="59" y="30"/>
                  </a:cxn>
                  <a:cxn ang="0">
                    <a:pos x="41" y="0"/>
                  </a:cxn>
                </a:cxnLst>
                <a:rect l="0" t="0" r="r" b="b"/>
                <a:pathLst>
                  <a:path w="60" h="42">
                    <a:moveTo>
                      <a:pt x="41" y="0"/>
                    </a:moveTo>
                    <a:lnTo>
                      <a:pt x="0" y="11"/>
                    </a:lnTo>
                    <a:lnTo>
                      <a:pt x="16" y="41"/>
                    </a:lnTo>
                    <a:lnTo>
                      <a:pt x="59" y="30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6" name="Freeform 76"/>
              <p:cNvSpPr>
                <a:spLocks/>
              </p:cNvSpPr>
              <p:nvPr/>
            </p:nvSpPr>
            <p:spPr bwMode="auto">
              <a:xfrm>
                <a:off x="971" y="1863"/>
                <a:ext cx="57" cy="4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9"/>
                  </a:cxn>
                  <a:cxn ang="0">
                    <a:pos x="16" y="41"/>
                  </a:cxn>
                  <a:cxn ang="0">
                    <a:pos x="56" y="30"/>
                  </a:cxn>
                  <a:cxn ang="0">
                    <a:pos x="39" y="0"/>
                  </a:cxn>
                </a:cxnLst>
                <a:rect l="0" t="0" r="r" b="b"/>
                <a:pathLst>
                  <a:path w="57" h="42">
                    <a:moveTo>
                      <a:pt x="39" y="0"/>
                    </a:moveTo>
                    <a:lnTo>
                      <a:pt x="0" y="9"/>
                    </a:lnTo>
                    <a:lnTo>
                      <a:pt x="16" y="41"/>
                    </a:lnTo>
                    <a:lnTo>
                      <a:pt x="56" y="30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7" name="Freeform 77"/>
              <p:cNvSpPr>
                <a:spLocks/>
              </p:cNvSpPr>
              <p:nvPr/>
            </p:nvSpPr>
            <p:spPr bwMode="auto">
              <a:xfrm>
                <a:off x="1049" y="2009"/>
                <a:ext cx="63" cy="4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8" y="44"/>
                  </a:cxn>
                  <a:cxn ang="0">
                    <a:pos x="62" y="33"/>
                  </a:cxn>
                  <a:cxn ang="0">
                    <a:pos x="42" y="0"/>
                  </a:cxn>
                  <a:cxn ang="0">
                    <a:pos x="0" y="11"/>
                  </a:cxn>
                </a:cxnLst>
                <a:rect l="0" t="0" r="r" b="b"/>
                <a:pathLst>
                  <a:path w="63" h="45">
                    <a:moveTo>
                      <a:pt x="0" y="11"/>
                    </a:moveTo>
                    <a:lnTo>
                      <a:pt x="18" y="44"/>
                    </a:lnTo>
                    <a:lnTo>
                      <a:pt x="62" y="33"/>
                    </a:lnTo>
                    <a:lnTo>
                      <a:pt x="42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8" name="Freeform 78"/>
              <p:cNvSpPr>
                <a:spLocks/>
              </p:cNvSpPr>
              <p:nvPr/>
            </p:nvSpPr>
            <p:spPr bwMode="auto">
              <a:xfrm>
                <a:off x="915" y="1876"/>
                <a:ext cx="60" cy="4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1"/>
                  </a:cxn>
                  <a:cxn ang="0">
                    <a:pos x="16" y="42"/>
                  </a:cxn>
                  <a:cxn ang="0">
                    <a:pos x="59" y="30"/>
                  </a:cxn>
                  <a:cxn ang="0">
                    <a:pos x="42" y="0"/>
                  </a:cxn>
                </a:cxnLst>
                <a:rect l="0" t="0" r="r" b="b"/>
                <a:pathLst>
                  <a:path w="60" h="43">
                    <a:moveTo>
                      <a:pt x="42" y="0"/>
                    </a:moveTo>
                    <a:lnTo>
                      <a:pt x="0" y="11"/>
                    </a:lnTo>
                    <a:lnTo>
                      <a:pt x="16" y="42"/>
                    </a:lnTo>
                    <a:lnTo>
                      <a:pt x="59" y="3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19" name="Freeform 79"/>
              <p:cNvSpPr>
                <a:spLocks/>
              </p:cNvSpPr>
              <p:nvPr/>
            </p:nvSpPr>
            <p:spPr bwMode="auto">
              <a:xfrm>
                <a:off x="935" y="1912"/>
                <a:ext cx="60" cy="4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1"/>
                  </a:cxn>
                  <a:cxn ang="0">
                    <a:pos x="16" y="42"/>
                  </a:cxn>
                  <a:cxn ang="0">
                    <a:pos x="59" y="30"/>
                  </a:cxn>
                  <a:cxn ang="0">
                    <a:pos x="42" y="0"/>
                  </a:cxn>
                </a:cxnLst>
                <a:rect l="0" t="0" r="r" b="b"/>
                <a:pathLst>
                  <a:path w="60" h="43">
                    <a:moveTo>
                      <a:pt x="42" y="0"/>
                    </a:moveTo>
                    <a:lnTo>
                      <a:pt x="0" y="11"/>
                    </a:lnTo>
                    <a:lnTo>
                      <a:pt x="16" y="42"/>
                    </a:lnTo>
                    <a:lnTo>
                      <a:pt x="59" y="3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0" name="Freeform 80"/>
              <p:cNvSpPr>
                <a:spLocks/>
              </p:cNvSpPr>
              <p:nvPr/>
            </p:nvSpPr>
            <p:spPr bwMode="auto">
              <a:xfrm>
                <a:off x="975" y="1987"/>
                <a:ext cx="58" cy="41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10"/>
                  </a:cxn>
                  <a:cxn ang="0">
                    <a:pos x="15" y="40"/>
                  </a:cxn>
                  <a:cxn ang="0">
                    <a:pos x="57" y="29"/>
                  </a:cxn>
                  <a:cxn ang="0">
                    <a:pos x="41" y="0"/>
                  </a:cxn>
                </a:cxnLst>
                <a:rect l="0" t="0" r="r" b="b"/>
                <a:pathLst>
                  <a:path w="58" h="41">
                    <a:moveTo>
                      <a:pt x="41" y="0"/>
                    </a:moveTo>
                    <a:lnTo>
                      <a:pt x="0" y="10"/>
                    </a:lnTo>
                    <a:lnTo>
                      <a:pt x="15" y="40"/>
                    </a:lnTo>
                    <a:lnTo>
                      <a:pt x="57" y="29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1" name="Freeform 81"/>
              <p:cNvSpPr>
                <a:spLocks/>
              </p:cNvSpPr>
              <p:nvPr/>
            </p:nvSpPr>
            <p:spPr bwMode="auto">
              <a:xfrm>
                <a:off x="994" y="2024"/>
                <a:ext cx="63" cy="4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0" y="11"/>
                  </a:cxn>
                  <a:cxn ang="0">
                    <a:pos x="18" y="45"/>
                  </a:cxn>
                  <a:cxn ang="0">
                    <a:pos x="62" y="33"/>
                  </a:cxn>
                  <a:cxn ang="0">
                    <a:pos x="43" y="0"/>
                  </a:cxn>
                </a:cxnLst>
                <a:rect l="0" t="0" r="r" b="b"/>
                <a:pathLst>
                  <a:path w="63" h="46">
                    <a:moveTo>
                      <a:pt x="43" y="0"/>
                    </a:moveTo>
                    <a:lnTo>
                      <a:pt x="0" y="11"/>
                    </a:lnTo>
                    <a:lnTo>
                      <a:pt x="18" y="45"/>
                    </a:lnTo>
                    <a:lnTo>
                      <a:pt x="62" y="33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2" name="Freeform 82"/>
              <p:cNvSpPr>
                <a:spLocks/>
              </p:cNvSpPr>
              <p:nvPr/>
            </p:nvSpPr>
            <p:spPr bwMode="auto">
              <a:xfrm>
                <a:off x="954" y="1949"/>
                <a:ext cx="61" cy="4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0"/>
                  </a:cxn>
                  <a:cxn ang="0">
                    <a:pos x="17" y="42"/>
                  </a:cxn>
                  <a:cxn ang="0">
                    <a:pos x="60" y="30"/>
                  </a:cxn>
                  <a:cxn ang="0">
                    <a:pos x="42" y="0"/>
                  </a:cxn>
                </a:cxnLst>
                <a:rect l="0" t="0" r="r" b="b"/>
                <a:pathLst>
                  <a:path w="61" h="43">
                    <a:moveTo>
                      <a:pt x="42" y="0"/>
                    </a:moveTo>
                    <a:lnTo>
                      <a:pt x="0" y="10"/>
                    </a:lnTo>
                    <a:lnTo>
                      <a:pt x="17" y="42"/>
                    </a:lnTo>
                    <a:lnTo>
                      <a:pt x="60" y="3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3" name="Freeform 83"/>
              <p:cNvSpPr>
                <a:spLocks/>
              </p:cNvSpPr>
              <p:nvPr/>
            </p:nvSpPr>
            <p:spPr bwMode="auto">
              <a:xfrm>
                <a:off x="1196" y="1883"/>
                <a:ext cx="62" cy="42"/>
              </a:xfrm>
              <a:custGeom>
                <a:avLst/>
                <a:gdLst/>
                <a:ahLst/>
                <a:cxnLst>
                  <a:cxn ang="0">
                    <a:pos x="19" y="41"/>
                  </a:cxn>
                  <a:cxn ang="0">
                    <a:pos x="61" y="30"/>
                  </a:cxn>
                  <a:cxn ang="0">
                    <a:pos x="40" y="0"/>
                  </a:cxn>
                  <a:cxn ang="0">
                    <a:pos x="0" y="10"/>
                  </a:cxn>
                  <a:cxn ang="0">
                    <a:pos x="19" y="41"/>
                  </a:cxn>
                </a:cxnLst>
                <a:rect l="0" t="0" r="r" b="b"/>
                <a:pathLst>
                  <a:path w="62" h="42">
                    <a:moveTo>
                      <a:pt x="19" y="41"/>
                    </a:moveTo>
                    <a:lnTo>
                      <a:pt x="61" y="30"/>
                    </a:lnTo>
                    <a:lnTo>
                      <a:pt x="40" y="0"/>
                    </a:lnTo>
                    <a:lnTo>
                      <a:pt x="0" y="10"/>
                    </a:lnTo>
                    <a:lnTo>
                      <a:pt x="19" y="4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4" name="Freeform 84"/>
              <p:cNvSpPr>
                <a:spLocks/>
              </p:cNvSpPr>
              <p:nvPr/>
            </p:nvSpPr>
            <p:spPr bwMode="auto">
              <a:xfrm>
                <a:off x="1241" y="1955"/>
                <a:ext cx="62" cy="43"/>
              </a:xfrm>
              <a:custGeom>
                <a:avLst/>
                <a:gdLst/>
                <a:ahLst/>
                <a:cxnLst>
                  <a:cxn ang="0">
                    <a:pos x="19" y="42"/>
                  </a:cxn>
                  <a:cxn ang="0">
                    <a:pos x="61" y="31"/>
                  </a:cxn>
                  <a:cxn ang="0">
                    <a:pos x="41" y="0"/>
                  </a:cxn>
                  <a:cxn ang="0">
                    <a:pos x="0" y="10"/>
                  </a:cxn>
                  <a:cxn ang="0">
                    <a:pos x="19" y="42"/>
                  </a:cxn>
                </a:cxnLst>
                <a:rect l="0" t="0" r="r" b="b"/>
                <a:pathLst>
                  <a:path w="62" h="43">
                    <a:moveTo>
                      <a:pt x="19" y="42"/>
                    </a:moveTo>
                    <a:lnTo>
                      <a:pt x="61" y="31"/>
                    </a:lnTo>
                    <a:lnTo>
                      <a:pt x="41" y="0"/>
                    </a:lnTo>
                    <a:lnTo>
                      <a:pt x="0" y="10"/>
                    </a:lnTo>
                    <a:lnTo>
                      <a:pt x="19" y="42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5" name="Freeform 85"/>
              <p:cNvSpPr>
                <a:spLocks/>
              </p:cNvSpPr>
              <p:nvPr/>
            </p:nvSpPr>
            <p:spPr bwMode="auto">
              <a:xfrm>
                <a:off x="1175" y="1847"/>
                <a:ext cx="60" cy="43"/>
              </a:xfrm>
              <a:custGeom>
                <a:avLst/>
                <a:gdLst/>
                <a:ahLst/>
                <a:cxnLst>
                  <a:cxn ang="0">
                    <a:pos x="19" y="42"/>
                  </a:cxn>
                  <a:cxn ang="0">
                    <a:pos x="59" y="31"/>
                  </a:cxn>
                  <a:cxn ang="0">
                    <a:pos x="39" y="0"/>
                  </a:cxn>
                  <a:cxn ang="0">
                    <a:pos x="0" y="10"/>
                  </a:cxn>
                  <a:cxn ang="0">
                    <a:pos x="19" y="42"/>
                  </a:cxn>
                </a:cxnLst>
                <a:rect l="0" t="0" r="r" b="b"/>
                <a:pathLst>
                  <a:path w="60" h="43">
                    <a:moveTo>
                      <a:pt x="19" y="42"/>
                    </a:moveTo>
                    <a:lnTo>
                      <a:pt x="59" y="31"/>
                    </a:lnTo>
                    <a:lnTo>
                      <a:pt x="39" y="0"/>
                    </a:lnTo>
                    <a:lnTo>
                      <a:pt x="0" y="10"/>
                    </a:lnTo>
                    <a:lnTo>
                      <a:pt x="19" y="42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6" name="Freeform 86"/>
              <p:cNvSpPr>
                <a:spLocks/>
              </p:cNvSpPr>
              <p:nvPr/>
            </p:nvSpPr>
            <p:spPr bwMode="auto">
              <a:xfrm>
                <a:off x="1219" y="1919"/>
                <a:ext cx="60" cy="42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59" y="30"/>
                  </a:cxn>
                  <a:cxn ang="0">
                    <a:pos x="40" y="0"/>
                  </a:cxn>
                  <a:cxn ang="0">
                    <a:pos x="0" y="10"/>
                  </a:cxn>
                  <a:cxn ang="0">
                    <a:pos x="18" y="41"/>
                  </a:cxn>
                </a:cxnLst>
                <a:rect l="0" t="0" r="r" b="b"/>
                <a:pathLst>
                  <a:path w="60" h="42">
                    <a:moveTo>
                      <a:pt x="18" y="41"/>
                    </a:moveTo>
                    <a:lnTo>
                      <a:pt x="59" y="30"/>
                    </a:lnTo>
                    <a:lnTo>
                      <a:pt x="40" y="0"/>
                    </a:lnTo>
                    <a:lnTo>
                      <a:pt x="0" y="10"/>
                    </a:lnTo>
                    <a:lnTo>
                      <a:pt x="18" y="4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7" name="Freeform 87"/>
              <p:cNvSpPr>
                <a:spLocks/>
              </p:cNvSpPr>
              <p:nvPr/>
            </p:nvSpPr>
            <p:spPr bwMode="auto">
              <a:xfrm>
                <a:off x="1155" y="1814"/>
                <a:ext cx="58" cy="40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9"/>
                  </a:cxn>
                  <a:cxn ang="0">
                    <a:pos x="17" y="39"/>
                  </a:cxn>
                  <a:cxn ang="0">
                    <a:pos x="57" y="28"/>
                  </a:cxn>
                  <a:cxn ang="0">
                    <a:pos x="39" y="0"/>
                  </a:cxn>
                </a:cxnLst>
                <a:rect l="0" t="0" r="r" b="b"/>
                <a:pathLst>
                  <a:path w="58" h="40">
                    <a:moveTo>
                      <a:pt x="39" y="0"/>
                    </a:moveTo>
                    <a:lnTo>
                      <a:pt x="0" y="9"/>
                    </a:lnTo>
                    <a:lnTo>
                      <a:pt x="17" y="39"/>
                    </a:lnTo>
                    <a:lnTo>
                      <a:pt x="57" y="28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8" name="Freeform 88"/>
              <p:cNvSpPr>
                <a:spLocks/>
              </p:cNvSpPr>
              <p:nvPr/>
            </p:nvSpPr>
            <p:spPr bwMode="auto">
              <a:xfrm>
                <a:off x="1103" y="1827"/>
                <a:ext cx="56" cy="39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0" y="8"/>
                  </a:cxn>
                  <a:cxn ang="0">
                    <a:pos x="16" y="38"/>
                  </a:cxn>
                  <a:cxn ang="0">
                    <a:pos x="55" y="28"/>
                  </a:cxn>
                  <a:cxn ang="0">
                    <a:pos x="38" y="0"/>
                  </a:cxn>
                </a:cxnLst>
                <a:rect l="0" t="0" r="r" b="b"/>
                <a:pathLst>
                  <a:path w="56" h="39">
                    <a:moveTo>
                      <a:pt x="38" y="0"/>
                    </a:moveTo>
                    <a:lnTo>
                      <a:pt x="0" y="8"/>
                    </a:lnTo>
                    <a:lnTo>
                      <a:pt x="16" y="38"/>
                    </a:lnTo>
                    <a:lnTo>
                      <a:pt x="55" y="28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29" name="Freeform 89"/>
              <p:cNvSpPr>
                <a:spLocks/>
              </p:cNvSpPr>
              <p:nvPr/>
            </p:nvSpPr>
            <p:spPr bwMode="auto">
              <a:xfrm>
                <a:off x="1189" y="1969"/>
                <a:ext cx="62" cy="4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9" y="42"/>
                  </a:cxn>
                  <a:cxn ang="0">
                    <a:pos x="61" y="31"/>
                  </a:cxn>
                  <a:cxn ang="0">
                    <a:pos x="41" y="0"/>
                  </a:cxn>
                  <a:cxn ang="0">
                    <a:pos x="0" y="10"/>
                  </a:cxn>
                </a:cxnLst>
                <a:rect l="0" t="0" r="r" b="b"/>
                <a:pathLst>
                  <a:path w="62" h="43">
                    <a:moveTo>
                      <a:pt x="0" y="10"/>
                    </a:moveTo>
                    <a:lnTo>
                      <a:pt x="19" y="42"/>
                    </a:lnTo>
                    <a:lnTo>
                      <a:pt x="61" y="31"/>
                    </a:lnTo>
                    <a:lnTo>
                      <a:pt x="41" y="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0" name="Freeform 90"/>
              <p:cNvSpPr>
                <a:spLocks/>
              </p:cNvSpPr>
              <p:nvPr/>
            </p:nvSpPr>
            <p:spPr bwMode="auto">
              <a:xfrm>
                <a:off x="1167" y="1933"/>
                <a:ext cx="61" cy="41"/>
              </a:xfrm>
              <a:custGeom>
                <a:avLst/>
                <a:gdLst/>
                <a:ahLst/>
                <a:cxnLst>
                  <a:cxn ang="0">
                    <a:pos x="18" y="40"/>
                  </a:cxn>
                  <a:cxn ang="0">
                    <a:pos x="60" y="30"/>
                  </a:cxn>
                  <a:cxn ang="0">
                    <a:pos x="40" y="0"/>
                  </a:cxn>
                  <a:cxn ang="0">
                    <a:pos x="0" y="10"/>
                  </a:cxn>
                  <a:cxn ang="0">
                    <a:pos x="18" y="40"/>
                  </a:cxn>
                </a:cxnLst>
                <a:rect l="0" t="0" r="r" b="b"/>
                <a:pathLst>
                  <a:path w="61" h="41">
                    <a:moveTo>
                      <a:pt x="18" y="40"/>
                    </a:moveTo>
                    <a:lnTo>
                      <a:pt x="60" y="30"/>
                    </a:lnTo>
                    <a:lnTo>
                      <a:pt x="40" y="0"/>
                    </a:lnTo>
                    <a:lnTo>
                      <a:pt x="0" y="10"/>
                    </a:lnTo>
                    <a:lnTo>
                      <a:pt x="18" y="40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1" name="Freeform 91"/>
              <p:cNvSpPr>
                <a:spLocks/>
              </p:cNvSpPr>
              <p:nvPr/>
            </p:nvSpPr>
            <p:spPr bwMode="auto">
              <a:xfrm>
                <a:off x="1145" y="1897"/>
                <a:ext cx="60" cy="42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59" y="30"/>
                  </a:cxn>
                  <a:cxn ang="0">
                    <a:pos x="40" y="0"/>
                  </a:cxn>
                  <a:cxn ang="0">
                    <a:pos x="0" y="10"/>
                  </a:cxn>
                  <a:cxn ang="0">
                    <a:pos x="18" y="41"/>
                  </a:cxn>
                </a:cxnLst>
                <a:rect l="0" t="0" r="r" b="b"/>
                <a:pathLst>
                  <a:path w="60" h="42">
                    <a:moveTo>
                      <a:pt x="18" y="41"/>
                    </a:moveTo>
                    <a:lnTo>
                      <a:pt x="59" y="30"/>
                    </a:lnTo>
                    <a:lnTo>
                      <a:pt x="40" y="0"/>
                    </a:lnTo>
                    <a:lnTo>
                      <a:pt x="0" y="10"/>
                    </a:lnTo>
                    <a:lnTo>
                      <a:pt x="18" y="4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2" name="Freeform 92"/>
              <p:cNvSpPr>
                <a:spLocks/>
              </p:cNvSpPr>
              <p:nvPr/>
            </p:nvSpPr>
            <p:spPr bwMode="auto">
              <a:xfrm>
                <a:off x="1123" y="1861"/>
                <a:ext cx="60" cy="42"/>
              </a:xfrm>
              <a:custGeom>
                <a:avLst/>
                <a:gdLst/>
                <a:ahLst/>
                <a:cxnLst>
                  <a:cxn ang="0">
                    <a:pos x="59" y="31"/>
                  </a:cxn>
                  <a:cxn ang="0">
                    <a:pos x="39" y="0"/>
                  </a:cxn>
                  <a:cxn ang="0">
                    <a:pos x="0" y="10"/>
                  </a:cxn>
                  <a:cxn ang="0">
                    <a:pos x="18" y="41"/>
                  </a:cxn>
                  <a:cxn ang="0">
                    <a:pos x="59" y="31"/>
                  </a:cxn>
                </a:cxnLst>
                <a:rect l="0" t="0" r="r" b="b"/>
                <a:pathLst>
                  <a:path w="60" h="42">
                    <a:moveTo>
                      <a:pt x="59" y="31"/>
                    </a:moveTo>
                    <a:lnTo>
                      <a:pt x="39" y="0"/>
                    </a:lnTo>
                    <a:lnTo>
                      <a:pt x="0" y="10"/>
                    </a:lnTo>
                    <a:lnTo>
                      <a:pt x="18" y="41"/>
                    </a:lnTo>
                    <a:lnTo>
                      <a:pt x="59" y="31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3" name="Freeform 93"/>
              <p:cNvSpPr>
                <a:spLocks/>
              </p:cNvSpPr>
              <p:nvPr/>
            </p:nvSpPr>
            <p:spPr bwMode="auto">
              <a:xfrm>
                <a:off x="1069" y="1915"/>
                <a:ext cx="60" cy="43"/>
              </a:xfrm>
              <a:custGeom>
                <a:avLst/>
                <a:gdLst/>
                <a:ahLst/>
                <a:cxnLst>
                  <a:cxn ang="0">
                    <a:pos x="59" y="30"/>
                  </a:cxn>
                  <a:cxn ang="0">
                    <a:pos x="41" y="0"/>
                  </a:cxn>
                  <a:cxn ang="0">
                    <a:pos x="0" y="10"/>
                  </a:cxn>
                  <a:cxn ang="0">
                    <a:pos x="16" y="42"/>
                  </a:cxn>
                  <a:cxn ang="0">
                    <a:pos x="59" y="30"/>
                  </a:cxn>
                </a:cxnLst>
                <a:rect l="0" t="0" r="r" b="b"/>
                <a:pathLst>
                  <a:path w="60" h="43">
                    <a:moveTo>
                      <a:pt x="59" y="30"/>
                    </a:moveTo>
                    <a:lnTo>
                      <a:pt x="41" y="0"/>
                    </a:lnTo>
                    <a:lnTo>
                      <a:pt x="0" y="10"/>
                    </a:lnTo>
                    <a:lnTo>
                      <a:pt x="16" y="42"/>
                    </a:lnTo>
                    <a:lnTo>
                      <a:pt x="59" y="3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4" name="Freeform 94"/>
              <p:cNvSpPr>
                <a:spLocks/>
              </p:cNvSpPr>
              <p:nvPr/>
            </p:nvSpPr>
            <p:spPr bwMode="auto">
              <a:xfrm>
                <a:off x="1028" y="1844"/>
                <a:ext cx="59" cy="41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9"/>
                  </a:cxn>
                  <a:cxn ang="0">
                    <a:pos x="17" y="40"/>
                  </a:cxn>
                  <a:cxn ang="0">
                    <a:pos x="58" y="29"/>
                  </a:cxn>
                  <a:cxn ang="0">
                    <a:pos x="39" y="0"/>
                  </a:cxn>
                </a:cxnLst>
                <a:rect l="0" t="0" r="r" b="b"/>
                <a:pathLst>
                  <a:path w="59" h="41">
                    <a:moveTo>
                      <a:pt x="39" y="0"/>
                    </a:moveTo>
                    <a:lnTo>
                      <a:pt x="0" y="9"/>
                    </a:lnTo>
                    <a:lnTo>
                      <a:pt x="17" y="40"/>
                    </a:lnTo>
                    <a:lnTo>
                      <a:pt x="58" y="29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5" name="Freeform 95"/>
              <p:cNvSpPr>
                <a:spLocks/>
              </p:cNvSpPr>
              <p:nvPr/>
            </p:nvSpPr>
            <p:spPr bwMode="auto">
              <a:xfrm>
                <a:off x="1048" y="1879"/>
                <a:ext cx="60" cy="42"/>
              </a:xfrm>
              <a:custGeom>
                <a:avLst/>
                <a:gdLst/>
                <a:ahLst/>
                <a:cxnLst>
                  <a:cxn ang="0">
                    <a:pos x="59" y="30"/>
                  </a:cxn>
                  <a:cxn ang="0">
                    <a:pos x="41" y="0"/>
                  </a:cxn>
                  <a:cxn ang="0">
                    <a:pos x="0" y="10"/>
                  </a:cxn>
                  <a:cxn ang="0">
                    <a:pos x="17" y="41"/>
                  </a:cxn>
                  <a:cxn ang="0">
                    <a:pos x="59" y="30"/>
                  </a:cxn>
                </a:cxnLst>
                <a:rect l="0" t="0" r="r" b="b"/>
                <a:pathLst>
                  <a:path w="60" h="42">
                    <a:moveTo>
                      <a:pt x="59" y="30"/>
                    </a:moveTo>
                    <a:lnTo>
                      <a:pt x="41" y="0"/>
                    </a:lnTo>
                    <a:lnTo>
                      <a:pt x="0" y="10"/>
                    </a:lnTo>
                    <a:lnTo>
                      <a:pt x="17" y="41"/>
                    </a:lnTo>
                    <a:lnTo>
                      <a:pt x="59" y="3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6" name="Freeform 96"/>
              <p:cNvSpPr>
                <a:spLocks/>
              </p:cNvSpPr>
              <p:nvPr/>
            </p:nvSpPr>
            <p:spPr bwMode="auto">
              <a:xfrm>
                <a:off x="1089" y="1952"/>
                <a:ext cx="62" cy="4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6" y="41"/>
                  </a:cxn>
                  <a:cxn ang="0">
                    <a:pos x="61" y="30"/>
                  </a:cxn>
                  <a:cxn ang="0">
                    <a:pos x="43" y="0"/>
                  </a:cxn>
                  <a:cxn ang="0">
                    <a:pos x="0" y="10"/>
                  </a:cxn>
                </a:cxnLst>
                <a:rect l="0" t="0" r="r" b="b"/>
                <a:pathLst>
                  <a:path w="62" h="42">
                    <a:moveTo>
                      <a:pt x="0" y="10"/>
                    </a:moveTo>
                    <a:lnTo>
                      <a:pt x="16" y="41"/>
                    </a:lnTo>
                    <a:lnTo>
                      <a:pt x="61" y="30"/>
                    </a:lnTo>
                    <a:lnTo>
                      <a:pt x="43" y="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7" name="Freeform 97"/>
              <p:cNvSpPr>
                <a:spLocks/>
              </p:cNvSpPr>
              <p:nvPr/>
            </p:nvSpPr>
            <p:spPr bwMode="auto">
              <a:xfrm>
                <a:off x="1109" y="1988"/>
                <a:ext cx="65" cy="46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7" y="45"/>
                  </a:cxn>
                  <a:cxn ang="0">
                    <a:pos x="64" y="33"/>
                  </a:cxn>
                  <a:cxn ang="0">
                    <a:pos x="44" y="0"/>
                  </a:cxn>
                  <a:cxn ang="0">
                    <a:pos x="0" y="11"/>
                  </a:cxn>
                </a:cxnLst>
                <a:rect l="0" t="0" r="r" b="b"/>
                <a:pathLst>
                  <a:path w="65" h="46">
                    <a:moveTo>
                      <a:pt x="0" y="11"/>
                    </a:moveTo>
                    <a:lnTo>
                      <a:pt x="17" y="45"/>
                    </a:lnTo>
                    <a:lnTo>
                      <a:pt x="64" y="33"/>
                    </a:lnTo>
                    <a:lnTo>
                      <a:pt x="44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8" name="Freeform 98"/>
              <p:cNvSpPr>
                <a:spLocks/>
              </p:cNvSpPr>
              <p:nvPr/>
            </p:nvSpPr>
            <p:spPr bwMode="auto">
              <a:xfrm>
                <a:off x="995" y="1893"/>
                <a:ext cx="57" cy="42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39" y="0"/>
                  </a:cxn>
                  <a:cxn ang="0">
                    <a:pos x="0" y="10"/>
                  </a:cxn>
                  <a:cxn ang="0">
                    <a:pos x="15" y="41"/>
                  </a:cxn>
                  <a:cxn ang="0">
                    <a:pos x="56" y="30"/>
                  </a:cxn>
                </a:cxnLst>
                <a:rect l="0" t="0" r="r" b="b"/>
                <a:pathLst>
                  <a:path w="57" h="42">
                    <a:moveTo>
                      <a:pt x="56" y="30"/>
                    </a:moveTo>
                    <a:lnTo>
                      <a:pt x="39" y="0"/>
                    </a:lnTo>
                    <a:lnTo>
                      <a:pt x="0" y="10"/>
                    </a:lnTo>
                    <a:lnTo>
                      <a:pt x="15" y="41"/>
                    </a:lnTo>
                    <a:lnTo>
                      <a:pt x="56" y="3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39" name="Freeform 99"/>
              <p:cNvSpPr>
                <a:spLocks/>
              </p:cNvSpPr>
              <p:nvPr/>
            </p:nvSpPr>
            <p:spPr bwMode="auto">
              <a:xfrm>
                <a:off x="1015" y="1929"/>
                <a:ext cx="59" cy="42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0" y="10"/>
                  </a:cxn>
                  <a:cxn ang="0">
                    <a:pos x="16" y="41"/>
                  </a:cxn>
                  <a:cxn ang="0">
                    <a:pos x="58" y="30"/>
                  </a:cxn>
                  <a:cxn ang="0">
                    <a:pos x="40" y="0"/>
                  </a:cxn>
                </a:cxnLst>
                <a:rect l="0" t="0" r="r" b="b"/>
                <a:pathLst>
                  <a:path w="59" h="42">
                    <a:moveTo>
                      <a:pt x="40" y="0"/>
                    </a:moveTo>
                    <a:lnTo>
                      <a:pt x="0" y="10"/>
                    </a:lnTo>
                    <a:lnTo>
                      <a:pt x="16" y="41"/>
                    </a:lnTo>
                    <a:lnTo>
                      <a:pt x="58" y="30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0" name="Freeform 100"/>
              <p:cNvSpPr>
                <a:spLocks/>
              </p:cNvSpPr>
              <p:nvPr/>
            </p:nvSpPr>
            <p:spPr bwMode="auto">
              <a:xfrm>
                <a:off x="1035" y="1967"/>
                <a:ext cx="60" cy="41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10"/>
                  </a:cxn>
                  <a:cxn ang="0">
                    <a:pos x="17" y="40"/>
                  </a:cxn>
                  <a:cxn ang="0">
                    <a:pos x="59" y="30"/>
                  </a:cxn>
                  <a:cxn ang="0">
                    <a:pos x="41" y="0"/>
                  </a:cxn>
                </a:cxnLst>
                <a:rect l="0" t="0" r="r" b="b"/>
                <a:pathLst>
                  <a:path w="60" h="41">
                    <a:moveTo>
                      <a:pt x="41" y="0"/>
                    </a:moveTo>
                    <a:lnTo>
                      <a:pt x="0" y="10"/>
                    </a:lnTo>
                    <a:lnTo>
                      <a:pt x="17" y="40"/>
                    </a:lnTo>
                    <a:lnTo>
                      <a:pt x="59" y="30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1" name="Freeform 101"/>
              <p:cNvSpPr>
                <a:spLocks/>
              </p:cNvSpPr>
              <p:nvPr/>
            </p:nvSpPr>
            <p:spPr bwMode="auto">
              <a:xfrm>
                <a:off x="976" y="1858"/>
                <a:ext cx="56" cy="4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0" y="9"/>
                  </a:cxn>
                  <a:cxn ang="0">
                    <a:pos x="15" y="39"/>
                  </a:cxn>
                  <a:cxn ang="0">
                    <a:pos x="55" y="29"/>
                  </a:cxn>
                  <a:cxn ang="0">
                    <a:pos x="38" y="0"/>
                  </a:cxn>
                </a:cxnLst>
                <a:rect l="0" t="0" r="r" b="b"/>
                <a:pathLst>
                  <a:path w="56" h="40">
                    <a:moveTo>
                      <a:pt x="38" y="0"/>
                    </a:moveTo>
                    <a:lnTo>
                      <a:pt x="0" y="9"/>
                    </a:lnTo>
                    <a:lnTo>
                      <a:pt x="15" y="39"/>
                    </a:lnTo>
                    <a:lnTo>
                      <a:pt x="55" y="2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2" name="Freeform 102"/>
              <p:cNvSpPr>
                <a:spLocks/>
              </p:cNvSpPr>
              <p:nvPr/>
            </p:nvSpPr>
            <p:spPr bwMode="auto">
              <a:xfrm>
                <a:off x="1056" y="2003"/>
                <a:ext cx="60" cy="45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8" y="44"/>
                  </a:cxn>
                  <a:cxn ang="0">
                    <a:pos x="59" y="33"/>
                  </a:cxn>
                  <a:cxn ang="0">
                    <a:pos x="40" y="0"/>
                  </a:cxn>
                  <a:cxn ang="0">
                    <a:pos x="0" y="10"/>
                  </a:cxn>
                </a:cxnLst>
                <a:rect l="0" t="0" r="r" b="b"/>
                <a:pathLst>
                  <a:path w="60" h="45">
                    <a:moveTo>
                      <a:pt x="0" y="10"/>
                    </a:moveTo>
                    <a:lnTo>
                      <a:pt x="18" y="44"/>
                    </a:lnTo>
                    <a:lnTo>
                      <a:pt x="59" y="33"/>
                    </a:lnTo>
                    <a:lnTo>
                      <a:pt x="40" y="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3" name="Freeform 103"/>
              <p:cNvSpPr>
                <a:spLocks/>
              </p:cNvSpPr>
              <p:nvPr/>
            </p:nvSpPr>
            <p:spPr bwMode="auto">
              <a:xfrm>
                <a:off x="919" y="1869"/>
                <a:ext cx="61" cy="4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1"/>
                  </a:cxn>
                  <a:cxn ang="0">
                    <a:pos x="16" y="42"/>
                  </a:cxn>
                  <a:cxn ang="0">
                    <a:pos x="60" y="30"/>
                  </a:cxn>
                  <a:cxn ang="0">
                    <a:pos x="42" y="0"/>
                  </a:cxn>
                </a:cxnLst>
                <a:rect l="0" t="0" r="r" b="b"/>
                <a:pathLst>
                  <a:path w="61" h="43">
                    <a:moveTo>
                      <a:pt x="42" y="0"/>
                    </a:moveTo>
                    <a:lnTo>
                      <a:pt x="0" y="11"/>
                    </a:lnTo>
                    <a:lnTo>
                      <a:pt x="16" y="42"/>
                    </a:lnTo>
                    <a:lnTo>
                      <a:pt x="60" y="3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4" name="Freeform 104"/>
              <p:cNvSpPr>
                <a:spLocks/>
              </p:cNvSpPr>
              <p:nvPr/>
            </p:nvSpPr>
            <p:spPr bwMode="auto">
              <a:xfrm>
                <a:off x="939" y="1907"/>
                <a:ext cx="60" cy="4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9"/>
                  </a:cxn>
                  <a:cxn ang="0">
                    <a:pos x="16" y="39"/>
                  </a:cxn>
                  <a:cxn ang="0">
                    <a:pos x="59" y="29"/>
                  </a:cxn>
                  <a:cxn ang="0">
                    <a:pos x="42" y="0"/>
                  </a:cxn>
                </a:cxnLst>
                <a:rect l="0" t="0" r="r" b="b"/>
                <a:pathLst>
                  <a:path w="60" h="40">
                    <a:moveTo>
                      <a:pt x="42" y="0"/>
                    </a:moveTo>
                    <a:lnTo>
                      <a:pt x="0" y="9"/>
                    </a:lnTo>
                    <a:lnTo>
                      <a:pt x="16" y="39"/>
                    </a:lnTo>
                    <a:lnTo>
                      <a:pt x="59" y="29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5" name="Freeform 105"/>
              <p:cNvSpPr>
                <a:spLocks/>
              </p:cNvSpPr>
              <p:nvPr/>
            </p:nvSpPr>
            <p:spPr bwMode="auto">
              <a:xfrm>
                <a:off x="979" y="1979"/>
                <a:ext cx="60" cy="4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1"/>
                  </a:cxn>
                  <a:cxn ang="0">
                    <a:pos x="16" y="42"/>
                  </a:cxn>
                  <a:cxn ang="0">
                    <a:pos x="59" y="30"/>
                  </a:cxn>
                  <a:cxn ang="0">
                    <a:pos x="42" y="0"/>
                  </a:cxn>
                </a:cxnLst>
                <a:rect l="0" t="0" r="r" b="b"/>
                <a:pathLst>
                  <a:path w="60" h="43">
                    <a:moveTo>
                      <a:pt x="42" y="0"/>
                    </a:moveTo>
                    <a:lnTo>
                      <a:pt x="0" y="11"/>
                    </a:lnTo>
                    <a:lnTo>
                      <a:pt x="16" y="42"/>
                    </a:lnTo>
                    <a:lnTo>
                      <a:pt x="59" y="3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6" name="Freeform 106"/>
              <p:cNvSpPr>
                <a:spLocks/>
              </p:cNvSpPr>
              <p:nvPr/>
            </p:nvSpPr>
            <p:spPr bwMode="auto">
              <a:xfrm>
                <a:off x="999" y="2016"/>
                <a:ext cx="62" cy="4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1"/>
                  </a:cxn>
                  <a:cxn ang="0">
                    <a:pos x="18" y="46"/>
                  </a:cxn>
                  <a:cxn ang="0">
                    <a:pos x="61" y="34"/>
                  </a:cxn>
                  <a:cxn ang="0">
                    <a:pos x="42" y="0"/>
                  </a:cxn>
                </a:cxnLst>
                <a:rect l="0" t="0" r="r" b="b"/>
                <a:pathLst>
                  <a:path w="62" h="47">
                    <a:moveTo>
                      <a:pt x="42" y="0"/>
                    </a:moveTo>
                    <a:lnTo>
                      <a:pt x="0" y="11"/>
                    </a:lnTo>
                    <a:lnTo>
                      <a:pt x="18" y="46"/>
                    </a:lnTo>
                    <a:lnTo>
                      <a:pt x="61" y="34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7" name="Freeform 107"/>
              <p:cNvSpPr>
                <a:spLocks/>
              </p:cNvSpPr>
              <p:nvPr/>
            </p:nvSpPr>
            <p:spPr bwMode="auto">
              <a:xfrm>
                <a:off x="960" y="1943"/>
                <a:ext cx="59" cy="4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11"/>
                  </a:cxn>
                  <a:cxn ang="0">
                    <a:pos x="15" y="43"/>
                  </a:cxn>
                  <a:cxn ang="0">
                    <a:pos x="58" y="31"/>
                  </a:cxn>
                  <a:cxn ang="0">
                    <a:pos x="41" y="0"/>
                  </a:cxn>
                </a:cxnLst>
                <a:rect l="0" t="0" r="r" b="b"/>
                <a:pathLst>
                  <a:path w="59" h="44">
                    <a:moveTo>
                      <a:pt x="41" y="0"/>
                    </a:moveTo>
                    <a:lnTo>
                      <a:pt x="0" y="11"/>
                    </a:lnTo>
                    <a:lnTo>
                      <a:pt x="15" y="43"/>
                    </a:lnTo>
                    <a:lnTo>
                      <a:pt x="58" y="31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0099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8" name="Freeform 108"/>
              <p:cNvSpPr>
                <a:spLocks/>
              </p:cNvSpPr>
              <p:nvPr/>
            </p:nvSpPr>
            <p:spPr bwMode="auto">
              <a:xfrm>
                <a:off x="1023" y="2067"/>
                <a:ext cx="331" cy="135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0" y="134"/>
                  </a:cxn>
                  <a:cxn ang="0">
                    <a:pos x="330" y="66"/>
                  </a:cxn>
                  <a:cxn ang="0">
                    <a:pos x="330" y="0"/>
                  </a:cxn>
                  <a:cxn ang="0">
                    <a:pos x="0" y="87"/>
                  </a:cxn>
                </a:cxnLst>
                <a:rect l="0" t="0" r="r" b="b"/>
                <a:pathLst>
                  <a:path w="331" h="135">
                    <a:moveTo>
                      <a:pt x="0" y="87"/>
                    </a:moveTo>
                    <a:lnTo>
                      <a:pt x="0" y="134"/>
                    </a:lnTo>
                    <a:lnTo>
                      <a:pt x="330" y="66"/>
                    </a:lnTo>
                    <a:lnTo>
                      <a:pt x="330" y="0"/>
                    </a:lnTo>
                    <a:lnTo>
                      <a:pt x="0" y="8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49" name="Freeform 109"/>
              <p:cNvSpPr>
                <a:spLocks/>
              </p:cNvSpPr>
              <p:nvPr/>
            </p:nvSpPr>
            <p:spPr bwMode="auto">
              <a:xfrm>
                <a:off x="1023" y="2130"/>
                <a:ext cx="330" cy="100"/>
              </a:xfrm>
              <a:custGeom>
                <a:avLst/>
                <a:gdLst/>
                <a:ahLst/>
                <a:cxnLst>
                  <a:cxn ang="0">
                    <a:pos x="324" y="0"/>
                  </a:cxn>
                  <a:cxn ang="0">
                    <a:pos x="3" y="27"/>
                  </a:cxn>
                  <a:cxn ang="0">
                    <a:pos x="0" y="24"/>
                  </a:cxn>
                  <a:cxn ang="0">
                    <a:pos x="0" y="99"/>
                  </a:cxn>
                  <a:cxn ang="0">
                    <a:pos x="329" y="3"/>
                  </a:cxn>
                  <a:cxn ang="0">
                    <a:pos x="324" y="0"/>
                  </a:cxn>
                </a:cxnLst>
                <a:rect l="0" t="0" r="r" b="b"/>
                <a:pathLst>
                  <a:path w="330" h="100">
                    <a:moveTo>
                      <a:pt x="324" y="0"/>
                    </a:moveTo>
                    <a:lnTo>
                      <a:pt x="3" y="27"/>
                    </a:lnTo>
                    <a:lnTo>
                      <a:pt x="0" y="24"/>
                    </a:lnTo>
                    <a:lnTo>
                      <a:pt x="0" y="99"/>
                    </a:lnTo>
                    <a:lnTo>
                      <a:pt x="329" y="3"/>
                    </a:lnTo>
                    <a:lnTo>
                      <a:pt x="324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50" name="Freeform 110"/>
              <p:cNvSpPr>
                <a:spLocks/>
              </p:cNvSpPr>
              <p:nvPr/>
            </p:nvSpPr>
            <p:spPr bwMode="auto">
              <a:xfrm>
                <a:off x="1026" y="2069"/>
                <a:ext cx="327" cy="15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0" y="157"/>
                  </a:cxn>
                  <a:cxn ang="0">
                    <a:pos x="326" y="61"/>
                  </a:cxn>
                  <a:cxn ang="0">
                    <a:pos x="326" y="0"/>
                  </a:cxn>
                  <a:cxn ang="0">
                    <a:pos x="0" y="87"/>
                  </a:cxn>
                </a:cxnLst>
                <a:rect l="0" t="0" r="r" b="b"/>
                <a:pathLst>
                  <a:path w="327" h="158">
                    <a:moveTo>
                      <a:pt x="0" y="87"/>
                    </a:moveTo>
                    <a:lnTo>
                      <a:pt x="0" y="157"/>
                    </a:lnTo>
                    <a:lnTo>
                      <a:pt x="326" y="61"/>
                    </a:lnTo>
                    <a:lnTo>
                      <a:pt x="326" y="0"/>
                    </a:lnTo>
                    <a:lnTo>
                      <a:pt x="0" y="87"/>
                    </a:lnTo>
                  </a:path>
                </a:pathLst>
              </a:custGeom>
              <a:solidFill>
                <a:srgbClr val="6666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51" name="Freeform 111"/>
              <p:cNvSpPr>
                <a:spLocks/>
              </p:cNvSpPr>
              <p:nvPr/>
            </p:nvSpPr>
            <p:spPr bwMode="auto">
              <a:xfrm>
                <a:off x="1352" y="2088"/>
                <a:ext cx="61" cy="11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6" y="69"/>
                  </a:cxn>
                  <a:cxn ang="0">
                    <a:pos x="60" y="114"/>
                  </a:cxn>
                  <a:cxn ang="0">
                    <a:pos x="0" y="42"/>
                  </a:cxn>
                  <a:cxn ang="0">
                    <a:pos x="1" y="0"/>
                  </a:cxn>
                </a:cxnLst>
                <a:rect l="0" t="0" r="r" b="b"/>
                <a:pathLst>
                  <a:path w="61" h="115">
                    <a:moveTo>
                      <a:pt x="1" y="0"/>
                    </a:moveTo>
                    <a:lnTo>
                      <a:pt x="56" y="69"/>
                    </a:lnTo>
                    <a:lnTo>
                      <a:pt x="60" y="114"/>
                    </a:lnTo>
                    <a:lnTo>
                      <a:pt x="0" y="4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52" name="Freeform 112"/>
              <p:cNvSpPr>
                <a:spLocks/>
              </p:cNvSpPr>
              <p:nvPr/>
            </p:nvSpPr>
            <p:spPr bwMode="auto">
              <a:xfrm>
                <a:off x="1031" y="2132"/>
                <a:ext cx="381" cy="168"/>
              </a:xfrm>
              <a:custGeom>
                <a:avLst/>
                <a:gdLst/>
                <a:ahLst/>
                <a:cxnLst>
                  <a:cxn ang="0">
                    <a:pos x="319" y="0"/>
                  </a:cxn>
                  <a:cxn ang="0">
                    <a:pos x="380" y="68"/>
                  </a:cxn>
                  <a:cxn ang="0">
                    <a:pos x="56" y="167"/>
                  </a:cxn>
                  <a:cxn ang="0">
                    <a:pos x="0" y="94"/>
                  </a:cxn>
                  <a:cxn ang="0">
                    <a:pos x="319" y="0"/>
                  </a:cxn>
                </a:cxnLst>
                <a:rect l="0" t="0" r="r" b="b"/>
                <a:pathLst>
                  <a:path w="381" h="168">
                    <a:moveTo>
                      <a:pt x="319" y="0"/>
                    </a:moveTo>
                    <a:lnTo>
                      <a:pt x="380" y="68"/>
                    </a:lnTo>
                    <a:lnTo>
                      <a:pt x="56" y="167"/>
                    </a:lnTo>
                    <a:lnTo>
                      <a:pt x="0" y="94"/>
                    </a:lnTo>
                    <a:lnTo>
                      <a:pt x="319" y="0"/>
                    </a:lnTo>
                  </a:path>
                </a:pathLst>
              </a:custGeom>
              <a:solidFill>
                <a:srgbClr val="989898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53" name="Freeform 113"/>
              <p:cNvSpPr>
                <a:spLocks/>
              </p:cNvSpPr>
              <p:nvPr/>
            </p:nvSpPr>
            <p:spPr bwMode="auto">
              <a:xfrm>
                <a:off x="1027" y="2184"/>
                <a:ext cx="63" cy="116"/>
              </a:xfrm>
              <a:custGeom>
                <a:avLst/>
                <a:gdLst/>
                <a:ahLst/>
                <a:cxnLst>
                  <a:cxn ang="0">
                    <a:pos x="62" y="115"/>
                  </a:cxn>
                  <a:cxn ang="0">
                    <a:pos x="0" y="42"/>
                  </a:cxn>
                  <a:cxn ang="0">
                    <a:pos x="1" y="0"/>
                  </a:cxn>
                  <a:cxn ang="0">
                    <a:pos x="58" y="69"/>
                  </a:cxn>
                  <a:cxn ang="0">
                    <a:pos x="62" y="115"/>
                  </a:cxn>
                </a:cxnLst>
                <a:rect l="0" t="0" r="r" b="b"/>
                <a:pathLst>
                  <a:path w="63" h="116">
                    <a:moveTo>
                      <a:pt x="62" y="115"/>
                    </a:moveTo>
                    <a:lnTo>
                      <a:pt x="0" y="42"/>
                    </a:lnTo>
                    <a:lnTo>
                      <a:pt x="1" y="0"/>
                    </a:lnTo>
                    <a:lnTo>
                      <a:pt x="58" y="69"/>
                    </a:lnTo>
                    <a:lnTo>
                      <a:pt x="62" y="115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754" name="Freeform 114"/>
              <p:cNvSpPr>
                <a:spLocks/>
              </p:cNvSpPr>
              <p:nvPr/>
            </p:nvSpPr>
            <p:spPr bwMode="auto">
              <a:xfrm>
                <a:off x="1089" y="2143"/>
                <a:ext cx="325" cy="15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0" y="156"/>
                  </a:cxn>
                  <a:cxn ang="0">
                    <a:pos x="324" y="58"/>
                  </a:cxn>
                  <a:cxn ang="0">
                    <a:pos x="324" y="0"/>
                  </a:cxn>
                  <a:cxn ang="0">
                    <a:pos x="0" y="97"/>
                  </a:cxn>
                </a:cxnLst>
                <a:rect l="0" t="0" r="r" b="b"/>
                <a:pathLst>
                  <a:path w="325" h="157">
                    <a:moveTo>
                      <a:pt x="0" y="97"/>
                    </a:moveTo>
                    <a:lnTo>
                      <a:pt x="0" y="156"/>
                    </a:lnTo>
                    <a:lnTo>
                      <a:pt x="324" y="58"/>
                    </a:lnTo>
                    <a:lnTo>
                      <a:pt x="324" y="0"/>
                    </a:lnTo>
                    <a:lnTo>
                      <a:pt x="0" y="97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368755" name="Group 115"/>
          <p:cNvGrpSpPr>
            <a:grpSpLocks/>
          </p:cNvGrpSpPr>
          <p:nvPr/>
        </p:nvGrpSpPr>
        <p:grpSpPr bwMode="auto">
          <a:xfrm>
            <a:off x="4032250" y="3240088"/>
            <a:ext cx="1230313" cy="1492250"/>
            <a:chOff x="2540" y="2041"/>
            <a:chExt cx="775" cy="940"/>
          </a:xfrm>
        </p:grpSpPr>
        <p:sp>
          <p:nvSpPr>
            <p:cNvPr id="368756" name="Freeform 116"/>
            <p:cNvSpPr>
              <a:spLocks/>
            </p:cNvSpPr>
            <p:nvPr/>
          </p:nvSpPr>
          <p:spPr bwMode="auto">
            <a:xfrm>
              <a:off x="2540" y="2041"/>
              <a:ext cx="775" cy="940"/>
            </a:xfrm>
            <a:custGeom>
              <a:avLst/>
              <a:gdLst/>
              <a:ahLst/>
              <a:cxnLst>
                <a:cxn ang="0">
                  <a:pos x="774" y="727"/>
                </a:cxn>
                <a:cxn ang="0">
                  <a:pos x="774" y="0"/>
                </a:cxn>
                <a:cxn ang="0">
                  <a:pos x="0" y="211"/>
                </a:cxn>
                <a:cxn ang="0">
                  <a:pos x="0" y="939"/>
                </a:cxn>
                <a:cxn ang="0">
                  <a:pos x="774" y="727"/>
                </a:cxn>
              </a:cxnLst>
              <a:rect l="0" t="0" r="r" b="b"/>
              <a:pathLst>
                <a:path w="775" h="940">
                  <a:moveTo>
                    <a:pt x="774" y="727"/>
                  </a:moveTo>
                  <a:lnTo>
                    <a:pt x="774" y="0"/>
                  </a:lnTo>
                  <a:lnTo>
                    <a:pt x="0" y="211"/>
                  </a:lnTo>
                  <a:lnTo>
                    <a:pt x="0" y="939"/>
                  </a:lnTo>
                  <a:lnTo>
                    <a:pt x="774" y="72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57" name="Freeform 117"/>
            <p:cNvSpPr>
              <a:spLocks/>
            </p:cNvSpPr>
            <p:nvPr/>
          </p:nvSpPr>
          <p:spPr bwMode="white">
            <a:xfrm>
              <a:off x="2567" y="2077"/>
              <a:ext cx="721" cy="869"/>
            </a:xfrm>
            <a:custGeom>
              <a:avLst/>
              <a:gdLst/>
              <a:ahLst/>
              <a:cxnLst>
                <a:cxn ang="0">
                  <a:pos x="720" y="674"/>
                </a:cxn>
                <a:cxn ang="0">
                  <a:pos x="720" y="0"/>
                </a:cxn>
                <a:cxn ang="0">
                  <a:pos x="0" y="192"/>
                </a:cxn>
                <a:cxn ang="0">
                  <a:pos x="0" y="868"/>
                </a:cxn>
                <a:cxn ang="0">
                  <a:pos x="720" y="674"/>
                </a:cxn>
              </a:cxnLst>
              <a:rect l="0" t="0" r="r" b="b"/>
              <a:pathLst>
                <a:path w="721" h="869">
                  <a:moveTo>
                    <a:pt x="720" y="674"/>
                  </a:moveTo>
                  <a:lnTo>
                    <a:pt x="720" y="0"/>
                  </a:lnTo>
                  <a:lnTo>
                    <a:pt x="0" y="192"/>
                  </a:lnTo>
                  <a:lnTo>
                    <a:pt x="0" y="868"/>
                  </a:lnTo>
                  <a:lnTo>
                    <a:pt x="720" y="674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58" name="Freeform 118"/>
            <p:cNvSpPr>
              <a:spLocks/>
            </p:cNvSpPr>
            <p:nvPr/>
          </p:nvSpPr>
          <p:spPr bwMode="auto">
            <a:xfrm>
              <a:off x="2609" y="2250"/>
              <a:ext cx="634" cy="631"/>
            </a:xfrm>
            <a:custGeom>
              <a:avLst/>
              <a:gdLst/>
              <a:ahLst/>
              <a:cxnLst>
                <a:cxn ang="0">
                  <a:pos x="633" y="462"/>
                </a:cxn>
                <a:cxn ang="0">
                  <a:pos x="633" y="0"/>
                </a:cxn>
                <a:cxn ang="0">
                  <a:pos x="0" y="167"/>
                </a:cxn>
                <a:cxn ang="0">
                  <a:pos x="0" y="630"/>
                </a:cxn>
                <a:cxn ang="0">
                  <a:pos x="633" y="462"/>
                </a:cxn>
              </a:cxnLst>
              <a:rect l="0" t="0" r="r" b="b"/>
              <a:pathLst>
                <a:path w="634" h="631">
                  <a:moveTo>
                    <a:pt x="633" y="462"/>
                  </a:moveTo>
                  <a:lnTo>
                    <a:pt x="633" y="0"/>
                  </a:lnTo>
                  <a:lnTo>
                    <a:pt x="0" y="167"/>
                  </a:lnTo>
                  <a:lnTo>
                    <a:pt x="0" y="630"/>
                  </a:lnTo>
                  <a:lnTo>
                    <a:pt x="633" y="462"/>
                  </a:lnTo>
                </a:path>
              </a:pathLst>
            </a:custGeom>
            <a:solidFill>
              <a:srgbClr val="66FF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59" name="Freeform 119"/>
            <p:cNvSpPr>
              <a:spLocks/>
            </p:cNvSpPr>
            <p:nvPr/>
          </p:nvSpPr>
          <p:spPr bwMode="auto">
            <a:xfrm>
              <a:off x="2609" y="2126"/>
              <a:ext cx="634" cy="249"/>
            </a:xfrm>
            <a:custGeom>
              <a:avLst/>
              <a:gdLst/>
              <a:ahLst/>
              <a:cxnLst>
                <a:cxn ang="0">
                  <a:pos x="633" y="81"/>
                </a:cxn>
                <a:cxn ang="0">
                  <a:pos x="633" y="0"/>
                </a:cxn>
                <a:cxn ang="0">
                  <a:pos x="0" y="167"/>
                </a:cxn>
                <a:cxn ang="0">
                  <a:pos x="0" y="248"/>
                </a:cxn>
                <a:cxn ang="0">
                  <a:pos x="633" y="81"/>
                </a:cxn>
              </a:cxnLst>
              <a:rect l="0" t="0" r="r" b="b"/>
              <a:pathLst>
                <a:path w="634" h="249">
                  <a:moveTo>
                    <a:pt x="633" y="81"/>
                  </a:moveTo>
                  <a:lnTo>
                    <a:pt x="633" y="0"/>
                  </a:lnTo>
                  <a:lnTo>
                    <a:pt x="0" y="167"/>
                  </a:lnTo>
                  <a:lnTo>
                    <a:pt x="0" y="248"/>
                  </a:lnTo>
                  <a:lnTo>
                    <a:pt x="633" y="81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0" name="Freeform 120"/>
            <p:cNvSpPr>
              <a:spLocks/>
            </p:cNvSpPr>
            <p:nvPr/>
          </p:nvSpPr>
          <p:spPr bwMode="auto">
            <a:xfrm>
              <a:off x="2651" y="2436"/>
              <a:ext cx="59" cy="74"/>
            </a:xfrm>
            <a:custGeom>
              <a:avLst/>
              <a:gdLst/>
              <a:ahLst/>
              <a:cxnLst>
                <a:cxn ang="0">
                  <a:pos x="58" y="57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8" y="57"/>
                </a:cxn>
              </a:cxnLst>
              <a:rect l="0" t="0" r="r" b="b"/>
              <a:pathLst>
                <a:path w="59" h="74">
                  <a:moveTo>
                    <a:pt x="58" y="57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8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1" name="Freeform 121"/>
            <p:cNvSpPr>
              <a:spLocks/>
            </p:cNvSpPr>
            <p:nvPr/>
          </p:nvSpPr>
          <p:spPr bwMode="auto">
            <a:xfrm>
              <a:off x="2735" y="2413"/>
              <a:ext cx="58" cy="75"/>
            </a:xfrm>
            <a:custGeom>
              <a:avLst/>
              <a:gdLst/>
              <a:ahLst/>
              <a:cxnLst>
                <a:cxn ang="0">
                  <a:pos x="57" y="58"/>
                </a:cxn>
                <a:cxn ang="0">
                  <a:pos x="57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7" y="58"/>
                </a:cxn>
              </a:cxnLst>
              <a:rect l="0" t="0" r="r" b="b"/>
              <a:pathLst>
                <a:path w="58" h="75">
                  <a:moveTo>
                    <a:pt x="57" y="58"/>
                  </a:moveTo>
                  <a:lnTo>
                    <a:pt x="57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7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2" name="Freeform 122"/>
            <p:cNvSpPr>
              <a:spLocks/>
            </p:cNvSpPr>
            <p:nvPr/>
          </p:nvSpPr>
          <p:spPr bwMode="auto">
            <a:xfrm>
              <a:off x="2817" y="2392"/>
              <a:ext cx="60" cy="73"/>
            </a:xfrm>
            <a:custGeom>
              <a:avLst/>
              <a:gdLst/>
              <a:ahLst/>
              <a:cxnLst>
                <a:cxn ang="0">
                  <a:pos x="59" y="57"/>
                </a:cxn>
                <a:cxn ang="0">
                  <a:pos x="59" y="0"/>
                </a:cxn>
                <a:cxn ang="0">
                  <a:pos x="0" y="14"/>
                </a:cxn>
                <a:cxn ang="0">
                  <a:pos x="0" y="72"/>
                </a:cxn>
                <a:cxn ang="0">
                  <a:pos x="59" y="57"/>
                </a:cxn>
              </a:cxnLst>
              <a:rect l="0" t="0" r="r" b="b"/>
              <a:pathLst>
                <a:path w="60" h="73">
                  <a:moveTo>
                    <a:pt x="59" y="57"/>
                  </a:moveTo>
                  <a:lnTo>
                    <a:pt x="59" y="0"/>
                  </a:lnTo>
                  <a:lnTo>
                    <a:pt x="0" y="14"/>
                  </a:lnTo>
                  <a:lnTo>
                    <a:pt x="0" y="72"/>
                  </a:lnTo>
                  <a:lnTo>
                    <a:pt x="59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3" name="Freeform 123"/>
            <p:cNvSpPr>
              <a:spLocks/>
            </p:cNvSpPr>
            <p:nvPr/>
          </p:nvSpPr>
          <p:spPr bwMode="auto">
            <a:xfrm>
              <a:off x="2901" y="2369"/>
              <a:ext cx="59" cy="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4"/>
                </a:cxn>
                <a:cxn ang="0">
                  <a:pos x="0" y="74"/>
                </a:cxn>
                <a:cxn ang="0">
                  <a:pos x="58" y="58"/>
                </a:cxn>
              </a:cxnLst>
              <a:rect l="0" t="0" r="r" b="b"/>
              <a:pathLst>
                <a:path w="59" h="75">
                  <a:moveTo>
                    <a:pt x="58" y="58"/>
                  </a:moveTo>
                  <a:lnTo>
                    <a:pt x="58" y="0"/>
                  </a:lnTo>
                  <a:lnTo>
                    <a:pt x="0" y="14"/>
                  </a:lnTo>
                  <a:lnTo>
                    <a:pt x="0" y="74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4" name="Freeform 124"/>
            <p:cNvSpPr>
              <a:spLocks/>
            </p:cNvSpPr>
            <p:nvPr/>
          </p:nvSpPr>
          <p:spPr bwMode="auto">
            <a:xfrm>
              <a:off x="2985" y="2346"/>
              <a:ext cx="58" cy="75"/>
            </a:xfrm>
            <a:custGeom>
              <a:avLst/>
              <a:gdLst/>
              <a:ahLst/>
              <a:cxnLst>
                <a:cxn ang="0">
                  <a:pos x="57" y="58"/>
                </a:cxn>
                <a:cxn ang="0">
                  <a:pos x="57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7" y="58"/>
                </a:cxn>
              </a:cxnLst>
              <a:rect l="0" t="0" r="r" b="b"/>
              <a:pathLst>
                <a:path w="58" h="75">
                  <a:moveTo>
                    <a:pt x="57" y="58"/>
                  </a:moveTo>
                  <a:lnTo>
                    <a:pt x="57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7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5" name="Freeform 125"/>
            <p:cNvSpPr>
              <a:spLocks/>
            </p:cNvSpPr>
            <p:nvPr/>
          </p:nvSpPr>
          <p:spPr bwMode="auto">
            <a:xfrm>
              <a:off x="3068" y="2324"/>
              <a:ext cx="59" cy="74"/>
            </a:xfrm>
            <a:custGeom>
              <a:avLst/>
              <a:gdLst/>
              <a:ahLst/>
              <a:cxnLst>
                <a:cxn ang="0">
                  <a:pos x="58" y="57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8" y="57"/>
                </a:cxn>
              </a:cxnLst>
              <a:rect l="0" t="0" r="r" b="b"/>
              <a:pathLst>
                <a:path w="59" h="74">
                  <a:moveTo>
                    <a:pt x="58" y="57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8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6" name="Freeform 126"/>
            <p:cNvSpPr>
              <a:spLocks/>
            </p:cNvSpPr>
            <p:nvPr/>
          </p:nvSpPr>
          <p:spPr bwMode="auto">
            <a:xfrm>
              <a:off x="3152" y="2301"/>
              <a:ext cx="59" cy="75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8" y="59"/>
                </a:cxn>
              </a:cxnLst>
              <a:rect l="0" t="0" r="r" b="b"/>
              <a:pathLst>
                <a:path w="59" h="75">
                  <a:moveTo>
                    <a:pt x="58" y="59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8" y="59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7" name="Freeform 127"/>
            <p:cNvSpPr>
              <a:spLocks/>
            </p:cNvSpPr>
            <p:nvPr/>
          </p:nvSpPr>
          <p:spPr bwMode="auto">
            <a:xfrm>
              <a:off x="2651" y="2516"/>
              <a:ext cx="59" cy="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8" y="58"/>
                </a:cxn>
              </a:cxnLst>
              <a:rect l="0" t="0" r="r" b="b"/>
              <a:pathLst>
                <a:path w="59" h="75">
                  <a:moveTo>
                    <a:pt x="58" y="58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8" name="Freeform 128"/>
            <p:cNvSpPr>
              <a:spLocks/>
            </p:cNvSpPr>
            <p:nvPr/>
          </p:nvSpPr>
          <p:spPr bwMode="auto">
            <a:xfrm>
              <a:off x="2735" y="2494"/>
              <a:ext cx="58" cy="74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57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7" y="57"/>
                </a:cxn>
              </a:cxnLst>
              <a:rect l="0" t="0" r="r" b="b"/>
              <a:pathLst>
                <a:path w="58" h="74">
                  <a:moveTo>
                    <a:pt x="57" y="57"/>
                  </a:moveTo>
                  <a:lnTo>
                    <a:pt x="57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7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69" name="Freeform 129"/>
            <p:cNvSpPr>
              <a:spLocks/>
            </p:cNvSpPr>
            <p:nvPr/>
          </p:nvSpPr>
          <p:spPr bwMode="auto">
            <a:xfrm>
              <a:off x="2817" y="2472"/>
              <a:ext cx="60" cy="73"/>
            </a:xfrm>
            <a:custGeom>
              <a:avLst/>
              <a:gdLst/>
              <a:ahLst/>
              <a:cxnLst>
                <a:cxn ang="0">
                  <a:pos x="59" y="57"/>
                </a:cxn>
                <a:cxn ang="0">
                  <a:pos x="59" y="0"/>
                </a:cxn>
                <a:cxn ang="0">
                  <a:pos x="0" y="14"/>
                </a:cxn>
                <a:cxn ang="0">
                  <a:pos x="0" y="72"/>
                </a:cxn>
                <a:cxn ang="0">
                  <a:pos x="59" y="57"/>
                </a:cxn>
              </a:cxnLst>
              <a:rect l="0" t="0" r="r" b="b"/>
              <a:pathLst>
                <a:path w="60" h="73">
                  <a:moveTo>
                    <a:pt x="59" y="57"/>
                  </a:moveTo>
                  <a:lnTo>
                    <a:pt x="59" y="0"/>
                  </a:lnTo>
                  <a:lnTo>
                    <a:pt x="0" y="14"/>
                  </a:lnTo>
                  <a:lnTo>
                    <a:pt x="0" y="72"/>
                  </a:lnTo>
                  <a:lnTo>
                    <a:pt x="59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0" name="Freeform 130"/>
            <p:cNvSpPr>
              <a:spLocks/>
            </p:cNvSpPr>
            <p:nvPr/>
          </p:nvSpPr>
          <p:spPr bwMode="auto">
            <a:xfrm>
              <a:off x="2901" y="2449"/>
              <a:ext cx="59" cy="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4"/>
                </a:cxn>
                <a:cxn ang="0">
                  <a:pos x="0" y="74"/>
                </a:cxn>
                <a:cxn ang="0">
                  <a:pos x="58" y="58"/>
                </a:cxn>
              </a:cxnLst>
              <a:rect l="0" t="0" r="r" b="b"/>
              <a:pathLst>
                <a:path w="59" h="75">
                  <a:moveTo>
                    <a:pt x="58" y="58"/>
                  </a:moveTo>
                  <a:lnTo>
                    <a:pt x="58" y="0"/>
                  </a:lnTo>
                  <a:lnTo>
                    <a:pt x="0" y="14"/>
                  </a:lnTo>
                  <a:lnTo>
                    <a:pt x="0" y="74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1" name="Freeform 131"/>
            <p:cNvSpPr>
              <a:spLocks/>
            </p:cNvSpPr>
            <p:nvPr/>
          </p:nvSpPr>
          <p:spPr bwMode="auto">
            <a:xfrm>
              <a:off x="2985" y="2427"/>
              <a:ext cx="58" cy="74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57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7" y="57"/>
                </a:cxn>
              </a:cxnLst>
              <a:rect l="0" t="0" r="r" b="b"/>
              <a:pathLst>
                <a:path w="58" h="74">
                  <a:moveTo>
                    <a:pt x="57" y="57"/>
                  </a:moveTo>
                  <a:lnTo>
                    <a:pt x="57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7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2" name="Freeform 132"/>
            <p:cNvSpPr>
              <a:spLocks/>
            </p:cNvSpPr>
            <p:nvPr/>
          </p:nvSpPr>
          <p:spPr bwMode="auto">
            <a:xfrm>
              <a:off x="3068" y="2404"/>
              <a:ext cx="59" cy="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8" y="58"/>
                </a:cxn>
              </a:cxnLst>
              <a:rect l="0" t="0" r="r" b="b"/>
              <a:pathLst>
                <a:path w="59" h="75">
                  <a:moveTo>
                    <a:pt x="58" y="58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3" name="Freeform 133"/>
            <p:cNvSpPr>
              <a:spLocks/>
            </p:cNvSpPr>
            <p:nvPr/>
          </p:nvSpPr>
          <p:spPr bwMode="auto">
            <a:xfrm>
              <a:off x="3152" y="2382"/>
              <a:ext cx="59" cy="74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8" y="58"/>
                </a:cxn>
              </a:cxnLst>
              <a:rect l="0" t="0" r="r" b="b"/>
              <a:pathLst>
                <a:path w="59" h="74">
                  <a:moveTo>
                    <a:pt x="58" y="58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4" name="Freeform 134"/>
            <p:cNvSpPr>
              <a:spLocks/>
            </p:cNvSpPr>
            <p:nvPr/>
          </p:nvSpPr>
          <p:spPr bwMode="auto">
            <a:xfrm>
              <a:off x="2651" y="2596"/>
              <a:ext cx="59" cy="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8" y="58"/>
                </a:cxn>
              </a:cxnLst>
              <a:rect l="0" t="0" r="r" b="b"/>
              <a:pathLst>
                <a:path w="59" h="75">
                  <a:moveTo>
                    <a:pt x="58" y="58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5" name="Freeform 135"/>
            <p:cNvSpPr>
              <a:spLocks/>
            </p:cNvSpPr>
            <p:nvPr/>
          </p:nvSpPr>
          <p:spPr bwMode="auto">
            <a:xfrm>
              <a:off x="2735" y="2574"/>
              <a:ext cx="58" cy="74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57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7" y="57"/>
                </a:cxn>
              </a:cxnLst>
              <a:rect l="0" t="0" r="r" b="b"/>
              <a:pathLst>
                <a:path w="58" h="74">
                  <a:moveTo>
                    <a:pt x="57" y="57"/>
                  </a:moveTo>
                  <a:lnTo>
                    <a:pt x="57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7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6" name="Freeform 136"/>
            <p:cNvSpPr>
              <a:spLocks/>
            </p:cNvSpPr>
            <p:nvPr/>
          </p:nvSpPr>
          <p:spPr bwMode="auto">
            <a:xfrm>
              <a:off x="2817" y="2552"/>
              <a:ext cx="60" cy="74"/>
            </a:xfrm>
            <a:custGeom>
              <a:avLst/>
              <a:gdLst/>
              <a:ahLst/>
              <a:cxnLst>
                <a:cxn ang="0">
                  <a:pos x="59" y="58"/>
                </a:cxn>
                <a:cxn ang="0">
                  <a:pos x="59" y="0"/>
                </a:cxn>
                <a:cxn ang="0">
                  <a:pos x="0" y="14"/>
                </a:cxn>
                <a:cxn ang="0">
                  <a:pos x="0" y="73"/>
                </a:cxn>
                <a:cxn ang="0">
                  <a:pos x="59" y="58"/>
                </a:cxn>
              </a:cxnLst>
              <a:rect l="0" t="0" r="r" b="b"/>
              <a:pathLst>
                <a:path w="60" h="74">
                  <a:moveTo>
                    <a:pt x="59" y="58"/>
                  </a:moveTo>
                  <a:lnTo>
                    <a:pt x="59" y="0"/>
                  </a:lnTo>
                  <a:lnTo>
                    <a:pt x="0" y="14"/>
                  </a:lnTo>
                  <a:lnTo>
                    <a:pt x="0" y="73"/>
                  </a:lnTo>
                  <a:lnTo>
                    <a:pt x="59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7" name="Freeform 137"/>
            <p:cNvSpPr>
              <a:spLocks/>
            </p:cNvSpPr>
            <p:nvPr/>
          </p:nvSpPr>
          <p:spPr bwMode="auto">
            <a:xfrm>
              <a:off x="2901" y="2530"/>
              <a:ext cx="59" cy="74"/>
            </a:xfrm>
            <a:custGeom>
              <a:avLst/>
              <a:gdLst/>
              <a:ahLst/>
              <a:cxnLst>
                <a:cxn ang="0">
                  <a:pos x="58" y="57"/>
                </a:cxn>
                <a:cxn ang="0">
                  <a:pos x="58" y="0"/>
                </a:cxn>
                <a:cxn ang="0">
                  <a:pos x="0" y="14"/>
                </a:cxn>
                <a:cxn ang="0">
                  <a:pos x="0" y="73"/>
                </a:cxn>
                <a:cxn ang="0">
                  <a:pos x="58" y="57"/>
                </a:cxn>
              </a:cxnLst>
              <a:rect l="0" t="0" r="r" b="b"/>
              <a:pathLst>
                <a:path w="59" h="74">
                  <a:moveTo>
                    <a:pt x="58" y="57"/>
                  </a:moveTo>
                  <a:lnTo>
                    <a:pt x="58" y="0"/>
                  </a:lnTo>
                  <a:lnTo>
                    <a:pt x="0" y="14"/>
                  </a:lnTo>
                  <a:lnTo>
                    <a:pt x="0" y="73"/>
                  </a:lnTo>
                  <a:lnTo>
                    <a:pt x="58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8" name="Freeform 138"/>
            <p:cNvSpPr>
              <a:spLocks/>
            </p:cNvSpPr>
            <p:nvPr/>
          </p:nvSpPr>
          <p:spPr bwMode="auto">
            <a:xfrm>
              <a:off x="2985" y="2507"/>
              <a:ext cx="58" cy="75"/>
            </a:xfrm>
            <a:custGeom>
              <a:avLst/>
              <a:gdLst/>
              <a:ahLst/>
              <a:cxnLst>
                <a:cxn ang="0">
                  <a:pos x="57" y="58"/>
                </a:cxn>
                <a:cxn ang="0">
                  <a:pos x="57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7" y="58"/>
                </a:cxn>
              </a:cxnLst>
              <a:rect l="0" t="0" r="r" b="b"/>
              <a:pathLst>
                <a:path w="58" h="75">
                  <a:moveTo>
                    <a:pt x="57" y="58"/>
                  </a:moveTo>
                  <a:lnTo>
                    <a:pt x="57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7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9" name="Freeform 139"/>
            <p:cNvSpPr>
              <a:spLocks/>
            </p:cNvSpPr>
            <p:nvPr/>
          </p:nvSpPr>
          <p:spPr bwMode="auto">
            <a:xfrm>
              <a:off x="3068" y="2484"/>
              <a:ext cx="59" cy="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8" y="58"/>
                </a:cxn>
              </a:cxnLst>
              <a:rect l="0" t="0" r="r" b="b"/>
              <a:pathLst>
                <a:path w="59" h="75">
                  <a:moveTo>
                    <a:pt x="58" y="58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0" name="Freeform 140"/>
            <p:cNvSpPr>
              <a:spLocks/>
            </p:cNvSpPr>
            <p:nvPr/>
          </p:nvSpPr>
          <p:spPr bwMode="auto">
            <a:xfrm>
              <a:off x="3152" y="2462"/>
              <a:ext cx="59" cy="74"/>
            </a:xfrm>
            <a:custGeom>
              <a:avLst/>
              <a:gdLst/>
              <a:ahLst/>
              <a:cxnLst>
                <a:cxn ang="0">
                  <a:pos x="58" y="57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8" y="57"/>
                </a:cxn>
              </a:cxnLst>
              <a:rect l="0" t="0" r="r" b="b"/>
              <a:pathLst>
                <a:path w="59" h="74">
                  <a:moveTo>
                    <a:pt x="58" y="57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8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1" name="Freeform 141"/>
            <p:cNvSpPr>
              <a:spLocks/>
            </p:cNvSpPr>
            <p:nvPr/>
          </p:nvSpPr>
          <p:spPr bwMode="auto">
            <a:xfrm>
              <a:off x="2651" y="2677"/>
              <a:ext cx="59" cy="74"/>
            </a:xfrm>
            <a:custGeom>
              <a:avLst/>
              <a:gdLst/>
              <a:ahLst/>
              <a:cxnLst>
                <a:cxn ang="0">
                  <a:pos x="58" y="57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8" y="57"/>
                </a:cxn>
              </a:cxnLst>
              <a:rect l="0" t="0" r="r" b="b"/>
              <a:pathLst>
                <a:path w="59" h="74">
                  <a:moveTo>
                    <a:pt x="58" y="57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8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2" name="Freeform 142"/>
            <p:cNvSpPr>
              <a:spLocks/>
            </p:cNvSpPr>
            <p:nvPr/>
          </p:nvSpPr>
          <p:spPr bwMode="auto">
            <a:xfrm>
              <a:off x="2735" y="2654"/>
              <a:ext cx="58" cy="75"/>
            </a:xfrm>
            <a:custGeom>
              <a:avLst/>
              <a:gdLst/>
              <a:ahLst/>
              <a:cxnLst>
                <a:cxn ang="0">
                  <a:pos x="57" y="59"/>
                </a:cxn>
                <a:cxn ang="0">
                  <a:pos x="57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7" y="59"/>
                </a:cxn>
              </a:cxnLst>
              <a:rect l="0" t="0" r="r" b="b"/>
              <a:pathLst>
                <a:path w="58" h="75">
                  <a:moveTo>
                    <a:pt x="57" y="59"/>
                  </a:moveTo>
                  <a:lnTo>
                    <a:pt x="57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7" y="59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3" name="Freeform 143"/>
            <p:cNvSpPr>
              <a:spLocks/>
            </p:cNvSpPr>
            <p:nvPr/>
          </p:nvSpPr>
          <p:spPr bwMode="auto">
            <a:xfrm>
              <a:off x="2817" y="2633"/>
              <a:ext cx="60" cy="73"/>
            </a:xfrm>
            <a:custGeom>
              <a:avLst/>
              <a:gdLst/>
              <a:ahLst/>
              <a:cxnLst>
                <a:cxn ang="0">
                  <a:pos x="59" y="57"/>
                </a:cxn>
                <a:cxn ang="0">
                  <a:pos x="59" y="0"/>
                </a:cxn>
                <a:cxn ang="0">
                  <a:pos x="0" y="14"/>
                </a:cxn>
                <a:cxn ang="0">
                  <a:pos x="0" y="72"/>
                </a:cxn>
                <a:cxn ang="0">
                  <a:pos x="59" y="57"/>
                </a:cxn>
              </a:cxnLst>
              <a:rect l="0" t="0" r="r" b="b"/>
              <a:pathLst>
                <a:path w="60" h="73">
                  <a:moveTo>
                    <a:pt x="59" y="57"/>
                  </a:moveTo>
                  <a:lnTo>
                    <a:pt x="59" y="0"/>
                  </a:lnTo>
                  <a:lnTo>
                    <a:pt x="0" y="14"/>
                  </a:lnTo>
                  <a:lnTo>
                    <a:pt x="0" y="72"/>
                  </a:lnTo>
                  <a:lnTo>
                    <a:pt x="59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4" name="Freeform 144"/>
            <p:cNvSpPr>
              <a:spLocks/>
            </p:cNvSpPr>
            <p:nvPr/>
          </p:nvSpPr>
          <p:spPr bwMode="auto">
            <a:xfrm>
              <a:off x="2901" y="2610"/>
              <a:ext cx="59" cy="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4"/>
                </a:cxn>
                <a:cxn ang="0">
                  <a:pos x="0" y="74"/>
                </a:cxn>
                <a:cxn ang="0">
                  <a:pos x="58" y="58"/>
                </a:cxn>
              </a:cxnLst>
              <a:rect l="0" t="0" r="r" b="b"/>
              <a:pathLst>
                <a:path w="59" h="75">
                  <a:moveTo>
                    <a:pt x="58" y="58"/>
                  </a:moveTo>
                  <a:lnTo>
                    <a:pt x="58" y="0"/>
                  </a:lnTo>
                  <a:lnTo>
                    <a:pt x="0" y="14"/>
                  </a:lnTo>
                  <a:lnTo>
                    <a:pt x="0" y="74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5" name="Freeform 145"/>
            <p:cNvSpPr>
              <a:spLocks/>
            </p:cNvSpPr>
            <p:nvPr/>
          </p:nvSpPr>
          <p:spPr bwMode="auto">
            <a:xfrm>
              <a:off x="2985" y="2587"/>
              <a:ext cx="58" cy="75"/>
            </a:xfrm>
            <a:custGeom>
              <a:avLst/>
              <a:gdLst/>
              <a:ahLst/>
              <a:cxnLst>
                <a:cxn ang="0">
                  <a:pos x="57" y="58"/>
                </a:cxn>
                <a:cxn ang="0">
                  <a:pos x="57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7" y="58"/>
                </a:cxn>
              </a:cxnLst>
              <a:rect l="0" t="0" r="r" b="b"/>
              <a:pathLst>
                <a:path w="58" h="75">
                  <a:moveTo>
                    <a:pt x="57" y="58"/>
                  </a:moveTo>
                  <a:lnTo>
                    <a:pt x="57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7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6" name="Freeform 146"/>
            <p:cNvSpPr>
              <a:spLocks/>
            </p:cNvSpPr>
            <p:nvPr/>
          </p:nvSpPr>
          <p:spPr bwMode="auto">
            <a:xfrm>
              <a:off x="3068" y="2565"/>
              <a:ext cx="59" cy="74"/>
            </a:xfrm>
            <a:custGeom>
              <a:avLst/>
              <a:gdLst/>
              <a:ahLst/>
              <a:cxnLst>
                <a:cxn ang="0">
                  <a:pos x="58" y="57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8" y="57"/>
                </a:cxn>
              </a:cxnLst>
              <a:rect l="0" t="0" r="r" b="b"/>
              <a:pathLst>
                <a:path w="59" h="74">
                  <a:moveTo>
                    <a:pt x="58" y="57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8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7" name="Freeform 147"/>
            <p:cNvSpPr>
              <a:spLocks/>
            </p:cNvSpPr>
            <p:nvPr/>
          </p:nvSpPr>
          <p:spPr bwMode="auto">
            <a:xfrm>
              <a:off x="3152" y="2542"/>
              <a:ext cx="59" cy="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8" y="58"/>
                </a:cxn>
              </a:cxnLst>
              <a:rect l="0" t="0" r="r" b="b"/>
              <a:pathLst>
                <a:path w="59" h="75">
                  <a:moveTo>
                    <a:pt x="58" y="58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8" name="Freeform 148"/>
            <p:cNvSpPr>
              <a:spLocks/>
            </p:cNvSpPr>
            <p:nvPr/>
          </p:nvSpPr>
          <p:spPr bwMode="auto">
            <a:xfrm>
              <a:off x="2651" y="2757"/>
              <a:ext cx="59" cy="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58" y="0"/>
                </a:cxn>
                <a:cxn ang="0">
                  <a:pos x="0" y="15"/>
                </a:cxn>
                <a:cxn ang="0">
                  <a:pos x="0" y="74"/>
                </a:cxn>
                <a:cxn ang="0">
                  <a:pos x="58" y="58"/>
                </a:cxn>
              </a:cxnLst>
              <a:rect l="0" t="0" r="r" b="b"/>
              <a:pathLst>
                <a:path w="59" h="75">
                  <a:moveTo>
                    <a:pt x="58" y="58"/>
                  </a:moveTo>
                  <a:lnTo>
                    <a:pt x="58" y="0"/>
                  </a:lnTo>
                  <a:lnTo>
                    <a:pt x="0" y="15"/>
                  </a:lnTo>
                  <a:lnTo>
                    <a:pt x="0" y="74"/>
                  </a:lnTo>
                  <a:lnTo>
                    <a:pt x="58" y="58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9" name="Freeform 149"/>
            <p:cNvSpPr>
              <a:spLocks/>
            </p:cNvSpPr>
            <p:nvPr/>
          </p:nvSpPr>
          <p:spPr bwMode="auto">
            <a:xfrm>
              <a:off x="2735" y="2735"/>
              <a:ext cx="58" cy="74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57" y="0"/>
                </a:cxn>
                <a:cxn ang="0">
                  <a:pos x="0" y="15"/>
                </a:cxn>
                <a:cxn ang="0">
                  <a:pos x="0" y="73"/>
                </a:cxn>
                <a:cxn ang="0">
                  <a:pos x="57" y="57"/>
                </a:cxn>
              </a:cxnLst>
              <a:rect l="0" t="0" r="r" b="b"/>
              <a:pathLst>
                <a:path w="58" h="74">
                  <a:moveTo>
                    <a:pt x="57" y="57"/>
                  </a:moveTo>
                  <a:lnTo>
                    <a:pt x="57" y="0"/>
                  </a:lnTo>
                  <a:lnTo>
                    <a:pt x="0" y="15"/>
                  </a:lnTo>
                  <a:lnTo>
                    <a:pt x="0" y="73"/>
                  </a:lnTo>
                  <a:lnTo>
                    <a:pt x="57" y="57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790" name="Group 150"/>
          <p:cNvGrpSpPr>
            <a:grpSpLocks/>
          </p:cNvGrpSpPr>
          <p:nvPr/>
        </p:nvGrpSpPr>
        <p:grpSpPr bwMode="auto">
          <a:xfrm>
            <a:off x="6683375" y="2487613"/>
            <a:ext cx="1241425" cy="1770062"/>
            <a:chOff x="4210" y="1567"/>
            <a:chExt cx="782" cy="1115"/>
          </a:xfrm>
        </p:grpSpPr>
        <p:sp>
          <p:nvSpPr>
            <p:cNvPr id="368791" name="Freeform 151"/>
            <p:cNvSpPr>
              <a:spLocks/>
            </p:cNvSpPr>
            <p:nvPr/>
          </p:nvSpPr>
          <p:spPr bwMode="auto">
            <a:xfrm>
              <a:off x="4210" y="1567"/>
              <a:ext cx="436" cy="818"/>
            </a:xfrm>
            <a:custGeom>
              <a:avLst/>
              <a:gdLst/>
              <a:ahLst/>
              <a:cxnLst>
                <a:cxn ang="0">
                  <a:pos x="435" y="699"/>
                </a:cxn>
                <a:cxn ang="0">
                  <a:pos x="435" y="0"/>
                </a:cxn>
                <a:cxn ang="0">
                  <a:pos x="0" y="116"/>
                </a:cxn>
                <a:cxn ang="0">
                  <a:pos x="0" y="817"/>
                </a:cxn>
                <a:cxn ang="0">
                  <a:pos x="435" y="699"/>
                </a:cxn>
              </a:cxnLst>
              <a:rect l="0" t="0" r="r" b="b"/>
              <a:pathLst>
                <a:path w="436" h="818">
                  <a:moveTo>
                    <a:pt x="435" y="699"/>
                  </a:moveTo>
                  <a:lnTo>
                    <a:pt x="435" y="0"/>
                  </a:lnTo>
                  <a:lnTo>
                    <a:pt x="0" y="116"/>
                  </a:lnTo>
                  <a:lnTo>
                    <a:pt x="0" y="817"/>
                  </a:lnTo>
                  <a:lnTo>
                    <a:pt x="435" y="69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2" name="Freeform 152"/>
            <p:cNvSpPr>
              <a:spLocks/>
            </p:cNvSpPr>
            <p:nvPr/>
          </p:nvSpPr>
          <p:spPr bwMode="auto">
            <a:xfrm>
              <a:off x="4236" y="1600"/>
              <a:ext cx="384" cy="750"/>
            </a:xfrm>
            <a:custGeom>
              <a:avLst/>
              <a:gdLst/>
              <a:ahLst/>
              <a:cxnLst>
                <a:cxn ang="0">
                  <a:pos x="383" y="649"/>
                </a:cxn>
                <a:cxn ang="0">
                  <a:pos x="383" y="0"/>
                </a:cxn>
                <a:cxn ang="0">
                  <a:pos x="0" y="100"/>
                </a:cxn>
                <a:cxn ang="0">
                  <a:pos x="0" y="749"/>
                </a:cxn>
                <a:cxn ang="0">
                  <a:pos x="383" y="649"/>
                </a:cxn>
              </a:cxnLst>
              <a:rect l="0" t="0" r="r" b="b"/>
              <a:pathLst>
                <a:path w="384" h="750">
                  <a:moveTo>
                    <a:pt x="383" y="649"/>
                  </a:moveTo>
                  <a:lnTo>
                    <a:pt x="383" y="0"/>
                  </a:lnTo>
                  <a:lnTo>
                    <a:pt x="0" y="100"/>
                  </a:lnTo>
                  <a:lnTo>
                    <a:pt x="0" y="749"/>
                  </a:lnTo>
                  <a:lnTo>
                    <a:pt x="383" y="649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3" name="Freeform 153"/>
            <p:cNvSpPr>
              <a:spLocks/>
            </p:cNvSpPr>
            <p:nvPr/>
          </p:nvSpPr>
          <p:spPr bwMode="auto">
            <a:xfrm>
              <a:off x="4271" y="1722"/>
              <a:ext cx="129" cy="67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1"/>
                </a:cxn>
              </a:cxnLst>
              <a:rect l="0" t="0" r="r" b="b"/>
              <a:pathLst>
                <a:path w="129" h="67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4" name="Freeform 154"/>
            <p:cNvSpPr>
              <a:spLocks/>
            </p:cNvSpPr>
            <p:nvPr/>
          </p:nvSpPr>
          <p:spPr bwMode="auto">
            <a:xfrm>
              <a:off x="4271" y="1804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5" name="Freeform 155"/>
            <p:cNvSpPr>
              <a:spLocks/>
            </p:cNvSpPr>
            <p:nvPr/>
          </p:nvSpPr>
          <p:spPr bwMode="auto">
            <a:xfrm>
              <a:off x="4271" y="1887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6" name="Freeform 156"/>
            <p:cNvSpPr>
              <a:spLocks/>
            </p:cNvSpPr>
            <p:nvPr/>
          </p:nvSpPr>
          <p:spPr bwMode="auto">
            <a:xfrm>
              <a:off x="4271" y="1970"/>
              <a:ext cx="129" cy="68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8" y="31"/>
                </a:cxn>
              </a:cxnLst>
              <a:rect l="0" t="0" r="r" b="b"/>
              <a:pathLst>
                <a:path w="129" h="68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7" name="Freeform 157"/>
            <p:cNvSpPr>
              <a:spLocks/>
            </p:cNvSpPr>
            <p:nvPr/>
          </p:nvSpPr>
          <p:spPr bwMode="auto">
            <a:xfrm>
              <a:off x="4271" y="2053"/>
              <a:ext cx="129" cy="68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8" y="31"/>
                </a:cxn>
              </a:cxnLst>
              <a:rect l="0" t="0" r="r" b="b"/>
              <a:pathLst>
                <a:path w="129" h="68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8" name="Freeform 158"/>
            <p:cNvSpPr>
              <a:spLocks/>
            </p:cNvSpPr>
            <p:nvPr/>
          </p:nvSpPr>
          <p:spPr bwMode="auto">
            <a:xfrm>
              <a:off x="4271" y="2136"/>
              <a:ext cx="129" cy="67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2"/>
                </a:cxn>
              </a:cxnLst>
              <a:rect l="0" t="0" r="r" b="b"/>
              <a:pathLst>
                <a:path w="129" h="67">
                  <a:moveTo>
                    <a:pt x="128" y="32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9" name="Freeform 159"/>
            <p:cNvSpPr>
              <a:spLocks/>
            </p:cNvSpPr>
            <p:nvPr/>
          </p:nvSpPr>
          <p:spPr bwMode="auto">
            <a:xfrm>
              <a:off x="4271" y="2219"/>
              <a:ext cx="129" cy="67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2"/>
                </a:cxn>
              </a:cxnLst>
              <a:rect l="0" t="0" r="r" b="b"/>
              <a:pathLst>
                <a:path w="129" h="67">
                  <a:moveTo>
                    <a:pt x="128" y="32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0" name="Freeform 160"/>
            <p:cNvSpPr>
              <a:spLocks/>
            </p:cNvSpPr>
            <p:nvPr/>
          </p:nvSpPr>
          <p:spPr bwMode="auto">
            <a:xfrm>
              <a:off x="4453" y="1668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1" name="Freeform 161"/>
            <p:cNvSpPr>
              <a:spLocks/>
            </p:cNvSpPr>
            <p:nvPr/>
          </p:nvSpPr>
          <p:spPr bwMode="auto">
            <a:xfrm>
              <a:off x="4453" y="1751"/>
              <a:ext cx="130" cy="68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2"/>
                </a:cxn>
              </a:cxnLst>
              <a:rect l="0" t="0" r="r" b="b"/>
              <a:pathLst>
                <a:path w="130" h="68">
                  <a:moveTo>
                    <a:pt x="129" y="32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2" name="Freeform 162"/>
            <p:cNvSpPr>
              <a:spLocks/>
            </p:cNvSpPr>
            <p:nvPr/>
          </p:nvSpPr>
          <p:spPr bwMode="auto">
            <a:xfrm>
              <a:off x="4453" y="1833"/>
              <a:ext cx="130" cy="69"/>
            </a:xfrm>
            <a:custGeom>
              <a:avLst/>
              <a:gdLst/>
              <a:ahLst/>
              <a:cxnLst>
                <a:cxn ang="0">
                  <a:pos x="129" y="33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9" y="33"/>
                </a:cxn>
              </a:cxnLst>
              <a:rect l="0" t="0" r="r" b="b"/>
              <a:pathLst>
                <a:path w="130" h="69">
                  <a:moveTo>
                    <a:pt x="129" y="33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9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3" name="Freeform 163"/>
            <p:cNvSpPr>
              <a:spLocks/>
            </p:cNvSpPr>
            <p:nvPr/>
          </p:nvSpPr>
          <p:spPr bwMode="auto">
            <a:xfrm>
              <a:off x="4453" y="1917"/>
              <a:ext cx="130" cy="68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9" y="32"/>
                </a:cxn>
              </a:cxnLst>
              <a:rect l="0" t="0" r="r" b="b"/>
              <a:pathLst>
                <a:path w="130" h="68">
                  <a:moveTo>
                    <a:pt x="129" y="32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4" name="Freeform 164"/>
            <p:cNvSpPr>
              <a:spLocks/>
            </p:cNvSpPr>
            <p:nvPr/>
          </p:nvSpPr>
          <p:spPr bwMode="auto">
            <a:xfrm>
              <a:off x="4453" y="2000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5" name="Freeform 165"/>
            <p:cNvSpPr>
              <a:spLocks/>
            </p:cNvSpPr>
            <p:nvPr/>
          </p:nvSpPr>
          <p:spPr bwMode="auto">
            <a:xfrm>
              <a:off x="4453" y="2083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6" name="Freeform 166"/>
            <p:cNvSpPr>
              <a:spLocks/>
            </p:cNvSpPr>
            <p:nvPr/>
          </p:nvSpPr>
          <p:spPr bwMode="auto">
            <a:xfrm>
              <a:off x="4453" y="2166"/>
              <a:ext cx="130" cy="67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9" y="31"/>
                </a:cxn>
              </a:cxnLst>
              <a:rect l="0" t="0" r="r" b="b"/>
              <a:pathLst>
                <a:path w="130" h="67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7" name="Freeform 167"/>
            <p:cNvSpPr>
              <a:spLocks/>
            </p:cNvSpPr>
            <p:nvPr/>
          </p:nvSpPr>
          <p:spPr bwMode="auto">
            <a:xfrm>
              <a:off x="4383" y="1720"/>
              <a:ext cx="436" cy="817"/>
            </a:xfrm>
            <a:custGeom>
              <a:avLst/>
              <a:gdLst/>
              <a:ahLst/>
              <a:cxnLst>
                <a:cxn ang="0">
                  <a:pos x="435" y="698"/>
                </a:cxn>
                <a:cxn ang="0">
                  <a:pos x="435" y="0"/>
                </a:cxn>
                <a:cxn ang="0">
                  <a:pos x="0" y="116"/>
                </a:cxn>
                <a:cxn ang="0">
                  <a:pos x="0" y="816"/>
                </a:cxn>
                <a:cxn ang="0">
                  <a:pos x="435" y="698"/>
                </a:cxn>
              </a:cxnLst>
              <a:rect l="0" t="0" r="r" b="b"/>
              <a:pathLst>
                <a:path w="436" h="817">
                  <a:moveTo>
                    <a:pt x="435" y="698"/>
                  </a:moveTo>
                  <a:lnTo>
                    <a:pt x="435" y="0"/>
                  </a:lnTo>
                  <a:lnTo>
                    <a:pt x="0" y="116"/>
                  </a:lnTo>
                  <a:lnTo>
                    <a:pt x="0" y="816"/>
                  </a:lnTo>
                  <a:lnTo>
                    <a:pt x="435" y="69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8" name="Freeform 168"/>
            <p:cNvSpPr>
              <a:spLocks/>
            </p:cNvSpPr>
            <p:nvPr/>
          </p:nvSpPr>
          <p:spPr bwMode="auto">
            <a:xfrm>
              <a:off x="4409" y="1752"/>
              <a:ext cx="384" cy="751"/>
            </a:xfrm>
            <a:custGeom>
              <a:avLst/>
              <a:gdLst/>
              <a:ahLst/>
              <a:cxnLst>
                <a:cxn ang="0">
                  <a:pos x="383" y="650"/>
                </a:cxn>
                <a:cxn ang="0">
                  <a:pos x="383" y="0"/>
                </a:cxn>
                <a:cxn ang="0">
                  <a:pos x="0" y="99"/>
                </a:cxn>
                <a:cxn ang="0">
                  <a:pos x="0" y="750"/>
                </a:cxn>
                <a:cxn ang="0">
                  <a:pos x="383" y="650"/>
                </a:cxn>
              </a:cxnLst>
              <a:rect l="0" t="0" r="r" b="b"/>
              <a:pathLst>
                <a:path w="384" h="751">
                  <a:moveTo>
                    <a:pt x="383" y="650"/>
                  </a:moveTo>
                  <a:lnTo>
                    <a:pt x="383" y="0"/>
                  </a:lnTo>
                  <a:lnTo>
                    <a:pt x="0" y="99"/>
                  </a:lnTo>
                  <a:lnTo>
                    <a:pt x="0" y="750"/>
                  </a:lnTo>
                  <a:lnTo>
                    <a:pt x="383" y="650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9" name="Freeform 169"/>
            <p:cNvSpPr>
              <a:spLocks/>
            </p:cNvSpPr>
            <p:nvPr/>
          </p:nvSpPr>
          <p:spPr bwMode="auto">
            <a:xfrm>
              <a:off x="4444" y="1873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0" name="Freeform 170"/>
            <p:cNvSpPr>
              <a:spLocks/>
            </p:cNvSpPr>
            <p:nvPr/>
          </p:nvSpPr>
          <p:spPr bwMode="auto">
            <a:xfrm>
              <a:off x="4444" y="1957"/>
              <a:ext cx="129" cy="67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2"/>
                </a:cxn>
              </a:cxnLst>
              <a:rect l="0" t="0" r="r" b="b"/>
              <a:pathLst>
                <a:path w="129" h="67">
                  <a:moveTo>
                    <a:pt x="128" y="32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1" name="Freeform 171"/>
            <p:cNvSpPr>
              <a:spLocks/>
            </p:cNvSpPr>
            <p:nvPr/>
          </p:nvSpPr>
          <p:spPr bwMode="auto">
            <a:xfrm>
              <a:off x="4444" y="2040"/>
              <a:ext cx="129" cy="67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3"/>
                </a:cxn>
                <a:cxn ang="0">
                  <a:pos x="0" y="66"/>
                </a:cxn>
                <a:cxn ang="0">
                  <a:pos x="128" y="32"/>
                </a:cxn>
              </a:cxnLst>
              <a:rect l="0" t="0" r="r" b="b"/>
              <a:pathLst>
                <a:path w="129" h="67">
                  <a:moveTo>
                    <a:pt x="128" y="32"/>
                  </a:moveTo>
                  <a:lnTo>
                    <a:pt x="128" y="0"/>
                  </a:lnTo>
                  <a:lnTo>
                    <a:pt x="0" y="33"/>
                  </a:lnTo>
                  <a:lnTo>
                    <a:pt x="0" y="66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2" name="Freeform 172"/>
            <p:cNvSpPr>
              <a:spLocks/>
            </p:cNvSpPr>
            <p:nvPr/>
          </p:nvSpPr>
          <p:spPr bwMode="auto">
            <a:xfrm>
              <a:off x="4444" y="2122"/>
              <a:ext cx="129" cy="68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8" y="31"/>
                </a:cxn>
              </a:cxnLst>
              <a:rect l="0" t="0" r="r" b="b"/>
              <a:pathLst>
                <a:path w="129" h="68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3" name="Freeform 173"/>
            <p:cNvSpPr>
              <a:spLocks/>
            </p:cNvSpPr>
            <p:nvPr/>
          </p:nvSpPr>
          <p:spPr bwMode="auto">
            <a:xfrm>
              <a:off x="4444" y="2205"/>
              <a:ext cx="129" cy="67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1"/>
                </a:cxn>
              </a:cxnLst>
              <a:rect l="0" t="0" r="r" b="b"/>
              <a:pathLst>
                <a:path w="129" h="67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4" name="Freeform 174"/>
            <p:cNvSpPr>
              <a:spLocks/>
            </p:cNvSpPr>
            <p:nvPr/>
          </p:nvSpPr>
          <p:spPr bwMode="auto">
            <a:xfrm>
              <a:off x="4444" y="2287"/>
              <a:ext cx="129" cy="69"/>
            </a:xfrm>
            <a:custGeom>
              <a:avLst/>
              <a:gdLst/>
              <a:ahLst/>
              <a:cxnLst>
                <a:cxn ang="0">
                  <a:pos x="128" y="33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8" y="33"/>
                </a:cxn>
              </a:cxnLst>
              <a:rect l="0" t="0" r="r" b="b"/>
              <a:pathLst>
                <a:path w="129" h="69">
                  <a:moveTo>
                    <a:pt x="128" y="33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8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5" name="Freeform 175"/>
            <p:cNvSpPr>
              <a:spLocks/>
            </p:cNvSpPr>
            <p:nvPr/>
          </p:nvSpPr>
          <p:spPr bwMode="auto">
            <a:xfrm>
              <a:off x="4444" y="2370"/>
              <a:ext cx="129" cy="69"/>
            </a:xfrm>
            <a:custGeom>
              <a:avLst/>
              <a:gdLst/>
              <a:ahLst/>
              <a:cxnLst>
                <a:cxn ang="0">
                  <a:pos x="128" y="33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8" y="33"/>
                </a:cxn>
              </a:cxnLst>
              <a:rect l="0" t="0" r="r" b="b"/>
              <a:pathLst>
                <a:path w="129" h="69">
                  <a:moveTo>
                    <a:pt x="128" y="33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8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6" name="Freeform 176"/>
            <p:cNvSpPr>
              <a:spLocks/>
            </p:cNvSpPr>
            <p:nvPr/>
          </p:nvSpPr>
          <p:spPr bwMode="auto">
            <a:xfrm>
              <a:off x="4626" y="1821"/>
              <a:ext cx="129" cy="68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8" y="31"/>
                </a:cxn>
              </a:cxnLst>
              <a:rect l="0" t="0" r="r" b="b"/>
              <a:pathLst>
                <a:path w="129" h="68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7" name="Freeform 177"/>
            <p:cNvSpPr>
              <a:spLocks/>
            </p:cNvSpPr>
            <p:nvPr/>
          </p:nvSpPr>
          <p:spPr bwMode="auto">
            <a:xfrm>
              <a:off x="4626" y="1903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8" name="Freeform 178"/>
            <p:cNvSpPr>
              <a:spLocks/>
            </p:cNvSpPr>
            <p:nvPr/>
          </p:nvSpPr>
          <p:spPr bwMode="auto">
            <a:xfrm>
              <a:off x="4626" y="1986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9" name="Freeform 179"/>
            <p:cNvSpPr>
              <a:spLocks/>
            </p:cNvSpPr>
            <p:nvPr/>
          </p:nvSpPr>
          <p:spPr bwMode="auto">
            <a:xfrm>
              <a:off x="4626" y="2069"/>
              <a:ext cx="129" cy="69"/>
            </a:xfrm>
            <a:custGeom>
              <a:avLst/>
              <a:gdLst/>
              <a:ahLst/>
              <a:cxnLst>
                <a:cxn ang="0">
                  <a:pos x="128" y="33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8" y="33"/>
                </a:cxn>
              </a:cxnLst>
              <a:rect l="0" t="0" r="r" b="b"/>
              <a:pathLst>
                <a:path w="129" h="69">
                  <a:moveTo>
                    <a:pt x="128" y="33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8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0" name="Freeform 180"/>
            <p:cNvSpPr>
              <a:spLocks/>
            </p:cNvSpPr>
            <p:nvPr/>
          </p:nvSpPr>
          <p:spPr bwMode="auto">
            <a:xfrm>
              <a:off x="4626" y="2152"/>
              <a:ext cx="129" cy="69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8"/>
                </a:cxn>
                <a:cxn ang="0">
                  <a:pos x="128" y="32"/>
                </a:cxn>
              </a:cxnLst>
              <a:rect l="0" t="0" r="r" b="b"/>
              <a:pathLst>
                <a:path w="129" h="69">
                  <a:moveTo>
                    <a:pt x="128" y="32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8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1" name="Freeform 181"/>
            <p:cNvSpPr>
              <a:spLocks/>
            </p:cNvSpPr>
            <p:nvPr/>
          </p:nvSpPr>
          <p:spPr bwMode="auto">
            <a:xfrm>
              <a:off x="4626" y="2236"/>
              <a:ext cx="129" cy="67"/>
            </a:xfrm>
            <a:custGeom>
              <a:avLst/>
              <a:gdLst/>
              <a:ahLst/>
              <a:cxnLst>
                <a:cxn ang="0">
                  <a:pos x="128" y="31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8" y="31"/>
                </a:cxn>
              </a:cxnLst>
              <a:rect l="0" t="0" r="r" b="b"/>
              <a:pathLst>
                <a:path w="129" h="67">
                  <a:moveTo>
                    <a:pt x="128" y="31"/>
                  </a:moveTo>
                  <a:lnTo>
                    <a:pt x="128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8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2" name="Freeform 182"/>
            <p:cNvSpPr>
              <a:spLocks/>
            </p:cNvSpPr>
            <p:nvPr/>
          </p:nvSpPr>
          <p:spPr bwMode="auto">
            <a:xfrm>
              <a:off x="4626" y="2318"/>
              <a:ext cx="129" cy="68"/>
            </a:xfrm>
            <a:custGeom>
              <a:avLst/>
              <a:gdLst/>
              <a:ahLst/>
              <a:cxnLst>
                <a:cxn ang="0">
                  <a:pos x="128" y="32"/>
                </a:cxn>
                <a:cxn ang="0">
                  <a:pos x="128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8" y="32"/>
                </a:cxn>
              </a:cxnLst>
              <a:rect l="0" t="0" r="r" b="b"/>
              <a:pathLst>
                <a:path w="129" h="68">
                  <a:moveTo>
                    <a:pt x="128" y="32"/>
                  </a:moveTo>
                  <a:lnTo>
                    <a:pt x="128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8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3" name="Freeform 183"/>
            <p:cNvSpPr>
              <a:spLocks/>
            </p:cNvSpPr>
            <p:nvPr/>
          </p:nvSpPr>
          <p:spPr bwMode="auto">
            <a:xfrm>
              <a:off x="4556" y="1864"/>
              <a:ext cx="436" cy="818"/>
            </a:xfrm>
            <a:custGeom>
              <a:avLst/>
              <a:gdLst/>
              <a:ahLst/>
              <a:cxnLst>
                <a:cxn ang="0">
                  <a:pos x="435" y="700"/>
                </a:cxn>
                <a:cxn ang="0">
                  <a:pos x="435" y="0"/>
                </a:cxn>
                <a:cxn ang="0">
                  <a:pos x="0" y="117"/>
                </a:cxn>
                <a:cxn ang="0">
                  <a:pos x="0" y="817"/>
                </a:cxn>
                <a:cxn ang="0">
                  <a:pos x="435" y="700"/>
                </a:cxn>
              </a:cxnLst>
              <a:rect l="0" t="0" r="r" b="b"/>
              <a:pathLst>
                <a:path w="436" h="818">
                  <a:moveTo>
                    <a:pt x="435" y="700"/>
                  </a:moveTo>
                  <a:lnTo>
                    <a:pt x="435" y="0"/>
                  </a:lnTo>
                  <a:lnTo>
                    <a:pt x="0" y="117"/>
                  </a:lnTo>
                  <a:lnTo>
                    <a:pt x="0" y="817"/>
                  </a:lnTo>
                  <a:lnTo>
                    <a:pt x="435" y="70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4" name="Freeform 184"/>
            <p:cNvSpPr>
              <a:spLocks/>
            </p:cNvSpPr>
            <p:nvPr/>
          </p:nvSpPr>
          <p:spPr bwMode="auto">
            <a:xfrm>
              <a:off x="4582" y="1899"/>
              <a:ext cx="385" cy="750"/>
            </a:xfrm>
            <a:custGeom>
              <a:avLst/>
              <a:gdLst/>
              <a:ahLst/>
              <a:cxnLst>
                <a:cxn ang="0">
                  <a:pos x="384" y="649"/>
                </a:cxn>
                <a:cxn ang="0">
                  <a:pos x="384" y="0"/>
                </a:cxn>
                <a:cxn ang="0">
                  <a:pos x="0" y="99"/>
                </a:cxn>
                <a:cxn ang="0">
                  <a:pos x="0" y="749"/>
                </a:cxn>
                <a:cxn ang="0">
                  <a:pos x="384" y="649"/>
                </a:cxn>
              </a:cxnLst>
              <a:rect l="0" t="0" r="r" b="b"/>
              <a:pathLst>
                <a:path w="385" h="750">
                  <a:moveTo>
                    <a:pt x="384" y="649"/>
                  </a:moveTo>
                  <a:lnTo>
                    <a:pt x="384" y="0"/>
                  </a:lnTo>
                  <a:lnTo>
                    <a:pt x="0" y="99"/>
                  </a:lnTo>
                  <a:lnTo>
                    <a:pt x="0" y="749"/>
                  </a:lnTo>
                  <a:lnTo>
                    <a:pt x="384" y="649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5" name="Freeform 185"/>
            <p:cNvSpPr>
              <a:spLocks/>
            </p:cNvSpPr>
            <p:nvPr/>
          </p:nvSpPr>
          <p:spPr bwMode="auto">
            <a:xfrm>
              <a:off x="4616" y="2019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6" name="Freeform 186"/>
            <p:cNvSpPr>
              <a:spLocks/>
            </p:cNvSpPr>
            <p:nvPr/>
          </p:nvSpPr>
          <p:spPr bwMode="auto">
            <a:xfrm>
              <a:off x="4616" y="2102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7" name="Freeform 187"/>
            <p:cNvSpPr>
              <a:spLocks/>
            </p:cNvSpPr>
            <p:nvPr/>
          </p:nvSpPr>
          <p:spPr bwMode="auto">
            <a:xfrm>
              <a:off x="4616" y="2185"/>
              <a:ext cx="130" cy="67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9" y="31"/>
                </a:cxn>
              </a:cxnLst>
              <a:rect l="0" t="0" r="r" b="b"/>
              <a:pathLst>
                <a:path w="130" h="67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8" name="Freeform 188"/>
            <p:cNvSpPr>
              <a:spLocks/>
            </p:cNvSpPr>
            <p:nvPr/>
          </p:nvSpPr>
          <p:spPr bwMode="auto">
            <a:xfrm>
              <a:off x="4616" y="2267"/>
              <a:ext cx="130" cy="69"/>
            </a:xfrm>
            <a:custGeom>
              <a:avLst/>
              <a:gdLst/>
              <a:ahLst/>
              <a:cxnLst>
                <a:cxn ang="0">
                  <a:pos x="129" y="33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9" y="33"/>
                </a:cxn>
              </a:cxnLst>
              <a:rect l="0" t="0" r="r" b="b"/>
              <a:pathLst>
                <a:path w="130" h="69">
                  <a:moveTo>
                    <a:pt x="129" y="33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9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9" name="Freeform 189"/>
            <p:cNvSpPr>
              <a:spLocks/>
            </p:cNvSpPr>
            <p:nvPr/>
          </p:nvSpPr>
          <p:spPr bwMode="auto">
            <a:xfrm>
              <a:off x="4616" y="2350"/>
              <a:ext cx="130" cy="69"/>
            </a:xfrm>
            <a:custGeom>
              <a:avLst/>
              <a:gdLst/>
              <a:ahLst/>
              <a:cxnLst>
                <a:cxn ang="0">
                  <a:pos x="129" y="33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29" y="33"/>
                </a:cxn>
              </a:cxnLst>
              <a:rect l="0" t="0" r="r" b="b"/>
              <a:pathLst>
                <a:path w="130" h="69">
                  <a:moveTo>
                    <a:pt x="129" y="33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29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0" name="Freeform 190"/>
            <p:cNvSpPr>
              <a:spLocks/>
            </p:cNvSpPr>
            <p:nvPr/>
          </p:nvSpPr>
          <p:spPr bwMode="auto">
            <a:xfrm>
              <a:off x="4616" y="2434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1" name="Freeform 191"/>
            <p:cNvSpPr>
              <a:spLocks/>
            </p:cNvSpPr>
            <p:nvPr/>
          </p:nvSpPr>
          <p:spPr bwMode="auto">
            <a:xfrm>
              <a:off x="4616" y="2517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2" name="Freeform 192"/>
            <p:cNvSpPr>
              <a:spLocks/>
            </p:cNvSpPr>
            <p:nvPr/>
          </p:nvSpPr>
          <p:spPr bwMode="auto">
            <a:xfrm>
              <a:off x="4798" y="1966"/>
              <a:ext cx="130" cy="67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9" y="32"/>
                </a:cxn>
              </a:cxnLst>
              <a:rect l="0" t="0" r="r" b="b"/>
              <a:pathLst>
                <a:path w="130" h="67">
                  <a:moveTo>
                    <a:pt x="129" y="32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3" name="Freeform 193"/>
            <p:cNvSpPr>
              <a:spLocks/>
            </p:cNvSpPr>
            <p:nvPr/>
          </p:nvSpPr>
          <p:spPr bwMode="auto">
            <a:xfrm>
              <a:off x="4798" y="2049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4" name="Freeform 194"/>
            <p:cNvSpPr>
              <a:spLocks/>
            </p:cNvSpPr>
            <p:nvPr/>
          </p:nvSpPr>
          <p:spPr bwMode="auto">
            <a:xfrm>
              <a:off x="4798" y="2132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5" name="Freeform 195"/>
            <p:cNvSpPr>
              <a:spLocks/>
            </p:cNvSpPr>
            <p:nvPr/>
          </p:nvSpPr>
          <p:spPr bwMode="auto">
            <a:xfrm>
              <a:off x="4798" y="2216"/>
              <a:ext cx="130" cy="66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29" y="31"/>
                </a:cxn>
              </a:cxnLst>
              <a:rect l="0" t="0" r="r" b="b"/>
              <a:pathLst>
                <a:path w="130" h="66">
                  <a:moveTo>
                    <a:pt x="129" y="31"/>
                  </a:moveTo>
                  <a:lnTo>
                    <a:pt x="129" y="0"/>
                  </a:lnTo>
                  <a:lnTo>
                    <a:pt x="0" y="33"/>
                  </a:lnTo>
                  <a:lnTo>
                    <a:pt x="0" y="65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6" name="Freeform 196"/>
            <p:cNvSpPr>
              <a:spLocks/>
            </p:cNvSpPr>
            <p:nvPr/>
          </p:nvSpPr>
          <p:spPr bwMode="auto">
            <a:xfrm>
              <a:off x="4798" y="2298"/>
              <a:ext cx="130" cy="67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6"/>
                </a:cxn>
                <a:cxn ang="0">
                  <a:pos x="129" y="32"/>
                </a:cxn>
              </a:cxnLst>
              <a:rect l="0" t="0" r="r" b="b"/>
              <a:pathLst>
                <a:path w="130" h="67">
                  <a:moveTo>
                    <a:pt x="129" y="32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7" name="Freeform 197"/>
            <p:cNvSpPr>
              <a:spLocks/>
            </p:cNvSpPr>
            <p:nvPr/>
          </p:nvSpPr>
          <p:spPr bwMode="auto">
            <a:xfrm>
              <a:off x="4798" y="2380"/>
              <a:ext cx="130" cy="68"/>
            </a:xfrm>
            <a:custGeom>
              <a:avLst/>
              <a:gdLst/>
              <a:ahLst/>
              <a:cxnLst>
                <a:cxn ang="0">
                  <a:pos x="129" y="32"/>
                </a:cxn>
                <a:cxn ang="0">
                  <a:pos x="129" y="0"/>
                </a:cxn>
                <a:cxn ang="0">
                  <a:pos x="0" y="35"/>
                </a:cxn>
                <a:cxn ang="0">
                  <a:pos x="0" y="67"/>
                </a:cxn>
                <a:cxn ang="0">
                  <a:pos x="129" y="32"/>
                </a:cxn>
              </a:cxnLst>
              <a:rect l="0" t="0" r="r" b="b"/>
              <a:pathLst>
                <a:path w="130" h="68">
                  <a:moveTo>
                    <a:pt x="129" y="32"/>
                  </a:moveTo>
                  <a:lnTo>
                    <a:pt x="129" y="0"/>
                  </a:lnTo>
                  <a:lnTo>
                    <a:pt x="0" y="35"/>
                  </a:lnTo>
                  <a:lnTo>
                    <a:pt x="0" y="67"/>
                  </a:lnTo>
                  <a:lnTo>
                    <a:pt x="129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8" name="Freeform 198"/>
            <p:cNvSpPr>
              <a:spLocks/>
            </p:cNvSpPr>
            <p:nvPr/>
          </p:nvSpPr>
          <p:spPr bwMode="auto">
            <a:xfrm>
              <a:off x="4798" y="2463"/>
              <a:ext cx="130" cy="68"/>
            </a:xfrm>
            <a:custGeom>
              <a:avLst/>
              <a:gdLst/>
              <a:ahLst/>
              <a:cxnLst>
                <a:cxn ang="0">
                  <a:pos x="129" y="31"/>
                </a:cxn>
                <a:cxn ang="0">
                  <a:pos x="129" y="0"/>
                </a:cxn>
                <a:cxn ang="0">
                  <a:pos x="0" y="34"/>
                </a:cxn>
                <a:cxn ang="0">
                  <a:pos x="0" y="67"/>
                </a:cxn>
                <a:cxn ang="0">
                  <a:pos x="129" y="31"/>
                </a:cxn>
              </a:cxnLst>
              <a:rect l="0" t="0" r="r" b="b"/>
              <a:pathLst>
                <a:path w="130" h="68">
                  <a:moveTo>
                    <a:pt x="129" y="31"/>
                  </a:moveTo>
                  <a:lnTo>
                    <a:pt x="129" y="0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129" y="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4681538" cy="579438"/>
          </a:xfrm>
          <a:noFill/>
          <a:ln/>
        </p:spPr>
        <p:txBody>
          <a:bodyPr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客戶信用分類設定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Customers  Profile Classes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HZ_CUST_PROFILE_CLASSES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18842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536" y="2204864"/>
            <a:ext cx="8209607" cy="4035435"/>
          </a:xfrm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客戶資料建立</a:t>
            </a:r>
            <a:endParaRPr lang="zh-TW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800"/>
            <a:ext cx="8642350" cy="43924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客戶資料設定主要記錄客戶的名稱、客戶編號、統一編號、聯絡人電話、公司地址以及該地址用途。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Payment Term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」指客戶付款條件。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Business purpose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」指客戶地址的業務用途為出貨地址、收款地址、寄發對帳單地址及催收地址等。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Payment Method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」指客戶付款方式，如電匯、支票或信用狀。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Tax 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」指銷項稅名，如應稅、零稅及免稅。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Salesperson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」指負責該客戶之業務人員。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4" y="558209"/>
            <a:ext cx="4714876" cy="584775"/>
          </a:xfrm>
          <a:noFill/>
          <a:ln/>
        </p:spPr>
        <p:txBody>
          <a:bodyPr wrap="square"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客戶資料基本架構</a:t>
            </a:r>
          </a:p>
        </p:txBody>
      </p:sp>
      <p:sp>
        <p:nvSpPr>
          <p:cNvPr id="435203" name="Oval 3"/>
          <p:cNvSpPr>
            <a:spLocks noChangeArrowheads="1"/>
          </p:cNvSpPr>
          <p:nvPr/>
        </p:nvSpPr>
        <p:spPr bwMode="auto">
          <a:xfrm>
            <a:off x="4110038" y="1371600"/>
            <a:ext cx="1831975" cy="5603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204" name="Oval 4"/>
          <p:cNvSpPr>
            <a:spLocks noChangeArrowheads="1"/>
          </p:cNvSpPr>
          <p:nvPr/>
        </p:nvSpPr>
        <p:spPr bwMode="auto">
          <a:xfrm>
            <a:off x="1238250" y="3810000"/>
            <a:ext cx="1185863" cy="12954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205" name="Oval 5"/>
          <p:cNvSpPr>
            <a:spLocks noChangeArrowheads="1"/>
          </p:cNvSpPr>
          <p:nvPr/>
        </p:nvSpPr>
        <p:spPr bwMode="auto">
          <a:xfrm>
            <a:off x="3276600" y="2133600"/>
            <a:ext cx="1287463" cy="12954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5206" name="Group 6"/>
          <p:cNvGrpSpPr>
            <a:grpSpLocks/>
          </p:cNvGrpSpPr>
          <p:nvPr/>
        </p:nvGrpSpPr>
        <p:grpSpPr bwMode="auto">
          <a:xfrm>
            <a:off x="4741863" y="2306638"/>
            <a:ext cx="565150" cy="627062"/>
            <a:chOff x="2704" y="1280"/>
            <a:chExt cx="356" cy="395"/>
          </a:xfrm>
        </p:grpSpPr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2704" y="1574"/>
              <a:ext cx="34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08" name="Freeform 8"/>
            <p:cNvSpPr>
              <a:spLocks/>
            </p:cNvSpPr>
            <p:nvPr/>
          </p:nvSpPr>
          <p:spPr bwMode="auto">
            <a:xfrm>
              <a:off x="2971" y="1475"/>
              <a:ext cx="86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15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5" y="21"/>
                </a:cxn>
                <a:cxn ang="0">
                  <a:pos x="48" y="25"/>
                </a:cxn>
                <a:cxn ang="0">
                  <a:pos x="51" y="29"/>
                </a:cxn>
                <a:cxn ang="0">
                  <a:pos x="54" y="33"/>
                </a:cxn>
                <a:cxn ang="0">
                  <a:pos x="56" y="36"/>
                </a:cxn>
                <a:cxn ang="0">
                  <a:pos x="56" y="37"/>
                </a:cxn>
                <a:cxn ang="0">
                  <a:pos x="58" y="39"/>
                </a:cxn>
                <a:cxn ang="0">
                  <a:pos x="61" y="43"/>
                </a:cxn>
                <a:cxn ang="0">
                  <a:pos x="66" y="49"/>
                </a:cxn>
                <a:cxn ang="0">
                  <a:pos x="70" y="55"/>
                </a:cxn>
                <a:cxn ang="0">
                  <a:pos x="75" y="61"/>
                </a:cxn>
                <a:cxn ang="0">
                  <a:pos x="80" y="67"/>
                </a:cxn>
                <a:cxn ang="0">
                  <a:pos x="83" y="71"/>
                </a:cxn>
                <a:cxn ang="0">
                  <a:pos x="85" y="73"/>
                </a:cxn>
                <a:cxn ang="0">
                  <a:pos x="68" y="73"/>
                </a:cxn>
                <a:cxn ang="0">
                  <a:pos x="21" y="3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86" h="74">
                  <a:moveTo>
                    <a:pt x="0" y="0"/>
                  </a:moveTo>
                  <a:lnTo>
                    <a:pt x="40" y="15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1" y="29"/>
                  </a:lnTo>
                  <a:lnTo>
                    <a:pt x="54" y="33"/>
                  </a:lnTo>
                  <a:lnTo>
                    <a:pt x="56" y="36"/>
                  </a:lnTo>
                  <a:lnTo>
                    <a:pt x="56" y="37"/>
                  </a:lnTo>
                  <a:lnTo>
                    <a:pt x="58" y="39"/>
                  </a:lnTo>
                  <a:lnTo>
                    <a:pt x="61" y="43"/>
                  </a:lnTo>
                  <a:lnTo>
                    <a:pt x="66" y="49"/>
                  </a:lnTo>
                  <a:lnTo>
                    <a:pt x="70" y="55"/>
                  </a:lnTo>
                  <a:lnTo>
                    <a:pt x="75" y="61"/>
                  </a:lnTo>
                  <a:lnTo>
                    <a:pt x="80" y="67"/>
                  </a:lnTo>
                  <a:lnTo>
                    <a:pt x="83" y="71"/>
                  </a:lnTo>
                  <a:lnTo>
                    <a:pt x="85" y="73"/>
                  </a:lnTo>
                  <a:lnTo>
                    <a:pt x="68" y="73"/>
                  </a:lnTo>
                  <a:lnTo>
                    <a:pt x="21" y="3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09" name="Freeform 9"/>
            <p:cNvSpPr>
              <a:spLocks/>
            </p:cNvSpPr>
            <p:nvPr/>
          </p:nvSpPr>
          <p:spPr bwMode="auto">
            <a:xfrm>
              <a:off x="2804" y="1508"/>
              <a:ext cx="223" cy="57"/>
            </a:xfrm>
            <a:custGeom>
              <a:avLst/>
              <a:gdLst/>
              <a:ahLst/>
              <a:cxnLst>
                <a:cxn ang="0">
                  <a:pos x="222" y="28"/>
                </a:cxn>
                <a:cxn ang="0">
                  <a:pos x="222" y="22"/>
                </a:cxn>
                <a:cxn ang="0">
                  <a:pos x="215" y="20"/>
                </a:cxn>
                <a:cxn ang="0">
                  <a:pos x="215" y="13"/>
                </a:cxn>
                <a:cxn ang="0">
                  <a:pos x="209" y="11"/>
                </a:cxn>
                <a:cxn ang="0">
                  <a:pos x="209" y="6"/>
                </a:cxn>
                <a:cxn ang="0">
                  <a:pos x="204" y="4"/>
                </a:cxn>
                <a:cxn ang="0">
                  <a:pos x="204" y="0"/>
                </a:cxn>
                <a:cxn ang="0">
                  <a:pos x="204" y="0"/>
                </a:cxn>
                <a:cxn ang="0">
                  <a:pos x="203" y="0"/>
                </a:cxn>
                <a:cxn ang="0">
                  <a:pos x="202" y="0"/>
                </a:cxn>
                <a:cxn ang="0">
                  <a:pos x="200" y="0"/>
                </a:cxn>
                <a:cxn ang="0">
                  <a:pos x="198" y="0"/>
                </a:cxn>
                <a:cxn ang="0">
                  <a:pos x="197" y="0"/>
                </a:cxn>
                <a:cxn ang="0">
                  <a:pos x="195" y="0"/>
                </a:cxn>
                <a:cxn ang="0">
                  <a:pos x="194" y="0"/>
                </a:cxn>
                <a:cxn ang="0">
                  <a:pos x="0" y="16"/>
                </a:cxn>
                <a:cxn ang="0">
                  <a:pos x="13" y="56"/>
                </a:cxn>
                <a:cxn ang="0">
                  <a:pos x="222" y="28"/>
                </a:cxn>
              </a:cxnLst>
              <a:rect l="0" t="0" r="r" b="b"/>
              <a:pathLst>
                <a:path w="223" h="57">
                  <a:moveTo>
                    <a:pt x="222" y="28"/>
                  </a:moveTo>
                  <a:lnTo>
                    <a:pt x="222" y="22"/>
                  </a:lnTo>
                  <a:lnTo>
                    <a:pt x="215" y="20"/>
                  </a:lnTo>
                  <a:lnTo>
                    <a:pt x="215" y="13"/>
                  </a:lnTo>
                  <a:lnTo>
                    <a:pt x="209" y="11"/>
                  </a:lnTo>
                  <a:lnTo>
                    <a:pt x="209" y="6"/>
                  </a:lnTo>
                  <a:lnTo>
                    <a:pt x="204" y="4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3" y="0"/>
                  </a:lnTo>
                  <a:lnTo>
                    <a:pt x="202" y="0"/>
                  </a:lnTo>
                  <a:lnTo>
                    <a:pt x="200" y="0"/>
                  </a:lnTo>
                  <a:lnTo>
                    <a:pt x="198" y="0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4" y="0"/>
                  </a:lnTo>
                  <a:lnTo>
                    <a:pt x="0" y="16"/>
                  </a:lnTo>
                  <a:lnTo>
                    <a:pt x="13" y="56"/>
                  </a:lnTo>
                  <a:lnTo>
                    <a:pt x="222" y="2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0" name="Freeform 10"/>
            <p:cNvSpPr>
              <a:spLocks/>
            </p:cNvSpPr>
            <p:nvPr/>
          </p:nvSpPr>
          <p:spPr bwMode="auto">
            <a:xfrm>
              <a:off x="2721" y="1315"/>
              <a:ext cx="67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"/>
                </a:cxn>
                <a:cxn ang="0">
                  <a:pos x="66" y="58"/>
                </a:cxn>
                <a:cxn ang="0">
                  <a:pos x="65" y="36"/>
                </a:cxn>
                <a:cxn ang="0">
                  <a:pos x="0" y="0"/>
                </a:cxn>
              </a:cxnLst>
              <a:rect l="0" t="0" r="r" b="b"/>
              <a:pathLst>
                <a:path w="67" h="59">
                  <a:moveTo>
                    <a:pt x="0" y="0"/>
                  </a:moveTo>
                  <a:lnTo>
                    <a:pt x="0" y="17"/>
                  </a:lnTo>
                  <a:lnTo>
                    <a:pt x="66" y="58"/>
                  </a:lnTo>
                  <a:lnTo>
                    <a:pt x="65" y="36"/>
                  </a:lnTo>
                  <a:lnTo>
                    <a:pt x="0" y="0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1" name="Freeform 11"/>
            <p:cNvSpPr>
              <a:spLocks/>
            </p:cNvSpPr>
            <p:nvPr/>
          </p:nvSpPr>
          <p:spPr bwMode="auto">
            <a:xfrm>
              <a:off x="2718" y="1281"/>
              <a:ext cx="146" cy="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0" y="33"/>
                </a:cxn>
                <a:cxn ang="0">
                  <a:pos x="54" y="62"/>
                </a:cxn>
                <a:cxn ang="0">
                  <a:pos x="145" y="25"/>
                </a:cxn>
                <a:cxn ang="0">
                  <a:pos x="86" y="0"/>
                </a:cxn>
              </a:cxnLst>
              <a:rect l="0" t="0" r="r" b="b"/>
              <a:pathLst>
                <a:path w="146" h="63">
                  <a:moveTo>
                    <a:pt x="86" y="0"/>
                  </a:moveTo>
                  <a:lnTo>
                    <a:pt x="0" y="33"/>
                  </a:lnTo>
                  <a:lnTo>
                    <a:pt x="54" y="62"/>
                  </a:lnTo>
                  <a:lnTo>
                    <a:pt x="145" y="25"/>
                  </a:lnTo>
                  <a:lnTo>
                    <a:pt x="86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2" name="Freeform 12"/>
            <p:cNvSpPr>
              <a:spLocks/>
            </p:cNvSpPr>
            <p:nvPr/>
          </p:nvSpPr>
          <p:spPr bwMode="auto">
            <a:xfrm>
              <a:off x="2804" y="1280"/>
              <a:ext cx="70" cy="28"/>
            </a:xfrm>
            <a:custGeom>
              <a:avLst/>
              <a:gdLst/>
              <a:ahLst/>
              <a:cxnLst>
                <a:cxn ang="0">
                  <a:pos x="69" y="23"/>
                </a:cxn>
                <a:cxn ang="0">
                  <a:pos x="0" y="0"/>
                </a:cxn>
                <a:cxn ang="0">
                  <a:pos x="60" y="27"/>
                </a:cxn>
                <a:cxn ang="0">
                  <a:pos x="69" y="23"/>
                </a:cxn>
              </a:cxnLst>
              <a:rect l="0" t="0" r="r" b="b"/>
              <a:pathLst>
                <a:path w="70" h="28">
                  <a:moveTo>
                    <a:pt x="69" y="23"/>
                  </a:moveTo>
                  <a:lnTo>
                    <a:pt x="0" y="0"/>
                  </a:lnTo>
                  <a:lnTo>
                    <a:pt x="60" y="27"/>
                  </a:lnTo>
                  <a:lnTo>
                    <a:pt x="69" y="23"/>
                  </a:lnTo>
                </a:path>
              </a:pathLst>
            </a:custGeom>
            <a:solidFill>
              <a:srgbClr val="0099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3" name="Freeform 13"/>
            <p:cNvSpPr>
              <a:spLocks/>
            </p:cNvSpPr>
            <p:nvPr/>
          </p:nvSpPr>
          <p:spPr bwMode="auto">
            <a:xfrm>
              <a:off x="2769" y="1296"/>
              <a:ext cx="238" cy="5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14" y="0"/>
                </a:cxn>
                <a:cxn ang="0">
                  <a:pos x="221" y="33"/>
                </a:cxn>
                <a:cxn ang="0">
                  <a:pos x="237" y="40"/>
                </a:cxn>
                <a:cxn ang="0">
                  <a:pos x="125" y="8"/>
                </a:cxn>
                <a:cxn ang="0">
                  <a:pos x="17" y="55"/>
                </a:cxn>
                <a:cxn ang="0">
                  <a:pos x="0" y="46"/>
                </a:cxn>
              </a:cxnLst>
              <a:rect l="0" t="0" r="r" b="b"/>
              <a:pathLst>
                <a:path w="238" h="56">
                  <a:moveTo>
                    <a:pt x="0" y="46"/>
                  </a:moveTo>
                  <a:lnTo>
                    <a:pt x="114" y="0"/>
                  </a:lnTo>
                  <a:lnTo>
                    <a:pt x="221" y="33"/>
                  </a:lnTo>
                  <a:lnTo>
                    <a:pt x="237" y="40"/>
                  </a:lnTo>
                  <a:lnTo>
                    <a:pt x="125" y="8"/>
                  </a:lnTo>
                  <a:lnTo>
                    <a:pt x="17" y="55"/>
                  </a:lnTo>
                  <a:lnTo>
                    <a:pt x="0" y="46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4" name="Freeform 14"/>
            <p:cNvSpPr>
              <a:spLocks/>
            </p:cNvSpPr>
            <p:nvPr/>
          </p:nvSpPr>
          <p:spPr bwMode="auto">
            <a:xfrm>
              <a:off x="2721" y="1335"/>
              <a:ext cx="9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0"/>
                </a:cxn>
                <a:cxn ang="0">
                  <a:pos x="93" y="244"/>
                </a:cxn>
                <a:cxn ang="0">
                  <a:pos x="92" y="237"/>
                </a:cxn>
                <a:cxn ang="0">
                  <a:pos x="78" y="184"/>
                </a:cxn>
                <a:cxn ang="0">
                  <a:pos x="55" y="165"/>
                </a:cxn>
                <a:cxn ang="0">
                  <a:pos x="56" y="32"/>
                </a:cxn>
                <a:cxn ang="0">
                  <a:pos x="0" y="0"/>
                </a:cxn>
              </a:cxnLst>
              <a:rect l="0" t="0" r="r" b="b"/>
              <a:pathLst>
                <a:path w="94" h="245">
                  <a:moveTo>
                    <a:pt x="0" y="0"/>
                  </a:moveTo>
                  <a:lnTo>
                    <a:pt x="0" y="170"/>
                  </a:lnTo>
                  <a:lnTo>
                    <a:pt x="93" y="244"/>
                  </a:lnTo>
                  <a:lnTo>
                    <a:pt x="92" y="237"/>
                  </a:lnTo>
                  <a:lnTo>
                    <a:pt x="78" y="184"/>
                  </a:lnTo>
                  <a:lnTo>
                    <a:pt x="55" y="165"/>
                  </a:lnTo>
                  <a:lnTo>
                    <a:pt x="56" y="32"/>
                  </a:lnTo>
                  <a:lnTo>
                    <a:pt x="0" y="0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5" name="Freeform 15"/>
            <p:cNvSpPr>
              <a:spLocks/>
            </p:cNvSpPr>
            <p:nvPr/>
          </p:nvSpPr>
          <p:spPr bwMode="auto">
            <a:xfrm>
              <a:off x="2787" y="1341"/>
              <a:ext cx="217" cy="3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0"/>
                </a:cxn>
                <a:cxn ang="0">
                  <a:pos x="216" y="14"/>
                </a:cxn>
                <a:cxn ang="0">
                  <a:pos x="216" y="0"/>
                </a:cxn>
                <a:cxn ang="0">
                  <a:pos x="0" y="11"/>
                </a:cxn>
              </a:cxnLst>
              <a:rect l="0" t="0" r="r" b="b"/>
              <a:pathLst>
                <a:path w="217" h="31">
                  <a:moveTo>
                    <a:pt x="0" y="11"/>
                  </a:moveTo>
                  <a:lnTo>
                    <a:pt x="0" y="30"/>
                  </a:lnTo>
                  <a:lnTo>
                    <a:pt x="216" y="14"/>
                  </a:lnTo>
                  <a:lnTo>
                    <a:pt x="216" y="0"/>
                  </a:lnTo>
                  <a:lnTo>
                    <a:pt x="0" y="11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6" name="Freeform 16"/>
            <p:cNvSpPr>
              <a:spLocks/>
            </p:cNvSpPr>
            <p:nvPr/>
          </p:nvSpPr>
          <p:spPr bwMode="auto">
            <a:xfrm>
              <a:off x="2777" y="1358"/>
              <a:ext cx="206" cy="15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1" y="12"/>
                </a:cxn>
                <a:cxn ang="0">
                  <a:pos x="205" y="0"/>
                </a:cxn>
                <a:cxn ang="0">
                  <a:pos x="204" y="119"/>
                </a:cxn>
                <a:cxn ang="0">
                  <a:pos x="196" y="120"/>
                </a:cxn>
                <a:cxn ang="0">
                  <a:pos x="196" y="136"/>
                </a:cxn>
                <a:cxn ang="0">
                  <a:pos x="20" y="152"/>
                </a:cxn>
                <a:cxn ang="0">
                  <a:pos x="8" y="142"/>
                </a:cxn>
                <a:cxn ang="0">
                  <a:pos x="0" y="142"/>
                </a:cxn>
                <a:cxn ang="0">
                  <a:pos x="0" y="10"/>
                </a:cxn>
              </a:cxnLst>
              <a:rect l="0" t="0" r="r" b="b"/>
              <a:pathLst>
                <a:path w="206" h="153">
                  <a:moveTo>
                    <a:pt x="0" y="10"/>
                  </a:moveTo>
                  <a:lnTo>
                    <a:pt x="11" y="12"/>
                  </a:lnTo>
                  <a:lnTo>
                    <a:pt x="205" y="0"/>
                  </a:lnTo>
                  <a:lnTo>
                    <a:pt x="204" y="119"/>
                  </a:lnTo>
                  <a:lnTo>
                    <a:pt x="196" y="120"/>
                  </a:lnTo>
                  <a:lnTo>
                    <a:pt x="196" y="136"/>
                  </a:lnTo>
                  <a:lnTo>
                    <a:pt x="20" y="152"/>
                  </a:lnTo>
                  <a:lnTo>
                    <a:pt x="8" y="142"/>
                  </a:lnTo>
                  <a:lnTo>
                    <a:pt x="0" y="142"/>
                  </a:lnTo>
                  <a:lnTo>
                    <a:pt x="0" y="10"/>
                  </a:lnTo>
                </a:path>
              </a:pathLst>
            </a:custGeom>
            <a:solidFill>
              <a:srgbClr val="A4E0A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7" name="Freeform 17"/>
            <p:cNvSpPr>
              <a:spLocks/>
            </p:cNvSpPr>
            <p:nvPr/>
          </p:nvSpPr>
          <p:spPr bwMode="auto">
            <a:xfrm>
              <a:off x="2975" y="1476"/>
              <a:ext cx="85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40" y="11"/>
                </a:cxn>
                <a:cxn ang="0">
                  <a:pos x="84" y="72"/>
                </a:cxn>
                <a:cxn ang="0">
                  <a:pos x="77" y="73"/>
                </a:cxn>
                <a:cxn ang="0">
                  <a:pos x="35" y="14"/>
                </a:cxn>
                <a:cxn ang="0">
                  <a:pos x="0" y="0"/>
                </a:cxn>
              </a:cxnLst>
              <a:rect l="0" t="0" r="r" b="b"/>
              <a:pathLst>
                <a:path w="85" h="74">
                  <a:moveTo>
                    <a:pt x="0" y="0"/>
                  </a:moveTo>
                  <a:lnTo>
                    <a:pt x="7" y="0"/>
                  </a:lnTo>
                  <a:lnTo>
                    <a:pt x="40" y="11"/>
                  </a:lnTo>
                  <a:lnTo>
                    <a:pt x="84" y="72"/>
                  </a:lnTo>
                  <a:lnTo>
                    <a:pt x="77" y="73"/>
                  </a:lnTo>
                  <a:lnTo>
                    <a:pt x="35" y="14"/>
                  </a:lnTo>
                  <a:lnTo>
                    <a:pt x="0" y="0"/>
                  </a:lnTo>
                </a:path>
              </a:pathLst>
            </a:custGeom>
            <a:solidFill>
              <a:srgbClr val="8DD98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8" name="Freeform 18"/>
            <p:cNvSpPr>
              <a:spLocks/>
            </p:cNvSpPr>
            <p:nvPr/>
          </p:nvSpPr>
          <p:spPr bwMode="auto">
            <a:xfrm>
              <a:off x="2853" y="1415"/>
              <a:ext cx="73" cy="9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90"/>
                </a:cxn>
                <a:cxn ang="0">
                  <a:pos x="71" y="83"/>
                </a:cxn>
                <a:cxn ang="0">
                  <a:pos x="72" y="0"/>
                </a:cxn>
                <a:cxn ang="0">
                  <a:pos x="0" y="4"/>
                </a:cxn>
              </a:cxnLst>
              <a:rect l="0" t="0" r="r" b="b"/>
              <a:pathLst>
                <a:path w="73" h="91">
                  <a:moveTo>
                    <a:pt x="0" y="4"/>
                  </a:moveTo>
                  <a:lnTo>
                    <a:pt x="0" y="90"/>
                  </a:lnTo>
                  <a:lnTo>
                    <a:pt x="71" y="83"/>
                  </a:lnTo>
                  <a:lnTo>
                    <a:pt x="72" y="0"/>
                  </a:lnTo>
                  <a:lnTo>
                    <a:pt x="0" y="4"/>
                  </a:lnTo>
                </a:path>
              </a:pathLst>
            </a:custGeom>
            <a:solidFill>
              <a:srgbClr val="8DD98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19" name="Freeform 19"/>
            <p:cNvSpPr>
              <a:spLocks/>
            </p:cNvSpPr>
            <p:nvPr/>
          </p:nvSpPr>
          <p:spPr bwMode="auto">
            <a:xfrm>
              <a:off x="2864" y="1418"/>
              <a:ext cx="54" cy="2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23"/>
                </a:cxn>
                <a:cxn ang="0">
                  <a:pos x="53" y="18"/>
                </a:cxn>
                <a:cxn ang="0">
                  <a:pos x="53" y="0"/>
                </a:cxn>
                <a:cxn ang="0">
                  <a:pos x="0" y="3"/>
                </a:cxn>
              </a:cxnLst>
              <a:rect l="0" t="0" r="r" b="b"/>
              <a:pathLst>
                <a:path w="54" h="24">
                  <a:moveTo>
                    <a:pt x="0" y="3"/>
                  </a:moveTo>
                  <a:lnTo>
                    <a:pt x="0" y="23"/>
                  </a:lnTo>
                  <a:lnTo>
                    <a:pt x="53" y="18"/>
                  </a:lnTo>
                  <a:lnTo>
                    <a:pt x="53" y="0"/>
                  </a:lnTo>
                  <a:lnTo>
                    <a:pt x="0" y="3"/>
                  </a:lnTo>
                </a:path>
              </a:pathLst>
            </a:custGeom>
            <a:solidFill>
              <a:srgbClr val="49C24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0" name="Freeform 20"/>
            <p:cNvSpPr>
              <a:spLocks/>
            </p:cNvSpPr>
            <p:nvPr/>
          </p:nvSpPr>
          <p:spPr bwMode="auto">
            <a:xfrm>
              <a:off x="2864" y="1444"/>
              <a:ext cx="27" cy="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6" y="0"/>
                </a:cxn>
                <a:cxn ang="0">
                  <a:pos x="25" y="56"/>
                </a:cxn>
                <a:cxn ang="0">
                  <a:pos x="0" y="59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27" h="60">
                  <a:moveTo>
                    <a:pt x="1" y="1"/>
                  </a:moveTo>
                  <a:lnTo>
                    <a:pt x="26" y="0"/>
                  </a:lnTo>
                  <a:lnTo>
                    <a:pt x="25" y="56"/>
                  </a:lnTo>
                  <a:lnTo>
                    <a:pt x="0" y="59"/>
                  </a:lnTo>
                  <a:lnTo>
                    <a:pt x="0" y="3"/>
                  </a:lnTo>
                  <a:lnTo>
                    <a:pt x="1" y="1"/>
                  </a:lnTo>
                </a:path>
              </a:pathLst>
            </a:custGeom>
            <a:solidFill>
              <a:srgbClr val="49C24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1" name="Freeform 21"/>
            <p:cNvSpPr>
              <a:spLocks/>
            </p:cNvSpPr>
            <p:nvPr/>
          </p:nvSpPr>
          <p:spPr bwMode="auto">
            <a:xfrm>
              <a:off x="2892" y="1443"/>
              <a:ext cx="25" cy="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4" y="0"/>
                </a:cxn>
                <a:cxn ang="0">
                  <a:pos x="23" y="55"/>
                </a:cxn>
                <a:cxn ang="0">
                  <a:pos x="0" y="58"/>
                </a:cxn>
                <a:cxn ang="0">
                  <a:pos x="0" y="1"/>
                </a:cxn>
              </a:cxnLst>
              <a:rect l="0" t="0" r="r" b="b"/>
              <a:pathLst>
                <a:path w="25" h="59">
                  <a:moveTo>
                    <a:pt x="0" y="1"/>
                  </a:moveTo>
                  <a:lnTo>
                    <a:pt x="24" y="0"/>
                  </a:lnTo>
                  <a:lnTo>
                    <a:pt x="23" y="55"/>
                  </a:lnTo>
                  <a:lnTo>
                    <a:pt x="0" y="58"/>
                  </a:lnTo>
                  <a:lnTo>
                    <a:pt x="0" y="1"/>
                  </a:lnTo>
                </a:path>
              </a:pathLst>
            </a:custGeom>
            <a:solidFill>
              <a:srgbClr val="49C24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2" name="Freeform 22"/>
            <p:cNvSpPr>
              <a:spLocks/>
            </p:cNvSpPr>
            <p:nvPr/>
          </p:nvSpPr>
          <p:spPr bwMode="auto">
            <a:xfrm>
              <a:off x="2797" y="1493"/>
              <a:ext cx="213" cy="32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212" y="13"/>
                </a:cxn>
                <a:cxn ang="0">
                  <a:pos x="177" y="0"/>
                </a:cxn>
                <a:cxn ang="0">
                  <a:pos x="0" y="15"/>
                </a:cxn>
                <a:cxn ang="0">
                  <a:pos x="10" y="25"/>
                </a:cxn>
                <a:cxn ang="0">
                  <a:pos x="12" y="31"/>
                </a:cxn>
              </a:cxnLst>
              <a:rect l="0" t="0" r="r" b="b"/>
              <a:pathLst>
                <a:path w="213" h="32">
                  <a:moveTo>
                    <a:pt x="12" y="31"/>
                  </a:moveTo>
                  <a:lnTo>
                    <a:pt x="212" y="13"/>
                  </a:lnTo>
                  <a:lnTo>
                    <a:pt x="177" y="0"/>
                  </a:lnTo>
                  <a:lnTo>
                    <a:pt x="0" y="15"/>
                  </a:lnTo>
                  <a:lnTo>
                    <a:pt x="10" y="25"/>
                  </a:lnTo>
                  <a:lnTo>
                    <a:pt x="12" y="31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3" name="Freeform 23"/>
            <p:cNvSpPr>
              <a:spLocks/>
            </p:cNvSpPr>
            <p:nvPr/>
          </p:nvSpPr>
          <p:spPr bwMode="auto">
            <a:xfrm>
              <a:off x="2815" y="1534"/>
              <a:ext cx="237" cy="4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1" y="0"/>
                </a:cxn>
                <a:cxn ang="0">
                  <a:pos x="236" y="15"/>
                </a:cxn>
                <a:cxn ang="0">
                  <a:pos x="5" y="43"/>
                </a:cxn>
                <a:cxn ang="0">
                  <a:pos x="0" y="21"/>
                </a:cxn>
              </a:cxnLst>
              <a:rect l="0" t="0" r="r" b="b"/>
              <a:pathLst>
                <a:path w="237" h="44">
                  <a:moveTo>
                    <a:pt x="0" y="21"/>
                  </a:moveTo>
                  <a:lnTo>
                    <a:pt x="211" y="0"/>
                  </a:lnTo>
                  <a:lnTo>
                    <a:pt x="236" y="15"/>
                  </a:lnTo>
                  <a:lnTo>
                    <a:pt x="5" y="43"/>
                  </a:lnTo>
                  <a:lnTo>
                    <a:pt x="0" y="21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4" name="Freeform 24"/>
            <p:cNvSpPr>
              <a:spLocks/>
            </p:cNvSpPr>
            <p:nvPr/>
          </p:nvSpPr>
          <p:spPr bwMode="auto">
            <a:xfrm>
              <a:off x="2813" y="1519"/>
              <a:ext cx="207" cy="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0" y="0"/>
                </a:cxn>
                <a:cxn ang="0">
                  <a:pos x="206" y="3"/>
                </a:cxn>
                <a:cxn ang="0">
                  <a:pos x="1" y="24"/>
                </a:cxn>
                <a:cxn ang="0">
                  <a:pos x="0" y="19"/>
                </a:cxn>
              </a:cxnLst>
              <a:rect l="0" t="0" r="r" b="b"/>
              <a:pathLst>
                <a:path w="207" h="25">
                  <a:moveTo>
                    <a:pt x="0" y="19"/>
                  </a:moveTo>
                  <a:lnTo>
                    <a:pt x="200" y="0"/>
                  </a:lnTo>
                  <a:lnTo>
                    <a:pt x="206" y="3"/>
                  </a:lnTo>
                  <a:lnTo>
                    <a:pt x="1" y="24"/>
                  </a:lnTo>
                  <a:lnTo>
                    <a:pt x="0" y="19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5" name="Freeform 25"/>
            <p:cNvSpPr>
              <a:spLocks/>
            </p:cNvSpPr>
            <p:nvPr/>
          </p:nvSpPr>
          <p:spPr bwMode="auto">
            <a:xfrm>
              <a:off x="2808" y="1510"/>
              <a:ext cx="206" cy="2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00" y="0"/>
                </a:cxn>
                <a:cxn ang="0">
                  <a:pos x="205" y="3"/>
                </a:cxn>
                <a:cxn ang="0">
                  <a:pos x="4" y="24"/>
                </a:cxn>
                <a:cxn ang="0">
                  <a:pos x="0" y="18"/>
                </a:cxn>
              </a:cxnLst>
              <a:rect l="0" t="0" r="r" b="b"/>
              <a:pathLst>
                <a:path w="206" h="25">
                  <a:moveTo>
                    <a:pt x="0" y="18"/>
                  </a:moveTo>
                  <a:lnTo>
                    <a:pt x="200" y="0"/>
                  </a:lnTo>
                  <a:lnTo>
                    <a:pt x="205" y="3"/>
                  </a:lnTo>
                  <a:lnTo>
                    <a:pt x="4" y="24"/>
                  </a:lnTo>
                  <a:lnTo>
                    <a:pt x="0" y="18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6" name="Freeform 26"/>
            <p:cNvSpPr>
              <a:spLocks/>
            </p:cNvSpPr>
            <p:nvPr/>
          </p:nvSpPr>
          <p:spPr bwMode="auto">
            <a:xfrm>
              <a:off x="2717" y="1330"/>
              <a:ext cx="71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70" y="44"/>
                </a:cxn>
                <a:cxn ang="0">
                  <a:pos x="69" y="40"/>
                </a:cxn>
                <a:cxn ang="0">
                  <a:pos x="0" y="0"/>
                </a:cxn>
              </a:cxnLst>
              <a:rect l="0" t="0" r="r" b="b"/>
              <a:pathLst>
                <a:path w="71" h="45">
                  <a:moveTo>
                    <a:pt x="0" y="0"/>
                  </a:moveTo>
                  <a:lnTo>
                    <a:pt x="0" y="4"/>
                  </a:lnTo>
                  <a:lnTo>
                    <a:pt x="70" y="44"/>
                  </a:lnTo>
                  <a:lnTo>
                    <a:pt x="69" y="40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7" name="Freeform 27"/>
            <p:cNvSpPr>
              <a:spLocks/>
            </p:cNvSpPr>
            <p:nvPr/>
          </p:nvSpPr>
          <p:spPr bwMode="auto">
            <a:xfrm>
              <a:off x="2815" y="1525"/>
              <a:ext cx="211" cy="2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4" y="0"/>
                </a:cxn>
                <a:cxn ang="0">
                  <a:pos x="210" y="4"/>
                </a:cxn>
                <a:cxn ang="0">
                  <a:pos x="1" y="26"/>
                </a:cxn>
                <a:cxn ang="0">
                  <a:pos x="0" y="21"/>
                </a:cxn>
              </a:cxnLst>
              <a:rect l="0" t="0" r="r" b="b"/>
              <a:pathLst>
                <a:path w="211" h="27">
                  <a:moveTo>
                    <a:pt x="0" y="21"/>
                  </a:moveTo>
                  <a:lnTo>
                    <a:pt x="204" y="0"/>
                  </a:lnTo>
                  <a:lnTo>
                    <a:pt x="210" y="4"/>
                  </a:lnTo>
                  <a:lnTo>
                    <a:pt x="1" y="26"/>
                  </a:lnTo>
                  <a:lnTo>
                    <a:pt x="0" y="21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8" name="Freeform 28"/>
            <p:cNvSpPr>
              <a:spLocks/>
            </p:cNvSpPr>
            <p:nvPr/>
          </p:nvSpPr>
          <p:spPr bwMode="auto">
            <a:xfrm>
              <a:off x="2782" y="1305"/>
              <a:ext cx="225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12" y="0"/>
                </a:cxn>
                <a:cxn ang="0">
                  <a:pos x="224" y="32"/>
                </a:cxn>
                <a:cxn ang="0">
                  <a:pos x="216" y="33"/>
                </a:cxn>
                <a:cxn ang="0">
                  <a:pos x="0" y="46"/>
                </a:cxn>
              </a:cxnLst>
              <a:rect l="0" t="0" r="r" b="b"/>
              <a:pathLst>
                <a:path w="225" h="47">
                  <a:moveTo>
                    <a:pt x="0" y="46"/>
                  </a:moveTo>
                  <a:lnTo>
                    <a:pt x="112" y="0"/>
                  </a:lnTo>
                  <a:lnTo>
                    <a:pt x="224" y="32"/>
                  </a:lnTo>
                  <a:lnTo>
                    <a:pt x="216" y="33"/>
                  </a:lnTo>
                  <a:lnTo>
                    <a:pt x="0" y="46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29" name="Freeform 29"/>
            <p:cNvSpPr>
              <a:spLocks/>
            </p:cNvSpPr>
            <p:nvPr/>
          </p:nvSpPr>
          <p:spPr bwMode="auto">
            <a:xfrm>
              <a:off x="2787" y="1337"/>
              <a:ext cx="220" cy="1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8"/>
                </a:cxn>
                <a:cxn ang="0">
                  <a:pos x="219" y="3"/>
                </a:cxn>
                <a:cxn ang="0">
                  <a:pos x="219" y="0"/>
                </a:cxn>
                <a:cxn ang="0">
                  <a:pos x="0" y="12"/>
                </a:cxn>
              </a:cxnLst>
              <a:rect l="0" t="0" r="r" b="b"/>
              <a:pathLst>
                <a:path w="220" h="19">
                  <a:moveTo>
                    <a:pt x="0" y="12"/>
                  </a:moveTo>
                  <a:lnTo>
                    <a:pt x="0" y="18"/>
                  </a:lnTo>
                  <a:lnTo>
                    <a:pt x="219" y="3"/>
                  </a:lnTo>
                  <a:lnTo>
                    <a:pt x="219" y="0"/>
                  </a:lnTo>
                  <a:lnTo>
                    <a:pt x="0" y="12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0" name="Freeform 30"/>
            <p:cNvSpPr>
              <a:spLocks/>
            </p:cNvSpPr>
            <p:nvPr/>
          </p:nvSpPr>
          <p:spPr bwMode="auto">
            <a:xfrm>
              <a:off x="2717" y="1314"/>
              <a:ext cx="7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69" y="41"/>
                </a:cxn>
                <a:cxn ang="0">
                  <a:pos x="69" y="35"/>
                </a:cxn>
                <a:cxn ang="0">
                  <a:pos x="0" y="0"/>
                </a:cxn>
              </a:cxnLst>
              <a:rect l="0" t="0" r="r" b="b"/>
              <a:pathLst>
                <a:path w="70" h="42">
                  <a:moveTo>
                    <a:pt x="0" y="0"/>
                  </a:moveTo>
                  <a:lnTo>
                    <a:pt x="0" y="2"/>
                  </a:lnTo>
                  <a:lnTo>
                    <a:pt x="69" y="41"/>
                  </a:lnTo>
                  <a:lnTo>
                    <a:pt x="69" y="35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1" name="Freeform 31"/>
            <p:cNvSpPr>
              <a:spLocks/>
            </p:cNvSpPr>
            <p:nvPr/>
          </p:nvSpPr>
          <p:spPr bwMode="auto">
            <a:xfrm>
              <a:off x="2816" y="1507"/>
              <a:ext cx="23" cy="17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7" y="14"/>
                </a:cxn>
                <a:cxn ang="0">
                  <a:pos x="18" y="13"/>
                </a:cxn>
                <a:cxn ang="0">
                  <a:pos x="19" y="12"/>
                </a:cxn>
                <a:cxn ang="0">
                  <a:pos x="21" y="10"/>
                </a:cxn>
                <a:cxn ang="0">
                  <a:pos x="21" y="9"/>
                </a:cxn>
                <a:cxn ang="0">
                  <a:pos x="22" y="7"/>
                </a:cxn>
                <a:cxn ang="0">
                  <a:pos x="21" y="5"/>
                </a:cxn>
                <a:cxn ang="0">
                  <a:pos x="21" y="4"/>
                </a:cxn>
                <a:cxn ang="0">
                  <a:pos x="19" y="3"/>
                </a:cxn>
                <a:cxn ang="0">
                  <a:pos x="18" y="2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  <a:cxn ang="0">
                  <a:pos x="11" y="16"/>
                </a:cxn>
              </a:cxnLst>
              <a:rect l="0" t="0" r="r" b="b"/>
              <a:pathLst>
                <a:path w="23" h="17">
                  <a:moveTo>
                    <a:pt x="11" y="16"/>
                  </a:moveTo>
                  <a:lnTo>
                    <a:pt x="13" y="16"/>
                  </a:lnTo>
                  <a:lnTo>
                    <a:pt x="15" y="15"/>
                  </a:lnTo>
                  <a:lnTo>
                    <a:pt x="17" y="14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1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2" name="Freeform 32"/>
            <p:cNvSpPr>
              <a:spLocks/>
            </p:cNvSpPr>
            <p:nvPr/>
          </p:nvSpPr>
          <p:spPr bwMode="auto">
            <a:xfrm>
              <a:off x="2816" y="1382"/>
              <a:ext cx="23" cy="132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1" y="130"/>
                </a:cxn>
                <a:cxn ang="0">
                  <a:pos x="0" y="131"/>
                </a:cxn>
                <a:cxn ang="0">
                  <a:pos x="0" y="0"/>
                </a:cxn>
                <a:cxn ang="0">
                  <a:pos x="22" y="0"/>
                </a:cxn>
              </a:cxnLst>
              <a:rect l="0" t="0" r="r" b="b"/>
              <a:pathLst>
                <a:path w="23" h="132">
                  <a:moveTo>
                    <a:pt x="22" y="0"/>
                  </a:moveTo>
                  <a:lnTo>
                    <a:pt x="21" y="130"/>
                  </a:lnTo>
                  <a:lnTo>
                    <a:pt x="0" y="131"/>
                  </a:ln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3" name="Freeform 33"/>
            <p:cNvSpPr>
              <a:spLocks/>
            </p:cNvSpPr>
            <p:nvPr/>
          </p:nvSpPr>
          <p:spPr bwMode="auto">
            <a:xfrm>
              <a:off x="2817" y="1370"/>
              <a:ext cx="22" cy="17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14"/>
                </a:cxn>
                <a:cxn ang="0">
                  <a:pos x="0" y="16"/>
                </a:cxn>
                <a:cxn ang="0">
                  <a:pos x="0" y="1"/>
                </a:cxn>
                <a:cxn ang="0">
                  <a:pos x="21" y="0"/>
                </a:cxn>
              </a:cxnLst>
              <a:rect l="0" t="0" r="r" b="b"/>
              <a:pathLst>
                <a:path w="22" h="17">
                  <a:moveTo>
                    <a:pt x="21" y="0"/>
                  </a:moveTo>
                  <a:lnTo>
                    <a:pt x="21" y="14"/>
                  </a:lnTo>
                  <a:lnTo>
                    <a:pt x="0" y="16"/>
                  </a:lnTo>
                  <a:lnTo>
                    <a:pt x="0" y="1"/>
                  </a:lnTo>
                  <a:lnTo>
                    <a:pt x="21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4" name="Freeform 34"/>
            <p:cNvSpPr>
              <a:spLocks/>
            </p:cNvSpPr>
            <p:nvPr/>
          </p:nvSpPr>
          <p:spPr bwMode="auto">
            <a:xfrm>
              <a:off x="2811" y="1370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5"/>
                </a:cxn>
                <a:cxn ang="0">
                  <a:pos x="11" y="15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6" y="9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5" name="Freeform 35"/>
            <p:cNvSpPr>
              <a:spLocks/>
            </p:cNvSpPr>
            <p:nvPr/>
          </p:nvSpPr>
          <p:spPr bwMode="auto">
            <a:xfrm>
              <a:off x="2833" y="1369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6"/>
                </a:cxn>
                <a:cxn ang="0">
                  <a:pos x="11" y="15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2"/>
                </a:cxn>
                <a:cxn ang="0">
                  <a:pos x="15" y="10"/>
                </a:cxn>
                <a:cxn ang="0">
                  <a:pos x="16" y="9"/>
                </a:cxn>
                <a:cxn ang="0">
                  <a:pos x="16" y="8"/>
                </a:cxn>
                <a:cxn ang="0">
                  <a:pos x="16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6" name="Freeform 36"/>
            <p:cNvSpPr>
              <a:spLocks/>
            </p:cNvSpPr>
            <p:nvPr/>
          </p:nvSpPr>
          <p:spPr bwMode="auto">
            <a:xfrm>
              <a:off x="2813" y="1371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0" y="16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5" y="13"/>
                </a:cxn>
                <a:cxn ang="0">
                  <a:pos x="16" y="11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6" y="6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5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10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7" name="Freeform 37"/>
            <p:cNvSpPr>
              <a:spLocks/>
            </p:cNvSpPr>
            <p:nvPr/>
          </p:nvSpPr>
          <p:spPr bwMode="auto">
            <a:xfrm>
              <a:off x="2814" y="1373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4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6" y="7"/>
                </a:cxn>
                <a:cxn ang="0">
                  <a:pos x="14" y="5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5" y="14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5" y="14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8" name="Freeform 38"/>
            <p:cNvSpPr>
              <a:spLocks/>
            </p:cNvSpPr>
            <p:nvPr/>
          </p:nvSpPr>
          <p:spPr bwMode="auto">
            <a:xfrm>
              <a:off x="2834" y="1371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0" y="16"/>
                </a:cxn>
                <a:cxn ang="0">
                  <a:pos x="11" y="15"/>
                </a:cxn>
                <a:cxn ang="0">
                  <a:pos x="13" y="14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6" y="11"/>
                </a:cxn>
                <a:cxn ang="0">
                  <a:pos x="16" y="9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5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10" y="16"/>
                  </a:lnTo>
                  <a:lnTo>
                    <a:pt x="11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39" name="Freeform 39"/>
            <p:cNvSpPr>
              <a:spLocks/>
            </p:cNvSpPr>
            <p:nvPr/>
          </p:nvSpPr>
          <p:spPr bwMode="auto">
            <a:xfrm>
              <a:off x="2835" y="1372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6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6" y="8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0" name="Freeform 40"/>
            <p:cNvSpPr>
              <a:spLocks/>
            </p:cNvSpPr>
            <p:nvPr/>
          </p:nvSpPr>
          <p:spPr bwMode="auto">
            <a:xfrm>
              <a:off x="2942" y="1498"/>
              <a:ext cx="23" cy="17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7" y="14"/>
                </a:cxn>
                <a:cxn ang="0">
                  <a:pos x="18" y="13"/>
                </a:cxn>
                <a:cxn ang="0">
                  <a:pos x="20" y="12"/>
                </a:cxn>
                <a:cxn ang="0">
                  <a:pos x="21" y="10"/>
                </a:cxn>
                <a:cxn ang="0">
                  <a:pos x="21" y="8"/>
                </a:cxn>
                <a:cxn ang="0">
                  <a:pos x="22" y="7"/>
                </a:cxn>
                <a:cxn ang="0">
                  <a:pos x="21" y="5"/>
                </a:cxn>
                <a:cxn ang="0">
                  <a:pos x="21" y="4"/>
                </a:cxn>
                <a:cxn ang="0">
                  <a:pos x="20" y="3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2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  <a:cxn ang="0">
                  <a:pos x="10" y="16"/>
                </a:cxn>
              </a:cxnLst>
              <a:rect l="0" t="0" r="r" b="b"/>
              <a:pathLst>
                <a:path w="23" h="17">
                  <a:moveTo>
                    <a:pt x="10" y="16"/>
                  </a:moveTo>
                  <a:lnTo>
                    <a:pt x="13" y="16"/>
                  </a:lnTo>
                  <a:lnTo>
                    <a:pt x="15" y="15"/>
                  </a:lnTo>
                  <a:lnTo>
                    <a:pt x="17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0" y="3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0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1" name="Freeform 41"/>
            <p:cNvSpPr>
              <a:spLocks/>
            </p:cNvSpPr>
            <p:nvPr/>
          </p:nvSpPr>
          <p:spPr bwMode="auto">
            <a:xfrm>
              <a:off x="2941" y="1373"/>
              <a:ext cx="24" cy="13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2" y="130"/>
                </a:cxn>
                <a:cxn ang="0">
                  <a:pos x="0" y="131"/>
                </a:cxn>
                <a:cxn ang="0">
                  <a:pos x="0" y="0"/>
                </a:cxn>
                <a:cxn ang="0">
                  <a:pos x="23" y="0"/>
                </a:cxn>
              </a:cxnLst>
              <a:rect l="0" t="0" r="r" b="b"/>
              <a:pathLst>
                <a:path w="24" h="132">
                  <a:moveTo>
                    <a:pt x="23" y="0"/>
                  </a:moveTo>
                  <a:lnTo>
                    <a:pt x="22" y="130"/>
                  </a:lnTo>
                  <a:lnTo>
                    <a:pt x="0" y="131"/>
                  </a:ln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2" name="Freeform 42"/>
            <p:cNvSpPr>
              <a:spLocks/>
            </p:cNvSpPr>
            <p:nvPr/>
          </p:nvSpPr>
          <p:spPr bwMode="auto">
            <a:xfrm>
              <a:off x="2942" y="1361"/>
              <a:ext cx="23" cy="1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4"/>
                </a:cxn>
                <a:cxn ang="0">
                  <a:pos x="0" y="16"/>
                </a:cxn>
                <a:cxn ang="0">
                  <a:pos x="0" y="1"/>
                </a:cxn>
                <a:cxn ang="0">
                  <a:pos x="22" y="0"/>
                </a:cxn>
              </a:cxnLst>
              <a:rect l="0" t="0" r="r" b="b"/>
              <a:pathLst>
                <a:path w="23" h="17">
                  <a:moveTo>
                    <a:pt x="22" y="0"/>
                  </a:moveTo>
                  <a:lnTo>
                    <a:pt x="22" y="14"/>
                  </a:lnTo>
                  <a:lnTo>
                    <a:pt x="0" y="16"/>
                  </a:lnTo>
                  <a:lnTo>
                    <a:pt x="0" y="1"/>
                  </a:lnTo>
                  <a:lnTo>
                    <a:pt x="22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3" name="Freeform 43"/>
            <p:cNvSpPr>
              <a:spLocks/>
            </p:cNvSpPr>
            <p:nvPr/>
          </p:nvSpPr>
          <p:spPr bwMode="auto">
            <a:xfrm>
              <a:off x="2936" y="1361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5"/>
                </a:cxn>
                <a:cxn ang="0">
                  <a:pos x="11" y="15"/>
                </a:cxn>
                <a:cxn ang="0">
                  <a:pos x="12" y="13"/>
                </a:cxn>
                <a:cxn ang="0">
                  <a:pos x="13" y="13"/>
                </a:cxn>
                <a:cxn ang="0">
                  <a:pos x="14" y="11"/>
                </a:cxn>
                <a:cxn ang="0">
                  <a:pos x="15" y="10"/>
                </a:cxn>
                <a:cxn ang="0">
                  <a:pos x="15" y="9"/>
                </a:cxn>
                <a:cxn ang="0">
                  <a:pos x="16" y="7"/>
                </a:cxn>
                <a:cxn ang="0">
                  <a:pos x="15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5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5"/>
                  </a:lnTo>
                  <a:lnTo>
                    <a:pt x="11" y="15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4" name="Freeform 44"/>
            <p:cNvSpPr>
              <a:spLocks/>
            </p:cNvSpPr>
            <p:nvPr/>
          </p:nvSpPr>
          <p:spPr bwMode="auto">
            <a:xfrm>
              <a:off x="2959" y="1360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6"/>
                </a:cxn>
                <a:cxn ang="0">
                  <a:pos x="11" y="15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2"/>
                </a:cxn>
                <a:cxn ang="0">
                  <a:pos x="15" y="10"/>
                </a:cxn>
                <a:cxn ang="0">
                  <a:pos x="15" y="9"/>
                </a:cxn>
                <a:cxn ang="0">
                  <a:pos x="16" y="8"/>
                </a:cxn>
                <a:cxn ang="0">
                  <a:pos x="15" y="5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5" y="15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5" name="Freeform 45"/>
            <p:cNvSpPr>
              <a:spLocks/>
            </p:cNvSpPr>
            <p:nvPr/>
          </p:nvSpPr>
          <p:spPr bwMode="auto">
            <a:xfrm>
              <a:off x="2938" y="1362"/>
              <a:ext cx="17" cy="17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9" y="16"/>
                </a:cxn>
                <a:cxn ang="0">
                  <a:pos x="10" y="16"/>
                </a:cxn>
                <a:cxn ang="0">
                  <a:pos x="12" y="15"/>
                </a:cxn>
                <a:cxn ang="0">
                  <a:pos x="13" y="14"/>
                </a:cxn>
                <a:cxn ang="0">
                  <a:pos x="14" y="12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8"/>
                </a:cxn>
                <a:cxn ang="0">
                  <a:pos x="15" y="6"/>
                </a:cxn>
                <a:cxn ang="0">
                  <a:pos x="15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2" y="15"/>
                </a:cxn>
                <a:cxn ang="0">
                  <a:pos x="4" y="16"/>
                </a:cxn>
                <a:cxn ang="0">
                  <a:pos x="5" y="16"/>
                </a:cxn>
                <a:cxn ang="0">
                  <a:pos x="7" y="16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2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5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7" y="1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6" name="Freeform 46"/>
            <p:cNvSpPr>
              <a:spLocks/>
            </p:cNvSpPr>
            <p:nvPr/>
          </p:nvSpPr>
          <p:spPr bwMode="auto">
            <a:xfrm>
              <a:off x="2939" y="1364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4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6" y="8"/>
                </a:cxn>
                <a:cxn ang="0">
                  <a:pos x="16" y="7"/>
                </a:cxn>
                <a:cxn ang="0">
                  <a:pos x="16" y="5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5" y="14"/>
                </a:cxn>
                <a:cxn ang="0">
                  <a:pos x="6" y="14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5" y="14"/>
                  </a:lnTo>
                  <a:lnTo>
                    <a:pt x="6" y="14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7" name="Freeform 47"/>
            <p:cNvSpPr>
              <a:spLocks/>
            </p:cNvSpPr>
            <p:nvPr/>
          </p:nvSpPr>
          <p:spPr bwMode="auto">
            <a:xfrm>
              <a:off x="2959" y="1362"/>
              <a:ext cx="17" cy="17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9" y="16"/>
                </a:cxn>
                <a:cxn ang="0">
                  <a:pos x="10" y="15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2"/>
                </a:cxn>
                <a:cxn ang="0">
                  <a:pos x="15" y="11"/>
                </a:cxn>
                <a:cxn ang="0">
                  <a:pos x="15" y="9"/>
                </a:cxn>
                <a:cxn ang="0">
                  <a:pos x="16" y="7"/>
                </a:cxn>
                <a:cxn ang="0">
                  <a:pos x="15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2" y="15"/>
                </a:cxn>
                <a:cxn ang="0">
                  <a:pos x="4" y="15"/>
                </a:cxn>
                <a:cxn ang="0">
                  <a:pos x="5" y="16"/>
                </a:cxn>
                <a:cxn ang="0">
                  <a:pos x="7" y="16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0" y="15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7" y="1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8" name="Freeform 48"/>
            <p:cNvSpPr>
              <a:spLocks/>
            </p:cNvSpPr>
            <p:nvPr/>
          </p:nvSpPr>
          <p:spPr bwMode="auto">
            <a:xfrm>
              <a:off x="2961" y="1363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6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6" y="10"/>
                </a:cxn>
                <a:cxn ang="0">
                  <a:pos x="16" y="7"/>
                </a:cxn>
                <a:cxn ang="0">
                  <a:pos x="16" y="5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49" name="Freeform 49"/>
            <p:cNvSpPr>
              <a:spLocks/>
            </p:cNvSpPr>
            <p:nvPr/>
          </p:nvSpPr>
          <p:spPr bwMode="auto">
            <a:xfrm>
              <a:off x="2787" y="1354"/>
              <a:ext cx="221" cy="2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9"/>
                </a:cxn>
                <a:cxn ang="0">
                  <a:pos x="220" y="4"/>
                </a:cxn>
                <a:cxn ang="0">
                  <a:pos x="220" y="0"/>
                </a:cxn>
                <a:cxn ang="0">
                  <a:pos x="0" y="15"/>
                </a:cxn>
              </a:cxnLst>
              <a:rect l="0" t="0" r="r" b="b"/>
              <a:pathLst>
                <a:path w="221" h="20">
                  <a:moveTo>
                    <a:pt x="0" y="15"/>
                  </a:moveTo>
                  <a:lnTo>
                    <a:pt x="0" y="19"/>
                  </a:lnTo>
                  <a:lnTo>
                    <a:pt x="220" y="4"/>
                  </a:lnTo>
                  <a:lnTo>
                    <a:pt x="220" y="0"/>
                  </a:lnTo>
                  <a:lnTo>
                    <a:pt x="0" y="15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250" name="Freeform 50"/>
            <p:cNvSpPr>
              <a:spLocks/>
            </p:cNvSpPr>
            <p:nvPr/>
          </p:nvSpPr>
          <p:spPr bwMode="auto">
            <a:xfrm>
              <a:off x="2777" y="1500"/>
              <a:ext cx="47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0"/>
                </a:cxn>
                <a:cxn ang="0">
                  <a:pos x="35" y="71"/>
                </a:cxn>
                <a:cxn ang="0">
                  <a:pos x="37" y="79"/>
                </a:cxn>
                <a:cxn ang="0">
                  <a:pos x="46" y="79"/>
                </a:cxn>
                <a:cxn ang="0">
                  <a:pos x="43" y="69"/>
                </a:cxn>
                <a:cxn ang="0">
                  <a:pos x="31" y="19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47" h="80">
                  <a:moveTo>
                    <a:pt x="0" y="0"/>
                  </a:moveTo>
                  <a:lnTo>
                    <a:pt x="23" y="20"/>
                  </a:lnTo>
                  <a:lnTo>
                    <a:pt x="35" y="71"/>
                  </a:lnTo>
                  <a:lnTo>
                    <a:pt x="37" y="79"/>
                  </a:lnTo>
                  <a:lnTo>
                    <a:pt x="46" y="79"/>
                  </a:lnTo>
                  <a:lnTo>
                    <a:pt x="43" y="69"/>
                  </a:lnTo>
                  <a:lnTo>
                    <a:pt x="31" y="19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rgbClr val="8DD98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5251" name="Group 51"/>
          <p:cNvGrpSpPr>
            <a:grpSpLocks/>
          </p:cNvGrpSpPr>
          <p:nvPr/>
        </p:nvGrpSpPr>
        <p:grpSpPr bwMode="auto">
          <a:xfrm>
            <a:off x="1528763" y="3978275"/>
            <a:ext cx="728662" cy="484188"/>
            <a:chOff x="680" y="2333"/>
            <a:chExt cx="459" cy="305"/>
          </a:xfrm>
        </p:grpSpPr>
        <p:grpSp>
          <p:nvGrpSpPr>
            <p:cNvPr id="435252" name="Group 52"/>
            <p:cNvGrpSpPr>
              <a:grpSpLocks/>
            </p:cNvGrpSpPr>
            <p:nvPr/>
          </p:nvGrpSpPr>
          <p:grpSpPr bwMode="auto">
            <a:xfrm>
              <a:off x="977" y="2333"/>
              <a:ext cx="162" cy="302"/>
              <a:chOff x="977" y="2333"/>
              <a:chExt cx="162" cy="302"/>
            </a:xfrm>
          </p:grpSpPr>
          <p:sp>
            <p:nvSpPr>
              <p:cNvPr id="435253" name="Freeform 53"/>
              <p:cNvSpPr>
                <a:spLocks/>
              </p:cNvSpPr>
              <p:nvPr/>
            </p:nvSpPr>
            <p:spPr bwMode="auto">
              <a:xfrm>
                <a:off x="977" y="2335"/>
                <a:ext cx="160" cy="81"/>
              </a:xfrm>
              <a:custGeom>
                <a:avLst/>
                <a:gdLst/>
                <a:ahLst/>
                <a:cxnLst>
                  <a:cxn ang="0">
                    <a:pos x="54" y="80"/>
                  </a:cxn>
                  <a:cxn ang="0">
                    <a:pos x="0" y="24"/>
                  </a:cxn>
                  <a:cxn ang="0">
                    <a:pos x="94" y="0"/>
                  </a:cxn>
                  <a:cxn ang="0">
                    <a:pos x="159" y="53"/>
                  </a:cxn>
                  <a:cxn ang="0">
                    <a:pos x="54" y="80"/>
                  </a:cxn>
                </a:cxnLst>
                <a:rect l="0" t="0" r="r" b="b"/>
                <a:pathLst>
                  <a:path w="160" h="81">
                    <a:moveTo>
                      <a:pt x="54" y="80"/>
                    </a:moveTo>
                    <a:lnTo>
                      <a:pt x="0" y="24"/>
                    </a:lnTo>
                    <a:lnTo>
                      <a:pt x="94" y="0"/>
                    </a:lnTo>
                    <a:lnTo>
                      <a:pt x="159" y="53"/>
                    </a:lnTo>
                    <a:lnTo>
                      <a:pt x="54" y="80"/>
                    </a:lnTo>
                  </a:path>
                </a:pathLst>
              </a:custGeom>
              <a:solidFill>
                <a:srgbClr val="5FBAE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54" name="Freeform 54"/>
              <p:cNvSpPr>
                <a:spLocks/>
              </p:cNvSpPr>
              <p:nvPr/>
            </p:nvSpPr>
            <p:spPr bwMode="auto">
              <a:xfrm>
                <a:off x="977" y="2359"/>
                <a:ext cx="57" cy="275"/>
              </a:xfrm>
              <a:custGeom>
                <a:avLst/>
                <a:gdLst/>
                <a:ahLst/>
                <a:cxnLst>
                  <a:cxn ang="0">
                    <a:pos x="56" y="274"/>
                  </a:cxn>
                  <a:cxn ang="0">
                    <a:pos x="56" y="54"/>
                  </a:cxn>
                  <a:cxn ang="0">
                    <a:pos x="0" y="0"/>
                  </a:cxn>
                  <a:cxn ang="0">
                    <a:pos x="0" y="219"/>
                  </a:cxn>
                  <a:cxn ang="0">
                    <a:pos x="56" y="274"/>
                  </a:cxn>
                </a:cxnLst>
                <a:rect l="0" t="0" r="r" b="b"/>
                <a:pathLst>
                  <a:path w="57" h="275">
                    <a:moveTo>
                      <a:pt x="56" y="274"/>
                    </a:moveTo>
                    <a:lnTo>
                      <a:pt x="56" y="54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56" y="274"/>
                    </a:lnTo>
                  </a:path>
                </a:pathLst>
              </a:custGeom>
              <a:solidFill>
                <a:srgbClr val="2798C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55" name="Freeform 55"/>
              <p:cNvSpPr>
                <a:spLocks/>
              </p:cNvSpPr>
              <p:nvPr/>
            </p:nvSpPr>
            <p:spPr bwMode="auto">
              <a:xfrm>
                <a:off x="1033" y="2388"/>
                <a:ext cx="106" cy="247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05" y="218"/>
                  </a:cxn>
                  <a:cxn ang="0">
                    <a:pos x="105" y="0"/>
                  </a:cxn>
                  <a:cxn ang="0">
                    <a:pos x="0" y="26"/>
                  </a:cxn>
                  <a:cxn ang="0">
                    <a:pos x="0" y="246"/>
                  </a:cxn>
                </a:cxnLst>
                <a:rect l="0" t="0" r="r" b="b"/>
                <a:pathLst>
                  <a:path w="106" h="247">
                    <a:moveTo>
                      <a:pt x="0" y="246"/>
                    </a:moveTo>
                    <a:lnTo>
                      <a:pt x="105" y="218"/>
                    </a:lnTo>
                    <a:lnTo>
                      <a:pt x="105" y="0"/>
                    </a:lnTo>
                    <a:lnTo>
                      <a:pt x="0" y="26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A0D6ED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56" name="Freeform 56"/>
              <p:cNvSpPr>
                <a:spLocks/>
              </p:cNvSpPr>
              <p:nvPr/>
            </p:nvSpPr>
            <p:spPr bwMode="auto">
              <a:xfrm>
                <a:off x="1040" y="2418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57" name="Freeform 57"/>
              <p:cNvSpPr>
                <a:spLocks/>
              </p:cNvSpPr>
              <p:nvPr/>
            </p:nvSpPr>
            <p:spPr bwMode="auto">
              <a:xfrm>
                <a:off x="1063" y="2412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3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58" name="Freeform 58"/>
              <p:cNvSpPr>
                <a:spLocks/>
              </p:cNvSpPr>
              <p:nvPr/>
            </p:nvSpPr>
            <p:spPr bwMode="auto">
              <a:xfrm>
                <a:off x="1087" y="2406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3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59" name="Freeform 59"/>
              <p:cNvSpPr>
                <a:spLocks/>
              </p:cNvSpPr>
              <p:nvPr/>
            </p:nvSpPr>
            <p:spPr bwMode="auto">
              <a:xfrm>
                <a:off x="1111" y="2399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0" name="Freeform 60"/>
              <p:cNvSpPr>
                <a:spLocks/>
              </p:cNvSpPr>
              <p:nvPr/>
            </p:nvSpPr>
            <p:spPr bwMode="auto">
              <a:xfrm>
                <a:off x="1040" y="2449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1" name="Freeform 61"/>
              <p:cNvSpPr>
                <a:spLocks/>
              </p:cNvSpPr>
              <p:nvPr/>
            </p:nvSpPr>
            <p:spPr bwMode="auto">
              <a:xfrm>
                <a:off x="1063" y="2443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2" name="Freeform 62"/>
              <p:cNvSpPr>
                <a:spLocks/>
              </p:cNvSpPr>
              <p:nvPr/>
            </p:nvSpPr>
            <p:spPr bwMode="auto">
              <a:xfrm>
                <a:off x="1087" y="2437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3" name="Freeform 63"/>
              <p:cNvSpPr>
                <a:spLocks/>
              </p:cNvSpPr>
              <p:nvPr/>
            </p:nvSpPr>
            <p:spPr bwMode="auto">
              <a:xfrm>
                <a:off x="1111" y="2431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3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4" name="Freeform 64"/>
              <p:cNvSpPr>
                <a:spLocks/>
              </p:cNvSpPr>
              <p:nvPr/>
            </p:nvSpPr>
            <p:spPr bwMode="auto">
              <a:xfrm>
                <a:off x="1040" y="2481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5" name="Freeform 65"/>
              <p:cNvSpPr>
                <a:spLocks/>
              </p:cNvSpPr>
              <p:nvPr/>
            </p:nvSpPr>
            <p:spPr bwMode="auto">
              <a:xfrm>
                <a:off x="1063" y="2475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3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6" name="Freeform 66"/>
              <p:cNvSpPr>
                <a:spLocks/>
              </p:cNvSpPr>
              <p:nvPr/>
            </p:nvSpPr>
            <p:spPr bwMode="auto">
              <a:xfrm>
                <a:off x="1087" y="2469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3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7" name="Freeform 67"/>
              <p:cNvSpPr>
                <a:spLocks/>
              </p:cNvSpPr>
              <p:nvPr/>
            </p:nvSpPr>
            <p:spPr bwMode="auto">
              <a:xfrm>
                <a:off x="1111" y="2463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3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8" name="Freeform 68"/>
              <p:cNvSpPr>
                <a:spLocks/>
              </p:cNvSpPr>
              <p:nvPr/>
            </p:nvSpPr>
            <p:spPr bwMode="auto">
              <a:xfrm>
                <a:off x="1040" y="2513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3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69" name="Freeform 69"/>
              <p:cNvSpPr>
                <a:spLocks/>
              </p:cNvSpPr>
              <p:nvPr/>
            </p:nvSpPr>
            <p:spPr bwMode="auto">
              <a:xfrm>
                <a:off x="1063" y="2506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0" name="Freeform 70"/>
              <p:cNvSpPr>
                <a:spLocks/>
              </p:cNvSpPr>
              <p:nvPr/>
            </p:nvSpPr>
            <p:spPr bwMode="auto">
              <a:xfrm>
                <a:off x="1087" y="2500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1" name="Freeform 71"/>
              <p:cNvSpPr>
                <a:spLocks/>
              </p:cNvSpPr>
              <p:nvPr/>
            </p:nvSpPr>
            <p:spPr bwMode="auto">
              <a:xfrm>
                <a:off x="1111" y="2494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2" name="Freeform 72"/>
              <p:cNvSpPr>
                <a:spLocks/>
              </p:cNvSpPr>
              <p:nvPr/>
            </p:nvSpPr>
            <p:spPr bwMode="auto">
              <a:xfrm>
                <a:off x="1040" y="2544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3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3" name="Freeform 73"/>
              <p:cNvSpPr>
                <a:spLocks/>
              </p:cNvSpPr>
              <p:nvPr/>
            </p:nvSpPr>
            <p:spPr bwMode="auto">
              <a:xfrm>
                <a:off x="1063" y="2538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4" name="Freeform 74"/>
              <p:cNvSpPr>
                <a:spLocks/>
              </p:cNvSpPr>
              <p:nvPr/>
            </p:nvSpPr>
            <p:spPr bwMode="auto">
              <a:xfrm>
                <a:off x="1087" y="2531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5" name="Freeform 75"/>
              <p:cNvSpPr>
                <a:spLocks/>
              </p:cNvSpPr>
              <p:nvPr/>
            </p:nvSpPr>
            <p:spPr bwMode="auto">
              <a:xfrm>
                <a:off x="1111" y="2525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6" name="Freeform 76"/>
              <p:cNvSpPr>
                <a:spLocks/>
              </p:cNvSpPr>
              <p:nvPr/>
            </p:nvSpPr>
            <p:spPr bwMode="auto">
              <a:xfrm>
                <a:off x="1040" y="2576"/>
                <a:ext cx="18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7" y="18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3"/>
                  </a:cxn>
                </a:cxnLst>
                <a:rect l="0" t="0" r="r" b="b"/>
                <a:pathLst>
                  <a:path w="18" h="24">
                    <a:moveTo>
                      <a:pt x="0" y="23"/>
                    </a:moveTo>
                    <a:lnTo>
                      <a:pt x="17" y="18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7" name="Freeform 77"/>
              <p:cNvSpPr>
                <a:spLocks/>
              </p:cNvSpPr>
              <p:nvPr/>
            </p:nvSpPr>
            <p:spPr bwMode="auto">
              <a:xfrm>
                <a:off x="1063" y="2569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8" name="Freeform 78"/>
              <p:cNvSpPr>
                <a:spLocks/>
              </p:cNvSpPr>
              <p:nvPr/>
            </p:nvSpPr>
            <p:spPr bwMode="auto">
              <a:xfrm>
                <a:off x="1087" y="2563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79" name="Freeform 79"/>
              <p:cNvSpPr>
                <a:spLocks/>
              </p:cNvSpPr>
              <p:nvPr/>
            </p:nvSpPr>
            <p:spPr bwMode="auto">
              <a:xfrm>
                <a:off x="1078" y="2599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0" name="Freeform 80"/>
              <p:cNvSpPr>
                <a:spLocks/>
              </p:cNvSpPr>
              <p:nvPr/>
            </p:nvSpPr>
            <p:spPr bwMode="auto">
              <a:xfrm>
                <a:off x="1111" y="2557"/>
                <a:ext cx="18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7" y="19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0" y="24"/>
                  </a:cxn>
                </a:cxnLst>
                <a:rect l="0" t="0" r="r" b="b"/>
                <a:pathLst>
                  <a:path w="18" h="25">
                    <a:moveTo>
                      <a:pt x="0" y="24"/>
                    </a:moveTo>
                    <a:lnTo>
                      <a:pt x="17" y="19"/>
                    </a:lnTo>
                    <a:lnTo>
                      <a:pt x="17" y="0"/>
                    </a:lnTo>
                    <a:lnTo>
                      <a:pt x="0" y="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1" name="Freeform 81"/>
              <p:cNvSpPr>
                <a:spLocks/>
              </p:cNvSpPr>
              <p:nvPr/>
            </p:nvSpPr>
            <p:spPr bwMode="auto">
              <a:xfrm>
                <a:off x="1015" y="2407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2" name="Freeform 82"/>
              <p:cNvSpPr>
                <a:spLocks/>
              </p:cNvSpPr>
              <p:nvPr/>
            </p:nvSpPr>
            <p:spPr bwMode="auto">
              <a:xfrm>
                <a:off x="998" y="2390"/>
                <a:ext cx="17" cy="33"/>
              </a:xfrm>
              <a:custGeom>
                <a:avLst/>
                <a:gdLst/>
                <a:ahLst/>
                <a:cxnLst>
                  <a:cxn ang="0">
                    <a:pos x="16" y="3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2"/>
                  </a:cxn>
                </a:cxnLst>
                <a:rect l="0" t="0" r="r" b="b"/>
                <a:pathLst>
                  <a:path w="17" h="33">
                    <a:moveTo>
                      <a:pt x="16" y="3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2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3" name="Freeform 83"/>
              <p:cNvSpPr>
                <a:spLocks/>
              </p:cNvSpPr>
              <p:nvPr/>
            </p:nvSpPr>
            <p:spPr bwMode="auto">
              <a:xfrm>
                <a:off x="981" y="2374"/>
                <a:ext cx="17" cy="33"/>
              </a:xfrm>
              <a:custGeom>
                <a:avLst/>
                <a:gdLst/>
                <a:ahLst/>
                <a:cxnLst>
                  <a:cxn ang="0">
                    <a:pos x="16" y="3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2"/>
                  </a:cxn>
                </a:cxnLst>
                <a:rect l="0" t="0" r="r" b="b"/>
                <a:pathLst>
                  <a:path w="17" h="33">
                    <a:moveTo>
                      <a:pt x="16" y="3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2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4" name="Freeform 84"/>
              <p:cNvSpPr>
                <a:spLocks/>
              </p:cNvSpPr>
              <p:nvPr/>
            </p:nvSpPr>
            <p:spPr bwMode="auto">
              <a:xfrm>
                <a:off x="1015" y="2438"/>
                <a:ext cx="17" cy="33"/>
              </a:xfrm>
              <a:custGeom>
                <a:avLst/>
                <a:gdLst/>
                <a:ahLst/>
                <a:cxnLst>
                  <a:cxn ang="0">
                    <a:pos x="16" y="3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2"/>
                  </a:cxn>
                </a:cxnLst>
                <a:rect l="0" t="0" r="r" b="b"/>
                <a:pathLst>
                  <a:path w="17" h="33">
                    <a:moveTo>
                      <a:pt x="16" y="3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2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5" name="Freeform 85"/>
              <p:cNvSpPr>
                <a:spLocks/>
              </p:cNvSpPr>
              <p:nvPr/>
            </p:nvSpPr>
            <p:spPr bwMode="auto">
              <a:xfrm>
                <a:off x="998" y="2422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6" name="Freeform 86"/>
              <p:cNvSpPr>
                <a:spLocks/>
              </p:cNvSpPr>
              <p:nvPr/>
            </p:nvSpPr>
            <p:spPr bwMode="auto">
              <a:xfrm>
                <a:off x="981" y="2406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7" name="Freeform 87"/>
              <p:cNvSpPr>
                <a:spLocks/>
              </p:cNvSpPr>
              <p:nvPr/>
            </p:nvSpPr>
            <p:spPr bwMode="auto">
              <a:xfrm>
                <a:off x="1015" y="2470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8" name="Freeform 88"/>
              <p:cNvSpPr>
                <a:spLocks/>
              </p:cNvSpPr>
              <p:nvPr/>
            </p:nvSpPr>
            <p:spPr bwMode="auto">
              <a:xfrm>
                <a:off x="998" y="2454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1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1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89" name="Freeform 89"/>
              <p:cNvSpPr>
                <a:spLocks/>
              </p:cNvSpPr>
              <p:nvPr/>
            </p:nvSpPr>
            <p:spPr bwMode="auto">
              <a:xfrm>
                <a:off x="981" y="2437"/>
                <a:ext cx="17" cy="33"/>
              </a:xfrm>
              <a:custGeom>
                <a:avLst/>
                <a:gdLst/>
                <a:ahLst/>
                <a:cxnLst>
                  <a:cxn ang="0">
                    <a:pos x="16" y="3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2"/>
                  </a:cxn>
                </a:cxnLst>
                <a:rect l="0" t="0" r="r" b="b"/>
                <a:pathLst>
                  <a:path w="17" h="33">
                    <a:moveTo>
                      <a:pt x="16" y="3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2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0" name="Freeform 90"/>
              <p:cNvSpPr>
                <a:spLocks/>
              </p:cNvSpPr>
              <p:nvPr/>
            </p:nvSpPr>
            <p:spPr bwMode="auto">
              <a:xfrm>
                <a:off x="1015" y="2501"/>
                <a:ext cx="17" cy="33"/>
              </a:xfrm>
              <a:custGeom>
                <a:avLst/>
                <a:gdLst/>
                <a:ahLst/>
                <a:cxnLst>
                  <a:cxn ang="0">
                    <a:pos x="16" y="3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2"/>
                  </a:cxn>
                </a:cxnLst>
                <a:rect l="0" t="0" r="r" b="b"/>
                <a:pathLst>
                  <a:path w="17" h="33">
                    <a:moveTo>
                      <a:pt x="16" y="3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2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1" name="Freeform 91"/>
              <p:cNvSpPr>
                <a:spLocks/>
              </p:cNvSpPr>
              <p:nvPr/>
            </p:nvSpPr>
            <p:spPr bwMode="auto">
              <a:xfrm>
                <a:off x="998" y="2485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2" name="Freeform 92"/>
              <p:cNvSpPr>
                <a:spLocks/>
              </p:cNvSpPr>
              <p:nvPr/>
            </p:nvSpPr>
            <p:spPr bwMode="auto">
              <a:xfrm>
                <a:off x="981" y="2469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1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1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3" name="Freeform 93"/>
              <p:cNvSpPr>
                <a:spLocks/>
              </p:cNvSpPr>
              <p:nvPr/>
            </p:nvSpPr>
            <p:spPr bwMode="auto">
              <a:xfrm>
                <a:off x="1015" y="2533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1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1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4" name="Freeform 94"/>
              <p:cNvSpPr>
                <a:spLocks/>
              </p:cNvSpPr>
              <p:nvPr/>
            </p:nvSpPr>
            <p:spPr bwMode="auto">
              <a:xfrm>
                <a:off x="998" y="2516"/>
                <a:ext cx="17" cy="33"/>
              </a:xfrm>
              <a:custGeom>
                <a:avLst/>
                <a:gdLst/>
                <a:ahLst/>
                <a:cxnLst>
                  <a:cxn ang="0">
                    <a:pos x="16" y="3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2"/>
                  </a:cxn>
                </a:cxnLst>
                <a:rect l="0" t="0" r="r" b="b"/>
                <a:pathLst>
                  <a:path w="17" h="33">
                    <a:moveTo>
                      <a:pt x="16" y="3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2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5" name="Freeform 95"/>
              <p:cNvSpPr>
                <a:spLocks/>
              </p:cNvSpPr>
              <p:nvPr/>
            </p:nvSpPr>
            <p:spPr bwMode="auto">
              <a:xfrm>
                <a:off x="981" y="2500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6" name="Freeform 96"/>
              <p:cNvSpPr>
                <a:spLocks/>
              </p:cNvSpPr>
              <p:nvPr/>
            </p:nvSpPr>
            <p:spPr bwMode="auto">
              <a:xfrm>
                <a:off x="1015" y="2564"/>
                <a:ext cx="17" cy="33"/>
              </a:xfrm>
              <a:custGeom>
                <a:avLst/>
                <a:gdLst/>
                <a:ahLst/>
                <a:cxnLst>
                  <a:cxn ang="0">
                    <a:pos x="16" y="3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16" y="32"/>
                  </a:cxn>
                </a:cxnLst>
                <a:rect l="0" t="0" r="r" b="b"/>
                <a:pathLst>
                  <a:path w="17" h="33">
                    <a:moveTo>
                      <a:pt x="16" y="3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16" y="32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7" name="Freeform 97"/>
              <p:cNvSpPr>
                <a:spLocks/>
              </p:cNvSpPr>
              <p:nvPr/>
            </p:nvSpPr>
            <p:spPr bwMode="auto">
              <a:xfrm>
                <a:off x="998" y="2548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1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1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8" name="Freeform 98"/>
              <p:cNvSpPr>
                <a:spLocks/>
              </p:cNvSpPr>
              <p:nvPr/>
            </p:nvSpPr>
            <p:spPr bwMode="auto">
              <a:xfrm>
                <a:off x="998" y="2581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6" y="31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299" name="Freeform 99"/>
              <p:cNvSpPr>
                <a:spLocks/>
              </p:cNvSpPr>
              <p:nvPr/>
            </p:nvSpPr>
            <p:spPr bwMode="auto">
              <a:xfrm>
                <a:off x="981" y="2532"/>
                <a:ext cx="17" cy="32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6" y="31"/>
                  </a:cxn>
                </a:cxnLst>
                <a:rect l="0" t="0" r="r" b="b"/>
                <a:pathLst>
                  <a:path w="17" h="32">
                    <a:moveTo>
                      <a:pt x="16" y="31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6" y="3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00" name="Freeform 100"/>
              <p:cNvSpPr>
                <a:spLocks/>
              </p:cNvSpPr>
              <p:nvPr/>
            </p:nvSpPr>
            <p:spPr bwMode="auto">
              <a:xfrm>
                <a:off x="1007" y="2333"/>
                <a:ext cx="100" cy="47"/>
              </a:xfrm>
              <a:custGeom>
                <a:avLst/>
                <a:gdLst/>
                <a:ahLst/>
                <a:cxnLst>
                  <a:cxn ang="0">
                    <a:pos x="27" y="46"/>
                  </a:cxn>
                  <a:cxn ang="0">
                    <a:pos x="0" y="16"/>
                  </a:cxn>
                  <a:cxn ang="0">
                    <a:pos x="64" y="0"/>
                  </a:cxn>
                  <a:cxn ang="0">
                    <a:pos x="99" y="27"/>
                  </a:cxn>
                  <a:cxn ang="0">
                    <a:pos x="27" y="46"/>
                  </a:cxn>
                </a:cxnLst>
                <a:rect l="0" t="0" r="r" b="b"/>
                <a:pathLst>
                  <a:path w="100" h="47">
                    <a:moveTo>
                      <a:pt x="27" y="46"/>
                    </a:moveTo>
                    <a:lnTo>
                      <a:pt x="0" y="16"/>
                    </a:lnTo>
                    <a:lnTo>
                      <a:pt x="64" y="0"/>
                    </a:lnTo>
                    <a:lnTo>
                      <a:pt x="99" y="27"/>
                    </a:lnTo>
                    <a:lnTo>
                      <a:pt x="27" y="46"/>
                    </a:lnTo>
                  </a:path>
                </a:pathLst>
              </a:custGeom>
              <a:solidFill>
                <a:srgbClr val="5FBAE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01" name="Freeform 101"/>
              <p:cNvSpPr>
                <a:spLocks/>
              </p:cNvSpPr>
              <p:nvPr/>
            </p:nvSpPr>
            <p:spPr bwMode="auto">
              <a:xfrm>
                <a:off x="1008" y="2350"/>
                <a:ext cx="28" cy="4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27" y="29"/>
                  </a:cxn>
                  <a:cxn ang="0">
                    <a:pos x="27" y="45"/>
                  </a:cxn>
                  <a:cxn ang="0">
                    <a:pos x="0" y="16"/>
                  </a:cxn>
                </a:cxnLst>
                <a:rect l="0" t="0" r="r" b="b"/>
                <a:pathLst>
                  <a:path w="28" h="46">
                    <a:moveTo>
                      <a:pt x="0" y="16"/>
                    </a:moveTo>
                    <a:lnTo>
                      <a:pt x="0" y="0"/>
                    </a:lnTo>
                    <a:lnTo>
                      <a:pt x="27" y="29"/>
                    </a:lnTo>
                    <a:lnTo>
                      <a:pt x="27" y="45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2798C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02" name="Freeform 102"/>
              <p:cNvSpPr>
                <a:spLocks/>
              </p:cNvSpPr>
              <p:nvPr/>
            </p:nvSpPr>
            <p:spPr bwMode="auto">
              <a:xfrm>
                <a:off x="1036" y="2361"/>
                <a:ext cx="72" cy="36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0" y="18"/>
                  </a:cxn>
                  <a:cxn ang="0">
                    <a:pos x="71" y="0"/>
                  </a:cxn>
                  <a:cxn ang="0">
                    <a:pos x="71" y="16"/>
                  </a:cxn>
                  <a:cxn ang="0">
                    <a:pos x="0" y="35"/>
                  </a:cxn>
                </a:cxnLst>
                <a:rect l="0" t="0" r="r" b="b"/>
                <a:pathLst>
                  <a:path w="72" h="36">
                    <a:moveTo>
                      <a:pt x="0" y="35"/>
                    </a:moveTo>
                    <a:lnTo>
                      <a:pt x="0" y="18"/>
                    </a:lnTo>
                    <a:lnTo>
                      <a:pt x="71" y="0"/>
                    </a:lnTo>
                    <a:lnTo>
                      <a:pt x="71" y="16"/>
                    </a:lnTo>
                    <a:lnTo>
                      <a:pt x="0" y="35"/>
                    </a:lnTo>
                  </a:path>
                </a:pathLst>
              </a:custGeom>
              <a:solidFill>
                <a:srgbClr val="B6E0F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03" name="Freeform 103"/>
              <p:cNvSpPr>
                <a:spLocks/>
              </p:cNvSpPr>
              <p:nvPr/>
            </p:nvSpPr>
            <p:spPr bwMode="auto">
              <a:xfrm>
                <a:off x="1063" y="2372"/>
                <a:ext cx="19" cy="18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4"/>
                  </a:cxn>
                  <a:cxn ang="0">
                    <a:pos x="18" y="0"/>
                  </a:cxn>
                  <a:cxn ang="0">
                    <a:pos x="18" y="11"/>
                  </a:cxn>
                  <a:cxn ang="0">
                    <a:pos x="0" y="17"/>
                  </a:cxn>
                </a:cxnLst>
                <a:rect l="0" t="0" r="r" b="b"/>
                <a:pathLst>
                  <a:path w="19" h="18">
                    <a:moveTo>
                      <a:pt x="0" y="17"/>
                    </a:moveTo>
                    <a:lnTo>
                      <a:pt x="0" y="4"/>
                    </a:lnTo>
                    <a:lnTo>
                      <a:pt x="18" y="0"/>
                    </a:lnTo>
                    <a:lnTo>
                      <a:pt x="18" y="11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35304" name="Group 104"/>
            <p:cNvGrpSpPr>
              <a:grpSpLocks/>
            </p:cNvGrpSpPr>
            <p:nvPr/>
          </p:nvGrpSpPr>
          <p:grpSpPr bwMode="auto">
            <a:xfrm>
              <a:off x="680" y="2343"/>
              <a:ext cx="300" cy="295"/>
              <a:chOff x="680" y="2343"/>
              <a:chExt cx="300" cy="295"/>
            </a:xfrm>
          </p:grpSpPr>
          <p:sp>
            <p:nvSpPr>
              <p:cNvPr id="435305" name="Freeform 105"/>
              <p:cNvSpPr>
                <a:spLocks/>
              </p:cNvSpPr>
              <p:nvPr/>
            </p:nvSpPr>
            <p:spPr bwMode="auto">
              <a:xfrm>
                <a:off x="680" y="2343"/>
                <a:ext cx="114" cy="249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0" y="114"/>
                  </a:cxn>
                  <a:cxn ang="0">
                    <a:pos x="113" y="0"/>
                  </a:cxn>
                  <a:cxn ang="0">
                    <a:pos x="113" y="133"/>
                  </a:cxn>
                  <a:cxn ang="0">
                    <a:pos x="0" y="248"/>
                  </a:cxn>
                </a:cxnLst>
                <a:rect l="0" t="0" r="r" b="b"/>
                <a:pathLst>
                  <a:path w="114" h="249">
                    <a:moveTo>
                      <a:pt x="0" y="248"/>
                    </a:moveTo>
                    <a:lnTo>
                      <a:pt x="0" y="114"/>
                    </a:lnTo>
                    <a:lnTo>
                      <a:pt x="113" y="0"/>
                    </a:lnTo>
                    <a:lnTo>
                      <a:pt x="113" y="133"/>
                    </a:lnTo>
                    <a:lnTo>
                      <a:pt x="0" y="248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06" name="Freeform 106"/>
              <p:cNvSpPr>
                <a:spLocks/>
              </p:cNvSpPr>
              <p:nvPr/>
            </p:nvSpPr>
            <p:spPr bwMode="auto">
              <a:xfrm>
                <a:off x="680" y="2477"/>
                <a:ext cx="299" cy="161"/>
              </a:xfrm>
              <a:custGeom>
                <a:avLst/>
                <a:gdLst/>
                <a:ahLst/>
                <a:cxnLst>
                  <a:cxn ang="0">
                    <a:pos x="138" y="160"/>
                  </a:cxn>
                  <a:cxn ang="0">
                    <a:pos x="213" y="160"/>
                  </a:cxn>
                  <a:cxn ang="0">
                    <a:pos x="298" y="50"/>
                  </a:cxn>
                  <a:cxn ang="0">
                    <a:pos x="114" y="0"/>
                  </a:cxn>
                  <a:cxn ang="0">
                    <a:pos x="0" y="113"/>
                  </a:cxn>
                  <a:cxn ang="0">
                    <a:pos x="138" y="160"/>
                  </a:cxn>
                </a:cxnLst>
                <a:rect l="0" t="0" r="r" b="b"/>
                <a:pathLst>
                  <a:path w="299" h="161">
                    <a:moveTo>
                      <a:pt x="138" y="160"/>
                    </a:moveTo>
                    <a:lnTo>
                      <a:pt x="213" y="160"/>
                    </a:lnTo>
                    <a:lnTo>
                      <a:pt x="298" y="50"/>
                    </a:lnTo>
                    <a:lnTo>
                      <a:pt x="114" y="0"/>
                    </a:lnTo>
                    <a:lnTo>
                      <a:pt x="0" y="113"/>
                    </a:lnTo>
                    <a:lnTo>
                      <a:pt x="138" y="16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07" name="Freeform 107"/>
              <p:cNvSpPr>
                <a:spLocks/>
              </p:cNvSpPr>
              <p:nvPr/>
            </p:nvSpPr>
            <p:spPr bwMode="auto">
              <a:xfrm>
                <a:off x="794" y="2344"/>
                <a:ext cx="186" cy="185"/>
              </a:xfrm>
              <a:custGeom>
                <a:avLst/>
                <a:gdLst/>
                <a:ahLst/>
                <a:cxnLst>
                  <a:cxn ang="0">
                    <a:pos x="185" y="184"/>
                  </a:cxn>
                  <a:cxn ang="0">
                    <a:pos x="185" y="50"/>
                  </a:cxn>
                  <a:cxn ang="0">
                    <a:pos x="0" y="0"/>
                  </a:cxn>
                  <a:cxn ang="0">
                    <a:pos x="0" y="133"/>
                  </a:cxn>
                  <a:cxn ang="0">
                    <a:pos x="185" y="184"/>
                  </a:cxn>
                </a:cxnLst>
                <a:rect l="0" t="0" r="r" b="b"/>
                <a:pathLst>
                  <a:path w="186" h="185">
                    <a:moveTo>
                      <a:pt x="185" y="184"/>
                    </a:moveTo>
                    <a:lnTo>
                      <a:pt x="185" y="50"/>
                    </a:lnTo>
                    <a:lnTo>
                      <a:pt x="0" y="0"/>
                    </a:lnTo>
                    <a:lnTo>
                      <a:pt x="0" y="133"/>
                    </a:lnTo>
                    <a:lnTo>
                      <a:pt x="185" y="184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08" name="Freeform 108"/>
              <p:cNvSpPr>
                <a:spLocks/>
              </p:cNvSpPr>
              <p:nvPr/>
            </p:nvSpPr>
            <p:spPr bwMode="auto">
              <a:xfrm>
                <a:off x="837" y="2375"/>
                <a:ext cx="98" cy="73"/>
              </a:xfrm>
              <a:custGeom>
                <a:avLst/>
                <a:gdLst/>
                <a:ahLst/>
                <a:cxnLst>
                  <a:cxn ang="0">
                    <a:pos x="97" y="72"/>
                  </a:cxn>
                  <a:cxn ang="0">
                    <a:pos x="97" y="26"/>
                  </a:cxn>
                  <a:cxn ang="0">
                    <a:pos x="0" y="0"/>
                  </a:cxn>
                  <a:cxn ang="0">
                    <a:pos x="0" y="45"/>
                  </a:cxn>
                  <a:cxn ang="0">
                    <a:pos x="97" y="72"/>
                  </a:cxn>
                </a:cxnLst>
                <a:rect l="0" t="0" r="r" b="b"/>
                <a:pathLst>
                  <a:path w="98" h="73">
                    <a:moveTo>
                      <a:pt x="97" y="72"/>
                    </a:moveTo>
                    <a:lnTo>
                      <a:pt x="97" y="26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09" name="Freeform 109"/>
              <p:cNvSpPr>
                <a:spLocks/>
              </p:cNvSpPr>
              <p:nvPr/>
            </p:nvSpPr>
            <p:spPr bwMode="auto">
              <a:xfrm>
                <a:off x="853" y="2377"/>
                <a:ext cx="17" cy="58"/>
              </a:xfrm>
              <a:custGeom>
                <a:avLst/>
                <a:gdLst/>
                <a:ahLst/>
                <a:cxnLst>
                  <a:cxn ang="0">
                    <a:pos x="16" y="57"/>
                  </a:cxn>
                  <a:cxn ang="0">
                    <a:pos x="16" y="1"/>
                  </a:cxn>
                  <a:cxn ang="0">
                    <a:pos x="0" y="0"/>
                  </a:cxn>
                  <a:cxn ang="0">
                    <a:pos x="0" y="55"/>
                  </a:cxn>
                  <a:cxn ang="0">
                    <a:pos x="16" y="57"/>
                  </a:cxn>
                </a:cxnLst>
                <a:rect l="0" t="0" r="r" b="b"/>
                <a:pathLst>
                  <a:path w="17" h="58">
                    <a:moveTo>
                      <a:pt x="16" y="57"/>
                    </a:moveTo>
                    <a:lnTo>
                      <a:pt x="16" y="1"/>
                    </a:lnTo>
                    <a:lnTo>
                      <a:pt x="0" y="0"/>
                    </a:lnTo>
                    <a:lnTo>
                      <a:pt x="0" y="55"/>
                    </a:lnTo>
                    <a:lnTo>
                      <a:pt x="16" y="5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0" name="Freeform 110"/>
              <p:cNvSpPr>
                <a:spLocks/>
              </p:cNvSpPr>
              <p:nvPr/>
            </p:nvSpPr>
            <p:spPr bwMode="auto">
              <a:xfrm>
                <a:off x="911" y="2390"/>
                <a:ext cx="17" cy="58"/>
              </a:xfrm>
              <a:custGeom>
                <a:avLst/>
                <a:gdLst/>
                <a:ahLst/>
                <a:cxnLst>
                  <a:cxn ang="0">
                    <a:pos x="16" y="57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16" y="57"/>
                  </a:cxn>
                </a:cxnLst>
                <a:rect l="0" t="0" r="r" b="b"/>
                <a:pathLst>
                  <a:path w="17" h="58">
                    <a:moveTo>
                      <a:pt x="16" y="57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16" y="5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1" name="Freeform 111"/>
              <p:cNvSpPr>
                <a:spLocks/>
              </p:cNvSpPr>
              <p:nvPr/>
            </p:nvSpPr>
            <p:spPr bwMode="auto">
              <a:xfrm>
                <a:off x="830" y="2394"/>
                <a:ext cx="109" cy="35"/>
              </a:xfrm>
              <a:custGeom>
                <a:avLst/>
                <a:gdLst/>
                <a:ahLst/>
                <a:cxnLst>
                  <a:cxn ang="0">
                    <a:pos x="108" y="34"/>
                  </a:cxn>
                  <a:cxn ang="0">
                    <a:pos x="108" y="29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08" y="34"/>
                  </a:cxn>
                </a:cxnLst>
                <a:rect l="0" t="0" r="r" b="b"/>
                <a:pathLst>
                  <a:path w="109" h="35">
                    <a:moveTo>
                      <a:pt x="108" y="34"/>
                    </a:moveTo>
                    <a:lnTo>
                      <a:pt x="108" y="29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08" y="34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2" name="Freeform 112"/>
              <p:cNvSpPr>
                <a:spLocks/>
              </p:cNvSpPr>
              <p:nvPr/>
            </p:nvSpPr>
            <p:spPr bwMode="auto">
              <a:xfrm>
                <a:off x="773" y="2510"/>
                <a:ext cx="52" cy="6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46" y="0"/>
                  </a:cxn>
                  <a:cxn ang="0">
                    <a:pos x="51" y="4"/>
                  </a:cxn>
                  <a:cxn ang="0">
                    <a:pos x="49" y="8"/>
                  </a:cxn>
                  <a:cxn ang="0">
                    <a:pos x="2" y="63"/>
                  </a:cxn>
                  <a:cxn ang="0">
                    <a:pos x="0" y="54"/>
                  </a:cxn>
                </a:cxnLst>
                <a:rect l="0" t="0" r="r" b="b"/>
                <a:pathLst>
                  <a:path w="52" h="64">
                    <a:moveTo>
                      <a:pt x="0" y="54"/>
                    </a:moveTo>
                    <a:lnTo>
                      <a:pt x="46" y="0"/>
                    </a:lnTo>
                    <a:lnTo>
                      <a:pt x="51" y="4"/>
                    </a:lnTo>
                    <a:lnTo>
                      <a:pt x="49" y="8"/>
                    </a:lnTo>
                    <a:lnTo>
                      <a:pt x="2" y="63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3" name="Freeform 113"/>
              <p:cNvSpPr>
                <a:spLocks/>
              </p:cNvSpPr>
              <p:nvPr/>
            </p:nvSpPr>
            <p:spPr bwMode="auto">
              <a:xfrm>
                <a:off x="717" y="2486"/>
                <a:ext cx="112" cy="89"/>
              </a:xfrm>
              <a:custGeom>
                <a:avLst/>
                <a:gdLst/>
                <a:ahLst/>
                <a:cxnLst>
                  <a:cxn ang="0">
                    <a:pos x="111" y="17"/>
                  </a:cxn>
                  <a:cxn ang="0">
                    <a:pos x="54" y="88"/>
                  </a:cxn>
                  <a:cxn ang="0">
                    <a:pos x="0" y="67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0" y="64"/>
                  </a:cxn>
                  <a:cxn ang="0">
                    <a:pos x="0" y="64"/>
                  </a:cxn>
                  <a:cxn ang="0">
                    <a:pos x="0" y="63"/>
                  </a:cxn>
                  <a:cxn ang="0">
                    <a:pos x="0" y="62"/>
                  </a:cxn>
                  <a:cxn ang="0">
                    <a:pos x="0" y="61"/>
                  </a:cxn>
                  <a:cxn ang="0">
                    <a:pos x="0" y="60"/>
                  </a:cxn>
                  <a:cxn ang="0">
                    <a:pos x="0" y="58"/>
                  </a:cxn>
                  <a:cxn ang="0">
                    <a:pos x="1" y="57"/>
                  </a:cxn>
                  <a:cxn ang="0">
                    <a:pos x="1" y="57"/>
                  </a:cxn>
                  <a:cxn ang="0">
                    <a:pos x="2" y="57"/>
                  </a:cxn>
                  <a:cxn ang="0">
                    <a:pos x="53" y="2"/>
                  </a:cxn>
                  <a:cxn ang="0">
                    <a:pos x="53" y="2"/>
                  </a:cxn>
                  <a:cxn ang="0">
                    <a:pos x="54" y="1"/>
                  </a:cxn>
                  <a:cxn ang="0">
                    <a:pos x="54" y="1"/>
                  </a:cxn>
                  <a:cxn ang="0">
                    <a:pos x="54" y="0"/>
                  </a:cxn>
                  <a:cxn ang="0">
                    <a:pos x="55" y="0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8" y="0"/>
                  </a:cxn>
                  <a:cxn ang="0">
                    <a:pos x="58" y="0"/>
                  </a:cxn>
                  <a:cxn ang="0">
                    <a:pos x="59" y="0"/>
                  </a:cxn>
                  <a:cxn ang="0">
                    <a:pos x="59" y="0"/>
                  </a:cxn>
                  <a:cxn ang="0">
                    <a:pos x="60" y="0"/>
                  </a:cxn>
                  <a:cxn ang="0">
                    <a:pos x="60" y="0"/>
                  </a:cxn>
                  <a:cxn ang="0">
                    <a:pos x="111" y="17"/>
                  </a:cxn>
                </a:cxnLst>
                <a:rect l="0" t="0" r="r" b="b"/>
                <a:pathLst>
                  <a:path w="112" h="89">
                    <a:moveTo>
                      <a:pt x="111" y="17"/>
                    </a:moveTo>
                    <a:lnTo>
                      <a:pt x="54" y="88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3"/>
                    </a:lnTo>
                    <a:lnTo>
                      <a:pt x="0" y="62"/>
                    </a:lnTo>
                    <a:lnTo>
                      <a:pt x="0" y="61"/>
                    </a:lnTo>
                    <a:lnTo>
                      <a:pt x="0" y="60"/>
                    </a:lnTo>
                    <a:lnTo>
                      <a:pt x="0" y="58"/>
                    </a:lnTo>
                    <a:lnTo>
                      <a:pt x="1" y="57"/>
                    </a:lnTo>
                    <a:lnTo>
                      <a:pt x="1" y="57"/>
                    </a:lnTo>
                    <a:lnTo>
                      <a:pt x="2" y="57"/>
                    </a:lnTo>
                    <a:lnTo>
                      <a:pt x="53" y="2"/>
                    </a:lnTo>
                    <a:lnTo>
                      <a:pt x="53" y="2"/>
                    </a:lnTo>
                    <a:lnTo>
                      <a:pt x="54" y="1"/>
                    </a:lnTo>
                    <a:lnTo>
                      <a:pt x="54" y="1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111" y="17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4" name="Freeform 114"/>
              <p:cNvSpPr>
                <a:spLocks/>
              </p:cNvSpPr>
              <p:nvPr/>
            </p:nvSpPr>
            <p:spPr bwMode="auto">
              <a:xfrm>
                <a:off x="805" y="2518"/>
                <a:ext cx="17" cy="17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7" y="14"/>
                  </a:cxn>
                  <a:cxn ang="0">
                    <a:pos x="6" y="15"/>
                  </a:cxn>
                  <a:cxn ang="0">
                    <a:pos x="4" y="15"/>
                  </a:cxn>
                  <a:cxn ang="0">
                    <a:pos x="3" y="16"/>
                  </a:cxn>
                  <a:cxn ang="0">
                    <a:pos x="2" y="16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2" y="7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1"/>
                  </a:cxn>
                  <a:cxn ang="0">
                    <a:pos x="10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5" y="0"/>
                  </a:cxn>
                  <a:cxn ang="0">
                    <a:pos x="16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16" y="3"/>
                  </a:cxn>
                  <a:cxn ang="0">
                    <a:pos x="15" y="5"/>
                  </a:cxn>
                  <a:cxn ang="0">
                    <a:pos x="14" y="6"/>
                  </a:cxn>
                  <a:cxn ang="0">
                    <a:pos x="13" y="8"/>
                  </a:cxn>
                  <a:cxn ang="0">
                    <a:pos x="12" y="9"/>
                  </a:cxn>
                  <a:cxn ang="0">
                    <a:pos x="10" y="11"/>
                  </a:cxn>
                  <a:cxn ang="0">
                    <a:pos x="9" y="12"/>
                  </a:cxn>
                </a:cxnLst>
                <a:rect l="0" t="0" r="r" b="b"/>
                <a:pathLst>
                  <a:path w="17" h="17">
                    <a:moveTo>
                      <a:pt x="9" y="12"/>
                    </a:moveTo>
                    <a:lnTo>
                      <a:pt x="7" y="14"/>
                    </a:lnTo>
                    <a:lnTo>
                      <a:pt x="6" y="15"/>
                    </a:lnTo>
                    <a:lnTo>
                      <a:pt x="4" y="15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7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4" y="6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0" y="11"/>
                    </a:lnTo>
                    <a:lnTo>
                      <a:pt x="9" y="1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5" name="Freeform 115"/>
              <p:cNvSpPr>
                <a:spLocks/>
              </p:cNvSpPr>
              <p:nvPr/>
            </p:nvSpPr>
            <p:spPr bwMode="auto">
              <a:xfrm>
                <a:off x="793" y="2531"/>
                <a:ext cx="17" cy="17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7" y="13"/>
                  </a:cxn>
                  <a:cxn ang="0">
                    <a:pos x="5" y="14"/>
                  </a:cxn>
                  <a:cxn ang="0">
                    <a:pos x="3" y="15"/>
                  </a:cxn>
                  <a:cxn ang="0">
                    <a:pos x="2" y="15"/>
                  </a:cxn>
                  <a:cxn ang="0">
                    <a:pos x="1" y="16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5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10" y="1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15" y="4"/>
                  </a:cxn>
                  <a:cxn ang="0">
                    <a:pos x="14" y="5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11" y="9"/>
                  </a:cxn>
                  <a:cxn ang="0">
                    <a:pos x="10" y="11"/>
                  </a:cxn>
                  <a:cxn ang="0">
                    <a:pos x="8" y="12"/>
                  </a:cxn>
                </a:cxnLst>
                <a:rect l="0" t="0" r="r" b="b"/>
                <a:pathLst>
                  <a:path w="17" h="17">
                    <a:moveTo>
                      <a:pt x="8" y="12"/>
                    </a:moveTo>
                    <a:lnTo>
                      <a:pt x="7" y="13"/>
                    </a:lnTo>
                    <a:lnTo>
                      <a:pt x="5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8" y="2"/>
                    </a:lnTo>
                    <a:lnTo>
                      <a:pt x="10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11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6" name="Freeform 116"/>
              <p:cNvSpPr>
                <a:spLocks/>
              </p:cNvSpPr>
              <p:nvPr/>
            </p:nvSpPr>
            <p:spPr bwMode="auto">
              <a:xfrm>
                <a:off x="782" y="2545"/>
                <a:ext cx="17" cy="17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7" y="14"/>
                  </a:cxn>
                  <a:cxn ang="0">
                    <a:pos x="5" y="15"/>
                  </a:cxn>
                  <a:cxn ang="0">
                    <a:pos x="4" y="15"/>
                  </a:cxn>
                  <a:cxn ang="0">
                    <a:pos x="2" y="16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5" y="4"/>
                  </a:cxn>
                  <a:cxn ang="0">
                    <a:pos x="7" y="3"/>
                  </a:cxn>
                  <a:cxn ang="0">
                    <a:pos x="8" y="1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15" y="3"/>
                  </a:cxn>
                  <a:cxn ang="0">
                    <a:pos x="14" y="5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11" y="9"/>
                  </a:cxn>
                  <a:cxn ang="0">
                    <a:pos x="10" y="11"/>
                  </a:cxn>
                  <a:cxn ang="0">
                    <a:pos x="8" y="12"/>
                  </a:cxn>
                </a:cxnLst>
                <a:rect l="0" t="0" r="r" b="b"/>
                <a:pathLst>
                  <a:path w="17" h="17">
                    <a:moveTo>
                      <a:pt x="8" y="12"/>
                    </a:moveTo>
                    <a:lnTo>
                      <a:pt x="7" y="14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5" y="3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11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7" name="Freeform 117"/>
              <p:cNvSpPr>
                <a:spLocks/>
              </p:cNvSpPr>
              <p:nvPr/>
            </p:nvSpPr>
            <p:spPr bwMode="auto">
              <a:xfrm>
                <a:off x="770" y="2558"/>
                <a:ext cx="17" cy="18"/>
              </a:xfrm>
              <a:custGeom>
                <a:avLst/>
                <a:gdLst/>
                <a:ahLst/>
                <a:cxnLst>
                  <a:cxn ang="0">
                    <a:pos x="8" y="13"/>
                  </a:cxn>
                  <a:cxn ang="0">
                    <a:pos x="7" y="14"/>
                  </a:cxn>
                  <a:cxn ang="0">
                    <a:pos x="5" y="15"/>
                  </a:cxn>
                  <a:cxn ang="0">
                    <a:pos x="3" y="16"/>
                  </a:cxn>
                  <a:cxn ang="0">
                    <a:pos x="3" y="16"/>
                  </a:cxn>
                  <a:cxn ang="0">
                    <a:pos x="1" y="17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1" y="9"/>
                  </a:cxn>
                  <a:cxn ang="0">
                    <a:pos x="2" y="8"/>
                  </a:cxn>
                  <a:cxn ang="0">
                    <a:pos x="3" y="6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10" y="1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15" y="4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12" y="8"/>
                  </a:cxn>
                  <a:cxn ang="0">
                    <a:pos x="11" y="10"/>
                  </a:cxn>
                  <a:cxn ang="0">
                    <a:pos x="10" y="11"/>
                  </a:cxn>
                  <a:cxn ang="0">
                    <a:pos x="8" y="13"/>
                  </a:cxn>
                </a:cxnLst>
                <a:rect l="0" t="0" r="r" b="b"/>
                <a:pathLst>
                  <a:path w="17" h="18">
                    <a:moveTo>
                      <a:pt x="8" y="13"/>
                    </a:moveTo>
                    <a:lnTo>
                      <a:pt x="7" y="14"/>
                    </a:lnTo>
                    <a:lnTo>
                      <a:pt x="5" y="15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8" y="2"/>
                    </a:lnTo>
                    <a:lnTo>
                      <a:pt x="10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2" y="8"/>
                    </a:lnTo>
                    <a:lnTo>
                      <a:pt x="11" y="10"/>
                    </a:lnTo>
                    <a:lnTo>
                      <a:pt x="10" y="11"/>
                    </a:lnTo>
                    <a:lnTo>
                      <a:pt x="8" y="1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8" name="Freeform 118"/>
              <p:cNvSpPr>
                <a:spLocks/>
              </p:cNvSpPr>
              <p:nvPr/>
            </p:nvSpPr>
            <p:spPr bwMode="auto">
              <a:xfrm>
                <a:off x="773" y="2502"/>
                <a:ext cx="17" cy="38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15"/>
                  </a:cxn>
                  <a:cxn ang="0">
                    <a:pos x="15" y="0"/>
                  </a:cxn>
                  <a:cxn ang="0">
                    <a:pos x="16" y="21"/>
                  </a:cxn>
                  <a:cxn ang="0">
                    <a:pos x="0" y="37"/>
                  </a:cxn>
                </a:cxnLst>
                <a:rect l="0" t="0" r="r" b="b"/>
                <a:pathLst>
                  <a:path w="17" h="38">
                    <a:moveTo>
                      <a:pt x="0" y="37"/>
                    </a:moveTo>
                    <a:lnTo>
                      <a:pt x="0" y="15"/>
                    </a:lnTo>
                    <a:lnTo>
                      <a:pt x="15" y="0"/>
                    </a:lnTo>
                    <a:lnTo>
                      <a:pt x="16" y="21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19" name="Freeform 119"/>
              <p:cNvSpPr>
                <a:spLocks/>
              </p:cNvSpPr>
              <p:nvPr/>
            </p:nvSpPr>
            <p:spPr bwMode="auto">
              <a:xfrm>
                <a:off x="746" y="2496"/>
                <a:ext cx="41" cy="23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40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2"/>
                  </a:cxn>
                </a:cxnLst>
                <a:rect l="0" t="0" r="r" b="b"/>
                <a:pathLst>
                  <a:path w="41" h="23">
                    <a:moveTo>
                      <a:pt x="26" y="22"/>
                    </a:moveTo>
                    <a:lnTo>
                      <a:pt x="40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2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0" name="Freeform 120"/>
              <p:cNvSpPr>
                <a:spLocks/>
              </p:cNvSpPr>
              <p:nvPr/>
            </p:nvSpPr>
            <p:spPr bwMode="auto">
              <a:xfrm>
                <a:off x="746" y="2510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1" name="Freeform 121"/>
              <p:cNvSpPr>
                <a:spLocks/>
              </p:cNvSpPr>
              <p:nvPr/>
            </p:nvSpPr>
            <p:spPr bwMode="auto">
              <a:xfrm>
                <a:off x="876" y="2371"/>
                <a:ext cx="17" cy="80"/>
              </a:xfrm>
              <a:custGeom>
                <a:avLst/>
                <a:gdLst/>
                <a:ahLst/>
                <a:cxnLst>
                  <a:cxn ang="0">
                    <a:pos x="16" y="7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16" y="79"/>
                  </a:cxn>
                </a:cxnLst>
                <a:rect l="0" t="0" r="r" b="b"/>
                <a:pathLst>
                  <a:path w="17" h="80">
                    <a:moveTo>
                      <a:pt x="16" y="79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79"/>
                    </a:lnTo>
                    <a:lnTo>
                      <a:pt x="16" y="79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2" name="Freeform 122"/>
              <p:cNvSpPr>
                <a:spLocks/>
              </p:cNvSpPr>
              <p:nvPr/>
            </p:nvSpPr>
            <p:spPr bwMode="auto">
              <a:xfrm>
                <a:off x="846" y="2571"/>
                <a:ext cx="17" cy="38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14"/>
                  </a:cxn>
                  <a:cxn ang="0">
                    <a:pos x="15" y="0"/>
                  </a:cxn>
                  <a:cxn ang="0">
                    <a:pos x="16" y="21"/>
                  </a:cxn>
                  <a:cxn ang="0">
                    <a:pos x="0" y="37"/>
                  </a:cxn>
                </a:cxnLst>
                <a:rect l="0" t="0" r="r" b="b"/>
                <a:pathLst>
                  <a:path w="17" h="38">
                    <a:moveTo>
                      <a:pt x="0" y="37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16" y="21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3" name="Freeform 123"/>
              <p:cNvSpPr>
                <a:spLocks/>
              </p:cNvSpPr>
              <p:nvPr/>
            </p:nvSpPr>
            <p:spPr bwMode="auto">
              <a:xfrm>
                <a:off x="820" y="2564"/>
                <a:ext cx="40" cy="23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39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2"/>
                  </a:cxn>
                </a:cxnLst>
                <a:rect l="0" t="0" r="r" b="b"/>
                <a:pathLst>
                  <a:path w="40" h="23">
                    <a:moveTo>
                      <a:pt x="26" y="22"/>
                    </a:moveTo>
                    <a:lnTo>
                      <a:pt x="39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2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4" name="Freeform 124"/>
              <p:cNvSpPr>
                <a:spLocks/>
              </p:cNvSpPr>
              <p:nvPr/>
            </p:nvSpPr>
            <p:spPr bwMode="auto">
              <a:xfrm>
                <a:off x="819" y="2579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5" name="Freeform 125"/>
              <p:cNvSpPr>
                <a:spLocks/>
              </p:cNvSpPr>
              <p:nvPr/>
            </p:nvSpPr>
            <p:spPr bwMode="auto">
              <a:xfrm>
                <a:off x="880" y="2575"/>
                <a:ext cx="17" cy="38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14"/>
                  </a:cxn>
                  <a:cxn ang="0">
                    <a:pos x="15" y="0"/>
                  </a:cxn>
                  <a:cxn ang="0">
                    <a:pos x="16" y="21"/>
                  </a:cxn>
                  <a:cxn ang="0">
                    <a:pos x="0" y="37"/>
                  </a:cxn>
                </a:cxnLst>
                <a:rect l="0" t="0" r="r" b="b"/>
                <a:pathLst>
                  <a:path w="17" h="38">
                    <a:moveTo>
                      <a:pt x="0" y="37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16" y="21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6" name="Freeform 126"/>
              <p:cNvSpPr>
                <a:spLocks/>
              </p:cNvSpPr>
              <p:nvPr/>
            </p:nvSpPr>
            <p:spPr bwMode="auto">
              <a:xfrm>
                <a:off x="854" y="2569"/>
                <a:ext cx="40" cy="22"/>
              </a:xfrm>
              <a:custGeom>
                <a:avLst/>
                <a:gdLst/>
                <a:ahLst/>
                <a:cxnLst>
                  <a:cxn ang="0">
                    <a:pos x="26" y="21"/>
                  </a:cxn>
                  <a:cxn ang="0">
                    <a:pos x="39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1"/>
                  </a:cxn>
                </a:cxnLst>
                <a:rect l="0" t="0" r="r" b="b"/>
                <a:pathLst>
                  <a:path w="40" h="22">
                    <a:moveTo>
                      <a:pt x="26" y="21"/>
                    </a:moveTo>
                    <a:lnTo>
                      <a:pt x="39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7" name="Freeform 127"/>
              <p:cNvSpPr>
                <a:spLocks/>
              </p:cNvSpPr>
              <p:nvPr/>
            </p:nvSpPr>
            <p:spPr bwMode="auto">
              <a:xfrm>
                <a:off x="854" y="2583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8" name="Freeform 128"/>
              <p:cNvSpPr>
                <a:spLocks/>
              </p:cNvSpPr>
              <p:nvPr/>
            </p:nvSpPr>
            <p:spPr bwMode="auto">
              <a:xfrm>
                <a:off x="846" y="2546"/>
                <a:ext cx="17" cy="37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0" y="14"/>
                  </a:cxn>
                  <a:cxn ang="0">
                    <a:pos x="15" y="0"/>
                  </a:cxn>
                  <a:cxn ang="0">
                    <a:pos x="16" y="20"/>
                  </a:cxn>
                  <a:cxn ang="0">
                    <a:pos x="0" y="36"/>
                  </a:cxn>
                </a:cxnLst>
                <a:rect l="0" t="0" r="r" b="b"/>
                <a:pathLst>
                  <a:path w="17" h="37">
                    <a:moveTo>
                      <a:pt x="0" y="36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16" y="20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29" name="Freeform 129"/>
              <p:cNvSpPr>
                <a:spLocks/>
              </p:cNvSpPr>
              <p:nvPr/>
            </p:nvSpPr>
            <p:spPr bwMode="auto">
              <a:xfrm>
                <a:off x="820" y="2539"/>
                <a:ext cx="40" cy="23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39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2"/>
                  </a:cxn>
                </a:cxnLst>
                <a:rect l="0" t="0" r="r" b="b"/>
                <a:pathLst>
                  <a:path w="40" h="23">
                    <a:moveTo>
                      <a:pt x="26" y="22"/>
                    </a:moveTo>
                    <a:lnTo>
                      <a:pt x="39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2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30" name="Freeform 130"/>
              <p:cNvSpPr>
                <a:spLocks/>
              </p:cNvSpPr>
              <p:nvPr/>
            </p:nvSpPr>
            <p:spPr bwMode="auto">
              <a:xfrm>
                <a:off x="819" y="2554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31" name="Freeform 131"/>
              <p:cNvSpPr>
                <a:spLocks/>
              </p:cNvSpPr>
              <p:nvPr/>
            </p:nvSpPr>
            <p:spPr bwMode="auto">
              <a:xfrm>
                <a:off x="880" y="2550"/>
                <a:ext cx="17" cy="38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14"/>
                  </a:cxn>
                  <a:cxn ang="0">
                    <a:pos x="15" y="0"/>
                  </a:cxn>
                  <a:cxn ang="0">
                    <a:pos x="16" y="21"/>
                  </a:cxn>
                  <a:cxn ang="0">
                    <a:pos x="0" y="37"/>
                  </a:cxn>
                </a:cxnLst>
                <a:rect l="0" t="0" r="r" b="b"/>
                <a:pathLst>
                  <a:path w="17" h="38">
                    <a:moveTo>
                      <a:pt x="0" y="37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16" y="21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32" name="Freeform 132"/>
              <p:cNvSpPr>
                <a:spLocks/>
              </p:cNvSpPr>
              <p:nvPr/>
            </p:nvSpPr>
            <p:spPr bwMode="auto">
              <a:xfrm>
                <a:off x="854" y="2543"/>
                <a:ext cx="40" cy="23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39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2"/>
                  </a:cxn>
                </a:cxnLst>
                <a:rect l="0" t="0" r="r" b="b"/>
                <a:pathLst>
                  <a:path w="40" h="23">
                    <a:moveTo>
                      <a:pt x="26" y="22"/>
                    </a:moveTo>
                    <a:lnTo>
                      <a:pt x="39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2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33" name="Freeform 133"/>
              <p:cNvSpPr>
                <a:spLocks/>
              </p:cNvSpPr>
              <p:nvPr/>
            </p:nvSpPr>
            <p:spPr bwMode="auto">
              <a:xfrm>
                <a:off x="854" y="2558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34" name="Freeform 134"/>
              <p:cNvSpPr>
                <a:spLocks/>
              </p:cNvSpPr>
              <p:nvPr/>
            </p:nvSpPr>
            <p:spPr bwMode="auto">
              <a:xfrm>
                <a:off x="680" y="2343"/>
                <a:ext cx="114" cy="249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0" y="114"/>
                  </a:cxn>
                  <a:cxn ang="0">
                    <a:pos x="113" y="0"/>
                  </a:cxn>
                  <a:cxn ang="0">
                    <a:pos x="113" y="133"/>
                  </a:cxn>
                  <a:cxn ang="0">
                    <a:pos x="0" y="248"/>
                  </a:cxn>
                </a:cxnLst>
                <a:rect l="0" t="0" r="r" b="b"/>
                <a:pathLst>
                  <a:path w="114" h="249">
                    <a:moveTo>
                      <a:pt x="0" y="248"/>
                    </a:moveTo>
                    <a:lnTo>
                      <a:pt x="0" y="114"/>
                    </a:lnTo>
                    <a:lnTo>
                      <a:pt x="113" y="0"/>
                    </a:lnTo>
                    <a:lnTo>
                      <a:pt x="113" y="133"/>
                    </a:lnTo>
                    <a:lnTo>
                      <a:pt x="0" y="248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35" name="Freeform 135"/>
              <p:cNvSpPr>
                <a:spLocks/>
              </p:cNvSpPr>
              <p:nvPr/>
            </p:nvSpPr>
            <p:spPr bwMode="auto">
              <a:xfrm>
                <a:off x="680" y="2477"/>
                <a:ext cx="299" cy="161"/>
              </a:xfrm>
              <a:custGeom>
                <a:avLst/>
                <a:gdLst/>
                <a:ahLst/>
                <a:cxnLst>
                  <a:cxn ang="0">
                    <a:pos x="138" y="160"/>
                  </a:cxn>
                  <a:cxn ang="0">
                    <a:pos x="213" y="160"/>
                  </a:cxn>
                  <a:cxn ang="0">
                    <a:pos x="298" y="50"/>
                  </a:cxn>
                  <a:cxn ang="0">
                    <a:pos x="114" y="0"/>
                  </a:cxn>
                  <a:cxn ang="0">
                    <a:pos x="0" y="113"/>
                  </a:cxn>
                  <a:cxn ang="0">
                    <a:pos x="138" y="160"/>
                  </a:cxn>
                </a:cxnLst>
                <a:rect l="0" t="0" r="r" b="b"/>
                <a:pathLst>
                  <a:path w="299" h="161">
                    <a:moveTo>
                      <a:pt x="138" y="160"/>
                    </a:moveTo>
                    <a:lnTo>
                      <a:pt x="213" y="160"/>
                    </a:lnTo>
                    <a:lnTo>
                      <a:pt x="298" y="50"/>
                    </a:lnTo>
                    <a:lnTo>
                      <a:pt x="114" y="0"/>
                    </a:lnTo>
                    <a:lnTo>
                      <a:pt x="0" y="113"/>
                    </a:lnTo>
                    <a:lnTo>
                      <a:pt x="138" y="160"/>
                    </a:lnTo>
                  </a:path>
                </a:pathLst>
              </a:custGeom>
              <a:solidFill>
                <a:srgbClr val="CBCBCB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36" name="Freeform 136"/>
              <p:cNvSpPr>
                <a:spLocks/>
              </p:cNvSpPr>
              <p:nvPr/>
            </p:nvSpPr>
            <p:spPr bwMode="auto">
              <a:xfrm>
                <a:off x="794" y="2343"/>
                <a:ext cx="186" cy="186"/>
              </a:xfrm>
              <a:custGeom>
                <a:avLst/>
                <a:gdLst/>
                <a:ahLst/>
                <a:cxnLst>
                  <a:cxn ang="0">
                    <a:pos x="185" y="185"/>
                  </a:cxn>
                  <a:cxn ang="0">
                    <a:pos x="185" y="5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185" y="185"/>
                  </a:cxn>
                </a:cxnLst>
                <a:rect l="0" t="0" r="r" b="b"/>
                <a:pathLst>
                  <a:path w="186" h="186">
                    <a:moveTo>
                      <a:pt x="185" y="185"/>
                    </a:moveTo>
                    <a:lnTo>
                      <a:pt x="185" y="50"/>
                    </a:lnTo>
                    <a:lnTo>
                      <a:pt x="0" y="0"/>
                    </a:lnTo>
                    <a:lnTo>
                      <a:pt x="0" y="134"/>
                    </a:lnTo>
                    <a:lnTo>
                      <a:pt x="185" y="185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 useBgFill="1">
            <p:nvSpPr>
              <p:cNvPr id="435337" name="Freeform 137"/>
              <p:cNvSpPr>
                <a:spLocks/>
              </p:cNvSpPr>
              <p:nvPr/>
            </p:nvSpPr>
            <p:spPr bwMode="auto">
              <a:xfrm>
                <a:off x="837" y="2375"/>
                <a:ext cx="98" cy="73"/>
              </a:xfrm>
              <a:custGeom>
                <a:avLst/>
                <a:gdLst/>
                <a:ahLst/>
                <a:cxnLst>
                  <a:cxn ang="0">
                    <a:pos x="97" y="72"/>
                  </a:cxn>
                  <a:cxn ang="0">
                    <a:pos x="97" y="26"/>
                  </a:cxn>
                  <a:cxn ang="0">
                    <a:pos x="0" y="0"/>
                  </a:cxn>
                  <a:cxn ang="0">
                    <a:pos x="0" y="45"/>
                  </a:cxn>
                  <a:cxn ang="0">
                    <a:pos x="97" y="72"/>
                  </a:cxn>
                </a:cxnLst>
                <a:rect l="0" t="0" r="r" b="b"/>
                <a:pathLst>
                  <a:path w="98" h="73">
                    <a:moveTo>
                      <a:pt x="97" y="72"/>
                    </a:moveTo>
                    <a:lnTo>
                      <a:pt x="97" y="26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97" y="72"/>
                    </a:lnTo>
                  </a:path>
                </a:pathLst>
              </a:custGeom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38" name="Freeform 138"/>
              <p:cNvSpPr>
                <a:spLocks/>
              </p:cNvSpPr>
              <p:nvPr/>
            </p:nvSpPr>
            <p:spPr bwMode="auto">
              <a:xfrm>
                <a:off x="853" y="2377"/>
                <a:ext cx="17" cy="58"/>
              </a:xfrm>
              <a:custGeom>
                <a:avLst/>
                <a:gdLst/>
                <a:ahLst/>
                <a:cxnLst>
                  <a:cxn ang="0">
                    <a:pos x="16" y="57"/>
                  </a:cxn>
                  <a:cxn ang="0">
                    <a:pos x="16" y="1"/>
                  </a:cxn>
                  <a:cxn ang="0">
                    <a:pos x="0" y="0"/>
                  </a:cxn>
                  <a:cxn ang="0">
                    <a:pos x="0" y="55"/>
                  </a:cxn>
                  <a:cxn ang="0">
                    <a:pos x="16" y="57"/>
                  </a:cxn>
                </a:cxnLst>
                <a:rect l="0" t="0" r="r" b="b"/>
                <a:pathLst>
                  <a:path w="17" h="58">
                    <a:moveTo>
                      <a:pt x="16" y="57"/>
                    </a:moveTo>
                    <a:lnTo>
                      <a:pt x="16" y="1"/>
                    </a:lnTo>
                    <a:lnTo>
                      <a:pt x="0" y="0"/>
                    </a:lnTo>
                    <a:lnTo>
                      <a:pt x="0" y="55"/>
                    </a:lnTo>
                    <a:lnTo>
                      <a:pt x="16" y="57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39" name="Freeform 139"/>
              <p:cNvSpPr>
                <a:spLocks/>
              </p:cNvSpPr>
              <p:nvPr/>
            </p:nvSpPr>
            <p:spPr bwMode="auto">
              <a:xfrm>
                <a:off x="911" y="2390"/>
                <a:ext cx="17" cy="58"/>
              </a:xfrm>
              <a:custGeom>
                <a:avLst/>
                <a:gdLst/>
                <a:ahLst/>
                <a:cxnLst>
                  <a:cxn ang="0">
                    <a:pos x="16" y="57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16" y="57"/>
                  </a:cxn>
                </a:cxnLst>
                <a:rect l="0" t="0" r="r" b="b"/>
                <a:pathLst>
                  <a:path w="17" h="58">
                    <a:moveTo>
                      <a:pt x="16" y="57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16" y="57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0" name="Freeform 140"/>
              <p:cNvSpPr>
                <a:spLocks/>
              </p:cNvSpPr>
              <p:nvPr/>
            </p:nvSpPr>
            <p:spPr bwMode="auto">
              <a:xfrm>
                <a:off x="830" y="2394"/>
                <a:ext cx="109" cy="35"/>
              </a:xfrm>
              <a:custGeom>
                <a:avLst/>
                <a:gdLst/>
                <a:ahLst/>
                <a:cxnLst>
                  <a:cxn ang="0">
                    <a:pos x="108" y="34"/>
                  </a:cxn>
                  <a:cxn ang="0">
                    <a:pos x="108" y="29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08" y="34"/>
                  </a:cxn>
                </a:cxnLst>
                <a:rect l="0" t="0" r="r" b="b"/>
                <a:pathLst>
                  <a:path w="109" h="35">
                    <a:moveTo>
                      <a:pt x="108" y="34"/>
                    </a:moveTo>
                    <a:lnTo>
                      <a:pt x="108" y="29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08" y="34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1" name="Freeform 141"/>
              <p:cNvSpPr>
                <a:spLocks/>
              </p:cNvSpPr>
              <p:nvPr/>
            </p:nvSpPr>
            <p:spPr bwMode="auto">
              <a:xfrm>
                <a:off x="773" y="2510"/>
                <a:ext cx="52" cy="6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46" y="0"/>
                  </a:cxn>
                  <a:cxn ang="0">
                    <a:pos x="51" y="4"/>
                  </a:cxn>
                  <a:cxn ang="0">
                    <a:pos x="49" y="8"/>
                  </a:cxn>
                  <a:cxn ang="0">
                    <a:pos x="2" y="63"/>
                  </a:cxn>
                  <a:cxn ang="0">
                    <a:pos x="0" y="54"/>
                  </a:cxn>
                </a:cxnLst>
                <a:rect l="0" t="0" r="r" b="b"/>
                <a:pathLst>
                  <a:path w="52" h="64">
                    <a:moveTo>
                      <a:pt x="0" y="54"/>
                    </a:moveTo>
                    <a:lnTo>
                      <a:pt x="46" y="0"/>
                    </a:lnTo>
                    <a:lnTo>
                      <a:pt x="51" y="4"/>
                    </a:lnTo>
                    <a:lnTo>
                      <a:pt x="49" y="8"/>
                    </a:lnTo>
                    <a:lnTo>
                      <a:pt x="2" y="63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2" name="Freeform 142"/>
              <p:cNvSpPr>
                <a:spLocks/>
              </p:cNvSpPr>
              <p:nvPr/>
            </p:nvSpPr>
            <p:spPr bwMode="auto">
              <a:xfrm>
                <a:off x="717" y="2486"/>
                <a:ext cx="112" cy="89"/>
              </a:xfrm>
              <a:custGeom>
                <a:avLst/>
                <a:gdLst/>
                <a:ahLst/>
                <a:cxnLst>
                  <a:cxn ang="0">
                    <a:pos x="111" y="17"/>
                  </a:cxn>
                  <a:cxn ang="0">
                    <a:pos x="54" y="88"/>
                  </a:cxn>
                  <a:cxn ang="0">
                    <a:pos x="0" y="67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0" y="64"/>
                  </a:cxn>
                  <a:cxn ang="0">
                    <a:pos x="0" y="64"/>
                  </a:cxn>
                  <a:cxn ang="0">
                    <a:pos x="0" y="63"/>
                  </a:cxn>
                  <a:cxn ang="0">
                    <a:pos x="0" y="62"/>
                  </a:cxn>
                  <a:cxn ang="0">
                    <a:pos x="0" y="61"/>
                  </a:cxn>
                  <a:cxn ang="0">
                    <a:pos x="0" y="60"/>
                  </a:cxn>
                  <a:cxn ang="0">
                    <a:pos x="0" y="58"/>
                  </a:cxn>
                  <a:cxn ang="0">
                    <a:pos x="1" y="57"/>
                  </a:cxn>
                  <a:cxn ang="0">
                    <a:pos x="1" y="57"/>
                  </a:cxn>
                  <a:cxn ang="0">
                    <a:pos x="2" y="57"/>
                  </a:cxn>
                  <a:cxn ang="0">
                    <a:pos x="53" y="2"/>
                  </a:cxn>
                  <a:cxn ang="0">
                    <a:pos x="53" y="2"/>
                  </a:cxn>
                  <a:cxn ang="0">
                    <a:pos x="54" y="1"/>
                  </a:cxn>
                  <a:cxn ang="0">
                    <a:pos x="54" y="1"/>
                  </a:cxn>
                  <a:cxn ang="0">
                    <a:pos x="54" y="0"/>
                  </a:cxn>
                  <a:cxn ang="0">
                    <a:pos x="55" y="0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8" y="0"/>
                  </a:cxn>
                  <a:cxn ang="0">
                    <a:pos x="58" y="0"/>
                  </a:cxn>
                  <a:cxn ang="0">
                    <a:pos x="59" y="0"/>
                  </a:cxn>
                  <a:cxn ang="0">
                    <a:pos x="59" y="0"/>
                  </a:cxn>
                  <a:cxn ang="0">
                    <a:pos x="60" y="0"/>
                  </a:cxn>
                  <a:cxn ang="0">
                    <a:pos x="60" y="0"/>
                  </a:cxn>
                  <a:cxn ang="0">
                    <a:pos x="111" y="17"/>
                  </a:cxn>
                </a:cxnLst>
                <a:rect l="0" t="0" r="r" b="b"/>
                <a:pathLst>
                  <a:path w="112" h="89">
                    <a:moveTo>
                      <a:pt x="111" y="17"/>
                    </a:moveTo>
                    <a:lnTo>
                      <a:pt x="54" y="88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3"/>
                    </a:lnTo>
                    <a:lnTo>
                      <a:pt x="0" y="62"/>
                    </a:lnTo>
                    <a:lnTo>
                      <a:pt x="0" y="61"/>
                    </a:lnTo>
                    <a:lnTo>
                      <a:pt x="0" y="60"/>
                    </a:lnTo>
                    <a:lnTo>
                      <a:pt x="0" y="58"/>
                    </a:lnTo>
                    <a:lnTo>
                      <a:pt x="1" y="57"/>
                    </a:lnTo>
                    <a:lnTo>
                      <a:pt x="1" y="57"/>
                    </a:lnTo>
                    <a:lnTo>
                      <a:pt x="2" y="57"/>
                    </a:lnTo>
                    <a:lnTo>
                      <a:pt x="53" y="2"/>
                    </a:lnTo>
                    <a:lnTo>
                      <a:pt x="53" y="2"/>
                    </a:lnTo>
                    <a:lnTo>
                      <a:pt x="54" y="1"/>
                    </a:lnTo>
                    <a:lnTo>
                      <a:pt x="54" y="1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111" y="17"/>
                    </a:lnTo>
                  </a:path>
                </a:pathLst>
              </a:custGeom>
              <a:solidFill>
                <a:srgbClr val="FFE39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3" name="Freeform 143"/>
              <p:cNvSpPr>
                <a:spLocks/>
              </p:cNvSpPr>
              <p:nvPr/>
            </p:nvSpPr>
            <p:spPr bwMode="auto">
              <a:xfrm>
                <a:off x="805" y="2518"/>
                <a:ext cx="17" cy="17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7" y="14"/>
                  </a:cxn>
                  <a:cxn ang="0">
                    <a:pos x="6" y="15"/>
                  </a:cxn>
                  <a:cxn ang="0">
                    <a:pos x="4" y="15"/>
                  </a:cxn>
                  <a:cxn ang="0">
                    <a:pos x="3" y="16"/>
                  </a:cxn>
                  <a:cxn ang="0">
                    <a:pos x="2" y="16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2" y="7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1"/>
                  </a:cxn>
                  <a:cxn ang="0">
                    <a:pos x="10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5" y="0"/>
                  </a:cxn>
                  <a:cxn ang="0">
                    <a:pos x="16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16" y="3"/>
                  </a:cxn>
                  <a:cxn ang="0">
                    <a:pos x="15" y="5"/>
                  </a:cxn>
                  <a:cxn ang="0">
                    <a:pos x="14" y="6"/>
                  </a:cxn>
                  <a:cxn ang="0">
                    <a:pos x="13" y="8"/>
                  </a:cxn>
                  <a:cxn ang="0">
                    <a:pos x="12" y="9"/>
                  </a:cxn>
                  <a:cxn ang="0">
                    <a:pos x="10" y="11"/>
                  </a:cxn>
                  <a:cxn ang="0">
                    <a:pos x="9" y="12"/>
                  </a:cxn>
                </a:cxnLst>
                <a:rect l="0" t="0" r="r" b="b"/>
                <a:pathLst>
                  <a:path w="17" h="17">
                    <a:moveTo>
                      <a:pt x="9" y="12"/>
                    </a:moveTo>
                    <a:lnTo>
                      <a:pt x="7" y="14"/>
                    </a:lnTo>
                    <a:lnTo>
                      <a:pt x="6" y="15"/>
                    </a:lnTo>
                    <a:lnTo>
                      <a:pt x="4" y="15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7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4" y="6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0" y="11"/>
                    </a:lnTo>
                    <a:lnTo>
                      <a:pt x="9" y="1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4" name="Freeform 144"/>
              <p:cNvSpPr>
                <a:spLocks/>
              </p:cNvSpPr>
              <p:nvPr/>
            </p:nvSpPr>
            <p:spPr bwMode="auto">
              <a:xfrm>
                <a:off x="793" y="2531"/>
                <a:ext cx="17" cy="17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7" y="13"/>
                  </a:cxn>
                  <a:cxn ang="0">
                    <a:pos x="5" y="14"/>
                  </a:cxn>
                  <a:cxn ang="0">
                    <a:pos x="3" y="15"/>
                  </a:cxn>
                  <a:cxn ang="0">
                    <a:pos x="2" y="15"/>
                  </a:cxn>
                  <a:cxn ang="0">
                    <a:pos x="1" y="16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5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10" y="1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15" y="4"/>
                  </a:cxn>
                  <a:cxn ang="0">
                    <a:pos x="14" y="5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11" y="9"/>
                  </a:cxn>
                  <a:cxn ang="0">
                    <a:pos x="10" y="11"/>
                  </a:cxn>
                  <a:cxn ang="0">
                    <a:pos x="8" y="12"/>
                  </a:cxn>
                </a:cxnLst>
                <a:rect l="0" t="0" r="r" b="b"/>
                <a:pathLst>
                  <a:path w="17" h="17">
                    <a:moveTo>
                      <a:pt x="8" y="12"/>
                    </a:moveTo>
                    <a:lnTo>
                      <a:pt x="7" y="13"/>
                    </a:lnTo>
                    <a:lnTo>
                      <a:pt x="5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8" y="2"/>
                    </a:lnTo>
                    <a:lnTo>
                      <a:pt x="10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11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5" name="Freeform 145"/>
              <p:cNvSpPr>
                <a:spLocks/>
              </p:cNvSpPr>
              <p:nvPr/>
            </p:nvSpPr>
            <p:spPr bwMode="auto">
              <a:xfrm>
                <a:off x="782" y="2545"/>
                <a:ext cx="17" cy="17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7" y="14"/>
                  </a:cxn>
                  <a:cxn ang="0">
                    <a:pos x="5" y="15"/>
                  </a:cxn>
                  <a:cxn ang="0">
                    <a:pos x="4" y="15"/>
                  </a:cxn>
                  <a:cxn ang="0">
                    <a:pos x="2" y="16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5" y="4"/>
                  </a:cxn>
                  <a:cxn ang="0">
                    <a:pos x="7" y="3"/>
                  </a:cxn>
                  <a:cxn ang="0">
                    <a:pos x="8" y="1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15" y="3"/>
                  </a:cxn>
                  <a:cxn ang="0">
                    <a:pos x="14" y="5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11" y="9"/>
                  </a:cxn>
                  <a:cxn ang="0">
                    <a:pos x="10" y="11"/>
                  </a:cxn>
                  <a:cxn ang="0">
                    <a:pos x="8" y="12"/>
                  </a:cxn>
                </a:cxnLst>
                <a:rect l="0" t="0" r="r" b="b"/>
                <a:pathLst>
                  <a:path w="17" h="17">
                    <a:moveTo>
                      <a:pt x="8" y="12"/>
                    </a:moveTo>
                    <a:lnTo>
                      <a:pt x="7" y="14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5" y="3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11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6" name="Freeform 146"/>
              <p:cNvSpPr>
                <a:spLocks/>
              </p:cNvSpPr>
              <p:nvPr/>
            </p:nvSpPr>
            <p:spPr bwMode="auto">
              <a:xfrm>
                <a:off x="770" y="2558"/>
                <a:ext cx="17" cy="18"/>
              </a:xfrm>
              <a:custGeom>
                <a:avLst/>
                <a:gdLst/>
                <a:ahLst/>
                <a:cxnLst>
                  <a:cxn ang="0">
                    <a:pos x="8" y="13"/>
                  </a:cxn>
                  <a:cxn ang="0">
                    <a:pos x="7" y="14"/>
                  </a:cxn>
                  <a:cxn ang="0">
                    <a:pos x="5" y="15"/>
                  </a:cxn>
                  <a:cxn ang="0">
                    <a:pos x="3" y="16"/>
                  </a:cxn>
                  <a:cxn ang="0">
                    <a:pos x="3" y="16"/>
                  </a:cxn>
                  <a:cxn ang="0">
                    <a:pos x="1" y="17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1" y="9"/>
                  </a:cxn>
                  <a:cxn ang="0">
                    <a:pos x="2" y="8"/>
                  </a:cxn>
                  <a:cxn ang="0">
                    <a:pos x="3" y="6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10" y="1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15" y="4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12" y="8"/>
                  </a:cxn>
                  <a:cxn ang="0">
                    <a:pos x="11" y="10"/>
                  </a:cxn>
                  <a:cxn ang="0">
                    <a:pos x="10" y="11"/>
                  </a:cxn>
                  <a:cxn ang="0">
                    <a:pos x="8" y="13"/>
                  </a:cxn>
                </a:cxnLst>
                <a:rect l="0" t="0" r="r" b="b"/>
                <a:pathLst>
                  <a:path w="17" h="18">
                    <a:moveTo>
                      <a:pt x="8" y="13"/>
                    </a:moveTo>
                    <a:lnTo>
                      <a:pt x="7" y="14"/>
                    </a:lnTo>
                    <a:lnTo>
                      <a:pt x="5" y="15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8" y="2"/>
                    </a:lnTo>
                    <a:lnTo>
                      <a:pt x="10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2" y="8"/>
                    </a:lnTo>
                    <a:lnTo>
                      <a:pt x="11" y="10"/>
                    </a:lnTo>
                    <a:lnTo>
                      <a:pt x="10" y="11"/>
                    </a:lnTo>
                    <a:lnTo>
                      <a:pt x="8" y="1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7" name="Freeform 147"/>
              <p:cNvSpPr>
                <a:spLocks/>
              </p:cNvSpPr>
              <p:nvPr/>
            </p:nvSpPr>
            <p:spPr bwMode="auto">
              <a:xfrm>
                <a:off x="773" y="2502"/>
                <a:ext cx="17" cy="38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15"/>
                  </a:cxn>
                  <a:cxn ang="0">
                    <a:pos x="15" y="0"/>
                  </a:cxn>
                  <a:cxn ang="0">
                    <a:pos x="16" y="21"/>
                  </a:cxn>
                  <a:cxn ang="0">
                    <a:pos x="0" y="37"/>
                  </a:cxn>
                </a:cxnLst>
                <a:rect l="0" t="0" r="r" b="b"/>
                <a:pathLst>
                  <a:path w="17" h="38">
                    <a:moveTo>
                      <a:pt x="0" y="37"/>
                    </a:moveTo>
                    <a:lnTo>
                      <a:pt x="0" y="15"/>
                    </a:lnTo>
                    <a:lnTo>
                      <a:pt x="15" y="0"/>
                    </a:lnTo>
                    <a:lnTo>
                      <a:pt x="16" y="21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00C4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8" name="Freeform 148"/>
              <p:cNvSpPr>
                <a:spLocks/>
              </p:cNvSpPr>
              <p:nvPr/>
            </p:nvSpPr>
            <p:spPr bwMode="auto">
              <a:xfrm>
                <a:off x="746" y="2496"/>
                <a:ext cx="41" cy="23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40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2"/>
                  </a:cxn>
                </a:cxnLst>
                <a:rect l="0" t="0" r="r" b="b"/>
                <a:pathLst>
                  <a:path w="41" h="23">
                    <a:moveTo>
                      <a:pt x="26" y="22"/>
                    </a:moveTo>
                    <a:lnTo>
                      <a:pt x="40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2"/>
                    </a:lnTo>
                  </a:path>
                </a:pathLst>
              </a:custGeom>
              <a:solidFill>
                <a:srgbClr val="00EDD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49" name="Freeform 149"/>
              <p:cNvSpPr>
                <a:spLocks/>
              </p:cNvSpPr>
              <p:nvPr/>
            </p:nvSpPr>
            <p:spPr bwMode="auto">
              <a:xfrm>
                <a:off x="746" y="2510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0" name="Freeform 150"/>
              <p:cNvSpPr>
                <a:spLocks/>
              </p:cNvSpPr>
              <p:nvPr/>
            </p:nvSpPr>
            <p:spPr bwMode="auto">
              <a:xfrm>
                <a:off x="876" y="2371"/>
                <a:ext cx="17" cy="80"/>
              </a:xfrm>
              <a:custGeom>
                <a:avLst/>
                <a:gdLst/>
                <a:ahLst/>
                <a:cxnLst>
                  <a:cxn ang="0">
                    <a:pos x="16" y="79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16" y="79"/>
                  </a:cxn>
                </a:cxnLst>
                <a:rect l="0" t="0" r="r" b="b"/>
                <a:pathLst>
                  <a:path w="17" h="80">
                    <a:moveTo>
                      <a:pt x="16" y="79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79"/>
                    </a:lnTo>
                    <a:lnTo>
                      <a:pt x="16" y="79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1" name="Freeform 151"/>
              <p:cNvSpPr>
                <a:spLocks/>
              </p:cNvSpPr>
              <p:nvPr/>
            </p:nvSpPr>
            <p:spPr bwMode="auto">
              <a:xfrm>
                <a:off x="846" y="2571"/>
                <a:ext cx="17" cy="38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14"/>
                  </a:cxn>
                  <a:cxn ang="0">
                    <a:pos x="15" y="0"/>
                  </a:cxn>
                  <a:cxn ang="0">
                    <a:pos x="16" y="21"/>
                  </a:cxn>
                  <a:cxn ang="0">
                    <a:pos x="0" y="37"/>
                  </a:cxn>
                </a:cxnLst>
                <a:rect l="0" t="0" r="r" b="b"/>
                <a:pathLst>
                  <a:path w="17" h="38">
                    <a:moveTo>
                      <a:pt x="0" y="37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16" y="21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00C4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2" name="Freeform 152"/>
              <p:cNvSpPr>
                <a:spLocks/>
              </p:cNvSpPr>
              <p:nvPr/>
            </p:nvSpPr>
            <p:spPr bwMode="auto">
              <a:xfrm>
                <a:off x="820" y="2564"/>
                <a:ext cx="40" cy="23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39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2"/>
                  </a:cxn>
                </a:cxnLst>
                <a:rect l="0" t="0" r="r" b="b"/>
                <a:pathLst>
                  <a:path w="40" h="23">
                    <a:moveTo>
                      <a:pt x="26" y="22"/>
                    </a:moveTo>
                    <a:lnTo>
                      <a:pt x="39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2"/>
                    </a:lnTo>
                  </a:path>
                </a:pathLst>
              </a:custGeom>
              <a:solidFill>
                <a:srgbClr val="00EDD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3" name="Freeform 153"/>
              <p:cNvSpPr>
                <a:spLocks/>
              </p:cNvSpPr>
              <p:nvPr/>
            </p:nvSpPr>
            <p:spPr bwMode="auto">
              <a:xfrm>
                <a:off x="819" y="2579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4" name="Freeform 154"/>
              <p:cNvSpPr>
                <a:spLocks/>
              </p:cNvSpPr>
              <p:nvPr/>
            </p:nvSpPr>
            <p:spPr bwMode="auto">
              <a:xfrm>
                <a:off x="880" y="2575"/>
                <a:ext cx="17" cy="38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14"/>
                  </a:cxn>
                  <a:cxn ang="0">
                    <a:pos x="15" y="0"/>
                  </a:cxn>
                  <a:cxn ang="0">
                    <a:pos x="16" y="21"/>
                  </a:cxn>
                  <a:cxn ang="0">
                    <a:pos x="0" y="37"/>
                  </a:cxn>
                </a:cxnLst>
                <a:rect l="0" t="0" r="r" b="b"/>
                <a:pathLst>
                  <a:path w="17" h="38">
                    <a:moveTo>
                      <a:pt x="0" y="37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16" y="21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33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5" name="Freeform 155"/>
              <p:cNvSpPr>
                <a:spLocks/>
              </p:cNvSpPr>
              <p:nvPr/>
            </p:nvSpPr>
            <p:spPr bwMode="auto">
              <a:xfrm>
                <a:off x="854" y="2569"/>
                <a:ext cx="40" cy="22"/>
              </a:xfrm>
              <a:custGeom>
                <a:avLst/>
                <a:gdLst/>
                <a:ahLst/>
                <a:cxnLst>
                  <a:cxn ang="0">
                    <a:pos x="26" y="21"/>
                  </a:cxn>
                  <a:cxn ang="0">
                    <a:pos x="39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1"/>
                  </a:cxn>
                </a:cxnLst>
                <a:rect l="0" t="0" r="r" b="b"/>
                <a:pathLst>
                  <a:path w="40" h="22">
                    <a:moveTo>
                      <a:pt x="26" y="21"/>
                    </a:moveTo>
                    <a:lnTo>
                      <a:pt x="39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1"/>
                    </a:lnTo>
                  </a:path>
                </a:pathLst>
              </a:custGeom>
              <a:solidFill>
                <a:srgbClr val="93C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6" name="Freeform 156"/>
              <p:cNvSpPr>
                <a:spLocks/>
              </p:cNvSpPr>
              <p:nvPr/>
            </p:nvSpPr>
            <p:spPr bwMode="auto">
              <a:xfrm>
                <a:off x="854" y="2583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67C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7" name="Freeform 157"/>
              <p:cNvSpPr>
                <a:spLocks/>
              </p:cNvSpPr>
              <p:nvPr/>
            </p:nvSpPr>
            <p:spPr bwMode="auto">
              <a:xfrm>
                <a:off x="846" y="2546"/>
                <a:ext cx="17" cy="37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0" y="14"/>
                  </a:cxn>
                  <a:cxn ang="0">
                    <a:pos x="15" y="0"/>
                  </a:cxn>
                  <a:cxn ang="0">
                    <a:pos x="16" y="20"/>
                  </a:cxn>
                  <a:cxn ang="0">
                    <a:pos x="0" y="36"/>
                  </a:cxn>
                </a:cxnLst>
                <a:rect l="0" t="0" r="r" b="b"/>
                <a:pathLst>
                  <a:path w="17" h="37">
                    <a:moveTo>
                      <a:pt x="0" y="36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16" y="20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33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8" name="Freeform 158"/>
              <p:cNvSpPr>
                <a:spLocks/>
              </p:cNvSpPr>
              <p:nvPr/>
            </p:nvSpPr>
            <p:spPr bwMode="auto">
              <a:xfrm>
                <a:off x="820" y="2539"/>
                <a:ext cx="40" cy="23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39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2"/>
                  </a:cxn>
                </a:cxnLst>
                <a:rect l="0" t="0" r="r" b="b"/>
                <a:pathLst>
                  <a:path w="40" h="23">
                    <a:moveTo>
                      <a:pt x="26" y="22"/>
                    </a:moveTo>
                    <a:lnTo>
                      <a:pt x="39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2"/>
                    </a:lnTo>
                  </a:path>
                </a:pathLst>
              </a:custGeom>
              <a:solidFill>
                <a:srgbClr val="93C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59" name="Freeform 159"/>
              <p:cNvSpPr>
                <a:spLocks/>
              </p:cNvSpPr>
              <p:nvPr/>
            </p:nvSpPr>
            <p:spPr bwMode="auto">
              <a:xfrm>
                <a:off x="819" y="2554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67C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0" name="Freeform 160"/>
              <p:cNvSpPr>
                <a:spLocks/>
              </p:cNvSpPr>
              <p:nvPr/>
            </p:nvSpPr>
            <p:spPr bwMode="auto">
              <a:xfrm>
                <a:off x="880" y="2550"/>
                <a:ext cx="17" cy="38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14"/>
                  </a:cxn>
                  <a:cxn ang="0">
                    <a:pos x="15" y="0"/>
                  </a:cxn>
                  <a:cxn ang="0">
                    <a:pos x="16" y="21"/>
                  </a:cxn>
                  <a:cxn ang="0">
                    <a:pos x="0" y="37"/>
                  </a:cxn>
                </a:cxnLst>
                <a:rect l="0" t="0" r="r" b="b"/>
                <a:pathLst>
                  <a:path w="17" h="38">
                    <a:moveTo>
                      <a:pt x="0" y="37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16" y="21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00C4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1" name="Freeform 161"/>
              <p:cNvSpPr>
                <a:spLocks/>
              </p:cNvSpPr>
              <p:nvPr/>
            </p:nvSpPr>
            <p:spPr bwMode="auto">
              <a:xfrm>
                <a:off x="854" y="2543"/>
                <a:ext cx="40" cy="23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39" y="6"/>
                  </a:cxn>
                  <a:cxn ang="0">
                    <a:pos x="15" y="0"/>
                  </a:cxn>
                  <a:cxn ang="0">
                    <a:pos x="0" y="14"/>
                  </a:cxn>
                  <a:cxn ang="0">
                    <a:pos x="26" y="22"/>
                  </a:cxn>
                </a:cxnLst>
                <a:rect l="0" t="0" r="r" b="b"/>
                <a:pathLst>
                  <a:path w="40" h="23">
                    <a:moveTo>
                      <a:pt x="26" y="22"/>
                    </a:moveTo>
                    <a:lnTo>
                      <a:pt x="39" y="6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26" y="22"/>
                    </a:lnTo>
                  </a:path>
                </a:pathLst>
              </a:custGeom>
              <a:solidFill>
                <a:srgbClr val="00EDD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2" name="Freeform 162"/>
              <p:cNvSpPr>
                <a:spLocks/>
              </p:cNvSpPr>
              <p:nvPr/>
            </p:nvSpPr>
            <p:spPr bwMode="auto">
              <a:xfrm>
                <a:off x="854" y="2558"/>
                <a:ext cx="28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27" y="29"/>
                  </a:cxn>
                  <a:cxn ang="0">
                    <a:pos x="27" y="7"/>
                  </a:cxn>
                  <a:cxn ang="0">
                    <a:pos x="0" y="0"/>
                  </a:cxn>
                </a:cxnLst>
                <a:rect l="0" t="0" r="r" b="b"/>
                <a:pathLst>
                  <a:path w="28" h="30">
                    <a:moveTo>
                      <a:pt x="0" y="0"/>
                    </a:moveTo>
                    <a:lnTo>
                      <a:pt x="0" y="21"/>
                    </a:lnTo>
                    <a:lnTo>
                      <a:pt x="27" y="29"/>
                    </a:lnTo>
                    <a:lnTo>
                      <a:pt x="27" y="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3" name="Freeform 163"/>
              <p:cNvSpPr>
                <a:spLocks/>
              </p:cNvSpPr>
              <p:nvPr/>
            </p:nvSpPr>
            <p:spPr bwMode="auto">
              <a:xfrm>
                <a:off x="938" y="2497"/>
                <a:ext cx="23" cy="5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0" y="28"/>
                  </a:cxn>
                  <a:cxn ang="0">
                    <a:pos x="21" y="0"/>
                  </a:cxn>
                  <a:cxn ang="0">
                    <a:pos x="22" y="19"/>
                  </a:cxn>
                  <a:cxn ang="0">
                    <a:pos x="0" y="49"/>
                  </a:cxn>
                </a:cxnLst>
                <a:rect l="0" t="0" r="r" b="b"/>
                <a:pathLst>
                  <a:path w="23" h="50">
                    <a:moveTo>
                      <a:pt x="0" y="49"/>
                    </a:moveTo>
                    <a:lnTo>
                      <a:pt x="0" y="28"/>
                    </a:lnTo>
                    <a:lnTo>
                      <a:pt x="21" y="0"/>
                    </a:lnTo>
                    <a:lnTo>
                      <a:pt x="22" y="19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4" name="Freeform 164"/>
              <p:cNvSpPr>
                <a:spLocks/>
              </p:cNvSpPr>
              <p:nvPr/>
            </p:nvSpPr>
            <p:spPr bwMode="auto">
              <a:xfrm>
                <a:off x="930" y="2525"/>
                <a:ext cx="17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"/>
                  </a:cxn>
                  <a:cxn ang="0">
                    <a:pos x="16" y="21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7" h="22">
                    <a:moveTo>
                      <a:pt x="0" y="0"/>
                    </a:moveTo>
                    <a:lnTo>
                      <a:pt x="0" y="18"/>
                    </a:lnTo>
                    <a:lnTo>
                      <a:pt x="16" y="21"/>
                    </a:lnTo>
                    <a:lnTo>
                      <a:pt x="16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A9F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5" name="Freeform 165"/>
              <p:cNvSpPr>
                <a:spLocks/>
              </p:cNvSpPr>
              <p:nvPr/>
            </p:nvSpPr>
            <p:spPr bwMode="auto">
              <a:xfrm>
                <a:off x="885" y="2450"/>
                <a:ext cx="34" cy="85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32"/>
                  </a:cxn>
                  <a:cxn ang="0">
                    <a:pos x="32" y="0"/>
                  </a:cxn>
                  <a:cxn ang="0">
                    <a:pos x="33" y="52"/>
                  </a:cxn>
                  <a:cxn ang="0">
                    <a:pos x="0" y="84"/>
                  </a:cxn>
                </a:cxnLst>
                <a:rect l="0" t="0" r="r" b="b"/>
                <a:pathLst>
                  <a:path w="34" h="85">
                    <a:moveTo>
                      <a:pt x="0" y="84"/>
                    </a:moveTo>
                    <a:lnTo>
                      <a:pt x="0" y="32"/>
                    </a:lnTo>
                    <a:lnTo>
                      <a:pt x="32" y="0"/>
                    </a:lnTo>
                    <a:lnTo>
                      <a:pt x="33" y="52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6" name="Freeform 166"/>
              <p:cNvSpPr>
                <a:spLocks/>
              </p:cNvSpPr>
              <p:nvPr/>
            </p:nvSpPr>
            <p:spPr bwMode="auto">
              <a:xfrm>
                <a:off x="892" y="2467"/>
                <a:ext cx="22" cy="51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0" y="20"/>
                  </a:cxn>
                  <a:cxn ang="0">
                    <a:pos x="20" y="0"/>
                  </a:cxn>
                  <a:cxn ang="0">
                    <a:pos x="21" y="29"/>
                  </a:cxn>
                  <a:cxn ang="0">
                    <a:pos x="0" y="50"/>
                  </a:cxn>
                </a:cxnLst>
                <a:rect l="0" t="0" r="r" b="b"/>
                <a:pathLst>
                  <a:path w="22" h="51">
                    <a:moveTo>
                      <a:pt x="0" y="50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1" y="29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7" name="Freeform 167"/>
              <p:cNvSpPr>
                <a:spLocks/>
              </p:cNvSpPr>
              <p:nvPr/>
            </p:nvSpPr>
            <p:spPr bwMode="auto">
              <a:xfrm>
                <a:off x="892" y="2480"/>
                <a:ext cx="74" cy="5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35"/>
                  </a:cxn>
                  <a:cxn ang="0">
                    <a:pos x="48" y="53"/>
                  </a:cxn>
                  <a:cxn ang="0">
                    <a:pos x="50" y="54"/>
                  </a:cxn>
                  <a:cxn ang="0">
                    <a:pos x="52" y="52"/>
                  </a:cxn>
                  <a:cxn ang="0">
                    <a:pos x="72" y="25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23"/>
                  </a:cxn>
                  <a:cxn ang="0">
                    <a:pos x="72" y="23"/>
                  </a:cxn>
                  <a:cxn ang="0">
                    <a:pos x="72" y="23"/>
                  </a:cxn>
                  <a:cxn ang="0">
                    <a:pos x="72" y="22"/>
                  </a:cxn>
                  <a:cxn ang="0">
                    <a:pos x="72" y="22"/>
                  </a:cxn>
                  <a:cxn ang="0">
                    <a:pos x="73" y="21"/>
                  </a:cxn>
                  <a:cxn ang="0">
                    <a:pos x="73" y="21"/>
                  </a:cxn>
                  <a:cxn ang="0">
                    <a:pos x="73" y="20"/>
                  </a:cxn>
                  <a:cxn ang="0">
                    <a:pos x="73" y="20"/>
                  </a:cxn>
                  <a:cxn ang="0">
                    <a:pos x="72" y="19"/>
                  </a:cxn>
                  <a:cxn ang="0">
                    <a:pos x="72" y="19"/>
                  </a:cxn>
                  <a:cxn ang="0">
                    <a:pos x="72" y="18"/>
                  </a:cxn>
                  <a:cxn ang="0">
                    <a:pos x="71" y="18"/>
                  </a:cxn>
                  <a:cxn ang="0">
                    <a:pos x="71" y="17"/>
                  </a:cxn>
                  <a:cxn ang="0">
                    <a:pos x="5" y="0"/>
                  </a:cxn>
                  <a:cxn ang="0">
                    <a:pos x="0" y="6"/>
                  </a:cxn>
                </a:cxnLst>
                <a:rect l="0" t="0" r="r" b="b"/>
                <a:pathLst>
                  <a:path w="74" h="55">
                    <a:moveTo>
                      <a:pt x="0" y="6"/>
                    </a:moveTo>
                    <a:lnTo>
                      <a:pt x="0" y="35"/>
                    </a:lnTo>
                    <a:lnTo>
                      <a:pt x="48" y="53"/>
                    </a:lnTo>
                    <a:lnTo>
                      <a:pt x="50" y="54"/>
                    </a:lnTo>
                    <a:lnTo>
                      <a:pt x="52" y="52"/>
                    </a:lnTo>
                    <a:lnTo>
                      <a:pt x="72" y="25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23"/>
                    </a:lnTo>
                    <a:lnTo>
                      <a:pt x="72" y="23"/>
                    </a:lnTo>
                    <a:lnTo>
                      <a:pt x="72" y="23"/>
                    </a:lnTo>
                    <a:lnTo>
                      <a:pt x="72" y="22"/>
                    </a:lnTo>
                    <a:lnTo>
                      <a:pt x="72" y="22"/>
                    </a:lnTo>
                    <a:lnTo>
                      <a:pt x="73" y="21"/>
                    </a:lnTo>
                    <a:lnTo>
                      <a:pt x="73" y="21"/>
                    </a:lnTo>
                    <a:lnTo>
                      <a:pt x="73" y="20"/>
                    </a:lnTo>
                    <a:lnTo>
                      <a:pt x="73" y="20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2" y="18"/>
                    </a:lnTo>
                    <a:lnTo>
                      <a:pt x="71" y="18"/>
                    </a:lnTo>
                    <a:lnTo>
                      <a:pt x="71" y="17"/>
                    </a:lnTo>
                    <a:lnTo>
                      <a:pt x="5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FFE39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8" name="Freeform 168"/>
              <p:cNvSpPr>
                <a:spLocks/>
              </p:cNvSpPr>
              <p:nvPr/>
            </p:nvSpPr>
            <p:spPr bwMode="auto">
              <a:xfrm>
                <a:off x="893" y="2507"/>
                <a:ext cx="53" cy="27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48" y="17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51" y="18"/>
                  </a:cxn>
                  <a:cxn ang="0">
                    <a:pos x="51" y="19"/>
                  </a:cxn>
                  <a:cxn ang="0">
                    <a:pos x="51" y="20"/>
                  </a:cxn>
                  <a:cxn ang="0">
                    <a:pos x="52" y="21"/>
                  </a:cxn>
                  <a:cxn ang="0">
                    <a:pos x="52" y="22"/>
                  </a:cxn>
                  <a:cxn ang="0">
                    <a:pos x="51" y="23"/>
                  </a:cxn>
                  <a:cxn ang="0">
                    <a:pos x="50" y="24"/>
                  </a:cxn>
                  <a:cxn ang="0">
                    <a:pos x="50" y="25"/>
                  </a:cxn>
                  <a:cxn ang="0">
                    <a:pos x="49" y="25"/>
                  </a:cxn>
                  <a:cxn ang="0">
                    <a:pos x="48" y="26"/>
                  </a:cxn>
                  <a:cxn ang="0">
                    <a:pos x="47" y="26"/>
                  </a:cxn>
                  <a:cxn ang="0">
                    <a:pos x="46" y="25"/>
                  </a:cxn>
                  <a:cxn ang="0">
                    <a:pos x="44" y="25"/>
                  </a:cxn>
                  <a:cxn ang="0">
                    <a:pos x="43" y="25"/>
                  </a:cxn>
                  <a:cxn ang="0">
                    <a:pos x="40" y="24"/>
                  </a:cxn>
                  <a:cxn ang="0">
                    <a:pos x="35" y="21"/>
                  </a:cxn>
                  <a:cxn ang="0">
                    <a:pos x="28" y="19"/>
                  </a:cxn>
                  <a:cxn ang="0">
                    <a:pos x="20" y="16"/>
                  </a:cxn>
                  <a:cxn ang="0">
                    <a:pos x="12" y="13"/>
                  </a:cxn>
                  <a:cxn ang="0">
                    <a:pos x="6" y="10"/>
                  </a:cxn>
                  <a:cxn ang="0">
                    <a:pos x="1" y="8"/>
                  </a:cxn>
                  <a:cxn ang="0">
                    <a:pos x="0" y="8"/>
                  </a:cxn>
                </a:cxnLst>
                <a:rect l="0" t="0" r="r" b="b"/>
                <a:pathLst>
                  <a:path w="53" h="27">
                    <a:moveTo>
                      <a:pt x="0" y="8"/>
                    </a:moveTo>
                    <a:lnTo>
                      <a:pt x="0" y="0"/>
                    </a:lnTo>
                    <a:lnTo>
                      <a:pt x="48" y="17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1" y="18"/>
                    </a:lnTo>
                    <a:lnTo>
                      <a:pt x="51" y="19"/>
                    </a:lnTo>
                    <a:lnTo>
                      <a:pt x="51" y="20"/>
                    </a:lnTo>
                    <a:lnTo>
                      <a:pt x="52" y="21"/>
                    </a:lnTo>
                    <a:lnTo>
                      <a:pt x="52" y="22"/>
                    </a:lnTo>
                    <a:lnTo>
                      <a:pt x="51" y="23"/>
                    </a:lnTo>
                    <a:lnTo>
                      <a:pt x="50" y="24"/>
                    </a:lnTo>
                    <a:lnTo>
                      <a:pt x="50" y="25"/>
                    </a:lnTo>
                    <a:lnTo>
                      <a:pt x="49" y="25"/>
                    </a:lnTo>
                    <a:lnTo>
                      <a:pt x="48" y="26"/>
                    </a:lnTo>
                    <a:lnTo>
                      <a:pt x="47" y="26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3" y="25"/>
                    </a:lnTo>
                    <a:lnTo>
                      <a:pt x="40" y="24"/>
                    </a:lnTo>
                    <a:lnTo>
                      <a:pt x="35" y="21"/>
                    </a:lnTo>
                    <a:lnTo>
                      <a:pt x="28" y="19"/>
                    </a:lnTo>
                    <a:lnTo>
                      <a:pt x="20" y="16"/>
                    </a:lnTo>
                    <a:lnTo>
                      <a:pt x="12" y="13"/>
                    </a:lnTo>
                    <a:lnTo>
                      <a:pt x="6" y="1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E5A7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69" name="Freeform 169"/>
              <p:cNvSpPr>
                <a:spLocks/>
              </p:cNvSpPr>
              <p:nvPr/>
            </p:nvSpPr>
            <p:spPr bwMode="auto">
              <a:xfrm>
                <a:off x="840" y="2437"/>
                <a:ext cx="79" cy="46"/>
              </a:xfrm>
              <a:custGeom>
                <a:avLst/>
                <a:gdLst/>
                <a:ahLst/>
                <a:cxnLst>
                  <a:cxn ang="0">
                    <a:pos x="47" y="45"/>
                  </a:cxn>
                  <a:cxn ang="0">
                    <a:pos x="78" y="12"/>
                  </a:cxn>
                  <a:cxn ang="0">
                    <a:pos x="35" y="0"/>
                  </a:cxn>
                  <a:cxn ang="0">
                    <a:pos x="0" y="32"/>
                  </a:cxn>
                  <a:cxn ang="0">
                    <a:pos x="47" y="45"/>
                  </a:cxn>
                </a:cxnLst>
                <a:rect l="0" t="0" r="r" b="b"/>
                <a:pathLst>
                  <a:path w="79" h="46">
                    <a:moveTo>
                      <a:pt x="47" y="45"/>
                    </a:moveTo>
                    <a:lnTo>
                      <a:pt x="78" y="12"/>
                    </a:lnTo>
                    <a:lnTo>
                      <a:pt x="35" y="0"/>
                    </a:lnTo>
                    <a:lnTo>
                      <a:pt x="0" y="32"/>
                    </a:lnTo>
                    <a:lnTo>
                      <a:pt x="47" y="45"/>
                    </a:lnTo>
                  </a:path>
                </a:pathLst>
              </a:custGeom>
              <a:solidFill>
                <a:srgbClr val="FFE39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0" name="Freeform 170"/>
              <p:cNvSpPr>
                <a:spLocks/>
              </p:cNvSpPr>
              <p:nvPr/>
            </p:nvSpPr>
            <p:spPr bwMode="auto">
              <a:xfrm>
                <a:off x="840" y="2469"/>
                <a:ext cx="48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1"/>
                  </a:cxn>
                  <a:cxn ang="0">
                    <a:pos x="47" y="65"/>
                  </a:cxn>
                  <a:cxn ang="0">
                    <a:pos x="47" y="12"/>
                  </a:cxn>
                  <a:cxn ang="0">
                    <a:pos x="0" y="0"/>
                  </a:cxn>
                </a:cxnLst>
                <a:rect l="0" t="0" r="r" b="b"/>
                <a:pathLst>
                  <a:path w="48" h="66">
                    <a:moveTo>
                      <a:pt x="0" y="0"/>
                    </a:moveTo>
                    <a:lnTo>
                      <a:pt x="0" y="51"/>
                    </a:lnTo>
                    <a:lnTo>
                      <a:pt x="47" y="65"/>
                    </a:lnTo>
                    <a:lnTo>
                      <a:pt x="47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A9F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1" name="Freeform 171"/>
              <p:cNvSpPr>
                <a:spLocks/>
              </p:cNvSpPr>
              <p:nvPr/>
            </p:nvSpPr>
            <p:spPr bwMode="auto">
              <a:xfrm>
                <a:off x="901" y="2511"/>
                <a:ext cx="17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11" y="16"/>
                  </a:cxn>
                  <a:cxn ang="0">
                    <a:pos x="12" y="15"/>
                  </a:cxn>
                  <a:cxn ang="0">
                    <a:pos x="13" y="14"/>
                  </a:cxn>
                  <a:cxn ang="0">
                    <a:pos x="14" y="13"/>
                  </a:cxn>
                  <a:cxn ang="0">
                    <a:pos x="15" y="12"/>
                  </a:cxn>
                  <a:cxn ang="0">
                    <a:pos x="16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5"/>
                  </a:cxn>
                  <a:cxn ang="0">
                    <a:pos x="14" y="4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1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6" y="15"/>
                  </a:cxn>
                </a:cxnLst>
                <a:rect l="0" t="0" r="r" b="b"/>
                <a:pathLst>
                  <a:path w="17" h="17">
                    <a:moveTo>
                      <a:pt x="6" y="15"/>
                    </a:moveTo>
                    <a:lnTo>
                      <a:pt x="8" y="16"/>
                    </a:ln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5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2" name="Freeform 172"/>
              <p:cNvSpPr>
                <a:spLocks/>
              </p:cNvSpPr>
              <p:nvPr/>
            </p:nvSpPr>
            <p:spPr bwMode="auto">
              <a:xfrm>
                <a:off x="892" y="2507"/>
                <a:ext cx="17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11" y="15"/>
                  </a:cxn>
                  <a:cxn ang="0">
                    <a:pos x="12" y="15"/>
                  </a:cxn>
                  <a:cxn ang="0">
                    <a:pos x="13" y="14"/>
                  </a:cxn>
                  <a:cxn ang="0">
                    <a:pos x="14" y="13"/>
                  </a:cxn>
                  <a:cxn ang="0">
                    <a:pos x="15" y="12"/>
                  </a:cxn>
                  <a:cxn ang="0">
                    <a:pos x="16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5"/>
                  </a:cxn>
                  <a:cxn ang="0">
                    <a:pos x="14" y="4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1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6" y="15"/>
                  </a:cxn>
                </a:cxnLst>
                <a:rect l="0" t="0" r="r" b="b"/>
                <a:pathLst>
                  <a:path w="17" h="17">
                    <a:moveTo>
                      <a:pt x="6" y="15"/>
                    </a:moveTo>
                    <a:lnTo>
                      <a:pt x="8" y="16"/>
                    </a:lnTo>
                    <a:lnTo>
                      <a:pt x="9" y="16"/>
                    </a:lnTo>
                    <a:lnTo>
                      <a:pt x="11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5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3" name="Freeform 173"/>
              <p:cNvSpPr>
                <a:spLocks/>
              </p:cNvSpPr>
              <p:nvPr/>
            </p:nvSpPr>
            <p:spPr bwMode="auto">
              <a:xfrm>
                <a:off x="918" y="2518"/>
                <a:ext cx="17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11" y="15"/>
                  </a:cxn>
                  <a:cxn ang="0">
                    <a:pos x="12" y="15"/>
                  </a:cxn>
                  <a:cxn ang="0">
                    <a:pos x="13" y="14"/>
                  </a:cxn>
                  <a:cxn ang="0">
                    <a:pos x="14" y="13"/>
                  </a:cxn>
                  <a:cxn ang="0">
                    <a:pos x="15" y="12"/>
                  </a:cxn>
                  <a:cxn ang="0">
                    <a:pos x="15" y="10"/>
                  </a:cxn>
                  <a:cxn ang="0">
                    <a:pos x="16" y="9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4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10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1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6" y="15"/>
                  </a:cxn>
                </a:cxnLst>
                <a:rect l="0" t="0" r="r" b="b"/>
                <a:pathLst>
                  <a:path w="17" h="17">
                    <a:moveTo>
                      <a:pt x="6" y="15"/>
                    </a:moveTo>
                    <a:lnTo>
                      <a:pt x="8" y="16"/>
                    </a:lnTo>
                    <a:lnTo>
                      <a:pt x="9" y="16"/>
                    </a:lnTo>
                    <a:lnTo>
                      <a:pt x="11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5" y="10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4" name="Freeform 174"/>
              <p:cNvSpPr>
                <a:spLocks/>
              </p:cNvSpPr>
              <p:nvPr/>
            </p:nvSpPr>
            <p:spPr bwMode="auto">
              <a:xfrm>
                <a:off x="927" y="2521"/>
                <a:ext cx="17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11" y="16"/>
                  </a:cxn>
                  <a:cxn ang="0">
                    <a:pos x="12" y="15"/>
                  </a:cxn>
                  <a:cxn ang="0">
                    <a:pos x="13" y="14"/>
                  </a:cxn>
                  <a:cxn ang="0">
                    <a:pos x="14" y="13"/>
                  </a:cxn>
                  <a:cxn ang="0">
                    <a:pos x="15" y="12"/>
                  </a:cxn>
                  <a:cxn ang="0">
                    <a:pos x="15" y="10"/>
                  </a:cxn>
                  <a:cxn ang="0">
                    <a:pos x="16" y="9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4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1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5" y="14"/>
                  </a:cxn>
                  <a:cxn ang="0">
                    <a:pos x="6" y="15"/>
                  </a:cxn>
                </a:cxnLst>
                <a:rect l="0" t="0" r="r" b="b"/>
                <a:pathLst>
                  <a:path w="17" h="17">
                    <a:moveTo>
                      <a:pt x="6" y="15"/>
                    </a:moveTo>
                    <a:lnTo>
                      <a:pt x="8" y="16"/>
                    </a:ln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5" y="10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5" y="14"/>
                    </a:lnTo>
                    <a:lnTo>
                      <a:pt x="6" y="15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5" name="Freeform 175"/>
              <p:cNvSpPr>
                <a:spLocks/>
              </p:cNvSpPr>
              <p:nvPr/>
            </p:nvSpPr>
            <p:spPr bwMode="auto">
              <a:xfrm>
                <a:off x="936" y="2524"/>
                <a:ext cx="17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11" y="15"/>
                  </a:cxn>
                  <a:cxn ang="0">
                    <a:pos x="12" y="15"/>
                  </a:cxn>
                  <a:cxn ang="0">
                    <a:pos x="13" y="14"/>
                  </a:cxn>
                  <a:cxn ang="0">
                    <a:pos x="14" y="13"/>
                  </a:cxn>
                  <a:cxn ang="0">
                    <a:pos x="15" y="12"/>
                  </a:cxn>
                  <a:cxn ang="0">
                    <a:pos x="16" y="10"/>
                  </a:cxn>
                  <a:cxn ang="0">
                    <a:pos x="16" y="9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4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1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5" y="14"/>
                  </a:cxn>
                  <a:cxn ang="0">
                    <a:pos x="6" y="15"/>
                  </a:cxn>
                </a:cxnLst>
                <a:rect l="0" t="0" r="r" b="b"/>
                <a:pathLst>
                  <a:path w="17" h="17">
                    <a:moveTo>
                      <a:pt x="6" y="15"/>
                    </a:moveTo>
                    <a:lnTo>
                      <a:pt x="8" y="16"/>
                    </a:lnTo>
                    <a:lnTo>
                      <a:pt x="9" y="16"/>
                    </a:lnTo>
                    <a:lnTo>
                      <a:pt x="11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0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5" y="14"/>
                    </a:lnTo>
                    <a:lnTo>
                      <a:pt x="6" y="15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6" name="Freeform 176"/>
              <p:cNvSpPr>
                <a:spLocks/>
              </p:cNvSpPr>
              <p:nvPr/>
            </p:nvSpPr>
            <p:spPr bwMode="auto">
              <a:xfrm>
                <a:off x="910" y="2514"/>
                <a:ext cx="17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11" y="16"/>
                  </a:cxn>
                  <a:cxn ang="0">
                    <a:pos x="12" y="15"/>
                  </a:cxn>
                  <a:cxn ang="0">
                    <a:pos x="13" y="14"/>
                  </a:cxn>
                  <a:cxn ang="0">
                    <a:pos x="14" y="13"/>
                  </a:cxn>
                  <a:cxn ang="0">
                    <a:pos x="15" y="12"/>
                  </a:cxn>
                  <a:cxn ang="0">
                    <a:pos x="16" y="10"/>
                  </a:cxn>
                  <a:cxn ang="0">
                    <a:pos x="16" y="9"/>
                  </a:cxn>
                  <a:cxn ang="0">
                    <a:pos x="15" y="7"/>
                  </a:cxn>
                  <a:cxn ang="0">
                    <a:pos x="15" y="6"/>
                  </a:cxn>
                  <a:cxn ang="0">
                    <a:pos x="14" y="4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1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6" y="15"/>
                  </a:cxn>
                </a:cxnLst>
                <a:rect l="0" t="0" r="r" b="b"/>
                <a:pathLst>
                  <a:path w="17" h="17">
                    <a:moveTo>
                      <a:pt x="6" y="15"/>
                    </a:moveTo>
                    <a:lnTo>
                      <a:pt x="8" y="16"/>
                    </a:ln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0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7" name="Freeform 177"/>
              <p:cNvSpPr>
                <a:spLocks/>
              </p:cNvSpPr>
              <p:nvPr/>
            </p:nvSpPr>
            <p:spPr bwMode="auto">
              <a:xfrm>
                <a:off x="938" y="2482"/>
                <a:ext cx="17" cy="3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13"/>
                  </a:cxn>
                  <a:cxn ang="0">
                    <a:pos x="15" y="0"/>
                  </a:cxn>
                  <a:cxn ang="0">
                    <a:pos x="16" y="19"/>
                  </a:cxn>
                  <a:cxn ang="0">
                    <a:pos x="0" y="34"/>
                  </a:cxn>
                </a:cxnLst>
                <a:rect l="0" t="0" r="r" b="b"/>
                <a:pathLst>
                  <a:path w="17" h="35">
                    <a:moveTo>
                      <a:pt x="0" y="34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16" y="19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C4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8" name="Freeform 178"/>
              <p:cNvSpPr>
                <a:spLocks/>
              </p:cNvSpPr>
              <p:nvPr/>
            </p:nvSpPr>
            <p:spPr bwMode="auto">
              <a:xfrm>
                <a:off x="913" y="2475"/>
                <a:ext cx="38" cy="21"/>
              </a:xfrm>
              <a:custGeom>
                <a:avLst/>
                <a:gdLst/>
                <a:ahLst/>
                <a:cxnLst>
                  <a:cxn ang="0">
                    <a:pos x="24" y="20"/>
                  </a:cxn>
                  <a:cxn ang="0">
                    <a:pos x="37" y="6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24" y="20"/>
                  </a:cxn>
                </a:cxnLst>
                <a:rect l="0" t="0" r="r" b="b"/>
                <a:pathLst>
                  <a:path w="38" h="21">
                    <a:moveTo>
                      <a:pt x="24" y="20"/>
                    </a:moveTo>
                    <a:lnTo>
                      <a:pt x="37" y="6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24" y="20"/>
                    </a:lnTo>
                  </a:path>
                </a:pathLst>
              </a:custGeom>
              <a:solidFill>
                <a:srgbClr val="00EDD7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79" name="Freeform 179"/>
              <p:cNvSpPr>
                <a:spLocks/>
              </p:cNvSpPr>
              <p:nvPr/>
            </p:nvSpPr>
            <p:spPr bwMode="auto">
              <a:xfrm>
                <a:off x="913" y="2489"/>
                <a:ext cx="26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"/>
                  </a:cxn>
                  <a:cxn ang="0">
                    <a:pos x="25" y="27"/>
                  </a:cxn>
                  <a:cxn ang="0">
                    <a:pos x="25" y="6"/>
                  </a:cxn>
                  <a:cxn ang="0">
                    <a:pos x="0" y="0"/>
                  </a:cxn>
                </a:cxnLst>
                <a:rect l="0" t="0" r="r" b="b"/>
                <a:pathLst>
                  <a:path w="26" h="28">
                    <a:moveTo>
                      <a:pt x="0" y="0"/>
                    </a:moveTo>
                    <a:lnTo>
                      <a:pt x="0" y="20"/>
                    </a:lnTo>
                    <a:lnTo>
                      <a:pt x="25" y="27"/>
                    </a:lnTo>
                    <a:lnTo>
                      <a:pt x="25" y="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80" name="Freeform 180"/>
              <p:cNvSpPr>
                <a:spLocks/>
              </p:cNvSpPr>
              <p:nvPr/>
            </p:nvSpPr>
            <p:spPr bwMode="auto">
              <a:xfrm>
                <a:off x="843" y="2482"/>
                <a:ext cx="33" cy="3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3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2"/>
                  </a:cxn>
                  <a:cxn ang="0">
                    <a:pos x="2" y="25"/>
                  </a:cxn>
                  <a:cxn ang="0">
                    <a:pos x="4" y="27"/>
                  </a:cxn>
                  <a:cxn ang="0">
                    <a:pos x="6" y="29"/>
                  </a:cxn>
                  <a:cxn ang="0">
                    <a:pos x="8" y="31"/>
                  </a:cxn>
                  <a:cxn ang="0">
                    <a:pos x="11" y="33"/>
                  </a:cxn>
                  <a:cxn ang="0">
                    <a:pos x="13" y="33"/>
                  </a:cxn>
                  <a:cxn ang="0">
                    <a:pos x="15" y="34"/>
                  </a:cxn>
                  <a:cxn ang="0">
                    <a:pos x="18" y="34"/>
                  </a:cxn>
                  <a:cxn ang="0">
                    <a:pos x="19" y="33"/>
                  </a:cxn>
                  <a:cxn ang="0">
                    <a:pos x="21" y="32"/>
                  </a:cxn>
                  <a:cxn ang="0">
                    <a:pos x="23" y="32"/>
                  </a:cxn>
                  <a:cxn ang="0">
                    <a:pos x="24" y="30"/>
                  </a:cxn>
                  <a:cxn ang="0">
                    <a:pos x="26" y="29"/>
                  </a:cxn>
                  <a:cxn ang="0">
                    <a:pos x="27" y="28"/>
                  </a:cxn>
                  <a:cxn ang="0">
                    <a:pos x="28" y="27"/>
                  </a:cxn>
                  <a:cxn ang="0">
                    <a:pos x="28" y="26"/>
                  </a:cxn>
                  <a:cxn ang="0">
                    <a:pos x="29" y="25"/>
                  </a:cxn>
                  <a:cxn ang="0">
                    <a:pos x="30" y="24"/>
                  </a:cxn>
                  <a:cxn ang="0">
                    <a:pos x="30" y="23"/>
                  </a:cxn>
                  <a:cxn ang="0">
                    <a:pos x="31" y="22"/>
                  </a:cxn>
                  <a:cxn ang="0">
                    <a:pos x="31" y="20"/>
                  </a:cxn>
                  <a:cxn ang="0">
                    <a:pos x="32" y="17"/>
                  </a:cxn>
                  <a:cxn ang="0">
                    <a:pos x="31" y="14"/>
                  </a:cxn>
                  <a:cxn ang="0">
                    <a:pos x="30" y="11"/>
                  </a:cxn>
                  <a:cxn ang="0">
                    <a:pos x="29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0" y="0"/>
                  </a:cxn>
                </a:cxnLst>
                <a:rect l="0" t="0" r="r" b="b"/>
                <a:pathLst>
                  <a:path w="33" h="35">
                    <a:moveTo>
                      <a:pt x="20" y="0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6" y="29"/>
                    </a:lnTo>
                    <a:lnTo>
                      <a:pt x="8" y="31"/>
                    </a:lnTo>
                    <a:lnTo>
                      <a:pt x="11" y="33"/>
                    </a:lnTo>
                    <a:lnTo>
                      <a:pt x="13" y="33"/>
                    </a:lnTo>
                    <a:lnTo>
                      <a:pt x="15" y="34"/>
                    </a:lnTo>
                    <a:lnTo>
                      <a:pt x="18" y="34"/>
                    </a:lnTo>
                    <a:lnTo>
                      <a:pt x="19" y="33"/>
                    </a:lnTo>
                    <a:lnTo>
                      <a:pt x="21" y="32"/>
                    </a:lnTo>
                    <a:lnTo>
                      <a:pt x="23" y="32"/>
                    </a:lnTo>
                    <a:lnTo>
                      <a:pt x="24" y="30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8" y="27"/>
                    </a:lnTo>
                    <a:lnTo>
                      <a:pt x="28" y="26"/>
                    </a:lnTo>
                    <a:lnTo>
                      <a:pt x="29" y="25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31" y="22"/>
                    </a:lnTo>
                    <a:lnTo>
                      <a:pt x="31" y="20"/>
                    </a:lnTo>
                    <a:lnTo>
                      <a:pt x="32" y="17"/>
                    </a:lnTo>
                    <a:lnTo>
                      <a:pt x="31" y="14"/>
                    </a:lnTo>
                    <a:lnTo>
                      <a:pt x="30" y="11"/>
                    </a:lnTo>
                    <a:lnTo>
                      <a:pt x="29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81" name="Freeform 181"/>
              <p:cNvSpPr>
                <a:spLocks/>
              </p:cNvSpPr>
              <p:nvPr/>
            </p:nvSpPr>
            <p:spPr bwMode="auto">
              <a:xfrm>
                <a:off x="844" y="2480"/>
                <a:ext cx="33" cy="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2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1" y="21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6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3"/>
                  </a:cxn>
                  <a:cxn ang="0">
                    <a:pos x="17" y="33"/>
                  </a:cxn>
                  <a:cxn ang="0">
                    <a:pos x="19" y="32"/>
                  </a:cxn>
                  <a:cxn ang="0">
                    <a:pos x="21" y="32"/>
                  </a:cxn>
                  <a:cxn ang="0">
                    <a:pos x="23" y="31"/>
                  </a:cxn>
                  <a:cxn ang="0">
                    <a:pos x="24" y="30"/>
                  </a:cxn>
                  <a:cxn ang="0">
                    <a:pos x="26" y="28"/>
                  </a:cxn>
                  <a:cxn ang="0">
                    <a:pos x="27" y="28"/>
                  </a:cxn>
                  <a:cxn ang="0">
                    <a:pos x="28" y="27"/>
                  </a:cxn>
                  <a:cxn ang="0">
                    <a:pos x="29" y="26"/>
                  </a:cxn>
                  <a:cxn ang="0">
                    <a:pos x="30" y="25"/>
                  </a:cxn>
                  <a:cxn ang="0">
                    <a:pos x="30" y="23"/>
                  </a:cxn>
                  <a:cxn ang="0">
                    <a:pos x="31" y="22"/>
                  </a:cxn>
                  <a:cxn ang="0">
                    <a:pos x="31" y="21"/>
                  </a:cxn>
                  <a:cxn ang="0">
                    <a:pos x="31" y="19"/>
                  </a:cxn>
                  <a:cxn ang="0">
                    <a:pos x="32" y="17"/>
                  </a:cxn>
                  <a:cxn ang="0">
                    <a:pos x="31" y="14"/>
                  </a:cxn>
                  <a:cxn ang="0">
                    <a:pos x="30" y="11"/>
                  </a:cxn>
                  <a:cxn ang="0">
                    <a:pos x="29" y="8"/>
                  </a:cxn>
                  <a:cxn ang="0">
                    <a:pos x="27" y="6"/>
                  </a:cxn>
                  <a:cxn ang="0">
                    <a:pos x="25" y="3"/>
                  </a:cxn>
                  <a:cxn ang="0">
                    <a:pos x="23" y="2"/>
                  </a:cxn>
                  <a:cxn ang="0">
                    <a:pos x="20" y="0"/>
                  </a:cxn>
                </a:cxnLst>
                <a:rect l="0" t="0" r="r" b="b"/>
                <a:pathLst>
                  <a:path w="33" h="34">
                    <a:moveTo>
                      <a:pt x="20" y="0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1" y="8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3"/>
                    </a:lnTo>
                    <a:lnTo>
                      <a:pt x="17" y="33"/>
                    </a:lnTo>
                    <a:lnTo>
                      <a:pt x="19" y="32"/>
                    </a:lnTo>
                    <a:lnTo>
                      <a:pt x="21" y="32"/>
                    </a:lnTo>
                    <a:lnTo>
                      <a:pt x="23" y="31"/>
                    </a:lnTo>
                    <a:lnTo>
                      <a:pt x="24" y="30"/>
                    </a:lnTo>
                    <a:lnTo>
                      <a:pt x="26" y="28"/>
                    </a:lnTo>
                    <a:lnTo>
                      <a:pt x="27" y="28"/>
                    </a:lnTo>
                    <a:lnTo>
                      <a:pt x="28" y="27"/>
                    </a:lnTo>
                    <a:lnTo>
                      <a:pt x="29" y="26"/>
                    </a:lnTo>
                    <a:lnTo>
                      <a:pt x="30" y="25"/>
                    </a:lnTo>
                    <a:lnTo>
                      <a:pt x="30" y="23"/>
                    </a:lnTo>
                    <a:lnTo>
                      <a:pt x="31" y="22"/>
                    </a:lnTo>
                    <a:lnTo>
                      <a:pt x="31" y="21"/>
                    </a:lnTo>
                    <a:lnTo>
                      <a:pt x="31" y="19"/>
                    </a:lnTo>
                    <a:lnTo>
                      <a:pt x="32" y="17"/>
                    </a:lnTo>
                    <a:lnTo>
                      <a:pt x="31" y="14"/>
                    </a:lnTo>
                    <a:lnTo>
                      <a:pt x="30" y="11"/>
                    </a:lnTo>
                    <a:lnTo>
                      <a:pt x="29" y="8"/>
                    </a:lnTo>
                    <a:lnTo>
                      <a:pt x="27" y="6"/>
                    </a:lnTo>
                    <a:lnTo>
                      <a:pt x="25" y="3"/>
                    </a:lnTo>
                    <a:lnTo>
                      <a:pt x="23" y="2"/>
                    </a:lnTo>
                    <a:lnTo>
                      <a:pt x="20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82" name="Freeform 182"/>
              <p:cNvSpPr>
                <a:spLocks/>
              </p:cNvSpPr>
              <p:nvPr/>
            </p:nvSpPr>
            <p:spPr bwMode="auto">
              <a:xfrm>
                <a:off x="822" y="2461"/>
                <a:ext cx="27" cy="31"/>
              </a:xfrm>
              <a:custGeom>
                <a:avLst/>
                <a:gdLst/>
                <a:ahLst/>
                <a:cxnLst>
                  <a:cxn ang="0">
                    <a:pos x="26" y="2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2" y="30"/>
                  </a:cxn>
                  <a:cxn ang="0">
                    <a:pos x="26" y="24"/>
                  </a:cxn>
                </a:cxnLst>
                <a:rect l="0" t="0" r="r" b="b"/>
                <a:pathLst>
                  <a:path w="27" h="31">
                    <a:moveTo>
                      <a:pt x="26" y="24"/>
                    </a:moveTo>
                    <a:lnTo>
                      <a:pt x="7" y="1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22" y="30"/>
                    </a:lnTo>
                    <a:lnTo>
                      <a:pt x="26" y="24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83" name="Freeform 183"/>
              <p:cNvSpPr>
                <a:spLocks/>
              </p:cNvSpPr>
              <p:nvPr/>
            </p:nvSpPr>
            <p:spPr bwMode="auto">
              <a:xfrm>
                <a:off x="844" y="2482"/>
                <a:ext cx="30" cy="32"/>
              </a:xfrm>
              <a:custGeom>
                <a:avLst/>
                <a:gdLst/>
                <a:ahLst/>
                <a:cxnLst>
                  <a:cxn ang="0">
                    <a:pos x="11" y="30"/>
                  </a:cxn>
                  <a:cxn ang="0">
                    <a:pos x="14" y="30"/>
                  </a:cxn>
                  <a:cxn ang="0">
                    <a:pos x="17" y="31"/>
                  </a:cxn>
                  <a:cxn ang="0">
                    <a:pos x="20" y="30"/>
                  </a:cxn>
                  <a:cxn ang="0">
                    <a:pos x="22" y="29"/>
                  </a:cxn>
                  <a:cxn ang="0">
                    <a:pos x="24" y="28"/>
                  </a:cxn>
                  <a:cxn ang="0">
                    <a:pos x="26" y="26"/>
                  </a:cxn>
                  <a:cxn ang="0">
                    <a:pos x="27" y="23"/>
                  </a:cxn>
                  <a:cxn ang="0">
                    <a:pos x="28" y="20"/>
                  </a:cxn>
                  <a:cxn ang="0">
                    <a:pos x="29" y="17"/>
                  </a:cxn>
                  <a:cxn ang="0">
                    <a:pos x="28" y="14"/>
                  </a:cxn>
                  <a:cxn ang="0">
                    <a:pos x="27" y="11"/>
                  </a:cxn>
                  <a:cxn ang="0">
                    <a:pos x="26" y="8"/>
                  </a:cxn>
                  <a:cxn ang="0">
                    <a:pos x="24" y="6"/>
                  </a:cxn>
                  <a:cxn ang="0">
                    <a:pos x="22" y="4"/>
                  </a:cxn>
                  <a:cxn ang="0">
                    <a:pos x="19" y="2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6" y="1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1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1" y="19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6" y="26"/>
                  </a:cxn>
                  <a:cxn ang="0">
                    <a:pos x="9" y="28"/>
                  </a:cxn>
                  <a:cxn ang="0">
                    <a:pos x="11" y="30"/>
                  </a:cxn>
                </a:cxnLst>
                <a:rect l="0" t="0" r="r" b="b"/>
                <a:pathLst>
                  <a:path w="30" h="32">
                    <a:moveTo>
                      <a:pt x="11" y="30"/>
                    </a:moveTo>
                    <a:lnTo>
                      <a:pt x="14" y="30"/>
                    </a:lnTo>
                    <a:lnTo>
                      <a:pt x="17" y="31"/>
                    </a:lnTo>
                    <a:lnTo>
                      <a:pt x="20" y="30"/>
                    </a:lnTo>
                    <a:lnTo>
                      <a:pt x="22" y="29"/>
                    </a:lnTo>
                    <a:lnTo>
                      <a:pt x="24" y="28"/>
                    </a:lnTo>
                    <a:lnTo>
                      <a:pt x="26" y="26"/>
                    </a:lnTo>
                    <a:lnTo>
                      <a:pt x="27" y="23"/>
                    </a:lnTo>
                    <a:lnTo>
                      <a:pt x="28" y="20"/>
                    </a:lnTo>
                    <a:lnTo>
                      <a:pt x="29" y="17"/>
                    </a:lnTo>
                    <a:lnTo>
                      <a:pt x="28" y="14"/>
                    </a:lnTo>
                    <a:lnTo>
                      <a:pt x="27" y="11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1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1" y="19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9" y="28"/>
                    </a:lnTo>
                    <a:lnTo>
                      <a:pt x="11" y="30"/>
                    </a:lnTo>
                  </a:path>
                </a:pathLst>
              </a:custGeom>
              <a:solidFill>
                <a:srgbClr val="DA9F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35384" name="Group 184"/>
          <p:cNvGrpSpPr>
            <a:grpSpLocks/>
          </p:cNvGrpSpPr>
          <p:nvPr/>
        </p:nvGrpSpPr>
        <p:grpSpPr bwMode="auto">
          <a:xfrm>
            <a:off x="5781675" y="2524125"/>
            <a:ext cx="439738" cy="192088"/>
            <a:chOff x="3359" y="1417"/>
            <a:chExt cx="277" cy="121"/>
          </a:xfrm>
        </p:grpSpPr>
        <p:sp>
          <p:nvSpPr>
            <p:cNvPr id="435385" name="Freeform 185"/>
            <p:cNvSpPr>
              <a:spLocks/>
            </p:cNvSpPr>
            <p:nvPr/>
          </p:nvSpPr>
          <p:spPr bwMode="auto">
            <a:xfrm>
              <a:off x="3359" y="1417"/>
              <a:ext cx="277" cy="121"/>
            </a:xfrm>
            <a:custGeom>
              <a:avLst/>
              <a:gdLst/>
              <a:ahLst/>
              <a:cxnLst>
                <a:cxn ang="0">
                  <a:pos x="276" y="120"/>
                </a:cxn>
                <a:cxn ang="0">
                  <a:pos x="276" y="0"/>
                </a:cxn>
                <a:cxn ang="0">
                  <a:pos x="0" y="0"/>
                </a:cxn>
                <a:cxn ang="0">
                  <a:pos x="0" y="120"/>
                </a:cxn>
                <a:cxn ang="0">
                  <a:pos x="276" y="120"/>
                </a:cxn>
              </a:cxnLst>
              <a:rect l="0" t="0" r="r" b="b"/>
              <a:pathLst>
                <a:path w="277" h="121">
                  <a:moveTo>
                    <a:pt x="276" y="120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120"/>
                  </a:lnTo>
                  <a:lnTo>
                    <a:pt x="276" y="120"/>
                  </a:lnTo>
                </a:path>
              </a:pathLst>
            </a:custGeom>
            <a:solidFill>
              <a:srgbClr val="D4F5D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386" name="Freeform 186"/>
            <p:cNvSpPr>
              <a:spLocks/>
            </p:cNvSpPr>
            <p:nvPr/>
          </p:nvSpPr>
          <p:spPr bwMode="auto">
            <a:xfrm>
              <a:off x="3365" y="1424"/>
              <a:ext cx="265" cy="109"/>
            </a:xfrm>
            <a:custGeom>
              <a:avLst/>
              <a:gdLst/>
              <a:ahLst/>
              <a:cxnLst>
                <a:cxn ang="0">
                  <a:pos x="264" y="108"/>
                </a:cxn>
                <a:cxn ang="0">
                  <a:pos x="264" y="0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264" y="108"/>
                </a:cxn>
              </a:cxnLst>
              <a:rect l="0" t="0" r="r" b="b"/>
              <a:pathLst>
                <a:path w="265" h="109">
                  <a:moveTo>
                    <a:pt x="264" y="108"/>
                  </a:moveTo>
                  <a:lnTo>
                    <a:pt x="264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264" y="108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387" name="Freeform 187"/>
            <p:cNvSpPr>
              <a:spLocks/>
            </p:cNvSpPr>
            <p:nvPr/>
          </p:nvSpPr>
          <p:spPr bwMode="auto">
            <a:xfrm>
              <a:off x="3375" y="1432"/>
              <a:ext cx="244" cy="90"/>
            </a:xfrm>
            <a:custGeom>
              <a:avLst/>
              <a:gdLst/>
              <a:ahLst/>
              <a:cxnLst>
                <a:cxn ang="0">
                  <a:pos x="243" y="89"/>
                </a:cxn>
                <a:cxn ang="0">
                  <a:pos x="243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43" y="89"/>
                </a:cxn>
              </a:cxnLst>
              <a:rect l="0" t="0" r="r" b="b"/>
              <a:pathLst>
                <a:path w="244" h="90">
                  <a:moveTo>
                    <a:pt x="243" y="89"/>
                  </a:moveTo>
                  <a:lnTo>
                    <a:pt x="243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43" y="89"/>
                  </a:lnTo>
                </a:path>
              </a:pathLst>
            </a:custGeom>
            <a:solidFill>
              <a:srgbClr val="D4F5D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388" name="Freeform 188"/>
            <p:cNvSpPr>
              <a:spLocks/>
            </p:cNvSpPr>
            <p:nvPr/>
          </p:nvSpPr>
          <p:spPr bwMode="auto">
            <a:xfrm>
              <a:off x="3367" y="1425"/>
              <a:ext cx="19" cy="26"/>
            </a:xfrm>
            <a:custGeom>
              <a:avLst/>
              <a:gdLst/>
              <a:ahLst/>
              <a:cxnLst>
                <a:cxn ang="0">
                  <a:pos x="8" y="25"/>
                </a:cxn>
                <a:cxn ang="0">
                  <a:pos x="10" y="25"/>
                </a:cxn>
                <a:cxn ang="0">
                  <a:pos x="12" y="24"/>
                </a:cxn>
                <a:cxn ang="0">
                  <a:pos x="13" y="23"/>
                </a:cxn>
                <a:cxn ang="0">
                  <a:pos x="15" y="21"/>
                </a:cxn>
                <a:cxn ang="0">
                  <a:pos x="16" y="19"/>
                </a:cxn>
                <a:cxn ang="0">
                  <a:pos x="17" y="17"/>
                </a:cxn>
                <a:cxn ang="0">
                  <a:pos x="17" y="15"/>
                </a:cxn>
                <a:cxn ang="0">
                  <a:pos x="18" y="12"/>
                </a:cxn>
                <a:cxn ang="0">
                  <a:pos x="17" y="10"/>
                </a:cxn>
                <a:cxn ang="0">
                  <a:pos x="17" y="7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3" y="23"/>
                </a:cxn>
                <a:cxn ang="0">
                  <a:pos x="5" y="24"/>
                </a:cxn>
                <a:cxn ang="0">
                  <a:pos x="7" y="25"/>
                </a:cxn>
                <a:cxn ang="0">
                  <a:pos x="8" y="25"/>
                </a:cxn>
              </a:cxnLst>
              <a:rect l="0" t="0" r="r" b="b"/>
              <a:pathLst>
                <a:path w="19" h="26">
                  <a:moveTo>
                    <a:pt x="8" y="25"/>
                  </a:moveTo>
                  <a:lnTo>
                    <a:pt x="10" y="25"/>
                  </a:lnTo>
                  <a:lnTo>
                    <a:pt x="12" y="24"/>
                  </a:lnTo>
                  <a:lnTo>
                    <a:pt x="13" y="23"/>
                  </a:lnTo>
                  <a:lnTo>
                    <a:pt x="15" y="21"/>
                  </a:lnTo>
                  <a:lnTo>
                    <a:pt x="16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8" y="12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4"/>
                  </a:lnTo>
                  <a:lnTo>
                    <a:pt x="7" y="25"/>
                  </a:lnTo>
                  <a:lnTo>
                    <a:pt x="8" y="25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389" name="Freeform 189"/>
            <p:cNvSpPr>
              <a:spLocks/>
            </p:cNvSpPr>
            <p:nvPr/>
          </p:nvSpPr>
          <p:spPr bwMode="auto">
            <a:xfrm>
              <a:off x="3608" y="1425"/>
              <a:ext cx="20" cy="25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11" y="24"/>
                </a:cxn>
                <a:cxn ang="0">
                  <a:pos x="13" y="23"/>
                </a:cxn>
                <a:cxn ang="0">
                  <a:pos x="14" y="22"/>
                </a:cxn>
                <a:cxn ang="0">
                  <a:pos x="16" y="20"/>
                </a:cxn>
                <a:cxn ang="0">
                  <a:pos x="17" y="18"/>
                </a:cxn>
                <a:cxn ang="0">
                  <a:pos x="18" y="16"/>
                </a:cxn>
                <a:cxn ang="0">
                  <a:pos x="19" y="14"/>
                </a:cxn>
                <a:cxn ang="0">
                  <a:pos x="19" y="12"/>
                </a:cxn>
                <a:cxn ang="0">
                  <a:pos x="19" y="9"/>
                </a:cxn>
                <a:cxn ang="0">
                  <a:pos x="18" y="7"/>
                </a:cxn>
                <a:cxn ang="0">
                  <a:pos x="17" y="5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6" y="23"/>
                </a:cxn>
                <a:cxn ang="0">
                  <a:pos x="7" y="24"/>
                </a:cxn>
                <a:cxn ang="0">
                  <a:pos x="9" y="24"/>
                </a:cxn>
              </a:cxnLst>
              <a:rect l="0" t="0" r="r" b="b"/>
              <a:pathLst>
                <a:path w="20" h="25">
                  <a:moveTo>
                    <a:pt x="9" y="24"/>
                  </a:moveTo>
                  <a:lnTo>
                    <a:pt x="11" y="24"/>
                  </a:lnTo>
                  <a:lnTo>
                    <a:pt x="13" y="23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8" y="16"/>
                  </a:lnTo>
                  <a:lnTo>
                    <a:pt x="19" y="14"/>
                  </a:lnTo>
                  <a:lnTo>
                    <a:pt x="19" y="12"/>
                  </a:lnTo>
                  <a:lnTo>
                    <a:pt x="19" y="9"/>
                  </a:lnTo>
                  <a:lnTo>
                    <a:pt x="18" y="7"/>
                  </a:lnTo>
                  <a:lnTo>
                    <a:pt x="17" y="5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9" y="24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390" name="Freeform 190"/>
            <p:cNvSpPr>
              <a:spLocks/>
            </p:cNvSpPr>
            <p:nvPr/>
          </p:nvSpPr>
          <p:spPr bwMode="auto">
            <a:xfrm>
              <a:off x="3607" y="1511"/>
              <a:ext cx="19" cy="18"/>
            </a:xfrm>
            <a:custGeom>
              <a:avLst/>
              <a:gdLst/>
              <a:ahLst/>
              <a:cxnLst>
                <a:cxn ang="0">
                  <a:pos x="9" y="17"/>
                </a:cxn>
                <a:cxn ang="0">
                  <a:pos x="10" y="17"/>
                </a:cxn>
                <a:cxn ang="0">
                  <a:pos x="12" y="16"/>
                </a:cxn>
                <a:cxn ang="0">
                  <a:pos x="14" y="15"/>
                </a:cxn>
                <a:cxn ang="0">
                  <a:pos x="15" y="14"/>
                </a:cxn>
                <a:cxn ang="0">
                  <a:pos x="16" y="13"/>
                </a:cxn>
                <a:cxn ang="0">
                  <a:pos x="17" y="11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6" y="3"/>
                </a:cxn>
                <a:cxn ang="0">
                  <a:pos x="15" y="2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5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</a:cxnLst>
              <a:rect l="0" t="0" r="r" b="b"/>
              <a:pathLst>
                <a:path w="19" h="18">
                  <a:moveTo>
                    <a:pt x="9" y="17"/>
                  </a:moveTo>
                  <a:lnTo>
                    <a:pt x="10" y="17"/>
                  </a:lnTo>
                  <a:lnTo>
                    <a:pt x="12" y="16"/>
                  </a:lnTo>
                  <a:lnTo>
                    <a:pt x="14" y="15"/>
                  </a:lnTo>
                  <a:lnTo>
                    <a:pt x="15" y="14"/>
                  </a:lnTo>
                  <a:lnTo>
                    <a:pt x="16" y="13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7" y="5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5" y="16"/>
                  </a:lnTo>
                  <a:lnTo>
                    <a:pt x="7" y="17"/>
                  </a:lnTo>
                  <a:lnTo>
                    <a:pt x="9" y="17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391" name="Freeform 191"/>
            <p:cNvSpPr>
              <a:spLocks/>
            </p:cNvSpPr>
            <p:nvPr/>
          </p:nvSpPr>
          <p:spPr bwMode="auto">
            <a:xfrm>
              <a:off x="3368" y="1511"/>
              <a:ext cx="18" cy="19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10" y="18"/>
                </a:cxn>
                <a:cxn ang="0">
                  <a:pos x="11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5" y="14"/>
                </a:cxn>
                <a:cxn ang="0">
                  <a:pos x="16" y="12"/>
                </a:cxn>
                <a:cxn ang="0">
                  <a:pos x="17" y="10"/>
                </a:cxn>
                <a:cxn ang="0">
                  <a:pos x="17" y="9"/>
                </a:cxn>
                <a:cxn ang="0">
                  <a:pos x="17" y="7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2" y="15"/>
                </a:cxn>
                <a:cxn ang="0">
                  <a:pos x="3" y="16"/>
                </a:cxn>
                <a:cxn ang="0">
                  <a:pos x="5" y="17"/>
                </a:cxn>
                <a:cxn ang="0">
                  <a:pos x="6" y="18"/>
                </a:cxn>
                <a:cxn ang="0">
                  <a:pos x="8" y="18"/>
                </a:cxn>
              </a:cxnLst>
              <a:rect l="0" t="0" r="r" b="b"/>
              <a:pathLst>
                <a:path w="18" h="19">
                  <a:moveTo>
                    <a:pt x="8" y="18"/>
                  </a:moveTo>
                  <a:lnTo>
                    <a:pt x="10" y="18"/>
                  </a:lnTo>
                  <a:lnTo>
                    <a:pt x="11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5" y="14"/>
                  </a:lnTo>
                  <a:lnTo>
                    <a:pt x="16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8" y="18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392" name="Freeform 192"/>
            <p:cNvSpPr>
              <a:spLocks/>
            </p:cNvSpPr>
            <p:nvPr/>
          </p:nvSpPr>
          <p:spPr bwMode="auto">
            <a:xfrm>
              <a:off x="3465" y="1436"/>
              <a:ext cx="68" cy="82"/>
            </a:xfrm>
            <a:custGeom>
              <a:avLst/>
              <a:gdLst/>
              <a:ahLst/>
              <a:cxnLst>
                <a:cxn ang="0">
                  <a:pos x="33" y="81"/>
                </a:cxn>
                <a:cxn ang="0">
                  <a:pos x="39" y="80"/>
                </a:cxn>
                <a:cxn ang="0">
                  <a:pos x="46" y="78"/>
                </a:cxn>
                <a:cxn ang="0">
                  <a:pos x="52" y="74"/>
                </a:cxn>
                <a:cxn ang="0">
                  <a:pos x="57" y="69"/>
                </a:cxn>
                <a:cxn ang="0">
                  <a:pos x="61" y="63"/>
                </a:cxn>
                <a:cxn ang="0">
                  <a:pos x="64" y="56"/>
                </a:cxn>
                <a:cxn ang="0">
                  <a:pos x="66" y="48"/>
                </a:cxn>
                <a:cxn ang="0">
                  <a:pos x="67" y="40"/>
                </a:cxn>
                <a:cxn ang="0">
                  <a:pos x="66" y="32"/>
                </a:cxn>
                <a:cxn ang="0">
                  <a:pos x="64" y="24"/>
                </a:cxn>
                <a:cxn ang="0">
                  <a:pos x="61" y="18"/>
                </a:cxn>
                <a:cxn ang="0">
                  <a:pos x="57" y="12"/>
                </a:cxn>
                <a:cxn ang="0">
                  <a:pos x="52" y="6"/>
                </a:cxn>
                <a:cxn ang="0">
                  <a:pos x="46" y="3"/>
                </a:cxn>
                <a:cxn ang="0">
                  <a:pos x="39" y="0"/>
                </a:cxn>
                <a:cxn ang="0">
                  <a:pos x="33" y="0"/>
                </a:cxn>
                <a:cxn ang="0">
                  <a:pos x="26" y="0"/>
                </a:cxn>
                <a:cxn ang="0">
                  <a:pos x="20" y="3"/>
                </a:cxn>
                <a:cxn ang="0">
                  <a:pos x="14" y="6"/>
                </a:cxn>
                <a:cxn ang="0">
                  <a:pos x="9" y="12"/>
                </a:cxn>
                <a:cxn ang="0">
                  <a:pos x="5" y="18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2" y="56"/>
                </a:cxn>
                <a:cxn ang="0">
                  <a:pos x="5" y="63"/>
                </a:cxn>
                <a:cxn ang="0">
                  <a:pos x="9" y="69"/>
                </a:cxn>
                <a:cxn ang="0">
                  <a:pos x="14" y="74"/>
                </a:cxn>
                <a:cxn ang="0">
                  <a:pos x="20" y="78"/>
                </a:cxn>
                <a:cxn ang="0">
                  <a:pos x="26" y="80"/>
                </a:cxn>
                <a:cxn ang="0">
                  <a:pos x="33" y="81"/>
                </a:cxn>
              </a:cxnLst>
              <a:rect l="0" t="0" r="r" b="b"/>
              <a:pathLst>
                <a:path w="68" h="82">
                  <a:moveTo>
                    <a:pt x="33" y="81"/>
                  </a:moveTo>
                  <a:lnTo>
                    <a:pt x="39" y="80"/>
                  </a:lnTo>
                  <a:lnTo>
                    <a:pt x="46" y="78"/>
                  </a:lnTo>
                  <a:lnTo>
                    <a:pt x="52" y="74"/>
                  </a:lnTo>
                  <a:lnTo>
                    <a:pt x="57" y="69"/>
                  </a:lnTo>
                  <a:lnTo>
                    <a:pt x="61" y="63"/>
                  </a:lnTo>
                  <a:lnTo>
                    <a:pt x="64" y="56"/>
                  </a:lnTo>
                  <a:lnTo>
                    <a:pt x="66" y="48"/>
                  </a:lnTo>
                  <a:lnTo>
                    <a:pt x="67" y="40"/>
                  </a:lnTo>
                  <a:lnTo>
                    <a:pt x="66" y="32"/>
                  </a:lnTo>
                  <a:lnTo>
                    <a:pt x="64" y="24"/>
                  </a:lnTo>
                  <a:lnTo>
                    <a:pt x="61" y="18"/>
                  </a:lnTo>
                  <a:lnTo>
                    <a:pt x="57" y="12"/>
                  </a:lnTo>
                  <a:lnTo>
                    <a:pt x="52" y="6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2"/>
                  </a:lnTo>
                  <a:lnTo>
                    <a:pt x="5" y="18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4" y="74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3" y="81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35393" name="Group 193"/>
            <p:cNvGrpSpPr>
              <a:grpSpLocks/>
            </p:cNvGrpSpPr>
            <p:nvPr/>
          </p:nvGrpSpPr>
          <p:grpSpPr bwMode="auto">
            <a:xfrm>
              <a:off x="3469" y="1441"/>
              <a:ext cx="59" cy="71"/>
              <a:chOff x="3469" y="1441"/>
              <a:chExt cx="59" cy="71"/>
            </a:xfrm>
          </p:grpSpPr>
          <p:sp>
            <p:nvSpPr>
              <p:cNvPr id="435394" name="Freeform 194"/>
              <p:cNvSpPr>
                <a:spLocks/>
              </p:cNvSpPr>
              <p:nvPr/>
            </p:nvSpPr>
            <p:spPr bwMode="auto">
              <a:xfrm>
                <a:off x="3469" y="1441"/>
                <a:ext cx="59" cy="71"/>
              </a:xfrm>
              <a:custGeom>
                <a:avLst/>
                <a:gdLst/>
                <a:ahLst/>
                <a:cxnLst>
                  <a:cxn ang="0">
                    <a:pos x="29" y="70"/>
                  </a:cxn>
                  <a:cxn ang="0">
                    <a:pos x="34" y="69"/>
                  </a:cxn>
                  <a:cxn ang="0">
                    <a:pos x="40" y="67"/>
                  </a:cxn>
                  <a:cxn ang="0">
                    <a:pos x="45" y="64"/>
                  </a:cxn>
                  <a:cxn ang="0">
                    <a:pos x="49" y="59"/>
                  </a:cxn>
                  <a:cxn ang="0">
                    <a:pos x="52" y="54"/>
                  </a:cxn>
                  <a:cxn ang="0">
                    <a:pos x="55" y="48"/>
                  </a:cxn>
                  <a:cxn ang="0">
                    <a:pos x="57" y="42"/>
                  </a:cxn>
                  <a:cxn ang="0">
                    <a:pos x="58" y="35"/>
                  </a:cxn>
                  <a:cxn ang="0">
                    <a:pos x="57" y="28"/>
                  </a:cxn>
                  <a:cxn ang="0">
                    <a:pos x="55" y="21"/>
                  </a:cxn>
                  <a:cxn ang="0">
                    <a:pos x="52" y="15"/>
                  </a:cxn>
                  <a:cxn ang="0">
                    <a:pos x="49" y="10"/>
                  </a:cxn>
                  <a:cxn ang="0">
                    <a:pos x="45" y="5"/>
                  </a:cxn>
                  <a:cxn ang="0">
                    <a:pos x="40" y="2"/>
                  </a:cxn>
                  <a:cxn ang="0">
                    <a:pos x="34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12" y="5"/>
                  </a:cxn>
                  <a:cxn ang="0">
                    <a:pos x="8" y="10"/>
                  </a:cxn>
                  <a:cxn ang="0">
                    <a:pos x="4" y="15"/>
                  </a:cxn>
                  <a:cxn ang="0">
                    <a:pos x="2" y="21"/>
                  </a:cxn>
                  <a:cxn ang="0">
                    <a:pos x="0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4" y="54"/>
                  </a:cxn>
                  <a:cxn ang="0">
                    <a:pos x="8" y="59"/>
                  </a:cxn>
                  <a:cxn ang="0">
                    <a:pos x="12" y="64"/>
                  </a:cxn>
                  <a:cxn ang="0">
                    <a:pos x="17" y="67"/>
                  </a:cxn>
                  <a:cxn ang="0">
                    <a:pos x="23" y="69"/>
                  </a:cxn>
                  <a:cxn ang="0">
                    <a:pos x="29" y="70"/>
                  </a:cxn>
                </a:cxnLst>
                <a:rect l="0" t="0" r="r" b="b"/>
                <a:pathLst>
                  <a:path w="59" h="71">
                    <a:moveTo>
                      <a:pt x="29" y="70"/>
                    </a:moveTo>
                    <a:lnTo>
                      <a:pt x="34" y="69"/>
                    </a:lnTo>
                    <a:lnTo>
                      <a:pt x="40" y="67"/>
                    </a:lnTo>
                    <a:lnTo>
                      <a:pt x="45" y="64"/>
                    </a:lnTo>
                    <a:lnTo>
                      <a:pt x="49" y="59"/>
                    </a:lnTo>
                    <a:lnTo>
                      <a:pt x="52" y="54"/>
                    </a:lnTo>
                    <a:lnTo>
                      <a:pt x="55" y="48"/>
                    </a:lnTo>
                    <a:lnTo>
                      <a:pt x="57" y="42"/>
                    </a:lnTo>
                    <a:lnTo>
                      <a:pt x="58" y="35"/>
                    </a:lnTo>
                    <a:lnTo>
                      <a:pt x="57" y="28"/>
                    </a:lnTo>
                    <a:lnTo>
                      <a:pt x="55" y="21"/>
                    </a:lnTo>
                    <a:lnTo>
                      <a:pt x="52" y="15"/>
                    </a:lnTo>
                    <a:lnTo>
                      <a:pt x="49" y="10"/>
                    </a:lnTo>
                    <a:lnTo>
                      <a:pt x="45" y="5"/>
                    </a:lnTo>
                    <a:lnTo>
                      <a:pt x="40" y="2"/>
                    </a:lnTo>
                    <a:lnTo>
                      <a:pt x="34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12" y="5"/>
                    </a:lnTo>
                    <a:lnTo>
                      <a:pt x="8" y="10"/>
                    </a:lnTo>
                    <a:lnTo>
                      <a:pt x="4" y="15"/>
                    </a:lnTo>
                    <a:lnTo>
                      <a:pt x="2" y="21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4" y="54"/>
                    </a:lnTo>
                    <a:lnTo>
                      <a:pt x="8" y="59"/>
                    </a:lnTo>
                    <a:lnTo>
                      <a:pt x="12" y="64"/>
                    </a:lnTo>
                    <a:lnTo>
                      <a:pt x="17" y="67"/>
                    </a:lnTo>
                    <a:lnTo>
                      <a:pt x="23" y="69"/>
                    </a:lnTo>
                    <a:lnTo>
                      <a:pt x="29" y="70"/>
                    </a:lnTo>
                  </a:path>
                </a:pathLst>
              </a:custGeom>
              <a:solidFill>
                <a:srgbClr val="BAEEB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395" name="Freeform 195"/>
              <p:cNvSpPr>
                <a:spLocks/>
              </p:cNvSpPr>
              <p:nvPr/>
            </p:nvSpPr>
            <p:spPr bwMode="auto">
              <a:xfrm>
                <a:off x="3473" y="1451"/>
                <a:ext cx="48" cy="58"/>
              </a:xfrm>
              <a:custGeom>
                <a:avLst/>
                <a:gdLst/>
                <a:ahLst/>
                <a:cxnLst>
                  <a:cxn ang="0">
                    <a:pos x="5" y="46"/>
                  </a:cxn>
                  <a:cxn ang="0">
                    <a:pos x="22" y="57"/>
                  </a:cxn>
                  <a:cxn ang="0">
                    <a:pos x="47" y="40"/>
                  </a:cxn>
                  <a:cxn ang="0">
                    <a:pos x="45" y="39"/>
                  </a:cxn>
                  <a:cxn ang="0">
                    <a:pos x="41" y="36"/>
                  </a:cxn>
                  <a:cxn ang="0">
                    <a:pos x="38" y="34"/>
                  </a:cxn>
                  <a:cxn ang="0">
                    <a:pos x="36" y="34"/>
                  </a:cxn>
                  <a:cxn ang="0">
                    <a:pos x="34" y="32"/>
                  </a:cxn>
                  <a:cxn ang="0">
                    <a:pos x="35" y="31"/>
                  </a:cxn>
                  <a:cxn ang="0">
                    <a:pos x="37" y="30"/>
                  </a:cxn>
                  <a:cxn ang="0">
                    <a:pos x="39" y="29"/>
                  </a:cxn>
                  <a:cxn ang="0">
                    <a:pos x="39" y="28"/>
                  </a:cxn>
                  <a:cxn ang="0">
                    <a:pos x="41" y="27"/>
                  </a:cxn>
                  <a:cxn ang="0">
                    <a:pos x="41" y="26"/>
                  </a:cxn>
                  <a:cxn ang="0">
                    <a:pos x="42" y="26"/>
                  </a:cxn>
                  <a:cxn ang="0">
                    <a:pos x="43" y="25"/>
                  </a:cxn>
                  <a:cxn ang="0">
                    <a:pos x="44" y="24"/>
                  </a:cxn>
                  <a:cxn ang="0">
                    <a:pos x="45" y="22"/>
                  </a:cxn>
                  <a:cxn ang="0">
                    <a:pos x="44" y="19"/>
                  </a:cxn>
                  <a:cxn ang="0">
                    <a:pos x="43" y="15"/>
                  </a:cxn>
                  <a:cxn ang="0">
                    <a:pos x="39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19" y="0"/>
                  </a:cxn>
                  <a:cxn ang="0">
                    <a:pos x="10" y="3"/>
                  </a:cxn>
                  <a:cxn ang="0">
                    <a:pos x="11" y="2"/>
                  </a:cxn>
                  <a:cxn ang="0">
                    <a:pos x="14" y="1"/>
                  </a:cxn>
                  <a:cxn ang="0">
                    <a:pos x="13" y="2"/>
                  </a:cxn>
                  <a:cxn ang="0">
                    <a:pos x="10" y="3"/>
                  </a:cxn>
                  <a:cxn ang="0">
                    <a:pos x="10" y="4"/>
                  </a:cxn>
                  <a:cxn ang="0">
                    <a:pos x="7" y="7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3" y="16"/>
                  </a:cxn>
                  <a:cxn ang="0">
                    <a:pos x="1" y="18"/>
                  </a:cxn>
                  <a:cxn ang="0">
                    <a:pos x="1" y="19"/>
                  </a:cxn>
                  <a:cxn ang="0">
                    <a:pos x="1" y="21"/>
                  </a:cxn>
                  <a:cxn ang="0">
                    <a:pos x="2" y="22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7" y="31"/>
                  </a:cxn>
                  <a:cxn ang="0">
                    <a:pos x="6" y="32"/>
                  </a:cxn>
                  <a:cxn ang="0">
                    <a:pos x="5" y="35"/>
                  </a:cxn>
                  <a:cxn ang="0">
                    <a:pos x="2" y="37"/>
                  </a:cxn>
                  <a:cxn ang="0">
                    <a:pos x="1" y="38"/>
                  </a:cxn>
                  <a:cxn ang="0">
                    <a:pos x="0" y="40"/>
                  </a:cxn>
                  <a:cxn ang="0">
                    <a:pos x="0" y="41"/>
                  </a:cxn>
                </a:cxnLst>
                <a:rect l="0" t="0" r="r" b="b"/>
                <a:pathLst>
                  <a:path w="48" h="58">
                    <a:moveTo>
                      <a:pt x="0" y="41"/>
                    </a:moveTo>
                    <a:lnTo>
                      <a:pt x="1" y="43"/>
                    </a:lnTo>
                    <a:lnTo>
                      <a:pt x="5" y="46"/>
                    </a:lnTo>
                    <a:lnTo>
                      <a:pt x="9" y="50"/>
                    </a:lnTo>
                    <a:lnTo>
                      <a:pt x="15" y="54"/>
                    </a:lnTo>
                    <a:lnTo>
                      <a:pt x="22" y="57"/>
                    </a:lnTo>
                    <a:lnTo>
                      <a:pt x="30" y="56"/>
                    </a:lnTo>
                    <a:lnTo>
                      <a:pt x="38" y="51"/>
                    </a:lnTo>
                    <a:lnTo>
                      <a:pt x="47" y="40"/>
                    </a:lnTo>
                    <a:lnTo>
                      <a:pt x="46" y="40"/>
                    </a:lnTo>
                    <a:lnTo>
                      <a:pt x="46" y="40"/>
                    </a:lnTo>
                    <a:lnTo>
                      <a:pt x="45" y="39"/>
                    </a:lnTo>
                    <a:lnTo>
                      <a:pt x="44" y="38"/>
                    </a:lnTo>
                    <a:lnTo>
                      <a:pt x="43" y="37"/>
                    </a:lnTo>
                    <a:lnTo>
                      <a:pt x="41" y="36"/>
                    </a:lnTo>
                    <a:lnTo>
                      <a:pt x="40" y="35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7" y="34"/>
                    </a:lnTo>
                    <a:lnTo>
                      <a:pt x="37" y="34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5" y="33"/>
                    </a:lnTo>
                    <a:lnTo>
                      <a:pt x="34" y="32"/>
                    </a:lnTo>
                    <a:lnTo>
                      <a:pt x="34" y="31"/>
                    </a:lnTo>
                    <a:lnTo>
                      <a:pt x="34" y="31"/>
                    </a:lnTo>
                    <a:lnTo>
                      <a:pt x="35" y="31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37" y="30"/>
                    </a:lnTo>
                    <a:lnTo>
                      <a:pt x="37" y="30"/>
                    </a:lnTo>
                    <a:lnTo>
                      <a:pt x="38" y="29"/>
                    </a:lnTo>
                    <a:lnTo>
                      <a:pt x="39" y="29"/>
                    </a:lnTo>
                    <a:lnTo>
                      <a:pt x="39" y="29"/>
                    </a:lnTo>
                    <a:lnTo>
                      <a:pt x="39" y="29"/>
                    </a:lnTo>
                    <a:lnTo>
                      <a:pt x="39" y="28"/>
                    </a:lnTo>
                    <a:lnTo>
                      <a:pt x="40" y="28"/>
                    </a:lnTo>
                    <a:lnTo>
                      <a:pt x="40" y="27"/>
                    </a:lnTo>
                    <a:lnTo>
                      <a:pt x="41" y="27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3" y="25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5" y="23"/>
                    </a:lnTo>
                    <a:lnTo>
                      <a:pt x="45" y="22"/>
                    </a:lnTo>
                    <a:lnTo>
                      <a:pt x="45" y="21"/>
                    </a:lnTo>
                    <a:lnTo>
                      <a:pt x="44" y="20"/>
                    </a:lnTo>
                    <a:lnTo>
                      <a:pt x="44" y="19"/>
                    </a:lnTo>
                    <a:lnTo>
                      <a:pt x="44" y="18"/>
                    </a:lnTo>
                    <a:lnTo>
                      <a:pt x="44" y="17"/>
                    </a:lnTo>
                    <a:lnTo>
                      <a:pt x="43" y="15"/>
                    </a:lnTo>
                    <a:lnTo>
                      <a:pt x="42" y="12"/>
                    </a:lnTo>
                    <a:lnTo>
                      <a:pt x="41" y="9"/>
                    </a:lnTo>
                    <a:lnTo>
                      <a:pt x="39" y="7"/>
                    </a:lnTo>
                    <a:lnTo>
                      <a:pt x="37" y="4"/>
                    </a:lnTo>
                    <a:lnTo>
                      <a:pt x="34" y="3"/>
                    </a:lnTo>
                    <a:lnTo>
                      <a:pt x="33" y="3"/>
                    </a:lnTo>
                    <a:lnTo>
                      <a:pt x="33" y="2"/>
                    </a:lnTo>
                    <a:lnTo>
                      <a:pt x="31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2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3" y="2"/>
                    </a:lnTo>
                    <a:lnTo>
                      <a:pt x="14" y="1"/>
                    </a:lnTo>
                    <a:lnTo>
                      <a:pt x="14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5" y="8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3" y="1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1"/>
                    </a:lnTo>
                    <a:lnTo>
                      <a:pt x="2" y="21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3" y="23"/>
                    </a:lnTo>
                    <a:lnTo>
                      <a:pt x="3" y="23"/>
                    </a:lnTo>
                    <a:lnTo>
                      <a:pt x="3" y="23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5" y="25"/>
                    </a:lnTo>
                    <a:lnTo>
                      <a:pt x="5" y="26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6" y="33"/>
                    </a:lnTo>
                    <a:lnTo>
                      <a:pt x="5" y="34"/>
                    </a:lnTo>
                    <a:lnTo>
                      <a:pt x="5" y="35"/>
                    </a:lnTo>
                    <a:lnTo>
                      <a:pt x="3" y="36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25932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35396" name="Rectangle 196"/>
          <p:cNvSpPr>
            <a:spLocks noChangeArrowheads="1"/>
          </p:cNvSpPr>
          <p:nvPr/>
        </p:nvSpPr>
        <p:spPr bwMode="auto">
          <a:xfrm>
            <a:off x="4644821" y="1447800"/>
            <a:ext cx="69890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</a:p>
        </p:txBody>
      </p:sp>
      <p:graphicFrame>
        <p:nvGraphicFramePr>
          <p:cNvPr id="435397" name="Object 1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960608"/>
              </p:ext>
            </p:extLst>
          </p:nvPr>
        </p:nvGraphicFramePr>
        <p:xfrm>
          <a:off x="7724775" y="2441575"/>
          <a:ext cx="657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95" name="ClipArt" r:id="rId4" imgW="3659040" imgH="1992240" progId="">
                  <p:embed/>
                </p:oleObj>
              </mc:Choice>
              <mc:Fallback>
                <p:oleObj name="ClipArt" r:id="rId4" imgW="3659040" imgH="1992240" progId="">
                  <p:embed/>
                  <p:pic>
                    <p:nvPicPr>
                      <p:cNvPr id="0" name="Picture 19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775" y="2441575"/>
                        <a:ext cx="6572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5398" name="Group 198"/>
          <p:cNvGrpSpPr>
            <a:grpSpLocks/>
          </p:cNvGrpSpPr>
          <p:nvPr/>
        </p:nvGrpSpPr>
        <p:grpSpPr bwMode="auto">
          <a:xfrm>
            <a:off x="4638675" y="4124325"/>
            <a:ext cx="439738" cy="192088"/>
            <a:chOff x="2639" y="2425"/>
            <a:chExt cx="277" cy="121"/>
          </a:xfrm>
        </p:grpSpPr>
        <p:sp>
          <p:nvSpPr>
            <p:cNvPr id="435399" name="Freeform 199"/>
            <p:cNvSpPr>
              <a:spLocks/>
            </p:cNvSpPr>
            <p:nvPr/>
          </p:nvSpPr>
          <p:spPr bwMode="auto">
            <a:xfrm>
              <a:off x="2639" y="2425"/>
              <a:ext cx="277" cy="121"/>
            </a:xfrm>
            <a:custGeom>
              <a:avLst/>
              <a:gdLst/>
              <a:ahLst/>
              <a:cxnLst>
                <a:cxn ang="0">
                  <a:pos x="276" y="120"/>
                </a:cxn>
                <a:cxn ang="0">
                  <a:pos x="276" y="0"/>
                </a:cxn>
                <a:cxn ang="0">
                  <a:pos x="0" y="0"/>
                </a:cxn>
                <a:cxn ang="0">
                  <a:pos x="0" y="120"/>
                </a:cxn>
                <a:cxn ang="0">
                  <a:pos x="276" y="120"/>
                </a:cxn>
              </a:cxnLst>
              <a:rect l="0" t="0" r="r" b="b"/>
              <a:pathLst>
                <a:path w="277" h="121">
                  <a:moveTo>
                    <a:pt x="276" y="120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120"/>
                  </a:lnTo>
                  <a:lnTo>
                    <a:pt x="276" y="120"/>
                  </a:lnTo>
                </a:path>
              </a:pathLst>
            </a:custGeom>
            <a:solidFill>
              <a:srgbClr val="D4F5D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00" name="Freeform 200"/>
            <p:cNvSpPr>
              <a:spLocks/>
            </p:cNvSpPr>
            <p:nvPr/>
          </p:nvSpPr>
          <p:spPr bwMode="auto">
            <a:xfrm>
              <a:off x="2645" y="2432"/>
              <a:ext cx="265" cy="109"/>
            </a:xfrm>
            <a:custGeom>
              <a:avLst/>
              <a:gdLst/>
              <a:ahLst/>
              <a:cxnLst>
                <a:cxn ang="0">
                  <a:pos x="264" y="108"/>
                </a:cxn>
                <a:cxn ang="0">
                  <a:pos x="264" y="0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264" y="108"/>
                </a:cxn>
              </a:cxnLst>
              <a:rect l="0" t="0" r="r" b="b"/>
              <a:pathLst>
                <a:path w="265" h="109">
                  <a:moveTo>
                    <a:pt x="264" y="108"/>
                  </a:moveTo>
                  <a:lnTo>
                    <a:pt x="264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264" y="108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01" name="Freeform 201"/>
            <p:cNvSpPr>
              <a:spLocks/>
            </p:cNvSpPr>
            <p:nvPr/>
          </p:nvSpPr>
          <p:spPr bwMode="auto">
            <a:xfrm>
              <a:off x="2655" y="2440"/>
              <a:ext cx="244" cy="90"/>
            </a:xfrm>
            <a:custGeom>
              <a:avLst/>
              <a:gdLst/>
              <a:ahLst/>
              <a:cxnLst>
                <a:cxn ang="0">
                  <a:pos x="243" y="89"/>
                </a:cxn>
                <a:cxn ang="0">
                  <a:pos x="243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43" y="89"/>
                </a:cxn>
              </a:cxnLst>
              <a:rect l="0" t="0" r="r" b="b"/>
              <a:pathLst>
                <a:path w="244" h="90">
                  <a:moveTo>
                    <a:pt x="243" y="89"/>
                  </a:moveTo>
                  <a:lnTo>
                    <a:pt x="243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43" y="89"/>
                  </a:lnTo>
                </a:path>
              </a:pathLst>
            </a:custGeom>
            <a:solidFill>
              <a:srgbClr val="D4F5D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02" name="Freeform 202"/>
            <p:cNvSpPr>
              <a:spLocks/>
            </p:cNvSpPr>
            <p:nvPr/>
          </p:nvSpPr>
          <p:spPr bwMode="auto">
            <a:xfrm>
              <a:off x="2647" y="2433"/>
              <a:ext cx="19" cy="26"/>
            </a:xfrm>
            <a:custGeom>
              <a:avLst/>
              <a:gdLst/>
              <a:ahLst/>
              <a:cxnLst>
                <a:cxn ang="0">
                  <a:pos x="8" y="25"/>
                </a:cxn>
                <a:cxn ang="0">
                  <a:pos x="10" y="25"/>
                </a:cxn>
                <a:cxn ang="0">
                  <a:pos x="12" y="24"/>
                </a:cxn>
                <a:cxn ang="0">
                  <a:pos x="13" y="23"/>
                </a:cxn>
                <a:cxn ang="0">
                  <a:pos x="15" y="21"/>
                </a:cxn>
                <a:cxn ang="0">
                  <a:pos x="16" y="19"/>
                </a:cxn>
                <a:cxn ang="0">
                  <a:pos x="17" y="17"/>
                </a:cxn>
                <a:cxn ang="0">
                  <a:pos x="17" y="15"/>
                </a:cxn>
                <a:cxn ang="0">
                  <a:pos x="18" y="12"/>
                </a:cxn>
                <a:cxn ang="0">
                  <a:pos x="17" y="10"/>
                </a:cxn>
                <a:cxn ang="0">
                  <a:pos x="17" y="7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3" y="23"/>
                </a:cxn>
                <a:cxn ang="0">
                  <a:pos x="5" y="24"/>
                </a:cxn>
                <a:cxn ang="0">
                  <a:pos x="7" y="25"/>
                </a:cxn>
                <a:cxn ang="0">
                  <a:pos x="8" y="25"/>
                </a:cxn>
              </a:cxnLst>
              <a:rect l="0" t="0" r="r" b="b"/>
              <a:pathLst>
                <a:path w="19" h="26">
                  <a:moveTo>
                    <a:pt x="8" y="25"/>
                  </a:moveTo>
                  <a:lnTo>
                    <a:pt x="10" y="25"/>
                  </a:lnTo>
                  <a:lnTo>
                    <a:pt x="12" y="24"/>
                  </a:lnTo>
                  <a:lnTo>
                    <a:pt x="13" y="23"/>
                  </a:lnTo>
                  <a:lnTo>
                    <a:pt x="15" y="21"/>
                  </a:lnTo>
                  <a:lnTo>
                    <a:pt x="16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8" y="12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4"/>
                  </a:lnTo>
                  <a:lnTo>
                    <a:pt x="7" y="25"/>
                  </a:lnTo>
                  <a:lnTo>
                    <a:pt x="8" y="25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03" name="Freeform 203"/>
            <p:cNvSpPr>
              <a:spLocks/>
            </p:cNvSpPr>
            <p:nvPr/>
          </p:nvSpPr>
          <p:spPr bwMode="auto">
            <a:xfrm>
              <a:off x="2888" y="2433"/>
              <a:ext cx="20" cy="25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11" y="24"/>
                </a:cxn>
                <a:cxn ang="0">
                  <a:pos x="13" y="23"/>
                </a:cxn>
                <a:cxn ang="0">
                  <a:pos x="14" y="22"/>
                </a:cxn>
                <a:cxn ang="0">
                  <a:pos x="16" y="20"/>
                </a:cxn>
                <a:cxn ang="0">
                  <a:pos x="17" y="18"/>
                </a:cxn>
                <a:cxn ang="0">
                  <a:pos x="18" y="16"/>
                </a:cxn>
                <a:cxn ang="0">
                  <a:pos x="19" y="14"/>
                </a:cxn>
                <a:cxn ang="0">
                  <a:pos x="19" y="12"/>
                </a:cxn>
                <a:cxn ang="0">
                  <a:pos x="19" y="9"/>
                </a:cxn>
                <a:cxn ang="0">
                  <a:pos x="18" y="7"/>
                </a:cxn>
                <a:cxn ang="0">
                  <a:pos x="17" y="5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6" y="23"/>
                </a:cxn>
                <a:cxn ang="0">
                  <a:pos x="7" y="24"/>
                </a:cxn>
                <a:cxn ang="0">
                  <a:pos x="9" y="24"/>
                </a:cxn>
              </a:cxnLst>
              <a:rect l="0" t="0" r="r" b="b"/>
              <a:pathLst>
                <a:path w="20" h="25">
                  <a:moveTo>
                    <a:pt x="9" y="24"/>
                  </a:moveTo>
                  <a:lnTo>
                    <a:pt x="11" y="24"/>
                  </a:lnTo>
                  <a:lnTo>
                    <a:pt x="13" y="23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8" y="16"/>
                  </a:lnTo>
                  <a:lnTo>
                    <a:pt x="19" y="14"/>
                  </a:lnTo>
                  <a:lnTo>
                    <a:pt x="19" y="12"/>
                  </a:lnTo>
                  <a:lnTo>
                    <a:pt x="19" y="9"/>
                  </a:lnTo>
                  <a:lnTo>
                    <a:pt x="18" y="7"/>
                  </a:lnTo>
                  <a:lnTo>
                    <a:pt x="17" y="5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9" y="24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04" name="Freeform 204"/>
            <p:cNvSpPr>
              <a:spLocks/>
            </p:cNvSpPr>
            <p:nvPr/>
          </p:nvSpPr>
          <p:spPr bwMode="auto">
            <a:xfrm>
              <a:off x="2887" y="2519"/>
              <a:ext cx="19" cy="18"/>
            </a:xfrm>
            <a:custGeom>
              <a:avLst/>
              <a:gdLst/>
              <a:ahLst/>
              <a:cxnLst>
                <a:cxn ang="0">
                  <a:pos x="9" y="17"/>
                </a:cxn>
                <a:cxn ang="0">
                  <a:pos x="10" y="17"/>
                </a:cxn>
                <a:cxn ang="0">
                  <a:pos x="12" y="16"/>
                </a:cxn>
                <a:cxn ang="0">
                  <a:pos x="14" y="15"/>
                </a:cxn>
                <a:cxn ang="0">
                  <a:pos x="15" y="14"/>
                </a:cxn>
                <a:cxn ang="0">
                  <a:pos x="16" y="13"/>
                </a:cxn>
                <a:cxn ang="0">
                  <a:pos x="17" y="11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6" y="3"/>
                </a:cxn>
                <a:cxn ang="0">
                  <a:pos x="15" y="2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5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</a:cxnLst>
              <a:rect l="0" t="0" r="r" b="b"/>
              <a:pathLst>
                <a:path w="19" h="18">
                  <a:moveTo>
                    <a:pt x="9" y="17"/>
                  </a:moveTo>
                  <a:lnTo>
                    <a:pt x="10" y="17"/>
                  </a:lnTo>
                  <a:lnTo>
                    <a:pt x="12" y="16"/>
                  </a:lnTo>
                  <a:lnTo>
                    <a:pt x="14" y="15"/>
                  </a:lnTo>
                  <a:lnTo>
                    <a:pt x="15" y="14"/>
                  </a:lnTo>
                  <a:lnTo>
                    <a:pt x="16" y="13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7" y="5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5" y="16"/>
                  </a:lnTo>
                  <a:lnTo>
                    <a:pt x="7" y="17"/>
                  </a:lnTo>
                  <a:lnTo>
                    <a:pt x="9" y="17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05" name="Freeform 205"/>
            <p:cNvSpPr>
              <a:spLocks/>
            </p:cNvSpPr>
            <p:nvPr/>
          </p:nvSpPr>
          <p:spPr bwMode="auto">
            <a:xfrm>
              <a:off x="2648" y="2519"/>
              <a:ext cx="18" cy="19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10" y="18"/>
                </a:cxn>
                <a:cxn ang="0">
                  <a:pos x="11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5" y="14"/>
                </a:cxn>
                <a:cxn ang="0">
                  <a:pos x="16" y="12"/>
                </a:cxn>
                <a:cxn ang="0">
                  <a:pos x="17" y="10"/>
                </a:cxn>
                <a:cxn ang="0">
                  <a:pos x="17" y="9"/>
                </a:cxn>
                <a:cxn ang="0">
                  <a:pos x="17" y="7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2" y="15"/>
                </a:cxn>
                <a:cxn ang="0">
                  <a:pos x="3" y="16"/>
                </a:cxn>
                <a:cxn ang="0">
                  <a:pos x="5" y="17"/>
                </a:cxn>
                <a:cxn ang="0">
                  <a:pos x="6" y="18"/>
                </a:cxn>
                <a:cxn ang="0">
                  <a:pos x="8" y="18"/>
                </a:cxn>
              </a:cxnLst>
              <a:rect l="0" t="0" r="r" b="b"/>
              <a:pathLst>
                <a:path w="18" h="19">
                  <a:moveTo>
                    <a:pt x="8" y="18"/>
                  </a:moveTo>
                  <a:lnTo>
                    <a:pt x="10" y="18"/>
                  </a:lnTo>
                  <a:lnTo>
                    <a:pt x="11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5" y="14"/>
                  </a:lnTo>
                  <a:lnTo>
                    <a:pt x="16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8" y="18"/>
                  </a:lnTo>
                </a:path>
              </a:pathLst>
            </a:custGeom>
            <a:solidFill>
              <a:srgbClr val="25932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06" name="Freeform 206"/>
            <p:cNvSpPr>
              <a:spLocks/>
            </p:cNvSpPr>
            <p:nvPr/>
          </p:nvSpPr>
          <p:spPr bwMode="auto">
            <a:xfrm>
              <a:off x="2745" y="2444"/>
              <a:ext cx="68" cy="82"/>
            </a:xfrm>
            <a:custGeom>
              <a:avLst/>
              <a:gdLst/>
              <a:ahLst/>
              <a:cxnLst>
                <a:cxn ang="0">
                  <a:pos x="33" y="81"/>
                </a:cxn>
                <a:cxn ang="0">
                  <a:pos x="39" y="80"/>
                </a:cxn>
                <a:cxn ang="0">
                  <a:pos x="46" y="78"/>
                </a:cxn>
                <a:cxn ang="0">
                  <a:pos x="52" y="74"/>
                </a:cxn>
                <a:cxn ang="0">
                  <a:pos x="57" y="69"/>
                </a:cxn>
                <a:cxn ang="0">
                  <a:pos x="61" y="63"/>
                </a:cxn>
                <a:cxn ang="0">
                  <a:pos x="64" y="56"/>
                </a:cxn>
                <a:cxn ang="0">
                  <a:pos x="66" y="48"/>
                </a:cxn>
                <a:cxn ang="0">
                  <a:pos x="67" y="40"/>
                </a:cxn>
                <a:cxn ang="0">
                  <a:pos x="66" y="32"/>
                </a:cxn>
                <a:cxn ang="0">
                  <a:pos x="64" y="24"/>
                </a:cxn>
                <a:cxn ang="0">
                  <a:pos x="61" y="18"/>
                </a:cxn>
                <a:cxn ang="0">
                  <a:pos x="57" y="12"/>
                </a:cxn>
                <a:cxn ang="0">
                  <a:pos x="52" y="6"/>
                </a:cxn>
                <a:cxn ang="0">
                  <a:pos x="46" y="3"/>
                </a:cxn>
                <a:cxn ang="0">
                  <a:pos x="39" y="0"/>
                </a:cxn>
                <a:cxn ang="0">
                  <a:pos x="33" y="0"/>
                </a:cxn>
                <a:cxn ang="0">
                  <a:pos x="26" y="0"/>
                </a:cxn>
                <a:cxn ang="0">
                  <a:pos x="20" y="3"/>
                </a:cxn>
                <a:cxn ang="0">
                  <a:pos x="14" y="6"/>
                </a:cxn>
                <a:cxn ang="0">
                  <a:pos x="9" y="12"/>
                </a:cxn>
                <a:cxn ang="0">
                  <a:pos x="5" y="18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2" y="56"/>
                </a:cxn>
                <a:cxn ang="0">
                  <a:pos x="5" y="63"/>
                </a:cxn>
                <a:cxn ang="0">
                  <a:pos x="9" y="69"/>
                </a:cxn>
                <a:cxn ang="0">
                  <a:pos x="14" y="74"/>
                </a:cxn>
                <a:cxn ang="0">
                  <a:pos x="20" y="78"/>
                </a:cxn>
                <a:cxn ang="0">
                  <a:pos x="26" y="80"/>
                </a:cxn>
                <a:cxn ang="0">
                  <a:pos x="33" y="81"/>
                </a:cxn>
              </a:cxnLst>
              <a:rect l="0" t="0" r="r" b="b"/>
              <a:pathLst>
                <a:path w="68" h="82">
                  <a:moveTo>
                    <a:pt x="33" y="81"/>
                  </a:moveTo>
                  <a:lnTo>
                    <a:pt x="39" y="80"/>
                  </a:lnTo>
                  <a:lnTo>
                    <a:pt x="46" y="78"/>
                  </a:lnTo>
                  <a:lnTo>
                    <a:pt x="52" y="74"/>
                  </a:lnTo>
                  <a:lnTo>
                    <a:pt x="57" y="69"/>
                  </a:lnTo>
                  <a:lnTo>
                    <a:pt x="61" y="63"/>
                  </a:lnTo>
                  <a:lnTo>
                    <a:pt x="64" y="56"/>
                  </a:lnTo>
                  <a:lnTo>
                    <a:pt x="66" y="48"/>
                  </a:lnTo>
                  <a:lnTo>
                    <a:pt x="67" y="40"/>
                  </a:lnTo>
                  <a:lnTo>
                    <a:pt x="66" y="32"/>
                  </a:lnTo>
                  <a:lnTo>
                    <a:pt x="64" y="24"/>
                  </a:lnTo>
                  <a:lnTo>
                    <a:pt x="61" y="18"/>
                  </a:lnTo>
                  <a:lnTo>
                    <a:pt x="57" y="12"/>
                  </a:lnTo>
                  <a:lnTo>
                    <a:pt x="52" y="6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2"/>
                  </a:lnTo>
                  <a:lnTo>
                    <a:pt x="5" y="18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4" y="74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3" y="81"/>
                  </a:lnTo>
                </a:path>
              </a:pathLst>
            </a:custGeom>
            <a:solidFill>
              <a:srgbClr val="33CC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35407" name="Group 207"/>
            <p:cNvGrpSpPr>
              <a:grpSpLocks/>
            </p:cNvGrpSpPr>
            <p:nvPr/>
          </p:nvGrpSpPr>
          <p:grpSpPr bwMode="auto">
            <a:xfrm>
              <a:off x="2749" y="2449"/>
              <a:ext cx="59" cy="71"/>
              <a:chOff x="2749" y="2449"/>
              <a:chExt cx="59" cy="71"/>
            </a:xfrm>
          </p:grpSpPr>
          <p:sp>
            <p:nvSpPr>
              <p:cNvPr id="435408" name="Freeform 208"/>
              <p:cNvSpPr>
                <a:spLocks/>
              </p:cNvSpPr>
              <p:nvPr/>
            </p:nvSpPr>
            <p:spPr bwMode="auto">
              <a:xfrm>
                <a:off x="2749" y="2449"/>
                <a:ext cx="59" cy="71"/>
              </a:xfrm>
              <a:custGeom>
                <a:avLst/>
                <a:gdLst/>
                <a:ahLst/>
                <a:cxnLst>
                  <a:cxn ang="0">
                    <a:pos x="29" y="70"/>
                  </a:cxn>
                  <a:cxn ang="0">
                    <a:pos x="34" y="69"/>
                  </a:cxn>
                  <a:cxn ang="0">
                    <a:pos x="40" y="67"/>
                  </a:cxn>
                  <a:cxn ang="0">
                    <a:pos x="45" y="64"/>
                  </a:cxn>
                  <a:cxn ang="0">
                    <a:pos x="49" y="59"/>
                  </a:cxn>
                  <a:cxn ang="0">
                    <a:pos x="52" y="54"/>
                  </a:cxn>
                  <a:cxn ang="0">
                    <a:pos x="55" y="48"/>
                  </a:cxn>
                  <a:cxn ang="0">
                    <a:pos x="57" y="42"/>
                  </a:cxn>
                  <a:cxn ang="0">
                    <a:pos x="58" y="35"/>
                  </a:cxn>
                  <a:cxn ang="0">
                    <a:pos x="57" y="28"/>
                  </a:cxn>
                  <a:cxn ang="0">
                    <a:pos x="55" y="21"/>
                  </a:cxn>
                  <a:cxn ang="0">
                    <a:pos x="52" y="15"/>
                  </a:cxn>
                  <a:cxn ang="0">
                    <a:pos x="49" y="10"/>
                  </a:cxn>
                  <a:cxn ang="0">
                    <a:pos x="45" y="5"/>
                  </a:cxn>
                  <a:cxn ang="0">
                    <a:pos x="40" y="2"/>
                  </a:cxn>
                  <a:cxn ang="0">
                    <a:pos x="34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12" y="5"/>
                  </a:cxn>
                  <a:cxn ang="0">
                    <a:pos x="8" y="10"/>
                  </a:cxn>
                  <a:cxn ang="0">
                    <a:pos x="4" y="15"/>
                  </a:cxn>
                  <a:cxn ang="0">
                    <a:pos x="2" y="21"/>
                  </a:cxn>
                  <a:cxn ang="0">
                    <a:pos x="0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4" y="54"/>
                  </a:cxn>
                  <a:cxn ang="0">
                    <a:pos x="8" y="59"/>
                  </a:cxn>
                  <a:cxn ang="0">
                    <a:pos x="12" y="64"/>
                  </a:cxn>
                  <a:cxn ang="0">
                    <a:pos x="17" y="67"/>
                  </a:cxn>
                  <a:cxn ang="0">
                    <a:pos x="23" y="69"/>
                  </a:cxn>
                  <a:cxn ang="0">
                    <a:pos x="29" y="70"/>
                  </a:cxn>
                </a:cxnLst>
                <a:rect l="0" t="0" r="r" b="b"/>
                <a:pathLst>
                  <a:path w="59" h="71">
                    <a:moveTo>
                      <a:pt x="29" y="70"/>
                    </a:moveTo>
                    <a:lnTo>
                      <a:pt x="34" y="69"/>
                    </a:lnTo>
                    <a:lnTo>
                      <a:pt x="40" y="67"/>
                    </a:lnTo>
                    <a:lnTo>
                      <a:pt x="45" y="64"/>
                    </a:lnTo>
                    <a:lnTo>
                      <a:pt x="49" y="59"/>
                    </a:lnTo>
                    <a:lnTo>
                      <a:pt x="52" y="54"/>
                    </a:lnTo>
                    <a:lnTo>
                      <a:pt x="55" y="48"/>
                    </a:lnTo>
                    <a:lnTo>
                      <a:pt x="57" y="42"/>
                    </a:lnTo>
                    <a:lnTo>
                      <a:pt x="58" y="35"/>
                    </a:lnTo>
                    <a:lnTo>
                      <a:pt x="57" y="28"/>
                    </a:lnTo>
                    <a:lnTo>
                      <a:pt x="55" y="21"/>
                    </a:lnTo>
                    <a:lnTo>
                      <a:pt x="52" y="15"/>
                    </a:lnTo>
                    <a:lnTo>
                      <a:pt x="49" y="10"/>
                    </a:lnTo>
                    <a:lnTo>
                      <a:pt x="45" y="5"/>
                    </a:lnTo>
                    <a:lnTo>
                      <a:pt x="40" y="2"/>
                    </a:lnTo>
                    <a:lnTo>
                      <a:pt x="34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12" y="5"/>
                    </a:lnTo>
                    <a:lnTo>
                      <a:pt x="8" y="10"/>
                    </a:lnTo>
                    <a:lnTo>
                      <a:pt x="4" y="15"/>
                    </a:lnTo>
                    <a:lnTo>
                      <a:pt x="2" y="21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4" y="54"/>
                    </a:lnTo>
                    <a:lnTo>
                      <a:pt x="8" y="59"/>
                    </a:lnTo>
                    <a:lnTo>
                      <a:pt x="12" y="64"/>
                    </a:lnTo>
                    <a:lnTo>
                      <a:pt x="17" y="67"/>
                    </a:lnTo>
                    <a:lnTo>
                      <a:pt x="23" y="69"/>
                    </a:lnTo>
                    <a:lnTo>
                      <a:pt x="29" y="70"/>
                    </a:lnTo>
                  </a:path>
                </a:pathLst>
              </a:custGeom>
              <a:solidFill>
                <a:srgbClr val="BAEEB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409" name="Freeform 209"/>
              <p:cNvSpPr>
                <a:spLocks/>
              </p:cNvSpPr>
              <p:nvPr/>
            </p:nvSpPr>
            <p:spPr bwMode="auto">
              <a:xfrm>
                <a:off x="2753" y="2459"/>
                <a:ext cx="48" cy="58"/>
              </a:xfrm>
              <a:custGeom>
                <a:avLst/>
                <a:gdLst/>
                <a:ahLst/>
                <a:cxnLst>
                  <a:cxn ang="0">
                    <a:pos x="5" y="46"/>
                  </a:cxn>
                  <a:cxn ang="0">
                    <a:pos x="22" y="57"/>
                  </a:cxn>
                  <a:cxn ang="0">
                    <a:pos x="47" y="40"/>
                  </a:cxn>
                  <a:cxn ang="0">
                    <a:pos x="45" y="39"/>
                  </a:cxn>
                  <a:cxn ang="0">
                    <a:pos x="41" y="36"/>
                  </a:cxn>
                  <a:cxn ang="0">
                    <a:pos x="38" y="34"/>
                  </a:cxn>
                  <a:cxn ang="0">
                    <a:pos x="36" y="34"/>
                  </a:cxn>
                  <a:cxn ang="0">
                    <a:pos x="34" y="32"/>
                  </a:cxn>
                  <a:cxn ang="0">
                    <a:pos x="35" y="31"/>
                  </a:cxn>
                  <a:cxn ang="0">
                    <a:pos x="37" y="30"/>
                  </a:cxn>
                  <a:cxn ang="0">
                    <a:pos x="39" y="29"/>
                  </a:cxn>
                  <a:cxn ang="0">
                    <a:pos x="39" y="28"/>
                  </a:cxn>
                  <a:cxn ang="0">
                    <a:pos x="41" y="27"/>
                  </a:cxn>
                  <a:cxn ang="0">
                    <a:pos x="41" y="26"/>
                  </a:cxn>
                  <a:cxn ang="0">
                    <a:pos x="42" y="26"/>
                  </a:cxn>
                  <a:cxn ang="0">
                    <a:pos x="43" y="25"/>
                  </a:cxn>
                  <a:cxn ang="0">
                    <a:pos x="44" y="24"/>
                  </a:cxn>
                  <a:cxn ang="0">
                    <a:pos x="45" y="22"/>
                  </a:cxn>
                  <a:cxn ang="0">
                    <a:pos x="44" y="19"/>
                  </a:cxn>
                  <a:cxn ang="0">
                    <a:pos x="43" y="15"/>
                  </a:cxn>
                  <a:cxn ang="0">
                    <a:pos x="39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19" y="0"/>
                  </a:cxn>
                  <a:cxn ang="0">
                    <a:pos x="10" y="3"/>
                  </a:cxn>
                  <a:cxn ang="0">
                    <a:pos x="11" y="2"/>
                  </a:cxn>
                  <a:cxn ang="0">
                    <a:pos x="14" y="1"/>
                  </a:cxn>
                  <a:cxn ang="0">
                    <a:pos x="13" y="2"/>
                  </a:cxn>
                  <a:cxn ang="0">
                    <a:pos x="10" y="3"/>
                  </a:cxn>
                  <a:cxn ang="0">
                    <a:pos x="10" y="4"/>
                  </a:cxn>
                  <a:cxn ang="0">
                    <a:pos x="7" y="7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3" y="16"/>
                  </a:cxn>
                  <a:cxn ang="0">
                    <a:pos x="1" y="18"/>
                  </a:cxn>
                  <a:cxn ang="0">
                    <a:pos x="1" y="19"/>
                  </a:cxn>
                  <a:cxn ang="0">
                    <a:pos x="1" y="21"/>
                  </a:cxn>
                  <a:cxn ang="0">
                    <a:pos x="2" y="22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7" y="31"/>
                  </a:cxn>
                  <a:cxn ang="0">
                    <a:pos x="6" y="32"/>
                  </a:cxn>
                  <a:cxn ang="0">
                    <a:pos x="5" y="35"/>
                  </a:cxn>
                  <a:cxn ang="0">
                    <a:pos x="2" y="37"/>
                  </a:cxn>
                  <a:cxn ang="0">
                    <a:pos x="1" y="38"/>
                  </a:cxn>
                  <a:cxn ang="0">
                    <a:pos x="0" y="40"/>
                  </a:cxn>
                  <a:cxn ang="0">
                    <a:pos x="0" y="41"/>
                  </a:cxn>
                </a:cxnLst>
                <a:rect l="0" t="0" r="r" b="b"/>
                <a:pathLst>
                  <a:path w="48" h="58">
                    <a:moveTo>
                      <a:pt x="0" y="41"/>
                    </a:moveTo>
                    <a:lnTo>
                      <a:pt x="1" y="43"/>
                    </a:lnTo>
                    <a:lnTo>
                      <a:pt x="5" y="46"/>
                    </a:lnTo>
                    <a:lnTo>
                      <a:pt x="9" y="50"/>
                    </a:lnTo>
                    <a:lnTo>
                      <a:pt x="15" y="54"/>
                    </a:lnTo>
                    <a:lnTo>
                      <a:pt x="22" y="57"/>
                    </a:lnTo>
                    <a:lnTo>
                      <a:pt x="30" y="56"/>
                    </a:lnTo>
                    <a:lnTo>
                      <a:pt x="38" y="51"/>
                    </a:lnTo>
                    <a:lnTo>
                      <a:pt x="47" y="40"/>
                    </a:lnTo>
                    <a:lnTo>
                      <a:pt x="46" y="40"/>
                    </a:lnTo>
                    <a:lnTo>
                      <a:pt x="46" y="40"/>
                    </a:lnTo>
                    <a:lnTo>
                      <a:pt x="45" y="39"/>
                    </a:lnTo>
                    <a:lnTo>
                      <a:pt x="44" y="38"/>
                    </a:lnTo>
                    <a:lnTo>
                      <a:pt x="43" y="37"/>
                    </a:lnTo>
                    <a:lnTo>
                      <a:pt x="41" y="36"/>
                    </a:lnTo>
                    <a:lnTo>
                      <a:pt x="40" y="35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7" y="34"/>
                    </a:lnTo>
                    <a:lnTo>
                      <a:pt x="37" y="34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5" y="33"/>
                    </a:lnTo>
                    <a:lnTo>
                      <a:pt x="34" y="32"/>
                    </a:lnTo>
                    <a:lnTo>
                      <a:pt x="34" y="31"/>
                    </a:lnTo>
                    <a:lnTo>
                      <a:pt x="34" y="31"/>
                    </a:lnTo>
                    <a:lnTo>
                      <a:pt x="35" y="31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37" y="30"/>
                    </a:lnTo>
                    <a:lnTo>
                      <a:pt x="37" y="30"/>
                    </a:lnTo>
                    <a:lnTo>
                      <a:pt x="38" y="29"/>
                    </a:lnTo>
                    <a:lnTo>
                      <a:pt x="39" y="29"/>
                    </a:lnTo>
                    <a:lnTo>
                      <a:pt x="39" y="29"/>
                    </a:lnTo>
                    <a:lnTo>
                      <a:pt x="39" y="29"/>
                    </a:lnTo>
                    <a:lnTo>
                      <a:pt x="39" y="28"/>
                    </a:lnTo>
                    <a:lnTo>
                      <a:pt x="40" y="28"/>
                    </a:lnTo>
                    <a:lnTo>
                      <a:pt x="40" y="27"/>
                    </a:lnTo>
                    <a:lnTo>
                      <a:pt x="41" y="27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3" y="25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5" y="23"/>
                    </a:lnTo>
                    <a:lnTo>
                      <a:pt x="45" y="22"/>
                    </a:lnTo>
                    <a:lnTo>
                      <a:pt x="45" y="21"/>
                    </a:lnTo>
                    <a:lnTo>
                      <a:pt x="44" y="20"/>
                    </a:lnTo>
                    <a:lnTo>
                      <a:pt x="44" y="19"/>
                    </a:lnTo>
                    <a:lnTo>
                      <a:pt x="44" y="18"/>
                    </a:lnTo>
                    <a:lnTo>
                      <a:pt x="44" y="17"/>
                    </a:lnTo>
                    <a:lnTo>
                      <a:pt x="43" y="15"/>
                    </a:lnTo>
                    <a:lnTo>
                      <a:pt x="42" y="12"/>
                    </a:lnTo>
                    <a:lnTo>
                      <a:pt x="41" y="9"/>
                    </a:lnTo>
                    <a:lnTo>
                      <a:pt x="39" y="7"/>
                    </a:lnTo>
                    <a:lnTo>
                      <a:pt x="37" y="4"/>
                    </a:lnTo>
                    <a:lnTo>
                      <a:pt x="34" y="3"/>
                    </a:lnTo>
                    <a:lnTo>
                      <a:pt x="33" y="3"/>
                    </a:lnTo>
                    <a:lnTo>
                      <a:pt x="33" y="2"/>
                    </a:lnTo>
                    <a:lnTo>
                      <a:pt x="31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2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3" y="2"/>
                    </a:lnTo>
                    <a:lnTo>
                      <a:pt x="14" y="1"/>
                    </a:lnTo>
                    <a:lnTo>
                      <a:pt x="14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5" y="8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3" y="1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1"/>
                    </a:lnTo>
                    <a:lnTo>
                      <a:pt x="2" y="21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3" y="23"/>
                    </a:lnTo>
                    <a:lnTo>
                      <a:pt x="3" y="23"/>
                    </a:lnTo>
                    <a:lnTo>
                      <a:pt x="3" y="23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5" y="25"/>
                    </a:lnTo>
                    <a:lnTo>
                      <a:pt x="5" y="26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6" y="33"/>
                    </a:lnTo>
                    <a:lnTo>
                      <a:pt x="5" y="34"/>
                    </a:lnTo>
                    <a:lnTo>
                      <a:pt x="5" y="35"/>
                    </a:lnTo>
                    <a:lnTo>
                      <a:pt x="3" y="36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259325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35410" name="Group 210"/>
          <p:cNvGrpSpPr>
            <a:grpSpLocks/>
          </p:cNvGrpSpPr>
          <p:nvPr/>
        </p:nvGrpSpPr>
        <p:grpSpPr bwMode="auto">
          <a:xfrm>
            <a:off x="1552575" y="5494338"/>
            <a:ext cx="614363" cy="600075"/>
            <a:chOff x="695" y="3288"/>
            <a:chExt cx="387" cy="378"/>
          </a:xfrm>
        </p:grpSpPr>
        <p:sp>
          <p:nvSpPr>
            <p:cNvPr id="435411" name="Freeform 211"/>
            <p:cNvSpPr>
              <a:spLocks/>
            </p:cNvSpPr>
            <p:nvPr/>
          </p:nvSpPr>
          <p:spPr bwMode="auto">
            <a:xfrm>
              <a:off x="1033" y="3376"/>
              <a:ext cx="49" cy="22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208"/>
                </a:cxn>
                <a:cxn ang="0">
                  <a:pos x="0" y="221"/>
                </a:cxn>
                <a:cxn ang="0">
                  <a:pos x="1" y="11"/>
                </a:cxn>
                <a:cxn ang="0">
                  <a:pos x="48" y="0"/>
                </a:cxn>
              </a:cxnLst>
              <a:rect l="0" t="0" r="r" b="b"/>
              <a:pathLst>
                <a:path w="49" h="222">
                  <a:moveTo>
                    <a:pt x="48" y="0"/>
                  </a:moveTo>
                  <a:lnTo>
                    <a:pt x="48" y="208"/>
                  </a:lnTo>
                  <a:lnTo>
                    <a:pt x="0" y="221"/>
                  </a:lnTo>
                  <a:lnTo>
                    <a:pt x="1" y="11"/>
                  </a:lnTo>
                  <a:lnTo>
                    <a:pt x="48" y="0"/>
                  </a:lnTo>
                </a:path>
              </a:pathLst>
            </a:custGeom>
            <a:solidFill>
              <a:srgbClr val="47C24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12" name="Freeform 212"/>
            <p:cNvSpPr>
              <a:spLocks/>
            </p:cNvSpPr>
            <p:nvPr/>
          </p:nvSpPr>
          <p:spPr bwMode="auto">
            <a:xfrm>
              <a:off x="947" y="3288"/>
              <a:ext cx="135" cy="100"/>
            </a:xfrm>
            <a:custGeom>
              <a:avLst/>
              <a:gdLst/>
              <a:ahLst/>
              <a:cxnLst>
                <a:cxn ang="0">
                  <a:pos x="87" y="99"/>
                </a:cxn>
                <a:cxn ang="0">
                  <a:pos x="0" y="13"/>
                </a:cxn>
                <a:cxn ang="0">
                  <a:pos x="44" y="0"/>
                </a:cxn>
                <a:cxn ang="0">
                  <a:pos x="134" y="86"/>
                </a:cxn>
                <a:cxn ang="0">
                  <a:pos x="87" y="99"/>
                </a:cxn>
              </a:cxnLst>
              <a:rect l="0" t="0" r="r" b="b"/>
              <a:pathLst>
                <a:path w="135" h="100">
                  <a:moveTo>
                    <a:pt x="87" y="99"/>
                  </a:moveTo>
                  <a:lnTo>
                    <a:pt x="0" y="13"/>
                  </a:lnTo>
                  <a:lnTo>
                    <a:pt x="44" y="0"/>
                  </a:lnTo>
                  <a:lnTo>
                    <a:pt x="134" y="86"/>
                  </a:lnTo>
                  <a:lnTo>
                    <a:pt x="87" y="99"/>
                  </a:lnTo>
                </a:path>
              </a:pathLst>
            </a:custGeom>
            <a:solidFill>
              <a:srgbClr val="C6ECC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13" name="Freeform 213"/>
            <p:cNvSpPr>
              <a:spLocks/>
            </p:cNvSpPr>
            <p:nvPr/>
          </p:nvSpPr>
          <p:spPr bwMode="auto">
            <a:xfrm>
              <a:off x="947" y="3302"/>
              <a:ext cx="88" cy="297"/>
            </a:xfrm>
            <a:custGeom>
              <a:avLst/>
              <a:gdLst/>
              <a:ahLst/>
              <a:cxnLst>
                <a:cxn ang="0">
                  <a:pos x="87" y="86"/>
                </a:cxn>
                <a:cxn ang="0">
                  <a:pos x="87" y="296"/>
                </a:cxn>
                <a:cxn ang="0">
                  <a:pos x="0" y="202"/>
                </a:cxn>
                <a:cxn ang="0">
                  <a:pos x="0" y="0"/>
                </a:cxn>
                <a:cxn ang="0">
                  <a:pos x="87" y="86"/>
                </a:cxn>
              </a:cxnLst>
              <a:rect l="0" t="0" r="r" b="b"/>
              <a:pathLst>
                <a:path w="88" h="297">
                  <a:moveTo>
                    <a:pt x="87" y="86"/>
                  </a:moveTo>
                  <a:lnTo>
                    <a:pt x="87" y="296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87" y="86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14" name="Freeform 214"/>
            <p:cNvSpPr>
              <a:spLocks/>
            </p:cNvSpPr>
            <p:nvPr/>
          </p:nvSpPr>
          <p:spPr bwMode="auto">
            <a:xfrm>
              <a:off x="985" y="3390"/>
              <a:ext cx="47" cy="22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208"/>
                </a:cxn>
                <a:cxn ang="0">
                  <a:pos x="0" y="220"/>
                </a:cxn>
                <a:cxn ang="0">
                  <a:pos x="0" y="11"/>
                </a:cxn>
                <a:cxn ang="0">
                  <a:pos x="46" y="0"/>
                </a:cxn>
              </a:cxnLst>
              <a:rect l="0" t="0" r="r" b="b"/>
              <a:pathLst>
                <a:path w="47" h="221">
                  <a:moveTo>
                    <a:pt x="46" y="0"/>
                  </a:moveTo>
                  <a:lnTo>
                    <a:pt x="46" y="208"/>
                  </a:lnTo>
                  <a:lnTo>
                    <a:pt x="0" y="220"/>
                  </a:lnTo>
                  <a:lnTo>
                    <a:pt x="0" y="11"/>
                  </a:lnTo>
                  <a:lnTo>
                    <a:pt x="46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15" name="Freeform 215"/>
            <p:cNvSpPr>
              <a:spLocks/>
            </p:cNvSpPr>
            <p:nvPr/>
          </p:nvSpPr>
          <p:spPr bwMode="auto">
            <a:xfrm>
              <a:off x="895" y="3302"/>
              <a:ext cx="137" cy="100"/>
            </a:xfrm>
            <a:custGeom>
              <a:avLst/>
              <a:gdLst/>
              <a:ahLst/>
              <a:cxnLst>
                <a:cxn ang="0">
                  <a:pos x="90" y="99"/>
                </a:cxn>
                <a:cxn ang="0">
                  <a:pos x="0" y="14"/>
                </a:cxn>
                <a:cxn ang="0">
                  <a:pos x="45" y="0"/>
                </a:cxn>
                <a:cxn ang="0">
                  <a:pos x="136" y="87"/>
                </a:cxn>
                <a:cxn ang="0">
                  <a:pos x="90" y="99"/>
                </a:cxn>
              </a:cxnLst>
              <a:rect l="0" t="0" r="r" b="b"/>
              <a:pathLst>
                <a:path w="137" h="100">
                  <a:moveTo>
                    <a:pt x="90" y="99"/>
                  </a:moveTo>
                  <a:lnTo>
                    <a:pt x="0" y="14"/>
                  </a:lnTo>
                  <a:lnTo>
                    <a:pt x="45" y="0"/>
                  </a:lnTo>
                  <a:lnTo>
                    <a:pt x="136" y="87"/>
                  </a:lnTo>
                  <a:lnTo>
                    <a:pt x="90" y="99"/>
                  </a:lnTo>
                </a:path>
              </a:pathLst>
            </a:custGeom>
            <a:solidFill>
              <a:srgbClr val="C6ECC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16" name="Freeform 216"/>
            <p:cNvSpPr>
              <a:spLocks/>
            </p:cNvSpPr>
            <p:nvPr/>
          </p:nvSpPr>
          <p:spPr bwMode="auto">
            <a:xfrm>
              <a:off x="896" y="3316"/>
              <a:ext cx="88" cy="296"/>
            </a:xfrm>
            <a:custGeom>
              <a:avLst/>
              <a:gdLst/>
              <a:ahLst/>
              <a:cxnLst>
                <a:cxn ang="0">
                  <a:pos x="87" y="86"/>
                </a:cxn>
                <a:cxn ang="0">
                  <a:pos x="87" y="295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87" y="86"/>
                </a:cxn>
              </a:cxnLst>
              <a:rect l="0" t="0" r="r" b="b"/>
              <a:pathLst>
                <a:path w="88" h="296">
                  <a:moveTo>
                    <a:pt x="87" y="86"/>
                  </a:moveTo>
                  <a:lnTo>
                    <a:pt x="87" y="295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87" y="86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17" name="Freeform 217"/>
            <p:cNvSpPr>
              <a:spLocks/>
            </p:cNvSpPr>
            <p:nvPr/>
          </p:nvSpPr>
          <p:spPr bwMode="auto">
            <a:xfrm>
              <a:off x="961" y="3439"/>
              <a:ext cx="86" cy="211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51" y="199"/>
                </a:cxn>
                <a:cxn ang="0">
                  <a:pos x="0" y="210"/>
                </a:cxn>
                <a:cxn ang="0">
                  <a:pos x="35" y="10"/>
                </a:cxn>
                <a:cxn ang="0">
                  <a:pos x="85" y="0"/>
                </a:cxn>
              </a:cxnLst>
              <a:rect l="0" t="0" r="r" b="b"/>
              <a:pathLst>
                <a:path w="86" h="211">
                  <a:moveTo>
                    <a:pt x="85" y="0"/>
                  </a:moveTo>
                  <a:lnTo>
                    <a:pt x="51" y="199"/>
                  </a:lnTo>
                  <a:lnTo>
                    <a:pt x="0" y="210"/>
                  </a:lnTo>
                  <a:lnTo>
                    <a:pt x="35" y="10"/>
                  </a:lnTo>
                  <a:lnTo>
                    <a:pt x="85" y="0"/>
                  </a:lnTo>
                </a:path>
              </a:pathLst>
            </a:custGeom>
            <a:solidFill>
              <a:srgbClr val="47C24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18" name="Freeform 218"/>
            <p:cNvSpPr>
              <a:spLocks/>
            </p:cNvSpPr>
            <p:nvPr/>
          </p:nvSpPr>
          <p:spPr bwMode="auto">
            <a:xfrm>
              <a:off x="886" y="3366"/>
              <a:ext cx="110" cy="285"/>
            </a:xfrm>
            <a:custGeom>
              <a:avLst/>
              <a:gdLst/>
              <a:ahLst/>
              <a:cxnLst>
                <a:cxn ang="0">
                  <a:pos x="109" y="82"/>
                </a:cxn>
                <a:cxn ang="0">
                  <a:pos x="75" y="284"/>
                </a:cxn>
                <a:cxn ang="0">
                  <a:pos x="0" y="193"/>
                </a:cxn>
                <a:cxn ang="0">
                  <a:pos x="32" y="0"/>
                </a:cxn>
                <a:cxn ang="0">
                  <a:pos x="109" y="82"/>
                </a:cxn>
              </a:cxnLst>
              <a:rect l="0" t="0" r="r" b="b"/>
              <a:pathLst>
                <a:path w="110" h="285">
                  <a:moveTo>
                    <a:pt x="109" y="82"/>
                  </a:moveTo>
                  <a:lnTo>
                    <a:pt x="75" y="284"/>
                  </a:lnTo>
                  <a:lnTo>
                    <a:pt x="0" y="193"/>
                  </a:lnTo>
                  <a:lnTo>
                    <a:pt x="32" y="0"/>
                  </a:lnTo>
                  <a:lnTo>
                    <a:pt x="109" y="82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19" name="Freeform 219"/>
            <p:cNvSpPr>
              <a:spLocks/>
            </p:cNvSpPr>
            <p:nvPr/>
          </p:nvSpPr>
          <p:spPr bwMode="auto">
            <a:xfrm>
              <a:off x="882" y="3417"/>
              <a:ext cx="48" cy="221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7" y="209"/>
                </a:cxn>
                <a:cxn ang="0">
                  <a:pos x="1" y="220"/>
                </a:cxn>
                <a:cxn ang="0">
                  <a:pos x="0" y="30"/>
                </a:cxn>
                <a:cxn ang="0">
                  <a:pos x="1" y="11"/>
                </a:cxn>
                <a:cxn ang="0">
                  <a:pos x="47" y="0"/>
                </a:cxn>
              </a:cxnLst>
              <a:rect l="0" t="0" r="r" b="b"/>
              <a:pathLst>
                <a:path w="48" h="221">
                  <a:moveTo>
                    <a:pt x="47" y="0"/>
                  </a:moveTo>
                  <a:lnTo>
                    <a:pt x="47" y="209"/>
                  </a:lnTo>
                  <a:lnTo>
                    <a:pt x="1" y="220"/>
                  </a:lnTo>
                  <a:lnTo>
                    <a:pt x="0" y="30"/>
                  </a:lnTo>
                  <a:lnTo>
                    <a:pt x="1" y="11"/>
                  </a:lnTo>
                  <a:lnTo>
                    <a:pt x="47" y="0"/>
                  </a:lnTo>
                </a:path>
              </a:pathLst>
            </a:custGeom>
            <a:solidFill>
              <a:srgbClr val="47C24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0" name="Freeform 220"/>
            <p:cNvSpPr>
              <a:spLocks/>
            </p:cNvSpPr>
            <p:nvPr/>
          </p:nvSpPr>
          <p:spPr bwMode="auto">
            <a:xfrm>
              <a:off x="796" y="3329"/>
              <a:ext cx="135" cy="101"/>
            </a:xfrm>
            <a:custGeom>
              <a:avLst/>
              <a:gdLst/>
              <a:ahLst/>
              <a:cxnLst>
                <a:cxn ang="0">
                  <a:pos x="85" y="100"/>
                </a:cxn>
                <a:cxn ang="0">
                  <a:pos x="0" y="11"/>
                </a:cxn>
                <a:cxn ang="0">
                  <a:pos x="44" y="0"/>
                </a:cxn>
                <a:cxn ang="0">
                  <a:pos x="134" y="86"/>
                </a:cxn>
                <a:cxn ang="0">
                  <a:pos x="85" y="100"/>
                </a:cxn>
              </a:cxnLst>
              <a:rect l="0" t="0" r="r" b="b"/>
              <a:pathLst>
                <a:path w="135" h="101">
                  <a:moveTo>
                    <a:pt x="85" y="100"/>
                  </a:moveTo>
                  <a:lnTo>
                    <a:pt x="0" y="11"/>
                  </a:lnTo>
                  <a:lnTo>
                    <a:pt x="44" y="0"/>
                  </a:lnTo>
                  <a:lnTo>
                    <a:pt x="134" y="86"/>
                  </a:lnTo>
                  <a:lnTo>
                    <a:pt x="85" y="100"/>
                  </a:lnTo>
                </a:path>
              </a:pathLst>
            </a:custGeom>
            <a:solidFill>
              <a:srgbClr val="C6ECC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1" name="Freeform 221"/>
            <p:cNvSpPr>
              <a:spLocks/>
            </p:cNvSpPr>
            <p:nvPr/>
          </p:nvSpPr>
          <p:spPr bwMode="auto">
            <a:xfrm>
              <a:off x="796" y="3342"/>
              <a:ext cx="89" cy="296"/>
            </a:xfrm>
            <a:custGeom>
              <a:avLst/>
              <a:gdLst/>
              <a:ahLst/>
              <a:cxnLst>
                <a:cxn ang="0">
                  <a:pos x="88" y="86"/>
                </a:cxn>
                <a:cxn ang="0">
                  <a:pos x="88" y="295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88" y="86"/>
                </a:cxn>
              </a:cxnLst>
              <a:rect l="0" t="0" r="r" b="b"/>
              <a:pathLst>
                <a:path w="89" h="296">
                  <a:moveTo>
                    <a:pt x="88" y="86"/>
                  </a:moveTo>
                  <a:lnTo>
                    <a:pt x="88" y="295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88" y="86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2" name="Freeform 222"/>
            <p:cNvSpPr>
              <a:spLocks/>
            </p:cNvSpPr>
            <p:nvPr/>
          </p:nvSpPr>
          <p:spPr bwMode="auto">
            <a:xfrm>
              <a:off x="834" y="3430"/>
              <a:ext cx="46" cy="2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208"/>
                </a:cxn>
                <a:cxn ang="0">
                  <a:pos x="0" y="220"/>
                </a:cxn>
                <a:cxn ang="0">
                  <a:pos x="0" y="11"/>
                </a:cxn>
                <a:cxn ang="0">
                  <a:pos x="45" y="0"/>
                </a:cxn>
              </a:cxnLst>
              <a:rect l="0" t="0" r="r" b="b"/>
              <a:pathLst>
                <a:path w="46" h="221">
                  <a:moveTo>
                    <a:pt x="45" y="0"/>
                  </a:moveTo>
                  <a:lnTo>
                    <a:pt x="45" y="208"/>
                  </a:lnTo>
                  <a:lnTo>
                    <a:pt x="0" y="220"/>
                  </a:lnTo>
                  <a:lnTo>
                    <a:pt x="0" y="11"/>
                  </a:lnTo>
                  <a:lnTo>
                    <a:pt x="45" y="0"/>
                  </a:lnTo>
                </a:path>
              </a:pathLst>
            </a:custGeom>
            <a:solidFill>
              <a:srgbClr val="47C24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3" name="Freeform 223"/>
            <p:cNvSpPr>
              <a:spLocks/>
            </p:cNvSpPr>
            <p:nvPr/>
          </p:nvSpPr>
          <p:spPr bwMode="auto">
            <a:xfrm>
              <a:off x="746" y="3341"/>
              <a:ext cx="134" cy="102"/>
            </a:xfrm>
            <a:custGeom>
              <a:avLst/>
              <a:gdLst/>
              <a:ahLst/>
              <a:cxnLst>
                <a:cxn ang="0">
                  <a:pos x="86" y="101"/>
                </a:cxn>
                <a:cxn ang="0">
                  <a:pos x="0" y="13"/>
                </a:cxn>
                <a:cxn ang="0">
                  <a:pos x="43" y="0"/>
                </a:cxn>
                <a:cxn ang="0">
                  <a:pos x="133" y="87"/>
                </a:cxn>
                <a:cxn ang="0">
                  <a:pos x="86" y="101"/>
                </a:cxn>
              </a:cxnLst>
              <a:rect l="0" t="0" r="r" b="b"/>
              <a:pathLst>
                <a:path w="134" h="102">
                  <a:moveTo>
                    <a:pt x="86" y="101"/>
                  </a:moveTo>
                  <a:lnTo>
                    <a:pt x="0" y="13"/>
                  </a:lnTo>
                  <a:lnTo>
                    <a:pt x="43" y="0"/>
                  </a:lnTo>
                  <a:lnTo>
                    <a:pt x="133" y="87"/>
                  </a:lnTo>
                  <a:lnTo>
                    <a:pt x="86" y="101"/>
                  </a:lnTo>
                </a:path>
              </a:pathLst>
            </a:custGeom>
            <a:solidFill>
              <a:srgbClr val="C6ECC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4" name="Freeform 224"/>
            <p:cNvSpPr>
              <a:spLocks/>
            </p:cNvSpPr>
            <p:nvPr/>
          </p:nvSpPr>
          <p:spPr bwMode="auto">
            <a:xfrm>
              <a:off x="746" y="3355"/>
              <a:ext cx="91" cy="297"/>
            </a:xfrm>
            <a:custGeom>
              <a:avLst/>
              <a:gdLst/>
              <a:ahLst/>
              <a:cxnLst>
                <a:cxn ang="0">
                  <a:pos x="87" y="86"/>
                </a:cxn>
                <a:cxn ang="0">
                  <a:pos x="90" y="296"/>
                </a:cxn>
                <a:cxn ang="0">
                  <a:pos x="0" y="202"/>
                </a:cxn>
                <a:cxn ang="0">
                  <a:pos x="0" y="0"/>
                </a:cxn>
                <a:cxn ang="0">
                  <a:pos x="87" y="86"/>
                </a:cxn>
              </a:cxnLst>
              <a:rect l="0" t="0" r="r" b="b"/>
              <a:pathLst>
                <a:path w="91" h="297">
                  <a:moveTo>
                    <a:pt x="87" y="86"/>
                  </a:moveTo>
                  <a:lnTo>
                    <a:pt x="90" y="296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87" y="86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5" name="Freeform 225"/>
            <p:cNvSpPr>
              <a:spLocks/>
            </p:cNvSpPr>
            <p:nvPr/>
          </p:nvSpPr>
          <p:spPr bwMode="auto">
            <a:xfrm>
              <a:off x="784" y="3443"/>
              <a:ext cx="47" cy="22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208"/>
                </a:cxn>
                <a:cxn ang="0">
                  <a:pos x="0" y="220"/>
                </a:cxn>
                <a:cxn ang="0">
                  <a:pos x="0" y="11"/>
                </a:cxn>
                <a:cxn ang="0">
                  <a:pos x="46" y="0"/>
                </a:cxn>
              </a:cxnLst>
              <a:rect l="0" t="0" r="r" b="b"/>
              <a:pathLst>
                <a:path w="47" h="221">
                  <a:moveTo>
                    <a:pt x="46" y="0"/>
                  </a:moveTo>
                  <a:lnTo>
                    <a:pt x="46" y="208"/>
                  </a:lnTo>
                  <a:lnTo>
                    <a:pt x="0" y="220"/>
                  </a:lnTo>
                  <a:lnTo>
                    <a:pt x="0" y="11"/>
                  </a:lnTo>
                  <a:lnTo>
                    <a:pt x="46" y="0"/>
                  </a:lnTo>
                </a:path>
              </a:pathLst>
            </a:custGeom>
            <a:solidFill>
              <a:srgbClr val="47C24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6" name="Freeform 226"/>
            <p:cNvSpPr>
              <a:spLocks/>
            </p:cNvSpPr>
            <p:nvPr/>
          </p:nvSpPr>
          <p:spPr bwMode="auto">
            <a:xfrm>
              <a:off x="696" y="3355"/>
              <a:ext cx="134" cy="103"/>
            </a:xfrm>
            <a:custGeom>
              <a:avLst/>
              <a:gdLst/>
              <a:ahLst/>
              <a:cxnLst>
                <a:cxn ang="0">
                  <a:pos x="85" y="102"/>
                </a:cxn>
                <a:cxn ang="0">
                  <a:pos x="0" y="13"/>
                </a:cxn>
                <a:cxn ang="0">
                  <a:pos x="43" y="0"/>
                </a:cxn>
                <a:cxn ang="0">
                  <a:pos x="133" y="88"/>
                </a:cxn>
                <a:cxn ang="0">
                  <a:pos x="85" y="102"/>
                </a:cxn>
              </a:cxnLst>
              <a:rect l="0" t="0" r="r" b="b"/>
              <a:pathLst>
                <a:path w="134" h="103">
                  <a:moveTo>
                    <a:pt x="85" y="102"/>
                  </a:moveTo>
                  <a:lnTo>
                    <a:pt x="0" y="13"/>
                  </a:lnTo>
                  <a:lnTo>
                    <a:pt x="43" y="0"/>
                  </a:lnTo>
                  <a:lnTo>
                    <a:pt x="133" y="88"/>
                  </a:lnTo>
                  <a:lnTo>
                    <a:pt x="85" y="102"/>
                  </a:lnTo>
                </a:path>
              </a:pathLst>
            </a:custGeom>
            <a:solidFill>
              <a:srgbClr val="C6ECC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7" name="Freeform 227"/>
            <p:cNvSpPr>
              <a:spLocks/>
            </p:cNvSpPr>
            <p:nvPr/>
          </p:nvSpPr>
          <p:spPr bwMode="auto">
            <a:xfrm>
              <a:off x="695" y="3369"/>
              <a:ext cx="90" cy="297"/>
            </a:xfrm>
            <a:custGeom>
              <a:avLst/>
              <a:gdLst/>
              <a:ahLst/>
              <a:cxnLst>
                <a:cxn ang="0">
                  <a:pos x="87" y="86"/>
                </a:cxn>
                <a:cxn ang="0">
                  <a:pos x="89" y="296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87" y="86"/>
                </a:cxn>
              </a:cxnLst>
              <a:rect l="0" t="0" r="r" b="b"/>
              <a:pathLst>
                <a:path w="90" h="297">
                  <a:moveTo>
                    <a:pt x="87" y="86"/>
                  </a:moveTo>
                  <a:lnTo>
                    <a:pt x="89" y="296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87" y="86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8" name="Freeform 228"/>
            <p:cNvSpPr>
              <a:spLocks/>
            </p:cNvSpPr>
            <p:nvPr/>
          </p:nvSpPr>
          <p:spPr bwMode="auto">
            <a:xfrm>
              <a:off x="793" y="3454"/>
              <a:ext cx="32" cy="4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" y="0"/>
                </a:cxn>
                <a:cxn ang="0">
                  <a:pos x="31" y="36"/>
                </a:cxn>
                <a:cxn ang="0">
                  <a:pos x="0" y="44"/>
                </a:cxn>
                <a:cxn ang="0">
                  <a:pos x="0" y="7"/>
                </a:cxn>
              </a:cxnLst>
              <a:rect l="0" t="0" r="r" b="b"/>
              <a:pathLst>
                <a:path w="32" h="45">
                  <a:moveTo>
                    <a:pt x="0" y="7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44"/>
                  </a:lnTo>
                  <a:lnTo>
                    <a:pt x="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29" name="Freeform 229"/>
            <p:cNvSpPr>
              <a:spLocks/>
            </p:cNvSpPr>
            <p:nvPr/>
          </p:nvSpPr>
          <p:spPr bwMode="auto">
            <a:xfrm>
              <a:off x="793" y="3454"/>
              <a:ext cx="32" cy="4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" y="0"/>
                </a:cxn>
                <a:cxn ang="0">
                  <a:pos x="31" y="36"/>
                </a:cxn>
                <a:cxn ang="0">
                  <a:pos x="0" y="44"/>
                </a:cxn>
                <a:cxn ang="0">
                  <a:pos x="0" y="7"/>
                </a:cxn>
              </a:cxnLst>
              <a:rect l="0" t="0" r="r" b="b"/>
              <a:pathLst>
                <a:path w="32" h="45">
                  <a:moveTo>
                    <a:pt x="0" y="7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44"/>
                  </a:lnTo>
                  <a:lnTo>
                    <a:pt x="0" y="7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0" name="Freeform 230"/>
            <p:cNvSpPr>
              <a:spLocks/>
            </p:cNvSpPr>
            <p:nvPr/>
          </p:nvSpPr>
          <p:spPr bwMode="auto">
            <a:xfrm>
              <a:off x="842" y="3441"/>
              <a:ext cx="32" cy="4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" y="0"/>
                </a:cxn>
                <a:cxn ang="0">
                  <a:pos x="31" y="36"/>
                </a:cxn>
                <a:cxn ang="0">
                  <a:pos x="0" y="45"/>
                </a:cxn>
                <a:cxn ang="0">
                  <a:pos x="0" y="7"/>
                </a:cxn>
              </a:cxnLst>
              <a:rect l="0" t="0" r="r" b="b"/>
              <a:pathLst>
                <a:path w="32" h="46">
                  <a:moveTo>
                    <a:pt x="0" y="7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45"/>
                  </a:lnTo>
                  <a:lnTo>
                    <a:pt x="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1" name="Freeform 231"/>
            <p:cNvSpPr>
              <a:spLocks/>
            </p:cNvSpPr>
            <p:nvPr/>
          </p:nvSpPr>
          <p:spPr bwMode="auto">
            <a:xfrm>
              <a:off x="842" y="3441"/>
              <a:ext cx="32" cy="4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" y="0"/>
                </a:cxn>
                <a:cxn ang="0">
                  <a:pos x="31" y="36"/>
                </a:cxn>
                <a:cxn ang="0">
                  <a:pos x="0" y="45"/>
                </a:cxn>
                <a:cxn ang="0">
                  <a:pos x="0" y="7"/>
                </a:cxn>
              </a:cxnLst>
              <a:rect l="0" t="0" r="r" b="b"/>
              <a:pathLst>
                <a:path w="32" h="46">
                  <a:moveTo>
                    <a:pt x="0" y="7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45"/>
                  </a:lnTo>
                  <a:lnTo>
                    <a:pt x="0" y="7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2" name="Freeform 232"/>
            <p:cNvSpPr>
              <a:spLocks/>
            </p:cNvSpPr>
            <p:nvPr/>
          </p:nvSpPr>
          <p:spPr bwMode="auto">
            <a:xfrm>
              <a:off x="893" y="3429"/>
              <a:ext cx="31" cy="4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0" y="0"/>
                </a:cxn>
                <a:cxn ang="0">
                  <a:pos x="30" y="36"/>
                </a:cxn>
                <a:cxn ang="0">
                  <a:pos x="0" y="45"/>
                </a:cxn>
                <a:cxn ang="0">
                  <a:pos x="0" y="7"/>
                </a:cxn>
              </a:cxnLst>
              <a:rect l="0" t="0" r="r" b="b"/>
              <a:pathLst>
                <a:path w="31" h="46">
                  <a:moveTo>
                    <a:pt x="0" y="7"/>
                  </a:moveTo>
                  <a:lnTo>
                    <a:pt x="30" y="0"/>
                  </a:lnTo>
                  <a:lnTo>
                    <a:pt x="30" y="36"/>
                  </a:lnTo>
                  <a:lnTo>
                    <a:pt x="0" y="45"/>
                  </a:lnTo>
                  <a:lnTo>
                    <a:pt x="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3" name="Freeform 233"/>
            <p:cNvSpPr>
              <a:spLocks/>
            </p:cNvSpPr>
            <p:nvPr/>
          </p:nvSpPr>
          <p:spPr bwMode="auto">
            <a:xfrm>
              <a:off x="893" y="3429"/>
              <a:ext cx="31" cy="4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0" y="0"/>
                </a:cxn>
                <a:cxn ang="0">
                  <a:pos x="30" y="36"/>
                </a:cxn>
                <a:cxn ang="0">
                  <a:pos x="0" y="45"/>
                </a:cxn>
                <a:cxn ang="0">
                  <a:pos x="0" y="7"/>
                </a:cxn>
              </a:cxnLst>
              <a:rect l="0" t="0" r="r" b="b"/>
              <a:pathLst>
                <a:path w="31" h="46">
                  <a:moveTo>
                    <a:pt x="0" y="7"/>
                  </a:moveTo>
                  <a:lnTo>
                    <a:pt x="30" y="0"/>
                  </a:lnTo>
                  <a:lnTo>
                    <a:pt x="30" y="36"/>
                  </a:lnTo>
                  <a:lnTo>
                    <a:pt x="0" y="45"/>
                  </a:lnTo>
                  <a:lnTo>
                    <a:pt x="0" y="7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4" name="Freeform 234"/>
            <p:cNvSpPr>
              <a:spLocks/>
            </p:cNvSpPr>
            <p:nvPr/>
          </p:nvSpPr>
          <p:spPr bwMode="auto">
            <a:xfrm>
              <a:off x="994" y="3403"/>
              <a:ext cx="32" cy="4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" y="0"/>
                </a:cxn>
                <a:cxn ang="0">
                  <a:pos x="31" y="36"/>
                </a:cxn>
                <a:cxn ang="0">
                  <a:pos x="0" y="45"/>
                </a:cxn>
                <a:cxn ang="0">
                  <a:pos x="0" y="7"/>
                </a:cxn>
              </a:cxnLst>
              <a:rect l="0" t="0" r="r" b="b"/>
              <a:pathLst>
                <a:path w="32" h="46">
                  <a:moveTo>
                    <a:pt x="0" y="7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45"/>
                  </a:lnTo>
                  <a:lnTo>
                    <a:pt x="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5" name="Freeform 235"/>
            <p:cNvSpPr>
              <a:spLocks/>
            </p:cNvSpPr>
            <p:nvPr/>
          </p:nvSpPr>
          <p:spPr bwMode="auto">
            <a:xfrm>
              <a:off x="994" y="3403"/>
              <a:ext cx="32" cy="4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" y="0"/>
                </a:cxn>
                <a:cxn ang="0">
                  <a:pos x="31" y="36"/>
                </a:cxn>
                <a:cxn ang="0">
                  <a:pos x="0" y="45"/>
                </a:cxn>
                <a:cxn ang="0">
                  <a:pos x="0" y="7"/>
                </a:cxn>
              </a:cxnLst>
              <a:rect l="0" t="0" r="r" b="b"/>
              <a:pathLst>
                <a:path w="32" h="46">
                  <a:moveTo>
                    <a:pt x="0" y="7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45"/>
                  </a:lnTo>
                  <a:lnTo>
                    <a:pt x="0" y="7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6" name="Freeform 236"/>
            <p:cNvSpPr>
              <a:spLocks/>
            </p:cNvSpPr>
            <p:nvPr/>
          </p:nvSpPr>
          <p:spPr bwMode="auto">
            <a:xfrm>
              <a:off x="1043" y="3390"/>
              <a:ext cx="32" cy="4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" y="0"/>
                </a:cxn>
                <a:cxn ang="0">
                  <a:pos x="31" y="36"/>
                </a:cxn>
                <a:cxn ang="0">
                  <a:pos x="0" y="44"/>
                </a:cxn>
                <a:cxn ang="0">
                  <a:pos x="0" y="7"/>
                </a:cxn>
              </a:cxnLst>
              <a:rect l="0" t="0" r="r" b="b"/>
              <a:pathLst>
                <a:path w="32" h="45">
                  <a:moveTo>
                    <a:pt x="0" y="7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44"/>
                  </a:lnTo>
                  <a:lnTo>
                    <a:pt x="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7" name="Freeform 237"/>
            <p:cNvSpPr>
              <a:spLocks/>
            </p:cNvSpPr>
            <p:nvPr/>
          </p:nvSpPr>
          <p:spPr bwMode="auto">
            <a:xfrm>
              <a:off x="1043" y="3390"/>
              <a:ext cx="32" cy="4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" y="0"/>
                </a:cxn>
                <a:cxn ang="0">
                  <a:pos x="31" y="36"/>
                </a:cxn>
                <a:cxn ang="0">
                  <a:pos x="0" y="44"/>
                </a:cxn>
                <a:cxn ang="0">
                  <a:pos x="0" y="7"/>
                </a:cxn>
              </a:cxnLst>
              <a:rect l="0" t="0" r="r" b="b"/>
              <a:pathLst>
                <a:path w="32" h="45">
                  <a:moveTo>
                    <a:pt x="0" y="7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44"/>
                  </a:lnTo>
                  <a:lnTo>
                    <a:pt x="0" y="7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8" name="Freeform 238"/>
            <p:cNvSpPr>
              <a:spLocks/>
            </p:cNvSpPr>
            <p:nvPr/>
          </p:nvSpPr>
          <p:spPr bwMode="auto">
            <a:xfrm>
              <a:off x="917" y="3354"/>
              <a:ext cx="129" cy="95"/>
            </a:xfrm>
            <a:custGeom>
              <a:avLst/>
              <a:gdLst/>
              <a:ahLst/>
              <a:cxnLst>
                <a:cxn ang="0">
                  <a:pos x="78" y="94"/>
                </a:cxn>
                <a:cxn ang="0">
                  <a:pos x="0" y="10"/>
                </a:cxn>
                <a:cxn ang="0">
                  <a:pos x="47" y="0"/>
                </a:cxn>
                <a:cxn ang="0">
                  <a:pos x="128" y="83"/>
                </a:cxn>
                <a:cxn ang="0">
                  <a:pos x="78" y="94"/>
                </a:cxn>
              </a:cxnLst>
              <a:rect l="0" t="0" r="r" b="b"/>
              <a:pathLst>
                <a:path w="129" h="95">
                  <a:moveTo>
                    <a:pt x="78" y="94"/>
                  </a:moveTo>
                  <a:lnTo>
                    <a:pt x="0" y="10"/>
                  </a:lnTo>
                  <a:lnTo>
                    <a:pt x="47" y="0"/>
                  </a:lnTo>
                  <a:lnTo>
                    <a:pt x="128" y="83"/>
                  </a:lnTo>
                  <a:lnTo>
                    <a:pt x="78" y="94"/>
                  </a:lnTo>
                </a:path>
              </a:pathLst>
            </a:custGeom>
            <a:solidFill>
              <a:srgbClr val="C6ECC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39" name="Freeform 239"/>
            <p:cNvSpPr>
              <a:spLocks/>
            </p:cNvSpPr>
            <p:nvPr/>
          </p:nvSpPr>
          <p:spPr bwMode="auto">
            <a:xfrm>
              <a:off x="998" y="3448"/>
              <a:ext cx="40" cy="4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6" y="7"/>
                </a:cxn>
                <a:cxn ang="0">
                  <a:pos x="39" y="0"/>
                </a:cxn>
                <a:cxn ang="0">
                  <a:pos x="31" y="32"/>
                </a:cxn>
                <a:cxn ang="0">
                  <a:pos x="0" y="39"/>
                </a:cxn>
              </a:cxnLst>
              <a:rect l="0" t="0" r="r" b="b"/>
              <a:pathLst>
                <a:path w="40" h="40">
                  <a:moveTo>
                    <a:pt x="0" y="39"/>
                  </a:moveTo>
                  <a:lnTo>
                    <a:pt x="6" y="7"/>
                  </a:lnTo>
                  <a:lnTo>
                    <a:pt x="39" y="0"/>
                  </a:lnTo>
                  <a:lnTo>
                    <a:pt x="31" y="32"/>
                  </a:lnTo>
                  <a:lnTo>
                    <a:pt x="0" y="39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0" name="Line 240"/>
            <p:cNvSpPr>
              <a:spLocks noChangeShapeType="1"/>
            </p:cNvSpPr>
            <p:nvPr/>
          </p:nvSpPr>
          <p:spPr bwMode="auto">
            <a:xfrm flipV="1">
              <a:off x="797" y="3460"/>
              <a:ext cx="22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1" name="Freeform 241"/>
            <p:cNvSpPr>
              <a:spLocks/>
            </p:cNvSpPr>
            <p:nvPr/>
          </p:nvSpPr>
          <p:spPr bwMode="auto">
            <a:xfrm>
              <a:off x="797" y="3461"/>
              <a:ext cx="23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2" y="0"/>
                </a:cxn>
                <a:cxn ang="0">
                  <a:pos x="0" y="16"/>
                </a:cxn>
              </a:cxnLst>
              <a:rect l="0" t="0" r="r" b="b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2" name="Line 242"/>
            <p:cNvSpPr>
              <a:spLocks noChangeShapeType="1"/>
            </p:cNvSpPr>
            <p:nvPr/>
          </p:nvSpPr>
          <p:spPr bwMode="auto">
            <a:xfrm flipV="1">
              <a:off x="797" y="3467"/>
              <a:ext cx="22" cy="6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3" name="Line 243"/>
            <p:cNvSpPr>
              <a:spLocks noChangeShapeType="1"/>
            </p:cNvSpPr>
            <p:nvPr/>
          </p:nvSpPr>
          <p:spPr bwMode="auto">
            <a:xfrm flipV="1">
              <a:off x="797" y="3473"/>
              <a:ext cx="22" cy="6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4" name="Freeform 244"/>
            <p:cNvSpPr>
              <a:spLocks/>
            </p:cNvSpPr>
            <p:nvPr/>
          </p:nvSpPr>
          <p:spPr bwMode="auto">
            <a:xfrm>
              <a:off x="797" y="3471"/>
              <a:ext cx="23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2" y="0"/>
                </a:cxn>
                <a:cxn ang="0">
                  <a:pos x="0" y="16"/>
                </a:cxn>
              </a:cxnLst>
              <a:rect l="0" t="0" r="r" b="b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5" name="Line 245"/>
            <p:cNvSpPr>
              <a:spLocks noChangeShapeType="1"/>
            </p:cNvSpPr>
            <p:nvPr/>
          </p:nvSpPr>
          <p:spPr bwMode="auto">
            <a:xfrm flipV="1">
              <a:off x="797" y="3479"/>
              <a:ext cx="22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6" name="Line 246"/>
            <p:cNvSpPr>
              <a:spLocks noChangeShapeType="1"/>
            </p:cNvSpPr>
            <p:nvPr/>
          </p:nvSpPr>
          <p:spPr bwMode="auto">
            <a:xfrm flipV="1">
              <a:off x="798" y="3485"/>
              <a:ext cx="22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7" name="Freeform 247"/>
            <p:cNvSpPr>
              <a:spLocks/>
            </p:cNvSpPr>
            <p:nvPr/>
          </p:nvSpPr>
          <p:spPr bwMode="auto">
            <a:xfrm>
              <a:off x="798" y="3481"/>
              <a:ext cx="23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2" y="0"/>
                </a:cxn>
                <a:cxn ang="0">
                  <a:pos x="0" y="16"/>
                </a:cxn>
              </a:cxnLst>
              <a:rect l="0" t="0" r="r" b="b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8" name="Line 248"/>
            <p:cNvSpPr>
              <a:spLocks noChangeShapeType="1"/>
            </p:cNvSpPr>
            <p:nvPr/>
          </p:nvSpPr>
          <p:spPr bwMode="auto">
            <a:xfrm flipV="1">
              <a:off x="847" y="3448"/>
              <a:ext cx="21" cy="6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49" name="Line 249"/>
            <p:cNvSpPr>
              <a:spLocks noChangeShapeType="1"/>
            </p:cNvSpPr>
            <p:nvPr/>
          </p:nvSpPr>
          <p:spPr bwMode="auto">
            <a:xfrm flipV="1">
              <a:off x="847" y="3454"/>
              <a:ext cx="22" cy="6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0" name="Line 250"/>
            <p:cNvSpPr>
              <a:spLocks noChangeShapeType="1"/>
            </p:cNvSpPr>
            <p:nvPr/>
          </p:nvSpPr>
          <p:spPr bwMode="auto">
            <a:xfrm flipV="1">
              <a:off x="847" y="3473"/>
              <a:ext cx="22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1" name="Line 251"/>
            <p:cNvSpPr>
              <a:spLocks noChangeShapeType="1"/>
            </p:cNvSpPr>
            <p:nvPr/>
          </p:nvSpPr>
          <p:spPr bwMode="auto">
            <a:xfrm flipV="1">
              <a:off x="896" y="3436"/>
              <a:ext cx="21" cy="6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2" name="Line 252"/>
            <p:cNvSpPr>
              <a:spLocks noChangeShapeType="1"/>
            </p:cNvSpPr>
            <p:nvPr/>
          </p:nvSpPr>
          <p:spPr bwMode="auto">
            <a:xfrm flipV="1">
              <a:off x="896" y="3448"/>
              <a:ext cx="21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3" name="Line 253"/>
            <p:cNvSpPr>
              <a:spLocks noChangeShapeType="1"/>
            </p:cNvSpPr>
            <p:nvPr/>
          </p:nvSpPr>
          <p:spPr bwMode="auto">
            <a:xfrm flipV="1">
              <a:off x="897" y="3461"/>
              <a:ext cx="22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4" name="Line 254"/>
            <p:cNvSpPr>
              <a:spLocks noChangeShapeType="1"/>
            </p:cNvSpPr>
            <p:nvPr/>
          </p:nvSpPr>
          <p:spPr bwMode="auto">
            <a:xfrm flipV="1">
              <a:off x="1048" y="3396"/>
              <a:ext cx="22" cy="6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5" name="Line 255"/>
            <p:cNvSpPr>
              <a:spLocks noChangeShapeType="1"/>
            </p:cNvSpPr>
            <p:nvPr/>
          </p:nvSpPr>
          <p:spPr bwMode="auto">
            <a:xfrm flipV="1">
              <a:off x="1048" y="3402"/>
              <a:ext cx="22" cy="6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6" name="Line 256"/>
            <p:cNvSpPr>
              <a:spLocks noChangeShapeType="1"/>
            </p:cNvSpPr>
            <p:nvPr/>
          </p:nvSpPr>
          <p:spPr bwMode="auto">
            <a:xfrm flipV="1">
              <a:off x="1048" y="3408"/>
              <a:ext cx="21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7" name="Line 257"/>
            <p:cNvSpPr>
              <a:spLocks noChangeShapeType="1"/>
            </p:cNvSpPr>
            <p:nvPr/>
          </p:nvSpPr>
          <p:spPr bwMode="auto">
            <a:xfrm flipV="1">
              <a:off x="1048" y="3415"/>
              <a:ext cx="21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8" name="Line 258"/>
            <p:cNvSpPr>
              <a:spLocks noChangeShapeType="1"/>
            </p:cNvSpPr>
            <p:nvPr/>
          </p:nvSpPr>
          <p:spPr bwMode="auto">
            <a:xfrm flipV="1">
              <a:off x="1048" y="3421"/>
              <a:ext cx="21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59" name="Line 259"/>
            <p:cNvSpPr>
              <a:spLocks noChangeShapeType="1"/>
            </p:cNvSpPr>
            <p:nvPr/>
          </p:nvSpPr>
          <p:spPr bwMode="auto">
            <a:xfrm flipV="1">
              <a:off x="1008" y="3454"/>
              <a:ext cx="23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0" name="Line 260"/>
            <p:cNvSpPr>
              <a:spLocks noChangeShapeType="1"/>
            </p:cNvSpPr>
            <p:nvPr/>
          </p:nvSpPr>
          <p:spPr bwMode="auto">
            <a:xfrm flipV="1">
              <a:off x="1007" y="3460"/>
              <a:ext cx="23" cy="6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1" name="Line 261"/>
            <p:cNvSpPr>
              <a:spLocks noChangeShapeType="1"/>
            </p:cNvSpPr>
            <p:nvPr/>
          </p:nvSpPr>
          <p:spPr bwMode="auto">
            <a:xfrm flipV="1">
              <a:off x="1005" y="3466"/>
              <a:ext cx="23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2" name="Line 262"/>
            <p:cNvSpPr>
              <a:spLocks noChangeShapeType="1"/>
            </p:cNvSpPr>
            <p:nvPr/>
          </p:nvSpPr>
          <p:spPr bwMode="auto">
            <a:xfrm flipV="1">
              <a:off x="1004" y="3472"/>
              <a:ext cx="23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3" name="Line 263"/>
            <p:cNvSpPr>
              <a:spLocks noChangeShapeType="1"/>
            </p:cNvSpPr>
            <p:nvPr/>
          </p:nvSpPr>
          <p:spPr bwMode="auto">
            <a:xfrm flipV="1">
              <a:off x="1004" y="3479"/>
              <a:ext cx="22" cy="5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4" name="Freeform 264"/>
            <p:cNvSpPr>
              <a:spLocks/>
            </p:cNvSpPr>
            <p:nvPr/>
          </p:nvSpPr>
          <p:spPr bwMode="auto">
            <a:xfrm>
              <a:off x="847" y="3448"/>
              <a:ext cx="23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2" y="0"/>
                </a:cxn>
                <a:cxn ang="0">
                  <a:pos x="0" y="16"/>
                </a:cxn>
              </a:cxnLst>
              <a:rect l="0" t="0" r="r" b="b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5" name="Freeform 265"/>
            <p:cNvSpPr>
              <a:spLocks/>
            </p:cNvSpPr>
            <p:nvPr/>
          </p:nvSpPr>
          <p:spPr bwMode="auto">
            <a:xfrm>
              <a:off x="847" y="3458"/>
              <a:ext cx="23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2" y="0"/>
                </a:cxn>
                <a:cxn ang="0">
                  <a:pos x="0" y="16"/>
                </a:cxn>
              </a:cxnLst>
              <a:rect l="0" t="0" r="r" b="b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6" name="Freeform 266"/>
            <p:cNvSpPr>
              <a:spLocks/>
            </p:cNvSpPr>
            <p:nvPr/>
          </p:nvSpPr>
          <p:spPr bwMode="auto">
            <a:xfrm>
              <a:off x="847" y="3468"/>
              <a:ext cx="22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1" y="0"/>
                </a:cxn>
                <a:cxn ang="0">
                  <a:pos x="0" y="16"/>
                </a:cxn>
              </a:cxnLst>
              <a:rect l="0" t="0" r="r" b="b"/>
              <a:pathLst>
                <a:path w="22" h="17">
                  <a:moveTo>
                    <a:pt x="0" y="16"/>
                  </a:moveTo>
                  <a:lnTo>
                    <a:pt x="21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7" name="Freeform 267"/>
            <p:cNvSpPr>
              <a:spLocks/>
            </p:cNvSpPr>
            <p:nvPr/>
          </p:nvSpPr>
          <p:spPr bwMode="auto">
            <a:xfrm>
              <a:off x="896" y="3437"/>
              <a:ext cx="22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1" y="0"/>
                </a:cxn>
                <a:cxn ang="0">
                  <a:pos x="0" y="16"/>
                </a:cxn>
              </a:cxnLst>
              <a:rect l="0" t="0" r="r" b="b"/>
              <a:pathLst>
                <a:path w="22" h="17">
                  <a:moveTo>
                    <a:pt x="0" y="16"/>
                  </a:moveTo>
                  <a:lnTo>
                    <a:pt x="21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8" name="Freeform 268"/>
            <p:cNvSpPr>
              <a:spLocks/>
            </p:cNvSpPr>
            <p:nvPr/>
          </p:nvSpPr>
          <p:spPr bwMode="auto">
            <a:xfrm>
              <a:off x="896" y="3447"/>
              <a:ext cx="22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1" y="0"/>
                </a:cxn>
                <a:cxn ang="0">
                  <a:pos x="0" y="16"/>
                </a:cxn>
              </a:cxnLst>
              <a:rect l="0" t="0" r="r" b="b"/>
              <a:pathLst>
                <a:path w="22" h="17">
                  <a:moveTo>
                    <a:pt x="0" y="16"/>
                  </a:moveTo>
                  <a:lnTo>
                    <a:pt x="21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69" name="Freeform 269"/>
            <p:cNvSpPr>
              <a:spLocks/>
            </p:cNvSpPr>
            <p:nvPr/>
          </p:nvSpPr>
          <p:spPr bwMode="auto">
            <a:xfrm>
              <a:off x="897" y="3457"/>
              <a:ext cx="23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2" y="0"/>
                </a:cxn>
                <a:cxn ang="0">
                  <a:pos x="0" y="16"/>
                </a:cxn>
              </a:cxnLst>
              <a:rect l="0" t="0" r="r" b="b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70" name="Freeform 270"/>
            <p:cNvSpPr>
              <a:spLocks/>
            </p:cNvSpPr>
            <p:nvPr/>
          </p:nvSpPr>
          <p:spPr bwMode="auto">
            <a:xfrm>
              <a:off x="1047" y="3398"/>
              <a:ext cx="23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2" y="0"/>
                </a:cxn>
                <a:cxn ang="0">
                  <a:pos x="0" y="16"/>
                </a:cxn>
              </a:cxnLst>
              <a:rect l="0" t="0" r="r" b="b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71" name="Freeform 271"/>
            <p:cNvSpPr>
              <a:spLocks/>
            </p:cNvSpPr>
            <p:nvPr/>
          </p:nvSpPr>
          <p:spPr bwMode="auto">
            <a:xfrm>
              <a:off x="1047" y="3407"/>
              <a:ext cx="23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2" y="0"/>
                </a:cxn>
                <a:cxn ang="0">
                  <a:pos x="0" y="16"/>
                </a:cxn>
              </a:cxnLst>
              <a:rect l="0" t="0" r="r" b="b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72" name="Freeform 272"/>
            <p:cNvSpPr>
              <a:spLocks/>
            </p:cNvSpPr>
            <p:nvPr/>
          </p:nvSpPr>
          <p:spPr bwMode="auto">
            <a:xfrm>
              <a:off x="1048" y="3417"/>
              <a:ext cx="23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2" y="0"/>
                </a:cxn>
                <a:cxn ang="0">
                  <a:pos x="0" y="16"/>
                </a:cxn>
              </a:cxnLst>
              <a:rect l="0" t="0" r="r" b="b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73" name="Freeform 273"/>
            <p:cNvSpPr>
              <a:spLocks/>
            </p:cNvSpPr>
            <p:nvPr/>
          </p:nvSpPr>
          <p:spPr bwMode="auto">
            <a:xfrm>
              <a:off x="1001" y="3473"/>
              <a:ext cx="31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0" y="0"/>
                </a:cxn>
                <a:cxn ang="0">
                  <a:pos x="0" y="16"/>
                </a:cxn>
              </a:cxnLst>
              <a:rect l="0" t="0" r="r" b="b"/>
              <a:pathLst>
                <a:path w="31" h="17">
                  <a:moveTo>
                    <a:pt x="0" y="16"/>
                  </a:moveTo>
                  <a:lnTo>
                    <a:pt x="30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74" name="Freeform 274"/>
            <p:cNvSpPr>
              <a:spLocks/>
            </p:cNvSpPr>
            <p:nvPr/>
          </p:nvSpPr>
          <p:spPr bwMode="auto">
            <a:xfrm>
              <a:off x="1002" y="3464"/>
              <a:ext cx="31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0" y="0"/>
                </a:cxn>
                <a:cxn ang="0">
                  <a:pos x="0" y="16"/>
                </a:cxn>
              </a:cxnLst>
              <a:rect l="0" t="0" r="r" b="b"/>
              <a:pathLst>
                <a:path w="31" h="17">
                  <a:moveTo>
                    <a:pt x="0" y="16"/>
                  </a:moveTo>
                  <a:lnTo>
                    <a:pt x="30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75" name="Freeform 275"/>
            <p:cNvSpPr>
              <a:spLocks/>
            </p:cNvSpPr>
            <p:nvPr/>
          </p:nvSpPr>
          <p:spPr bwMode="auto">
            <a:xfrm>
              <a:off x="1004" y="3456"/>
              <a:ext cx="31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0" y="0"/>
                </a:cxn>
                <a:cxn ang="0">
                  <a:pos x="0" y="16"/>
                </a:cxn>
              </a:cxnLst>
              <a:rect l="0" t="0" r="r" b="b"/>
              <a:pathLst>
                <a:path w="31" h="17">
                  <a:moveTo>
                    <a:pt x="0" y="16"/>
                  </a:moveTo>
                  <a:lnTo>
                    <a:pt x="30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35476" name="Rectangle 276"/>
          <p:cNvSpPr>
            <a:spLocks noChangeArrowheads="1"/>
          </p:cNvSpPr>
          <p:nvPr/>
        </p:nvSpPr>
        <p:spPr bwMode="auto">
          <a:xfrm>
            <a:off x="1447800" y="2819400"/>
            <a:ext cx="793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客戶信</a:t>
            </a:r>
          </a:p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用分類</a:t>
            </a:r>
          </a:p>
        </p:txBody>
      </p:sp>
      <p:grpSp>
        <p:nvGrpSpPr>
          <p:cNvPr id="435477" name="Group 277"/>
          <p:cNvGrpSpPr>
            <a:grpSpLocks/>
          </p:cNvGrpSpPr>
          <p:nvPr/>
        </p:nvGrpSpPr>
        <p:grpSpPr bwMode="auto">
          <a:xfrm>
            <a:off x="3598863" y="3906838"/>
            <a:ext cx="565150" cy="627062"/>
            <a:chOff x="1984" y="2288"/>
            <a:chExt cx="356" cy="395"/>
          </a:xfrm>
        </p:grpSpPr>
        <p:sp>
          <p:nvSpPr>
            <p:cNvPr id="435478" name="Rectangle 278"/>
            <p:cNvSpPr>
              <a:spLocks noChangeArrowheads="1"/>
            </p:cNvSpPr>
            <p:nvPr/>
          </p:nvSpPr>
          <p:spPr bwMode="auto">
            <a:xfrm>
              <a:off x="1984" y="2582"/>
              <a:ext cx="34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79" name="Freeform 279"/>
            <p:cNvSpPr>
              <a:spLocks/>
            </p:cNvSpPr>
            <p:nvPr/>
          </p:nvSpPr>
          <p:spPr bwMode="auto">
            <a:xfrm>
              <a:off x="2251" y="2483"/>
              <a:ext cx="86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15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5" y="21"/>
                </a:cxn>
                <a:cxn ang="0">
                  <a:pos x="48" y="25"/>
                </a:cxn>
                <a:cxn ang="0">
                  <a:pos x="51" y="29"/>
                </a:cxn>
                <a:cxn ang="0">
                  <a:pos x="54" y="33"/>
                </a:cxn>
                <a:cxn ang="0">
                  <a:pos x="56" y="36"/>
                </a:cxn>
                <a:cxn ang="0">
                  <a:pos x="56" y="37"/>
                </a:cxn>
                <a:cxn ang="0">
                  <a:pos x="58" y="39"/>
                </a:cxn>
                <a:cxn ang="0">
                  <a:pos x="61" y="43"/>
                </a:cxn>
                <a:cxn ang="0">
                  <a:pos x="66" y="49"/>
                </a:cxn>
                <a:cxn ang="0">
                  <a:pos x="70" y="55"/>
                </a:cxn>
                <a:cxn ang="0">
                  <a:pos x="75" y="61"/>
                </a:cxn>
                <a:cxn ang="0">
                  <a:pos x="80" y="67"/>
                </a:cxn>
                <a:cxn ang="0">
                  <a:pos x="83" y="71"/>
                </a:cxn>
                <a:cxn ang="0">
                  <a:pos x="85" y="73"/>
                </a:cxn>
                <a:cxn ang="0">
                  <a:pos x="68" y="73"/>
                </a:cxn>
                <a:cxn ang="0">
                  <a:pos x="21" y="3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86" h="74">
                  <a:moveTo>
                    <a:pt x="0" y="0"/>
                  </a:moveTo>
                  <a:lnTo>
                    <a:pt x="40" y="15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1" y="29"/>
                  </a:lnTo>
                  <a:lnTo>
                    <a:pt x="54" y="33"/>
                  </a:lnTo>
                  <a:lnTo>
                    <a:pt x="56" y="36"/>
                  </a:lnTo>
                  <a:lnTo>
                    <a:pt x="56" y="37"/>
                  </a:lnTo>
                  <a:lnTo>
                    <a:pt x="58" y="39"/>
                  </a:lnTo>
                  <a:lnTo>
                    <a:pt x="61" y="43"/>
                  </a:lnTo>
                  <a:lnTo>
                    <a:pt x="66" y="49"/>
                  </a:lnTo>
                  <a:lnTo>
                    <a:pt x="70" y="55"/>
                  </a:lnTo>
                  <a:lnTo>
                    <a:pt x="75" y="61"/>
                  </a:lnTo>
                  <a:lnTo>
                    <a:pt x="80" y="67"/>
                  </a:lnTo>
                  <a:lnTo>
                    <a:pt x="83" y="71"/>
                  </a:lnTo>
                  <a:lnTo>
                    <a:pt x="85" y="73"/>
                  </a:lnTo>
                  <a:lnTo>
                    <a:pt x="68" y="73"/>
                  </a:lnTo>
                  <a:lnTo>
                    <a:pt x="21" y="3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0" name="Freeform 280"/>
            <p:cNvSpPr>
              <a:spLocks/>
            </p:cNvSpPr>
            <p:nvPr/>
          </p:nvSpPr>
          <p:spPr bwMode="auto">
            <a:xfrm>
              <a:off x="2084" y="2516"/>
              <a:ext cx="223" cy="57"/>
            </a:xfrm>
            <a:custGeom>
              <a:avLst/>
              <a:gdLst/>
              <a:ahLst/>
              <a:cxnLst>
                <a:cxn ang="0">
                  <a:pos x="222" y="28"/>
                </a:cxn>
                <a:cxn ang="0">
                  <a:pos x="222" y="22"/>
                </a:cxn>
                <a:cxn ang="0">
                  <a:pos x="215" y="20"/>
                </a:cxn>
                <a:cxn ang="0">
                  <a:pos x="215" y="13"/>
                </a:cxn>
                <a:cxn ang="0">
                  <a:pos x="209" y="11"/>
                </a:cxn>
                <a:cxn ang="0">
                  <a:pos x="209" y="6"/>
                </a:cxn>
                <a:cxn ang="0">
                  <a:pos x="204" y="4"/>
                </a:cxn>
                <a:cxn ang="0">
                  <a:pos x="204" y="0"/>
                </a:cxn>
                <a:cxn ang="0">
                  <a:pos x="204" y="0"/>
                </a:cxn>
                <a:cxn ang="0">
                  <a:pos x="203" y="0"/>
                </a:cxn>
                <a:cxn ang="0">
                  <a:pos x="202" y="0"/>
                </a:cxn>
                <a:cxn ang="0">
                  <a:pos x="200" y="0"/>
                </a:cxn>
                <a:cxn ang="0">
                  <a:pos x="198" y="0"/>
                </a:cxn>
                <a:cxn ang="0">
                  <a:pos x="197" y="0"/>
                </a:cxn>
                <a:cxn ang="0">
                  <a:pos x="195" y="0"/>
                </a:cxn>
                <a:cxn ang="0">
                  <a:pos x="194" y="0"/>
                </a:cxn>
                <a:cxn ang="0">
                  <a:pos x="0" y="16"/>
                </a:cxn>
                <a:cxn ang="0">
                  <a:pos x="13" y="56"/>
                </a:cxn>
                <a:cxn ang="0">
                  <a:pos x="222" y="28"/>
                </a:cxn>
              </a:cxnLst>
              <a:rect l="0" t="0" r="r" b="b"/>
              <a:pathLst>
                <a:path w="223" h="57">
                  <a:moveTo>
                    <a:pt x="222" y="28"/>
                  </a:moveTo>
                  <a:lnTo>
                    <a:pt x="222" y="22"/>
                  </a:lnTo>
                  <a:lnTo>
                    <a:pt x="215" y="20"/>
                  </a:lnTo>
                  <a:lnTo>
                    <a:pt x="215" y="13"/>
                  </a:lnTo>
                  <a:lnTo>
                    <a:pt x="209" y="11"/>
                  </a:lnTo>
                  <a:lnTo>
                    <a:pt x="209" y="6"/>
                  </a:lnTo>
                  <a:lnTo>
                    <a:pt x="204" y="4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3" y="0"/>
                  </a:lnTo>
                  <a:lnTo>
                    <a:pt x="202" y="0"/>
                  </a:lnTo>
                  <a:lnTo>
                    <a:pt x="200" y="0"/>
                  </a:lnTo>
                  <a:lnTo>
                    <a:pt x="198" y="0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4" y="0"/>
                  </a:lnTo>
                  <a:lnTo>
                    <a:pt x="0" y="16"/>
                  </a:lnTo>
                  <a:lnTo>
                    <a:pt x="13" y="56"/>
                  </a:lnTo>
                  <a:lnTo>
                    <a:pt x="222" y="2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1" name="Freeform 281"/>
            <p:cNvSpPr>
              <a:spLocks/>
            </p:cNvSpPr>
            <p:nvPr/>
          </p:nvSpPr>
          <p:spPr bwMode="auto">
            <a:xfrm>
              <a:off x="2001" y="2323"/>
              <a:ext cx="67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"/>
                </a:cxn>
                <a:cxn ang="0">
                  <a:pos x="66" y="58"/>
                </a:cxn>
                <a:cxn ang="0">
                  <a:pos x="65" y="36"/>
                </a:cxn>
                <a:cxn ang="0">
                  <a:pos x="0" y="0"/>
                </a:cxn>
              </a:cxnLst>
              <a:rect l="0" t="0" r="r" b="b"/>
              <a:pathLst>
                <a:path w="67" h="59">
                  <a:moveTo>
                    <a:pt x="0" y="0"/>
                  </a:moveTo>
                  <a:lnTo>
                    <a:pt x="0" y="17"/>
                  </a:lnTo>
                  <a:lnTo>
                    <a:pt x="66" y="58"/>
                  </a:lnTo>
                  <a:lnTo>
                    <a:pt x="65" y="36"/>
                  </a:lnTo>
                  <a:lnTo>
                    <a:pt x="0" y="0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2" name="Freeform 282"/>
            <p:cNvSpPr>
              <a:spLocks/>
            </p:cNvSpPr>
            <p:nvPr/>
          </p:nvSpPr>
          <p:spPr bwMode="auto">
            <a:xfrm>
              <a:off x="1998" y="2289"/>
              <a:ext cx="146" cy="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0" y="33"/>
                </a:cxn>
                <a:cxn ang="0">
                  <a:pos x="54" y="62"/>
                </a:cxn>
                <a:cxn ang="0">
                  <a:pos x="145" y="25"/>
                </a:cxn>
                <a:cxn ang="0">
                  <a:pos x="86" y="0"/>
                </a:cxn>
              </a:cxnLst>
              <a:rect l="0" t="0" r="r" b="b"/>
              <a:pathLst>
                <a:path w="146" h="63">
                  <a:moveTo>
                    <a:pt x="86" y="0"/>
                  </a:moveTo>
                  <a:lnTo>
                    <a:pt x="0" y="33"/>
                  </a:lnTo>
                  <a:lnTo>
                    <a:pt x="54" y="62"/>
                  </a:lnTo>
                  <a:lnTo>
                    <a:pt x="145" y="25"/>
                  </a:lnTo>
                  <a:lnTo>
                    <a:pt x="86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3" name="Freeform 283"/>
            <p:cNvSpPr>
              <a:spLocks/>
            </p:cNvSpPr>
            <p:nvPr/>
          </p:nvSpPr>
          <p:spPr bwMode="auto">
            <a:xfrm>
              <a:off x="2084" y="2288"/>
              <a:ext cx="70" cy="28"/>
            </a:xfrm>
            <a:custGeom>
              <a:avLst/>
              <a:gdLst/>
              <a:ahLst/>
              <a:cxnLst>
                <a:cxn ang="0">
                  <a:pos x="69" y="23"/>
                </a:cxn>
                <a:cxn ang="0">
                  <a:pos x="0" y="0"/>
                </a:cxn>
                <a:cxn ang="0">
                  <a:pos x="60" y="27"/>
                </a:cxn>
                <a:cxn ang="0">
                  <a:pos x="69" y="23"/>
                </a:cxn>
              </a:cxnLst>
              <a:rect l="0" t="0" r="r" b="b"/>
              <a:pathLst>
                <a:path w="70" h="28">
                  <a:moveTo>
                    <a:pt x="69" y="23"/>
                  </a:moveTo>
                  <a:lnTo>
                    <a:pt x="0" y="0"/>
                  </a:lnTo>
                  <a:lnTo>
                    <a:pt x="60" y="27"/>
                  </a:lnTo>
                  <a:lnTo>
                    <a:pt x="69" y="23"/>
                  </a:lnTo>
                </a:path>
              </a:pathLst>
            </a:custGeom>
            <a:solidFill>
              <a:srgbClr val="0099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4" name="Freeform 284"/>
            <p:cNvSpPr>
              <a:spLocks/>
            </p:cNvSpPr>
            <p:nvPr/>
          </p:nvSpPr>
          <p:spPr bwMode="auto">
            <a:xfrm>
              <a:off x="2049" y="2304"/>
              <a:ext cx="238" cy="5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14" y="0"/>
                </a:cxn>
                <a:cxn ang="0">
                  <a:pos x="221" y="33"/>
                </a:cxn>
                <a:cxn ang="0">
                  <a:pos x="237" y="40"/>
                </a:cxn>
                <a:cxn ang="0">
                  <a:pos x="125" y="8"/>
                </a:cxn>
                <a:cxn ang="0">
                  <a:pos x="17" y="55"/>
                </a:cxn>
                <a:cxn ang="0">
                  <a:pos x="0" y="46"/>
                </a:cxn>
              </a:cxnLst>
              <a:rect l="0" t="0" r="r" b="b"/>
              <a:pathLst>
                <a:path w="238" h="56">
                  <a:moveTo>
                    <a:pt x="0" y="46"/>
                  </a:moveTo>
                  <a:lnTo>
                    <a:pt x="114" y="0"/>
                  </a:lnTo>
                  <a:lnTo>
                    <a:pt x="221" y="33"/>
                  </a:lnTo>
                  <a:lnTo>
                    <a:pt x="237" y="40"/>
                  </a:lnTo>
                  <a:lnTo>
                    <a:pt x="125" y="8"/>
                  </a:lnTo>
                  <a:lnTo>
                    <a:pt x="17" y="55"/>
                  </a:lnTo>
                  <a:lnTo>
                    <a:pt x="0" y="46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5" name="Freeform 285"/>
            <p:cNvSpPr>
              <a:spLocks/>
            </p:cNvSpPr>
            <p:nvPr/>
          </p:nvSpPr>
          <p:spPr bwMode="auto">
            <a:xfrm>
              <a:off x="2001" y="2343"/>
              <a:ext cx="9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0"/>
                </a:cxn>
                <a:cxn ang="0">
                  <a:pos x="93" y="244"/>
                </a:cxn>
                <a:cxn ang="0">
                  <a:pos x="92" y="237"/>
                </a:cxn>
                <a:cxn ang="0">
                  <a:pos x="78" y="184"/>
                </a:cxn>
                <a:cxn ang="0">
                  <a:pos x="55" y="165"/>
                </a:cxn>
                <a:cxn ang="0">
                  <a:pos x="56" y="32"/>
                </a:cxn>
                <a:cxn ang="0">
                  <a:pos x="0" y="0"/>
                </a:cxn>
              </a:cxnLst>
              <a:rect l="0" t="0" r="r" b="b"/>
              <a:pathLst>
                <a:path w="94" h="245">
                  <a:moveTo>
                    <a:pt x="0" y="0"/>
                  </a:moveTo>
                  <a:lnTo>
                    <a:pt x="0" y="170"/>
                  </a:lnTo>
                  <a:lnTo>
                    <a:pt x="93" y="244"/>
                  </a:lnTo>
                  <a:lnTo>
                    <a:pt x="92" y="237"/>
                  </a:lnTo>
                  <a:lnTo>
                    <a:pt x="78" y="184"/>
                  </a:lnTo>
                  <a:lnTo>
                    <a:pt x="55" y="165"/>
                  </a:lnTo>
                  <a:lnTo>
                    <a:pt x="56" y="32"/>
                  </a:lnTo>
                  <a:lnTo>
                    <a:pt x="0" y="0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6" name="Freeform 286"/>
            <p:cNvSpPr>
              <a:spLocks/>
            </p:cNvSpPr>
            <p:nvPr/>
          </p:nvSpPr>
          <p:spPr bwMode="auto">
            <a:xfrm>
              <a:off x="2067" y="2349"/>
              <a:ext cx="217" cy="3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0"/>
                </a:cxn>
                <a:cxn ang="0">
                  <a:pos x="216" y="14"/>
                </a:cxn>
                <a:cxn ang="0">
                  <a:pos x="216" y="0"/>
                </a:cxn>
                <a:cxn ang="0">
                  <a:pos x="0" y="11"/>
                </a:cxn>
              </a:cxnLst>
              <a:rect l="0" t="0" r="r" b="b"/>
              <a:pathLst>
                <a:path w="217" h="31">
                  <a:moveTo>
                    <a:pt x="0" y="11"/>
                  </a:moveTo>
                  <a:lnTo>
                    <a:pt x="0" y="30"/>
                  </a:lnTo>
                  <a:lnTo>
                    <a:pt x="216" y="14"/>
                  </a:lnTo>
                  <a:lnTo>
                    <a:pt x="216" y="0"/>
                  </a:lnTo>
                  <a:lnTo>
                    <a:pt x="0" y="11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7" name="Freeform 287"/>
            <p:cNvSpPr>
              <a:spLocks/>
            </p:cNvSpPr>
            <p:nvPr/>
          </p:nvSpPr>
          <p:spPr bwMode="auto">
            <a:xfrm>
              <a:off x="2057" y="2366"/>
              <a:ext cx="206" cy="15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1" y="12"/>
                </a:cxn>
                <a:cxn ang="0">
                  <a:pos x="205" y="0"/>
                </a:cxn>
                <a:cxn ang="0">
                  <a:pos x="204" y="119"/>
                </a:cxn>
                <a:cxn ang="0">
                  <a:pos x="196" y="120"/>
                </a:cxn>
                <a:cxn ang="0">
                  <a:pos x="196" y="136"/>
                </a:cxn>
                <a:cxn ang="0">
                  <a:pos x="20" y="152"/>
                </a:cxn>
                <a:cxn ang="0">
                  <a:pos x="8" y="142"/>
                </a:cxn>
                <a:cxn ang="0">
                  <a:pos x="0" y="142"/>
                </a:cxn>
                <a:cxn ang="0">
                  <a:pos x="0" y="10"/>
                </a:cxn>
              </a:cxnLst>
              <a:rect l="0" t="0" r="r" b="b"/>
              <a:pathLst>
                <a:path w="206" h="153">
                  <a:moveTo>
                    <a:pt x="0" y="10"/>
                  </a:moveTo>
                  <a:lnTo>
                    <a:pt x="11" y="12"/>
                  </a:lnTo>
                  <a:lnTo>
                    <a:pt x="205" y="0"/>
                  </a:lnTo>
                  <a:lnTo>
                    <a:pt x="204" y="119"/>
                  </a:lnTo>
                  <a:lnTo>
                    <a:pt x="196" y="120"/>
                  </a:lnTo>
                  <a:lnTo>
                    <a:pt x="196" y="136"/>
                  </a:lnTo>
                  <a:lnTo>
                    <a:pt x="20" y="152"/>
                  </a:lnTo>
                  <a:lnTo>
                    <a:pt x="8" y="142"/>
                  </a:lnTo>
                  <a:lnTo>
                    <a:pt x="0" y="142"/>
                  </a:lnTo>
                  <a:lnTo>
                    <a:pt x="0" y="10"/>
                  </a:lnTo>
                </a:path>
              </a:pathLst>
            </a:custGeom>
            <a:solidFill>
              <a:srgbClr val="A4E0A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8" name="Freeform 288"/>
            <p:cNvSpPr>
              <a:spLocks/>
            </p:cNvSpPr>
            <p:nvPr/>
          </p:nvSpPr>
          <p:spPr bwMode="auto">
            <a:xfrm>
              <a:off x="2255" y="2484"/>
              <a:ext cx="85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40" y="11"/>
                </a:cxn>
                <a:cxn ang="0">
                  <a:pos x="84" y="72"/>
                </a:cxn>
                <a:cxn ang="0">
                  <a:pos x="77" y="73"/>
                </a:cxn>
                <a:cxn ang="0">
                  <a:pos x="35" y="14"/>
                </a:cxn>
                <a:cxn ang="0">
                  <a:pos x="0" y="0"/>
                </a:cxn>
              </a:cxnLst>
              <a:rect l="0" t="0" r="r" b="b"/>
              <a:pathLst>
                <a:path w="85" h="74">
                  <a:moveTo>
                    <a:pt x="0" y="0"/>
                  </a:moveTo>
                  <a:lnTo>
                    <a:pt x="7" y="0"/>
                  </a:lnTo>
                  <a:lnTo>
                    <a:pt x="40" y="11"/>
                  </a:lnTo>
                  <a:lnTo>
                    <a:pt x="84" y="72"/>
                  </a:lnTo>
                  <a:lnTo>
                    <a:pt x="77" y="73"/>
                  </a:lnTo>
                  <a:lnTo>
                    <a:pt x="35" y="14"/>
                  </a:lnTo>
                  <a:lnTo>
                    <a:pt x="0" y="0"/>
                  </a:lnTo>
                </a:path>
              </a:pathLst>
            </a:custGeom>
            <a:solidFill>
              <a:srgbClr val="8DD98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89" name="Freeform 289"/>
            <p:cNvSpPr>
              <a:spLocks/>
            </p:cNvSpPr>
            <p:nvPr/>
          </p:nvSpPr>
          <p:spPr bwMode="auto">
            <a:xfrm>
              <a:off x="2133" y="2423"/>
              <a:ext cx="73" cy="9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90"/>
                </a:cxn>
                <a:cxn ang="0">
                  <a:pos x="71" y="83"/>
                </a:cxn>
                <a:cxn ang="0">
                  <a:pos x="72" y="0"/>
                </a:cxn>
                <a:cxn ang="0">
                  <a:pos x="0" y="4"/>
                </a:cxn>
              </a:cxnLst>
              <a:rect l="0" t="0" r="r" b="b"/>
              <a:pathLst>
                <a:path w="73" h="91">
                  <a:moveTo>
                    <a:pt x="0" y="4"/>
                  </a:moveTo>
                  <a:lnTo>
                    <a:pt x="0" y="90"/>
                  </a:lnTo>
                  <a:lnTo>
                    <a:pt x="71" y="83"/>
                  </a:lnTo>
                  <a:lnTo>
                    <a:pt x="72" y="0"/>
                  </a:lnTo>
                  <a:lnTo>
                    <a:pt x="0" y="4"/>
                  </a:lnTo>
                </a:path>
              </a:pathLst>
            </a:custGeom>
            <a:solidFill>
              <a:srgbClr val="8DD98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0" name="Freeform 290"/>
            <p:cNvSpPr>
              <a:spLocks/>
            </p:cNvSpPr>
            <p:nvPr/>
          </p:nvSpPr>
          <p:spPr bwMode="auto">
            <a:xfrm>
              <a:off x="2144" y="2426"/>
              <a:ext cx="54" cy="2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23"/>
                </a:cxn>
                <a:cxn ang="0">
                  <a:pos x="53" y="18"/>
                </a:cxn>
                <a:cxn ang="0">
                  <a:pos x="53" y="0"/>
                </a:cxn>
                <a:cxn ang="0">
                  <a:pos x="0" y="3"/>
                </a:cxn>
              </a:cxnLst>
              <a:rect l="0" t="0" r="r" b="b"/>
              <a:pathLst>
                <a:path w="54" h="24">
                  <a:moveTo>
                    <a:pt x="0" y="3"/>
                  </a:moveTo>
                  <a:lnTo>
                    <a:pt x="0" y="23"/>
                  </a:lnTo>
                  <a:lnTo>
                    <a:pt x="53" y="18"/>
                  </a:lnTo>
                  <a:lnTo>
                    <a:pt x="53" y="0"/>
                  </a:lnTo>
                  <a:lnTo>
                    <a:pt x="0" y="3"/>
                  </a:lnTo>
                </a:path>
              </a:pathLst>
            </a:custGeom>
            <a:solidFill>
              <a:srgbClr val="49C24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1" name="Freeform 291"/>
            <p:cNvSpPr>
              <a:spLocks/>
            </p:cNvSpPr>
            <p:nvPr/>
          </p:nvSpPr>
          <p:spPr bwMode="auto">
            <a:xfrm>
              <a:off x="2144" y="2452"/>
              <a:ext cx="27" cy="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6" y="0"/>
                </a:cxn>
                <a:cxn ang="0">
                  <a:pos x="25" y="56"/>
                </a:cxn>
                <a:cxn ang="0">
                  <a:pos x="0" y="59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27" h="60">
                  <a:moveTo>
                    <a:pt x="1" y="1"/>
                  </a:moveTo>
                  <a:lnTo>
                    <a:pt x="26" y="0"/>
                  </a:lnTo>
                  <a:lnTo>
                    <a:pt x="25" y="56"/>
                  </a:lnTo>
                  <a:lnTo>
                    <a:pt x="0" y="59"/>
                  </a:lnTo>
                  <a:lnTo>
                    <a:pt x="0" y="3"/>
                  </a:lnTo>
                  <a:lnTo>
                    <a:pt x="1" y="1"/>
                  </a:lnTo>
                </a:path>
              </a:pathLst>
            </a:custGeom>
            <a:solidFill>
              <a:srgbClr val="49C24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2" name="Freeform 292"/>
            <p:cNvSpPr>
              <a:spLocks/>
            </p:cNvSpPr>
            <p:nvPr/>
          </p:nvSpPr>
          <p:spPr bwMode="auto">
            <a:xfrm>
              <a:off x="2172" y="2451"/>
              <a:ext cx="25" cy="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4" y="0"/>
                </a:cxn>
                <a:cxn ang="0">
                  <a:pos x="23" y="55"/>
                </a:cxn>
                <a:cxn ang="0">
                  <a:pos x="0" y="58"/>
                </a:cxn>
                <a:cxn ang="0">
                  <a:pos x="0" y="1"/>
                </a:cxn>
              </a:cxnLst>
              <a:rect l="0" t="0" r="r" b="b"/>
              <a:pathLst>
                <a:path w="25" h="59">
                  <a:moveTo>
                    <a:pt x="0" y="1"/>
                  </a:moveTo>
                  <a:lnTo>
                    <a:pt x="24" y="0"/>
                  </a:lnTo>
                  <a:lnTo>
                    <a:pt x="23" y="55"/>
                  </a:lnTo>
                  <a:lnTo>
                    <a:pt x="0" y="58"/>
                  </a:lnTo>
                  <a:lnTo>
                    <a:pt x="0" y="1"/>
                  </a:lnTo>
                </a:path>
              </a:pathLst>
            </a:custGeom>
            <a:solidFill>
              <a:srgbClr val="49C24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3" name="Freeform 293"/>
            <p:cNvSpPr>
              <a:spLocks/>
            </p:cNvSpPr>
            <p:nvPr/>
          </p:nvSpPr>
          <p:spPr bwMode="auto">
            <a:xfrm>
              <a:off x="2077" y="2501"/>
              <a:ext cx="213" cy="32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212" y="13"/>
                </a:cxn>
                <a:cxn ang="0">
                  <a:pos x="177" y="0"/>
                </a:cxn>
                <a:cxn ang="0">
                  <a:pos x="0" y="15"/>
                </a:cxn>
                <a:cxn ang="0">
                  <a:pos x="10" y="25"/>
                </a:cxn>
                <a:cxn ang="0">
                  <a:pos x="12" y="31"/>
                </a:cxn>
              </a:cxnLst>
              <a:rect l="0" t="0" r="r" b="b"/>
              <a:pathLst>
                <a:path w="213" h="32">
                  <a:moveTo>
                    <a:pt x="12" y="31"/>
                  </a:moveTo>
                  <a:lnTo>
                    <a:pt x="212" y="13"/>
                  </a:lnTo>
                  <a:lnTo>
                    <a:pt x="177" y="0"/>
                  </a:lnTo>
                  <a:lnTo>
                    <a:pt x="0" y="15"/>
                  </a:lnTo>
                  <a:lnTo>
                    <a:pt x="10" y="25"/>
                  </a:lnTo>
                  <a:lnTo>
                    <a:pt x="12" y="31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4" name="Freeform 294"/>
            <p:cNvSpPr>
              <a:spLocks/>
            </p:cNvSpPr>
            <p:nvPr/>
          </p:nvSpPr>
          <p:spPr bwMode="auto">
            <a:xfrm>
              <a:off x="2095" y="2542"/>
              <a:ext cx="237" cy="4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1" y="0"/>
                </a:cxn>
                <a:cxn ang="0">
                  <a:pos x="236" y="15"/>
                </a:cxn>
                <a:cxn ang="0">
                  <a:pos x="5" y="43"/>
                </a:cxn>
                <a:cxn ang="0">
                  <a:pos x="0" y="21"/>
                </a:cxn>
              </a:cxnLst>
              <a:rect l="0" t="0" r="r" b="b"/>
              <a:pathLst>
                <a:path w="237" h="44">
                  <a:moveTo>
                    <a:pt x="0" y="21"/>
                  </a:moveTo>
                  <a:lnTo>
                    <a:pt x="211" y="0"/>
                  </a:lnTo>
                  <a:lnTo>
                    <a:pt x="236" y="15"/>
                  </a:lnTo>
                  <a:lnTo>
                    <a:pt x="5" y="43"/>
                  </a:lnTo>
                  <a:lnTo>
                    <a:pt x="0" y="21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5" name="Freeform 295"/>
            <p:cNvSpPr>
              <a:spLocks/>
            </p:cNvSpPr>
            <p:nvPr/>
          </p:nvSpPr>
          <p:spPr bwMode="auto">
            <a:xfrm>
              <a:off x="2093" y="2527"/>
              <a:ext cx="207" cy="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0" y="0"/>
                </a:cxn>
                <a:cxn ang="0">
                  <a:pos x="206" y="3"/>
                </a:cxn>
                <a:cxn ang="0">
                  <a:pos x="1" y="24"/>
                </a:cxn>
                <a:cxn ang="0">
                  <a:pos x="0" y="19"/>
                </a:cxn>
              </a:cxnLst>
              <a:rect l="0" t="0" r="r" b="b"/>
              <a:pathLst>
                <a:path w="207" h="25">
                  <a:moveTo>
                    <a:pt x="0" y="19"/>
                  </a:moveTo>
                  <a:lnTo>
                    <a:pt x="200" y="0"/>
                  </a:lnTo>
                  <a:lnTo>
                    <a:pt x="206" y="3"/>
                  </a:lnTo>
                  <a:lnTo>
                    <a:pt x="1" y="24"/>
                  </a:lnTo>
                  <a:lnTo>
                    <a:pt x="0" y="19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6" name="Freeform 296"/>
            <p:cNvSpPr>
              <a:spLocks/>
            </p:cNvSpPr>
            <p:nvPr/>
          </p:nvSpPr>
          <p:spPr bwMode="auto">
            <a:xfrm>
              <a:off x="2088" y="2518"/>
              <a:ext cx="206" cy="2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00" y="0"/>
                </a:cxn>
                <a:cxn ang="0">
                  <a:pos x="205" y="3"/>
                </a:cxn>
                <a:cxn ang="0">
                  <a:pos x="4" y="24"/>
                </a:cxn>
                <a:cxn ang="0">
                  <a:pos x="0" y="18"/>
                </a:cxn>
              </a:cxnLst>
              <a:rect l="0" t="0" r="r" b="b"/>
              <a:pathLst>
                <a:path w="206" h="25">
                  <a:moveTo>
                    <a:pt x="0" y="18"/>
                  </a:moveTo>
                  <a:lnTo>
                    <a:pt x="200" y="0"/>
                  </a:lnTo>
                  <a:lnTo>
                    <a:pt x="205" y="3"/>
                  </a:lnTo>
                  <a:lnTo>
                    <a:pt x="4" y="24"/>
                  </a:lnTo>
                  <a:lnTo>
                    <a:pt x="0" y="18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7" name="Freeform 297"/>
            <p:cNvSpPr>
              <a:spLocks/>
            </p:cNvSpPr>
            <p:nvPr/>
          </p:nvSpPr>
          <p:spPr bwMode="auto">
            <a:xfrm>
              <a:off x="1997" y="2338"/>
              <a:ext cx="71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70" y="44"/>
                </a:cxn>
                <a:cxn ang="0">
                  <a:pos x="69" y="40"/>
                </a:cxn>
                <a:cxn ang="0">
                  <a:pos x="0" y="0"/>
                </a:cxn>
              </a:cxnLst>
              <a:rect l="0" t="0" r="r" b="b"/>
              <a:pathLst>
                <a:path w="71" h="45">
                  <a:moveTo>
                    <a:pt x="0" y="0"/>
                  </a:moveTo>
                  <a:lnTo>
                    <a:pt x="0" y="4"/>
                  </a:lnTo>
                  <a:lnTo>
                    <a:pt x="70" y="44"/>
                  </a:lnTo>
                  <a:lnTo>
                    <a:pt x="69" y="40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8" name="Freeform 298"/>
            <p:cNvSpPr>
              <a:spLocks/>
            </p:cNvSpPr>
            <p:nvPr/>
          </p:nvSpPr>
          <p:spPr bwMode="auto">
            <a:xfrm>
              <a:off x="2095" y="2533"/>
              <a:ext cx="211" cy="2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4" y="0"/>
                </a:cxn>
                <a:cxn ang="0">
                  <a:pos x="210" y="4"/>
                </a:cxn>
                <a:cxn ang="0">
                  <a:pos x="1" y="26"/>
                </a:cxn>
                <a:cxn ang="0">
                  <a:pos x="0" y="21"/>
                </a:cxn>
              </a:cxnLst>
              <a:rect l="0" t="0" r="r" b="b"/>
              <a:pathLst>
                <a:path w="211" h="27">
                  <a:moveTo>
                    <a:pt x="0" y="21"/>
                  </a:moveTo>
                  <a:lnTo>
                    <a:pt x="204" y="0"/>
                  </a:lnTo>
                  <a:lnTo>
                    <a:pt x="210" y="4"/>
                  </a:lnTo>
                  <a:lnTo>
                    <a:pt x="1" y="26"/>
                  </a:lnTo>
                  <a:lnTo>
                    <a:pt x="0" y="21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499" name="Freeform 299"/>
            <p:cNvSpPr>
              <a:spLocks/>
            </p:cNvSpPr>
            <p:nvPr/>
          </p:nvSpPr>
          <p:spPr bwMode="auto">
            <a:xfrm>
              <a:off x="2062" y="2313"/>
              <a:ext cx="225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12" y="0"/>
                </a:cxn>
                <a:cxn ang="0">
                  <a:pos x="224" y="32"/>
                </a:cxn>
                <a:cxn ang="0">
                  <a:pos x="216" y="33"/>
                </a:cxn>
                <a:cxn ang="0">
                  <a:pos x="0" y="46"/>
                </a:cxn>
              </a:cxnLst>
              <a:rect l="0" t="0" r="r" b="b"/>
              <a:pathLst>
                <a:path w="225" h="47">
                  <a:moveTo>
                    <a:pt x="0" y="46"/>
                  </a:moveTo>
                  <a:lnTo>
                    <a:pt x="112" y="0"/>
                  </a:lnTo>
                  <a:lnTo>
                    <a:pt x="224" y="32"/>
                  </a:lnTo>
                  <a:lnTo>
                    <a:pt x="216" y="33"/>
                  </a:lnTo>
                  <a:lnTo>
                    <a:pt x="0" y="46"/>
                  </a:lnTo>
                </a:path>
              </a:pathLst>
            </a:custGeom>
            <a:solidFill>
              <a:srgbClr val="CAEDC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0" name="Freeform 300"/>
            <p:cNvSpPr>
              <a:spLocks/>
            </p:cNvSpPr>
            <p:nvPr/>
          </p:nvSpPr>
          <p:spPr bwMode="auto">
            <a:xfrm>
              <a:off x="2067" y="2345"/>
              <a:ext cx="220" cy="1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8"/>
                </a:cxn>
                <a:cxn ang="0">
                  <a:pos x="219" y="3"/>
                </a:cxn>
                <a:cxn ang="0">
                  <a:pos x="219" y="0"/>
                </a:cxn>
                <a:cxn ang="0">
                  <a:pos x="0" y="12"/>
                </a:cxn>
              </a:cxnLst>
              <a:rect l="0" t="0" r="r" b="b"/>
              <a:pathLst>
                <a:path w="220" h="19">
                  <a:moveTo>
                    <a:pt x="0" y="12"/>
                  </a:moveTo>
                  <a:lnTo>
                    <a:pt x="0" y="18"/>
                  </a:lnTo>
                  <a:lnTo>
                    <a:pt x="219" y="3"/>
                  </a:lnTo>
                  <a:lnTo>
                    <a:pt x="219" y="0"/>
                  </a:lnTo>
                  <a:lnTo>
                    <a:pt x="0" y="12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1" name="Freeform 301"/>
            <p:cNvSpPr>
              <a:spLocks/>
            </p:cNvSpPr>
            <p:nvPr/>
          </p:nvSpPr>
          <p:spPr bwMode="auto">
            <a:xfrm>
              <a:off x="1997" y="2322"/>
              <a:ext cx="7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69" y="41"/>
                </a:cxn>
                <a:cxn ang="0">
                  <a:pos x="69" y="35"/>
                </a:cxn>
                <a:cxn ang="0">
                  <a:pos x="0" y="0"/>
                </a:cxn>
              </a:cxnLst>
              <a:rect l="0" t="0" r="r" b="b"/>
              <a:pathLst>
                <a:path w="70" h="42">
                  <a:moveTo>
                    <a:pt x="0" y="0"/>
                  </a:moveTo>
                  <a:lnTo>
                    <a:pt x="0" y="2"/>
                  </a:lnTo>
                  <a:lnTo>
                    <a:pt x="69" y="41"/>
                  </a:lnTo>
                  <a:lnTo>
                    <a:pt x="69" y="35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2" name="Freeform 302"/>
            <p:cNvSpPr>
              <a:spLocks/>
            </p:cNvSpPr>
            <p:nvPr/>
          </p:nvSpPr>
          <p:spPr bwMode="auto">
            <a:xfrm>
              <a:off x="2096" y="2515"/>
              <a:ext cx="23" cy="17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7" y="14"/>
                </a:cxn>
                <a:cxn ang="0">
                  <a:pos x="18" y="13"/>
                </a:cxn>
                <a:cxn ang="0">
                  <a:pos x="19" y="12"/>
                </a:cxn>
                <a:cxn ang="0">
                  <a:pos x="21" y="10"/>
                </a:cxn>
                <a:cxn ang="0">
                  <a:pos x="21" y="9"/>
                </a:cxn>
                <a:cxn ang="0">
                  <a:pos x="22" y="7"/>
                </a:cxn>
                <a:cxn ang="0">
                  <a:pos x="21" y="5"/>
                </a:cxn>
                <a:cxn ang="0">
                  <a:pos x="21" y="4"/>
                </a:cxn>
                <a:cxn ang="0">
                  <a:pos x="19" y="3"/>
                </a:cxn>
                <a:cxn ang="0">
                  <a:pos x="18" y="2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  <a:cxn ang="0">
                  <a:pos x="11" y="16"/>
                </a:cxn>
              </a:cxnLst>
              <a:rect l="0" t="0" r="r" b="b"/>
              <a:pathLst>
                <a:path w="23" h="17">
                  <a:moveTo>
                    <a:pt x="11" y="16"/>
                  </a:moveTo>
                  <a:lnTo>
                    <a:pt x="13" y="16"/>
                  </a:lnTo>
                  <a:lnTo>
                    <a:pt x="15" y="15"/>
                  </a:lnTo>
                  <a:lnTo>
                    <a:pt x="17" y="14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1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3" name="Freeform 303"/>
            <p:cNvSpPr>
              <a:spLocks/>
            </p:cNvSpPr>
            <p:nvPr/>
          </p:nvSpPr>
          <p:spPr bwMode="auto">
            <a:xfrm>
              <a:off x="2096" y="2390"/>
              <a:ext cx="23" cy="132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1" y="130"/>
                </a:cxn>
                <a:cxn ang="0">
                  <a:pos x="0" y="131"/>
                </a:cxn>
                <a:cxn ang="0">
                  <a:pos x="0" y="0"/>
                </a:cxn>
                <a:cxn ang="0">
                  <a:pos x="22" y="0"/>
                </a:cxn>
              </a:cxnLst>
              <a:rect l="0" t="0" r="r" b="b"/>
              <a:pathLst>
                <a:path w="23" h="132">
                  <a:moveTo>
                    <a:pt x="22" y="0"/>
                  </a:moveTo>
                  <a:lnTo>
                    <a:pt x="21" y="130"/>
                  </a:lnTo>
                  <a:lnTo>
                    <a:pt x="0" y="131"/>
                  </a:ln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4" name="Freeform 304"/>
            <p:cNvSpPr>
              <a:spLocks/>
            </p:cNvSpPr>
            <p:nvPr/>
          </p:nvSpPr>
          <p:spPr bwMode="auto">
            <a:xfrm>
              <a:off x="2097" y="2378"/>
              <a:ext cx="22" cy="17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14"/>
                </a:cxn>
                <a:cxn ang="0">
                  <a:pos x="0" y="16"/>
                </a:cxn>
                <a:cxn ang="0">
                  <a:pos x="0" y="1"/>
                </a:cxn>
                <a:cxn ang="0">
                  <a:pos x="21" y="0"/>
                </a:cxn>
              </a:cxnLst>
              <a:rect l="0" t="0" r="r" b="b"/>
              <a:pathLst>
                <a:path w="22" h="17">
                  <a:moveTo>
                    <a:pt x="21" y="0"/>
                  </a:moveTo>
                  <a:lnTo>
                    <a:pt x="21" y="14"/>
                  </a:lnTo>
                  <a:lnTo>
                    <a:pt x="0" y="16"/>
                  </a:lnTo>
                  <a:lnTo>
                    <a:pt x="0" y="1"/>
                  </a:lnTo>
                  <a:lnTo>
                    <a:pt x="21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5" name="Freeform 305"/>
            <p:cNvSpPr>
              <a:spLocks/>
            </p:cNvSpPr>
            <p:nvPr/>
          </p:nvSpPr>
          <p:spPr bwMode="auto">
            <a:xfrm>
              <a:off x="2091" y="2378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5"/>
                </a:cxn>
                <a:cxn ang="0">
                  <a:pos x="11" y="15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6" y="9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6" name="Freeform 306"/>
            <p:cNvSpPr>
              <a:spLocks/>
            </p:cNvSpPr>
            <p:nvPr/>
          </p:nvSpPr>
          <p:spPr bwMode="auto">
            <a:xfrm>
              <a:off x="2113" y="2377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6"/>
                </a:cxn>
                <a:cxn ang="0">
                  <a:pos x="11" y="15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2"/>
                </a:cxn>
                <a:cxn ang="0">
                  <a:pos x="15" y="10"/>
                </a:cxn>
                <a:cxn ang="0">
                  <a:pos x="16" y="9"/>
                </a:cxn>
                <a:cxn ang="0">
                  <a:pos x="16" y="8"/>
                </a:cxn>
                <a:cxn ang="0">
                  <a:pos x="16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7" name="Freeform 307"/>
            <p:cNvSpPr>
              <a:spLocks/>
            </p:cNvSpPr>
            <p:nvPr/>
          </p:nvSpPr>
          <p:spPr bwMode="auto">
            <a:xfrm>
              <a:off x="2093" y="2379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0" y="16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5" y="13"/>
                </a:cxn>
                <a:cxn ang="0">
                  <a:pos x="16" y="11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6" y="6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5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10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8" name="Freeform 308"/>
            <p:cNvSpPr>
              <a:spLocks/>
            </p:cNvSpPr>
            <p:nvPr/>
          </p:nvSpPr>
          <p:spPr bwMode="auto">
            <a:xfrm>
              <a:off x="2094" y="2381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4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6" y="7"/>
                </a:cxn>
                <a:cxn ang="0">
                  <a:pos x="14" y="5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5" y="14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5" y="14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09" name="Freeform 309"/>
            <p:cNvSpPr>
              <a:spLocks/>
            </p:cNvSpPr>
            <p:nvPr/>
          </p:nvSpPr>
          <p:spPr bwMode="auto">
            <a:xfrm>
              <a:off x="2114" y="2379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0" y="16"/>
                </a:cxn>
                <a:cxn ang="0">
                  <a:pos x="11" y="15"/>
                </a:cxn>
                <a:cxn ang="0">
                  <a:pos x="13" y="14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6" y="11"/>
                </a:cxn>
                <a:cxn ang="0">
                  <a:pos x="16" y="9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5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10" y="16"/>
                  </a:lnTo>
                  <a:lnTo>
                    <a:pt x="11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0" name="Freeform 310"/>
            <p:cNvSpPr>
              <a:spLocks/>
            </p:cNvSpPr>
            <p:nvPr/>
          </p:nvSpPr>
          <p:spPr bwMode="auto">
            <a:xfrm>
              <a:off x="2115" y="2380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6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6" y="8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1" name="Freeform 311"/>
            <p:cNvSpPr>
              <a:spLocks/>
            </p:cNvSpPr>
            <p:nvPr/>
          </p:nvSpPr>
          <p:spPr bwMode="auto">
            <a:xfrm>
              <a:off x="2222" y="2506"/>
              <a:ext cx="23" cy="17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7" y="14"/>
                </a:cxn>
                <a:cxn ang="0">
                  <a:pos x="18" y="13"/>
                </a:cxn>
                <a:cxn ang="0">
                  <a:pos x="20" y="12"/>
                </a:cxn>
                <a:cxn ang="0">
                  <a:pos x="21" y="10"/>
                </a:cxn>
                <a:cxn ang="0">
                  <a:pos x="21" y="8"/>
                </a:cxn>
                <a:cxn ang="0">
                  <a:pos x="22" y="7"/>
                </a:cxn>
                <a:cxn ang="0">
                  <a:pos x="21" y="5"/>
                </a:cxn>
                <a:cxn ang="0">
                  <a:pos x="21" y="4"/>
                </a:cxn>
                <a:cxn ang="0">
                  <a:pos x="20" y="3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2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6"/>
                </a:cxn>
                <a:cxn ang="0">
                  <a:pos x="8" y="16"/>
                </a:cxn>
                <a:cxn ang="0">
                  <a:pos x="10" y="16"/>
                </a:cxn>
              </a:cxnLst>
              <a:rect l="0" t="0" r="r" b="b"/>
              <a:pathLst>
                <a:path w="23" h="17">
                  <a:moveTo>
                    <a:pt x="10" y="16"/>
                  </a:moveTo>
                  <a:lnTo>
                    <a:pt x="13" y="16"/>
                  </a:lnTo>
                  <a:lnTo>
                    <a:pt x="15" y="15"/>
                  </a:lnTo>
                  <a:lnTo>
                    <a:pt x="17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0" y="3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0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2" name="Freeform 312"/>
            <p:cNvSpPr>
              <a:spLocks/>
            </p:cNvSpPr>
            <p:nvPr/>
          </p:nvSpPr>
          <p:spPr bwMode="auto">
            <a:xfrm>
              <a:off x="2221" y="2381"/>
              <a:ext cx="24" cy="13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2" y="130"/>
                </a:cxn>
                <a:cxn ang="0">
                  <a:pos x="0" y="131"/>
                </a:cxn>
                <a:cxn ang="0">
                  <a:pos x="0" y="0"/>
                </a:cxn>
                <a:cxn ang="0">
                  <a:pos x="23" y="0"/>
                </a:cxn>
              </a:cxnLst>
              <a:rect l="0" t="0" r="r" b="b"/>
              <a:pathLst>
                <a:path w="24" h="132">
                  <a:moveTo>
                    <a:pt x="23" y="0"/>
                  </a:moveTo>
                  <a:lnTo>
                    <a:pt x="22" y="130"/>
                  </a:lnTo>
                  <a:lnTo>
                    <a:pt x="0" y="131"/>
                  </a:ln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3" name="Freeform 313"/>
            <p:cNvSpPr>
              <a:spLocks/>
            </p:cNvSpPr>
            <p:nvPr/>
          </p:nvSpPr>
          <p:spPr bwMode="auto">
            <a:xfrm>
              <a:off x="2222" y="2369"/>
              <a:ext cx="23" cy="1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4"/>
                </a:cxn>
                <a:cxn ang="0">
                  <a:pos x="0" y="16"/>
                </a:cxn>
                <a:cxn ang="0">
                  <a:pos x="0" y="1"/>
                </a:cxn>
                <a:cxn ang="0">
                  <a:pos x="22" y="0"/>
                </a:cxn>
              </a:cxnLst>
              <a:rect l="0" t="0" r="r" b="b"/>
              <a:pathLst>
                <a:path w="23" h="17">
                  <a:moveTo>
                    <a:pt x="22" y="0"/>
                  </a:moveTo>
                  <a:lnTo>
                    <a:pt x="22" y="14"/>
                  </a:lnTo>
                  <a:lnTo>
                    <a:pt x="0" y="16"/>
                  </a:lnTo>
                  <a:lnTo>
                    <a:pt x="0" y="1"/>
                  </a:lnTo>
                  <a:lnTo>
                    <a:pt x="22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4" name="Freeform 314"/>
            <p:cNvSpPr>
              <a:spLocks/>
            </p:cNvSpPr>
            <p:nvPr/>
          </p:nvSpPr>
          <p:spPr bwMode="auto">
            <a:xfrm>
              <a:off x="2216" y="2369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5"/>
                </a:cxn>
                <a:cxn ang="0">
                  <a:pos x="11" y="15"/>
                </a:cxn>
                <a:cxn ang="0">
                  <a:pos x="12" y="13"/>
                </a:cxn>
                <a:cxn ang="0">
                  <a:pos x="13" y="13"/>
                </a:cxn>
                <a:cxn ang="0">
                  <a:pos x="14" y="11"/>
                </a:cxn>
                <a:cxn ang="0">
                  <a:pos x="15" y="10"/>
                </a:cxn>
                <a:cxn ang="0">
                  <a:pos x="15" y="9"/>
                </a:cxn>
                <a:cxn ang="0">
                  <a:pos x="16" y="7"/>
                </a:cxn>
                <a:cxn ang="0">
                  <a:pos x="15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6" y="15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5"/>
                  </a:lnTo>
                  <a:lnTo>
                    <a:pt x="11" y="15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5" name="Freeform 315"/>
            <p:cNvSpPr>
              <a:spLocks/>
            </p:cNvSpPr>
            <p:nvPr/>
          </p:nvSpPr>
          <p:spPr bwMode="auto">
            <a:xfrm>
              <a:off x="2239" y="2368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6"/>
                </a:cxn>
                <a:cxn ang="0">
                  <a:pos x="11" y="15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2"/>
                </a:cxn>
                <a:cxn ang="0">
                  <a:pos x="15" y="10"/>
                </a:cxn>
                <a:cxn ang="0">
                  <a:pos x="15" y="9"/>
                </a:cxn>
                <a:cxn ang="0">
                  <a:pos x="16" y="8"/>
                </a:cxn>
                <a:cxn ang="0">
                  <a:pos x="15" y="5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5" y="15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6" name="Freeform 316"/>
            <p:cNvSpPr>
              <a:spLocks/>
            </p:cNvSpPr>
            <p:nvPr/>
          </p:nvSpPr>
          <p:spPr bwMode="auto">
            <a:xfrm>
              <a:off x="2218" y="2370"/>
              <a:ext cx="17" cy="17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9" y="16"/>
                </a:cxn>
                <a:cxn ang="0">
                  <a:pos x="10" y="16"/>
                </a:cxn>
                <a:cxn ang="0">
                  <a:pos x="12" y="15"/>
                </a:cxn>
                <a:cxn ang="0">
                  <a:pos x="13" y="14"/>
                </a:cxn>
                <a:cxn ang="0">
                  <a:pos x="14" y="12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8"/>
                </a:cxn>
                <a:cxn ang="0">
                  <a:pos x="15" y="6"/>
                </a:cxn>
                <a:cxn ang="0">
                  <a:pos x="15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2" y="15"/>
                </a:cxn>
                <a:cxn ang="0">
                  <a:pos x="4" y="16"/>
                </a:cxn>
                <a:cxn ang="0">
                  <a:pos x="5" y="16"/>
                </a:cxn>
                <a:cxn ang="0">
                  <a:pos x="7" y="16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2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5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7" y="1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7" name="Freeform 317"/>
            <p:cNvSpPr>
              <a:spLocks/>
            </p:cNvSpPr>
            <p:nvPr/>
          </p:nvSpPr>
          <p:spPr bwMode="auto">
            <a:xfrm>
              <a:off x="2219" y="2372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4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6" y="8"/>
                </a:cxn>
                <a:cxn ang="0">
                  <a:pos x="16" y="7"/>
                </a:cxn>
                <a:cxn ang="0">
                  <a:pos x="16" y="5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5" y="14"/>
                </a:cxn>
                <a:cxn ang="0">
                  <a:pos x="6" y="14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5" y="14"/>
                  </a:lnTo>
                  <a:lnTo>
                    <a:pt x="6" y="14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8" name="Freeform 318"/>
            <p:cNvSpPr>
              <a:spLocks/>
            </p:cNvSpPr>
            <p:nvPr/>
          </p:nvSpPr>
          <p:spPr bwMode="auto">
            <a:xfrm>
              <a:off x="2239" y="2370"/>
              <a:ext cx="17" cy="17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9" y="16"/>
                </a:cxn>
                <a:cxn ang="0">
                  <a:pos x="10" y="15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2"/>
                </a:cxn>
                <a:cxn ang="0">
                  <a:pos x="15" y="11"/>
                </a:cxn>
                <a:cxn ang="0">
                  <a:pos x="15" y="9"/>
                </a:cxn>
                <a:cxn ang="0">
                  <a:pos x="16" y="7"/>
                </a:cxn>
                <a:cxn ang="0">
                  <a:pos x="15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2" y="15"/>
                </a:cxn>
                <a:cxn ang="0">
                  <a:pos x="4" y="15"/>
                </a:cxn>
                <a:cxn ang="0">
                  <a:pos x="5" y="16"/>
                </a:cxn>
                <a:cxn ang="0">
                  <a:pos x="7" y="16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0" y="15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7" y="1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19" name="Freeform 319"/>
            <p:cNvSpPr>
              <a:spLocks/>
            </p:cNvSpPr>
            <p:nvPr/>
          </p:nvSpPr>
          <p:spPr bwMode="auto">
            <a:xfrm>
              <a:off x="2241" y="2371"/>
              <a:ext cx="17" cy="1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9" y="16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3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6" y="10"/>
                </a:cxn>
                <a:cxn ang="0">
                  <a:pos x="16" y="7"/>
                </a:cxn>
                <a:cxn ang="0">
                  <a:pos x="16" y="5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8" y="16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8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20" name="Freeform 320"/>
            <p:cNvSpPr>
              <a:spLocks/>
            </p:cNvSpPr>
            <p:nvPr/>
          </p:nvSpPr>
          <p:spPr bwMode="auto">
            <a:xfrm>
              <a:off x="2067" y="2362"/>
              <a:ext cx="221" cy="2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9"/>
                </a:cxn>
                <a:cxn ang="0">
                  <a:pos x="220" y="4"/>
                </a:cxn>
                <a:cxn ang="0">
                  <a:pos x="220" y="0"/>
                </a:cxn>
                <a:cxn ang="0">
                  <a:pos x="0" y="15"/>
                </a:cxn>
              </a:cxnLst>
              <a:rect l="0" t="0" r="r" b="b"/>
              <a:pathLst>
                <a:path w="221" h="20">
                  <a:moveTo>
                    <a:pt x="0" y="15"/>
                  </a:moveTo>
                  <a:lnTo>
                    <a:pt x="0" y="19"/>
                  </a:lnTo>
                  <a:lnTo>
                    <a:pt x="220" y="4"/>
                  </a:lnTo>
                  <a:lnTo>
                    <a:pt x="220" y="0"/>
                  </a:lnTo>
                  <a:lnTo>
                    <a:pt x="0" y="15"/>
                  </a:lnTo>
                </a:path>
              </a:pathLst>
            </a:custGeom>
            <a:solidFill>
              <a:srgbClr val="6CCE6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21" name="Freeform 321"/>
            <p:cNvSpPr>
              <a:spLocks/>
            </p:cNvSpPr>
            <p:nvPr/>
          </p:nvSpPr>
          <p:spPr bwMode="auto">
            <a:xfrm>
              <a:off x="2057" y="2508"/>
              <a:ext cx="47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0"/>
                </a:cxn>
                <a:cxn ang="0">
                  <a:pos x="35" y="71"/>
                </a:cxn>
                <a:cxn ang="0">
                  <a:pos x="37" y="79"/>
                </a:cxn>
                <a:cxn ang="0">
                  <a:pos x="46" y="79"/>
                </a:cxn>
                <a:cxn ang="0">
                  <a:pos x="43" y="69"/>
                </a:cxn>
                <a:cxn ang="0">
                  <a:pos x="31" y="19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47" h="80">
                  <a:moveTo>
                    <a:pt x="0" y="0"/>
                  </a:moveTo>
                  <a:lnTo>
                    <a:pt x="23" y="20"/>
                  </a:lnTo>
                  <a:lnTo>
                    <a:pt x="35" y="71"/>
                  </a:lnTo>
                  <a:lnTo>
                    <a:pt x="37" y="79"/>
                  </a:lnTo>
                  <a:lnTo>
                    <a:pt x="46" y="79"/>
                  </a:lnTo>
                  <a:lnTo>
                    <a:pt x="43" y="69"/>
                  </a:lnTo>
                  <a:lnTo>
                    <a:pt x="31" y="19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rgbClr val="8DD98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35522" name="Rectangle 322"/>
          <p:cNvSpPr>
            <a:spLocks noChangeArrowheads="1"/>
          </p:cNvSpPr>
          <p:nvPr/>
        </p:nvSpPr>
        <p:spPr bwMode="auto">
          <a:xfrm>
            <a:off x="2286000" y="28956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聯絡電話</a:t>
            </a:r>
          </a:p>
        </p:txBody>
      </p:sp>
      <p:sp>
        <p:nvSpPr>
          <p:cNvPr id="435523" name="Rectangle 323"/>
          <p:cNvSpPr>
            <a:spLocks noChangeArrowheads="1"/>
          </p:cNvSpPr>
          <p:nvPr/>
        </p:nvSpPr>
        <p:spPr bwMode="auto">
          <a:xfrm>
            <a:off x="3657600" y="289560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</a:p>
        </p:txBody>
      </p:sp>
      <p:sp>
        <p:nvSpPr>
          <p:cNvPr id="435524" name="Rectangle 324"/>
          <p:cNvSpPr>
            <a:spLocks noChangeArrowheads="1"/>
          </p:cNvSpPr>
          <p:nvPr/>
        </p:nvSpPr>
        <p:spPr bwMode="auto">
          <a:xfrm>
            <a:off x="5486400" y="28956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付款方式</a:t>
            </a:r>
          </a:p>
        </p:txBody>
      </p:sp>
      <p:sp>
        <p:nvSpPr>
          <p:cNvPr id="435525" name="Rectangle 325"/>
          <p:cNvSpPr>
            <a:spLocks noChangeArrowheads="1"/>
          </p:cNvSpPr>
          <p:nvPr/>
        </p:nvSpPr>
        <p:spPr bwMode="auto">
          <a:xfrm>
            <a:off x="4495800" y="28956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銀行帳號</a:t>
            </a:r>
          </a:p>
        </p:txBody>
      </p:sp>
      <p:sp>
        <p:nvSpPr>
          <p:cNvPr id="435526" name="Rectangle 326"/>
          <p:cNvSpPr>
            <a:spLocks noChangeArrowheads="1"/>
          </p:cNvSpPr>
          <p:nvPr/>
        </p:nvSpPr>
        <p:spPr bwMode="auto">
          <a:xfrm>
            <a:off x="6629400" y="289560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聯絡人</a:t>
            </a:r>
          </a:p>
        </p:txBody>
      </p:sp>
      <p:sp>
        <p:nvSpPr>
          <p:cNvPr id="435527" name="Rectangle 327"/>
          <p:cNvSpPr>
            <a:spLocks noChangeArrowheads="1"/>
          </p:cNvSpPr>
          <p:nvPr/>
        </p:nvSpPr>
        <p:spPr bwMode="auto">
          <a:xfrm>
            <a:off x="1371600" y="45720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業務用途</a:t>
            </a:r>
          </a:p>
        </p:txBody>
      </p:sp>
      <p:sp>
        <p:nvSpPr>
          <p:cNvPr id="435528" name="Rectangle 328"/>
          <p:cNvSpPr>
            <a:spLocks noChangeArrowheads="1"/>
          </p:cNvSpPr>
          <p:nvPr/>
        </p:nvSpPr>
        <p:spPr bwMode="auto">
          <a:xfrm>
            <a:off x="1295400" y="61722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銷項稅名</a:t>
            </a:r>
          </a:p>
        </p:txBody>
      </p:sp>
      <p:sp>
        <p:nvSpPr>
          <p:cNvPr id="435529" name="Rectangle 329"/>
          <p:cNvSpPr>
            <a:spLocks noChangeArrowheads="1"/>
          </p:cNvSpPr>
          <p:nvPr/>
        </p:nvSpPr>
        <p:spPr bwMode="auto">
          <a:xfrm>
            <a:off x="7620000" y="2819400"/>
            <a:ext cx="996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客戶間相</a:t>
            </a:r>
          </a:p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互付款</a:t>
            </a:r>
          </a:p>
        </p:txBody>
      </p:sp>
      <p:sp>
        <p:nvSpPr>
          <p:cNvPr id="435530" name="Rectangle 330"/>
          <p:cNvSpPr>
            <a:spLocks noChangeArrowheads="1"/>
          </p:cNvSpPr>
          <p:nvPr/>
        </p:nvSpPr>
        <p:spPr bwMode="auto">
          <a:xfrm>
            <a:off x="5410200" y="457200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客戶信用分類</a:t>
            </a:r>
          </a:p>
        </p:txBody>
      </p:sp>
      <p:sp>
        <p:nvSpPr>
          <p:cNvPr id="435531" name="Rectangle 331"/>
          <p:cNvSpPr>
            <a:spLocks noChangeArrowheads="1"/>
          </p:cNvSpPr>
          <p:nvPr/>
        </p:nvSpPr>
        <p:spPr bwMode="auto">
          <a:xfrm>
            <a:off x="2362200" y="45720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聯絡電話</a:t>
            </a:r>
          </a:p>
        </p:txBody>
      </p:sp>
      <p:sp>
        <p:nvSpPr>
          <p:cNvPr id="435532" name="Rectangle 332"/>
          <p:cNvSpPr>
            <a:spLocks noChangeArrowheads="1"/>
          </p:cNvSpPr>
          <p:nvPr/>
        </p:nvSpPr>
        <p:spPr bwMode="auto">
          <a:xfrm>
            <a:off x="3429000" y="45720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銀行帳號</a:t>
            </a:r>
          </a:p>
        </p:txBody>
      </p:sp>
      <p:sp>
        <p:nvSpPr>
          <p:cNvPr id="435533" name="Rectangle 333"/>
          <p:cNvSpPr>
            <a:spLocks noChangeArrowheads="1"/>
          </p:cNvSpPr>
          <p:nvPr/>
        </p:nvSpPr>
        <p:spPr bwMode="auto">
          <a:xfrm>
            <a:off x="4419600" y="45720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付款方式</a:t>
            </a:r>
          </a:p>
        </p:txBody>
      </p:sp>
      <p:sp>
        <p:nvSpPr>
          <p:cNvPr id="435534" name="Rectangle 334"/>
          <p:cNvSpPr>
            <a:spLocks noChangeArrowheads="1"/>
          </p:cNvSpPr>
          <p:nvPr/>
        </p:nvSpPr>
        <p:spPr bwMode="auto">
          <a:xfrm>
            <a:off x="2438400" y="617220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聯絡人</a:t>
            </a:r>
          </a:p>
        </p:txBody>
      </p:sp>
      <p:sp>
        <p:nvSpPr>
          <p:cNvPr id="435535" name="Line 335"/>
          <p:cNvSpPr>
            <a:spLocks noChangeShapeType="1"/>
          </p:cNvSpPr>
          <p:nvPr/>
        </p:nvSpPr>
        <p:spPr bwMode="auto">
          <a:xfrm>
            <a:off x="5021263" y="1712913"/>
            <a:ext cx="0" cy="6191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36" name="Line 336"/>
          <p:cNvSpPr>
            <a:spLocks noChangeShapeType="1"/>
          </p:cNvSpPr>
          <p:nvPr/>
        </p:nvSpPr>
        <p:spPr bwMode="auto">
          <a:xfrm>
            <a:off x="1897063" y="2103438"/>
            <a:ext cx="6096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37" name="Line 337"/>
          <p:cNvSpPr>
            <a:spLocks noChangeShapeType="1"/>
          </p:cNvSpPr>
          <p:nvPr/>
        </p:nvSpPr>
        <p:spPr bwMode="auto">
          <a:xfrm flipV="1">
            <a:off x="1897063" y="21034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38" name="Line 338"/>
          <p:cNvSpPr>
            <a:spLocks noChangeShapeType="1"/>
          </p:cNvSpPr>
          <p:nvPr/>
        </p:nvSpPr>
        <p:spPr bwMode="auto">
          <a:xfrm flipV="1">
            <a:off x="2887663" y="21034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39" name="Line 339"/>
          <p:cNvSpPr>
            <a:spLocks noChangeShapeType="1"/>
          </p:cNvSpPr>
          <p:nvPr/>
        </p:nvSpPr>
        <p:spPr bwMode="auto">
          <a:xfrm flipV="1">
            <a:off x="3954463" y="21034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0" name="Line 340"/>
          <p:cNvSpPr>
            <a:spLocks noChangeShapeType="1"/>
          </p:cNvSpPr>
          <p:nvPr/>
        </p:nvSpPr>
        <p:spPr bwMode="auto">
          <a:xfrm flipV="1">
            <a:off x="6011863" y="21034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1" name="Line 341"/>
          <p:cNvSpPr>
            <a:spLocks noChangeShapeType="1"/>
          </p:cNvSpPr>
          <p:nvPr/>
        </p:nvSpPr>
        <p:spPr bwMode="auto">
          <a:xfrm flipV="1">
            <a:off x="6926263" y="21034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2" name="Line 342"/>
          <p:cNvSpPr>
            <a:spLocks noChangeShapeType="1"/>
          </p:cNvSpPr>
          <p:nvPr/>
        </p:nvSpPr>
        <p:spPr bwMode="auto">
          <a:xfrm flipV="1">
            <a:off x="7993063" y="21034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3" name="Line 343"/>
          <p:cNvSpPr>
            <a:spLocks noChangeShapeType="1"/>
          </p:cNvSpPr>
          <p:nvPr/>
        </p:nvSpPr>
        <p:spPr bwMode="auto">
          <a:xfrm>
            <a:off x="1820863" y="3703638"/>
            <a:ext cx="536416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4" name="Line 344"/>
          <p:cNvSpPr>
            <a:spLocks noChangeShapeType="1"/>
          </p:cNvSpPr>
          <p:nvPr/>
        </p:nvSpPr>
        <p:spPr bwMode="auto">
          <a:xfrm flipH="1">
            <a:off x="3884613" y="3429000"/>
            <a:ext cx="1587" cy="4191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5" name="Line 345"/>
          <p:cNvSpPr>
            <a:spLocks noChangeShapeType="1"/>
          </p:cNvSpPr>
          <p:nvPr/>
        </p:nvSpPr>
        <p:spPr bwMode="auto">
          <a:xfrm flipV="1">
            <a:off x="2738438" y="37036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6" name="Line 346"/>
          <p:cNvSpPr>
            <a:spLocks noChangeShapeType="1"/>
          </p:cNvSpPr>
          <p:nvPr/>
        </p:nvSpPr>
        <p:spPr bwMode="auto">
          <a:xfrm flipV="1">
            <a:off x="4878388" y="37036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7" name="Line 347"/>
          <p:cNvSpPr>
            <a:spLocks noChangeShapeType="1"/>
          </p:cNvSpPr>
          <p:nvPr/>
        </p:nvSpPr>
        <p:spPr bwMode="auto">
          <a:xfrm flipV="1">
            <a:off x="5872163" y="37036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8" name="Line 348"/>
          <p:cNvSpPr>
            <a:spLocks noChangeShapeType="1"/>
          </p:cNvSpPr>
          <p:nvPr/>
        </p:nvSpPr>
        <p:spPr bwMode="auto">
          <a:xfrm flipV="1">
            <a:off x="1820863" y="37036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49" name="Line 349"/>
          <p:cNvSpPr>
            <a:spLocks noChangeShapeType="1"/>
          </p:cNvSpPr>
          <p:nvPr/>
        </p:nvSpPr>
        <p:spPr bwMode="auto">
          <a:xfrm>
            <a:off x="1820863" y="4999038"/>
            <a:ext cx="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50" name="Line 350"/>
          <p:cNvSpPr>
            <a:spLocks noChangeShapeType="1"/>
          </p:cNvSpPr>
          <p:nvPr/>
        </p:nvSpPr>
        <p:spPr bwMode="auto">
          <a:xfrm>
            <a:off x="1820863" y="5227638"/>
            <a:ext cx="1828800" cy="47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551" name="Line 351"/>
          <p:cNvSpPr>
            <a:spLocks noChangeShapeType="1"/>
          </p:cNvSpPr>
          <p:nvPr/>
        </p:nvSpPr>
        <p:spPr bwMode="auto">
          <a:xfrm flipV="1">
            <a:off x="2811463" y="522763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5552" name="Group 352"/>
          <p:cNvGrpSpPr>
            <a:grpSpLocks/>
          </p:cNvGrpSpPr>
          <p:nvPr/>
        </p:nvGrpSpPr>
        <p:grpSpPr bwMode="auto">
          <a:xfrm>
            <a:off x="1749425" y="2282825"/>
            <a:ext cx="463550" cy="533400"/>
            <a:chOff x="819" y="1265"/>
            <a:chExt cx="292" cy="336"/>
          </a:xfrm>
        </p:grpSpPr>
        <p:sp>
          <p:nvSpPr>
            <p:cNvPr id="435553" name="Freeform 353"/>
            <p:cNvSpPr>
              <a:spLocks/>
            </p:cNvSpPr>
            <p:nvPr/>
          </p:nvSpPr>
          <p:spPr bwMode="auto">
            <a:xfrm>
              <a:off x="819" y="1389"/>
              <a:ext cx="71" cy="36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8" y="15"/>
                </a:cxn>
                <a:cxn ang="0">
                  <a:pos x="62" y="0"/>
                </a:cxn>
                <a:cxn ang="0">
                  <a:pos x="70" y="14"/>
                </a:cxn>
                <a:cxn ang="0">
                  <a:pos x="0" y="35"/>
                </a:cxn>
              </a:cxnLst>
              <a:rect l="0" t="0" r="r" b="b"/>
              <a:pathLst>
                <a:path w="71" h="36">
                  <a:moveTo>
                    <a:pt x="0" y="35"/>
                  </a:moveTo>
                  <a:lnTo>
                    <a:pt x="8" y="15"/>
                  </a:lnTo>
                  <a:lnTo>
                    <a:pt x="62" y="0"/>
                  </a:lnTo>
                  <a:lnTo>
                    <a:pt x="70" y="14"/>
                  </a:lnTo>
                  <a:lnTo>
                    <a:pt x="0" y="35"/>
                  </a:lnTo>
                </a:path>
              </a:pathLst>
            </a:custGeom>
            <a:solidFill>
              <a:srgbClr val="B895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54" name="Freeform 354"/>
            <p:cNvSpPr>
              <a:spLocks/>
            </p:cNvSpPr>
            <p:nvPr/>
          </p:nvSpPr>
          <p:spPr bwMode="auto">
            <a:xfrm>
              <a:off x="820" y="1363"/>
              <a:ext cx="211" cy="196"/>
            </a:xfrm>
            <a:custGeom>
              <a:avLst/>
              <a:gdLst/>
              <a:ahLst/>
              <a:cxnLst>
                <a:cxn ang="0">
                  <a:pos x="210" y="139"/>
                </a:cxn>
                <a:cxn ang="0">
                  <a:pos x="210" y="0"/>
                </a:cxn>
                <a:cxn ang="0">
                  <a:pos x="0" y="55"/>
                </a:cxn>
                <a:cxn ang="0">
                  <a:pos x="0" y="195"/>
                </a:cxn>
                <a:cxn ang="0">
                  <a:pos x="210" y="139"/>
                </a:cxn>
              </a:cxnLst>
              <a:rect l="0" t="0" r="r" b="b"/>
              <a:pathLst>
                <a:path w="211" h="196">
                  <a:moveTo>
                    <a:pt x="210" y="139"/>
                  </a:moveTo>
                  <a:lnTo>
                    <a:pt x="210" y="0"/>
                  </a:lnTo>
                  <a:lnTo>
                    <a:pt x="0" y="55"/>
                  </a:lnTo>
                  <a:lnTo>
                    <a:pt x="0" y="195"/>
                  </a:lnTo>
                  <a:lnTo>
                    <a:pt x="210" y="139"/>
                  </a:lnTo>
                </a:path>
              </a:pathLst>
            </a:custGeom>
            <a:solidFill>
              <a:srgbClr val="B895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55" name="Freeform 355"/>
            <p:cNvSpPr>
              <a:spLocks/>
            </p:cNvSpPr>
            <p:nvPr/>
          </p:nvSpPr>
          <p:spPr bwMode="auto">
            <a:xfrm>
              <a:off x="898" y="1302"/>
              <a:ext cx="66" cy="206"/>
            </a:xfrm>
            <a:custGeom>
              <a:avLst/>
              <a:gdLst/>
              <a:ahLst/>
              <a:cxnLst>
                <a:cxn ang="0">
                  <a:pos x="53" y="95"/>
                </a:cxn>
                <a:cxn ang="0">
                  <a:pos x="52" y="92"/>
                </a:cxn>
                <a:cxn ang="0">
                  <a:pos x="49" y="81"/>
                </a:cxn>
                <a:cxn ang="0">
                  <a:pos x="53" y="68"/>
                </a:cxn>
                <a:cxn ang="0">
                  <a:pos x="55" y="60"/>
                </a:cxn>
                <a:cxn ang="0">
                  <a:pos x="52" y="41"/>
                </a:cxn>
                <a:cxn ang="0">
                  <a:pos x="44" y="30"/>
                </a:cxn>
                <a:cxn ang="0">
                  <a:pos x="39" y="27"/>
                </a:cxn>
                <a:cxn ang="0">
                  <a:pos x="43" y="21"/>
                </a:cxn>
                <a:cxn ang="0">
                  <a:pos x="41" y="21"/>
                </a:cxn>
                <a:cxn ang="0">
                  <a:pos x="38" y="17"/>
                </a:cxn>
                <a:cxn ang="0">
                  <a:pos x="40" y="8"/>
                </a:cxn>
                <a:cxn ang="0">
                  <a:pos x="33" y="0"/>
                </a:cxn>
                <a:cxn ang="0">
                  <a:pos x="23" y="2"/>
                </a:cxn>
                <a:cxn ang="0">
                  <a:pos x="15" y="7"/>
                </a:cxn>
                <a:cxn ang="0">
                  <a:pos x="15" y="10"/>
                </a:cxn>
                <a:cxn ang="0">
                  <a:pos x="15" y="11"/>
                </a:cxn>
                <a:cxn ang="0">
                  <a:pos x="15" y="14"/>
                </a:cxn>
                <a:cxn ang="0">
                  <a:pos x="16" y="23"/>
                </a:cxn>
                <a:cxn ang="0">
                  <a:pos x="15" y="25"/>
                </a:cxn>
                <a:cxn ang="0">
                  <a:pos x="13" y="28"/>
                </a:cxn>
                <a:cxn ang="0">
                  <a:pos x="15" y="30"/>
                </a:cxn>
                <a:cxn ang="0">
                  <a:pos x="18" y="32"/>
                </a:cxn>
                <a:cxn ang="0">
                  <a:pos x="15" y="35"/>
                </a:cxn>
                <a:cxn ang="0">
                  <a:pos x="12" y="38"/>
                </a:cxn>
                <a:cxn ang="0">
                  <a:pos x="10" y="39"/>
                </a:cxn>
                <a:cxn ang="0">
                  <a:pos x="6" y="44"/>
                </a:cxn>
                <a:cxn ang="0">
                  <a:pos x="2" y="76"/>
                </a:cxn>
                <a:cxn ang="0">
                  <a:pos x="2" y="89"/>
                </a:cxn>
                <a:cxn ang="0">
                  <a:pos x="0" y="97"/>
                </a:cxn>
                <a:cxn ang="0">
                  <a:pos x="2" y="102"/>
                </a:cxn>
                <a:cxn ang="0">
                  <a:pos x="2" y="119"/>
                </a:cxn>
                <a:cxn ang="0">
                  <a:pos x="2" y="134"/>
                </a:cxn>
                <a:cxn ang="0">
                  <a:pos x="4" y="142"/>
                </a:cxn>
                <a:cxn ang="0">
                  <a:pos x="6" y="143"/>
                </a:cxn>
                <a:cxn ang="0">
                  <a:pos x="7" y="159"/>
                </a:cxn>
                <a:cxn ang="0">
                  <a:pos x="9" y="180"/>
                </a:cxn>
                <a:cxn ang="0">
                  <a:pos x="6" y="193"/>
                </a:cxn>
                <a:cxn ang="0">
                  <a:pos x="3" y="201"/>
                </a:cxn>
                <a:cxn ang="0">
                  <a:pos x="4" y="205"/>
                </a:cxn>
                <a:cxn ang="0">
                  <a:pos x="11" y="203"/>
                </a:cxn>
                <a:cxn ang="0">
                  <a:pos x="15" y="194"/>
                </a:cxn>
                <a:cxn ang="0">
                  <a:pos x="15" y="181"/>
                </a:cxn>
                <a:cxn ang="0">
                  <a:pos x="16" y="176"/>
                </a:cxn>
                <a:cxn ang="0">
                  <a:pos x="19" y="162"/>
                </a:cxn>
                <a:cxn ang="0">
                  <a:pos x="20" y="151"/>
                </a:cxn>
                <a:cxn ang="0">
                  <a:pos x="20" y="145"/>
                </a:cxn>
                <a:cxn ang="0">
                  <a:pos x="27" y="149"/>
                </a:cxn>
                <a:cxn ang="0">
                  <a:pos x="28" y="190"/>
                </a:cxn>
                <a:cxn ang="0">
                  <a:pos x="30" y="194"/>
                </a:cxn>
                <a:cxn ang="0">
                  <a:pos x="33" y="197"/>
                </a:cxn>
                <a:cxn ang="0">
                  <a:pos x="37" y="194"/>
                </a:cxn>
                <a:cxn ang="0">
                  <a:pos x="40" y="181"/>
                </a:cxn>
                <a:cxn ang="0">
                  <a:pos x="38" y="170"/>
                </a:cxn>
                <a:cxn ang="0">
                  <a:pos x="41" y="156"/>
                </a:cxn>
                <a:cxn ang="0">
                  <a:pos x="40" y="151"/>
                </a:cxn>
                <a:cxn ang="0">
                  <a:pos x="40" y="146"/>
                </a:cxn>
              </a:cxnLst>
              <a:rect l="0" t="0" r="r" b="b"/>
              <a:pathLst>
                <a:path w="66" h="206">
                  <a:moveTo>
                    <a:pt x="65" y="94"/>
                  </a:moveTo>
                  <a:lnTo>
                    <a:pt x="53" y="96"/>
                  </a:lnTo>
                  <a:lnTo>
                    <a:pt x="53" y="96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4"/>
                  </a:lnTo>
                  <a:lnTo>
                    <a:pt x="53" y="93"/>
                  </a:lnTo>
                  <a:lnTo>
                    <a:pt x="52" y="92"/>
                  </a:lnTo>
                  <a:lnTo>
                    <a:pt x="51" y="92"/>
                  </a:lnTo>
                  <a:lnTo>
                    <a:pt x="50" y="91"/>
                  </a:lnTo>
                  <a:lnTo>
                    <a:pt x="49" y="83"/>
                  </a:lnTo>
                  <a:lnTo>
                    <a:pt x="49" y="81"/>
                  </a:lnTo>
                  <a:lnTo>
                    <a:pt x="50" y="78"/>
                  </a:lnTo>
                  <a:lnTo>
                    <a:pt x="51" y="75"/>
                  </a:lnTo>
                  <a:lnTo>
                    <a:pt x="53" y="71"/>
                  </a:lnTo>
                  <a:lnTo>
                    <a:pt x="53" y="68"/>
                  </a:lnTo>
                  <a:lnTo>
                    <a:pt x="54" y="65"/>
                  </a:lnTo>
                  <a:lnTo>
                    <a:pt x="55" y="62"/>
                  </a:lnTo>
                  <a:lnTo>
                    <a:pt x="55" y="61"/>
                  </a:lnTo>
                  <a:lnTo>
                    <a:pt x="55" y="60"/>
                  </a:lnTo>
                  <a:lnTo>
                    <a:pt x="54" y="56"/>
                  </a:lnTo>
                  <a:lnTo>
                    <a:pt x="54" y="51"/>
                  </a:lnTo>
                  <a:lnTo>
                    <a:pt x="53" y="46"/>
                  </a:lnTo>
                  <a:lnTo>
                    <a:pt x="52" y="41"/>
                  </a:lnTo>
                  <a:lnTo>
                    <a:pt x="51" y="36"/>
                  </a:lnTo>
                  <a:lnTo>
                    <a:pt x="49" y="33"/>
                  </a:lnTo>
                  <a:lnTo>
                    <a:pt x="48" y="31"/>
                  </a:lnTo>
                  <a:lnTo>
                    <a:pt x="44" y="30"/>
                  </a:lnTo>
                  <a:lnTo>
                    <a:pt x="42" y="29"/>
                  </a:lnTo>
                  <a:lnTo>
                    <a:pt x="40" y="28"/>
                  </a:lnTo>
                  <a:lnTo>
                    <a:pt x="39" y="28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0" y="20"/>
                  </a:lnTo>
                  <a:lnTo>
                    <a:pt x="39" y="19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7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5" y="14"/>
                  </a:lnTo>
                  <a:lnTo>
                    <a:pt x="15" y="16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4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7" y="31"/>
                  </a:lnTo>
                  <a:lnTo>
                    <a:pt x="18" y="32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5"/>
                  </a:lnTo>
                  <a:lnTo>
                    <a:pt x="15" y="35"/>
                  </a:lnTo>
                  <a:lnTo>
                    <a:pt x="14" y="36"/>
                  </a:lnTo>
                  <a:lnTo>
                    <a:pt x="13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0" y="39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6" y="44"/>
                  </a:lnTo>
                  <a:lnTo>
                    <a:pt x="3" y="56"/>
                  </a:lnTo>
                  <a:lnTo>
                    <a:pt x="2" y="65"/>
                  </a:lnTo>
                  <a:lnTo>
                    <a:pt x="1" y="72"/>
                  </a:lnTo>
                  <a:lnTo>
                    <a:pt x="2" y="76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3" y="85"/>
                  </a:lnTo>
                  <a:lnTo>
                    <a:pt x="2" y="89"/>
                  </a:lnTo>
                  <a:lnTo>
                    <a:pt x="1" y="91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3" y="108"/>
                  </a:lnTo>
                  <a:lnTo>
                    <a:pt x="3" y="113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2" y="137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5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6" y="144"/>
                  </a:lnTo>
                  <a:lnTo>
                    <a:pt x="6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65"/>
                  </a:lnTo>
                  <a:lnTo>
                    <a:pt x="8" y="171"/>
                  </a:lnTo>
                  <a:lnTo>
                    <a:pt x="8" y="176"/>
                  </a:lnTo>
                  <a:lnTo>
                    <a:pt x="9" y="180"/>
                  </a:lnTo>
                  <a:lnTo>
                    <a:pt x="8" y="183"/>
                  </a:lnTo>
                  <a:lnTo>
                    <a:pt x="8" y="186"/>
                  </a:lnTo>
                  <a:lnTo>
                    <a:pt x="7" y="190"/>
                  </a:lnTo>
                  <a:lnTo>
                    <a:pt x="6" y="193"/>
                  </a:lnTo>
                  <a:lnTo>
                    <a:pt x="5" y="196"/>
                  </a:lnTo>
                  <a:lnTo>
                    <a:pt x="4" y="198"/>
                  </a:lnTo>
                  <a:lnTo>
                    <a:pt x="3" y="200"/>
                  </a:lnTo>
                  <a:lnTo>
                    <a:pt x="3" y="201"/>
                  </a:lnTo>
                  <a:lnTo>
                    <a:pt x="3" y="204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4" y="205"/>
                  </a:lnTo>
                  <a:lnTo>
                    <a:pt x="6" y="204"/>
                  </a:lnTo>
                  <a:lnTo>
                    <a:pt x="7" y="204"/>
                  </a:lnTo>
                  <a:lnTo>
                    <a:pt x="9" y="204"/>
                  </a:lnTo>
                  <a:lnTo>
                    <a:pt x="11" y="203"/>
                  </a:lnTo>
                  <a:lnTo>
                    <a:pt x="12" y="202"/>
                  </a:lnTo>
                  <a:lnTo>
                    <a:pt x="14" y="200"/>
                  </a:lnTo>
                  <a:lnTo>
                    <a:pt x="15" y="197"/>
                  </a:lnTo>
                  <a:lnTo>
                    <a:pt x="15" y="194"/>
                  </a:lnTo>
                  <a:lnTo>
                    <a:pt x="15" y="190"/>
                  </a:lnTo>
                  <a:lnTo>
                    <a:pt x="15" y="187"/>
                  </a:lnTo>
                  <a:lnTo>
                    <a:pt x="15" y="183"/>
                  </a:lnTo>
                  <a:lnTo>
                    <a:pt x="15" y="181"/>
                  </a:lnTo>
                  <a:lnTo>
                    <a:pt x="15" y="180"/>
                  </a:lnTo>
                  <a:lnTo>
                    <a:pt x="15" y="180"/>
                  </a:lnTo>
                  <a:lnTo>
                    <a:pt x="15" y="178"/>
                  </a:lnTo>
                  <a:lnTo>
                    <a:pt x="16" y="176"/>
                  </a:lnTo>
                  <a:lnTo>
                    <a:pt x="17" y="173"/>
                  </a:lnTo>
                  <a:lnTo>
                    <a:pt x="18" y="170"/>
                  </a:lnTo>
                  <a:lnTo>
                    <a:pt x="18" y="166"/>
                  </a:lnTo>
                  <a:lnTo>
                    <a:pt x="19" y="162"/>
                  </a:lnTo>
                  <a:lnTo>
                    <a:pt x="19" y="159"/>
                  </a:lnTo>
                  <a:lnTo>
                    <a:pt x="20" y="157"/>
                  </a:lnTo>
                  <a:lnTo>
                    <a:pt x="20" y="154"/>
                  </a:lnTo>
                  <a:lnTo>
                    <a:pt x="20" y="151"/>
                  </a:lnTo>
                  <a:lnTo>
                    <a:pt x="20" y="150"/>
                  </a:lnTo>
                  <a:lnTo>
                    <a:pt x="20" y="148"/>
                  </a:lnTo>
                  <a:lnTo>
                    <a:pt x="20" y="147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25" y="144"/>
                  </a:lnTo>
                  <a:lnTo>
                    <a:pt x="25" y="149"/>
                  </a:lnTo>
                  <a:lnTo>
                    <a:pt x="27" y="149"/>
                  </a:lnTo>
                  <a:lnTo>
                    <a:pt x="27" y="149"/>
                  </a:lnTo>
                  <a:lnTo>
                    <a:pt x="31" y="175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9" y="190"/>
                  </a:lnTo>
                  <a:lnTo>
                    <a:pt x="29" y="191"/>
                  </a:lnTo>
                  <a:lnTo>
                    <a:pt x="29" y="193"/>
                  </a:lnTo>
                  <a:lnTo>
                    <a:pt x="30" y="194"/>
                  </a:lnTo>
                  <a:lnTo>
                    <a:pt x="30" y="195"/>
                  </a:lnTo>
                  <a:lnTo>
                    <a:pt x="31" y="196"/>
                  </a:lnTo>
                  <a:lnTo>
                    <a:pt x="32" y="197"/>
                  </a:lnTo>
                  <a:lnTo>
                    <a:pt x="33" y="197"/>
                  </a:lnTo>
                  <a:lnTo>
                    <a:pt x="34" y="197"/>
                  </a:lnTo>
                  <a:lnTo>
                    <a:pt x="35" y="196"/>
                  </a:lnTo>
                  <a:lnTo>
                    <a:pt x="36" y="195"/>
                  </a:lnTo>
                  <a:lnTo>
                    <a:pt x="37" y="194"/>
                  </a:lnTo>
                  <a:lnTo>
                    <a:pt x="38" y="193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40" y="181"/>
                  </a:lnTo>
                  <a:lnTo>
                    <a:pt x="37" y="175"/>
                  </a:lnTo>
                  <a:lnTo>
                    <a:pt x="37" y="175"/>
                  </a:lnTo>
                  <a:lnTo>
                    <a:pt x="37" y="173"/>
                  </a:lnTo>
                  <a:lnTo>
                    <a:pt x="38" y="170"/>
                  </a:lnTo>
                  <a:lnTo>
                    <a:pt x="39" y="166"/>
                  </a:lnTo>
                  <a:lnTo>
                    <a:pt x="40" y="163"/>
                  </a:lnTo>
                  <a:lnTo>
                    <a:pt x="40" y="159"/>
                  </a:lnTo>
                  <a:lnTo>
                    <a:pt x="41" y="156"/>
                  </a:lnTo>
                  <a:lnTo>
                    <a:pt x="41" y="154"/>
                  </a:lnTo>
                  <a:lnTo>
                    <a:pt x="41" y="152"/>
                  </a:lnTo>
                  <a:lnTo>
                    <a:pt x="41" y="151"/>
                  </a:lnTo>
                  <a:lnTo>
                    <a:pt x="40" y="151"/>
                  </a:lnTo>
                  <a:lnTo>
                    <a:pt x="40" y="149"/>
                  </a:lnTo>
                  <a:lnTo>
                    <a:pt x="40" y="148"/>
                  </a:lnTo>
                  <a:lnTo>
                    <a:pt x="40" y="147"/>
                  </a:lnTo>
                  <a:lnTo>
                    <a:pt x="40" y="146"/>
                  </a:lnTo>
                  <a:lnTo>
                    <a:pt x="40" y="145"/>
                  </a:lnTo>
                  <a:lnTo>
                    <a:pt x="65" y="138"/>
                  </a:lnTo>
                  <a:lnTo>
                    <a:pt x="65" y="9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56" name="Freeform 356"/>
            <p:cNvSpPr>
              <a:spLocks/>
            </p:cNvSpPr>
            <p:nvPr/>
          </p:nvSpPr>
          <p:spPr bwMode="auto">
            <a:xfrm>
              <a:off x="905" y="1297"/>
              <a:ext cx="65" cy="206"/>
            </a:xfrm>
            <a:custGeom>
              <a:avLst/>
              <a:gdLst/>
              <a:ahLst/>
              <a:cxnLst>
                <a:cxn ang="0">
                  <a:pos x="53" y="95"/>
                </a:cxn>
                <a:cxn ang="0">
                  <a:pos x="51" y="93"/>
                </a:cxn>
                <a:cxn ang="0">
                  <a:pos x="49" y="81"/>
                </a:cxn>
                <a:cxn ang="0">
                  <a:pos x="53" y="68"/>
                </a:cxn>
                <a:cxn ang="0">
                  <a:pos x="54" y="60"/>
                </a:cxn>
                <a:cxn ang="0">
                  <a:pos x="51" y="41"/>
                </a:cxn>
                <a:cxn ang="0">
                  <a:pos x="43" y="31"/>
                </a:cxn>
                <a:cxn ang="0">
                  <a:pos x="39" y="28"/>
                </a:cxn>
                <a:cxn ang="0">
                  <a:pos x="42" y="21"/>
                </a:cxn>
                <a:cxn ang="0">
                  <a:pos x="41" y="21"/>
                </a:cxn>
                <a:cxn ang="0">
                  <a:pos x="38" y="17"/>
                </a:cxn>
                <a:cxn ang="0">
                  <a:pos x="39" y="8"/>
                </a:cxn>
                <a:cxn ang="0">
                  <a:pos x="32" y="0"/>
                </a:cxn>
                <a:cxn ang="0">
                  <a:pos x="22" y="2"/>
                </a:cxn>
                <a:cxn ang="0">
                  <a:pos x="15" y="7"/>
                </a:cxn>
                <a:cxn ang="0">
                  <a:pos x="15" y="10"/>
                </a:cxn>
                <a:cxn ang="0">
                  <a:pos x="15" y="11"/>
                </a:cxn>
                <a:cxn ang="0">
                  <a:pos x="14" y="14"/>
                </a:cxn>
                <a:cxn ang="0">
                  <a:pos x="15" y="23"/>
                </a:cxn>
                <a:cxn ang="0">
                  <a:pos x="14" y="26"/>
                </a:cxn>
                <a:cxn ang="0">
                  <a:pos x="13" y="28"/>
                </a:cxn>
                <a:cxn ang="0">
                  <a:pos x="15" y="31"/>
                </a:cxn>
                <a:cxn ang="0">
                  <a:pos x="17" y="32"/>
                </a:cxn>
                <a:cxn ang="0">
                  <a:pos x="15" y="35"/>
                </a:cxn>
                <a:cxn ang="0">
                  <a:pos x="12" y="38"/>
                </a:cxn>
                <a:cxn ang="0">
                  <a:pos x="9" y="39"/>
                </a:cxn>
                <a:cxn ang="0">
                  <a:pos x="6" y="44"/>
                </a:cxn>
                <a:cxn ang="0">
                  <a:pos x="2" y="76"/>
                </a:cxn>
                <a:cxn ang="0">
                  <a:pos x="1" y="89"/>
                </a:cxn>
                <a:cxn ang="0">
                  <a:pos x="0" y="98"/>
                </a:cxn>
                <a:cxn ang="0">
                  <a:pos x="1" y="102"/>
                </a:cxn>
                <a:cxn ang="0">
                  <a:pos x="2" y="119"/>
                </a:cxn>
                <a:cxn ang="0">
                  <a:pos x="1" y="134"/>
                </a:cxn>
                <a:cxn ang="0">
                  <a:pos x="3" y="142"/>
                </a:cxn>
                <a:cxn ang="0">
                  <a:pos x="5" y="143"/>
                </a:cxn>
                <a:cxn ang="0">
                  <a:pos x="7" y="159"/>
                </a:cxn>
                <a:cxn ang="0">
                  <a:pos x="8" y="180"/>
                </a:cxn>
                <a:cxn ang="0">
                  <a:pos x="6" y="193"/>
                </a:cxn>
                <a:cxn ang="0">
                  <a:pos x="3" y="201"/>
                </a:cxn>
                <a:cxn ang="0">
                  <a:pos x="4" y="205"/>
                </a:cxn>
                <a:cxn ang="0">
                  <a:pos x="10" y="203"/>
                </a:cxn>
                <a:cxn ang="0">
                  <a:pos x="14" y="194"/>
                </a:cxn>
                <a:cxn ang="0">
                  <a:pos x="15" y="182"/>
                </a:cxn>
                <a:cxn ang="0">
                  <a:pos x="16" y="176"/>
                </a:cxn>
                <a:cxn ang="0">
                  <a:pos x="18" y="163"/>
                </a:cxn>
                <a:cxn ang="0">
                  <a:pos x="20" y="152"/>
                </a:cxn>
                <a:cxn ang="0">
                  <a:pos x="20" y="146"/>
                </a:cxn>
                <a:cxn ang="0">
                  <a:pos x="26" y="149"/>
                </a:cxn>
                <a:cxn ang="0">
                  <a:pos x="28" y="190"/>
                </a:cxn>
                <a:cxn ang="0">
                  <a:pos x="29" y="194"/>
                </a:cxn>
                <a:cxn ang="0">
                  <a:pos x="32" y="197"/>
                </a:cxn>
                <a:cxn ang="0">
                  <a:pos x="36" y="194"/>
                </a:cxn>
                <a:cxn ang="0">
                  <a:pos x="39" y="182"/>
                </a:cxn>
                <a:cxn ang="0">
                  <a:pos x="37" y="170"/>
                </a:cxn>
                <a:cxn ang="0">
                  <a:pos x="40" y="156"/>
                </a:cxn>
                <a:cxn ang="0">
                  <a:pos x="40" y="151"/>
                </a:cxn>
                <a:cxn ang="0">
                  <a:pos x="39" y="147"/>
                </a:cxn>
              </a:cxnLst>
              <a:rect l="0" t="0" r="r" b="b"/>
              <a:pathLst>
                <a:path w="65" h="206">
                  <a:moveTo>
                    <a:pt x="64" y="94"/>
                  </a:moveTo>
                  <a:lnTo>
                    <a:pt x="53" y="97"/>
                  </a:lnTo>
                  <a:lnTo>
                    <a:pt x="53" y="96"/>
                  </a:lnTo>
                  <a:lnTo>
                    <a:pt x="53" y="95"/>
                  </a:lnTo>
                  <a:lnTo>
                    <a:pt x="52" y="95"/>
                  </a:lnTo>
                  <a:lnTo>
                    <a:pt x="52" y="94"/>
                  </a:lnTo>
                  <a:lnTo>
                    <a:pt x="52" y="93"/>
                  </a:lnTo>
                  <a:lnTo>
                    <a:pt x="51" y="93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8" y="83"/>
                  </a:lnTo>
                  <a:lnTo>
                    <a:pt x="49" y="81"/>
                  </a:lnTo>
                  <a:lnTo>
                    <a:pt x="50" y="78"/>
                  </a:lnTo>
                  <a:lnTo>
                    <a:pt x="51" y="75"/>
                  </a:lnTo>
                  <a:lnTo>
                    <a:pt x="52" y="71"/>
                  </a:lnTo>
                  <a:lnTo>
                    <a:pt x="53" y="68"/>
                  </a:lnTo>
                  <a:lnTo>
                    <a:pt x="53" y="65"/>
                  </a:lnTo>
                  <a:lnTo>
                    <a:pt x="54" y="63"/>
                  </a:lnTo>
                  <a:lnTo>
                    <a:pt x="54" y="61"/>
                  </a:lnTo>
                  <a:lnTo>
                    <a:pt x="54" y="60"/>
                  </a:lnTo>
                  <a:lnTo>
                    <a:pt x="53" y="56"/>
                  </a:lnTo>
                  <a:lnTo>
                    <a:pt x="53" y="52"/>
                  </a:lnTo>
                  <a:lnTo>
                    <a:pt x="52" y="46"/>
                  </a:lnTo>
                  <a:lnTo>
                    <a:pt x="51" y="41"/>
                  </a:lnTo>
                  <a:lnTo>
                    <a:pt x="50" y="37"/>
                  </a:lnTo>
                  <a:lnTo>
                    <a:pt x="49" y="33"/>
                  </a:lnTo>
                  <a:lnTo>
                    <a:pt x="47" y="31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9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0" y="21"/>
                  </a:lnTo>
                  <a:lnTo>
                    <a:pt x="39" y="20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2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6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6" y="35"/>
                  </a:lnTo>
                  <a:lnTo>
                    <a:pt x="15" y="35"/>
                  </a:lnTo>
                  <a:lnTo>
                    <a:pt x="14" y="36"/>
                  </a:lnTo>
                  <a:lnTo>
                    <a:pt x="13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0" y="38"/>
                  </a:lnTo>
                  <a:lnTo>
                    <a:pt x="9" y="39"/>
                  </a:lnTo>
                  <a:lnTo>
                    <a:pt x="8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6" y="44"/>
                  </a:lnTo>
                  <a:lnTo>
                    <a:pt x="3" y="57"/>
                  </a:lnTo>
                  <a:lnTo>
                    <a:pt x="1" y="66"/>
                  </a:lnTo>
                  <a:lnTo>
                    <a:pt x="1" y="72"/>
                  </a:lnTo>
                  <a:lnTo>
                    <a:pt x="2" y="76"/>
                  </a:lnTo>
                  <a:lnTo>
                    <a:pt x="3" y="80"/>
                  </a:lnTo>
                  <a:lnTo>
                    <a:pt x="3" y="82"/>
                  </a:lnTo>
                  <a:lnTo>
                    <a:pt x="3" y="85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2" y="113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30"/>
                  </a:lnTo>
                  <a:lnTo>
                    <a:pt x="2" y="133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2" y="140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4" y="143"/>
                  </a:lnTo>
                  <a:lnTo>
                    <a:pt x="5" y="143"/>
                  </a:lnTo>
                  <a:lnTo>
                    <a:pt x="5" y="143"/>
                  </a:lnTo>
                  <a:lnTo>
                    <a:pt x="5" y="143"/>
                  </a:lnTo>
                  <a:lnTo>
                    <a:pt x="5" y="144"/>
                  </a:lnTo>
                  <a:lnTo>
                    <a:pt x="6" y="148"/>
                  </a:lnTo>
                  <a:lnTo>
                    <a:pt x="6" y="153"/>
                  </a:lnTo>
                  <a:lnTo>
                    <a:pt x="7" y="159"/>
                  </a:lnTo>
                  <a:lnTo>
                    <a:pt x="7" y="165"/>
                  </a:lnTo>
                  <a:lnTo>
                    <a:pt x="8" y="171"/>
                  </a:lnTo>
                  <a:lnTo>
                    <a:pt x="8" y="176"/>
                  </a:lnTo>
                  <a:lnTo>
                    <a:pt x="8" y="180"/>
                  </a:lnTo>
                  <a:lnTo>
                    <a:pt x="8" y="183"/>
                  </a:lnTo>
                  <a:lnTo>
                    <a:pt x="7" y="186"/>
                  </a:lnTo>
                  <a:lnTo>
                    <a:pt x="7" y="190"/>
                  </a:lnTo>
                  <a:lnTo>
                    <a:pt x="6" y="193"/>
                  </a:lnTo>
                  <a:lnTo>
                    <a:pt x="5" y="196"/>
                  </a:lnTo>
                  <a:lnTo>
                    <a:pt x="4" y="198"/>
                  </a:lnTo>
                  <a:lnTo>
                    <a:pt x="3" y="200"/>
                  </a:lnTo>
                  <a:lnTo>
                    <a:pt x="3" y="201"/>
                  </a:lnTo>
                  <a:lnTo>
                    <a:pt x="2" y="205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4" y="205"/>
                  </a:lnTo>
                  <a:lnTo>
                    <a:pt x="6" y="205"/>
                  </a:lnTo>
                  <a:lnTo>
                    <a:pt x="7" y="204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2" y="202"/>
                  </a:lnTo>
                  <a:lnTo>
                    <a:pt x="13" y="200"/>
                  </a:lnTo>
                  <a:lnTo>
                    <a:pt x="14" y="197"/>
                  </a:lnTo>
                  <a:lnTo>
                    <a:pt x="14" y="194"/>
                  </a:lnTo>
                  <a:lnTo>
                    <a:pt x="15" y="190"/>
                  </a:lnTo>
                  <a:lnTo>
                    <a:pt x="15" y="187"/>
                  </a:lnTo>
                  <a:lnTo>
                    <a:pt x="15" y="183"/>
                  </a:lnTo>
                  <a:lnTo>
                    <a:pt x="15" y="182"/>
                  </a:lnTo>
                  <a:lnTo>
                    <a:pt x="15" y="181"/>
                  </a:lnTo>
                  <a:lnTo>
                    <a:pt x="15" y="180"/>
                  </a:lnTo>
                  <a:lnTo>
                    <a:pt x="15" y="179"/>
                  </a:lnTo>
                  <a:lnTo>
                    <a:pt x="16" y="176"/>
                  </a:lnTo>
                  <a:lnTo>
                    <a:pt x="16" y="173"/>
                  </a:lnTo>
                  <a:lnTo>
                    <a:pt x="17" y="170"/>
                  </a:lnTo>
                  <a:lnTo>
                    <a:pt x="17" y="166"/>
                  </a:lnTo>
                  <a:lnTo>
                    <a:pt x="18" y="163"/>
                  </a:lnTo>
                  <a:lnTo>
                    <a:pt x="19" y="159"/>
                  </a:lnTo>
                  <a:lnTo>
                    <a:pt x="19" y="157"/>
                  </a:lnTo>
                  <a:lnTo>
                    <a:pt x="20" y="155"/>
                  </a:lnTo>
                  <a:lnTo>
                    <a:pt x="20" y="152"/>
                  </a:lnTo>
                  <a:lnTo>
                    <a:pt x="20" y="150"/>
                  </a:lnTo>
                  <a:lnTo>
                    <a:pt x="20" y="148"/>
                  </a:lnTo>
                  <a:lnTo>
                    <a:pt x="20" y="147"/>
                  </a:lnTo>
                  <a:lnTo>
                    <a:pt x="20" y="146"/>
                  </a:lnTo>
                  <a:lnTo>
                    <a:pt x="20" y="145"/>
                  </a:lnTo>
                  <a:lnTo>
                    <a:pt x="24" y="144"/>
                  </a:lnTo>
                  <a:lnTo>
                    <a:pt x="24" y="150"/>
                  </a:lnTo>
                  <a:lnTo>
                    <a:pt x="26" y="149"/>
                  </a:lnTo>
                  <a:lnTo>
                    <a:pt x="26" y="149"/>
                  </a:lnTo>
                  <a:lnTo>
                    <a:pt x="31" y="176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8" y="191"/>
                  </a:lnTo>
                  <a:lnTo>
                    <a:pt x="28" y="192"/>
                  </a:lnTo>
                  <a:lnTo>
                    <a:pt x="28" y="193"/>
                  </a:lnTo>
                  <a:lnTo>
                    <a:pt x="29" y="194"/>
                  </a:lnTo>
                  <a:lnTo>
                    <a:pt x="29" y="195"/>
                  </a:lnTo>
                  <a:lnTo>
                    <a:pt x="30" y="196"/>
                  </a:lnTo>
                  <a:lnTo>
                    <a:pt x="31" y="197"/>
                  </a:lnTo>
                  <a:lnTo>
                    <a:pt x="32" y="197"/>
                  </a:lnTo>
                  <a:lnTo>
                    <a:pt x="33" y="197"/>
                  </a:lnTo>
                  <a:lnTo>
                    <a:pt x="35" y="196"/>
                  </a:lnTo>
                  <a:lnTo>
                    <a:pt x="35" y="195"/>
                  </a:lnTo>
                  <a:lnTo>
                    <a:pt x="36" y="194"/>
                  </a:lnTo>
                  <a:lnTo>
                    <a:pt x="37" y="194"/>
                  </a:lnTo>
                  <a:lnTo>
                    <a:pt x="38" y="193"/>
                  </a:lnTo>
                  <a:lnTo>
                    <a:pt x="38" y="193"/>
                  </a:lnTo>
                  <a:lnTo>
                    <a:pt x="39" y="182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3"/>
                  </a:lnTo>
                  <a:lnTo>
                    <a:pt x="37" y="170"/>
                  </a:lnTo>
                  <a:lnTo>
                    <a:pt x="38" y="167"/>
                  </a:lnTo>
                  <a:lnTo>
                    <a:pt x="39" y="163"/>
                  </a:lnTo>
                  <a:lnTo>
                    <a:pt x="39" y="159"/>
                  </a:lnTo>
                  <a:lnTo>
                    <a:pt x="40" y="156"/>
                  </a:lnTo>
                  <a:lnTo>
                    <a:pt x="40" y="154"/>
                  </a:lnTo>
                  <a:lnTo>
                    <a:pt x="40" y="153"/>
                  </a:lnTo>
                  <a:lnTo>
                    <a:pt x="40" y="152"/>
                  </a:lnTo>
                  <a:lnTo>
                    <a:pt x="40" y="151"/>
                  </a:lnTo>
                  <a:lnTo>
                    <a:pt x="39" y="150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39" y="147"/>
                  </a:lnTo>
                  <a:lnTo>
                    <a:pt x="39" y="145"/>
                  </a:lnTo>
                  <a:lnTo>
                    <a:pt x="64" y="139"/>
                  </a:lnTo>
                  <a:lnTo>
                    <a:pt x="64" y="94"/>
                  </a:lnTo>
                </a:path>
              </a:pathLst>
            </a:custGeom>
            <a:solidFill>
              <a:srgbClr val="0099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57" name="Freeform 357"/>
            <p:cNvSpPr>
              <a:spLocks/>
            </p:cNvSpPr>
            <p:nvPr/>
          </p:nvSpPr>
          <p:spPr bwMode="auto">
            <a:xfrm>
              <a:off x="975" y="1266"/>
              <a:ext cx="65" cy="214"/>
            </a:xfrm>
            <a:custGeom>
              <a:avLst/>
              <a:gdLst/>
              <a:ahLst/>
              <a:cxnLst>
                <a:cxn ang="0">
                  <a:pos x="64" y="165"/>
                </a:cxn>
                <a:cxn ang="0">
                  <a:pos x="59" y="113"/>
                </a:cxn>
                <a:cxn ang="0">
                  <a:pos x="60" y="111"/>
                </a:cxn>
                <a:cxn ang="0">
                  <a:pos x="62" y="108"/>
                </a:cxn>
                <a:cxn ang="0">
                  <a:pos x="60" y="102"/>
                </a:cxn>
                <a:cxn ang="0">
                  <a:pos x="61" y="78"/>
                </a:cxn>
                <a:cxn ang="0">
                  <a:pos x="60" y="61"/>
                </a:cxn>
                <a:cxn ang="0">
                  <a:pos x="57" y="41"/>
                </a:cxn>
                <a:cxn ang="0">
                  <a:pos x="51" y="34"/>
                </a:cxn>
                <a:cxn ang="0">
                  <a:pos x="41" y="30"/>
                </a:cxn>
                <a:cxn ang="0">
                  <a:pos x="37" y="29"/>
                </a:cxn>
                <a:cxn ang="0">
                  <a:pos x="40" y="16"/>
                </a:cxn>
                <a:cxn ang="0">
                  <a:pos x="41" y="12"/>
                </a:cxn>
                <a:cxn ang="0">
                  <a:pos x="40" y="6"/>
                </a:cxn>
                <a:cxn ang="0">
                  <a:pos x="37" y="2"/>
                </a:cxn>
                <a:cxn ang="0">
                  <a:pos x="35" y="0"/>
                </a:cxn>
                <a:cxn ang="0">
                  <a:pos x="29" y="0"/>
                </a:cxn>
                <a:cxn ang="0">
                  <a:pos x="22" y="3"/>
                </a:cxn>
                <a:cxn ang="0">
                  <a:pos x="21" y="5"/>
                </a:cxn>
                <a:cxn ang="0">
                  <a:pos x="17" y="10"/>
                </a:cxn>
                <a:cxn ang="0">
                  <a:pos x="16" y="16"/>
                </a:cxn>
                <a:cxn ang="0">
                  <a:pos x="17" y="20"/>
                </a:cxn>
                <a:cxn ang="0">
                  <a:pos x="22" y="32"/>
                </a:cxn>
                <a:cxn ang="0">
                  <a:pos x="17" y="38"/>
                </a:cxn>
                <a:cxn ang="0">
                  <a:pos x="7" y="46"/>
                </a:cxn>
                <a:cxn ang="0">
                  <a:pos x="4" y="52"/>
                </a:cxn>
                <a:cxn ang="0">
                  <a:pos x="3" y="69"/>
                </a:cxn>
                <a:cxn ang="0">
                  <a:pos x="0" y="86"/>
                </a:cxn>
                <a:cxn ang="0">
                  <a:pos x="0" y="94"/>
                </a:cxn>
                <a:cxn ang="0">
                  <a:pos x="0" y="111"/>
                </a:cxn>
                <a:cxn ang="0">
                  <a:pos x="1" y="125"/>
                </a:cxn>
                <a:cxn ang="0">
                  <a:pos x="3" y="126"/>
                </a:cxn>
                <a:cxn ang="0">
                  <a:pos x="7" y="126"/>
                </a:cxn>
                <a:cxn ang="0">
                  <a:pos x="4" y="121"/>
                </a:cxn>
                <a:cxn ang="0">
                  <a:pos x="18" y="196"/>
                </a:cxn>
                <a:cxn ang="0">
                  <a:pos x="21" y="209"/>
                </a:cxn>
                <a:cxn ang="0">
                  <a:pos x="31" y="201"/>
                </a:cxn>
                <a:cxn ang="0">
                  <a:pos x="37" y="203"/>
                </a:cxn>
                <a:cxn ang="0">
                  <a:pos x="43" y="204"/>
                </a:cxn>
                <a:cxn ang="0">
                  <a:pos x="47" y="203"/>
                </a:cxn>
                <a:cxn ang="0">
                  <a:pos x="50" y="201"/>
                </a:cxn>
                <a:cxn ang="0">
                  <a:pos x="49" y="193"/>
                </a:cxn>
                <a:cxn ang="0">
                  <a:pos x="52" y="108"/>
                </a:cxn>
                <a:cxn ang="0">
                  <a:pos x="54" y="112"/>
                </a:cxn>
                <a:cxn ang="0">
                  <a:pos x="54" y="112"/>
                </a:cxn>
                <a:cxn ang="0">
                  <a:pos x="55" y="113"/>
                </a:cxn>
                <a:cxn ang="0">
                  <a:pos x="56" y="118"/>
                </a:cxn>
              </a:cxnLst>
              <a:rect l="0" t="0" r="r" b="b"/>
              <a:pathLst>
                <a:path w="65" h="214">
                  <a:moveTo>
                    <a:pt x="51" y="119"/>
                  </a:moveTo>
                  <a:lnTo>
                    <a:pt x="51" y="169"/>
                  </a:lnTo>
                  <a:lnTo>
                    <a:pt x="64" y="165"/>
                  </a:lnTo>
                  <a:lnTo>
                    <a:pt x="64" y="115"/>
                  </a:lnTo>
                  <a:lnTo>
                    <a:pt x="59" y="117"/>
                  </a:lnTo>
                  <a:lnTo>
                    <a:pt x="59" y="113"/>
                  </a:lnTo>
                  <a:lnTo>
                    <a:pt x="60" y="112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1" y="110"/>
                  </a:lnTo>
                  <a:lnTo>
                    <a:pt x="61" y="109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0" y="102"/>
                  </a:lnTo>
                  <a:lnTo>
                    <a:pt x="61" y="102"/>
                  </a:lnTo>
                  <a:lnTo>
                    <a:pt x="61" y="80"/>
                  </a:lnTo>
                  <a:lnTo>
                    <a:pt x="61" y="78"/>
                  </a:lnTo>
                  <a:lnTo>
                    <a:pt x="61" y="73"/>
                  </a:lnTo>
                  <a:lnTo>
                    <a:pt x="60" y="68"/>
                  </a:lnTo>
                  <a:lnTo>
                    <a:pt x="60" y="61"/>
                  </a:lnTo>
                  <a:lnTo>
                    <a:pt x="60" y="53"/>
                  </a:lnTo>
                  <a:lnTo>
                    <a:pt x="58" y="46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3" y="36"/>
                  </a:lnTo>
                  <a:lnTo>
                    <a:pt x="51" y="34"/>
                  </a:lnTo>
                  <a:lnTo>
                    <a:pt x="48" y="33"/>
                  </a:lnTo>
                  <a:lnTo>
                    <a:pt x="44" y="31"/>
                  </a:lnTo>
                  <a:lnTo>
                    <a:pt x="41" y="30"/>
                  </a:lnTo>
                  <a:lnTo>
                    <a:pt x="39" y="30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7" y="23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1" y="15"/>
                  </a:lnTo>
                  <a:lnTo>
                    <a:pt x="41" y="13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1" y="7"/>
                  </a:lnTo>
                  <a:lnTo>
                    <a:pt x="40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7" y="10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8" y="21"/>
                  </a:lnTo>
                  <a:lnTo>
                    <a:pt x="22" y="29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19" y="35"/>
                  </a:lnTo>
                  <a:lnTo>
                    <a:pt x="17" y="38"/>
                  </a:lnTo>
                  <a:lnTo>
                    <a:pt x="14" y="41"/>
                  </a:lnTo>
                  <a:lnTo>
                    <a:pt x="10" y="44"/>
                  </a:lnTo>
                  <a:lnTo>
                    <a:pt x="7" y="46"/>
                  </a:lnTo>
                  <a:lnTo>
                    <a:pt x="5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3" y="62"/>
                  </a:lnTo>
                  <a:lnTo>
                    <a:pt x="3" y="69"/>
                  </a:lnTo>
                  <a:lnTo>
                    <a:pt x="2" y="75"/>
                  </a:lnTo>
                  <a:lnTo>
                    <a:pt x="1" y="81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0" y="100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2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7" y="126"/>
                  </a:lnTo>
                  <a:lnTo>
                    <a:pt x="7" y="125"/>
                  </a:lnTo>
                  <a:lnTo>
                    <a:pt x="7" y="125"/>
                  </a:lnTo>
                  <a:lnTo>
                    <a:pt x="4" y="121"/>
                  </a:lnTo>
                  <a:lnTo>
                    <a:pt x="10" y="81"/>
                  </a:lnTo>
                  <a:lnTo>
                    <a:pt x="10" y="122"/>
                  </a:lnTo>
                  <a:lnTo>
                    <a:pt x="18" y="196"/>
                  </a:lnTo>
                  <a:lnTo>
                    <a:pt x="11" y="207"/>
                  </a:lnTo>
                  <a:lnTo>
                    <a:pt x="10" y="213"/>
                  </a:lnTo>
                  <a:lnTo>
                    <a:pt x="21" y="209"/>
                  </a:lnTo>
                  <a:lnTo>
                    <a:pt x="30" y="200"/>
                  </a:lnTo>
                  <a:lnTo>
                    <a:pt x="30" y="201"/>
                  </a:lnTo>
                  <a:lnTo>
                    <a:pt x="31" y="201"/>
                  </a:lnTo>
                  <a:lnTo>
                    <a:pt x="33" y="202"/>
                  </a:lnTo>
                  <a:lnTo>
                    <a:pt x="35" y="202"/>
                  </a:lnTo>
                  <a:lnTo>
                    <a:pt x="37" y="203"/>
                  </a:lnTo>
                  <a:lnTo>
                    <a:pt x="40" y="203"/>
                  </a:lnTo>
                  <a:lnTo>
                    <a:pt x="41" y="204"/>
                  </a:lnTo>
                  <a:lnTo>
                    <a:pt x="43" y="204"/>
                  </a:lnTo>
                  <a:lnTo>
                    <a:pt x="44" y="204"/>
                  </a:lnTo>
                  <a:lnTo>
                    <a:pt x="45" y="203"/>
                  </a:lnTo>
                  <a:lnTo>
                    <a:pt x="47" y="203"/>
                  </a:lnTo>
                  <a:lnTo>
                    <a:pt x="48" y="202"/>
                  </a:lnTo>
                  <a:lnTo>
                    <a:pt x="49" y="202"/>
                  </a:lnTo>
                  <a:lnTo>
                    <a:pt x="50" y="201"/>
                  </a:lnTo>
                  <a:lnTo>
                    <a:pt x="51" y="201"/>
                  </a:lnTo>
                  <a:lnTo>
                    <a:pt x="51" y="200"/>
                  </a:lnTo>
                  <a:lnTo>
                    <a:pt x="49" y="193"/>
                  </a:lnTo>
                  <a:lnTo>
                    <a:pt x="41" y="191"/>
                  </a:lnTo>
                  <a:lnTo>
                    <a:pt x="48" y="117"/>
                  </a:lnTo>
                  <a:lnTo>
                    <a:pt x="52" y="108"/>
                  </a:lnTo>
                  <a:lnTo>
                    <a:pt x="48" y="68"/>
                  </a:lnTo>
                  <a:lnTo>
                    <a:pt x="56" y="108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6" y="113"/>
                  </a:lnTo>
                  <a:lnTo>
                    <a:pt x="56" y="118"/>
                  </a:lnTo>
                  <a:lnTo>
                    <a:pt x="51" y="11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58" name="Freeform 358"/>
            <p:cNvSpPr>
              <a:spLocks/>
            </p:cNvSpPr>
            <p:nvPr/>
          </p:nvSpPr>
          <p:spPr bwMode="auto">
            <a:xfrm>
              <a:off x="980" y="1265"/>
              <a:ext cx="65" cy="214"/>
            </a:xfrm>
            <a:custGeom>
              <a:avLst/>
              <a:gdLst/>
              <a:ahLst/>
              <a:cxnLst>
                <a:cxn ang="0">
                  <a:pos x="64" y="165"/>
                </a:cxn>
                <a:cxn ang="0">
                  <a:pos x="59" y="113"/>
                </a:cxn>
                <a:cxn ang="0">
                  <a:pos x="60" y="110"/>
                </a:cxn>
                <a:cxn ang="0">
                  <a:pos x="61" y="108"/>
                </a:cxn>
                <a:cxn ang="0">
                  <a:pos x="60" y="102"/>
                </a:cxn>
                <a:cxn ang="0">
                  <a:pos x="61" y="78"/>
                </a:cxn>
                <a:cxn ang="0">
                  <a:pos x="60" y="61"/>
                </a:cxn>
                <a:cxn ang="0">
                  <a:pos x="57" y="41"/>
                </a:cxn>
                <a:cxn ang="0">
                  <a:pos x="50" y="34"/>
                </a:cxn>
                <a:cxn ang="0">
                  <a:pos x="41" y="30"/>
                </a:cxn>
                <a:cxn ang="0">
                  <a:pos x="36" y="29"/>
                </a:cxn>
                <a:cxn ang="0">
                  <a:pos x="40" y="16"/>
                </a:cxn>
                <a:cxn ang="0">
                  <a:pos x="41" y="12"/>
                </a:cxn>
                <a:cxn ang="0">
                  <a:pos x="40" y="6"/>
                </a:cxn>
                <a:cxn ang="0">
                  <a:pos x="37" y="2"/>
                </a:cxn>
                <a:cxn ang="0">
                  <a:pos x="35" y="0"/>
                </a:cxn>
                <a:cxn ang="0">
                  <a:pos x="29" y="0"/>
                </a:cxn>
                <a:cxn ang="0">
                  <a:pos x="22" y="3"/>
                </a:cxn>
                <a:cxn ang="0">
                  <a:pos x="20" y="5"/>
                </a:cxn>
                <a:cxn ang="0">
                  <a:pos x="17" y="10"/>
                </a:cxn>
                <a:cxn ang="0">
                  <a:pos x="16" y="16"/>
                </a:cxn>
                <a:cxn ang="0">
                  <a:pos x="17" y="20"/>
                </a:cxn>
                <a:cxn ang="0">
                  <a:pos x="22" y="33"/>
                </a:cxn>
                <a:cxn ang="0">
                  <a:pos x="17" y="37"/>
                </a:cxn>
                <a:cxn ang="0">
                  <a:pos x="7" y="47"/>
                </a:cxn>
                <a:cxn ang="0">
                  <a:pos x="4" y="52"/>
                </a:cxn>
                <a:cxn ang="0">
                  <a:pos x="2" y="68"/>
                </a:cxn>
                <a:cxn ang="0">
                  <a:pos x="0" y="86"/>
                </a:cxn>
                <a:cxn ang="0">
                  <a:pos x="0" y="95"/>
                </a:cxn>
                <a:cxn ang="0">
                  <a:pos x="0" y="111"/>
                </a:cxn>
                <a:cxn ang="0">
                  <a:pos x="0" y="124"/>
                </a:cxn>
                <a:cxn ang="0">
                  <a:pos x="3" y="126"/>
                </a:cxn>
                <a:cxn ang="0">
                  <a:pos x="7" y="126"/>
                </a:cxn>
                <a:cxn ang="0">
                  <a:pos x="4" y="121"/>
                </a:cxn>
                <a:cxn ang="0">
                  <a:pos x="18" y="196"/>
                </a:cxn>
                <a:cxn ang="0">
                  <a:pos x="20" y="209"/>
                </a:cxn>
                <a:cxn ang="0">
                  <a:pos x="31" y="201"/>
                </a:cxn>
                <a:cxn ang="0">
                  <a:pos x="37" y="202"/>
                </a:cxn>
                <a:cxn ang="0">
                  <a:pos x="43" y="203"/>
                </a:cxn>
                <a:cxn ang="0">
                  <a:pos x="47" y="202"/>
                </a:cxn>
                <a:cxn ang="0">
                  <a:pos x="50" y="201"/>
                </a:cxn>
                <a:cxn ang="0">
                  <a:pos x="49" y="193"/>
                </a:cxn>
                <a:cxn ang="0">
                  <a:pos x="52" y="108"/>
                </a:cxn>
                <a:cxn ang="0">
                  <a:pos x="53" y="112"/>
                </a:cxn>
                <a:cxn ang="0">
                  <a:pos x="54" y="112"/>
                </a:cxn>
                <a:cxn ang="0">
                  <a:pos x="55" y="113"/>
                </a:cxn>
                <a:cxn ang="0">
                  <a:pos x="55" y="118"/>
                </a:cxn>
              </a:cxnLst>
              <a:rect l="0" t="0" r="r" b="b"/>
              <a:pathLst>
                <a:path w="65" h="214">
                  <a:moveTo>
                    <a:pt x="51" y="119"/>
                  </a:moveTo>
                  <a:lnTo>
                    <a:pt x="51" y="168"/>
                  </a:lnTo>
                  <a:lnTo>
                    <a:pt x="64" y="165"/>
                  </a:lnTo>
                  <a:lnTo>
                    <a:pt x="64" y="116"/>
                  </a:lnTo>
                  <a:lnTo>
                    <a:pt x="59" y="116"/>
                  </a:lnTo>
                  <a:lnTo>
                    <a:pt x="59" y="113"/>
                  </a:lnTo>
                  <a:lnTo>
                    <a:pt x="60" y="112"/>
                  </a:lnTo>
                  <a:lnTo>
                    <a:pt x="60" y="111"/>
                  </a:lnTo>
                  <a:lnTo>
                    <a:pt x="60" y="110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1" y="108"/>
                  </a:lnTo>
                  <a:lnTo>
                    <a:pt x="62" y="108"/>
                  </a:lnTo>
                  <a:lnTo>
                    <a:pt x="62" y="107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1" y="79"/>
                  </a:lnTo>
                  <a:lnTo>
                    <a:pt x="61" y="78"/>
                  </a:lnTo>
                  <a:lnTo>
                    <a:pt x="61" y="74"/>
                  </a:lnTo>
                  <a:lnTo>
                    <a:pt x="60" y="68"/>
                  </a:lnTo>
                  <a:lnTo>
                    <a:pt x="60" y="61"/>
                  </a:lnTo>
                  <a:lnTo>
                    <a:pt x="59" y="53"/>
                  </a:lnTo>
                  <a:lnTo>
                    <a:pt x="58" y="47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3" y="36"/>
                  </a:lnTo>
                  <a:lnTo>
                    <a:pt x="50" y="34"/>
                  </a:lnTo>
                  <a:lnTo>
                    <a:pt x="47" y="33"/>
                  </a:lnTo>
                  <a:lnTo>
                    <a:pt x="44" y="31"/>
                  </a:lnTo>
                  <a:lnTo>
                    <a:pt x="41" y="30"/>
                  </a:lnTo>
                  <a:lnTo>
                    <a:pt x="39" y="30"/>
                  </a:lnTo>
                  <a:lnTo>
                    <a:pt x="37" y="29"/>
                  </a:lnTo>
                  <a:lnTo>
                    <a:pt x="36" y="29"/>
                  </a:lnTo>
                  <a:lnTo>
                    <a:pt x="37" y="24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1" y="13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1" y="8"/>
                  </a:lnTo>
                  <a:lnTo>
                    <a:pt x="40" y="6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6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0" y="5"/>
                  </a:lnTo>
                  <a:lnTo>
                    <a:pt x="19" y="6"/>
                  </a:lnTo>
                  <a:lnTo>
                    <a:pt x="18" y="8"/>
                  </a:lnTo>
                  <a:lnTo>
                    <a:pt x="17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8" y="21"/>
                  </a:lnTo>
                  <a:lnTo>
                    <a:pt x="22" y="29"/>
                  </a:lnTo>
                  <a:lnTo>
                    <a:pt x="22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7" y="37"/>
                  </a:lnTo>
                  <a:lnTo>
                    <a:pt x="13" y="41"/>
                  </a:lnTo>
                  <a:lnTo>
                    <a:pt x="10" y="44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7"/>
                  </a:lnTo>
                  <a:lnTo>
                    <a:pt x="3" y="62"/>
                  </a:lnTo>
                  <a:lnTo>
                    <a:pt x="2" y="68"/>
                  </a:lnTo>
                  <a:lnTo>
                    <a:pt x="2" y="75"/>
                  </a:lnTo>
                  <a:lnTo>
                    <a:pt x="1" y="81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0" y="124"/>
                  </a:lnTo>
                  <a:lnTo>
                    <a:pt x="1" y="125"/>
                  </a:lnTo>
                  <a:lnTo>
                    <a:pt x="2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7" y="126"/>
                  </a:lnTo>
                  <a:lnTo>
                    <a:pt x="7" y="126"/>
                  </a:lnTo>
                  <a:lnTo>
                    <a:pt x="7" y="125"/>
                  </a:lnTo>
                  <a:lnTo>
                    <a:pt x="4" y="121"/>
                  </a:lnTo>
                  <a:lnTo>
                    <a:pt x="10" y="82"/>
                  </a:lnTo>
                  <a:lnTo>
                    <a:pt x="9" y="122"/>
                  </a:lnTo>
                  <a:lnTo>
                    <a:pt x="18" y="196"/>
                  </a:lnTo>
                  <a:lnTo>
                    <a:pt x="11" y="206"/>
                  </a:lnTo>
                  <a:lnTo>
                    <a:pt x="10" y="213"/>
                  </a:lnTo>
                  <a:lnTo>
                    <a:pt x="20" y="209"/>
                  </a:lnTo>
                  <a:lnTo>
                    <a:pt x="29" y="200"/>
                  </a:lnTo>
                  <a:lnTo>
                    <a:pt x="30" y="200"/>
                  </a:lnTo>
                  <a:lnTo>
                    <a:pt x="31" y="201"/>
                  </a:lnTo>
                  <a:lnTo>
                    <a:pt x="33" y="201"/>
                  </a:lnTo>
                  <a:lnTo>
                    <a:pt x="35" y="202"/>
                  </a:lnTo>
                  <a:lnTo>
                    <a:pt x="37" y="202"/>
                  </a:lnTo>
                  <a:lnTo>
                    <a:pt x="39" y="203"/>
                  </a:lnTo>
                  <a:lnTo>
                    <a:pt x="41" y="203"/>
                  </a:lnTo>
                  <a:lnTo>
                    <a:pt x="43" y="203"/>
                  </a:lnTo>
                  <a:lnTo>
                    <a:pt x="44" y="203"/>
                  </a:lnTo>
                  <a:lnTo>
                    <a:pt x="45" y="203"/>
                  </a:lnTo>
                  <a:lnTo>
                    <a:pt x="47" y="202"/>
                  </a:lnTo>
                  <a:lnTo>
                    <a:pt x="48" y="202"/>
                  </a:lnTo>
                  <a:lnTo>
                    <a:pt x="49" y="201"/>
                  </a:lnTo>
                  <a:lnTo>
                    <a:pt x="50" y="201"/>
                  </a:lnTo>
                  <a:lnTo>
                    <a:pt x="51" y="200"/>
                  </a:lnTo>
                  <a:lnTo>
                    <a:pt x="51" y="200"/>
                  </a:lnTo>
                  <a:lnTo>
                    <a:pt x="49" y="193"/>
                  </a:lnTo>
                  <a:lnTo>
                    <a:pt x="41" y="191"/>
                  </a:lnTo>
                  <a:lnTo>
                    <a:pt x="48" y="117"/>
                  </a:lnTo>
                  <a:lnTo>
                    <a:pt x="52" y="108"/>
                  </a:lnTo>
                  <a:lnTo>
                    <a:pt x="48" y="68"/>
                  </a:lnTo>
                  <a:lnTo>
                    <a:pt x="56" y="108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4" y="112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5" y="118"/>
                  </a:lnTo>
                  <a:lnTo>
                    <a:pt x="51" y="119"/>
                  </a:lnTo>
                </a:path>
              </a:pathLst>
            </a:custGeom>
            <a:solidFill>
              <a:srgbClr val="DF96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59" name="Freeform 359"/>
            <p:cNvSpPr>
              <a:spLocks/>
            </p:cNvSpPr>
            <p:nvPr/>
          </p:nvSpPr>
          <p:spPr bwMode="auto">
            <a:xfrm>
              <a:off x="931" y="1302"/>
              <a:ext cx="69" cy="203"/>
            </a:xfrm>
            <a:custGeom>
              <a:avLst/>
              <a:gdLst/>
              <a:ahLst/>
              <a:cxnLst>
                <a:cxn ang="0">
                  <a:pos x="63" y="181"/>
                </a:cxn>
                <a:cxn ang="0">
                  <a:pos x="53" y="174"/>
                </a:cxn>
                <a:cxn ang="0">
                  <a:pos x="54" y="156"/>
                </a:cxn>
                <a:cxn ang="0">
                  <a:pos x="56" y="135"/>
                </a:cxn>
                <a:cxn ang="0">
                  <a:pos x="57" y="132"/>
                </a:cxn>
                <a:cxn ang="0">
                  <a:pos x="59" y="125"/>
                </a:cxn>
                <a:cxn ang="0">
                  <a:pos x="56" y="85"/>
                </a:cxn>
                <a:cxn ang="0">
                  <a:pos x="57" y="90"/>
                </a:cxn>
                <a:cxn ang="0">
                  <a:pos x="60" y="89"/>
                </a:cxn>
                <a:cxn ang="0">
                  <a:pos x="62" y="83"/>
                </a:cxn>
                <a:cxn ang="0">
                  <a:pos x="58" y="74"/>
                </a:cxn>
                <a:cxn ang="0">
                  <a:pos x="60" y="60"/>
                </a:cxn>
                <a:cxn ang="0">
                  <a:pos x="54" y="33"/>
                </a:cxn>
                <a:cxn ang="0">
                  <a:pos x="48" y="29"/>
                </a:cxn>
                <a:cxn ang="0">
                  <a:pos x="45" y="28"/>
                </a:cxn>
                <a:cxn ang="0">
                  <a:pos x="48" y="26"/>
                </a:cxn>
                <a:cxn ang="0">
                  <a:pos x="49" y="22"/>
                </a:cxn>
                <a:cxn ang="0">
                  <a:pos x="48" y="17"/>
                </a:cxn>
                <a:cxn ang="0">
                  <a:pos x="45" y="13"/>
                </a:cxn>
                <a:cxn ang="0">
                  <a:pos x="44" y="8"/>
                </a:cxn>
                <a:cxn ang="0">
                  <a:pos x="44" y="6"/>
                </a:cxn>
                <a:cxn ang="0">
                  <a:pos x="43" y="3"/>
                </a:cxn>
                <a:cxn ang="0">
                  <a:pos x="42" y="0"/>
                </a:cxn>
                <a:cxn ang="0">
                  <a:pos x="34" y="2"/>
                </a:cxn>
                <a:cxn ang="0">
                  <a:pos x="27" y="5"/>
                </a:cxn>
                <a:cxn ang="0">
                  <a:pos x="23" y="14"/>
                </a:cxn>
                <a:cxn ang="0">
                  <a:pos x="19" y="24"/>
                </a:cxn>
                <a:cxn ang="0">
                  <a:pos x="16" y="31"/>
                </a:cxn>
                <a:cxn ang="0">
                  <a:pos x="17" y="34"/>
                </a:cxn>
                <a:cxn ang="0">
                  <a:pos x="19" y="35"/>
                </a:cxn>
                <a:cxn ang="0">
                  <a:pos x="17" y="40"/>
                </a:cxn>
                <a:cxn ang="0">
                  <a:pos x="8" y="60"/>
                </a:cxn>
                <a:cxn ang="0">
                  <a:pos x="3" y="79"/>
                </a:cxn>
                <a:cxn ang="0">
                  <a:pos x="4" y="82"/>
                </a:cxn>
                <a:cxn ang="0">
                  <a:pos x="7" y="86"/>
                </a:cxn>
                <a:cxn ang="0">
                  <a:pos x="1" y="106"/>
                </a:cxn>
                <a:cxn ang="0">
                  <a:pos x="0" y="124"/>
                </a:cxn>
                <a:cxn ang="0">
                  <a:pos x="3" y="125"/>
                </a:cxn>
                <a:cxn ang="0">
                  <a:pos x="10" y="125"/>
                </a:cxn>
                <a:cxn ang="0">
                  <a:pos x="11" y="134"/>
                </a:cxn>
                <a:cxn ang="0">
                  <a:pos x="10" y="142"/>
                </a:cxn>
                <a:cxn ang="0">
                  <a:pos x="13" y="143"/>
                </a:cxn>
                <a:cxn ang="0">
                  <a:pos x="18" y="144"/>
                </a:cxn>
                <a:cxn ang="0">
                  <a:pos x="20" y="147"/>
                </a:cxn>
                <a:cxn ang="0">
                  <a:pos x="22" y="154"/>
                </a:cxn>
                <a:cxn ang="0">
                  <a:pos x="22" y="155"/>
                </a:cxn>
                <a:cxn ang="0">
                  <a:pos x="21" y="160"/>
                </a:cxn>
                <a:cxn ang="0">
                  <a:pos x="22" y="171"/>
                </a:cxn>
                <a:cxn ang="0">
                  <a:pos x="25" y="181"/>
                </a:cxn>
                <a:cxn ang="0">
                  <a:pos x="23" y="200"/>
                </a:cxn>
                <a:cxn ang="0">
                  <a:pos x="26" y="202"/>
                </a:cxn>
                <a:cxn ang="0">
                  <a:pos x="31" y="199"/>
                </a:cxn>
                <a:cxn ang="0">
                  <a:pos x="33" y="194"/>
                </a:cxn>
                <a:cxn ang="0">
                  <a:pos x="30" y="179"/>
                </a:cxn>
                <a:cxn ang="0">
                  <a:pos x="41" y="144"/>
                </a:cxn>
                <a:cxn ang="0">
                  <a:pos x="41" y="149"/>
                </a:cxn>
                <a:cxn ang="0">
                  <a:pos x="42" y="160"/>
                </a:cxn>
                <a:cxn ang="0">
                  <a:pos x="45" y="172"/>
                </a:cxn>
                <a:cxn ang="0">
                  <a:pos x="45" y="188"/>
                </a:cxn>
                <a:cxn ang="0">
                  <a:pos x="50" y="187"/>
                </a:cxn>
                <a:cxn ang="0">
                  <a:pos x="55" y="188"/>
                </a:cxn>
                <a:cxn ang="0">
                  <a:pos x="61" y="189"/>
                </a:cxn>
                <a:cxn ang="0">
                  <a:pos x="67" y="187"/>
                </a:cxn>
              </a:cxnLst>
              <a:rect l="0" t="0" r="r" b="b"/>
              <a:pathLst>
                <a:path w="69" h="203">
                  <a:moveTo>
                    <a:pt x="67" y="183"/>
                  </a:moveTo>
                  <a:lnTo>
                    <a:pt x="67" y="183"/>
                  </a:lnTo>
                  <a:lnTo>
                    <a:pt x="65" y="182"/>
                  </a:lnTo>
                  <a:lnTo>
                    <a:pt x="63" y="181"/>
                  </a:lnTo>
                  <a:lnTo>
                    <a:pt x="60" y="180"/>
                  </a:lnTo>
                  <a:lnTo>
                    <a:pt x="57" y="178"/>
                  </a:lnTo>
                  <a:lnTo>
                    <a:pt x="55" y="176"/>
                  </a:lnTo>
                  <a:lnTo>
                    <a:pt x="53" y="174"/>
                  </a:lnTo>
                  <a:lnTo>
                    <a:pt x="52" y="171"/>
                  </a:lnTo>
                  <a:lnTo>
                    <a:pt x="53" y="168"/>
                  </a:lnTo>
                  <a:lnTo>
                    <a:pt x="53" y="162"/>
                  </a:lnTo>
                  <a:lnTo>
                    <a:pt x="54" y="156"/>
                  </a:lnTo>
                  <a:lnTo>
                    <a:pt x="54" y="149"/>
                  </a:lnTo>
                  <a:lnTo>
                    <a:pt x="55" y="143"/>
                  </a:lnTo>
                  <a:lnTo>
                    <a:pt x="55" y="138"/>
                  </a:lnTo>
                  <a:lnTo>
                    <a:pt x="56" y="135"/>
                  </a:lnTo>
                  <a:lnTo>
                    <a:pt x="56" y="133"/>
                  </a:lnTo>
                  <a:lnTo>
                    <a:pt x="56" y="133"/>
                  </a:lnTo>
                  <a:lnTo>
                    <a:pt x="56" y="133"/>
                  </a:lnTo>
                  <a:lnTo>
                    <a:pt x="57" y="132"/>
                  </a:lnTo>
                  <a:lnTo>
                    <a:pt x="57" y="131"/>
                  </a:lnTo>
                  <a:lnTo>
                    <a:pt x="58" y="130"/>
                  </a:lnTo>
                  <a:lnTo>
                    <a:pt x="59" y="128"/>
                  </a:lnTo>
                  <a:lnTo>
                    <a:pt x="59" y="125"/>
                  </a:lnTo>
                  <a:lnTo>
                    <a:pt x="60" y="122"/>
                  </a:lnTo>
                  <a:lnTo>
                    <a:pt x="55" y="85"/>
                  </a:lnTo>
                  <a:lnTo>
                    <a:pt x="56" y="84"/>
                  </a:lnTo>
                  <a:lnTo>
                    <a:pt x="56" y="85"/>
                  </a:lnTo>
                  <a:lnTo>
                    <a:pt x="56" y="86"/>
                  </a:lnTo>
                  <a:lnTo>
                    <a:pt x="56" y="87"/>
                  </a:lnTo>
                  <a:lnTo>
                    <a:pt x="57" y="88"/>
                  </a:lnTo>
                  <a:lnTo>
                    <a:pt x="57" y="90"/>
                  </a:lnTo>
                  <a:lnTo>
                    <a:pt x="58" y="90"/>
                  </a:lnTo>
                  <a:lnTo>
                    <a:pt x="59" y="90"/>
                  </a:lnTo>
                  <a:lnTo>
                    <a:pt x="60" y="90"/>
                  </a:lnTo>
                  <a:lnTo>
                    <a:pt x="60" y="89"/>
                  </a:lnTo>
                  <a:lnTo>
                    <a:pt x="61" y="87"/>
                  </a:lnTo>
                  <a:lnTo>
                    <a:pt x="61" y="86"/>
                  </a:lnTo>
                  <a:lnTo>
                    <a:pt x="61" y="84"/>
                  </a:lnTo>
                  <a:lnTo>
                    <a:pt x="62" y="83"/>
                  </a:lnTo>
                  <a:lnTo>
                    <a:pt x="61" y="81"/>
                  </a:lnTo>
                  <a:lnTo>
                    <a:pt x="61" y="79"/>
                  </a:lnTo>
                  <a:lnTo>
                    <a:pt x="60" y="77"/>
                  </a:lnTo>
                  <a:lnTo>
                    <a:pt x="58" y="74"/>
                  </a:lnTo>
                  <a:lnTo>
                    <a:pt x="58" y="71"/>
                  </a:lnTo>
                  <a:lnTo>
                    <a:pt x="58" y="68"/>
                  </a:lnTo>
                  <a:lnTo>
                    <a:pt x="59" y="65"/>
                  </a:lnTo>
                  <a:lnTo>
                    <a:pt x="60" y="60"/>
                  </a:lnTo>
                  <a:lnTo>
                    <a:pt x="60" y="54"/>
                  </a:lnTo>
                  <a:lnTo>
                    <a:pt x="58" y="45"/>
                  </a:lnTo>
                  <a:lnTo>
                    <a:pt x="55" y="34"/>
                  </a:lnTo>
                  <a:lnTo>
                    <a:pt x="54" y="33"/>
                  </a:lnTo>
                  <a:lnTo>
                    <a:pt x="53" y="32"/>
                  </a:lnTo>
                  <a:lnTo>
                    <a:pt x="52" y="31"/>
                  </a:lnTo>
                  <a:lnTo>
                    <a:pt x="50" y="30"/>
                  </a:lnTo>
                  <a:lnTo>
                    <a:pt x="48" y="29"/>
                  </a:lnTo>
                  <a:lnTo>
                    <a:pt x="47" y="28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5"/>
                  </a:lnTo>
                  <a:lnTo>
                    <a:pt x="49" y="24"/>
                  </a:lnTo>
                  <a:lnTo>
                    <a:pt x="49" y="23"/>
                  </a:lnTo>
                  <a:lnTo>
                    <a:pt x="49" y="22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9" y="18"/>
                  </a:lnTo>
                  <a:lnTo>
                    <a:pt x="48" y="17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46" y="14"/>
                  </a:lnTo>
                  <a:lnTo>
                    <a:pt x="45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4" y="2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2" y="17"/>
                  </a:lnTo>
                  <a:lnTo>
                    <a:pt x="21" y="20"/>
                  </a:lnTo>
                  <a:lnTo>
                    <a:pt x="20" y="22"/>
                  </a:lnTo>
                  <a:lnTo>
                    <a:pt x="19" y="24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7" y="30"/>
                  </a:lnTo>
                  <a:lnTo>
                    <a:pt x="16" y="31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8" y="38"/>
                  </a:lnTo>
                  <a:lnTo>
                    <a:pt x="17" y="40"/>
                  </a:lnTo>
                  <a:lnTo>
                    <a:pt x="15" y="42"/>
                  </a:lnTo>
                  <a:lnTo>
                    <a:pt x="13" y="47"/>
                  </a:lnTo>
                  <a:lnTo>
                    <a:pt x="11" y="53"/>
                  </a:lnTo>
                  <a:lnTo>
                    <a:pt x="8" y="60"/>
                  </a:lnTo>
                  <a:lnTo>
                    <a:pt x="6" y="67"/>
                  </a:lnTo>
                  <a:lnTo>
                    <a:pt x="5" y="73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4" y="81"/>
                  </a:lnTo>
                  <a:lnTo>
                    <a:pt x="4" y="82"/>
                  </a:lnTo>
                  <a:lnTo>
                    <a:pt x="5" y="83"/>
                  </a:lnTo>
                  <a:lnTo>
                    <a:pt x="5" y="83"/>
                  </a:lnTo>
                  <a:lnTo>
                    <a:pt x="6" y="84"/>
                  </a:lnTo>
                  <a:lnTo>
                    <a:pt x="7" y="86"/>
                  </a:lnTo>
                  <a:lnTo>
                    <a:pt x="3" y="97"/>
                  </a:lnTo>
                  <a:lnTo>
                    <a:pt x="3" y="98"/>
                  </a:lnTo>
                  <a:lnTo>
                    <a:pt x="2" y="102"/>
                  </a:lnTo>
                  <a:lnTo>
                    <a:pt x="1" y="106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4"/>
                  </a:lnTo>
                  <a:lnTo>
                    <a:pt x="0" y="125"/>
                  </a:lnTo>
                  <a:lnTo>
                    <a:pt x="1" y="125"/>
                  </a:lnTo>
                  <a:lnTo>
                    <a:pt x="2" y="125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6" y="125"/>
                  </a:lnTo>
                  <a:lnTo>
                    <a:pt x="8" y="125"/>
                  </a:lnTo>
                  <a:lnTo>
                    <a:pt x="10" y="125"/>
                  </a:lnTo>
                  <a:lnTo>
                    <a:pt x="12" y="125"/>
                  </a:lnTo>
                  <a:lnTo>
                    <a:pt x="12" y="128"/>
                  </a:lnTo>
                  <a:lnTo>
                    <a:pt x="11" y="131"/>
                  </a:lnTo>
                  <a:lnTo>
                    <a:pt x="11" y="134"/>
                  </a:lnTo>
                  <a:lnTo>
                    <a:pt x="11" y="137"/>
                  </a:lnTo>
                  <a:lnTo>
                    <a:pt x="11" y="139"/>
                  </a:lnTo>
                  <a:lnTo>
                    <a:pt x="10" y="141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1" y="142"/>
                  </a:lnTo>
                  <a:lnTo>
                    <a:pt x="11" y="143"/>
                  </a:lnTo>
                  <a:lnTo>
                    <a:pt x="13" y="143"/>
                  </a:lnTo>
                  <a:lnTo>
                    <a:pt x="15" y="144"/>
                  </a:lnTo>
                  <a:lnTo>
                    <a:pt x="16" y="144"/>
                  </a:lnTo>
                  <a:lnTo>
                    <a:pt x="17" y="144"/>
                  </a:lnTo>
                  <a:lnTo>
                    <a:pt x="18" y="144"/>
                  </a:lnTo>
                  <a:lnTo>
                    <a:pt x="18" y="143"/>
                  </a:lnTo>
                  <a:lnTo>
                    <a:pt x="19" y="144"/>
                  </a:lnTo>
                  <a:lnTo>
                    <a:pt x="19" y="145"/>
                  </a:lnTo>
                  <a:lnTo>
                    <a:pt x="20" y="147"/>
                  </a:lnTo>
                  <a:lnTo>
                    <a:pt x="20" y="149"/>
                  </a:lnTo>
                  <a:lnTo>
                    <a:pt x="21" y="151"/>
                  </a:lnTo>
                  <a:lnTo>
                    <a:pt x="22" y="153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2" y="155"/>
                  </a:lnTo>
                  <a:lnTo>
                    <a:pt x="22" y="155"/>
                  </a:lnTo>
                  <a:lnTo>
                    <a:pt x="22" y="156"/>
                  </a:lnTo>
                  <a:lnTo>
                    <a:pt x="22" y="157"/>
                  </a:lnTo>
                  <a:lnTo>
                    <a:pt x="21" y="159"/>
                  </a:lnTo>
                  <a:lnTo>
                    <a:pt x="21" y="160"/>
                  </a:lnTo>
                  <a:lnTo>
                    <a:pt x="21" y="163"/>
                  </a:lnTo>
                  <a:lnTo>
                    <a:pt x="21" y="165"/>
                  </a:lnTo>
                  <a:lnTo>
                    <a:pt x="21" y="168"/>
                  </a:lnTo>
                  <a:lnTo>
                    <a:pt x="22" y="171"/>
                  </a:lnTo>
                  <a:lnTo>
                    <a:pt x="22" y="174"/>
                  </a:lnTo>
                  <a:lnTo>
                    <a:pt x="23" y="177"/>
                  </a:lnTo>
                  <a:lnTo>
                    <a:pt x="24" y="180"/>
                  </a:lnTo>
                  <a:lnTo>
                    <a:pt x="25" y="181"/>
                  </a:lnTo>
                  <a:lnTo>
                    <a:pt x="25" y="182"/>
                  </a:lnTo>
                  <a:lnTo>
                    <a:pt x="22" y="190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24" y="201"/>
                  </a:lnTo>
                  <a:lnTo>
                    <a:pt x="25" y="202"/>
                  </a:lnTo>
                  <a:lnTo>
                    <a:pt x="26" y="202"/>
                  </a:lnTo>
                  <a:lnTo>
                    <a:pt x="27" y="202"/>
                  </a:lnTo>
                  <a:lnTo>
                    <a:pt x="29" y="202"/>
                  </a:lnTo>
                  <a:lnTo>
                    <a:pt x="30" y="201"/>
                  </a:lnTo>
                  <a:lnTo>
                    <a:pt x="31" y="199"/>
                  </a:lnTo>
                  <a:lnTo>
                    <a:pt x="31" y="198"/>
                  </a:lnTo>
                  <a:lnTo>
                    <a:pt x="32" y="197"/>
                  </a:lnTo>
                  <a:lnTo>
                    <a:pt x="32" y="195"/>
                  </a:lnTo>
                  <a:lnTo>
                    <a:pt x="33" y="194"/>
                  </a:lnTo>
                  <a:lnTo>
                    <a:pt x="33" y="193"/>
                  </a:lnTo>
                  <a:lnTo>
                    <a:pt x="33" y="192"/>
                  </a:lnTo>
                  <a:lnTo>
                    <a:pt x="33" y="192"/>
                  </a:lnTo>
                  <a:lnTo>
                    <a:pt x="30" y="179"/>
                  </a:lnTo>
                  <a:lnTo>
                    <a:pt x="35" y="150"/>
                  </a:lnTo>
                  <a:lnTo>
                    <a:pt x="36" y="145"/>
                  </a:lnTo>
                  <a:lnTo>
                    <a:pt x="41" y="143"/>
                  </a:lnTo>
                  <a:lnTo>
                    <a:pt x="41" y="144"/>
                  </a:lnTo>
                  <a:lnTo>
                    <a:pt x="41" y="145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49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2" y="157"/>
                  </a:lnTo>
                  <a:lnTo>
                    <a:pt x="42" y="160"/>
                  </a:lnTo>
                  <a:lnTo>
                    <a:pt x="43" y="163"/>
                  </a:lnTo>
                  <a:lnTo>
                    <a:pt x="44" y="166"/>
                  </a:lnTo>
                  <a:lnTo>
                    <a:pt x="45" y="169"/>
                  </a:lnTo>
                  <a:lnTo>
                    <a:pt x="45" y="172"/>
                  </a:lnTo>
                  <a:lnTo>
                    <a:pt x="46" y="174"/>
                  </a:lnTo>
                  <a:lnTo>
                    <a:pt x="46" y="175"/>
                  </a:lnTo>
                  <a:lnTo>
                    <a:pt x="46" y="176"/>
                  </a:lnTo>
                  <a:lnTo>
                    <a:pt x="45" y="188"/>
                  </a:lnTo>
                  <a:lnTo>
                    <a:pt x="49" y="188"/>
                  </a:lnTo>
                  <a:lnTo>
                    <a:pt x="49" y="187"/>
                  </a:lnTo>
                  <a:lnTo>
                    <a:pt x="49" y="187"/>
                  </a:lnTo>
                  <a:lnTo>
                    <a:pt x="50" y="187"/>
                  </a:lnTo>
                  <a:lnTo>
                    <a:pt x="51" y="187"/>
                  </a:lnTo>
                  <a:lnTo>
                    <a:pt x="52" y="188"/>
                  </a:lnTo>
                  <a:lnTo>
                    <a:pt x="53" y="188"/>
                  </a:lnTo>
                  <a:lnTo>
                    <a:pt x="55" y="188"/>
                  </a:lnTo>
                  <a:lnTo>
                    <a:pt x="56" y="188"/>
                  </a:lnTo>
                  <a:lnTo>
                    <a:pt x="58" y="189"/>
                  </a:lnTo>
                  <a:lnTo>
                    <a:pt x="60" y="189"/>
                  </a:lnTo>
                  <a:lnTo>
                    <a:pt x="61" y="189"/>
                  </a:lnTo>
                  <a:lnTo>
                    <a:pt x="63" y="188"/>
                  </a:lnTo>
                  <a:lnTo>
                    <a:pt x="64" y="188"/>
                  </a:lnTo>
                  <a:lnTo>
                    <a:pt x="66" y="188"/>
                  </a:lnTo>
                  <a:lnTo>
                    <a:pt x="67" y="187"/>
                  </a:lnTo>
                  <a:lnTo>
                    <a:pt x="68" y="187"/>
                  </a:lnTo>
                  <a:lnTo>
                    <a:pt x="68" y="186"/>
                  </a:lnTo>
                  <a:lnTo>
                    <a:pt x="67" y="183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0" name="Freeform 360"/>
            <p:cNvSpPr>
              <a:spLocks/>
            </p:cNvSpPr>
            <p:nvPr/>
          </p:nvSpPr>
          <p:spPr bwMode="auto">
            <a:xfrm>
              <a:off x="937" y="1297"/>
              <a:ext cx="68" cy="203"/>
            </a:xfrm>
            <a:custGeom>
              <a:avLst/>
              <a:gdLst/>
              <a:ahLst/>
              <a:cxnLst>
                <a:cxn ang="0">
                  <a:pos x="61" y="181"/>
                </a:cxn>
                <a:cxn ang="0">
                  <a:pos x="52" y="174"/>
                </a:cxn>
                <a:cxn ang="0">
                  <a:pos x="53" y="156"/>
                </a:cxn>
                <a:cxn ang="0">
                  <a:pos x="55" y="134"/>
                </a:cxn>
                <a:cxn ang="0">
                  <a:pos x="56" y="132"/>
                </a:cxn>
                <a:cxn ang="0">
                  <a:pos x="58" y="125"/>
                </a:cxn>
                <a:cxn ang="0">
                  <a:pos x="54" y="84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0" y="83"/>
                </a:cxn>
                <a:cxn ang="0">
                  <a:pos x="57" y="74"/>
                </a:cxn>
                <a:cxn ang="0">
                  <a:pos x="59" y="60"/>
                </a:cxn>
                <a:cxn ang="0">
                  <a:pos x="53" y="33"/>
                </a:cxn>
                <a:cxn ang="0">
                  <a:pos x="47" y="29"/>
                </a:cxn>
                <a:cxn ang="0">
                  <a:pos x="44" y="27"/>
                </a:cxn>
                <a:cxn ang="0">
                  <a:pos x="47" y="26"/>
                </a:cxn>
                <a:cxn ang="0">
                  <a:pos x="49" y="21"/>
                </a:cxn>
                <a:cxn ang="0">
                  <a:pos x="47" y="17"/>
                </a:cxn>
                <a:cxn ang="0">
                  <a:pos x="44" y="13"/>
                </a:cxn>
                <a:cxn ang="0">
                  <a:pos x="43" y="8"/>
                </a:cxn>
                <a:cxn ang="0">
                  <a:pos x="43" y="6"/>
                </a:cxn>
                <a:cxn ang="0">
                  <a:pos x="42" y="3"/>
                </a:cxn>
                <a:cxn ang="0">
                  <a:pos x="41" y="0"/>
                </a:cxn>
                <a:cxn ang="0">
                  <a:pos x="34" y="1"/>
                </a:cxn>
                <a:cxn ang="0">
                  <a:pos x="27" y="5"/>
                </a:cxn>
                <a:cxn ang="0">
                  <a:pos x="22" y="14"/>
                </a:cxn>
                <a:cxn ang="0">
                  <a:pos x="19" y="24"/>
                </a:cxn>
                <a:cxn ang="0">
                  <a:pos x="16" y="31"/>
                </a:cxn>
                <a:cxn ang="0">
                  <a:pos x="16" y="34"/>
                </a:cxn>
                <a:cxn ang="0">
                  <a:pos x="18" y="35"/>
                </a:cxn>
                <a:cxn ang="0">
                  <a:pos x="16" y="39"/>
                </a:cxn>
                <a:cxn ang="0">
                  <a:pos x="8" y="60"/>
                </a:cxn>
                <a:cxn ang="0">
                  <a:pos x="3" y="79"/>
                </a:cxn>
                <a:cxn ang="0">
                  <a:pos x="4" y="82"/>
                </a:cxn>
                <a:cxn ang="0">
                  <a:pos x="6" y="85"/>
                </a:cxn>
                <a:cxn ang="0">
                  <a:pos x="1" y="106"/>
                </a:cxn>
                <a:cxn ang="0">
                  <a:pos x="0" y="123"/>
                </a:cxn>
                <a:cxn ang="0">
                  <a:pos x="3" y="125"/>
                </a:cxn>
                <a:cxn ang="0">
                  <a:pos x="10" y="125"/>
                </a:cxn>
                <a:cxn ang="0">
                  <a:pos x="10" y="134"/>
                </a:cxn>
                <a:cxn ang="0">
                  <a:pos x="10" y="142"/>
                </a:cxn>
                <a:cxn ang="0">
                  <a:pos x="12" y="143"/>
                </a:cxn>
                <a:cxn ang="0">
                  <a:pos x="18" y="144"/>
                </a:cxn>
                <a:cxn ang="0">
                  <a:pos x="19" y="147"/>
                </a:cxn>
                <a:cxn ang="0">
                  <a:pos x="22" y="153"/>
                </a:cxn>
                <a:cxn ang="0">
                  <a:pos x="21" y="155"/>
                </a:cxn>
                <a:cxn ang="0">
                  <a:pos x="20" y="160"/>
                </a:cxn>
                <a:cxn ang="0">
                  <a:pos x="21" y="171"/>
                </a:cxn>
                <a:cxn ang="0">
                  <a:pos x="24" y="181"/>
                </a:cxn>
                <a:cxn ang="0">
                  <a:pos x="23" y="200"/>
                </a:cxn>
                <a:cxn ang="0">
                  <a:pos x="26" y="202"/>
                </a:cxn>
                <a:cxn ang="0">
                  <a:pos x="30" y="199"/>
                </a:cxn>
                <a:cxn ang="0">
                  <a:pos x="32" y="194"/>
                </a:cxn>
                <a:cxn ang="0">
                  <a:pos x="30" y="179"/>
                </a:cxn>
                <a:cxn ang="0">
                  <a:pos x="40" y="143"/>
                </a:cxn>
                <a:cxn ang="0">
                  <a:pos x="40" y="149"/>
                </a:cxn>
                <a:cxn ang="0">
                  <a:pos x="42" y="160"/>
                </a:cxn>
                <a:cxn ang="0">
                  <a:pos x="44" y="172"/>
                </a:cxn>
                <a:cxn ang="0">
                  <a:pos x="44" y="188"/>
                </a:cxn>
                <a:cxn ang="0">
                  <a:pos x="49" y="187"/>
                </a:cxn>
                <a:cxn ang="0">
                  <a:pos x="53" y="188"/>
                </a:cxn>
                <a:cxn ang="0">
                  <a:pos x="60" y="189"/>
                </a:cxn>
                <a:cxn ang="0">
                  <a:pos x="65" y="187"/>
                </a:cxn>
              </a:cxnLst>
              <a:rect l="0" t="0" r="r" b="b"/>
              <a:pathLst>
                <a:path w="68" h="203">
                  <a:moveTo>
                    <a:pt x="66" y="183"/>
                  </a:moveTo>
                  <a:lnTo>
                    <a:pt x="65" y="182"/>
                  </a:lnTo>
                  <a:lnTo>
                    <a:pt x="63" y="182"/>
                  </a:lnTo>
                  <a:lnTo>
                    <a:pt x="61" y="181"/>
                  </a:lnTo>
                  <a:lnTo>
                    <a:pt x="59" y="180"/>
                  </a:lnTo>
                  <a:lnTo>
                    <a:pt x="56" y="178"/>
                  </a:lnTo>
                  <a:lnTo>
                    <a:pt x="54" y="176"/>
                  </a:lnTo>
                  <a:lnTo>
                    <a:pt x="52" y="174"/>
                  </a:lnTo>
                  <a:lnTo>
                    <a:pt x="52" y="171"/>
                  </a:lnTo>
                  <a:lnTo>
                    <a:pt x="52" y="167"/>
                  </a:lnTo>
                  <a:lnTo>
                    <a:pt x="52" y="162"/>
                  </a:lnTo>
                  <a:lnTo>
                    <a:pt x="53" y="156"/>
                  </a:lnTo>
                  <a:lnTo>
                    <a:pt x="53" y="149"/>
                  </a:lnTo>
                  <a:lnTo>
                    <a:pt x="54" y="143"/>
                  </a:lnTo>
                  <a:lnTo>
                    <a:pt x="54" y="138"/>
                  </a:lnTo>
                  <a:lnTo>
                    <a:pt x="55" y="134"/>
                  </a:lnTo>
                  <a:lnTo>
                    <a:pt x="55" y="133"/>
                  </a:lnTo>
                  <a:lnTo>
                    <a:pt x="55" y="133"/>
                  </a:lnTo>
                  <a:lnTo>
                    <a:pt x="55" y="132"/>
                  </a:lnTo>
                  <a:lnTo>
                    <a:pt x="56" y="132"/>
                  </a:lnTo>
                  <a:lnTo>
                    <a:pt x="56" y="131"/>
                  </a:lnTo>
                  <a:lnTo>
                    <a:pt x="57" y="130"/>
                  </a:lnTo>
                  <a:lnTo>
                    <a:pt x="58" y="128"/>
                  </a:lnTo>
                  <a:lnTo>
                    <a:pt x="58" y="125"/>
                  </a:lnTo>
                  <a:lnTo>
                    <a:pt x="58" y="122"/>
                  </a:lnTo>
                  <a:lnTo>
                    <a:pt x="54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5" y="85"/>
                  </a:lnTo>
                  <a:lnTo>
                    <a:pt x="55" y="87"/>
                  </a:lnTo>
                  <a:lnTo>
                    <a:pt x="56" y="88"/>
                  </a:lnTo>
                  <a:lnTo>
                    <a:pt x="56" y="89"/>
                  </a:lnTo>
                  <a:lnTo>
                    <a:pt x="57" y="90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9" y="89"/>
                  </a:lnTo>
                  <a:lnTo>
                    <a:pt x="60" y="87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60" y="83"/>
                  </a:lnTo>
                  <a:lnTo>
                    <a:pt x="60" y="81"/>
                  </a:lnTo>
                  <a:lnTo>
                    <a:pt x="60" y="79"/>
                  </a:lnTo>
                  <a:lnTo>
                    <a:pt x="58" y="77"/>
                  </a:lnTo>
                  <a:lnTo>
                    <a:pt x="57" y="74"/>
                  </a:lnTo>
                  <a:lnTo>
                    <a:pt x="56" y="71"/>
                  </a:lnTo>
                  <a:lnTo>
                    <a:pt x="57" y="68"/>
                  </a:lnTo>
                  <a:lnTo>
                    <a:pt x="58" y="64"/>
                  </a:lnTo>
                  <a:lnTo>
                    <a:pt x="59" y="60"/>
                  </a:lnTo>
                  <a:lnTo>
                    <a:pt x="59" y="53"/>
                  </a:lnTo>
                  <a:lnTo>
                    <a:pt x="57" y="45"/>
                  </a:lnTo>
                  <a:lnTo>
                    <a:pt x="54" y="34"/>
                  </a:lnTo>
                  <a:lnTo>
                    <a:pt x="53" y="33"/>
                  </a:lnTo>
                  <a:lnTo>
                    <a:pt x="52" y="31"/>
                  </a:lnTo>
                  <a:lnTo>
                    <a:pt x="50" y="30"/>
                  </a:lnTo>
                  <a:lnTo>
                    <a:pt x="49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5" y="28"/>
                  </a:lnTo>
                  <a:lnTo>
                    <a:pt x="44" y="27"/>
                  </a:lnTo>
                  <a:lnTo>
                    <a:pt x="44" y="27"/>
                  </a:lnTo>
                  <a:lnTo>
                    <a:pt x="45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7" y="26"/>
                  </a:lnTo>
                  <a:lnTo>
                    <a:pt x="47" y="25"/>
                  </a:lnTo>
                  <a:lnTo>
                    <a:pt x="48" y="24"/>
                  </a:lnTo>
                  <a:lnTo>
                    <a:pt x="49" y="23"/>
                  </a:lnTo>
                  <a:lnTo>
                    <a:pt x="49" y="21"/>
                  </a:lnTo>
                  <a:lnTo>
                    <a:pt x="48" y="20"/>
                  </a:lnTo>
                  <a:lnTo>
                    <a:pt x="48" y="19"/>
                  </a:lnTo>
                  <a:lnTo>
                    <a:pt x="48" y="18"/>
                  </a:lnTo>
                  <a:lnTo>
                    <a:pt x="47" y="17"/>
                  </a:lnTo>
                  <a:lnTo>
                    <a:pt x="46" y="16"/>
                  </a:lnTo>
                  <a:lnTo>
                    <a:pt x="46" y="15"/>
                  </a:lnTo>
                  <a:lnTo>
                    <a:pt x="45" y="14"/>
                  </a:lnTo>
                  <a:lnTo>
                    <a:pt x="44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2" y="2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28" y="4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24" y="9"/>
                  </a:lnTo>
                  <a:lnTo>
                    <a:pt x="23" y="12"/>
                  </a:lnTo>
                  <a:lnTo>
                    <a:pt x="22" y="14"/>
                  </a:lnTo>
                  <a:lnTo>
                    <a:pt x="21" y="17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19" y="24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5" y="32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7" y="3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8" y="38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10" y="53"/>
                  </a:lnTo>
                  <a:lnTo>
                    <a:pt x="8" y="60"/>
                  </a:lnTo>
                  <a:lnTo>
                    <a:pt x="6" y="66"/>
                  </a:lnTo>
                  <a:lnTo>
                    <a:pt x="4" y="73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3" y="81"/>
                  </a:lnTo>
                  <a:lnTo>
                    <a:pt x="4" y="82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6" y="84"/>
                  </a:lnTo>
                  <a:lnTo>
                    <a:pt x="6" y="85"/>
                  </a:lnTo>
                  <a:lnTo>
                    <a:pt x="3" y="96"/>
                  </a:lnTo>
                  <a:lnTo>
                    <a:pt x="3" y="98"/>
                  </a:lnTo>
                  <a:lnTo>
                    <a:pt x="1" y="101"/>
                  </a:lnTo>
                  <a:lnTo>
                    <a:pt x="1" y="106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1" y="125"/>
                  </a:lnTo>
                  <a:lnTo>
                    <a:pt x="2" y="125"/>
                  </a:lnTo>
                  <a:lnTo>
                    <a:pt x="3" y="125"/>
                  </a:lnTo>
                  <a:lnTo>
                    <a:pt x="4" y="125"/>
                  </a:lnTo>
                  <a:lnTo>
                    <a:pt x="6" y="125"/>
                  </a:lnTo>
                  <a:lnTo>
                    <a:pt x="8" y="125"/>
                  </a:lnTo>
                  <a:lnTo>
                    <a:pt x="10" y="125"/>
                  </a:lnTo>
                  <a:lnTo>
                    <a:pt x="12" y="124"/>
                  </a:lnTo>
                  <a:lnTo>
                    <a:pt x="11" y="128"/>
                  </a:lnTo>
                  <a:lnTo>
                    <a:pt x="11" y="131"/>
                  </a:lnTo>
                  <a:lnTo>
                    <a:pt x="10" y="134"/>
                  </a:lnTo>
                  <a:lnTo>
                    <a:pt x="10" y="137"/>
                  </a:lnTo>
                  <a:lnTo>
                    <a:pt x="10" y="139"/>
                  </a:lnTo>
                  <a:lnTo>
                    <a:pt x="10" y="140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1" y="142"/>
                  </a:lnTo>
                  <a:lnTo>
                    <a:pt x="12" y="143"/>
                  </a:lnTo>
                  <a:lnTo>
                    <a:pt x="14" y="144"/>
                  </a:lnTo>
                  <a:lnTo>
                    <a:pt x="15" y="144"/>
                  </a:lnTo>
                  <a:lnTo>
                    <a:pt x="17" y="144"/>
                  </a:lnTo>
                  <a:lnTo>
                    <a:pt x="18" y="144"/>
                  </a:lnTo>
                  <a:lnTo>
                    <a:pt x="18" y="143"/>
                  </a:lnTo>
                  <a:lnTo>
                    <a:pt x="18" y="144"/>
                  </a:lnTo>
                  <a:lnTo>
                    <a:pt x="19" y="145"/>
                  </a:lnTo>
                  <a:lnTo>
                    <a:pt x="19" y="147"/>
                  </a:lnTo>
                  <a:lnTo>
                    <a:pt x="20" y="149"/>
                  </a:lnTo>
                  <a:lnTo>
                    <a:pt x="20" y="151"/>
                  </a:lnTo>
                  <a:lnTo>
                    <a:pt x="21" y="153"/>
                  </a:lnTo>
                  <a:lnTo>
                    <a:pt x="22" y="153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1" y="155"/>
                  </a:lnTo>
                  <a:lnTo>
                    <a:pt x="21" y="156"/>
                  </a:lnTo>
                  <a:lnTo>
                    <a:pt x="21" y="157"/>
                  </a:lnTo>
                  <a:lnTo>
                    <a:pt x="20" y="159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0" y="165"/>
                  </a:lnTo>
                  <a:lnTo>
                    <a:pt x="20" y="167"/>
                  </a:lnTo>
                  <a:lnTo>
                    <a:pt x="21" y="171"/>
                  </a:lnTo>
                  <a:lnTo>
                    <a:pt x="22" y="174"/>
                  </a:lnTo>
                  <a:lnTo>
                    <a:pt x="23" y="177"/>
                  </a:lnTo>
                  <a:lnTo>
                    <a:pt x="23" y="180"/>
                  </a:lnTo>
                  <a:lnTo>
                    <a:pt x="24" y="181"/>
                  </a:lnTo>
                  <a:lnTo>
                    <a:pt x="24" y="182"/>
                  </a:lnTo>
                  <a:lnTo>
                    <a:pt x="21" y="189"/>
                  </a:lnTo>
                  <a:lnTo>
                    <a:pt x="22" y="200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24" y="201"/>
                  </a:lnTo>
                  <a:lnTo>
                    <a:pt x="25" y="201"/>
                  </a:lnTo>
                  <a:lnTo>
                    <a:pt x="26" y="202"/>
                  </a:lnTo>
                  <a:lnTo>
                    <a:pt x="27" y="202"/>
                  </a:lnTo>
                  <a:lnTo>
                    <a:pt x="28" y="201"/>
                  </a:lnTo>
                  <a:lnTo>
                    <a:pt x="29" y="201"/>
                  </a:lnTo>
                  <a:lnTo>
                    <a:pt x="30" y="199"/>
                  </a:lnTo>
                  <a:lnTo>
                    <a:pt x="31" y="198"/>
                  </a:lnTo>
                  <a:lnTo>
                    <a:pt x="31" y="196"/>
                  </a:lnTo>
                  <a:lnTo>
                    <a:pt x="32" y="195"/>
                  </a:lnTo>
                  <a:lnTo>
                    <a:pt x="32" y="194"/>
                  </a:lnTo>
                  <a:lnTo>
                    <a:pt x="32" y="193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30" y="179"/>
                  </a:lnTo>
                  <a:lnTo>
                    <a:pt x="34" y="150"/>
                  </a:lnTo>
                  <a:lnTo>
                    <a:pt x="35" y="145"/>
                  </a:lnTo>
                  <a:lnTo>
                    <a:pt x="40" y="143"/>
                  </a:lnTo>
                  <a:lnTo>
                    <a:pt x="40" y="143"/>
                  </a:lnTo>
                  <a:lnTo>
                    <a:pt x="40" y="144"/>
                  </a:lnTo>
                  <a:lnTo>
                    <a:pt x="40" y="146"/>
                  </a:lnTo>
                  <a:lnTo>
                    <a:pt x="40" y="147"/>
                  </a:lnTo>
                  <a:lnTo>
                    <a:pt x="40" y="149"/>
                  </a:lnTo>
                  <a:lnTo>
                    <a:pt x="40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2" y="160"/>
                  </a:lnTo>
                  <a:lnTo>
                    <a:pt x="42" y="163"/>
                  </a:lnTo>
                  <a:lnTo>
                    <a:pt x="43" y="166"/>
                  </a:lnTo>
                  <a:lnTo>
                    <a:pt x="44" y="169"/>
                  </a:lnTo>
                  <a:lnTo>
                    <a:pt x="44" y="172"/>
                  </a:lnTo>
                  <a:lnTo>
                    <a:pt x="45" y="174"/>
                  </a:lnTo>
                  <a:lnTo>
                    <a:pt x="45" y="175"/>
                  </a:lnTo>
                  <a:lnTo>
                    <a:pt x="45" y="176"/>
                  </a:lnTo>
                  <a:lnTo>
                    <a:pt x="44" y="188"/>
                  </a:lnTo>
                  <a:lnTo>
                    <a:pt x="48" y="188"/>
                  </a:lnTo>
                  <a:lnTo>
                    <a:pt x="48" y="186"/>
                  </a:lnTo>
                  <a:lnTo>
                    <a:pt x="48" y="187"/>
                  </a:lnTo>
                  <a:lnTo>
                    <a:pt x="49" y="187"/>
                  </a:lnTo>
                  <a:lnTo>
                    <a:pt x="50" y="187"/>
                  </a:lnTo>
                  <a:lnTo>
                    <a:pt x="51" y="187"/>
                  </a:lnTo>
                  <a:lnTo>
                    <a:pt x="52" y="188"/>
                  </a:lnTo>
                  <a:lnTo>
                    <a:pt x="53" y="188"/>
                  </a:lnTo>
                  <a:lnTo>
                    <a:pt x="55" y="188"/>
                  </a:lnTo>
                  <a:lnTo>
                    <a:pt x="57" y="189"/>
                  </a:lnTo>
                  <a:lnTo>
                    <a:pt x="58" y="189"/>
                  </a:lnTo>
                  <a:lnTo>
                    <a:pt x="60" y="189"/>
                  </a:lnTo>
                  <a:lnTo>
                    <a:pt x="62" y="188"/>
                  </a:lnTo>
                  <a:lnTo>
                    <a:pt x="63" y="188"/>
                  </a:lnTo>
                  <a:lnTo>
                    <a:pt x="64" y="187"/>
                  </a:lnTo>
                  <a:lnTo>
                    <a:pt x="65" y="187"/>
                  </a:lnTo>
                  <a:lnTo>
                    <a:pt x="66" y="186"/>
                  </a:lnTo>
                  <a:lnTo>
                    <a:pt x="67" y="186"/>
                  </a:lnTo>
                  <a:lnTo>
                    <a:pt x="66" y="183"/>
                  </a:lnTo>
                </a:path>
              </a:pathLst>
            </a:custGeom>
            <a:solidFill>
              <a:srgbClr val="A4E0A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1" name="Freeform 361"/>
            <p:cNvSpPr>
              <a:spLocks/>
            </p:cNvSpPr>
            <p:nvPr/>
          </p:nvSpPr>
          <p:spPr bwMode="auto">
            <a:xfrm>
              <a:off x="820" y="1374"/>
              <a:ext cx="240" cy="185"/>
            </a:xfrm>
            <a:custGeom>
              <a:avLst/>
              <a:gdLst/>
              <a:ahLst/>
              <a:cxnLst>
                <a:cxn ang="0">
                  <a:pos x="210" y="128"/>
                </a:cxn>
                <a:cxn ang="0">
                  <a:pos x="239" y="0"/>
                </a:cxn>
                <a:cxn ang="0">
                  <a:pos x="28" y="55"/>
                </a:cxn>
                <a:cxn ang="0">
                  <a:pos x="0" y="184"/>
                </a:cxn>
                <a:cxn ang="0">
                  <a:pos x="210" y="128"/>
                </a:cxn>
              </a:cxnLst>
              <a:rect l="0" t="0" r="r" b="b"/>
              <a:pathLst>
                <a:path w="240" h="185">
                  <a:moveTo>
                    <a:pt x="210" y="128"/>
                  </a:moveTo>
                  <a:lnTo>
                    <a:pt x="239" y="0"/>
                  </a:lnTo>
                  <a:lnTo>
                    <a:pt x="28" y="55"/>
                  </a:lnTo>
                  <a:lnTo>
                    <a:pt x="0" y="184"/>
                  </a:lnTo>
                  <a:lnTo>
                    <a:pt x="210" y="128"/>
                  </a:lnTo>
                </a:path>
              </a:pathLst>
            </a:custGeom>
            <a:solidFill>
              <a:srgbClr val="DFCE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2" name="Freeform 362"/>
            <p:cNvSpPr>
              <a:spLocks/>
            </p:cNvSpPr>
            <p:nvPr/>
          </p:nvSpPr>
          <p:spPr bwMode="auto">
            <a:xfrm>
              <a:off x="868" y="1432"/>
              <a:ext cx="71" cy="3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8" y="15"/>
                </a:cxn>
                <a:cxn ang="0">
                  <a:pos x="62" y="0"/>
                </a:cxn>
                <a:cxn ang="0">
                  <a:pos x="70" y="13"/>
                </a:cxn>
                <a:cxn ang="0">
                  <a:pos x="0" y="34"/>
                </a:cxn>
              </a:cxnLst>
              <a:rect l="0" t="0" r="r" b="b"/>
              <a:pathLst>
                <a:path w="71" h="35">
                  <a:moveTo>
                    <a:pt x="0" y="34"/>
                  </a:moveTo>
                  <a:lnTo>
                    <a:pt x="8" y="15"/>
                  </a:lnTo>
                  <a:lnTo>
                    <a:pt x="62" y="0"/>
                  </a:lnTo>
                  <a:lnTo>
                    <a:pt x="70" y="13"/>
                  </a:lnTo>
                  <a:lnTo>
                    <a:pt x="0" y="34"/>
                  </a:lnTo>
                </a:path>
              </a:pathLst>
            </a:custGeom>
            <a:solidFill>
              <a:srgbClr val="EFCE7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3" name="Freeform 363"/>
            <p:cNvSpPr>
              <a:spLocks/>
            </p:cNvSpPr>
            <p:nvPr/>
          </p:nvSpPr>
          <p:spPr bwMode="auto">
            <a:xfrm>
              <a:off x="869" y="1405"/>
              <a:ext cx="211" cy="196"/>
            </a:xfrm>
            <a:custGeom>
              <a:avLst/>
              <a:gdLst/>
              <a:ahLst/>
              <a:cxnLst>
                <a:cxn ang="0">
                  <a:pos x="210" y="139"/>
                </a:cxn>
                <a:cxn ang="0">
                  <a:pos x="210" y="0"/>
                </a:cxn>
                <a:cxn ang="0">
                  <a:pos x="0" y="55"/>
                </a:cxn>
                <a:cxn ang="0">
                  <a:pos x="0" y="195"/>
                </a:cxn>
                <a:cxn ang="0">
                  <a:pos x="210" y="139"/>
                </a:cxn>
              </a:cxnLst>
              <a:rect l="0" t="0" r="r" b="b"/>
              <a:pathLst>
                <a:path w="211" h="196">
                  <a:moveTo>
                    <a:pt x="210" y="139"/>
                  </a:moveTo>
                  <a:lnTo>
                    <a:pt x="210" y="0"/>
                  </a:lnTo>
                  <a:lnTo>
                    <a:pt x="0" y="55"/>
                  </a:lnTo>
                  <a:lnTo>
                    <a:pt x="0" y="195"/>
                  </a:lnTo>
                  <a:lnTo>
                    <a:pt x="210" y="139"/>
                  </a:lnTo>
                </a:path>
              </a:pathLst>
            </a:custGeom>
            <a:solidFill>
              <a:srgbClr val="EFCE7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4" name="Freeform 364"/>
            <p:cNvSpPr>
              <a:spLocks/>
            </p:cNvSpPr>
            <p:nvPr/>
          </p:nvSpPr>
          <p:spPr bwMode="auto">
            <a:xfrm>
              <a:off x="926" y="1342"/>
              <a:ext cx="65" cy="214"/>
            </a:xfrm>
            <a:custGeom>
              <a:avLst/>
              <a:gdLst/>
              <a:ahLst/>
              <a:cxnLst>
                <a:cxn ang="0">
                  <a:pos x="64" y="165"/>
                </a:cxn>
                <a:cxn ang="0">
                  <a:pos x="59" y="113"/>
                </a:cxn>
                <a:cxn ang="0">
                  <a:pos x="60" y="111"/>
                </a:cxn>
                <a:cxn ang="0">
                  <a:pos x="62" y="108"/>
                </a:cxn>
                <a:cxn ang="0">
                  <a:pos x="61" y="102"/>
                </a:cxn>
                <a:cxn ang="0">
                  <a:pos x="61" y="78"/>
                </a:cxn>
                <a:cxn ang="0">
                  <a:pos x="60" y="61"/>
                </a:cxn>
                <a:cxn ang="0">
                  <a:pos x="57" y="41"/>
                </a:cxn>
                <a:cxn ang="0">
                  <a:pos x="51" y="34"/>
                </a:cxn>
                <a:cxn ang="0">
                  <a:pos x="41" y="31"/>
                </a:cxn>
                <a:cxn ang="0">
                  <a:pos x="37" y="29"/>
                </a:cxn>
                <a:cxn ang="0">
                  <a:pos x="40" y="16"/>
                </a:cxn>
                <a:cxn ang="0">
                  <a:pos x="41" y="12"/>
                </a:cxn>
                <a:cxn ang="0">
                  <a:pos x="40" y="6"/>
                </a:cxn>
                <a:cxn ang="0">
                  <a:pos x="37" y="2"/>
                </a:cxn>
                <a:cxn ang="0">
                  <a:pos x="35" y="0"/>
                </a:cxn>
                <a:cxn ang="0">
                  <a:pos x="29" y="0"/>
                </a:cxn>
                <a:cxn ang="0">
                  <a:pos x="22" y="3"/>
                </a:cxn>
                <a:cxn ang="0">
                  <a:pos x="21" y="5"/>
                </a:cxn>
                <a:cxn ang="0">
                  <a:pos x="17" y="1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2" y="33"/>
                </a:cxn>
                <a:cxn ang="0">
                  <a:pos x="17" y="38"/>
                </a:cxn>
                <a:cxn ang="0">
                  <a:pos x="7" y="46"/>
                </a:cxn>
                <a:cxn ang="0">
                  <a:pos x="4" y="52"/>
                </a:cxn>
                <a:cxn ang="0">
                  <a:pos x="3" y="69"/>
                </a:cxn>
                <a:cxn ang="0">
                  <a:pos x="1" y="86"/>
                </a:cxn>
                <a:cxn ang="0">
                  <a:pos x="0" y="94"/>
                </a:cxn>
                <a:cxn ang="0">
                  <a:pos x="0" y="111"/>
                </a:cxn>
                <a:cxn ang="0">
                  <a:pos x="1" y="125"/>
                </a:cxn>
                <a:cxn ang="0">
                  <a:pos x="3" y="126"/>
                </a:cxn>
                <a:cxn ang="0">
                  <a:pos x="7" y="126"/>
                </a:cxn>
                <a:cxn ang="0">
                  <a:pos x="4" y="121"/>
                </a:cxn>
                <a:cxn ang="0">
                  <a:pos x="18" y="196"/>
                </a:cxn>
                <a:cxn ang="0">
                  <a:pos x="21" y="209"/>
                </a:cxn>
                <a:cxn ang="0">
                  <a:pos x="31" y="201"/>
                </a:cxn>
                <a:cxn ang="0">
                  <a:pos x="37" y="203"/>
                </a:cxn>
                <a:cxn ang="0">
                  <a:pos x="43" y="204"/>
                </a:cxn>
                <a:cxn ang="0">
                  <a:pos x="47" y="203"/>
                </a:cxn>
                <a:cxn ang="0">
                  <a:pos x="50" y="201"/>
                </a:cxn>
                <a:cxn ang="0">
                  <a:pos x="49" y="194"/>
                </a:cxn>
                <a:cxn ang="0">
                  <a:pos x="52" y="108"/>
                </a:cxn>
                <a:cxn ang="0">
                  <a:pos x="54" y="112"/>
                </a:cxn>
                <a:cxn ang="0">
                  <a:pos x="54" y="112"/>
                </a:cxn>
                <a:cxn ang="0">
                  <a:pos x="55" y="113"/>
                </a:cxn>
                <a:cxn ang="0">
                  <a:pos x="56" y="118"/>
                </a:cxn>
              </a:cxnLst>
              <a:rect l="0" t="0" r="r" b="b"/>
              <a:pathLst>
                <a:path w="65" h="214">
                  <a:moveTo>
                    <a:pt x="51" y="119"/>
                  </a:moveTo>
                  <a:lnTo>
                    <a:pt x="51" y="169"/>
                  </a:lnTo>
                  <a:lnTo>
                    <a:pt x="64" y="165"/>
                  </a:lnTo>
                  <a:lnTo>
                    <a:pt x="64" y="115"/>
                  </a:lnTo>
                  <a:lnTo>
                    <a:pt x="59" y="117"/>
                  </a:lnTo>
                  <a:lnTo>
                    <a:pt x="59" y="113"/>
                  </a:lnTo>
                  <a:lnTo>
                    <a:pt x="60" y="112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1" y="110"/>
                  </a:lnTo>
                  <a:lnTo>
                    <a:pt x="61" y="109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61" y="80"/>
                  </a:lnTo>
                  <a:lnTo>
                    <a:pt x="61" y="78"/>
                  </a:lnTo>
                  <a:lnTo>
                    <a:pt x="61" y="74"/>
                  </a:lnTo>
                  <a:lnTo>
                    <a:pt x="61" y="68"/>
                  </a:lnTo>
                  <a:lnTo>
                    <a:pt x="60" y="61"/>
                  </a:lnTo>
                  <a:lnTo>
                    <a:pt x="60" y="53"/>
                  </a:lnTo>
                  <a:lnTo>
                    <a:pt x="59" y="47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3" y="36"/>
                  </a:lnTo>
                  <a:lnTo>
                    <a:pt x="51" y="34"/>
                  </a:lnTo>
                  <a:lnTo>
                    <a:pt x="48" y="33"/>
                  </a:lnTo>
                  <a:lnTo>
                    <a:pt x="45" y="31"/>
                  </a:lnTo>
                  <a:lnTo>
                    <a:pt x="41" y="31"/>
                  </a:lnTo>
                  <a:lnTo>
                    <a:pt x="39" y="30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7" y="24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41" y="15"/>
                  </a:lnTo>
                  <a:lnTo>
                    <a:pt x="41" y="13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1" y="7"/>
                  </a:lnTo>
                  <a:lnTo>
                    <a:pt x="40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7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30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19" y="35"/>
                  </a:lnTo>
                  <a:lnTo>
                    <a:pt x="17" y="38"/>
                  </a:lnTo>
                  <a:lnTo>
                    <a:pt x="14" y="41"/>
                  </a:lnTo>
                  <a:lnTo>
                    <a:pt x="10" y="44"/>
                  </a:lnTo>
                  <a:lnTo>
                    <a:pt x="7" y="46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3" y="62"/>
                  </a:lnTo>
                  <a:lnTo>
                    <a:pt x="3" y="69"/>
                  </a:lnTo>
                  <a:lnTo>
                    <a:pt x="2" y="75"/>
                  </a:lnTo>
                  <a:lnTo>
                    <a:pt x="1" y="81"/>
                  </a:lnTo>
                  <a:lnTo>
                    <a:pt x="1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0" y="100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2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7" y="126"/>
                  </a:lnTo>
                  <a:lnTo>
                    <a:pt x="7" y="125"/>
                  </a:lnTo>
                  <a:lnTo>
                    <a:pt x="7" y="125"/>
                  </a:lnTo>
                  <a:lnTo>
                    <a:pt x="4" y="121"/>
                  </a:lnTo>
                  <a:lnTo>
                    <a:pt x="10" y="81"/>
                  </a:lnTo>
                  <a:lnTo>
                    <a:pt x="10" y="122"/>
                  </a:lnTo>
                  <a:lnTo>
                    <a:pt x="18" y="196"/>
                  </a:lnTo>
                  <a:lnTo>
                    <a:pt x="11" y="207"/>
                  </a:lnTo>
                  <a:lnTo>
                    <a:pt x="10" y="213"/>
                  </a:lnTo>
                  <a:lnTo>
                    <a:pt x="21" y="209"/>
                  </a:lnTo>
                  <a:lnTo>
                    <a:pt x="30" y="200"/>
                  </a:lnTo>
                  <a:lnTo>
                    <a:pt x="30" y="201"/>
                  </a:lnTo>
                  <a:lnTo>
                    <a:pt x="31" y="201"/>
                  </a:lnTo>
                  <a:lnTo>
                    <a:pt x="33" y="202"/>
                  </a:lnTo>
                  <a:lnTo>
                    <a:pt x="35" y="202"/>
                  </a:lnTo>
                  <a:lnTo>
                    <a:pt x="37" y="203"/>
                  </a:lnTo>
                  <a:lnTo>
                    <a:pt x="40" y="203"/>
                  </a:lnTo>
                  <a:lnTo>
                    <a:pt x="41" y="204"/>
                  </a:lnTo>
                  <a:lnTo>
                    <a:pt x="43" y="204"/>
                  </a:lnTo>
                  <a:lnTo>
                    <a:pt x="44" y="204"/>
                  </a:lnTo>
                  <a:lnTo>
                    <a:pt x="46" y="203"/>
                  </a:lnTo>
                  <a:lnTo>
                    <a:pt x="47" y="203"/>
                  </a:lnTo>
                  <a:lnTo>
                    <a:pt x="48" y="202"/>
                  </a:lnTo>
                  <a:lnTo>
                    <a:pt x="49" y="202"/>
                  </a:lnTo>
                  <a:lnTo>
                    <a:pt x="50" y="201"/>
                  </a:lnTo>
                  <a:lnTo>
                    <a:pt x="51" y="201"/>
                  </a:lnTo>
                  <a:lnTo>
                    <a:pt x="51" y="201"/>
                  </a:lnTo>
                  <a:lnTo>
                    <a:pt x="49" y="194"/>
                  </a:lnTo>
                  <a:lnTo>
                    <a:pt x="41" y="191"/>
                  </a:lnTo>
                  <a:lnTo>
                    <a:pt x="48" y="117"/>
                  </a:lnTo>
                  <a:lnTo>
                    <a:pt x="52" y="108"/>
                  </a:lnTo>
                  <a:lnTo>
                    <a:pt x="48" y="68"/>
                  </a:lnTo>
                  <a:lnTo>
                    <a:pt x="56" y="108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6" y="113"/>
                  </a:lnTo>
                  <a:lnTo>
                    <a:pt x="56" y="118"/>
                  </a:lnTo>
                  <a:lnTo>
                    <a:pt x="51" y="11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5" name="Freeform 365"/>
            <p:cNvSpPr>
              <a:spLocks/>
            </p:cNvSpPr>
            <p:nvPr/>
          </p:nvSpPr>
          <p:spPr bwMode="auto">
            <a:xfrm>
              <a:off x="931" y="1340"/>
              <a:ext cx="64" cy="213"/>
            </a:xfrm>
            <a:custGeom>
              <a:avLst/>
              <a:gdLst/>
              <a:ahLst/>
              <a:cxnLst>
                <a:cxn ang="0">
                  <a:pos x="63" y="164"/>
                </a:cxn>
                <a:cxn ang="0">
                  <a:pos x="58" y="112"/>
                </a:cxn>
                <a:cxn ang="0">
                  <a:pos x="59" y="110"/>
                </a:cxn>
                <a:cxn ang="0">
                  <a:pos x="60" y="107"/>
                </a:cxn>
                <a:cxn ang="0">
                  <a:pos x="59" y="102"/>
                </a:cxn>
                <a:cxn ang="0">
                  <a:pos x="60" y="77"/>
                </a:cxn>
                <a:cxn ang="0">
                  <a:pos x="59" y="60"/>
                </a:cxn>
                <a:cxn ang="0">
                  <a:pos x="56" y="41"/>
                </a:cxn>
                <a:cxn ang="0">
                  <a:pos x="49" y="34"/>
                </a:cxn>
                <a:cxn ang="0">
                  <a:pos x="40" y="30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0" y="12"/>
                </a:cxn>
                <a:cxn ang="0">
                  <a:pos x="39" y="6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3"/>
                </a:cxn>
                <a:cxn ang="0">
                  <a:pos x="20" y="5"/>
                </a:cxn>
                <a:cxn ang="0">
                  <a:pos x="16" y="10"/>
                </a:cxn>
                <a:cxn ang="0">
                  <a:pos x="16" y="16"/>
                </a:cxn>
                <a:cxn ang="0">
                  <a:pos x="17" y="20"/>
                </a:cxn>
                <a:cxn ang="0">
                  <a:pos x="22" y="33"/>
                </a:cxn>
                <a:cxn ang="0">
                  <a:pos x="16" y="37"/>
                </a:cxn>
                <a:cxn ang="0">
                  <a:pos x="7" y="46"/>
                </a:cxn>
                <a:cxn ang="0">
                  <a:pos x="4" y="52"/>
                </a:cxn>
                <a:cxn ang="0">
                  <a:pos x="2" y="68"/>
                </a:cxn>
                <a:cxn ang="0">
                  <a:pos x="0" y="85"/>
                </a:cxn>
                <a:cxn ang="0">
                  <a:pos x="0" y="94"/>
                </a:cxn>
                <a:cxn ang="0">
                  <a:pos x="0" y="111"/>
                </a:cxn>
                <a:cxn ang="0">
                  <a:pos x="0" y="124"/>
                </a:cxn>
                <a:cxn ang="0">
                  <a:pos x="3" y="126"/>
                </a:cxn>
                <a:cxn ang="0">
                  <a:pos x="6" y="125"/>
                </a:cxn>
                <a:cxn ang="0">
                  <a:pos x="3" y="121"/>
                </a:cxn>
                <a:cxn ang="0">
                  <a:pos x="18" y="195"/>
                </a:cxn>
                <a:cxn ang="0">
                  <a:pos x="20" y="208"/>
                </a:cxn>
                <a:cxn ang="0">
                  <a:pos x="30" y="200"/>
                </a:cxn>
                <a:cxn ang="0">
                  <a:pos x="36" y="202"/>
                </a:cxn>
                <a:cxn ang="0">
                  <a:pos x="42" y="203"/>
                </a:cxn>
                <a:cxn ang="0">
                  <a:pos x="46" y="202"/>
                </a:cxn>
                <a:cxn ang="0">
                  <a:pos x="49" y="200"/>
                </a:cxn>
                <a:cxn ang="0">
                  <a:pos x="48" y="193"/>
                </a:cxn>
                <a:cxn ang="0">
                  <a:pos x="50" y="107"/>
                </a:cxn>
                <a:cxn ang="0">
                  <a:pos x="53" y="111"/>
                </a:cxn>
                <a:cxn ang="0">
                  <a:pos x="53" y="112"/>
                </a:cxn>
                <a:cxn ang="0">
                  <a:pos x="53" y="112"/>
                </a:cxn>
                <a:cxn ang="0">
                  <a:pos x="54" y="117"/>
                </a:cxn>
              </a:cxnLst>
              <a:rect l="0" t="0" r="r" b="b"/>
              <a:pathLst>
                <a:path w="64" h="213">
                  <a:moveTo>
                    <a:pt x="50" y="118"/>
                  </a:moveTo>
                  <a:lnTo>
                    <a:pt x="50" y="168"/>
                  </a:lnTo>
                  <a:lnTo>
                    <a:pt x="63" y="164"/>
                  </a:lnTo>
                  <a:lnTo>
                    <a:pt x="63" y="115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59" y="111"/>
                  </a:lnTo>
                  <a:lnTo>
                    <a:pt x="59" y="110"/>
                  </a:lnTo>
                  <a:lnTo>
                    <a:pt x="60" y="109"/>
                  </a:lnTo>
                  <a:lnTo>
                    <a:pt x="60" y="108"/>
                  </a:lnTo>
                  <a:lnTo>
                    <a:pt x="60" y="107"/>
                  </a:lnTo>
                  <a:lnTo>
                    <a:pt x="60" y="107"/>
                  </a:lnTo>
                  <a:lnTo>
                    <a:pt x="61" y="107"/>
                  </a:lnTo>
                  <a:lnTo>
                    <a:pt x="59" y="102"/>
                  </a:lnTo>
                  <a:lnTo>
                    <a:pt x="59" y="101"/>
                  </a:lnTo>
                  <a:lnTo>
                    <a:pt x="60" y="79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9" y="67"/>
                  </a:lnTo>
                  <a:lnTo>
                    <a:pt x="59" y="60"/>
                  </a:lnTo>
                  <a:lnTo>
                    <a:pt x="58" y="53"/>
                  </a:lnTo>
                  <a:lnTo>
                    <a:pt x="57" y="47"/>
                  </a:lnTo>
                  <a:lnTo>
                    <a:pt x="56" y="41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49" y="34"/>
                  </a:lnTo>
                  <a:lnTo>
                    <a:pt x="46" y="33"/>
                  </a:lnTo>
                  <a:lnTo>
                    <a:pt x="43" y="31"/>
                  </a:lnTo>
                  <a:lnTo>
                    <a:pt x="40" y="30"/>
                  </a:lnTo>
                  <a:lnTo>
                    <a:pt x="38" y="30"/>
                  </a:lnTo>
                  <a:lnTo>
                    <a:pt x="36" y="29"/>
                  </a:lnTo>
                  <a:lnTo>
                    <a:pt x="36" y="29"/>
                  </a:lnTo>
                  <a:lnTo>
                    <a:pt x="36" y="23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9" y="15"/>
                  </a:lnTo>
                  <a:lnTo>
                    <a:pt x="40" y="13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39" y="7"/>
                  </a:lnTo>
                  <a:lnTo>
                    <a:pt x="39" y="6"/>
                  </a:lnTo>
                  <a:lnTo>
                    <a:pt x="38" y="4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19" y="6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30"/>
                  </a:lnTo>
                  <a:lnTo>
                    <a:pt x="22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6" y="37"/>
                  </a:lnTo>
                  <a:lnTo>
                    <a:pt x="13" y="40"/>
                  </a:lnTo>
                  <a:lnTo>
                    <a:pt x="10" y="43"/>
                  </a:lnTo>
                  <a:lnTo>
                    <a:pt x="7" y="46"/>
                  </a:lnTo>
                  <a:lnTo>
                    <a:pt x="5" y="49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3" y="56"/>
                  </a:lnTo>
                  <a:lnTo>
                    <a:pt x="3" y="62"/>
                  </a:lnTo>
                  <a:lnTo>
                    <a:pt x="2" y="68"/>
                  </a:lnTo>
                  <a:lnTo>
                    <a:pt x="1" y="75"/>
                  </a:lnTo>
                  <a:lnTo>
                    <a:pt x="1" y="81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0" y="124"/>
                  </a:lnTo>
                  <a:lnTo>
                    <a:pt x="1" y="125"/>
                  </a:lnTo>
                  <a:lnTo>
                    <a:pt x="2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6"/>
                  </a:lnTo>
                  <a:lnTo>
                    <a:pt x="6" y="125"/>
                  </a:lnTo>
                  <a:lnTo>
                    <a:pt x="7" y="125"/>
                  </a:lnTo>
                  <a:lnTo>
                    <a:pt x="7" y="125"/>
                  </a:lnTo>
                  <a:lnTo>
                    <a:pt x="3" y="121"/>
                  </a:lnTo>
                  <a:lnTo>
                    <a:pt x="9" y="81"/>
                  </a:lnTo>
                  <a:lnTo>
                    <a:pt x="9" y="122"/>
                  </a:lnTo>
                  <a:lnTo>
                    <a:pt x="18" y="195"/>
                  </a:lnTo>
                  <a:lnTo>
                    <a:pt x="11" y="206"/>
                  </a:lnTo>
                  <a:lnTo>
                    <a:pt x="9" y="212"/>
                  </a:lnTo>
                  <a:lnTo>
                    <a:pt x="20" y="208"/>
                  </a:lnTo>
                  <a:lnTo>
                    <a:pt x="29" y="199"/>
                  </a:lnTo>
                  <a:lnTo>
                    <a:pt x="29" y="200"/>
                  </a:lnTo>
                  <a:lnTo>
                    <a:pt x="30" y="200"/>
                  </a:lnTo>
                  <a:lnTo>
                    <a:pt x="32" y="201"/>
                  </a:lnTo>
                  <a:lnTo>
                    <a:pt x="34" y="201"/>
                  </a:lnTo>
                  <a:lnTo>
                    <a:pt x="36" y="202"/>
                  </a:lnTo>
                  <a:lnTo>
                    <a:pt x="39" y="202"/>
                  </a:lnTo>
                  <a:lnTo>
                    <a:pt x="40" y="203"/>
                  </a:lnTo>
                  <a:lnTo>
                    <a:pt x="42" y="203"/>
                  </a:lnTo>
                  <a:lnTo>
                    <a:pt x="43" y="203"/>
                  </a:lnTo>
                  <a:lnTo>
                    <a:pt x="45" y="202"/>
                  </a:lnTo>
                  <a:lnTo>
                    <a:pt x="46" y="202"/>
                  </a:lnTo>
                  <a:lnTo>
                    <a:pt x="47" y="201"/>
                  </a:lnTo>
                  <a:lnTo>
                    <a:pt x="49" y="201"/>
                  </a:lnTo>
                  <a:lnTo>
                    <a:pt x="49" y="200"/>
                  </a:lnTo>
                  <a:lnTo>
                    <a:pt x="50" y="200"/>
                  </a:lnTo>
                  <a:lnTo>
                    <a:pt x="50" y="200"/>
                  </a:lnTo>
                  <a:lnTo>
                    <a:pt x="48" y="193"/>
                  </a:lnTo>
                  <a:lnTo>
                    <a:pt x="40" y="190"/>
                  </a:lnTo>
                  <a:lnTo>
                    <a:pt x="47" y="117"/>
                  </a:lnTo>
                  <a:lnTo>
                    <a:pt x="50" y="107"/>
                  </a:lnTo>
                  <a:lnTo>
                    <a:pt x="47" y="68"/>
                  </a:lnTo>
                  <a:lnTo>
                    <a:pt x="55" y="107"/>
                  </a:lnTo>
                  <a:lnTo>
                    <a:pt x="53" y="111"/>
                  </a:lnTo>
                  <a:lnTo>
                    <a:pt x="53" y="111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4" y="117"/>
                  </a:lnTo>
                  <a:lnTo>
                    <a:pt x="50" y="118"/>
                  </a:lnTo>
                </a:path>
              </a:pathLst>
            </a:custGeom>
            <a:solidFill>
              <a:srgbClr val="FFC65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6" name="Freeform 366"/>
            <p:cNvSpPr>
              <a:spLocks/>
            </p:cNvSpPr>
            <p:nvPr/>
          </p:nvSpPr>
          <p:spPr bwMode="auto">
            <a:xfrm>
              <a:off x="962" y="1337"/>
              <a:ext cx="65" cy="217"/>
            </a:xfrm>
            <a:custGeom>
              <a:avLst/>
              <a:gdLst/>
              <a:ahLst/>
              <a:cxnLst>
                <a:cxn ang="0">
                  <a:pos x="12" y="126"/>
                </a:cxn>
                <a:cxn ang="0">
                  <a:pos x="5" y="96"/>
                </a:cxn>
                <a:cxn ang="0">
                  <a:pos x="0" y="82"/>
                </a:cxn>
                <a:cxn ang="0">
                  <a:pos x="1" y="75"/>
                </a:cxn>
                <a:cxn ang="0">
                  <a:pos x="3" y="65"/>
                </a:cxn>
                <a:cxn ang="0">
                  <a:pos x="7" y="56"/>
                </a:cxn>
                <a:cxn ang="0">
                  <a:pos x="11" y="49"/>
                </a:cxn>
                <a:cxn ang="0">
                  <a:pos x="16" y="43"/>
                </a:cxn>
                <a:cxn ang="0">
                  <a:pos x="23" y="37"/>
                </a:cxn>
                <a:cxn ang="0">
                  <a:pos x="26" y="34"/>
                </a:cxn>
                <a:cxn ang="0">
                  <a:pos x="27" y="28"/>
                </a:cxn>
                <a:cxn ang="0">
                  <a:pos x="23" y="22"/>
                </a:cxn>
                <a:cxn ang="0">
                  <a:pos x="23" y="20"/>
                </a:cxn>
                <a:cxn ang="0">
                  <a:pos x="23" y="16"/>
                </a:cxn>
                <a:cxn ang="0">
                  <a:pos x="24" y="12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9" y="3"/>
                </a:cxn>
                <a:cxn ang="0">
                  <a:pos x="32" y="1"/>
                </a:cxn>
                <a:cxn ang="0">
                  <a:pos x="38" y="0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2"/>
                </a:cxn>
                <a:cxn ang="0">
                  <a:pos x="47" y="3"/>
                </a:cxn>
                <a:cxn ang="0">
                  <a:pos x="47" y="7"/>
                </a:cxn>
                <a:cxn ang="0">
                  <a:pos x="47" y="12"/>
                </a:cxn>
                <a:cxn ang="0">
                  <a:pos x="46" y="15"/>
                </a:cxn>
                <a:cxn ang="0">
                  <a:pos x="42" y="26"/>
                </a:cxn>
                <a:cxn ang="0">
                  <a:pos x="42" y="30"/>
                </a:cxn>
                <a:cxn ang="0">
                  <a:pos x="47" y="31"/>
                </a:cxn>
                <a:cxn ang="0">
                  <a:pos x="53" y="34"/>
                </a:cxn>
                <a:cxn ang="0">
                  <a:pos x="58" y="37"/>
                </a:cxn>
                <a:cxn ang="0">
                  <a:pos x="59" y="40"/>
                </a:cxn>
                <a:cxn ang="0">
                  <a:pos x="60" y="49"/>
                </a:cxn>
                <a:cxn ang="0">
                  <a:pos x="62" y="61"/>
                </a:cxn>
                <a:cxn ang="0">
                  <a:pos x="63" y="71"/>
                </a:cxn>
                <a:cxn ang="0">
                  <a:pos x="63" y="76"/>
                </a:cxn>
                <a:cxn ang="0">
                  <a:pos x="64" y="84"/>
                </a:cxn>
                <a:cxn ang="0">
                  <a:pos x="64" y="96"/>
                </a:cxn>
                <a:cxn ang="0">
                  <a:pos x="63" y="106"/>
                </a:cxn>
                <a:cxn ang="0">
                  <a:pos x="62" y="111"/>
                </a:cxn>
                <a:cxn ang="0">
                  <a:pos x="60" y="113"/>
                </a:cxn>
                <a:cxn ang="0">
                  <a:pos x="58" y="114"/>
                </a:cxn>
                <a:cxn ang="0">
                  <a:pos x="56" y="114"/>
                </a:cxn>
                <a:cxn ang="0">
                  <a:pos x="57" y="111"/>
                </a:cxn>
                <a:cxn ang="0">
                  <a:pos x="54" y="112"/>
                </a:cxn>
                <a:cxn ang="0">
                  <a:pos x="54" y="149"/>
                </a:cxn>
                <a:cxn ang="0">
                  <a:pos x="56" y="190"/>
                </a:cxn>
                <a:cxn ang="0">
                  <a:pos x="47" y="197"/>
                </a:cxn>
                <a:cxn ang="0">
                  <a:pos x="34" y="202"/>
                </a:cxn>
                <a:cxn ang="0">
                  <a:pos x="32" y="205"/>
                </a:cxn>
                <a:cxn ang="0">
                  <a:pos x="30" y="209"/>
                </a:cxn>
                <a:cxn ang="0">
                  <a:pos x="26" y="213"/>
                </a:cxn>
                <a:cxn ang="0">
                  <a:pos x="24" y="215"/>
                </a:cxn>
                <a:cxn ang="0">
                  <a:pos x="21" y="216"/>
                </a:cxn>
                <a:cxn ang="0">
                  <a:pos x="19" y="216"/>
                </a:cxn>
                <a:cxn ang="0">
                  <a:pos x="17" y="216"/>
                </a:cxn>
                <a:cxn ang="0">
                  <a:pos x="20" y="207"/>
                </a:cxn>
                <a:cxn ang="0">
                  <a:pos x="15" y="163"/>
                </a:cxn>
                <a:cxn ang="0">
                  <a:pos x="13" y="116"/>
                </a:cxn>
              </a:cxnLst>
              <a:rect l="0" t="0" r="r" b="b"/>
              <a:pathLst>
                <a:path w="65" h="217">
                  <a:moveTo>
                    <a:pt x="13" y="116"/>
                  </a:moveTo>
                  <a:lnTo>
                    <a:pt x="12" y="126"/>
                  </a:lnTo>
                  <a:lnTo>
                    <a:pt x="3" y="117"/>
                  </a:lnTo>
                  <a:lnTo>
                    <a:pt x="5" y="96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1" y="75"/>
                  </a:lnTo>
                  <a:lnTo>
                    <a:pt x="2" y="70"/>
                  </a:lnTo>
                  <a:lnTo>
                    <a:pt x="3" y="65"/>
                  </a:lnTo>
                  <a:lnTo>
                    <a:pt x="5" y="60"/>
                  </a:lnTo>
                  <a:lnTo>
                    <a:pt x="7" y="56"/>
                  </a:lnTo>
                  <a:lnTo>
                    <a:pt x="9" y="52"/>
                  </a:lnTo>
                  <a:lnTo>
                    <a:pt x="11" y="49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20" y="40"/>
                  </a:lnTo>
                  <a:lnTo>
                    <a:pt x="23" y="37"/>
                  </a:lnTo>
                  <a:lnTo>
                    <a:pt x="25" y="35"/>
                  </a:lnTo>
                  <a:lnTo>
                    <a:pt x="26" y="34"/>
                  </a:lnTo>
                  <a:lnTo>
                    <a:pt x="27" y="33"/>
                  </a:lnTo>
                  <a:lnTo>
                    <a:pt x="27" y="28"/>
                  </a:lnTo>
                  <a:lnTo>
                    <a:pt x="24" y="23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2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4" y="2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7" y="5"/>
                  </a:lnTo>
                  <a:lnTo>
                    <a:pt x="47" y="7"/>
                  </a:lnTo>
                  <a:lnTo>
                    <a:pt x="47" y="10"/>
                  </a:lnTo>
                  <a:lnTo>
                    <a:pt x="47" y="12"/>
                  </a:lnTo>
                  <a:lnTo>
                    <a:pt x="47" y="13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2" y="26"/>
                  </a:lnTo>
                  <a:lnTo>
                    <a:pt x="41" y="29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7" y="31"/>
                  </a:lnTo>
                  <a:lnTo>
                    <a:pt x="50" y="33"/>
                  </a:lnTo>
                  <a:lnTo>
                    <a:pt x="53" y="34"/>
                  </a:lnTo>
                  <a:lnTo>
                    <a:pt x="56" y="35"/>
                  </a:lnTo>
                  <a:lnTo>
                    <a:pt x="58" y="37"/>
                  </a:lnTo>
                  <a:lnTo>
                    <a:pt x="59" y="38"/>
                  </a:lnTo>
                  <a:lnTo>
                    <a:pt x="59" y="40"/>
                  </a:lnTo>
                  <a:lnTo>
                    <a:pt x="60" y="44"/>
                  </a:lnTo>
                  <a:lnTo>
                    <a:pt x="60" y="49"/>
                  </a:lnTo>
                  <a:lnTo>
                    <a:pt x="61" y="55"/>
                  </a:lnTo>
                  <a:lnTo>
                    <a:pt x="62" y="61"/>
                  </a:lnTo>
                  <a:lnTo>
                    <a:pt x="62" y="66"/>
                  </a:lnTo>
                  <a:lnTo>
                    <a:pt x="63" y="71"/>
                  </a:lnTo>
                  <a:lnTo>
                    <a:pt x="63" y="74"/>
                  </a:lnTo>
                  <a:lnTo>
                    <a:pt x="63" y="76"/>
                  </a:lnTo>
                  <a:lnTo>
                    <a:pt x="63" y="80"/>
                  </a:lnTo>
                  <a:lnTo>
                    <a:pt x="64" y="84"/>
                  </a:lnTo>
                  <a:lnTo>
                    <a:pt x="64" y="90"/>
                  </a:lnTo>
                  <a:lnTo>
                    <a:pt x="64" y="96"/>
                  </a:lnTo>
                  <a:lnTo>
                    <a:pt x="64" y="101"/>
                  </a:lnTo>
                  <a:lnTo>
                    <a:pt x="63" y="106"/>
                  </a:lnTo>
                  <a:lnTo>
                    <a:pt x="63" y="110"/>
                  </a:lnTo>
                  <a:lnTo>
                    <a:pt x="62" y="111"/>
                  </a:lnTo>
                  <a:lnTo>
                    <a:pt x="61" y="112"/>
                  </a:lnTo>
                  <a:lnTo>
                    <a:pt x="60" y="113"/>
                  </a:lnTo>
                  <a:lnTo>
                    <a:pt x="59" y="114"/>
                  </a:lnTo>
                  <a:lnTo>
                    <a:pt x="58" y="114"/>
                  </a:lnTo>
                  <a:lnTo>
                    <a:pt x="57" y="114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57" y="111"/>
                  </a:lnTo>
                  <a:lnTo>
                    <a:pt x="60" y="108"/>
                  </a:lnTo>
                  <a:lnTo>
                    <a:pt x="54" y="112"/>
                  </a:lnTo>
                  <a:lnTo>
                    <a:pt x="56" y="140"/>
                  </a:lnTo>
                  <a:lnTo>
                    <a:pt x="54" y="149"/>
                  </a:lnTo>
                  <a:lnTo>
                    <a:pt x="47" y="184"/>
                  </a:lnTo>
                  <a:lnTo>
                    <a:pt x="56" y="190"/>
                  </a:lnTo>
                  <a:lnTo>
                    <a:pt x="57" y="195"/>
                  </a:lnTo>
                  <a:lnTo>
                    <a:pt x="47" y="197"/>
                  </a:lnTo>
                  <a:lnTo>
                    <a:pt x="34" y="201"/>
                  </a:lnTo>
                  <a:lnTo>
                    <a:pt x="34" y="202"/>
                  </a:lnTo>
                  <a:lnTo>
                    <a:pt x="33" y="203"/>
                  </a:lnTo>
                  <a:lnTo>
                    <a:pt x="32" y="205"/>
                  </a:lnTo>
                  <a:lnTo>
                    <a:pt x="31" y="207"/>
                  </a:lnTo>
                  <a:lnTo>
                    <a:pt x="30" y="209"/>
                  </a:lnTo>
                  <a:lnTo>
                    <a:pt x="28" y="212"/>
                  </a:lnTo>
                  <a:lnTo>
                    <a:pt x="26" y="213"/>
                  </a:lnTo>
                  <a:lnTo>
                    <a:pt x="25" y="214"/>
                  </a:lnTo>
                  <a:lnTo>
                    <a:pt x="24" y="215"/>
                  </a:lnTo>
                  <a:lnTo>
                    <a:pt x="23" y="215"/>
                  </a:lnTo>
                  <a:lnTo>
                    <a:pt x="21" y="216"/>
                  </a:lnTo>
                  <a:lnTo>
                    <a:pt x="20" y="216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7" y="216"/>
                  </a:lnTo>
                  <a:lnTo>
                    <a:pt x="20" y="207"/>
                  </a:lnTo>
                  <a:lnTo>
                    <a:pt x="23" y="198"/>
                  </a:lnTo>
                  <a:lnTo>
                    <a:pt x="15" y="163"/>
                  </a:lnTo>
                  <a:lnTo>
                    <a:pt x="13" y="128"/>
                  </a:lnTo>
                  <a:lnTo>
                    <a:pt x="13" y="11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7" name="Freeform 367"/>
            <p:cNvSpPr>
              <a:spLocks/>
            </p:cNvSpPr>
            <p:nvPr/>
          </p:nvSpPr>
          <p:spPr bwMode="auto">
            <a:xfrm>
              <a:off x="967" y="1337"/>
              <a:ext cx="65" cy="217"/>
            </a:xfrm>
            <a:custGeom>
              <a:avLst/>
              <a:gdLst/>
              <a:ahLst/>
              <a:cxnLst>
                <a:cxn ang="0">
                  <a:pos x="12" y="126"/>
                </a:cxn>
                <a:cxn ang="0">
                  <a:pos x="6" y="97"/>
                </a:cxn>
                <a:cxn ang="0">
                  <a:pos x="0" y="82"/>
                </a:cxn>
                <a:cxn ang="0">
                  <a:pos x="1" y="76"/>
                </a:cxn>
                <a:cxn ang="0">
                  <a:pos x="4" y="66"/>
                </a:cxn>
                <a:cxn ang="0">
                  <a:pos x="7" y="56"/>
                </a:cxn>
                <a:cxn ang="0">
                  <a:pos x="11" y="50"/>
                </a:cxn>
                <a:cxn ang="0">
                  <a:pos x="17" y="43"/>
                </a:cxn>
                <a:cxn ang="0">
                  <a:pos x="23" y="38"/>
                </a:cxn>
                <a:cxn ang="0">
                  <a:pos x="27" y="34"/>
                </a:cxn>
                <a:cxn ang="0">
                  <a:pos x="27" y="28"/>
                </a:cxn>
                <a:cxn ang="0">
                  <a:pos x="24" y="23"/>
                </a:cxn>
                <a:cxn ang="0">
                  <a:pos x="23" y="20"/>
                </a:cxn>
                <a:cxn ang="0">
                  <a:pos x="23" y="17"/>
                </a:cxn>
                <a:cxn ang="0">
                  <a:pos x="24" y="12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8" y="3"/>
                </a:cxn>
                <a:cxn ang="0">
                  <a:pos x="32" y="2"/>
                </a:cxn>
                <a:cxn ang="0">
                  <a:pos x="38" y="0"/>
                </a:cxn>
                <a:cxn ang="0">
                  <a:pos x="41" y="0"/>
                </a:cxn>
                <a:cxn ang="0">
                  <a:pos x="42" y="0"/>
                </a:cxn>
                <a:cxn ang="0">
                  <a:pos x="44" y="2"/>
                </a:cxn>
                <a:cxn ang="0">
                  <a:pos x="47" y="4"/>
                </a:cxn>
                <a:cxn ang="0">
                  <a:pos x="47" y="7"/>
                </a:cxn>
                <a:cxn ang="0">
                  <a:pos x="47" y="12"/>
                </a:cxn>
                <a:cxn ang="0">
                  <a:pos x="46" y="15"/>
                </a:cxn>
                <a:cxn ang="0">
                  <a:pos x="42" y="26"/>
                </a:cxn>
                <a:cxn ang="0">
                  <a:pos x="42" y="30"/>
                </a:cxn>
                <a:cxn ang="0">
                  <a:pos x="47" y="31"/>
                </a:cxn>
                <a:cxn ang="0">
                  <a:pos x="53" y="34"/>
                </a:cxn>
                <a:cxn ang="0">
                  <a:pos x="58" y="37"/>
                </a:cxn>
                <a:cxn ang="0">
                  <a:pos x="59" y="40"/>
                </a:cxn>
                <a:cxn ang="0">
                  <a:pos x="60" y="49"/>
                </a:cxn>
                <a:cxn ang="0">
                  <a:pos x="61" y="61"/>
                </a:cxn>
                <a:cxn ang="0">
                  <a:pos x="63" y="71"/>
                </a:cxn>
                <a:cxn ang="0">
                  <a:pos x="63" y="76"/>
                </a:cxn>
                <a:cxn ang="0">
                  <a:pos x="63" y="85"/>
                </a:cxn>
                <a:cxn ang="0">
                  <a:pos x="64" y="96"/>
                </a:cxn>
                <a:cxn ang="0">
                  <a:pos x="63" y="106"/>
                </a:cxn>
                <a:cxn ang="0">
                  <a:pos x="62" y="111"/>
                </a:cxn>
                <a:cxn ang="0">
                  <a:pos x="60" y="113"/>
                </a:cxn>
                <a:cxn ang="0">
                  <a:pos x="57" y="114"/>
                </a:cxn>
                <a:cxn ang="0">
                  <a:pos x="56" y="114"/>
                </a:cxn>
                <a:cxn ang="0">
                  <a:pos x="57" y="111"/>
                </a:cxn>
                <a:cxn ang="0">
                  <a:pos x="54" y="113"/>
                </a:cxn>
                <a:cxn ang="0">
                  <a:pos x="54" y="150"/>
                </a:cxn>
                <a:cxn ang="0">
                  <a:pos x="56" y="190"/>
                </a:cxn>
                <a:cxn ang="0">
                  <a:pos x="47" y="198"/>
                </a:cxn>
                <a:cxn ang="0">
                  <a:pos x="34" y="202"/>
                </a:cxn>
                <a:cxn ang="0">
                  <a:pos x="32" y="205"/>
                </a:cxn>
                <a:cxn ang="0">
                  <a:pos x="29" y="210"/>
                </a:cxn>
                <a:cxn ang="0">
                  <a:pos x="27" y="213"/>
                </a:cxn>
                <a:cxn ang="0">
                  <a:pos x="24" y="215"/>
                </a:cxn>
                <a:cxn ang="0">
                  <a:pos x="21" y="216"/>
                </a:cxn>
                <a:cxn ang="0">
                  <a:pos x="19" y="216"/>
                </a:cxn>
                <a:cxn ang="0">
                  <a:pos x="17" y="216"/>
                </a:cxn>
                <a:cxn ang="0">
                  <a:pos x="19" y="207"/>
                </a:cxn>
                <a:cxn ang="0">
                  <a:pos x="16" y="163"/>
                </a:cxn>
                <a:cxn ang="0">
                  <a:pos x="12" y="116"/>
                </a:cxn>
              </a:cxnLst>
              <a:rect l="0" t="0" r="r" b="b"/>
              <a:pathLst>
                <a:path w="65" h="217">
                  <a:moveTo>
                    <a:pt x="12" y="116"/>
                  </a:moveTo>
                  <a:lnTo>
                    <a:pt x="12" y="126"/>
                  </a:lnTo>
                  <a:lnTo>
                    <a:pt x="3" y="117"/>
                  </a:lnTo>
                  <a:lnTo>
                    <a:pt x="6" y="97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3" y="71"/>
                  </a:lnTo>
                  <a:lnTo>
                    <a:pt x="4" y="66"/>
                  </a:lnTo>
                  <a:lnTo>
                    <a:pt x="5" y="61"/>
                  </a:lnTo>
                  <a:lnTo>
                    <a:pt x="7" y="56"/>
                  </a:lnTo>
                  <a:lnTo>
                    <a:pt x="9" y="53"/>
                  </a:lnTo>
                  <a:lnTo>
                    <a:pt x="11" y="50"/>
                  </a:lnTo>
                  <a:lnTo>
                    <a:pt x="13" y="46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3" y="38"/>
                  </a:lnTo>
                  <a:lnTo>
                    <a:pt x="25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28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4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2"/>
                  </a:lnTo>
                  <a:lnTo>
                    <a:pt x="35" y="1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4" y="2"/>
                  </a:lnTo>
                  <a:lnTo>
                    <a:pt x="45" y="3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7"/>
                  </a:lnTo>
                  <a:lnTo>
                    <a:pt x="47" y="10"/>
                  </a:lnTo>
                  <a:lnTo>
                    <a:pt x="47" y="12"/>
                  </a:lnTo>
                  <a:lnTo>
                    <a:pt x="46" y="14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2" y="26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4" y="31"/>
                  </a:lnTo>
                  <a:lnTo>
                    <a:pt x="47" y="31"/>
                  </a:lnTo>
                  <a:lnTo>
                    <a:pt x="50" y="33"/>
                  </a:lnTo>
                  <a:lnTo>
                    <a:pt x="53" y="34"/>
                  </a:lnTo>
                  <a:lnTo>
                    <a:pt x="56" y="35"/>
                  </a:lnTo>
                  <a:lnTo>
                    <a:pt x="58" y="37"/>
                  </a:lnTo>
                  <a:lnTo>
                    <a:pt x="59" y="38"/>
                  </a:lnTo>
                  <a:lnTo>
                    <a:pt x="59" y="40"/>
                  </a:lnTo>
                  <a:lnTo>
                    <a:pt x="59" y="44"/>
                  </a:lnTo>
                  <a:lnTo>
                    <a:pt x="60" y="49"/>
                  </a:lnTo>
                  <a:lnTo>
                    <a:pt x="60" y="55"/>
                  </a:lnTo>
                  <a:lnTo>
                    <a:pt x="61" y="61"/>
                  </a:lnTo>
                  <a:lnTo>
                    <a:pt x="62" y="67"/>
                  </a:lnTo>
                  <a:lnTo>
                    <a:pt x="63" y="71"/>
                  </a:lnTo>
                  <a:lnTo>
                    <a:pt x="63" y="74"/>
                  </a:lnTo>
                  <a:lnTo>
                    <a:pt x="63" y="76"/>
                  </a:lnTo>
                  <a:lnTo>
                    <a:pt x="63" y="80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4" y="96"/>
                  </a:lnTo>
                  <a:lnTo>
                    <a:pt x="64" y="101"/>
                  </a:lnTo>
                  <a:lnTo>
                    <a:pt x="63" y="106"/>
                  </a:lnTo>
                  <a:lnTo>
                    <a:pt x="63" y="110"/>
                  </a:lnTo>
                  <a:lnTo>
                    <a:pt x="62" y="111"/>
                  </a:lnTo>
                  <a:lnTo>
                    <a:pt x="61" y="112"/>
                  </a:lnTo>
                  <a:lnTo>
                    <a:pt x="60" y="113"/>
                  </a:lnTo>
                  <a:lnTo>
                    <a:pt x="59" y="114"/>
                  </a:lnTo>
                  <a:lnTo>
                    <a:pt x="57" y="114"/>
                  </a:lnTo>
                  <a:lnTo>
                    <a:pt x="57" y="114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57" y="111"/>
                  </a:lnTo>
                  <a:lnTo>
                    <a:pt x="59" y="108"/>
                  </a:lnTo>
                  <a:lnTo>
                    <a:pt x="54" y="113"/>
                  </a:lnTo>
                  <a:lnTo>
                    <a:pt x="55" y="141"/>
                  </a:lnTo>
                  <a:lnTo>
                    <a:pt x="54" y="150"/>
                  </a:lnTo>
                  <a:lnTo>
                    <a:pt x="47" y="185"/>
                  </a:lnTo>
                  <a:lnTo>
                    <a:pt x="56" y="190"/>
                  </a:lnTo>
                  <a:lnTo>
                    <a:pt x="57" y="195"/>
                  </a:lnTo>
                  <a:lnTo>
                    <a:pt x="47" y="198"/>
                  </a:lnTo>
                  <a:lnTo>
                    <a:pt x="34" y="201"/>
                  </a:lnTo>
                  <a:lnTo>
                    <a:pt x="34" y="202"/>
                  </a:lnTo>
                  <a:lnTo>
                    <a:pt x="33" y="203"/>
                  </a:lnTo>
                  <a:lnTo>
                    <a:pt x="32" y="205"/>
                  </a:lnTo>
                  <a:lnTo>
                    <a:pt x="31" y="207"/>
                  </a:lnTo>
                  <a:lnTo>
                    <a:pt x="29" y="210"/>
                  </a:lnTo>
                  <a:lnTo>
                    <a:pt x="28" y="212"/>
                  </a:lnTo>
                  <a:lnTo>
                    <a:pt x="27" y="213"/>
                  </a:lnTo>
                  <a:lnTo>
                    <a:pt x="25" y="215"/>
                  </a:lnTo>
                  <a:lnTo>
                    <a:pt x="24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6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7" y="216"/>
                  </a:lnTo>
                  <a:lnTo>
                    <a:pt x="19" y="207"/>
                  </a:lnTo>
                  <a:lnTo>
                    <a:pt x="23" y="198"/>
                  </a:lnTo>
                  <a:lnTo>
                    <a:pt x="16" y="163"/>
                  </a:lnTo>
                  <a:lnTo>
                    <a:pt x="14" y="129"/>
                  </a:lnTo>
                  <a:lnTo>
                    <a:pt x="12" y="116"/>
                  </a:lnTo>
                </a:path>
              </a:pathLst>
            </a:custGeom>
            <a:solidFill>
              <a:srgbClr val="52BA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8" name="Freeform 368"/>
            <p:cNvSpPr>
              <a:spLocks/>
            </p:cNvSpPr>
            <p:nvPr/>
          </p:nvSpPr>
          <p:spPr bwMode="auto">
            <a:xfrm>
              <a:off x="1020" y="1327"/>
              <a:ext cx="65" cy="201"/>
            </a:xfrm>
            <a:custGeom>
              <a:avLst/>
              <a:gdLst/>
              <a:ahLst/>
              <a:cxnLst>
                <a:cxn ang="0">
                  <a:pos x="24" y="153"/>
                </a:cxn>
                <a:cxn ang="0">
                  <a:pos x="23" y="158"/>
                </a:cxn>
                <a:cxn ang="0">
                  <a:pos x="23" y="166"/>
                </a:cxn>
                <a:cxn ang="0">
                  <a:pos x="26" y="177"/>
                </a:cxn>
                <a:cxn ang="0">
                  <a:pos x="25" y="197"/>
                </a:cxn>
                <a:cxn ang="0">
                  <a:pos x="28" y="199"/>
                </a:cxn>
                <a:cxn ang="0">
                  <a:pos x="32" y="198"/>
                </a:cxn>
                <a:cxn ang="0">
                  <a:pos x="35" y="193"/>
                </a:cxn>
                <a:cxn ang="0">
                  <a:pos x="35" y="189"/>
                </a:cxn>
                <a:cxn ang="0">
                  <a:pos x="39" y="148"/>
                </a:cxn>
                <a:cxn ang="0">
                  <a:pos x="43" y="142"/>
                </a:cxn>
                <a:cxn ang="0">
                  <a:pos x="43" y="150"/>
                </a:cxn>
                <a:cxn ang="0">
                  <a:pos x="45" y="161"/>
                </a:cxn>
                <a:cxn ang="0">
                  <a:pos x="48" y="172"/>
                </a:cxn>
                <a:cxn ang="0">
                  <a:pos x="48" y="176"/>
                </a:cxn>
                <a:cxn ang="0">
                  <a:pos x="49" y="189"/>
                </a:cxn>
                <a:cxn ang="0">
                  <a:pos x="54" y="193"/>
                </a:cxn>
                <a:cxn ang="0">
                  <a:pos x="60" y="191"/>
                </a:cxn>
                <a:cxn ang="0">
                  <a:pos x="60" y="186"/>
                </a:cxn>
                <a:cxn ang="0">
                  <a:pos x="56" y="178"/>
                </a:cxn>
                <a:cxn ang="0">
                  <a:pos x="55" y="166"/>
                </a:cxn>
                <a:cxn ang="0">
                  <a:pos x="56" y="141"/>
                </a:cxn>
                <a:cxn ang="0">
                  <a:pos x="58" y="131"/>
                </a:cxn>
                <a:cxn ang="0">
                  <a:pos x="60" y="128"/>
                </a:cxn>
                <a:cxn ang="0">
                  <a:pos x="61" y="119"/>
                </a:cxn>
                <a:cxn ang="0">
                  <a:pos x="61" y="99"/>
                </a:cxn>
                <a:cxn ang="0">
                  <a:pos x="62" y="87"/>
                </a:cxn>
                <a:cxn ang="0">
                  <a:pos x="64" y="81"/>
                </a:cxn>
                <a:cxn ang="0">
                  <a:pos x="60" y="72"/>
                </a:cxn>
                <a:cxn ang="0">
                  <a:pos x="62" y="58"/>
                </a:cxn>
                <a:cxn ang="0">
                  <a:pos x="56" y="31"/>
                </a:cxn>
                <a:cxn ang="0">
                  <a:pos x="53" y="30"/>
                </a:cxn>
                <a:cxn ang="0">
                  <a:pos x="51" y="30"/>
                </a:cxn>
                <a:cxn ang="0">
                  <a:pos x="47" y="29"/>
                </a:cxn>
                <a:cxn ang="0">
                  <a:pos x="46" y="27"/>
                </a:cxn>
                <a:cxn ang="0">
                  <a:pos x="49" y="23"/>
                </a:cxn>
                <a:cxn ang="0">
                  <a:pos x="50" y="20"/>
                </a:cxn>
                <a:cxn ang="0">
                  <a:pos x="48" y="19"/>
                </a:cxn>
                <a:cxn ang="0">
                  <a:pos x="48" y="14"/>
                </a:cxn>
                <a:cxn ang="0">
                  <a:pos x="49" y="6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0"/>
                </a:cxn>
                <a:cxn ang="0">
                  <a:pos x="38" y="0"/>
                </a:cxn>
                <a:cxn ang="0">
                  <a:pos x="27" y="7"/>
                </a:cxn>
                <a:cxn ang="0">
                  <a:pos x="24" y="17"/>
                </a:cxn>
                <a:cxn ang="0">
                  <a:pos x="24" y="25"/>
                </a:cxn>
                <a:cxn ang="0">
                  <a:pos x="21" y="29"/>
                </a:cxn>
                <a:cxn ang="0">
                  <a:pos x="24" y="33"/>
                </a:cxn>
                <a:cxn ang="0">
                  <a:pos x="24" y="34"/>
                </a:cxn>
                <a:cxn ang="0">
                  <a:pos x="16" y="42"/>
                </a:cxn>
                <a:cxn ang="0">
                  <a:pos x="10" y="60"/>
                </a:cxn>
                <a:cxn ang="0">
                  <a:pos x="9" y="76"/>
                </a:cxn>
                <a:cxn ang="0">
                  <a:pos x="11" y="84"/>
                </a:cxn>
                <a:cxn ang="0">
                  <a:pos x="15" y="94"/>
                </a:cxn>
                <a:cxn ang="0">
                  <a:pos x="11" y="106"/>
                </a:cxn>
                <a:cxn ang="0">
                  <a:pos x="10" y="109"/>
                </a:cxn>
              </a:cxnLst>
              <a:rect l="0" t="0" r="r" b="b"/>
              <a:pathLst>
                <a:path w="65" h="201">
                  <a:moveTo>
                    <a:pt x="0" y="154"/>
                  </a:moveTo>
                  <a:lnTo>
                    <a:pt x="24" y="152"/>
                  </a:lnTo>
                  <a:lnTo>
                    <a:pt x="24" y="152"/>
                  </a:lnTo>
                  <a:lnTo>
                    <a:pt x="24" y="153"/>
                  </a:lnTo>
                  <a:lnTo>
                    <a:pt x="23" y="155"/>
                  </a:lnTo>
                  <a:lnTo>
                    <a:pt x="23" y="156"/>
                  </a:lnTo>
                  <a:lnTo>
                    <a:pt x="23" y="157"/>
                  </a:lnTo>
                  <a:lnTo>
                    <a:pt x="23" y="158"/>
                  </a:lnTo>
                  <a:lnTo>
                    <a:pt x="23" y="159"/>
                  </a:lnTo>
                  <a:lnTo>
                    <a:pt x="23" y="160"/>
                  </a:lnTo>
                  <a:lnTo>
                    <a:pt x="23" y="162"/>
                  </a:lnTo>
                  <a:lnTo>
                    <a:pt x="23" y="166"/>
                  </a:lnTo>
                  <a:lnTo>
                    <a:pt x="24" y="169"/>
                  </a:lnTo>
                  <a:lnTo>
                    <a:pt x="25" y="172"/>
                  </a:lnTo>
                  <a:lnTo>
                    <a:pt x="25" y="175"/>
                  </a:lnTo>
                  <a:lnTo>
                    <a:pt x="26" y="177"/>
                  </a:lnTo>
                  <a:lnTo>
                    <a:pt x="27" y="179"/>
                  </a:lnTo>
                  <a:lnTo>
                    <a:pt x="27" y="179"/>
                  </a:lnTo>
                  <a:lnTo>
                    <a:pt x="24" y="187"/>
                  </a:lnTo>
                  <a:lnTo>
                    <a:pt x="25" y="197"/>
                  </a:lnTo>
                  <a:lnTo>
                    <a:pt x="25" y="198"/>
                  </a:lnTo>
                  <a:lnTo>
                    <a:pt x="26" y="198"/>
                  </a:lnTo>
                  <a:lnTo>
                    <a:pt x="26" y="199"/>
                  </a:lnTo>
                  <a:lnTo>
                    <a:pt x="28" y="199"/>
                  </a:lnTo>
                  <a:lnTo>
                    <a:pt x="28" y="199"/>
                  </a:lnTo>
                  <a:lnTo>
                    <a:pt x="30" y="200"/>
                  </a:lnTo>
                  <a:lnTo>
                    <a:pt x="31" y="199"/>
                  </a:lnTo>
                  <a:lnTo>
                    <a:pt x="32" y="198"/>
                  </a:lnTo>
                  <a:lnTo>
                    <a:pt x="33" y="197"/>
                  </a:lnTo>
                  <a:lnTo>
                    <a:pt x="33" y="196"/>
                  </a:lnTo>
                  <a:lnTo>
                    <a:pt x="34" y="194"/>
                  </a:lnTo>
                  <a:lnTo>
                    <a:pt x="35" y="193"/>
                  </a:lnTo>
                  <a:lnTo>
                    <a:pt x="35" y="192"/>
                  </a:lnTo>
                  <a:lnTo>
                    <a:pt x="35" y="190"/>
                  </a:lnTo>
                  <a:lnTo>
                    <a:pt x="35" y="190"/>
                  </a:lnTo>
                  <a:lnTo>
                    <a:pt x="35" y="189"/>
                  </a:lnTo>
                  <a:lnTo>
                    <a:pt x="32" y="17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9" y="148"/>
                  </a:lnTo>
                  <a:lnTo>
                    <a:pt x="39" y="142"/>
                  </a:lnTo>
                  <a:lnTo>
                    <a:pt x="43" y="141"/>
                  </a:lnTo>
                  <a:lnTo>
                    <a:pt x="43" y="142"/>
                  </a:lnTo>
                  <a:lnTo>
                    <a:pt x="43" y="142"/>
                  </a:lnTo>
                  <a:lnTo>
                    <a:pt x="43" y="144"/>
                  </a:lnTo>
                  <a:lnTo>
                    <a:pt x="43" y="145"/>
                  </a:lnTo>
                  <a:lnTo>
                    <a:pt x="43" y="148"/>
                  </a:lnTo>
                  <a:lnTo>
                    <a:pt x="43" y="150"/>
                  </a:lnTo>
                  <a:lnTo>
                    <a:pt x="44" y="152"/>
                  </a:lnTo>
                  <a:lnTo>
                    <a:pt x="44" y="155"/>
                  </a:lnTo>
                  <a:lnTo>
                    <a:pt x="45" y="158"/>
                  </a:lnTo>
                  <a:lnTo>
                    <a:pt x="45" y="161"/>
                  </a:lnTo>
                  <a:lnTo>
                    <a:pt x="46" y="164"/>
                  </a:lnTo>
                  <a:lnTo>
                    <a:pt x="46" y="167"/>
                  </a:lnTo>
                  <a:lnTo>
                    <a:pt x="47" y="169"/>
                  </a:lnTo>
                  <a:lnTo>
                    <a:pt x="48" y="172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4"/>
                  </a:lnTo>
                  <a:lnTo>
                    <a:pt x="48" y="176"/>
                  </a:lnTo>
                  <a:lnTo>
                    <a:pt x="48" y="179"/>
                  </a:lnTo>
                  <a:lnTo>
                    <a:pt x="48" y="183"/>
                  </a:lnTo>
                  <a:lnTo>
                    <a:pt x="48" y="186"/>
                  </a:lnTo>
                  <a:lnTo>
                    <a:pt x="49" y="189"/>
                  </a:lnTo>
                  <a:lnTo>
                    <a:pt x="49" y="192"/>
                  </a:lnTo>
                  <a:lnTo>
                    <a:pt x="51" y="193"/>
                  </a:lnTo>
                  <a:lnTo>
                    <a:pt x="53" y="193"/>
                  </a:lnTo>
                  <a:lnTo>
                    <a:pt x="54" y="193"/>
                  </a:lnTo>
                  <a:lnTo>
                    <a:pt x="56" y="193"/>
                  </a:lnTo>
                  <a:lnTo>
                    <a:pt x="57" y="192"/>
                  </a:lnTo>
                  <a:lnTo>
                    <a:pt x="59" y="192"/>
                  </a:lnTo>
                  <a:lnTo>
                    <a:pt x="60" y="191"/>
                  </a:lnTo>
                  <a:lnTo>
                    <a:pt x="60" y="191"/>
                  </a:lnTo>
                  <a:lnTo>
                    <a:pt x="60" y="191"/>
                  </a:lnTo>
                  <a:lnTo>
                    <a:pt x="60" y="187"/>
                  </a:lnTo>
                  <a:lnTo>
                    <a:pt x="60" y="186"/>
                  </a:lnTo>
                  <a:lnTo>
                    <a:pt x="59" y="185"/>
                  </a:lnTo>
                  <a:lnTo>
                    <a:pt x="58" y="183"/>
                  </a:lnTo>
                  <a:lnTo>
                    <a:pt x="57" y="181"/>
                  </a:lnTo>
                  <a:lnTo>
                    <a:pt x="56" y="178"/>
                  </a:lnTo>
                  <a:lnTo>
                    <a:pt x="56" y="175"/>
                  </a:lnTo>
                  <a:lnTo>
                    <a:pt x="55" y="172"/>
                  </a:lnTo>
                  <a:lnTo>
                    <a:pt x="55" y="169"/>
                  </a:lnTo>
                  <a:lnTo>
                    <a:pt x="55" y="166"/>
                  </a:lnTo>
                  <a:lnTo>
                    <a:pt x="55" y="160"/>
                  </a:lnTo>
                  <a:lnTo>
                    <a:pt x="56" y="154"/>
                  </a:lnTo>
                  <a:lnTo>
                    <a:pt x="56" y="147"/>
                  </a:lnTo>
                  <a:lnTo>
                    <a:pt x="56" y="141"/>
                  </a:lnTo>
                  <a:lnTo>
                    <a:pt x="57" y="136"/>
                  </a:lnTo>
                  <a:lnTo>
                    <a:pt x="57" y="132"/>
                  </a:lnTo>
                  <a:lnTo>
                    <a:pt x="58" y="131"/>
                  </a:lnTo>
                  <a:lnTo>
                    <a:pt x="58" y="131"/>
                  </a:lnTo>
                  <a:lnTo>
                    <a:pt x="58" y="131"/>
                  </a:lnTo>
                  <a:lnTo>
                    <a:pt x="59" y="130"/>
                  </a:lnTo>
                  <a:lnTo>
                    <a:pt x="59" y="129"/>
                  </a:lnTo>
                  <a:lnTo>
                    <a:pt x="60" y="128"/>
                  </a:lnTo>
                  <a:lnTo>
                    <a:pt x="60" y="126"/>
                  </a:lnTo>
                  <a:lnTo>
                    <a:pt x="61" y="123"/>
                  </a:lnTo>
                  <a:lnTo>
                    <a:pt x="61" y="120"/>
                  </a:lnTo>
                  <a:lnTo>
                    <a:pt x="61" y="119"/>
                  </a:lnTo>
                  <a:lnTo>
                    <a:pt x="61" y="115"/>
                  </a:lnTo>
                  <a:lnTo>
                    <a:pt x="61" y="111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61" y="94"/>
                  </a:lnTo>
                  <a:lnTo>
                    <a:pt x="61" y="90"/>
                  </a:lnTo>
                  <a:lnTo>
                    <a:pt x="61" y="88"/>
                  </a:lnTo>
                  <a:lnTo>
                    <a:pt x="62" y="87"/>
                  </a:lnTo>
                  <a:lnTo>
                    <a:pt x="63" y="85"/>
                  </a:lnTo>
                  <a:lnTo>
                    <a:pt x="63" y="84"/>
                  </a:lnTo>
                  <a:lnTo>
                    <a:pt x="64" y="83"/>
                  </a:lnTo>
                  <a:lnTo>
                    <a:pt x="64" y="81"/>
                  </a:lnTo>
                  <a:lnTo>
                    <a:pt x="63" y="79"/>
                  </a:lnTo>
                  <a:lnTo>
                    <a:pt x="63" y="77"/>
                  </a:lnTo>
                  <a:lnTo>
                    <a:pt x="61" y="75"/>
                  </a:lnTo>
                  <a:lnTo>
                    <a:pt x="60" y="72"/>
                  </a:lnTo>
                  <a:lnTo>
                    <a:pt x="60" y="69"/>
                  </a:lnTo>
                  <a:lnTo>
                    <a:pt x="60" y="66"/>
                  </a:lnTo>
                  <a:lnTo>
                    <a:pt x="61" y="63"/>
                  </a:lnTo>
                  <a:lnTo>
                    <a:pt x="62" y="58"/>
                  </a:lnTo>
                  <a:lnTo>
                    <a:pt x="62" y="52"/>
                  </a:lnTo>
                  <a:lnTo>
                    <a:pt x="60" y="44"/>
                  </a:lnTo>
                  <a:lnTo>
                    <a:pt x="57" y="33"/>
                  </a:lnTo>
                  <a:lnTo>
                    <a:pt x="56" y="31"/>
                  </a:lnTo>
                  <a:lnTo>
                    <a:pt x="56" y="30"/>
                  </a:lnTo>
                  <a:lnTo>
                    <a:pt x="55" y="30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2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50" y="30"/>
                  </a:lnTo>
                  <a:lnTo>
                    <a:pt x="49" y="29"/>
                  </a:lnTo>
                  <a:lnTo>
                    <a:pt x="48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7" y="26"/>
                  </a:lnTo>
                  <a:lnTo>
                    <a:pt x="47" y="25"/>
                  </a:lnTo>
                  <a:lnTo>
                    <a:pt x="48" y="24"/>
                  </a:lnTo>
                  <a:lnTo>
                    <a:pt x="49" y="23"/>
                  </a:lnTo>
                  <a:lnTo>
                    <a:pt x="49" y="22"/>
                  </a:lnTo>
                  <a:lnTo>
                    <a:pt x="50" y="21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8" y="19"/>
                  </a:lnTo>
                  <a:lnTo>
                    <a:pt x="47" y="19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8" y="14"/>
                  </a:lnTo>
                  <a:lnTo>
                    <a:pt x="49" y="11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8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5" y="1"/>
                  </a:lnTo>
                  <a:lnTo>
                    <a:pt x="32" y="2"/>
                  </a:lnTo>
                  <a:lnTo>
                    <a:pt x="31" y="3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4" y="17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23" y="28"/>
                  </a:lnTo>
                  <a:lnTo>
                    <a:pt x="22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6" y="42"/>
                  </a:lnTo>
                  <a:lnTo>
                    <a:pt x="14" y="45"/>
                  </a:lnTo>
                  <a:lnTo>
                    <a:pt x="13" y="49"/>
                  </a:lnTo>
                  <a:lnTo>
                    <a:pt x="11" y="54"/>
                  </a:lnTo>
                  <a:lnTo>
                    <a:pt x="10" y="60"/>
                  </a:lnTo>
                  <a:lnTo>
                    <a:pt x="10" y="65"/>
                  </a:lnTo>
                  <a:lnTo>
                    <a:pt x="9" y="70"/>
                  </a:lnTo>
                  <a:lnTo>
                    <a:pt x="9" y="74"/>
                  </a:lnTo>
                  <a:lnTo>
                    <a:pt x="9" y="76"/>
                  </a:lnTo>
                  <a:lnTo>
                    <a:pt x="9" y="77"/>
                  </a:lnTo>
                  <a:lnTo>
                    <a:pt x="10" y="79"/>
                  </a:lnTo>
                  <a:lnTo>
                    <a:pt x="10" y="81"/>
                  </a:lnTo>
                  <a:lnTo>
                    <a:pt x="11" y="84"/>
                  </a:lnTo>
                  <a:lnTo>
                    <a:pt x="12" y="88"/>
                  </a:lnTo>
                  <a:lnTo>
                    <a:pt x="13" y="91"/>
                  </a:lnTo>
                  <a:lnTo>
                    <a:pt x="14" y="93"/>
                  </a:lnTo>
                  <a:lnTo>
                    <a:pt x="15" y="94"/>
                  </a:lnTo>
                  <a:lnTo>
                    <a:pt x="13" y="104"/>
                  </a:lnTo>
                  <a:lnTo>
                    <a:pt x="12" y="105"/>
                  </a:lnTo>
                  <a:lnTo>
                    <a:pt x="12" y="105"/>
                  </a:lnTo>
                  <a:lnTo>
                    <a:pt x="11" y="106"/>
                  </a:lnTo>
                  <a:lnTo>
                    <a:pt x="11" y="107"/>
                  </a:lnTo>
                  <a:lnTo>
                    <a:pt x="10" y="108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0" y="110"/>
                  </a:lnTo>
                  <a:lnTo>
                    <a:pt x="0" y="113"/>
                  </a:lnTo>
                  <a:lnTo>
                    <a:pt x="0" y="15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69" name="Freeform 369"/>
            <p:cNvSpPr>
              <a:spLocks/>
            </p:cNvSpPr>
            <p:nvPr/>
          </p:nvSpPr>
          <p:spPr bwMode="auto">
            <a:xfrm>
              <a:off x="1030" y="1322"/>
              <a:ext cx="60" cy="202"/>
            </a:xfrm>
            <a:custGeom>
              <a:avLst/>
              <a:gdLst/>
              <a:ahLst/>
              <a:cxnLst>
                <a:cxn ang="0">
                  <a:pos x="19" y="154"/>
                </a:cxn>
                <a:cxn ang="0">
                  <a:pos x="19" y="159"/>
                </a:cxn>
                <a:cxn ang="0">
                  <a:pos x="19" y="166"/>
                </a:cxn>
                <a:cxn ang="0">
                  <a:pos x="22" y="178"/>
                </a:cxn>
                <a:cxn ang="0">
                  <a:pos x="20" y="198"/>
                </a:cxn>
                <a:cxn ang="0">
                  <a:pos x="23" y="200"/>
                </a:cxn>
                <a:cxn ang="0">
                  <a:pos x="27" y="199"/>
                </a:cxn>
                <a:cxn ang="0">
                  <a:pos x="30" y="194"/>
                </a:cxn>
                <a:cxn ang="0">
                  <a:pos x="30" y="190"/>
                </a:cxn>
                <a:cxn ang="0">
                  <a:pos x="34" y="148"/>
                </a:cxn>
                <a:cxn ang="0">
                  <a:pos x="38" y="143"/>
                </a:cxn>
                <a:cxn ang="0">
                  <a:pos x="39" y="151"/>
                </a:cxn>
                <a:cxn ang="0">
                  <a:pos x="40" y="162"/>
                </a:cxn>
                <a:cxn ang="0">
                  <a:pos x="43" y="172"/>
                </a:cxn>
                <a:cxn ang="0">
                  <a:pos x="43" y="177"/>
                </a:cxn>
                <a:cxn ang="0">
                  <a:pos x="44" y="190"/>
                </a:cxn>
                <a:cxn ang="0">
                  <a:pos x="49" y="194"/>
                </a:cxn>
                <a:cxn ang="0">
                  <a:pos x="55" y="192"/>
                </a:cxn>
                <a:cxn ang="0">
                  <a:pos x="55" y="187"/>
                </a:cxn>
                <a:cxn ang="0">
                  <a:pos x="51" y="179"/>
                </a:cxn>
                <a:cxn ang="0">
                  <a:pos x="50" y="166"/>
                </a:cxn>
                <a:cxn ang="0">
                  <a:pos x="52" y="142"/>
                </a:cxn>
                <a:cxn ang="0">
                  <a:pos x="53" y="132"/>
                </a:cxn>
                <a:cxn ang="0">
                  <a:pos x="55" y="128"/>
                </a:cxn>
                <a:cxn ang="0">
                  <a:pos x="56" y="119"/>
                </a:cxn>
                <a:cxn ang="0">
                  <a:pos x="56" y="100"/>
                </a:cxn>
                <a:cxn ang="0">
                  <a:pos x="57" y="87"/>
                </a:cxn>
                <a:cxn ang="0">
                  <a:pos x="59" y="81"/>
                </a:cxn>
                <a:cxn ang="0">
                  <a:pos x="55" y="73"/>
                </a:cxn>
                <a:cxn ang="0">
                  <a:pos x="57" y="58"/>
                </a:cxn>
                <a:cxn ang="0">
                  <a:pos x="52" y="31"/>
                </a:cxn>
                <a:cxn ang="0">
                  <a:pos x="48" y="30"/>
                </a:cxn>
                <a:cxn ang="0">
                  <a:pos x="46" y="30"/>
                </a:cxn>
                <a:cxn ang="0">
                  <a:pos x="42" y="29"/>
                </a:cxn>
                <a:cxn ang="0">
                  <a:pos x="42" y="27"/>
                </a:cxn>
                <a:cxn ang="0">
                  <a:pos x="44" y="23"/>
                </a:cxn>
                <a:cxn ang="0">
                  <a:pos x="45" y="20"/>
                </a:cxn>
                <a:cxn ang="0">
                  <a:pos x="43" y="19"/>
                </a:cxn>
                <a:cxn ang="0">
                  <a:pos x="43" y="14"/>
                </a:cxn>
                <a:cxn ang="0">
                  <a:pos x="44" y="7"/>
                </a:cxn>
                <a:cxn ang="0">
                  <a:pos x="43" y="5"/>
                </a:cxn>
                <a:cxn ang="0">
                  <a:pos x="43" y="3"/>
                </a:cxn>
                <a:cxn ang="0">
                  <a:pos x="42" y="0"/>
                </a:cxn>
                <a:cxn ang="0">
                  <a:pos x="33" y="0"/>
                </a:cxn>
                <a:cxn ang="0">
                  <a:pos x="22" y="7"/>
                </a:cxn>
                <a:cxn ang="0">
                  <a:pos x="19" y="17"/>
                </a:cxn>
                <a:cxn ang="0">
                  <a:pos x="20" y="25"/>
                </a:cxn>
                <a:cxn ang="0">
                  <a:pos x="17" y="29"/>
                </a:cxn>
                <a:cxn ang="0">
                  <a:pos x="19" y="34"/>
                </a:cxn>
                <a:cxn ang="0">
                  <a:pos x="19" y="35"/>
                </a:cxn>
                <a:cxn ang="0">
                  <a:pos x="11" y="42"/>
                </a:cxn>
                <a:cxn ang="0">
                  <a:pos x="6" y="60"/>
                </a:cxn>
                <a:cxn ang="0">
                  <a:pos x="4" y="76"/>
                </a:cxn>
                <a:cxn ang="0">
                  <a:pos x="7" y="85"/>
                </a:cxn>
                <a:cxn ang="0">
                  <a:pos x="10" y="95"/>
                </a:cxn>
                <a:cxn ang="0">
                  <a:pos x="7" y="107"/>
                </a:cxn>
                <a:cxn ang="0">
                  <a:pos x="6" y="110"/>
                </a:cxn>
              </a:cxnLst>
              <a:rect l="0" t="0" r="r" b="b"/>
              <a:pathLst>
                <a:path w="60" h="202">
                  <a:moveTo>
                    <a:pt x="0" y="152"/>
                  </a:moveTo>
                  <a:lnTo>
                    <a:pt x="19" y="152"/>
                  </a:lnTo>
                  <a:lnTo>
                    <a:pt x="19" y="153"/>
                  </a:lnTo>
                  <a:lnTo>
                    <a:pt x="19" y="154"/>
                  </a:lnTo>
                  <a:lnTo>
                    <a:pt x="19" y="155"/>
                  </a:lnTo>
                  <a:lnTo>
                    <a:pt x="19" y="157"/>
                  </a:lnTo>
                  <a:lnTo>
                    <a:pt x="19" y="158"/>
                  </a:lnTo>
                  <a:lnTo>
                    <a:pt x="19" y="159"/>
                  </a:lnTo>
                  <a:lnTo>
                    <a:pt x="18" y="160"/>
                  </a:lnTo>
                  <a:lnTo>
                    <a:pt x="18" y="161"/>
                  </a:lnTo>
                  <a:lnTo>
                    <a:pt x="18" y="163"/>
                  </a:lnTo>
                  <a:lnTo>
                    <a:pt x="19" y="166"/>
                  </a:lnTo>
                  <a:lnTo>
                    <a:pt x="19" y="169"/>
                  </a:lnTo>
                  <a:lnTo>
                    <a:pt x="20" y="173"/>
                  </a:lnTo>
                  <a:lnTo>
                    <a:pt x="21" y="176"/>
                  </a:lnTo>
                  <a:lnTo>
                    <a:pt x="22" y="178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19" y="188"/>
                  </a:lnTo>
                  <a:lnTo>
                    <a:pt x="20" y="198"/>
                  </a:lnTo>
                  <a:lnTo>
                    <a:pt x="20" y="199"/>
                  </a:lnTo>
                  <a:lnTo>
                    <a:pt x="21" y="199"/>
                  </a:lnTo>
                  <a:lnTo>
                    <a:pt x="22" y="200"/>
                  </a:lnTo>
                  <a:lnTo>
                    <a:pt x="23" y="200"/>
                  </a:lnTo>
                  <a:lnTo>
                    <a:pt x="24" y="200"/>
                  </a:lnTo>
                  <a:lnTo>
                    <a:pt x="25" y="201"/>
                  </a:lnTo>
                  <a:lnTo>
                    <a:pt x="26" y="200"/>
                  </a:lnTo>
                  <a:lnTo>
                    <a:pt x="27" y="199"/>
                  </a:lnTo>
                  <a:lnTo>
                    <a:pt x="28" y="198"/>
                  </a:lnTo>
                  <a:lnTo>
                    <a:pt x="29" y="197"/>
                  </a:lnTo>
                  <a:lnTo>
                    <a:pt x="29" y="195"/>
                  </a:lnTo>
                  <a:lnTo>
                    <a:pt x="30" y="194"/>
                  </a:lnTo>
                  <a:lnTo>
                    <a:pt x="30" y="193"/>
                  </a:lnTo>
                  <a:lnTo>
                    <a:pt x="30" y="191"/>
                  </a:lnTo>
                  <a:lnTo>
                    <a:pt x="30" y="191"/>
                  </a:lnTo>
                  <a:lnTo>
                    <a:pt x="30" y="190"/>
                  </a:lnTo>
                  <a:lnTo>
                    <a:pt x="28" y="178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34" y="148"/>
                  </a:lnTo>
                  <a:lnTo>
                    <a:pt x="34" y="143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38" y="143"/>
                  </a:lnTo>
                  <a:lnTo>
                    <a:pt x="38" y="144"/>
                  </a:lnTo>
                  <a:lnTo>
                    <a:pt x="38" y="146"/>
                  </a:lnTo>
                  <a:lnTo>
                    <a:pt x="39" y="148"/>
                  </a:lnTo>
                  <a:lnTo>
                    <a:pt x="39" y="151"/>
                  </a:lnTo>
                  <a:lnTo>
                    <a:pt x="39" y="153"/>
                  </a:lnTo>
                  <a:lnTo>
                    <a:pt x="39" y="155"/>
                  </a:lnTo>
                  <a:lnTo>
                    <a:pt x="40" y="158"/>
                  </a:lnTo>
                  <a:lnTo>
                    <a:pt x="40" y="162"/>
                  </a:lnTo>
                  <a:lnTo>
                    <a:pt x="41" y="165"/>
                  </a:lnTo>
                  <a:lnTo>
                    <a:pt x="42" y="168"/>
                  </a:lnTo>
                  <a:lnTo>
                    <a:pt x="42" y="170"/>
                  </a:lnTo>
                  <a:lnTo>
                    <a:pt x="43" y="172"/>
                  </a:lnTo>
                  <a:lnTo>
                    <a:pt x="43" y="174"/>
                  </a:lnTo>
                  <a:lnTo>
                    <a:pt x="43" y="174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80"/>
                  </a:lnTo>
                  <a:lnTo>
                    <a:pt x="43" y="184"/>
                  </a:lnTo>
                  <a:lnTo>
                    <a:pt x="43" y="187"/>
                  </a:lnTo>
                  <a:lnTo>
                    <a:pt x="44" y="190"/>
                  </a:lnTo>
                  <a:lnTo>
                    <a:pt x="45" y="193"/>
                  </a:lnTo>
                  <a:lnTo>
                    <a:pt x="46" y="194"/>
                  </a:lnTo>
                  <a:lnTo>
                    <a:pt x="48" y="194"/>
                  </a:lnTo>
                  <a:lnTo>
                    <a:pt x="49" y="194"/>
                  </a:lnTo>
                  <a:lnTo>
                    <a:pt x="51" y="193"/>
                  </a:lnTo>
                  <a:lnTo>
                    <a:pt x="52" y="193"/>
                  </a:lnTo>
                  <a:lnTo>
                    <a:pt x="54" y="193"/>
                  </a:lnTo>
                  <a:lnTo>
                    <a:pt x="55" y="192"/>
                  </a:lnTo>
                  <a:lnTo>
                    <a:pt x="55" y="192"/>
                  </a:lnTo>
                  <a:lnTo>
                    <a:pt x="55" y="192"/>
                  </a:lnTo>
                  <a:lnTo>
                    <a:pt x="55" y="188"/>
                  </a:lnTo>
                  <a:lnTo>
                    <a:pt x="55" y="187"/>
                  </a:lnTo>
                  <a:lnTo>
                    <a:pt x="54" y="186"/>
                  </a:lnTo>
                  <a:lnTo>
                    <a:pt x="53" y="184"/>
                  </a:lnTo>
                  <a:lnTo>
                    <a:pt x="52" y="182"/>
                  </a:lnTo>
                  <a:lnTo>
                    <a:pt x="51" y="179"/>
                  </a:lnTo>
                  <a:lnTo>
                    <a:pt x="50" y="176"/>
                  </a:lnTo>
                  <a:lnTo>
                    <a:pt x="50" y="173"/>
                  </a:lnTo>
                  <a:lnTo>
                    <a:pt x="50" y="170"/>
                  </a:lnTo>
                  <a:lnTo>
                    <a:pt x="50" y="166"/>
                  </a:lnTo>
                  <a:lnTo>
                    <a:pt x="50" y="161"/>
                  </a:lnTo>
                  <a:lnTo>
                    <a:pt x="51" y="155"/>
                  </a:lnTo>
                  <a:lnTo>
                    <a:pt x="51" y="148"/>
                  </a:lnTo>
                  <a:lnTo>
                    <a:pt x="52" y="142"/>
                  </a:lnTo>
                  <a:lnTo>
                    <a:pt x="52" y="137"/>
                  </a:lnTo>
                  <a:lnTo>
                    <a:pt x="52" y="133"/>
                  </a:lnTo>
                  <a:lnTo>
                    <a:pt x="53" y="132"/>
                  </a:lnTo>
                  <a:lnTo>
                    <a:pt x="53" y="132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4" y="130"/>
                  </a:lnTo>
                  <a:lnTo>
                    <a:pt x="55" y="128"/>
                  </a:lnTo>
                  <a:lnTo>
                    <a:pt x="55" y="126"/>
                  </a:lnTo>
                  <a:lnTo>
                    <a:pt x="56" y="124"/>
                  </a:lnTo>
                  <a:lnTo>
                    <a:pt x="56" y="121"/>
                  </a:lnTo>
                  <a:lnTo>
                    <a:pt x="56" y="119"/>
                  </a:lnTo>
                  <a:lnTo>
                    <a:pt x="56" y="116"/>
                  </a:lnTo>
                  <a:lnTo>
                    <a:pt x="56" y="111"/>
                  </a:lnTo>
                  <a:lnTo>
                    <a:pt x="56" y="105"/>
                  </a:lnTo>
                  <a:lnTo>
                    <a:pt x="56" y="100"/>
                  </a:lnTo>
                  <a:lnTo>
                    <a:pt x="56" y="95"/>
                  </a:lnTo>
                  <a:lnTo>
                    <a:pt x="56" y="91"/>
                  </a:lnTo>
                  <a:lnTo>
                    <a:pt x="56" y="88"/>
                  </a:lnTo>
                  <a:lnTo>
                    <a:pt x="57" y="87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59" y="83"/>
                  </a:lnTo>
                  <a:lnTo>
                    <a:pt x="59" y="81"/>
                  </a:lnTo>
                  <a:lnTo>
                    <a:pt x="58" y="80"/>
                  </a:lnTo>
                  <a:lnTo>
                    <a:pt x="58" y="78"/>
                  </a:lnTo>
                  <a:lnTo>
                    <a:pt x="56" y="76"/>
                  </a:lnTo>
                  <a:lnTo>
                    <a:pt x="55" y="73"/>
                  </a:lnTo>
                  <a:lnTo>
                    <a:pt x="55" y="70"/>
                  </a:lnTo>
                  <a:lnTo>
                    <a:pt x="55" y="67"/>
                  </a:lnTo>
                  <a:lnTo>
                    <a:pt x="56" y="63"/>
                  </a:lnTo>
                  <a:lnTo>
                    <a:pt x="57" y="58"/>
                  </a:lnTo>
                  <a:lnTo>
                    <a:pt x="57" y="52"/>
                  </a:lnTo>
                  <a:lnTo>
                    <a:pt x="55" y="44"/>
                  </a:lnTo>
                  <a:lnTo>
                    <a:pt x="52" y="33"/>
                  </a:lnTo>
                  <a:lnTo>
                    <a:pt x="52" y="31"/>
                  </a:lnTo>
                  <a:lnTo>
                    <a:pt x="51" y="31"/>
                  </a:lnTo>
                  <a:lnTo>
                    <a:pt x="50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7" y="30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5" y="30"/>
                  </a:lnTo>
                  <a:lnTo>
                    <a:pt x="44" y="30"/>
                  </a:lnTo>
                  <a:lnTo>
                    <a:pt x="43" y="29"/>
                  </a:lnTo>
                  <a:lnTo>
                    <a:pt x="42" y="29"/>
                  </a:lnTo>
                  <a:lnTo>
                    <a:pt x="42" y="28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2" y="27"/>
                  </a:lnTo>
                  <a:lnTo>
                    <a:pt x="42" y="26"/>
                  </a:lnTo>
                  <a:lnTo>
                    <a:pt x="42" y="25"/>
                  </a:lnTo>
                  <a:lnTo>
                    <a:pt x="43" y="24"/>
                  </a:lnTo>
                  <a:lnTo>
                    <a:pt x="44" y="23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0"/>
                  </a:lnTo>
                  <a:lnTo>
                    <a:pt x="45" y="19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2" y="18"/>
                  </a:lnTo>
                  <a:lnTo>
                    <a:pt x="42" y="17"/>
                  </a:lnTo>
                  <a:lnTo>
                    <a:pt x="43" y="14"/>
                  </a:lnTo>
                  <a:lnTo>
                    <a:pt x="44" y="11"/>
                  </a:lnTo>
                  <a:lnTo>
                    <a:pt x="44" y="9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3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0" y="1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22" y="7"/>
                  </a:lnTo>
                  <a:lnTo>
                    <a:pt x="19" y="10"/>
                  </a:lnTo>
                  <a:lnTo>
                    <a:pt x="19" y="13"/>
                  </a:lnTo>
                  <a:lnTo>
                    <a:pt x="19" y="15"/>
                  </a:lnTo>
                  <a:lnTo>
                    <a:pt x="19" y="17"/>
                  </a:lnTo>
                  <a:lnTo>
                    <a:pt x="20" y="19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7" y="29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7" y="37"/>
                  </a:lnTo>
                  <a:lnTo>
                    <a:pt x="15" y="39"/>
                  </a:lnTo>
                  <a:lnTo>
                    <a:pt x="11" y="42"/>
                  </a:lnTo>
                  <a:lnTo>
                    <a:pt x="9" y="45"/>
                  </a:lnTo>
                  <a:lnTo>
                    <a:pt x="8" y="49"/>
                  </a:lnTo>
                  <a:lnTo>
                    <a:pt x="7" y="54"/>
                  </a:lnTo>
                  <a:lnTo>
                    <a:pt x="6" y="60"/>
                  </a:lnTo>
                  <a:lnTo>
                    <a:pt x="5" y="66"/>
                  </a:lnTo>
                  <a:lnTo>
                    <a:pt x="5" y="70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82"/>
                  </a:lnTo>
                  <a:lnTo>
                    <a:pt x="7" y="85"/>
                  </a:lnTo>
                  <a:lnTo>
                    <a:pt x="8" y="88"/>
                  </a:lnTo>
                  <a:lnTo>
                    <a:pt x="9" y="91"/>
                  </a:lnTo>
                  <a:lnTo>
                    <a:pt x="9" y="93"/>
                  </a:lnTo>
                  <a:lnTo>
                    <a:pt x="10" y="95"/>
                  </a:lnTo>
                  <a:lnTo>
                    <a:pt x="9" y="104"/>
                  </a:lnTo>
                  <a:lnTo>
                    <a:pt x="8" y="105"/>
                  </a:lnTo>
                  <a:lnTo>
                    <a:pt x="7" y="106"/>
                  </a:lnTo>
                  <a:lnTo>
                    <a:pt x="7" y="107"/>
                  </a:lnTo>
                  <a:lnTo>
                    <a:pt x="6" y="108"/>
                  </a:lnTo>
                  <a:lnTo>
                    <a:pt x="6" y="109"/>
                  </a:lnTo>
                  <a:lnTo>
                    <a:pt x="6" y="109"/>
                  </a:lnTo>
                  <a:lnTo>
                    <a:pt x="6" y="110"/>
                  </a:lnTo>
                  <a:lnTo>
                    <a:pt x="6" y="111"/>
                  </a:lnTo>
                  <a:lnTo>
                    <a:pt x="0" y="113"/>
                  </a:lnTo>
                  <a:lnTo>
                    <a:pt x="0" y="152"/>
                  </a:lnTo>
                </a:path>
              </a:pathLst>
            </a:custGeom>
            <a:solidFill>
              <a:srgbClr val="60C96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70" name="Freeform 370"/>
            <p:cNvSpPr>
              <a:spLocks/>
            </p:cNvSpPr>
            <p:nvPr/>
          </p:nvSpPr>
          <p:spPr bwMode="auto">
            <a:xfrm>
              <a:off x="870" y="1420"/>
              <a:ext cx="241" cy="181"/>
            </a:xfrm>
            <a:custGeom>
              <a:avLst/>
              <a:gdLst/>
              <a:ahLst/>
              <a:cxnLst>
                <a:cxn ang="0">
                  <a:pos x="209" y="124"/>
                </a:cxn>
                <a:cxn ang="0">
                  <a:pos x="240" y="0"/>
                </a:cxn>
                <a:cxn ang="0">
                  <a:pos x="30" y="55"/>
                </a:cxn>
                <a:cxn ang="0">
                  <a:pos x="0" y="180"/>
                </a:cxn>
                <a:cxn ang="0">
                  <a:pos x="209" y="124"/>
                </a:cxn>
              </a:cxnLst>
              <a:rect l="0" t="0" r="r" b="b"/>
              <a:pathLst>
                <a:path w="241" h="181">
                  <a:moveTo>
                    <a:pt x="209" y="124"/>
                  </a:moveTo>
                  <a:lnTo>
                    <a:pt x="240" y="0"/>
                  </a:lnTo>
                  <a:lnTo>
                    <a:pt x="30" y="55"/>
                  </a:lnTo>
                  <a:lnTo>
                    <a:pt x="0" y="180"/>
                  </a:lnTo>
                  <a:lnTo>
                    <a:pt x="209" y="124"/>
                  </a:lnTo>
                </a:path>
              </a:pathLst>
            </a:custGeom>
            <a:solidFill>
              <a:srgbClr val="F6E4B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5571" name="Group 371"/>
          <p:cNvGrpSpPr>
            <a:grpSpLocks/>
          </p:cNvGrpSpPr>
          <p:nvPr/>
        </p:nvGrpSpPr>
        <p:grpSpPr bwMode="auto">
          <a:xfrm>
            <a:off x="2576513" y="2333625"/>
            <a:ext cx="482600" cy="407988"/>
            <a:chOff x="1340" y="1297"/>
            <a:chExt cx="304" cy="257"/>
          </a:xfrm>
        </p:grpSpPr>
        <p:sp>
          <p:nvSpPr>
            <p:cNvPr id="435572" name="Freeform 372"/>
            <p:cNvSpPr>
              <a:spLocks/>
            </p:cNvSpPr>
            <p:nvPr/>
          </p:nvSpPr>
          <p:spPr bwMode="auto">
            <a:xfrm>
              <a:off x="1369" y="1341"/>
              <a:ext cx="275" cy="213"/>
            </a:xfrm>
            <a:custGeom>
              <a:avLst/>
              <a:gdLst/>
              <a:ahLst/>
              <a:cxnLst>
                <a:cxn ang="0">
                  <a:pos x="267" y="137"/>
                </a:cxn>
                <a:cxn ang="0">
                  <a:pos x="274" y="181"/>
                </a:cxn>
                <a:cxn ang="0">
                  <a:pos x="274" y="181"/>
                </a:cxn>
                <a:cxn ang="0">
                  <a:pos x="274" y="182"/>
                </a:cxn>
                <a:cxn ang="0">
                  <a:pos x="274" y="183"/>
                </a:cxn>
                <a:cxn ang="0">
                  <a:pos x="273" y="184"/>
                </a:cxn>
                <a:cxn ang="0">
                  <a:pos x="272" y="186"/>
                </a:cxn>
                <a:cxn ang="0">
                  <a:pos x="270" y="187"/>
                </a:cxn>
                <a:cxn ang="0">
                  <a:pos x="267" y="189"/>
                </a:cxn>
                <a:cxn ang="0">
                  <a:pos x="263" y="190"/>
                </a:cxn>
                <a:cxn ang="0">
                  <a:pos x="109" y="212"/>
                </a:cxn>
                <a:cxn ang="0">
                  <a:pos x="109" y="212"/>
                </a:cxn>
                <a:cxn ang="0">
                  <a:pos x="108" y="212"/>
                </a:cxn>
                <a:cxn ang="0">
                  <a:pos x="106" y="212"/>
                </a:cxn>
                <a:cxn ang="0">
                  <a:pos x="104" y="211"/>
                </a:cxn>
                <a:cxn ang="0">
                  <a:pos x="101" y="210"/>
                </a:cxn>
                <a:cxn ang="0">
                  <a:pos x="98" y="209"/>
                </a:cxn>
                <a:cxn ang="0">
                  <a:pos x="95" y="206"/>
                </a:cxn>
                <a:cxn ang="0">
                  <a:pos x="92" y="202"/>
                </a:cxn>
                <a:cxn ang="0">
                  <a:pos x="90" y="199"/>
                </a:cxn>
                <a:cxn ang="0">
                  <a:pos x="89" y="198"/>
                </a:cxn>
                <a:cxn ang="0">
                  <a:pos x="88" y="198"/>
                </a:cxn>
                <a:cxn ang="0">
                  <a:pos x="89" y="198"/>
                </a:cxn>
                <a:cxn ang="0">
                  <a:pos x="90" y="199"/>
                </a:cxn>
                <a:cxn ang="0">
                  <a:pos x="90" y="200"/>
                </a:cxn>
                <a:cxn ang="0">
                  <a:pos x="91" y="201"/>
                </a:cxn>
                <a:cxn ang="0">
                  <a:pos x="91" y="202"/>
                </a:cxn>
                <a:cxn ang="0">
                  <a:pos x="88" y="199"/>
                </a:cxn>
                <a:cxn ang="0">
                  <a:pos x="80" y="190"/>
                </a:cxn>
                <a:cxn ang="0">
                  <a:pos x="68" y="177"/>
                </a:cxn>
                <a:cxn ang="0">
                  <a:pos x="54" y="162"/>
                </a:cxn>
                <a:cxn ang="0">
                  <a:pos x="40" y="146"/>
                </a:cxn>
                <a:cxn ang="0">
                  <a:pos x="27" y="130"/>
                </a:cxn>
                <a:cxn ang="0">
                  <a:pos x="17" y="117"/>
                </a:cxn>
                <a:cxn ang="0">
                  <a:pos x="12" y="108"/>
                </a:cxn>
                <a:cxn ang="0">
                  <a:pos x="11" y="107"/>
                </a:cxn>
                <a:cxn ang="0">
                  <a:pos x="8" y="103"/>
                </a:cxn>
                <a:cxn ang="0">
                  <a:pos x="4" y="97"/>
                </a:cxn>
                <a:cxn ang="0">
                  <a:pos x="1" y="88"/>
                </a:cxn>
                <a:cxn ang="0">
                  <a:pos x="0" y="77"/>
                </a:cxn>
                <a:cxn ang="0">
                  <a:pos x="0" y="65"/>
                </a:cxn>
                <a:cxn ang="0">
                  <a:pos x="5" y="50"/>
                </a:cxn>
                <a:cxn ang="0">
                  <a:pos x="14" y="33"/>
                </a:cxn>
                <a:cxn ang="0">
                  <a:pos x="61" y="10"/>
                </a:cxn>
                <a:cxn ang="0">
                  <a:pos x="163" y="0"/>
                </a:cxn>
                <a:cxn ang="0">
                  <a:pos x="188" y="8"/>
                </a:cxn>
                <a:cxn ang="0">
                  <a:pos x="189" y="8"/>
                </a:cxn>
                <a:cxn ang="0">
                  <a:pos x="192" y="10"/>
                </a:cxn>
                <a:cxn ang="0">
                  <a:pos x="195" y="12"/>
                </a:cxn>
                <a:cxn ang="0">
                  <a:pos x="199" y="15"/>
                </a:cxn>
                <a:cxn ang="0">
                  <a:pos x="204" y="18"/>
                </a:cxn>
                <a:cxn ang="0">
                  <a:pos x="208" y="21"/>
                </a:cxn>
                <a:cxn ang="0">
                  <a:pos x="212" y="23"/>
                </a:cxn>
                <a:cxn ang="0">
                  <a:pos x="214" y="24"/>
                </a:cxn>
                <a:cxn ang="0">
                  <a:pos x="218" y="29"/>
                </a:cxn>
                <a:cxn ang="0">
                  <a:pos x="225" y="42"/>
                </a:cxn>
                <a:cxn ang="0">
                  <a:pos x="233" y="61"/>
                </a:cxn>
                <a:cxn ang="0">
                  <a:pos x="243" y="81"/>
                </a:cxn>
                <a:cxn ang="0">
                  <a:pos x="252" y="102"/>
                </a:cxn>
                <a:cxn ang="0">
                  <a:pos x="259" y="120"/>
                </a:cxn>
                <a:cxn ang="0">
                  <a:pos x="265" y="133"/>
                </a:cxn>
                <a:cxn ang="0">
                  <a:pos x="267" y="137"/>
                </a:cxn>
              </a:cxnLst>
              <a:rect l="0" t="0" r="r" b="b"/>
              <a:pathLst>
                <a:path w="275" h="213">
                  <a:moveTo>
                    <a:pt x="267" y="137"/>
                  </a:moveTo>
                  <a:lnTo>
                    <a:pt x="274" y="181"/>
                  </a:lnTo>
                  <a:lnTo>
                    <a:pt x="274" y="181"/>
                  </a:lnTo>
                  <a:lnTo>
                    <a:pt x="274" y="182"/>
                  </a:lnTo>
                  <a:lnTo>
                    <a:pt x="274" y="183"/>
                  </a:lnTo>
                  <a:lnTo>
                    <a:pt x="273" y="184"/>
                  </a:lnTo>
                  <a:lnTo>
                    <a:pt x="272" y="186"/>
                  </a:lnTo>
                  <a:lnTo>
                    <a:pt x="270" y="187"/>
                  </a:lnTo>
                  <a:lnTo>
                    <a:pt x="267" y="189"/>
                  </a:lnTo>
                  <a:lnTo>
                    <a:pt x="263" y="190"/>
                  </a:lnTo>
                  <a:lnTo>
                    <a:pt x="109" y="212"/>
                  </a:lnTo>
                  <a:lnTo>
                    <a:pt x="109" y="212"/>
                  </a:lnTo>
                  <a:lnTo>
                    <a:pt x="108" y="212"/>
                  </a:lnTo>
                  <a:lnTo>
                    <a:pt x="106" y="212"/>
                  </a:lnTo>
                  <a:lnTo>
                    <a:pt x="104" y="211"/>
                  </a:lnTo>
                  <a:lnTo>
                    <a:pt x="101" y="210"/>
                  </a:lnTo>
                  <a:lnTo>
                    <a:pt x="98" y="209"/>
                  </a:lnTo>
                  <a:lnTo>
                    <a:pt x="95" y="206"/>
                  </a:lnTo>
                  <a:lnTo>
                    <a:pt x="92" y="202"/>
                  </a:lnTo>
                  <a:lnTo>
                    <a:pt x="90" y="199"/>
                  </a:lnTo>
                  <a:lnTo>
                    <a:pt x="89" y="198"/>
                  </a:lnTo>
                  <a:lnTo>
                    <a:pt x="88" y="198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0" y="200"/>
                  </a:lnTo>
                  <a:lnTo>
                    <a:pt x="91" y="201"/>
                  </a:lnTo>
                  <a:lnTo>
                    <a:pt x="91" y="202"/>
                  </a:lnTo>
                  <a:lnTo>
                    <a:pt x="88" y="199"/>
                  </a:lnTo>
                  <a:lnTo>
                    <a:pt x="80" y="190"/>
                  </a:lnTo>
                  <a:lnTo>
                    <a:pt x="68" y="177"/>
                  </a:lnTo>
                  <a:lnTo>
                    <a:pt x="54" y="162"/>
                  </a:lnTo>
                  <a:lnTo>
                    <a:pt x="40" y="146"/>
                  </a:lnTo>
                  <a:lnTo>
                    <a:pt x="27" y="130"/>
                  </a:lnTo>
                  <a:lnTo>
                    <a:pt x="17" y="117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8" y="103"/>
                  </a:lnTo>
                  <a:lnTo>
                    <a:pt x="4" y="97"/>
                  </a:lnTo>
                  <a:lnTo>
                    <a:pt x="1" y="88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5" y="50"/>
                  </a:lnTo>
                  <a:lnTo>
                    <a:pt x="14" y="33"/>
                  </a:lnTo>
                  <a:lnTo>
                    <a:pt x="61" y="10"/>
                  </a:lnTo>
                  <a:lnTo>
                    <a:pt x="163" y="0"/>
                  </a:lnTo>
                  <a:lnTo>
                    <a:pt x="188" y="8"/>
                  </a:lnTo>
                  <a:lnTo>
                    <a:pt x="189" y="8"/>
                  </a:lnTo>
                  <a:lnTo>
                    <a:pt x="192" y="10"/>
                  </a:lnTo>
                  <a:lnTo>
                    <a:pt x="195" y="12"/>
                  </a:lnTo>
                  <a:lnTo>
                    <a:pt x="199" y="15"/>
                  </a:lnTo>
                  <a:lnTo>
                    <a:pt x="204" y="18"/>
                  </a:lnTo>
                  <a:lnTo>
                    <a:pt x="208" y="21"/>
                  </a:lnTo>
                  <a:lnTo>
                    <a:pt x="212" y="23"/>
                  </a:lnTo>
                  <a:lnTo>
                    <a:pt x="214" y="24"/>
                  </a:lnTo>
                  <a:lnTo>
                    <a:pt x="218" y="29"/>
                  </a:lnTo>
                  <a:lnTo>
                    <a:pt x="225" y="42"/>
                  </a:lnTo>
                  <a:lnTo>
                    <a:pt x="233" y="61"/>
                  </a:lnTo>
                  <a:lnTo>
                    <a:pt x="243" y="81"/>
                  </a:lnTo>
                  <a:lnTo>
                    <a:pt x="252" y="102"/>
                  </a:lnTo>
                  <a:lnTo>
                    <a:pt x="259" y="120"/>
                  </a:lnTo>
                  <a:lnTo>
                    <a:pt x="265" y="133"/>
                  </a:lnTo>
                  <a:lnTo>
                    <a:pt x="267" y="137"/>
                  </a:lnTo>
                </a:path>
              </a:pathLst>
            </a:custGeom>
            <a:solidFill>
              <a:srgbClr val="ED9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73" name="Freeform 373"/>
            <p:cNvSpPr>
              <a:spLocks/>
            </p:cNvSpPr>
            <p:nvPr/>
          </p:nvSpPr>
          <p:spPr bwMode="auto">
            <a:xfrm>
              <a:off x="1426" y="1365"/>
              <a:ext cx="211" cy="145"/>
            </a:xfrm>
            <a:custGeom>
              <a:avLst/>
              <a:gdLst/>
              <a:ahLst/>
              <a:cxnLst>
                <a:cxn ang="0">
                  <a:pos x="200" y="123"/>
                </a:cxn>
                <a:cxn ang="0">
                  <a:pos x="55" y="144"/>
                </a:cxn>
                <a:cxn ang="0">
                  <a:pos x="54" y="144"/>
                </a:cxn>
                <a:cxn ang="0">
                  <a:pos x="53" y="144"/>
                </a:cxn>
                <a:cxn ang="0">
                  <a:pos x="51" y="144"/>
                </a:cxn>
                <a:cxn ang="0">
                  <a:pos x="49" y="143"/>
                </a:cxn>
                <a:cxn ang="0">
                  <a:pos x="46" y="141"/>
                </a:cxn>
                <a:cxn ang="0">
                  <a:pos x="44" y="139"/>
                </a:cxn>
                <a:cxn ang="0">
                  <a:pos x="41" y="135"/>
                </a:cxn>
                <a:cxn ang="0">
                  <a:pos x="38" y="131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1" y="21"/>
                </a:cxn>
                <a:cxn ang="0">
                  <a:pos x="2" y="19"/>
                </a:cxn>
                <a:cxn ang="0">
                  <a:pos x="4" y="18"/>
                </a:cxn>
                <a:cxn ang="0">
                  <a:pos x="7" y="17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54" y="0"/>
                </a:cxn>
                <a:cxn ang="0">
                  <a:pos x="155" y="0"/>
                </a:cxn>
                <a:cxn ang="0">
                  <a:pos x="157" y="0"/>
                </a:cxn>
                <a:cxn ang="0">
                  <a:pos x="158" y="2"/>
                </a:cxn>
                <a:cxn ang="0">
                  <a:pos x="159" y="4"/>
                </a:cxn>
                <a:cxn ang="0">
                  <a:pos x="161" y="7"/>
                </a:cxn>
                <a:cxn ang="0">
                  <a:pos x="209" y="111"/>
                </a:cxn>
                <a:cxn ang="0">
                  <a:pos x="209" y="111"/>
                </a:cxn>
                <a:cxn ang="0">
                  <a:pos x="209" y="113"/>
                </a:cxn>
                <a:cxn ang="0">
                  <a:pos x="210" y="114"/>
                </a:cxn>
                <a:cxn ang="0">
                  <a:pos x="209" y="117"/>
                </a:cxn>
                <a:cxn ang="0">
                  <a:pos x="209" y="119"/>
                </a:cxn>
                <a:cxn ang="0">
                  <a:pos x="207" y="120"/>
                </a:cxn>
                <a:cxn ang="0">
                  <a:pos x="204" y="122"/>
                </a:cxn>
                <a:cxn ang="0">
                  <a:pos x="200" y="123"/>
                </a:cxn>
              </a:cxnLst>
              <a:rect l="0" t="0" r="r" b="b"/>
              <a:pathLst>
                <a:path w="211" h="145">
                  <a:moveTo>
                    <a:pt x="200" y="123"/>
                  </a:moveTo>
                  <a:lnTo>
                    <a:pt x="55" y="144"/>
                  </a:lnTo>
                  <a:lnTo>
                    <a:pt x="54" y="144"/>
                  </a:lnTo>
                  <a:lnTo>
                    <a:pt x="53" y="144"/>
                  </a:lnTo>
                  <a:lnTo>
                    <a:pt x="51" y="144"/>
                  </a:lnTo>
                  <a:lnTo>
                    <a:pt x="49" y="143"/>
                  </a:lnTo>
                  <a:lnTo>
                    <a:pt x="46" y="141"/>
                  </a:lnTo>
                  <a:lnTo>
                    <a:pt x="44" y="139"/>
                  </a:lnTo>
                  <a:lnTo>
                    <a:pt x="41" y="135"/>
                  </a:lnTo>
                  <a:lnTo>
                    <a:pt x="38" y="131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4" y="18"/>
                  </a:lnTo>
                  <a:lnTo>
                    <a:pt x="7" y="17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5" y="0"/>
                  </a:lnTo>
                  <a:lnTo>
                    <a:pt x="157" y="0"/>
                  </a:lnTo>
                  <a:lnTo>
                    <a:pt x="158" y="2"/>
                  </a:lnTo>
                  <a:lnTo>
                    <a:pt x="159" y="4"/>
                  </a:lnTo>
                  <a:lnTo>
                    <a:pt x="161" y="7"/>
                  </a:lnTo>
                  <a:lnTo>
                    <a:pt x="209" y="111"/>
                  </a:lnTo>
                  <a:lnTo>
                    <a:pt x="209" y="111"/>
                  </a:lnTo>
                  <a:lnTo>
                    <a:pt x="209" y="113"/>
                  </a:lnTo>
                  <a:lnTo>
                    <a:pt x="210" y="114"/>
                  </a:lnTo>
                  <a:lnTo>
                    <a:pt x="209" y="117"/>
                  </a:lnTo>
                  <a:lnTo>
                    <a:pt x="209" y="119"/>
                  </a:lnTo>
                  <a:lnTo>
                    <a:pt x="207" y="120"/>
                  </a:lnTo>
                  <a:lnTo>
                    <a:pt x="204" y="122"/>
                  </a:lnTo>
                  <a:lnTo>
                    <a:pt x="200" y="123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74" name="Freeform 374"/>
            <p:cNvSpPr>
              <a:spLocks/>
            </p:cNvSpPr>
            <p:nvPr/>
          </p:nvSpPr>
          <p:spPr bwMode="auto">
            <a:xfrm>
              <a:off x="1444" y="1375"/>
              <a:ext cx="177" cy="12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1" y="16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34" y="117"/>
                </a:cxn>
                <a:cxn ang="0">
                  <a:pos x="35" y="117"/>
                </a:cxn>
                <a:cxn ang="0">
                  <a:pos x="35" y="117"/>
                </a:cxn>
                <a:cxn ang="0">
                  <a:pos x="35" y="118"/>
                </a:cxn>
                <a:cxn ang="0">
                  <a:pos x="36" y="118"/>
                </a:cxn>
                <a:cxn ang="0">
                  <a:pos x="36" y="118"/>
                </a:cxn>
                <a:cxn ang="0">
                  <a:pos x="37" y="119"/>
                </a:cxn>
                <a:cxn ang="0">
                  <a:pos x="37" y="119"/>
                </a:cxn>
                <a:cxn ang="0">
                  <a:pos x="38" y="119"/>
                </a:cxn>
                <a:cxn ang="0">
                  <a:pos x="175" y="97"/>
                </a:cxn>
                <a:cxn ang="0">
                  <a:pos x="175" y="97"/>
                </a:cxn>
                <a:cxn ang="0">
                  <a:pos x="175" y="97"/>
                </a:cxn>
                <a:cxn ang="0">
                  <a:pos x="175" y="97"/>
                </a:cxn>
                <a:cxn ang="0">
                  <a:pos x="176" y="96"/>
                </a:cxn>
                <a:cxn ang="0">
                  <a:pos x="176" y="96"/>
                </a:cxn>
                <a:cxn ang="0">
                  <a:pos x="176" y="95"/>
                </a:cxn>
                <a:cxn ang="0">
                  <a:pos x="175" y="94"/>
                </a:cxn>
                <a:cxn ang="0">
                  <a:pos x="174" y="93"/>
                </a:cxn>
                <a:cxn ang="0">
                  <a:pos x="172" y="89"/>
                </a:cxn>
                <a:cxn ang="0">
                  <a:pos x="168" y="78"/>
                </a:cxn>
                <a:cxn ang="0">
                  <a:pos x="161" y="64"/>
                </a:cxn>
                <a:cxn ang="0">
                  <a:pos x="154" y="47"/>
                </a:cxn>
                <a:cxn ang="0">
                  <a:pos x="146" y="30"/>
                </a:cxn>
                <a:cxn ang="0">
                  <a:pos x="139" y="15"/>
                </a:cxn>
                <a:cxn ang="0">
                  <a:pos x="134" y="4"/>
                </a:cxn>
                <a:cxn ang="0">
                  <a:pos x="132" y="0"/>
                </a:cxn>
              </a:cxnLst>
              <a:rect l="0" t="0" r="r" b="b"/>
              <a:pathLst>
                <a:path w="177" h="120">
                  <a:moveTo>
                    <a:pt x="132" y="0"/>
                  </a:move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34" y="117"/>
                  </a:lnTo>
                  <a:lnTo>
                    <a:pt x="35" y="117"/>
                  </a:lnTo>
                  <a:lnTo>
                    <a:pt x="35" y="117"/>
                  </a:lnTo>
                  <a:lnTo>
                    <a:pt x="35" y="118"/>
                  </a:lnTo>
                  <a:lnTo>
                    <a:pt x="36" y="118"/>
                  </a:lnTo>
                  <a:lnTo>
                    <a:pt x="36" y="118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8" y="119"/>
                  </a:lnTo>
                  <a:lnTo>
                    <a:pt x="175" y="97"/>
                  </a:lnTo>
                  <a:lnTo>
                    <a:pt x="175" y="97"/>
                  </a:lnTo>
                  <a:lnTo>
                    <a:pt x="175" y="97"/>
                  </a:lnTo>
                  <a:lnTo>
                    <a:pt x="175" y="97"/>
                  </a:lnTo>
                  <a:lnTo>
                    <a:pt x="176" y="96"/>
                  </a:lnTo>
                  <a:lnTo>
                    <a:pt x="176" y="96"/>
                  </a:lnTo>
                  <a:lnTo>
                    <a:pt x="176" y="95"/>
                  </a:lnTo>
                  <a:lnTo>
                    <a:pt x="175" y="94"/>
                  </a:lnTo>
                  <a:lnTo>
                    <a:pt x="174" y="93"/>
                  </a:lnTo>
                  <a:lnTo>
                    <a:pt x="172" y="89"/>
                  </a:lnTo>
                  <a:lnTo>
                    <a:pt x="168" y="78"/>
                  </a:lnTo>
                  <a:lnTo>
                    <a:pt x="161" y="64"/>
                  </a:lnTo>
                  <a:lnTo>
                    <a:pt x="154" y="47"/>
                  </a:lnTo>
                  <a:lnTo>
                    <a:pt x="146" y="30"/>
                  </a:lnTo>
                  <a:lnTo>
                    <a:pt x="139" y="15"/>
                  </a:lnTo>
                  <a:lnTo>
                    <a:pt x="134" y="4"/>
                  </a:lnTo>
                  <a:lnTo>
                    <a:pt x="132" y="0"/>
                  </a:lnTo>
                </a:path>
              </a:pathLst>
            </a:custGeom>
            <a:solidFill>
              <a:srgbClr val="FFE6B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75" name="Freeform 375"/>
            <p:cNvSpPr>
              <a:spLocks/>
            </p:cNvSpPr>
            <p:nvPr/>
          </p:nvSpPr>
          <p:spPr bwMode="auto">
            <a:xfrm>
              <a:off x="1530" y="1386"/>
              <a:ext cx="24" cy="19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4"/>
                </a:cxn>
                <a:cxn ang="0">
                  <a:pos x="6" y="18"/>
                </a:cxn>
              </a:cxnLst>
              <a:rect l="0" t="0" r="r" b="b"/>
              <a:pathLst>
                <a:path w="24" h="19">
                  <a:moveTo>
                    <a:pt x="6" y="18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4"/>
                  </a:lnTo>
                  <a:lnTo>
                    <a:pt x="6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76" name="Freeform 376"/>
            <p:cNvSpPr>
              <a:spLocks/>
            </p:cNvSpPr>
            <p:nvPr/>
          </p:nvSpPr>
          <p:spPr bwMode="auto">
            <a:xfrm>
              <a:off x="1513" y="1467"/>
              <a:ext cx="70" cy="22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0" y="9"/>
                </a:cxn>
                <a:cxn ang="0">
                  <a:pos x="64" y="0"/>
                </a:cxn>
                <a:cxn ang="0">
                  <a:pos x="69" y="10"/>
                </a:cxn>
                <a:cxn ang="0">
                  <a:pos x="4" y="21"/>
                </a:cxn>
              </a:cxnLst>
              <a:rect l="0" t="0" r="r" b="b"/>
              <a:pathLst>
                <a:path w="70" h="22">
                  <a:moveTo>
                    <a:pt x="4" y="21"/>
                  </a:moveTo>
                  <a:lnTo>
                    <a:pt x="0" y="9"/>
                  </a:lnTo>
                  <a:lnTo>
                    <a:pt x="64" y="0"/>
                  </a:lnTo>
                  <a:lnTo>
                    <a:pt x="69" y="10"/>
                  </a:lnTo>
                  <a:lnTo>
                    <a:pt x="4" y="21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77" name="Freeform 377"/>
            <p:cNvSpPr>
              <a:spLocks/>
            </p:cNvSpPr>
            <p:nvPr/>
          </p:nvSpPr>
          <p:spPr bwMode="auto">
            <a:xfrm>
              <a:off x="1444" y="1344"/>
              <a:ext cx="22" cy="28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2" y="27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21" y="23"/>
                </a:cxn>
              </a:cxnLst>
              <a:rect l="0" t="0" r="r" b="b"/>
              <a:pathLst>
                <a:path w="22" h="28">
                  <a:moveTo>
                    <a:pt x="21" y="23"/>
                  </a:moveTo>
                  <a:lnTo>
                    <a:pt x="2" y="27"/>
                  </a:lnTo>
                  <a:lnTo>
                    <a:pt x="0" y="1"/>
                  </a:lnTo>
                  <a:lnTo>
                    <a:pt x="13" y="0"/>
                  </a:lnTo>
                  <a:lnTo>
                    <a:pt x="21" y="2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78" name="Freeform 378"/>
            <p:cNvSpPr>
              <a:spLocks/>
            </p:cNvSpPr>
            <p:nvPr/>
          </p:nvSpPr>
          <p:spPr bwMode="auto">
            <a:xfrm>
              <a:off x="1340" y="1299"/>
              <a:ext cx="294" cy="129"/>
            </a:xfrm>
            <a:custGeom>
              <a:avLst/>
              <a:gdLst/>
              <a:ahLst/>
              <a:cxnLst>
                <a:cxn ang="0">
                  <a:pos x="222" y="66"/>
                </a:cxn>
                <a:cxn ang="0">
                  <a:pos x="234" y="79"/>
                </a:cxn>
                <a:cxn ang="0">
                  <a:pos x="250" y="90"/>
                </a:cxn>
                <a:cxn ang="0">
                  <a:pos x="269" y="93"/>
                </a:cxn>
                <a:cxn ang="0">
                  <a:pos x="280" y="91"/>
                </a:cxn>
                <a:cxn ang="0">
                  <a:pos x="287" y="84"/>
                </a:cxn>
                <a:cxn ang="0">
                  <a:pos x="293" y="67"/>
                </a:cxn>
                <a:cxn ang="0">
                  <a:pos x="289" y="40"/>
                </a:cxn>
                <a:cxn ang="0">
                  <a:pos x="258" y="13"/>
                </a:cxn>
                <a:cxn ang="0">
                  <a:pos x="231" y="6"/>
                </a:cxn>
                <a:cxn ang="0">
                  <a:pos x="167" y="0"/>
                </a:cxn>
                <a:cxn ang="0">
                  <a:pos x="84" y="10"/>
                </a:cxn>
                <a:cxn ang="0">
                  <a:pos x="5" y="54"/>
                </a:cxn>
                <a:cxn ang="0">
                  <a:pos x="2" y="63"/>
                </a:cxn>
                <a:cxn ang="0">
                  <a:pos x="0" y="83"/>
                </a:cxn>
                <a:cxn ang="0">
                  <a:pos x="3" y="107"/>
                </a:cxn>
                <a:cxn ang="0">
                  <a:pos x="20" y="127"/>
                </a:cxn>
                <a:cxn ang="0">
                  <a:pos x="29" y="128"/>
                </a:cxn>
                <a:cxn ang="0">
                  <a:pos x="48" y="126"/>
                </a:cxn>
                <a:cxn ang="0">
                  <a:pos x="72" y="116"/>
                </a:cxn>
                <a:cxn ang="0">
                  <a:pos x="91" y="93"/>
                </a:cxn>
                <a:cxn ang="0">
                  <a:pos x="91" y="91"/>
                </a:cxn>
                <a:cxn ang="0">
                  <a:pos x="91" y="86"/>
                </a:cxn>
                <a:cxn ang="0">
                  <a:pos x="90" y="79"/>
                </a:cxn>
                <a:cxn ang="0">
                  <a:pos x="87" y="72"/>
                </a:cxn>
                <a:cxn ang="0">
                  <a:pos x="86" y="71"/>
                </a:cxn>
                <a:cxn ang="0">
                  <a:pos x="83" y="68"/>
                </a:cxn>
                <a:cxn ang="0">
                  <a:pos x="81" y="64"/>
                </a:cxn>
                <a:cxn ang="0">
                  <a:pos x="80" y="61"/>
                </a:cxn>
                <a:cxn ang="0">
                  <a:pos x="87" y="55"/>
                </a:cxn>
                <a:cxn ang="0">
                  <a:pos x="111" y="45"/>
                </a:cxn>
                <a:cxn ang="0">
                  <a:pos x="153" y="38"/>
                </a:cxn>
                <a:cxn ang="0">
                  <a:pos x="217" y="45"/>
                </a:cxn>
                <a:cxn ang="0">
                  <a:pos x="219" y="60"/>
                </a:cxn>
              </a:cxnLst>
              <a:rect l="0" t="0" r="r" b="b"/>
              <a:pathLst>
                <a:path w="294" h="129">
                  <a:moveTo>
                    <a:pt x="219" y="60"/>
                  </a:moveTo>
                  <a:lnTo>
                    <a:pt x="222" y="66"/>
                  </a:lnTo>
                  <a:lnTo>
                    <a:pt x="227" y="73"/>
                  </a:lnTo>
                  <a:lnTo>
                    <a:pt x="234" y="79"/>
                  </a:lnTo>
                  <a:lnTo>
                    <a:pt x="242" y="85"/>
                  </a:lnTo>
                  <a:lnTo>
                    <a:pt x="250" y="90"/>
                  </a:lnTo>
                  <a:lnTo>
                    <a:pt x="260" y="92"/>
                  </a:lnTo>
                  <a:lnTo>
                    <a:pt x="269" y="93"/>
                  </a:lnTo>
                  <a:lnTo>
                    <a:pt x="279" y="92"/>
                  </a:lnTo>
                  <a:lnTo>
                    <a:pt x="280" y="91"/>
                  </a:lnTo>
                  <a:lnTo>
                    <a:pt x="283" y="89"/>
                  </a:lnTo>
                  <a:lnTo>
                    <a:pt x="287" y="84"/>
                  </a:lnTo>
                  <a:lnTo>
                    <a:pt x="291" y="76"/>
                  </a:lnTo>
                  <a:lnTo>
                    <a:pt x="293" y="67"/>
                  </a:lnTo>
                  <a:lnTo>
                    <a:pt x="293" y="55"/>
                  </a:lnTo>
                  <a:lnTo>
                    <a:pt x="289" y="40"/>
                  </a:lnTo>
                  <a:lnTo>
                    <a:pt x="281" y="23"/>
                  </a:lnTo>
                  <a:lnTo>
                    <a:pt x="258" y="13"/>
                  </a:lnTo>
                  <a:lnTo>
                    <a:pt x="251" y="11"/>
                  </a:lnTo>
                  <a:lnTo>
                    <a:pt x="231" y="6"/>
                  </a:lnTo>
                  <a:lnTo>
                    <a:pt x="203" y="2"/>
                  </a:lnTo>
                  <a:lnTo>
                    <a:pt x="167" y="0"/>
                  </a:lnTo>
                  <a:lnTo>
                    <a:pt x="127" y="1"/>
                  </a:lnTo>
                  <a:lnTo>
                    <a:pt x="84" y="10"/>
                  </a:lnTo>
                  <a:lnTo>
                    <a:pt x="43" y="27"/>
                  </a:lnTo>
                  <a:lnTo>
                    <a:pt x="5" y="54"/>
                  </a:lnTo>
                  <a:lnTo>
                    <a:pt x="4" y="57"/>
                  </a:lnTo>
                  <a:lnTo>
                    <a:pt x="2" y="63"/>
                  </a:lnTo>
                  <a:lnTo>
                    <a:pt x="0" y="72"/>
                  </a:lnTo>
                  <a:lnTo>
                    <a:pt x="0" y="83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10" y="118"/>
                  </a:lnTo>
                  <a:lnTo>
                    <a:pt x="20" y="127"/>
                  </a:lnTo>
                  <a:lnTo>
                    <a:pt x="22" y="127"/>
                  </a:lnTo>
                  <a:lnTo>
                    <a:pt x="29" y="128"/>
                  </a:lnTo>
                  <a:lnTo>
                    <a:pt x="37" y="128"/>
                  </a:lnTo>
                  <a:lnTo>
                    <a:pt x="48" y="126"/>
                  </a:lnTo>
                  <a:lnTo>
                    <a:pt x="60" y="123"/>
                  </a:lnTo>
                  <a:lnTo>
                    <a:pt x="72" y="116"/>
                  </a:lnTo>
                  <a:lnTo>
                    <a:pt x="82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6"/>
                  </a:lnTo>
                  <a:lnTo>
                    <a:pt x="91" y="83"/>
                  </a:lnTo>
                  <a:lnTo>
                    <a:pt x="90" y="79"/>
                  </a:lnTo>
                  <a:lnTo>
                    <a:pt x="89" y="75"/>
                  </a:lnTo>
                  <a:lnTo>
                    <a:pt x="87" y="72"/>
                  </a:lnTo>
                  <a:lnTo>
                    <a:pt x="86" y="72"/>
                  </a:lnTo>
                  <a:lnTo>
                    <a:pt x="86" y="71"/>
                  </a:lnTo>
                  <a:lnTo>
                    <a:pt x="84" y="70"/>
                  </a:lnTo>
                  <a:lnTo>
                    <a:pt x="83" y="68"/>
                  </a:lnTo>
                  <a:lnTo>
                    <a:pt x="82" y="66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0" y="61"/>
                  </a:lnTo>
                  <a:lnTo>
                    <a:pt x="82" y="59"/>
                  </a:lnTo>
                  <a:lnTo>
                    <a:pt x="87" y="55"/>
                  </a:lnTo>
                  <a:lnTo>
                    <a:pt x="97" y="50"/>
                  </a:lnTo>
                  <a:lnTo>
                    <a:pt x="111" y="45"/>
                  </a:lnTo>
                  <a:lnTo>
                    <a:pt x="129" y="41"/>
                  </a:lnTo>
                  <a:lnTo>
                    <a:pt x="153" y="38"/>
                  </a:lnTo>
                  <a:lnTo>
                    <a:pt x="182" y="40"/>
                  </a:lnTo>
                  <a:lnTo>
                    <a:pt x="217" y="45"/>
                  </a:lnTo>
                  <a:lnTo>
                    <a:pt x="216" y="50"/>
                  </a:lnTo>
                  <a:lnTo>
                    <a:pt x="219" y="60"/>
                  </a:lnTo>
                </a:path>
              </a:pathLst>
            </a:custGeom>
            <a:solidFill>
              <a:srgbClr val="FFD47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79" name="Freeform 379"/>
            <p:cNvSpPr>
              <a:spLocks/>
            </p:cNvSpPr>
            <p:nvPr/>
          </p:nvSpPr>
          <p:spPr bwMode="auto">
            <a:xfrm>
              <a:off x="1348" y="1297"/>
              <a:ext cx="274" cy="58"/>
            </a:xfrm>
            <a:custGeom>
              <a:avLst/>
              <a:gdLst/>
              <a:ahLst/>
              <a:cxnLst>
                <a:cxn ang="0">
                  <a:pos x="273" y="25"/>
                </a:cxn>
                <a:cxn ang="0">
                  <a:pos x="265" y="23"/>
                </a:cxn>
                <a:cxn ang="0">
                  <a:pos x="245" y="20"/>
                </a:cxn>
                <a:cxn ang="0">
                  <a:pos x="215" y="16"/>
                </a:cxn>
                <a:cxn ang="0">
                  <a:pos x="179" y="14"/>
                </a:cxn>
                <a:cxn ang="0">
                  <a:pos x="138" y="15"/>
                </a:cxn>
                <a:cxn ang="0">
                  <a:pos x="97" y="22"/>
                </a:cxn>
                <a:cxn ang="0">
                  <a:pos x="57" y="35"/>
                </a:cxn>
                <a:cxn ang="0">
                  <a:pos x="21" y="56"/>
                </a:cxn>
                <a:cxn ang="0">
                  <a:pos x="20" y="57"/>
                </a:cxn>
                <a:cxn ang="0">
                  <a:pos x="18" y="57"/>
                </a:cxn>
                <a:cxn ang="0">
                  <a:pos x="14" y="57"/>
                </a:cxn>
                <a:cxn ang="0">
                  <a:pos x="10" y="57"/>
                </a:cxn>
                <a:cxn ang="0">
                  <a:pos x="5" y="56"/>
                </a:cxn>
                <a:cxn ang="0">
                  <a:pos x="2" y="56"/>
                </a:cxn>
                <a:cxn ang="0">
                  <a:pos x="0" y="55"/>
                </a:cxn>
                <a:cxn ang="0">
                  <a:pos x="0" y="53"/>
                </a:cxn>
                <a:cxn ang="0">
                  <a:pos x="2" y="49"/>
                </a:cxn>
                <a:cxn ang="0">
                  <a:pos x="12" y="41"/>
                </a:cxn>
                <a:cxn ang="0">
                  <a:pos x="30" y="28"/>
                </a:cxn>
                <a:cxn ang="0">
                  <a:pos x="55" y="16"/>
                </a:cxn>
                <a:cxn ang="0">
                  <a:pos x="89" y="5"/>
                </a:cxn>
                <a:cxn ang="0">
                  <a:pos x="132" y="0"/>
                </a:cxn>
                <a:cxn ang="0">
                  <a:pos x="185" y="1"/>
                </a:cxn>
                <a:cxn ang="0">
                  <a:pos x="249" y="12"/>
                </a:cxn>
                <a:cxn ang="0">
                  <a:pos x="273" y="25"/>
                </a:cxn>
              </a:cxnLst>
              <a:rect l="0" t="0" r="r" b="b"/>
              <a:pathLst>
                <a:path w="274" h="58">
                  <a:moveTo>
                    <a:pt x="273" y="25"/>
                  </a:moveTo>
                  <a:lnTo>
                    <a:pt x="265" y="23"/>
                  </a:lnTo>
                  <a:lnTo>
                    <a:pt x="245" y="20"/>
                  </a:lnTo>
                  <a:lnTo>
                    <a:pt x="215" y="16"/>
                  </a:lnTo>
                  <a:lnTo>
                    <a:pt x="179" y="14"/>
                  </a:lnTo>
                  <a:lnTo>
                    <a:pt x="138" y="15"/>
                  </a:lnTo>
                  <a:lnTo>
                    <a:pt x="97" y="22"/>
                  </a:lnTo>
                  <a:lnTo>
                    <a:pt x="57" y="35"/>
                  </a:lnTo>
                  <a:lnTo>
                    <a:pt x="21" y="56"/>
                  </a:lnTo>
                  <a:lnTo>
                    <a:pt x="20" y="57"/>
                  </a:lnTo>
                  <a:lnTo>
                    <a:pt x="18" y="57"/>
                  </a:lnTo>
                  <a:lnTo>
                    <a:pt x="14" y="57"/>
                  </a:lnTo>
                  <a:lnTo>
                    <a:pt x="10" y="57"/>
                  </a:lnTo>
                  <a:lnTo>
                    <a:pt x="5" y="56"/>
                  </a:lnTo>
                  <a:lnTo>
                    <a:pt x="2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12" y="41"/>
                  </a:lnTo>
                  <a:lnTo>
                    <a:pt x="30" y="28"/>
                  </a:lnTo>
                  <a:lnTo>
                    <a:pt x="55" y="16"/>
                  </a:lnTo>
                  <a:lnTo>
                    <a:pt x="89" y="5"/>
                  </a:lnTo>
                  <a:lnTo>
                    <a:pt x="132" y="0"/>
                  </a:lnTo>
                  <a:lnTo>
                    <a:pt x="185" y="1"/>
                  </a:lnTo>
                  <a:lnTo>
                    <a:pt x="249" y="12"/>
                  </a:lnTo>
                  <a:lnTo>
                    <a:pt x="273" y="25"/>
                  </a:lnTo>
                </a:path>
              </a:pathLst>
            </a:custGeom>
            <a:solidFill>
              <a:srgbClr val="FFE6B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0" name="Freeform 380"/>
            <p:cNvSpPr>
              <a:spLocks/>
            </p:cNvSpPr>
            <p:nvPr/>
          </p:nvSpPr>
          <p:spPr bwMode="auto">
            <a:xfrm>
              <a:off x="1542" y="1335"/>
              <a:ext cx="18" cy="26"/>
            </a:xfrm>
            <a:custGeom>
              <a:avLst/>
              <a:gdLst/>
              <a:ahLst/>
              <a:cxnLst>
                <a:cxn ang="0">
                  <a:pos x="17" y="22"/>
                </a:cxn>
                <a:cxn ang="0">
                  <a:pos x="2" y="25"/>
                </a:cxn>
                <a:cxn ang="0">
                  <a:pos x="0" y="2"/>
                </a:cxn>
                <a:cxn ang="0">
                  <a:pos x="11" y="0"/>
                </a:cxn>
                <a:cxn ang="0">
                  <a:pos x="17" y="22"/>
                </a:cxn>
              </a:cxnLst>
              <a:rect l="0" t="0" r="r" b="b"/>
              <a:pathLst>
                <a:path w="18" h="26">
                  <a:moveTo>
                    <a:pt x="17" y="22"/>
                  </a:moveTo>
                  <a:lnTo>
                    <a:pt x="2" y="25"/>
                  </a:lnTo>
                  <a:lnTo>
                    <a:pt x="0" y="2"/>
                  </a:lnTo>
                  <a:lnTo>
                    <a:pt x="11" y="0"/>
                  </a:lnTo>
                  <a:lnTo>
                    <a:pt x="17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1" name="Freeform 381"/>
            <p:cNvSpPr>
              <a:spLocks/>
            </p:cNvSpPr>
            <p:nvPr/>
          </p:nvSpPr>
          <p:spPr bwMode="auto">
            <a:xfrm>
              <a:off x="1535" y="1331"/>
              <a:ext cx="19" cy="1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"/>
                </a:cxn>
                <a:cxn ang="0">
                  <a:pos x="6" y="18"/>
                </a:cxn>
                <a:cxn ang="0">
                  <a:pos x="18" y="13"/>
                </a:cxn>
                <a:cxn ang="0">
                  <a:pos x="12" y="0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0" y="4"/>
                  </a:lnTo>
                  <a:lnTo>
                    <a:pt x="6" y="18"/>
                  </a:lnTo>
                  <a:lnTo>
                    <a:pt x="18" y="13"/>
                  </a:lnTo>
                  <a:lnTo>
                    <a:pt x="12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2" name="Freeform 382"/>
            <p:cNvSpPr>
              <a:spLocks/>
            </p:cNvSpPr>
            <p:nvPr/>
          </p:nvSpPr>
          <p:spPr bwMode="auto">
            <a:xfrm>
              <a:off x="1534" y="1334"/>
              <a:ext cx="19" cy="29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0" y="16"/>
                </a:cxn>
                <a:cxn ang="0">
                  <a:pos x="1" y="0"/>
                </a:cxn>
                <a:cxn ang="0">
                  <a:pos x="13" y="5"/>
                </a:cxn>
                <a:cxn ang="0">
                  <a:pos x="18" y="28"/>
                </a:cxn>
              </a:cxnLst>
              <a:rect l="0" t="0" r="r" b="b"/>
              <a:pathLst>
                <a:path w="19" h="29">
                  <a:moveTo>
                    <a:pt x="18" y="28"/>
                  </a:moveTo>
                  <a:lnTo>
                    <a:pt x="0" y="16"/>
                  </a:lnTo>
                  <a:lnTo>
                    <a:pt x="1" y="0"/>
                  </a:lnTo>
                  <a:lnTo>
                    <a:pt x="13" y="5"/>
                  </a:lnTo>
                  <a:lnTo>
                    <a:pt x="18" y="28"/>
                  </a:lnTo>
                </a:path>
              </a:pathLst>
            </a:custGeom>
            <a:solidFill>
              <a:srgbClr val="989898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3" name="Freeform 383"/>
            <p:cNvSpPr>
              <a:spLocks/>
            </p:cNvSpPr>
            <p:nvPr/>
          </p:nvSpPr>
          <p:spPr bwMode="auto">
            <a:xfrm>
              <a:off x="1438" y="1339"/>
              <a:ext cx="20" cy="18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4" y="0"/>
                </a:cxn>
                <a:cxn ang="0">
                  <a:pos x="0" y="2"/>
                </a:cxn>
                <a:cxn ang="0">
                  <a:pos x="5" y="17"/>
                </a:cxn>
                <a:cxn ang="0">
                  <a:pos x="19" y="10"/>
                </a:cxn>
              </a:cxnLst>
              <a:rect l="0" t="0" r="r" b="b"/>
              <a:pathLst>
                <a:path w="20" h="18">
                  <a:moveTo>
                    <a:pt x="19" y="1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5" y="17"/>
                  </a:lnTo>
                  <a:lnTo>
                    <a:pt x="1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4" name="Freeform 384"/>
            <p:cNvSpPr>
              <a:spLocks/>
            </p:cNvSpPr>
            <p:nvPr/>
          </p:nvSpPr>
          <p:spPr bwMode="auto">
            <a:xfrm>
              <a:off x="1437" y="1340"/>
              <a:ext cx="19" cy="3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2"/>
                </a:cxn>
                <a:cxn ang="0">
                  <a:pos x="18" y="31"/>
                </a:cxn>
                <a:cxn ang="0">
                  <a:pos x="14" y="5"/>
                </a:cxn>
                <a:cxn ang="0">
                  <a:pos x="2" y="0"/>
                </a:cxn>
              </a:cxnLst>
              <a:rect l="0" t="0" r="r" b="b"/>
              <a:pathLst>
                <a:path w="19" h="32">
                  <a:moveTo>
                    <a:pt x="2" y="0"/>
                  </a:moveTo>
                  <a:lnTo>
                    <a:pt x="0" y="22"/>
                  </a:lnTo>
                  <a:lnTo>
                    <a:pt x="18" y="31"/>
                  </a:lnTo>
                  <a:lnTo>
                    <a:pt x="14" y="5"/>
                  </a:lnTo>
                  <a:lnTo>
                    <a:pt x="2" y="0"/>
                  </a:lnTo>
                </a:path>
              </a:pathLst>
            </a:custGeom>
            <a:solidFill>
              <a:srgbClr val="989898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5" name="Freeform 385"/>
            <p:cNvSpPr>
              <a:spLocks/>
            </p:cNvSpPr>
            <p:nvPr/>
          </p:nvSpPr>
          <p:spPr bwMode="auto">
            <a:xfrm>
              <a:off x="1505" y="1390"/>
              <a:ext cx="24" cy="19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23" y="14"/>
                </a:cxn>
                <a:cxn ang="0">
                  <a:pos x="5" y="18"/>
                </a:cxn>
              </a:cxnLst>
              <a:rect l="0" t="0" r="r" b="b"/>
              <a:pathLst>
                <a:path w="24" h="19">
                  <a:moveTo>
                    <a:pt x="5" y="1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23" y="14"/>
                  </a:lnTo>
                  <a:lnTo>
                    <a:pt x="5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6" name="Freeform 386"/>
            <p:cNvSpPr>
              <a:spLocks/>
            </p:cNvSpPr>
            <p:nvPr/>
          </p:nvSpPr>
          <p:spPr bwMode="auto">
            <a:xfrm>
              <a:off x="1481" y="1394"/>
              <a:ext cx="24" cy="18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3"/>
                </a:cxn>
                <a:cxn ang="0">
                  <a:pos x="5" y="17"/>
                </a:cxn>
              </a:cxnLst>
              <a:rect l="0" t="0" r="r" b="b"/>
              <a:pathLst>
                <a:path w="24" h="18">
                  <a:moveTo>
                    <a:pt x="5" y="17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3"/>
                  </a:lnTo>
                  <a:lnTo>
                    <a:pt x="5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7" name="Freeform 387"/>
            <p:cNvSpPr>
              <a:spLocks/>
            </p:cNvSpPr>
            <p:nvPr/>
          </p:nvSpPr>
          <p:spPr bwMode="auto">
            <a:xfrm>
              <a:off x="1539" y="1406"/>
              <a:ext cx="25" cy="18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4" y="13"/>
                </a:cxn>
                <a:cxn ang="0">
                  <a:pos x="6" y="17"/>
                </a:cxn>
              </a:cxnLst>
              <a:rect l="0" t="0" r="r" b="b"/>
              <a:pathLst>
                <a:path w="25" h="18">
                  <a:moveTo>
                    <a:pt x="6" y="17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4" y="13"/>
                  </a:lnTo>
                  <a:lnTo>
                    <a:pt x="6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8" name="Freeform 388"/>
            <p:cNvSpPr>
              <a:spLocks/>
            </p:cNvSpPr>
            <p:nvPr/>
          </p:nvSpPr>
          <p:spPr bwMode="auto">
            <a:xfrm>
              <a:off x="1513" y="1411"/>
              <a:ext cx="25" cy="19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0" y="2"/>
                </a:cxn>
                <a:cxn ang="0">
                  <a:pos x="18" y="0"/>
                </a:cxn>
                <a:cxn ang="0">
                  <a:pos x="24" y="14"/>
                </a:cxn>
                <a:cxn ang="0">
                  <a:pos x="6" y="18"/>
                </a:cxn>
              </a:cxnLst>
              <a:rect l="0" t="0" r="r" b="b"/>
              <a:pathLst>
                <a:path w="25" h="19">
                  <a:moveTo>
                    <a:pt x="6" y="18"/>
                  </a:moveTo>
                  <a:lnTo>
                    <a:pt x="0" y="2"/>
                  </a:lnTo>
                  <a:lnTo>
                    <a:pt x="18" y="0"/>
                  </a:lnTo>
                  <a:lnTo>
                    <a:pt x="24" y="14"/>
                  </a:lnTo>
                  <a:lnTo>
                    <a:pt x="6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89" name="Freeform 389"/>
            <p:cNvSpPr>
              <a:spLocks/>
            </p:cNvSpPr>
            <p:nvPr/>
          </p:nvSpPr>
          <p:spPr bwMode="auto">
            <a:xfrm>
              <a:off x="1489" y="1416"/>
              <a:ext cx="25" cy="18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4" y="13"/>
                </a:cxn>
                <a:cxn ang="0">
                  <a:pos x="6" y="17"/>
                </a:cxn>
              </a:cxnLst>
              <a:rect l="0" t="0" r="r" b="b"/>
              <a:pathLst>
                <a:path w="25" h="18">
                  <a:moveTo>
                    <a:pt x="6" y="17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4" y="13"/>
                  </a:lnTo>
                  <a:lnTo>
                    <a:pt x="6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90" name="Freeform 390"/>
            <p:cNvSpPr>
              <a:spLocks/>
            </p:cNvSpPr>
            <p:nvPr/>
          </p:nvSpPr>
          <p:spPr bwMode="auto">
            <a:xfrm>
              <a:off x="1546" y="1426"/>
              <a:ext cx="24" cy="18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4"/>
                </a:cxn>
                <a:cxn ang="0">
                  <a:pos x="5" y="17"/>
                </a:cxn>
              </a:cxnLst>
              <a:rect l="0" t="0" r="r" b="b"/>
              <a:pathLst>
                <a:path w="24" h="18">
                  <a:moveTo>
                    <a:pt x="5" y="17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4"/>
                  </a:lnTo>
                  <a:lnTo>
                    <a:pt x="5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91" name="Freeform 391"/>
            <p:cNvSpPr>
              <a:spLocks/>
            </p:cNvSpPr>
            <p:nvPr/>
          </p:nvSpPr>
          <p:spPr bwMode="auto">
            <a:xfrm>
              <a:off x="1522" y="1431"/>
              <a:ext cx="24" cy="19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4"/>
                </a:cxn>
                <a:cxn ang="0">
                  <a:pos x="5" y="18"/>
                </a:cxn>
              </a:cxnLst>
              <a:rect l="0" t="0" r="r" b="b"/>
              <a:pathLst>
                <a:path w="24" h="19">
                  <a:moveTo>
                    <a:pt x="5" y="18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4"/>
                  </a:lnTo>
                  <a:lnTo>
                    <a:pt x="5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92" name="Freeform 392"/>
            <p:cNvSpPr>
              <a:spLocks/>
            </p:cNvSpPr>
            <p:nvPr/>
          </p:nvSpPr>
          <p:spPr bwMode="auto">
            <a:xfrm>
              <a:off x="1498" y="1435"/>
              <a:ext cx="24" cy="19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4"/>
                </a:cxn>
                <a:cxn ang="0">
                  <a:pos x="5" y="18"/>
                </a:cxn>
              </a:cxnLst>
              <a:rect l="0" t="0" r="r" b="b"/>
              <a:pathLst>
                <a:path w="24" h="19">
                  <a:moveTo>
                    <a:pt x="5" y="18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4"/>
                  </a:lnTo>
                  <a:lnTo>
                    <a:pt x="5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93" name="Freeform 393"/>
            <p:cNvSpPr>
              <a:spLocks/>
            </p:cNvSpPr>
            <p:nvPr/>
          </p:nvSpPr>
          <p:spPr bwMode="auto">
            <a:xfrm>
              <a:off x="1555" y="1446"/>
              <a:ext cx="24" cy="19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23" y="14"/>
                </a:cxn>
                <a:cxn ang="0">
                  <a:pos x="5" y="18"/>
                </a:cxn>
              </a:cxnLst>
              <a:rect l="0" t="0" r="r" b="b"/>
              <a:pathLst>
                <a:path w="24" h="19">
                  <a:moveTo>
                    <a:pt x="5" y="1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23" y="14"/>
                  </a:lnTo>
                  <a:lnTo>
                    <a:pt x="5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94" name="Freeform 394"/>
            <p:cNvSpPr>
              <a:spLocks/>
            </p:cNvSpPr>
            <p:nvPr/>
          </p:nvSpPr>
          <p:spPr bwMode="auto">
            <a:xfrm>
              <a:off x="1530" y="1450"/>
              <a:ext cx="24" cy="18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23" y="13"/>
                </a:cxn>
                <a:cxn ang="0">
                  <a:pos x="5" y="17"/>
                </a:cxn>
              </a:cxnLst>
              <a:rect l="0" t="0" r="r" b="b"/>
              <a:pathLst>
                <a:path w="24" h="18">
                  <a:moveTo>
                    <a:pt x="5" y="17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23" y="13"/>
                  </a:lnTo>
                  <a:lnTo>
                    <a:pt x="5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95" name="Freeform 395"/>
            <p:cNvSpPr>
              <a:spLocks/>
            </p:cNvSpPr>
            <p:nvPr/>
          </p:nvSpPr>
          <p:spPr bwMode="auto">
            <a:xfrm>
              <a:off x="1507" y="1456"/>
              <a:ext cx="25" cy="19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4" y="14"/>
                </a:cxn>
                <a:cxn ang="0">
                  <a:pos x="6" y="18"/>
                </a:cxn>
              </a:cxnLst>
              <a:rect l="0" t="0" r="r" b="b"/>
              <a:pathLst>
                <a:path w="25" h="19">
                  <a:moveTo>
                    <a:pt x="6" y="18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4" y="14"/>
                  </a:lnTo>
                  <a:lnTo>
                    <a:pt x="6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5596" name="Group 396"/>
          <p:cNvGrpSpPr>
            <a:grpSpLocks/>
          </p:cNvGrpSpPr>
          <p:nvPr/>
        </p:nvGrpSpPr>
        <p:grpSpPr bwMode="auto">
          <a:xfrm>
            <a:off x="2555875" y="3957638"/>
            <a:ext cx="482600" cy="407987"/>
            <a:chOff x="1327" y="2320"/>
            <a:chExt cx="304" cy="257"/>
          </a:xfrm>
        </p:grpSpPr>
        <p:sp>
          <p:nvSpPr>
            <p:cNvPr id="435597" name="Freeform 397"/>
            <p:cNvSpPr>
              <a:spLocks/>
            </p:cNvSpPr>
            <p:nvPr/>
          </p:nvSpPr>
          <p:spPr bwMode="auto">
            <a:xfrm>
              <a:off x="1356" y="2364"/>
              <a:ext cx="275" cy="213"/>
            </a:xfrm>
            <a:custGeom>
              <a:avLst/>
              <a:gdLst/>
              <a:ahLst/>
              <a:cxnLst>
                <a:cxn ang="0">
                  <a:pos x="267" y="137"/>
                </a:cxn>
                <a:cxn ang="0">
                  <a:pos x="274" y="181"/>
                </a:cxn>
                <a:cxn ang="0">
                  <a:pos x="274" y="181"/>
                </a:cxn>
                <a:cxn ang="0">
                  <a:pos x="274" y="182"/>
                </a:cxn>
                <a:cxn ang="0">
                  <a:pos x="274" y="183"/>
                </a:cxn>
                <a:cxn ang="0">
                  <a:pos x="273" y="184"/>
                </a:cxn>
                <a:cxn ang="0">
                  <a:pos x="272" y="186"/>
                </a:cxn>
                <a:cxn ang="0">
                  <a:pos x="270" y="187"/>
                </a:cxn>
                <a:cxn ang="0">
                  <a:pos x="267" y="189"/>
                </a:cxn>
                <a:cxn ang="0">
                  <a:pos x="263" y="190"/>
                </a:cxn>
                <a:cxn ang="0">
                  <a:pos x="109" y="212"/>
                </a:cxn>
                <a:cxn ang="0">
                  <a:pos x="109" y="212"/>
                </a:cxn>
                <a:cxn ang="0">
                  <a:pos x="108" y="212"/>
                </a:cxn>
                <a:cxn ang="0">
                  <a:pos x="106" y="212"/>
                </a:cxn>
                <a:cxn ang="0">
                  <a:pos x="104" y="211"/>
                </a:cxn>
                <a:cxn ang="0">
                  <a:pos x="101" y="210"/>
                </a:cxn>
                <a:cxn ang="0">
                  <a:pos x="98" y="209"/>
                </a:cxn>
                <a:cxn ang="0">
                  <a:pos x="95" y="206"/>
                </a:cxn>
                <a:cxn ang="0">
                  <a:pos x="92" y="202"/>
                </a:cxn>
                <a:cxn ang="0">
                  <a:pos x="90" y="199"/>
                </a:cxn>
                <a:cxn ang="0">
                  <a:pos x="89" y="198"/>
                </a:cxn>
                <a:cxn ang="0">
                  <a:pos x="88" y="198"/>
                </a:cxn>
                <a:cxn ang="0">
                  <a:pos x="89" y="198"/>
                </a:cxn>
                <a:cxn ang="0">
                  <a:pos x="90" y="199"/>
                </a:cxn>
                <a:cxn ang="0">
                  <a:pos x="90" y="200"/>
                </a:cxn>
                <a:cxn ang="0">
                  <a:pos x="91" y="201"/>
                </a:cxn>
                <a:cxn ang="0">
                  <a:pos x="91" y="202"/>
                </a:cxn>
                <a:cxn ang="0">
                  <a:pos x="88" y="199"/>
                </a:cxn>
                <a:cxn ang="0">
                  <a:pos x="80" y="190"/>
                </a:cxn>
                <a:cxn ang="0">
                  <a:pos x="68" y="177"/>
                </a:cxn>
                <a:cxn ang="0">
                  <a:pos x="54" y="162"/>
                </a:cxn>
                <a:cxn ang="0">
                  <a:pos x="40" y="146"/>
                </a:cxn>
                <a:cxn ang="0">
                  <a:pos x="27" y="130"/>
                </a:cxn>
                <a:cxn ang="0">
                  <a:pos x="17" y="117"/>
                </a:cxn>
                <a:cxn ang="0">
                  <a:pos x="12" y="108"/>
                </a:cxn>
                <a:cxn ang="0">
                  <a:pos x="11" y="107"/>
                </a:cxn>
                <a:cxn ang="0">
                  <a:pos x="8" y="103"/>
                </a:cxn>
                <a:cxn ang="0">
                  <a:pos x="4" y="97"/>
                </a:cxn>
                <a:cxn ang="0">
                  <a:pos x="1" y="88"/>
                </a:cxn>
                <a:cxn ang="0">
                  <a:pos x="0" y="77"/>
                </a:cxn>
                <a:cxn ang="0">
                  <a:pos x="0" y="65"/>
                </a:cxn>
                <a:cxn ang="0">
                  <a:pos x="5" y="50"/>
                </a:cxn>
                <a:cxn ang="0">
                  <a:pos x="14" y="33"/>
                </a:cxn>
                <a:cxn ang="0">
                  <a:pos x="61" y="10"/>
                </a:cxn>
                <a:cxn ang="0">
                  <a:pos x="163" y="0"/>
                </a:cxn>
                <a:cxn ang="0">
                  <a:pos x="188" y="8"/>
                </a:cxn>
                <a:cxn ang="0">
                  <a:pos x="189" y="8"/>
                </a:cxn>
                <a:cxn ang="0">
                  <a:pos x="192" y="10"/>
                </a:cxn>
                <a:cxn ang="0">
                  <a:pos x="195" y="12"/>
                </a:cxn>
                <a:cxn ang="0">
                  <a:pos x="199" y="15"/>
                </a:cxn>
                <a:cxn ang="0">
                  <a:pos x="204" y="18"/>
                </a:cxn>
                <a:cxn ang="0">
                  <a:pos x="208" y="21"/>
                </a:cxn>
                <a:cxn ang="0">
                  <a:pos x="212" y="23"/>
                </a:cxn>
                <a:cxn ang="0">
                  <a:pos x="214" y="24"/>
                </a:cxn>
                <a:cxn ang="0">
                  <a:pos x="218" y="29"/>
                </a:cxn>
                <a:cxn ang="0">
                  <a:pos x="225" y="42"/>
                </a:cxn>
                <a:cxn ang="0">
                  <a:pos x="233" y="61"/>
                </a:cxn>
                <a:cxn ang="0">
                  <a:pos x="243" y="81"/>
                </a:cxn>
                <a:cxn ang="0">
                  <a:pos x="252" y="102"/>
                </a:cxn>
                <a:cxn ang="0">
                  <a:pos x="259" y="120"/>
                </a:cxn>
                <a:cxn ang="0">
                  <a:pos x="265" y="133"/>
                </a:cxn>
                <a:cxn ang="0">
                  <a:pos x="267" y="137"/>
                </a:cxn>
              </a:cxnLst>
              <a:rect l="0" t="0" r="r" b="b"/>
              <a:pathLst>
                <a:path w="275" h="213">
                  <a:moveTo>
                    <a:pt x="267" y="137"/>
                  </a:moveTo>
                  <a:lnTo>
                    <a:pt x="274" y="181"/>
                  </a:lnTo>
                  <a:lnTo>
                    <a:pt x="274" y="181"/>
                  </a:lnTo>
                  <a:lnTo>
                    <a:pt x="274" y="182"/>
                  </a:lnTo>
                  <a:lnTo>
                    <a:pt x="274" y="183"/>
                  </a:lnTo>
                  <a:lnTo>
                    <a:pt x="273" y="184"/>
                  </a:lnTo>
                  <a:lnTo>
                    <a:pt x="272" y="186"/>
                  </a:lnTo>
                  <a:lnTo>
                    <a:pt x="270" y="187"/>
                  </a:lnTo>
                  <a:lnTo>
                    <a:pt x="267" y="189"/>
                  </a:lnTo>
                  <a:lnTo>
                    <a:pt x="263" y="190"/>
                  </a:lnTo>
                  <a:lnTo>
                    <a:pt x="109" y="212"/>
                  </a:lnTo>
                  <a:lnTo>
                    <a:pt x="109" y="212"/>
                  </a:lnTo>
                  <a:lnTo>
                    <a:pt x="108" y="212"/>
                  </a:lnTo>
                  <a:lnTo>
                    <a:pt x="106" y="212"/>
                  </a:lnTo>
                  <a:lnTo>
                    <a:pt x="104" y="211"/>
                  </a:lnTo>
                  <a:lnTo>
                    <a:pt x="101" y="210"/>
                  </a:lnTo>
                  <a:lnTo>
                    <a:pt x="98" y="209"/>
                  </a:lnTo>
                  <a:lnTo>
                    <a:pt x="95" y="206"/>
                  </a:lnTo>
                  <a:lnTo>
                    <a:pt x="92" y="202"/>
                  </a:lnTo>
                  <a:lnTo>
                    <a:pt x="90" y="199"/>
                  </a:lnTo>
                  <a:lnTo>
                    <a:pt x="89" y="198"/>
                  </a:lnTo>
                  <a:lnTo>
                    <a:pt x="88" y="198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0" y="200"/>
                  </a:lnTo>
                  <a:lnTo>
                    <a:pt x="91" y="201"/>
                  </a:lnTo>
                  <a:lnTo>
                    <a:pt x="91" y="202"/>
                  </a:lnTo>
                  <a:lnTo>
                    <a:pt x="88" y="199"/>
                  </a:lnTo>
                  <a:lnTo>
                    <a:pt x="80" y="190"/>
                  </a:lnTo>
                  <a:lnTo>
                    <a:pt x="68" y="177"/>
                  </a:lnTo>
                  <a:lnTo>
                    <a:pt x="54" y="162"/>
                  </a:lnTo>
                  <a:lnTo>
                    <a:pt x="40" y="146"/>
                  </a:lnTo>
                  <a:lnTo>
                    <a:pt x="27" y="130"/>
                  </a:lnTo>
                  <a:lnTo>
                    <a:pt x="17" y="117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8" y="103"/>
                  </a:lnTo>
                  <a:lnTo>
                    <a:pt x="4" y="97"/>
                  </a:lnTo>
                  <a:lnTo>
                    <a:pt x="1" y="88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5" y="50"/>
                  </a:lnTo>
                  <a:lnTo>
                    <a:pt x="14" y="33"/>
                  </a:lnTo>
                  <a:lnTo>
                    <a:pt x="61" y="10"/>
                  </a:lnTo>
                  <a:lnTo>
                    <a:pt x="163" y="0"/>
                  </a:lnTo>
                  <a:lnTo>
                    <a:pt x="188" y="8"/>
                  </a:lnTo>
                  <a:lnTo>
                    <a:pt x="189" y="8"/>
                  </a:lnTo>
                  <a:lnTo>
                    <a:pt x="192" y="10"/>
                  </a:lnTo>
                  <a:lnTo>
                    <a:pt x="195" y="12"/>
                  </a:lnTo>
                  <a:lnTo>
                    <a:pt x="199" y="15"/>
                  </a:lnTo>
                  <a:lnTo>
                    <a:pt x="204" y="18"/>
                  </a:lnTo>
                  <a:lnTo>
                    <a:pt x="208" y="21"/>
                  </a:lnTo>
                  <a:lnTo>
                    <a:pt x="212" y="23"/>
                  </a:lnTo>
                  <a:lnTo>
                    <a:pt x="214" y="24"/>
                  </a:lnTo>
                  <a:lnTo>
                    <a:pt x="218" y="29"/>
                  </a:lnTo>
                  <a:lnTo>
                    <a:pt x="225" y="42"/>
                  </a:lnTo>
                  <a:lnTo>
                    <a:pt x="233" y="61"/>
                  </a:lnTo>
                  <a:lnTo>
                    <a:pt x="243" y="81"/>
                  </a:lnTo>
                  <a:lnTo>
                    <a:pt x="252" y="102"/>
                  </a:lnTo>
                  <a:lnTo>
                    <a:pt x="259" y="120"/>
                  </a:lnTo>
                  <a:lnTo>
                    <a:pt x="265" y="133"/>
                  </a:lnTo>
                  <a:lnTo>
                    <a:pt x="267" y="137"/>
                  </a:lnTo>
                </a:path>
              </a:pathLst>
            </a:custGeom>
            <a:solidFill>
              <a:srgbClr val="ED9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98" name="Freeform 398"/>
            <p:cNvSpPr>
              <a:spLocks/>
            </p:cNvSpPr>
            <p:nvPr/>
          </p:nvSpPr>
          <p:spPr bwMode="auto">
            <a:xfrm>
              <a:off x="1413" y="2388"/>
              <a:ext cx="211" cy="145"/>
            </a:xfrm>
            <a:custGeom>
              <a:avLst/>
              <a:gdLst/>
              <a:ahLst/>
              <a:cxnLst>
                <a:cxn ang="0">
                  <a:pos x="200" y="123"/>
                </a:cxn>
                <a:cxn ang="0">
                  <a:pos x="55" y="144"/>
                </a:cxn>
                <a:cxn ang="0">
                  <a:pos x="54" y="144"/>
                </a:cxn>
                <a:cxn ang="0">
                  <a:pos x="53" y="144"/>
                </a:cxn>
                <a:cxn ang="0">
                  <a:pos x="51" y="144"/>
                </a:cxn>
                <a:cxn ang="0">
                  <a:pos x="49" y="143"/>
                </a:cxn>
                <a:cxn ang="0">
                  <a:pos x="46" y="141"/>
                </a:cxn>
                <a:cxn ang="0">
                  <a:pos x="44" y="139"/>
                </a:cxn>
                <a:cxn ang="0">
                  <a:pos x="41" y="135"/>
                </a:cxn>
                <a:cxn ang="0">
                  <a:pos x="38" y="131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1" y="21"/>
                </a:cxn>
                <a:cxn ang="0">
                  <a:pos x="2" y="19"/>
                </a:cxn>
                <a:cxn ang="0">
                  <a:pos x="4" y="18"/>
                </a:cxn>
                <a:cxn ang="0">
                  <a:pos x="7" y="17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54" y="0"/>
                </a:cxn>
                <a:cxn ang="0">
                  <a:pos x="155" y="0"/>
                </a:cxn>
                <a:cxn ang="0">
                  <a:pos x="157" y="0"/>
                </a:cxn>
                <a:cxn ang="0">
                  <a:pos x="158" y="2"/>
                </a:cxn>
                <a:cxn ang="0">
                  <a:pos x="159" y="4"/>
                </a:cxn>
                <a:cxn ang="0">
                  <a:pos x="161" y="7"/>
                </a:cxn>
                <a:cxn ang="0">
                  <a:pos x="209" y="111"/>
                </a:cxn>
                <a:cxn ang="0">
                  <a:pos x="209" y="111"/>
                </a:cxn>
                <a:cxn ang="0">
                  <a:pos x="209" y="113"/>
                </a:cxn>
                <a:cxn ang="0">
                  <a:pos x="210" y="114"/>
                </a:cxn>
                <a:cxn ang="0">
                  <a:pos x="209" y="117"/>
                </a:cxn>
                <a:cxn ang="0">
                  <a:pos x="209" y="119"/>
                </a:cxn>
                <a:cxn ang="0">
                  <a:pos x="207" y="120"/>
                </a:cxn>
                <a:cxn ang="0">
                  <a:pos x="204" y="122"/>
                </a:cxn>
                <a:cxn ang="0">
                  <a:pos x="200" y="123"/>
                </a:cxn>
              </a:cxnLst>
              <a:rect l="0" t="0" r="r" b="b"/>
              <a:pathLst>
                <a:path w="211" h="145">
                  <a:moveTo>
                    <a:pt x="200" y="123"/>
                  </a:moveTo>
                  <a:lnTo>
                    <a:pt x="55" y="144"/>
                  </a:lnTo>
                  <a:lnTo>
                    <a:pt x="54" y="144"/>
                  </a:lnTo>
                  <a:lnTo>
                    <a:pt x="53" y="144"/>
                  </a:lnTo>
                  <a:lnTo>
                    <a:pt x="51" y="144"/>
                  </a:lnTo>
                  <a:lnTo>
                    <a:pt x="49" y="143"/>
                  </a:lnTo>
                  <a:lnTo>
                    <a:pt x="46" y="141"/>
                  </a:lnTo>
                  <a:lnTo>
                    <a:pt x="44" y="139"/>
                  </a:lnTo>
                  <a:lnTo>
                    <a:pt x="41" y="135"/>
                  </a:lnTo>
                  <a:lnTo>
                    <a:pt x="38" y="131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4" y="18"/>
                  </a:lnTo>
                  <a:lnTo>
                    <a:pt x="7" y="17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5" y="0"/>
                  </a:lnTo>
                  <a:lnTo>
                    <a:pt x="157" y="0"/>
                  </a:lnTo>
                  <a:lnTo>
                    <a:pt x="158" y="2"/>
                  </a:lnTo>
                  <a:lnTo>
                    <a:pt x="159" y="4"/>
                  </a:lnTo>
                  <a:lnTo>
                    <a:pt x="161" y="7"/>
                  </a:lnTo>
                  <a:lnTo>
                    <a:pt x="209" y="111"/>
                  </a:lnTo>
                  <a:lnTo>
                    <a:pt x="209" y="111"/>
                  </a:lnTo>
                  <a:lnTo>
                    <a:pt x="209" y="113"/>
                  </a:lnTo>
                  <a:lnTo>
                    <a:pt x="210" y="114"/>
                  </a:lnTo>
                  <a:lnTo>
                    <a:pt x="209" y="117"/>
                  </a:lnTo>
                  <a:lnTo>
                    <a:pt x="209" y="119"/>
                  </a:lnTo>
                  <a:lnTo>
                    <a:pt x="207" y="120"/>
                  </a:lnTo>
                  <a:lnTo>
                    <a:pt x="204" y="122"/>
                  </a:lnTo>
                  <a:lnTo>
                    <a:pt x="200" y="123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599" name="Freeform 399"/>
            <p:cNvSpPr>
              <a:spLocks/>
            </p:cNvSpPr>
            <p:nvPr/>
          </p:nvSpPr>
          <p:spPr bwMode="auto">
            <a:xfrm>
              <a:off x="1431" y="2398"/>
              <a:ext cx="177" cy="12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1" y="16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34" y="117"/>
                </a:cxn>
                <a:cxn ang="0">
                  <a:pos x="35" y="117"/>
                </a:cxn>
                <a:cxn ang="0">
                  <a:pos x="35" y="117"/>
                </a:cxn>
                <a:cxn ang="0">
                  <a:pos x="35" y="118"/>
                </a:cxn>
                <a:cxn ang="0">
                  <a:pos x="36" y="118"/>
                </a:cxn>
                <a:cxn ang="0">
                  <a:pos x="36" y="118"/>
                </a:cxn>
                <a:cxn ang="0">
                  <a:pos x="37" y="119"/>
                </a:cxn>
                <a:cxn ang="0">
                  <a:pos x="37" y="119"/>
                </a:cxn>
                <a:cxn ang="0">
                  <a:pos x="38" y="119"/>
                </a:cxn>
                <a:cxn ang="0">
                  <a:pos x="175" y="97"/>
                </a:cxn>
                <a:cxn ang="0">
                  <a:pos x="175" y="97"/>
                </a:cxn>
                <a:cxn ang="0">
                  <a:pos x="175" y="97"/>
                </a:cxn>
                <a:cxn ang="0">
                  <a:pos x="175" y="97"/>
                </a:cxn>
                <a:cxn ang="0">
                  <a:pos x="176" y="96"/>
                </a:cxn>
                <a:cxn ang="0">
                  <a:pos x="176" y="96"/>
                </a:cxn>
                <a:cxn ang="0">
                  <a:pos x="176" y="95"/>
                </a:cxn>
                <a:cxn ang="0">
                  <a:pos x="175" y="94"/>
                </a:cxn>
                <a:cxn ang="0">
                  <a:pos x="174" y="93"/>
                </a:cxn>
                <a:cxn ang="0">
                  <a:pos x="172" y="89"/>
                </a:cxn>
                <a:cxn ang="0">
                  <a:pos x="168" y="78"/>
                </a:cxn>
                <a:cxn ang="0">
                  <a:pos x="161" y="64"/>
                </a:cxn>
                <a:cxn ang="0">
                  <a:pos x="154" y="47"/>
                </a:cxn>
                <a:cxn ang="0">
                  <a:pos x="146" y="30"/>
                </a:cxn>
                <a:cxn ang="0">
                  <a:pos x="139" y="15"/>
                </a:cxn>
                <a:cxn ang="0">
                  <a:pos x="134" y="4"/>
                </a:cxn>
                <a:cxn ang="0">
                  <a:pos x="132" y="0"/>
                </a:cxn>
              </a:cxnLst>
              <a:rect l="0" t="0" r="r" b="b"/>
              <a:pathLst>
                <a:path w="177" h="120">
                  <a:moveTo>
                    <a:pt x="132" y="0"/>
                  </a:move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34" y="117"/>
                  </a:lnTo>
                  <a:lnTo>
                    <a:pt x="35" y="117"/>
                  </a:lnTo>
                  <a:lnTo>
                    <a:pt x="35" y="117"/>
                  </a:lnTo>
                  <a:lnTo>
                    <a:pt x="35" y="118"/>
                  </a:lnTo>
                  <a:lnTo>
                    <a:pt x="36" y="118"/>
                  </a:lnTo>
                  <a:lnTo>
                    <a:pt x="36" y="118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8" y="119"/>
                  </a:lnTo>
                  <a:lnTo>
                    <a:pt x="175" y="97"/>
                  </a:lnTo>
                  <a:lnTo>
                    <a:pt x="175" y="97"/>
                  </a:lnTo>
                  <a:lnTo>
                    <a:pt x="175" y="97"/>
                  </a:lnTo>
                  <a:lnTo>
                    <a:pt x="175" y="97"/>
                  </a:lnTo>
                  <a:lnTo>
                    <a:pt x="176" y="96"/>
                  </a:lnTo>
                  <a:lnTo>
                    <a:pt x="176" y="96"/>
                  </a:lnTo>
                  <a:lnTo>
                    <a:pt x="176" y="95"/>
                  </a:lnTo>
                  <a:lnTo>
                    <a:pt x="175" y="94"/>
                  </a:lnTo>
                  <a:lnTo>
                    <a:pt x="174" y="93"/>
                  </a:lnTo>
                  <a:lnTo>
                    <a:pt x="172" y="89"/>
                  </a:lnTo>
                  <a:lnTo>
                    <a:pt x="168" y="78"/>
                  </a:lnTo>
                  <a:lnTo>
                    <a:pt x="161" y="64"/>
                  </a:lnTo>
                  <a:lnTo>
                    <a:pt x="154" y="47"/>
                  </a:lnTo>
                  <a:lnTo>
                    <a:pt x="146" y="30"/>
                  </a:lnTo>
                  <a:lnTo>
                    <a:pt x="139" y="15"/>
                  </a:lnTo>
                  <a:lnTo>
                    <a:pt x="134" y="4"/>
                  </a:lnTo>
                  <a:lnTo>
                    <a:pt x="132" y="0"/>
                  </a:lnTo>
                </a:path>
              </a:pathLst>
            </a:custGeom>
            <a:solidFill>
              <a:srgbClr val="FFE6B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0" name="Freeform 400"/>
            <p:cNvSpPr>
              <a:spLocks/>
            </p:cNvSpPr>
            <p:nvPr/>
          </p:nvSpPr>
          <p:spPr bwMode="auto">
            <a:xfrm>
              <a:off x="1517" y="2409"/>
              <a:ext cx="24" cy="19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4"/>
                </a:cxn>
                <a:cxn ang="0">
                  <a:pos x="6" y="18"/>
                </a:cxn>
              </a:cxnLst>
              <a:rect l="0" t="0" r="r" b="b"/>
              <a:pathLst>
                <a:path w="24" h="19">
                  <a:moveTo>
                    <a:pt x="6" y="18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4"/>
                  </a:lnTo>
                  <a:lnTo>
                    <a:pt x="6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1" name="Freeform 401"/>
            <p:cNvSpPr>
              <a:spLocks/>
            </p:cNvSpPr>
            <p:nvPr/>
          </p:nvSpPr>
          <p:spPr bwMode="auto">
            <a:xfrm>
              <a:off x="1500" y="2490"/>
              <a:ext cx="70" cy="22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0" y="9"/>
                </a:cxn>
                <a:cxn ang="0">
                  <a:pos x="64" y="0"/>
                </a:cxn>
                <a:cxn ang="0">
                  <a:pos x="69" y="10"/>
                </a:cxn>
                <a:cxn ang="0">
                  <a:pos x="4" y="21"/>
                </a:cxn>
              </a:cxnLst>
              <a:rect l="0" t="0" r="r" b="b"/>
              <a:pathLst>
                <a:path w="70" h="22">
                  <a:moveTo>
                    <a:pt x="4" y="21"/>
                  </a:moveTo>
                  <a:lnTo>
                    <a:pt x="0" y="9"/>
                  </a:lnTo>
                  <a:lnTo>
                    <a:pt x="64" y="0"/>
                  </a:lnTo>
                  <a:lnTo>
                    <a:pt x="69" y="10"/>
                  </a:lnTo>
                  <a:lnTo>
                    <a:pt x="4" y="21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2" name="Freeform 402"/>
            <p:cNvSpPr>
              <a:spLocks/>
            </p:cNvSpPr>
            <p:nvPr/>
          </p:nvSpPr>
          <p:spPr bwMode="auto">
            <a:xfrm>
              <a:off x="1431" y="2367"/>
              <a:ext cx="22" cy="28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2" y="27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21" y="23"/>
                </a:cxn>
              </a:cxnLst>
              <a:rect l="0" t="0" r="r" b="b"/>
              <a:pathLst>
                <a:path w="22" h="28">
                  <a:moveTo>
                    <a:pt x="21" y="23"/>
                  </a:moveTo>
                  <a:lnTo>
                    <a:pt x="2" y="27"/>
                  </a:lnTo>
                  <a:lnTo>
                    <a:pt x="0" y="1"/>
                  </a:lnTo>
                  <a:lnTo>
                    <a:pt x="13" y="0"/>
                  </a:lnTo>
                  <a:lnTo>
                    <a:pt x="21" y="2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3" name="Freeform 403"/>
            <p:cNvSpPr>
              <a:spLocks/>
            </p:cNvSpPr>
            <p:nvPr/>
          </p:nvSpPr>
          <p:spPr bwMode="auto">
            <a:xfrm>
              <a:off x="1327" y="2322"/>
              <a:ext cx="294" cy="129"/>
            </a:xfrm>
            <a:custGeom>
              <a:avLst/>
              <a:gdLst/>
              <a:ahLst/>
              <a:cxnLst>
                <a:cxn ang="0">
                  <a:pos x="222" y="66"/>
                </a:cxn>
                <a:cxn ang="0">
                  <a:pos x="234" y="79"/>
                </a:cxn>
                <a:cxn ang="0">
                  <a:pos x="250" y="90"/>
                </a:cxn>
                <a:cxn ang="0">
                  <a:pos x="269" y="93"/>
                </a:cxn>
                <a:cxn ang="0">
                  <a:pos x="280" y="91"/>
                </a:cxn>
                <a:cxn ang="0">
                  <a:pos x="287" y="84"/>
                </a:cxn>
                <a:cxn ang="0">
                  <a:pos x="293" y="67"/>
                </a:cxn>
                <a:cxn ang="0">
                  <a:pos x="289" y="40"/>
                </a:cxn>
                <a:cxn ang="0">
                  <a:pos x="258" y="13"/>
                </a:cxn>
                <a:cxn ang="0">
                  <a:pos x="231" y="6"/>
                </a:cxn>
                <a:cxn ang="0">
                  <a:pos x="167" y="0"/>
                </a:cxn>
                <a:cxn ang="0">
                  <a:pos x="84" y="10"/>
                </a:cxn>
                <a:cxn ang="0">
                  <a:pos x="5" y="54"/>
                </a:cxn>
                <a:cxn ang="0">
                  <a:pos x="2" y="63"/>
                </a:cxn>
                <a:cxn ang="0">
                  <a:pos x="0" y="83"/>
                </a:cxn>
                <a:cxn ang="0">
                  <a:pos x="3" y="107"/>
                </a:cxn>
                <a:cxn ang="0">
                  <a:pos x="20" y="127"/>
                </a:cxn>
                <a:cxn ang="0">
                  <a:pos x="29" y="128"/>
                </a:cxn>
                <a:cxn ang="0">
                  <a:pos x="48" y="126"/>
                </a:cxn>
                <a:cxn ang="0">
                  <a:pos x="72" y="116"/>
                </a:cxn>
                <a:cxn ang="0">
                  <a:pos x="91" y="93"/>
                </a:cxn>
                <a:cxn ang="0">
                  <a:pos x="91" y="91"/>
                </a:cxn>
                <a:cxn ang="0">
                  <a:pos x="91" y="86"/>
                </a:cxn>
                <a:cxn ang="0">
                  <a:pos x="90" y="79"/>
                </a:cxn>
                <a:cxn ang="0">
                  <a:pos x="87" y="72"/>
                </a:cxn>
                <a:cxn ang="0">
                  <a:pos x="86" y="71"/>
                </a:cxn>
                <a:cxn ang="0">
                  <a:pos x="83" y="68"/>
                </a:cxn>
                <a:cxn ang="0">
                  <a:pos x="81" y="64"/>
                </a:cxn>
                <a:cxn ang="0">
                  <a:pos x="80" y="61"/>
                </a:cxn>
                <a:cxn ang="0">
                  <a:pos x="87" y="55"/>
                </a:cxn>
                <a:cxn ang="0">
                  <a:pos x="111" y="45"/>
                </a:cxn>
                <a:cxn ang="0">
                  <a:pos x="153" y="38"/>
                </a:cxn>
                <a:cxn ang="0">
                  <a:pos x="217" y="45"/>
                </a:cxn>
                <a:cxn ang="0">
                  <a:pos x="219" y="60"/>
                </a:cxn>
              </a:cxnLst>
              <a:rect l="0" t="0" r="r" b="b"/>
              <a:pathLst>
                <a:path w="294" h="129">
                  <a:moveTo>
                    <a:pt x="219" y="60"/>
                  </a:moveTo>
                  <a:lnTo>
                    <a:pt x="222" y="66"/>
                  </a:lnTo>
                  <a:lnTo>
                    <a:pt x="227" y="73"/>
                  </a:lnTo>
                  <a:lnTo>
                    <a:pt x="234" y="79"/>
                  </a:lnTo>
                  <a:lnTo>
                    <a:pt x="242" y="85"/>
                  </a:lnTo>
                  <a:lnTo>
                    <a:pt x="250" y="90"/>
                  </a:lnTo>
                  <a:lnTo>
                    <a:pt x="260" y="92"/>
                  </a:lnTo>
                  <a:lnTo>
                    <a:pt x="269" y="93"/>
                  </a:lnTo>
                  <a:lnTo>
                    <a:pt x="279" y="92"/>
                  </a:lnTo>
                  <a:lnTo>
                    <a:pt x="280" y="91"/>
                  </a:lnTo>
                  <a:lnTo>
                    <a:pt x="283" y="89"/>
                  </a:lnTo>
                  <a:lnTo>
                    <a:pt x="287" y="84"/>
                  </a:lnTo>
                  <a:lnTo>
                    <a:pt x="291" y="76"/>
                  </a:lnTo>
                  <a:lnTo>
                    <a:pt x="293" y="67"/>
                  </a:lnTo>
                  <a:lnTo>
                    <a:pt x="293" y="55"/>
                  </a:lnTo>
                  <a:lnTo>
                    <a:pt x="289" y="40"/>
                  </a:lnTo>
                  <a:lnTo>
                    <a:pt x="281" y="23"/>
                  </a:lnTo>
                  <a:lnTo>
                    <a:pt x="258" y="13"/>
                  </a:lnTo>
                  <a:lnTo>
                    <a:pt x="251" y="11"/>
                  </a:lnTo>
                  <a:lnTo>
                    <a:pt x="231" y="6"/>
                  </a:lnTo>
                  <a:lnTo>
                    <a:pt x="203" y="2"/>
                  </a:lnTo>
                  <a:lnTo>
                    <a:pt x="167" y="0"/>
                  </a:lnTo>
                  <a:lnTo>
                    <a:pt x="127" y="1"/>
                  </a:lnTo>
                  <a:lnTo>
                    <a:pt x="84" y="10"/>
                  </a:lnTo>
                  <a:lnTo>
                    <a:pt x="43" y="27"/>
                  </a:lnTo>
                  <a:lnTo>
                    <a:pt x="5" y="54"/>
                  </a:lnTo>
                  <a:lnTo>
                    <a:pt x="4" y="57"/>
                  </a:lnTo>
                  <a:lnTo>
                    <a:pt x="2" y="63"/>
                  </a:lnTo>
                  <a:lnTo>
                    <a:pt x="0" y="72"/>
                  </a:lnTo>
                  <a:lnTo>
                    <a:pt x="0" y="83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10" y="118"/>
                  </a:lnTo>
                  <a:lnTo>
                    <a:pt x="20" y="127"/>
                  </a:lnTo>
                  <a:lnTo>
                    <a:pt x="22" y="127"/>
                  </a:lnTo>
                  <a:lnTo>
                    <a:pt x="29" y="128"/>
                  </a:lnTo>
                  <a:lnTo>
                    <a:pt x="37" y="128"/>
                  </a:lnTo>
                  <a:lnTo>
                    <a:pt x="48" y="126"/>
                  </a:lnTo>
                  <a:lnTo>
                    <a:pt x="60" y="123"/>
                  </a:lnTo>
                  <a:lnTo>
                    <a:pt x="72" y="116"/>
                  </a:lnTo>
                  <a:lnTo>
                    <a:pt x="82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6"/>
                  </a:lnTo>
                  <a:lnTo>
                    <a:pt x="91" y="83"/>
                  </a:lnTo>
                  <a:lnTo>
                    <a:pt x="90" y="79"/>
                  </a:lnTo>
                  <a:lnTo>
                    <a:pt x="89" y="75"/>
                  </a:lnTo>
                  <a:lnTo>
                    <a:pt x="87" y="72"/>
                  </a:lnTo>
                  <a:lnTo>
                    <a:pt x="86" y="72"/>
                  </a:lnTo>
                  <a:lnTo>
                    <a:pt x="86" y="71"/>
                  </a:lnTo>
                  <a:lnTo>
                    <a:pt x="84" y="70"/>
                  </a:lnTo>
                  <a:lnTo>
                    <a:pt x="83" y="68"/>
                  </a:lnTo>
                  <a:lnTo>
                    <a:pt x="82" y="66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0" y="61"/>
                  </a:lnTo>
                  <a:lnTo>
                    <a:pt x="82" y="59"/>
                  </a:lnTo>
                  <a:lnTo>
                    <a:pt x="87" y="55"/>
                  </a:lnTo>
                  <a:lnTo>
                    <a:pt x="97" y="50"/>
                  </a:lnTo>
                  <a:lnTo>
                    <a:pt x="111" y="45"/>
                  </a:lnTo>
                  <a:lnTo>
                    <a:pt x="129" y="41"/>
                  </a:lnTo>
                  <a:lnTo>
                    <a:pt x="153" y="38"/>
                  </a:lnTo>
                  <a:lnTo>
                    <a:pt x="182" y="40"/>
                  </a:lnTo>
                  <a:lnTo>
                    <a:pt x="217" y="45"/>
                  </a:lnTo>
                  <a:lnTo>
                    <a:pt x="216" y="50"/>
                  </a:lnTo>
                  <a:lnTo>
                    <a:pt x="219" y="60"/>
                  </a:lnTo>
                </a:path>
              </a:pathLst>
            </a:custGeom>
            <a:solidFill>
              <a:srgbClr val="FFD47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4" name="Freeform 404"/>
            <p:cNvSpPr>
              <a:spLocks/>
            </p:cNvSpPr>
            <p:nvPr/>
          </p:nvSpPr>
          <p:spPr bwMode="auto">
            <a:xfrm>
              <a:off x="1335" y="2320"/>
              <a:ext cx="274" cy="58"/>
            </a:xfrm>
            <a:custGeom>
              <a:avLst/>
              <a:gdLst/>
              <a:ahLst/>
              <a:cxnLst>
                <a:cxn ang="0">
                  <a:pos x="273" y="25"/>
                </a:cxn>
                <a:cxn ang="0">
                  <a:pos x="265" y="23"/>
                </a:cxn>
                <a:cxn ang="0">
                  <a:pos x="245" y="20"/>
                </a:cxn>
                <a:cxn ang="0">
                  <a:pos x="215" y="16"/>
                </a:cxn>
                <a:cxn ang="0">
                  <a:pos x="179" y="14"/>
                </a:cxn>
                <a:cxn ang="0">
                  <a:pos x="138" y="15"/>
                </a:cxn>
                <a:cxn ang="0">
                  <a:pos x="97" y="22"/>
                </a:cxn>
                <a:cxn ang="0">
                  <a:pos x="57" y="35"/>
                </a:cxn>
                <a:cxn ang="0">
                  <a:pos x="21" y="56"/>
                </a:cxn>
                <a:cxn ang="0">
                  <a:pos x="20" y="57"/>
                </a:cxn>
                <a:cxn ang="0">
                  <a:pos x="18" y="57"/>
                </a:cxn>
                <a:cxn ang="0">
                  <a:pos x="14" y="57"/>
                </a:cxn>
                <a:cxn ang="0">
                  <a:pos x="10" y="57"/>
                </a:cxn>
                <a:cxn ang="0">
                  <a:pos x="5" y="56"/>
                </a:cxn>
                <a:cxn ang="0">
                  <a:pos x="2" y="56"/>
                </a:cxn>
                <a:cxn ang="0">
                  <a:pos x="0" y="55"/>
                </a:cxn>
                <a:cxn ang="0">
                  <a:pos x="0" y="53"/>
                </a:cxn>
                <a:cxn ang="0">
                  <a:pos x="2" y="49"/>
                </a:cxn>
                <a:cxn ang="0">
                  <a:pos x="12" y="41"/>
                </a:cxn>
                <a:cxn ang="0">
                  <a:pos x="30" y="28"/>
                </a:cxn>
                <a:cxn ang="0">
                  <a:pos x="55" y="16"/>
                </a:cxn>
                <a:cxn ang="0">
                  <a:pos x="89" y="5"/>
                </a:cxn>
                <a:cxn ang="0">
                  <a:pos x="132" y="0"/>
                </a:cxn>
                <a:cxn ang="0">
                  <a:pos x="185" y="1"/>
                </a:cxn>
                <a:cxn ang="0">
                  <a:pos x="249" y="12"/>
                </a:cxn>
                <a:cxn ang="0">
                  <a:pos x="273" y="25"/>
                </a:cxn>
              </a:cxnLst>
              <a:rect l="0" t="0" r="r" b="b"/>
              <a:pathLst>
                <a:path w="274" h="58">
                  <a:moveTo>
                    <a:pt x="273" y="25"/>
                  </a:moveTo>
                  <a:lnTo>
                    <a:pt x="265" y="23"/>
                  </a:lnTo>
                  <a:lnTo>
                    <a:pt x="245" y="20"/>
                  </a:lnTo>
                  <a:lnTo>
                    <a:pt x="215" y="16"/>
                  </a:lnTo>
                  <a:lnTo>
                    <a:pt x="179" y="14"/>
                  </a:lnTo>
                  <a:lnTo>
                    <a:pt x="138" y="15"/>
                  </a:lnTo>
                  <a:lnTo>
                    <a:pt x="97" y="22"/>
                  </a:lnTo>
                  <a:lnTo>
                    <a:pt x="57" y="35"/>
                  </a:lnTo>
                  <a:lnTo>
                    <a:pt x="21" y="56"/>
                  </a:lnTo>
                  <a:lnTo>
                    <a:pt x="20" y="57"/>
                  </a:lnTo>
                  <a:lnTo>
                    <a:pt x="18" y="57"/>
                  </a:lnTo>
                  <a:lnTo>
                    <a:pt x="14" y="57"/>
                  </a:lnTo>
                  <a:lnTo>
                    <a:pt x="10" y="57"/>
                  </a:lnTo>
                  <a:lnTo>
                    <a:pt x="5" y="56"/>
                  </a:lnTo>
                  <a:lnTo>
                    <a:pt x="2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12" y="41"/>
                  </a:lnTo>
                  <a:lnTo>
                    <a:pt x="30" y="28"/>
                  </a:lnTo>
                  <a:lnTo>
                    <a:pt x="55" y="16"/>
                  </a:lnTo>
                  <a:lnTo>
                    <a:pt x="89" y="5"/>
                  </a:lnTo>
                  <a:lnTo>
                    <a:pt x="132" y="0"/>
                  </a:lnTo>
                  <a:lnTo>
                    <a:pt x="185" y="1"/>
                  </a:lnTo>
                  <a:lnTo>
                    <a:pt x="249" y="12"/>
                  </a:lnTo>
                  <a:lnTo>
                    <a:pt x="273" y="25"/>
                  </a:lnTo>
                </a:path>
              </a:pathLst>
            </a:custGeom>
            <a:solidFill>
              <a:srgbClr val="FFE6B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5" name="Freeform 405"/>
            <p:cNvSpPr>
              <a:spLocks/>
            </p:cNvSpPr>
            <p:nvPr/>
          </p:nvSpPr>
          <p:spPr bwMode="auto">
            <a:xfrm>
              <a:off x="1529" y="2358"/>
              <a:ext cx="18" cy="26"/>
            </a:xfrm>
            <a:custGeom>
              <a:avLst/>
              <a:gdLst/>
              <a:ahLst/>
              <a:cxnLst>
                <a:cxn ang="0">
                  <a:pos x="17" y="22"/>
                </a:cxn>
                <a:cxn ang="0">
                  <a:pos x="2" y="25"/>
                </a:cxn>
                <a:cxn ang="0">
                  <a:pos x="0" y="2"/>
                </a:cxn>
                <a:cxn ang="0">
                  <a:pos x="11" y="0"/>
                </a:cxn>
                <a:cxn ang="0">
                  <a:pos x="17" y="22"/>
                </a:cxn>
              </a:cxnLst>
              <a:rect l="0" t="0" r="r" b="b"/>
              <a:pathLst>
                <a:path w="18" h="26">
                  <a:moveTo>
                    <a:pt x="17" y="22"/>
                  </a:moveTo>
                  <a:lnTo>
                    <a:pt x="2" y="25"/>
                  </a:lnTo>
                  <a:lnTo>
                    <a:pt x="0" y="2"/>
                  </a:lnTo>
                  <a:lnTo>
                    <a:pt x="11" y="0"/>
                  </a:lnTo>
                  <a:lnTo>
                    <a:pt x="17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6" name="Freeform 406"/>
            <p:cNvSpPr>
              <a:spLocks/>
            </p:cNvSpPr>
            <p:nvPr/>
          </p:nvSpPr>
          <p:spPr bwMode="auto">
            <a:xfrm>
              <a:off x="1522" y="2354"/>
              <a:ext cx="19" cy="1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"/>
                </a:cxn>
                <a:cxn ang="0">
                  <a:pos x="6" y="18"/>
                </a:cxn>
                <a:cxn ang="0">
                  <a:pos x="18" y="13"/>
                </a:cxn>
                <a:cxn ang="0">
                  <a:pos x="12" y="0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0" y="4"/>
                  </a:lnTo>
                  <a:lnTo>
                    <a:pt x="6" y="18"/>
                  </a:lnTo>
                  <a:lnTo>
                    <a:pt x="18" y="13"/>
                  </a:lnTo>
                  <a:lnTo>
                    <a:pt x="12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7" name="Freeform 407"/>
            <p:cNvSpPr>
              <a:spLocks/>
            </p:cNvSpPr>
            <p:nvPr/>
          </p:nvSpPr>
          <p:spPr bwMode="auto">
            <a:xfrm>
              <a:off x="1521" y="2357"/>
              <a:ext cx="19" cy="29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0" y="16"/>
                </a:cxn>
                <a:cxn ang="0">
                  <a:pos x="1" y="0"/>
                </a:cxn>
                <a:cxn ang="0">
                  <a:pos x="13" y="5"/>
                </a:cxn>
                <a:cxn ang="0">
                  <a:pos x="18" y="28"/>
                </a:cxn>
              </a:cxnLst>
              <a:rect l="0" t="0" r="r" b="b"/>
              <a:pathLst>
                <a:path w="19" h="29">
                  <a:moveTo>
                    <a:pt x="18" y="28"/>
                  </a:moveTo>
                  <a:lnTo>
                    <a:pt x="0" y="16"/>
                  </a:lnTo>
                  <a:lnTo>
                    <a:pt x="1" y="0"/>
                  </a:lnTo>
                  <a:lnTo>
                    <a:pt x="13" y="5"/>
                  </a:lnTo>
                  <a:lnTo>
                    <a:pt x="18" y="28"/>
                  </a:lnTo>
                </a:path>
              </a:pathLst>
            </a:custGeom>
            <a:solidFill>
              <a:srgbClr val="989898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8" name="Freeform 408"/>
            <p:cNvSpPr>
              <a:spLocks/>
            </p:cNvSpPr>
            <p:nvPr/>
          </p:nvSpPr>
          <p:spPr bwMode="auto">
            <a:xfrm>
              <a:off x="1425" y="2362"/>
              <a:ext cx="20" cy="18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4" y="0"/>
                </a:cxn>
                <a:cxn ang="0">
                  <a:pos x="0" y="2"/>
                </a:cxn>
                <a:cxn ang="0">
                  <a:pos x="5" y="17"/>
                </a:cxn>
                <a:cxn ang="0">
                  <a:pos x="19" y="10"/>
                </a:cxn>
              </a:cxnLst>
              <a:rect l="0" t="0" r="r" b="b"/>
              <a:pathLst>
                <a:path w="20" h="18">
                  <a:moveTo>
                    <a:pt x="19" y="1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5" y="17"/>
                  </a:lnTo>
                  <a:lnTo>
                    <a:pt x="1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09" name="Freeform 409"/>
            <p:cNvSpPr>
              <a:spLocks/>
            </p:cNvSpPr>
            <p:nvPr/>
          </p:nvSpPr>
          <p:spPr bwMode="auto">
            <a:xfrm>
              <a:off x="1424" y="2363"/>
              <a:ext cx="19" cy="3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2"/>
                </a:cxn>
                <a:cxn ang="0">
                  <a:pos x="18" y="31"/>
                </a:cxn>
                <a:cxn ang="0">
                  <a:pos x="14" y="5"/>
                </a:cxn>
                <a:cxn ang="0">
                  <a:pos x="2" y="0"/>
                </a:cxn>
              </a:cxnLst>
              <a:rect l="0" t="0" r="r" b="b"/>
              <a:pathLst>
                <a:path w="19" h="32">
                  <a:moveTo>
                    <a:pt x="2" y="0"/>
                  </a:moveTo>
                  <a:lnTo>
                    <a:pt x="0" y="22"/>
                  </a:lnTo>
                  <a:lnTo>
                    <a:pt x="18" y="31"/>
                  </a:lnTo>
                  <a:lnTo>
                    <a:pt x="14" y="5"/>
                  </a:lnTo>
                  <a:lnTo>
                    <a:pt x="2" y="0"/>
                  </a:lnTo>
                </a:path>
              </a:pathLst>
            </a:custGeom>
            <a:solidFill>
              <a:srgbClr val="989898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0" name="Freeform 410"/>
            <p:cNvSpPr>
              <a:spLocks/>
            </p:cNvSpPr>
            <p:nvPr/>
          </p:nvSpPr>
          <p:spPr bwMode="auto">
            <a:xfrm>
              <a:off x="1492" y="2413"/>
              <a:ext cx="24" cy="19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23" y="14"/>
                </a:cxn>
                <a:cxn ang="0">
                  <a:pos x="5" y="18"/>
                </a:cxn>
              </a:cxnLst>
              <a:rect l="0" t="0" r="r" b="b"/>
              <a:pathLst>
                <a:path w="24" h="19">
                  <a:moveTo>
                    <a:pt x="5" y="1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23" y="14"/>
                  </a:lnTo>
                  <a:lnTo>
                    <a:pt x="5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1" name="Freeform 411"/>
            <p:cNvSpPr>
              <a:spLocks/>
            </p:cNvSpPr>
            <p:nvPr/>
          </p:nvSpPr>
          <p:spPr bwMode="auto">
            <a:xfrm>
              <a:off x="1468" y="2417"/>
              <a:ext cx="24" cy="18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3"/>
                </a:cxn>
                <a:cxn ang="0">
                  <a:pos x="5" y="17"/>
                </a:cxn>
              </a:cxnLst>
              <a:rect l="0" t="0" r="r" b="b"/>
              <a:pathLst>
                <a:path w="24" h="18">
                  <a:moveTo>
                    <a:pt x="5" y="17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3"/>
                  </a:lnTo>
                  <a:lnTo>
                    <a:pt x="5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2" name="Freeform 412"/>
            <p:cNvSpPr>
              <a:spLocks/>
            </p:cNvSpPr>
            <p:nvPr/>
          </p:nvSpPr>
          <p:spPr bwMode="auto">
            <a:xfrm>
              <a:off x="1526" y="2429"/>
              <a:ext cx="25" cy="18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4" y="13"/>
                </a:cxn>
                <a:cxn ang="0">
                  <a:pos x="6" y="17"/>
                </a:cxn>
              </a:cxnLst>
              <a:rect l="0" t="0" r="r" b="b"/>
              <a:pathLst>
                <a:path w="25" h="18">
                  <a:moveTo>
                    <a:pt x="6" y="17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4" y="13"/>
                  </a:lnTo>
                  <a:lnTo>
                    <a:pt x="6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3" name="Freeform 413"/>
            <p:cNvSpPr>
              <a:spLocks/>
            </p:cNvSpPr>
            <p:nvPr/>
          </p:nvSpPr>
          <p:spPr bwMode="auto">
            <a:xfrm>
              <a:off x="1500" y="2434"/>
              <a:ext cx="25" cy="19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0" y="2"/>
                </a:cxn>
                <a:cxn ang="0">
                  <a:pos x="18" y="0"/>
                </a:cxn>
                <a:cxn ang="0">
                  <a:pos x="24" y="14"/>
                </a:cxn>
                <a:cxn ang="0">
                  <a:pos x="6" y="18"/>
                </a:cxn>
              </a:cxnLst>
              <a:rect l="0" t="0" r="r" b="b"/>
              <a:pathLst>
                <a:path w="25" h="19">
                  <a:moveTo>
                    <a:pt x="6" y="18"/>
                  </a:moveTo>
                  <a:lnTo>
                    <a:pt x="0" y="2"/>
                  </a:lnTo>
                  <a:lnTo>
                    <a:pt x="18" y="0"/>
                  </a:lnTo>
                  <a:lnTo>
                    <a:pt x="24" y="14"/>
                  </a:lnTo>
                  <a:lnTo>
                    <a:pt x="6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4" name="Freeform 414"/>
            <p:cNvSpPr>
              <a:spLocks/>
            </p:cNvSpPr>
            <p:nvPr/>
          </p:nvSpPr>
          <p:spPr bwMode="auto">
            <a:xfrm>
              <a:off x="1476" y="2439"/>
              <a:ext cx="25" cy="18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4" y="13"/>
                </a:cxn>
                <a:cxn ang="0">
                  <a:pos x="6" y="17"/>
                </a:cxn>
              </a:cxnLst>
              <a:rect l="0" t="0" r="r" b="b"/>
              <a:pathLst>
                <a:path w="25" h="18">
                  <a:moveTo>
                    <a:pt x="6" y="17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4" y="13"/>
                  </a:lnTo>
                  <a:lnTo>
                    <a:pt x="6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5" name="Freeform 415"/>
            <p:cNvSpPr>
              <a:spLocks/>
            </p:cNvSpPr>
            <p:nvPr/>
          </p:nvSpPr>
          <p:spPr bwMode="auto">
            <a:xfrm>
              <a:off x="1533" y="2449"/>
              <a:ext cx="24" cy="18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4"/>
                </a:cxn>
                <a:cxn ang="0">
                  <a:pos x="5" y="17"/>
                </a:cxn>
              </a:cxnLst>
              <a:rect l="0" t="0" r="r" b="b"/>
              <a:pathLst>
                <a:path w="24" h="18">
                  <a:moveTo>
                    <a:pt x="5" y="17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4"/>
                  </a:lnTo>
                  <a:lnTo>
                    <a:pt x="5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6" name="Freeform 416"/>
            <p:cNvSpPr>
              <a:spLocks/>
            </p:cNvSpPr>
            <p:nvPr/>
          </p:nvSpPr>
          <p:spPr bwMode="auto">
            <a:xfrm>
              <a:off x="1509" y="2454"/>
              <a:ext cx="24" cy="19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4"/>
                </a:cxn>
                <a:cxn ang="0">
                  <a:pos x="5" y="18"/>
                </a:cxn>
              </a:cxnLst>
              <a:rect l="0" t="0" r="r" b="b"/>
              <a:pathLst>
                <a:path w="24" h="19">
                  <a:moveTo>
                    <a:pt x="5" y="18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4"/>
                  </a:lnTo>
                  <a:lnTo>
                    <a:pt x="5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7" name="Freeform 417"/>
            <p:cNvSpPr>
              <a:spLocks/>
            </p:cNvSpPr>
            <p:nvPr/>
          </p:nvSpPr>
          <p:spPr bwMode="auto">
            <a:xfrm>
              <a:off x="1485" y="2458"/>
              <a:ext cx="24" cy="19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3" y="14"/>
                </a:cxn>
                <a:cxn ang="0">
                  <a:pos x="5" y="18"/>
                </a:cxn>
              </a:cxnLst>
              <a:rect l="0" t="0" r="r" b="b"/>
              <a:pathLst>
                <a:path w="24" h="19">
                  <a:moveTo>
                    <a:pt x="5" y="18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3" y="14"/>
                  </a:lnTo>
                  <a:lnTo>
                    <a:pt x="5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8" name="Freeform 418"/>
            <p:cNvSpPr>
              <a:spLocks/>
            </p:cNvSpPr>
            <p:nvPr/>
          </p:nvSpPr>
          <p:spPr bwMode="auto">
            <a:xfrm>
              <a:off x="1542" y="2469"/>
              <a:ext cx="24" cy="19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23" y="14"/>
                </a:cxn>
                <a:cxn ang="0">
                  <a:pos x="5" y="18"/>
                </a:cxn>
              </a:cxnLst>
              <a:rect l="0" t="0" r="r" b="b"/>
              <a:pathLst>
                <a:path w="24" h="19">
                  <a:moveTo>
                    <a:pt x="5" y="1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23" y="14"/>
                  </a:lnTo>
                  <a:lnTo>
                    <a:pt x="5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19" name="Freeform 419"/>
            <p:cNvSpPr>
              <a:spLocks/>
            </p:cNvSpPr>
            <p:nvPr/>
          </p:nvSpPr>
          <p:spPr bwMode="auto">
            <a:xfrm>
              <a:off x="1517" y="2473"/>
              <a:ext cx="24" cy="18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23" y="13"/>
                </a:cxn>
                <a:cxn ang="0">
                  <a:pos x="5" y="17"/>
                </a:cxn>
              </a:cxnLst>
              <a:rect l="0" t="0" r="r" b="b"/>
              <a:pathLst>
                <a:path w="24" h="18">
                  <a:moveTo>
                    <a:pt x="5" y="17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23" y="13"/>
                  </a:lnTo>
                  <a:lnTo>
                    <a:pt x="5" y="17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20" name="Freeform 420"/>
            <p:cNvSpPr>
              <a:spLocks/>
            </p:cNvSpPr>
            <p:nvPr/>
          </p:nvSpPr>
          <p:spPr bwMode="auto">
            <a:xfrm>
              <a:off x="1494" y="2479"/>
              <a:ext cx="25" cy="19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0" y="2"/>
                </a:cxn>
                <a:cxn ang="0">
                  <a:pos x="17" y="0"/>
                </a:cxn>
                <a:cxn ang="0">
                  <a:pos x="24" y="14"/>
                </a:cxn>
                <a:cxn ang="0">
                  <a:pos x="6" y="18"/>
                </a:cxn>
              </a:cxnLst>
              <a:rect l="0" t="0" r="r" b="b"/>
              <a:pathLst>
                <a:path w="25" h="19">
                  <a:moveTo>
                    <a:pt x="6" y="18"/>
                  </a:moveTo>
                  <a:lnTo>
                    <a:pt x="0" y="2"/>
                  </a:lnTo>
                  <a:lnTo>
                    <a:pt x="17" y="0"/>
                  </a:lnTo>
                  <a:lnTo>
                    <a:pt x="24" y="14"/>
                  </a:lnTo>
                  <a:lnTo>
                    <a:pt x="6" y="18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5621" name="Group 421"/>
          <p:cNvGrpSpPr>
            <a:grpSpLocks/>
          </p:cNvGrpSpPr>
          <p:nvPr/>
        </p:nvGrpSpPr>
        <p:grpSpPr bwMode="auto">
          <a:xfrm>
            <a:off x="3584575" y="2328863"/>
            <a:ext cx="712788" cy="515937"/>
            <a:chOff x="1975" y="1294"/>
            <a:chExt cx="449" cy="325"/>
          </a:xfrm>
        </p:grpSpPr>
        <p:sp>
          <p:nvSpPr>
            <p:cNvPr id="435622" name="Freeform 422"/>
            <p:cNvSpPr>
              <a:spLocks/>
            </p:cNvSpPr>
            <p:nvPr/>
          </p:nvSpPr>
          <p:spPr bwMode="auto">
            <a:xfrm>
              <a:off x="1975" y="1404"/>
              <a:ext cx="23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" y="12"/>
                </a:cxn>
                <a:cxn ang="0">
                  <a:pos x="1" y="20"/>
                </a:cxn>
                <a:cxn ang="0">
                  <a:pos x="2" y="27"/>
                </a:cxn>
                <a:cxn ang="0">
                  <a:pos x="4" y="34"/>
                </a:cxn>
                <a:cxn ang="0">
                  <a:pos x="6" y="39"/>
                </a:cxn>
                <a:cxn ang="0">
                  <a:pos x="9" y="42"/>
                </a:cxn>
                <a:cxn ang="0">
                  <a:pos x="22" y="38"/>
                </a:cxn>
                <a:cxn ang="0">
                  <a:pos x="0" y="0"/>
                </a:cxn>
              </a:cxnLst>
              <a:rect l="0" t="0" r="r" b="b"/>
              <a:pathLst>
                <a:path w="23" h="43">
                  <a:moveTo>
                    <a:pt x="0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1" y="12"/>
                  </a:lnTo>
                  <a:lnTo>
                    <a:pt x="1" y="20"/>
                  </a:lnTo>
                  <a:lnTo>
                    <a:pt x="2" y="27"/>
                  </a:lnTo>
                  <a:lnTo>
                    <a:pt x="4" y="34"/>
                  </a:lnTo>
                  <a:lnTo>
                    <a:pt x="6" y="39"/>
                  </a:lnTo>
                  <a:lnTo>
                    <a:pt x="9" y="42"/>
                  </a:lnTo>
                  <a:lnTo>
                    <a:pt x="22" y="38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23" name="Freeform 423"/>
            <p:cNvSpPr>
              <a:spLocks/>
            </p:cNvSpPr>
            <p:nvPr/>
          </p:nvSpPr>
          <p:spPr bwMode="auto">
            <a:xfrm>
              <a:off x="1975" y="1294"/>
              <a:ext cx="393" cy="252"/>
            </a:xfrm>
            <a:custGeom>
              <a:avLst/>
              <a:gdLst/>
              <a:ahLst/>
              <a:cxnLst>
                <a:cxn ang="0">
                  <a:pos x="392" y="140"/>
                </a:cxn>
                <a:cxn ang="0">
                  <a:pos x="313" y="0"/>
                </a:cxn>
                <a:cxn ang="0">
                  <a:pos x="0" y="110"/>
                </a:cxn>
                <a:cxn ang="0">
                  <a:pos x="77" y="251"/>
                </a:cxn>
                <a:cxn ang="0">
                  <a:pos x="392" y="140"/>
                </a:cxn>
              </a:cxnLst>
              <a:rect l="0" t="0" r="r" b="b"/>
              <a:pathLst>
                <a:path w="393" h="252">
                  <a:moveTo>
                    <a:pt x="392" y="140"/>
                  </a:moveTo>
                  <a:lnTo>
                    <a:pt x="313" y="0"/>
                  </a:lnTo>
                  <a:lnTo>
                    <a:pt x="0" y="110"/>
                  </a:lnTo>
                  <a:lnTo>
                    <a:pt x="77" y="251"/>
                  </a:lnTo>
                  <a:lnTo>
                    <a:pt x="392" y="140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24" name="Freeform 424"/>
            <p:cNvSpPr>
              <a:spLocks/>
            </p:cNvSpPr>
            <p:nvPr/>
          </p:nvSpPr>
          <p:spPr bwMode="auto">
            <a:xfrm>
              <a:off x="2258" y="1311"/>
              <a:ext cx="43" cy="42"/>
            </a:xfrm>
            <a:custGeom>
              <a:avLst/>
              <a:gdLst/>
              <a:ahLst/>
              <a:cxnLst>
                <a:cxn ang="0">
                  <a:pos x="42" y="32"/>
                </a:cxn>
                <a:cxn ang="0">
                  <a:pos x="23" y="0"/>
                </a:cxn>
                <a:cxn ang="0">
                  <a:pos x="0" y="8"/>
                </a:cxn>
                <a:cxn ang="0">
                  <a:pos x="17" y="41"/>
                </a:cxn>
                <a:cxn ang="0">
                  <a:pos x="42" y="32"/>
                </a:cxn>
              </a:cxnLst>
              <a:rect l="0" t="0" r="r" b="b"/>
              <a:pathLst>
                <a:path w="43" h="42">
                  <a:moveTo>
                    <a:pt x="42" y="32"/>
                  </a:moveTo>
                  <a:lnTo>
                    <a:pt x="23" y="0"/>
                  </a:lnTo>
                  <a:lnTo>
                    <a:pt x="0" y="8"/>
                  </a:lnTo>
                  <a:lnTo>
                    <a:pt x="17" y="41"/>
                  </a:lnTo>
                  <a:lnTo>
                    <a:pt x="42" y="32"/>
                  </a:lnTo>
                </a:path>
              </a:pathLst>
            </a:custGeom>
            <a:solidFill>
              <a:srgbClr val="9696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25" name="Freeform 425"/>
            <p:cNvSpPr>
              <a:spLocks/>
            </p:cNvSpPr>
            <p:nvPr/>
          </p:nvSpPr>
          <p:spPr bwMode="auto">
            <a:xfrm>
              <a:off x="1984" y="1297"/>
              <a:ext cx="377" cy="243"/>
            </a:xfrm>
            <a:custGeom>
              <a:avLst/>
              <a:gdLst/>
              <a:ahLst/>
              <a:cxnLst>
                <a:cxn ang="0">
                  <a:pos x="376" y="135"/>
                </a:cxn>
                <a:cxn ang="0">
                  <a:pos x="301" y="0"/>
                </a:cxn>
                <a:cxn ang="0">
                  <a:pos x="0" y="106"/>
                </a:cxn>
                <a:cxn ang="0">
                  <a:pos x="74" y="242"/>
                </a:cxn>
                <a:cxn ang="0">
                  <a:pos x="376" y="135"/>
                </a:cxn>
              </a:cxnLst>
              <a:rect l="0" t="0" r="r" b="b"/>
              <a:pathLst>
                <a:path w="377" h="243">
                  <a:moveTo>
                    <a:pt x="376" y="135"/>
                  </a:moveTo>
                  <a:lnTo>
                    <a:pt x="301" y="0"/>
                  </a:lnTo>
                  <a:lnTo>
                    <a:pt x="0" y="106"/>
                  </a:lnTo>
                  <a:lnTo>
                    <a:pt x="74" y="242"/>
                  </a:lnTo>
                  <a:lnTo>
                    <a:pt x="376" y="135"/>
                  </a:lnTo>
                </a:path>
              </a:pathLst>
            </a:custGeom>
            <a:solidFill>
              <a:schemeClr val="tx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35626" name="Group 426"/>
            <p:cNvGrpSpPr>
              <a:grpSpLocks/>
            </p:cNvGrpSpPr>
            <p:nvPr/>
          </p:nvGrpSpPr>
          <p:grpSpPr bwMode="auto">
            <a:xfrm>
              <a:off x="2000" y="1314"/>
              <a:ext cx="358" cy="208"/>
              <a:chOff x="2000" y="1314"/>
              <a:chExt cx="358" cy="208"/>
            </a:xfrm>
          </p:grpSpPr>
          <p:sp>
            <p:nvSpPr>
              <p:cNvPr id="435627" name="Freeform 427"/>
              <p:cNvSpPr>
                <a:spLocks/>
              </p:cNvSpPr>
              <p:nvPr/>
            </p:nvSpPr>
            <p:spPr bwMode="auto">
              <a:xfrm>
                <a:off x="2115" y="1395"/>
                <a:ext cx="105" cy="42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01" y="0"/>
                  </a:cxn>
                  <a:cxn ang="0">
                    <a:pos x="0" y="35"/>
                  </a:cxn>
                  <a:cxn ang="0">
                    <a:pos x="3" y="41"/>
                  </a:cxn>
                  <a:cxn ang="0">
                    <a:pos x="104" y="6"/>
                  </a:cxn>
                </a:cxnLst>
                <a:rect l="0" t="0" r="r" b="b"/>
                <a:pathLst>
                  <a:path w="105" h="42">
                    <a:moveTo>
                      <a:pt x="104" y="6"/>
                    </a:moveTo>
                    <a:lnTo>
                      <a:pt x="101" y="0"/>
                    </a:lnTo>
                    <a:lnTo>
                      <a:pt x="0" y="35"/>
                    </a:lnTo>
                    <a:lnTo>
                      <a:pt x="3" y="41"/>
                    </a:lnTo>
                    <a:lnTo>
                      <a:pt x="104" y="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28" name="Freeform 428"/>
              <p:cNvSpPr>
                <a:spLocks/>
              </p:cNvSpPr>
              <p:nvPr/>
            </p:nvSpPr>
            <p:spPr bwMode="auto">
              <a:xfrm>
                <a:off x="2000" y="1314"/>
                <a:ext cx="358" cy="208"/>
              </a:xfrm>
              <a:custGeom>
                <a:avLst/>
                <a:gdLst/>
                <a:ahLst/>
                <a:cxnLst>
                  <a:cxn ang="0">
                    <a:pos x="357" y="168"/>
                  </a:cxn>
                  <a:cxn ang="0">
                    <a:pos x="339" y="0"/>
                  </a:cxn>
                  <a:cxn ang="0">
                    <a:pos x="0" y="38"/>
                  </a:cxn>
                  <a:cxn ang="0">
                    <a:pos x="16" y="207"/>
                  </a:cxn>
                  <a:cxn ang="0">
                    <a:pos x="357" y="168"/>
                  </a:cxn>
                </a:cxnLst>
                <a:rect l="0" t="0" r="r" b="b"/>
                <a:pathLst>
                  <a:path w="358" h="208">
                    <a:moveTo>
                      <a:pt x="357" y="168"/>
                    </a:moveTo>
                    <a:lnTo>
                      <a:pt x="339" y="0"/>
                    </a:lnTo>
                    <a:lnTo>
                      <a:pt x="0" y="38"/>
                    </a:lnTo>
                    <a:lnTo>
                      <a:pt x="16" y="207"/>
                    </a:lnTo>
                    <a:lnTo>
                      <a:pt x="357" y="168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29" name="Freeform 429"/>
              <p:cNvSpPr>
                <a:spLocks/>
              </p:cNvSpPr>
              <p:nvPr/>
            </p:nvSpPr>
            <p:spPr bwMode="auto">
              <a:xfrm>
                <a:off x="2122" y="1408"/>
                <a:ext cx="105" cy="42"/>
              </a:xfrm>
              <a:custGeom>
                <a:avLst/>
                <a:gdLst/>
                <a:ahLst/>
                <a:cxnLst>
                  <a:cxn ang="0">
                    <a:pos x="104" y="5"/>
                  </a:cxn>
                  <a:cxn ang="0">
                    <a:pos x="101" y="0"/>
                  </a:cxn>
                  <a:cxn ang="0">
                    <a:pos x="0" y="35"/>
                  </a:cxn>
                  <a:cxn ang="0">
                    <a:pos x="3" y="41"/>
                  </a:cxn>
                  <a:cxn ang="0">
                    <a:pos x="104" y="5"/>
                  </a:cxn>
                </a:cxnLst>
                <a:rect l="0" t="0" r="r" b="b"/>
                <a:pathLst>
                  <a:path w="105" h="42">
                    <a:moveTo>
                      <a:pt x="104" y="5"/>
                    </a:moveTo>
                    <a:lnTo>
                      <a:pt x="101" y="0"/>
                    </a:lnTo>
                    <a:lnTo>
                      <a:pt x="0" y="35"/>
                    </a:lnTo>
                    <a:lnTo>
                      <a:pt x="3" y="41"/>
                    </a:lnTo>
                    <a:lnTo>
                      <a:pt x="104" y="5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30" name="Freeform 430"/>
              <p:cNvSpPr>
                <a:spLocks/>
              </p:cNvSpPr>
              <p:nvPr/>
            </p:nvSpPr>
            <p:spPr bwMode="auto">
              <a:xfrm>
                <a:off x="2129" y="1421"/>
                <a:ext cx="105" cy="42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01" y="0"/>
                  </a:cxn>
                  <a:cxn ang="0">
                    <a:pos x="0" y="35"/>
                  </a:cxn>
                  <a:cxn ang="0">
                    <a:pos x="3" y="41"/>
                  </a:cxn>
                  <a:cxn ang="0">
                    <a:pos x="104" y="6"/>
                  </a:cxn>
                </a:cxnLst>
                <a:rect l="0" t="0" r="r" b="b"/>
                <a:pathLst>
                  <a:path w="105" h="42">
                    <a:moveTo>
                      <a:pt x="104" y="6"/>
                    </a:moveTo>
                    <a:lnTo>
                      <a:pt x="101" y="0"/>
                    </a:lnTo>
                    <a:lnTo>
                      <a:pt x="0" y="35"/>
                    </a:lnTo>
                    <a:lnTo>
                      <a:pt x="3" y="41"/>
                    </a:lnTo>
                    <a:lnTo>
                      <a:pt x="104" y="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31" name="Freeform 431"/>
              <p:cNvSpPr>
                <a:spLocks/>
              </p:cNvSpPr>
              <p:nvPr/>
            </p:nvSpPr>
            <p:spPr bwMode="auto">
              <a:xfrm>
                <a:off x="2006" y="1320"/>
                <a:ext cx="345" cy="196"/>
              </a:xfrm>
              <a:custGeom>
                <a:avLst/>
                <a:gdLst/>
                <a:ahLst/>
                <a:cxnLst>
                  <a:cxn ang="0">
                    <a:pos x="344" y="158"/>
                  </a:cxn>
                  <a:cxn ang="0">
                    <a:pos x="327" y="0"/>
                  </a:cxn>
                  <a:cxn ang="0">
                    <a:pos x="0" y="36"/>
                  </a:cxn>
                  <a:cxn ang="0">
                    <a:pos x="16" y="195"/>
                  </a:cxn>
                  <a:cxn ang="0">
                    <a:pos x="344" y="158"/>
                  </a:cxn>
                </a:cxnLst>
                <a:rect l="0" t="0" r="r" b="b"/>
                <a:pathLst>
                  <a:path w="345" h="196">
                    <a:moveTo>
                      <a:pt x="344" y="158"/>
                    </a:moveTo>
                    <a:lnTo>
                      <a:pt x="327" y="0"/>
                    </a:lnTo>
                    <a:lnTo>
                      <a:pt x="0" y="36"/>
                    </a:lnTo>
                    <a:lnTo>
                      <a:pt x="16" y="195"/>
                    </a:lnTo>
                    <a:lnTo>
                      <a:pt x="344" y="158"/>
                    </a:lnTo>
                  </a:path>
                </a:pathLst>
              </a:custGeom>
              <a:solidFill>
                <a:srgbClr val="FFF0C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32" name="Freeform 432"/>
              <p:cNvSpPr>
                <a:spLocks/>
              </p:cNvSpPr>
              <p:nvPr/>
            </p:nvSpPr>
            <p:spPr bwMode="auto">
              <a:xfrm>
                <a:off x="2301" y="1333"/>
                <a:ext cx="29" cy="40"/>
              </a:xfrm>
              <a:custGeom>
                <a:avLst/>
                <a:gdLst/>
                <a:ahLst/>
                <a:cxnLst>
                  <a:cxn ang="0">
                    <a:pos x="28" y="36"/>
                  </a:cxn>
                  <a:cxn ang="0">
                    <a:pos x="24" y="0"/>
                  </a:cxn>
                  <a:cxn ang="0">
                    <a:pos x="0" y="2"/>
                  </a:cxn>
                  <a:cxn ang="0">
                    <a:pos x="3" y="39"/>
                  </a:cxn>
                  <a:cxn ang="0">
                    <a:pos x="28" y="36"/>
                  </a:cxn>
                </a:cxnLst>
                <a:rect l="0" t="0" r="r" b="b"/>
                <a:pathLst>
                  <a:path w="29" h="40">
                    <a:moveTo>
                      <a:pt x="28" y="36"/>
                    </a:moveTo>
                    <a:lnTo>
                      <a:pt x="24" y="0"/>
                    </a:lnTo>
                    <a:lnTo>
                      <a:pt x="0" y="2"/>
                    </a:lnTo>
                    <a:lnTo>
                      <a:pt x="3" y="39"/>
                    </a:lnTo>
                    <a:lnTo>
                      <a:pt x="28" y="36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33" name="Freeform 433"/>
              <p:cNvSpPr>
                <a:spLocks/>
              </p:cNvSpPr>
              <p:nvPr/>
            </p:nvSpPr>
            <p:spPr bwMode="auto">
              <a:xfrm>
                <a:off x="2130" y="1409"/>
                <a:ext cx="107" cy="20"/>
              </a:xfrm>
              <a:custGeom>
                <a:avLst/>
                <a:gdLst/>
                <a:ahLst/>
                <a:cxnLst>
                  <a:cxn ang="0">
                    <a:pos x="106" y="6"/>
                  </a:cxn>
                  <a:cxn ang="0">
                    <a:pos x="105" y="0"/>
                  </a:cxn>
                  <a:cxn ang="0">
                    <a:pos x="0" y="12"/>
                  </a:cxn>
                  <a:cxn ang="0">
                    <a:pos x="0" y="19"/>
                  </a:cxn>
                  <a:cxn ang="0">
                    <a:pos x="106" y="6"/>
                  </a:cxn>
                </a:cxnLst>
                <a:rect l="0" t="0" r="r" b="b"/>
                <a:pathLst>
                  <a:path w="107" h="20">
                    <a:moveTo>
                      <a:pt x="106" y="6"/>
                    </a:moveTo>
                    <a:lnTo>
                      <a:pt x="105" y="0"/>
                    </a:lnTo>
                    <a:lnTo>
                      <a:pt x="0" y="12"/>
                    </a:lnTo>
                    <a:lnTo>
                      <a:pt x="0" y="19"/>
                    </a:lnTo>
                    <a:lnTo>
                      <a:pt x="106" y="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34" name="Freeform 434"/>
              <p:cNvSpPr>
                <a:spLocks/>
              </p:cNvSpPr>
              <p:nvPr/>
            </p:nvSpPr>
            <p:spPr bwMode="auto">
              <a:xfrm>
                <a:off x="2131" y="1424"/>
                <a:ext cx="107" cy="19"/>
              </a:xfrm>
              <a:custGeom>
                <a:avLst/>
                <a:gdLst/>
                <a:ahLst/>
                <a:cxnLst>
                  <a:cxn ang="0">
                    <a:pos x="106" y="6"/>
                  </a:cxn>
                  <a:cxn ang="0">
                    <a:pos x="105" y="0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106" y="6"/>
                  </a:cxn>
                </a:cxnLst>
                <a:rect l="0" t="0" r="r" b="b"/>
                <a:pathLst>
                  <a:path w="107" h="19">
                    <a:moveTo>
                      <a:pt x="106" y="6"/>
                    </a:moveTo>
                    <a:lnTo>
                      <a:pt x="105" y="0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106" y="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35" name="Freeform 435"/>
              <p:cNvSpPr>
                <a:spLocks/>
              </p:cNvSpPr>
              <p:nvPr/>
            </p:nvSpPr>
            <p:spPr bwMode="auto">
              <a:xfrm>
                <a:off x="2133" y="1438"/>
                <a:ext cx="107" cy="20"/>
              </a:xfrm>
              <a:custGeom>
                <a:avLst/>
                <a:gdLst/>
                <a:ahLst/>
                <a:cxnLst>
                  <a:cxn ang="0">
                    <a:pos x="106" y="6"/>
                  </a:cxn>
                  <a:cxn ang="0">
                    <a:pos x="105" y="0"/>
                  </a:cxn>
                  <a:cxn ang="0">
                    <a:pos x="0" y="11"/>
                  </a:cxn>
                  <a:cxn ang="0">
                    <a:pos x="0" y="19"/>
                  </a:cxn>
                  <a:cxn ang="0">
                    <a:pos x="106" y="6"/>
                  </a:cxn>
                </a:cxnLst>
                <a:rect l="0" t="0" r="r" b="b"/>
                <a:pathLst>
                  <a:path w="107" h="20">
                    <a:moveTo>
                      <a:pt x="106" y="6"/>
                    </a:moveTo>
                    <a:lnTo>
                      <a:pt x="105" y="0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106" y="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35636" name="Group 436"/>
            <p:cNvGrpSpPr>
              <a:grpSpLocks/>
            </p:cNvGrpSpPr>
            <p:nvPr/>
          </p:nvGrpSpPr>
          <p:grpSpPr bwMode="auto">
            <a:xfrm>
              <a:off x="2052" y="1385"/>
              <a:ext cx="372" cy="234"/>
              <a:chOff x="2052" y="1385"/>
              <a:chExt cx="372" cy="234"/>
            </a:xfrm>
          </p:grpSpPr>
          <p:sp>
            <p:nvSpPr>
              <p:cNvPr id="435637" name="Freeform 437"/>
              <p:cNvSpPr>
                <a:spLocks/>
              </p:cNvSpPr>
              <p:nvPr/>
            </p:nvSpPr>
            <p:spPr bwMode="auto">
              <a:xfrm>
                <a:off x="2052" y="1385"/>
                <a:ext cx="372" cy="234"/>
              </a:xfrm>
              <a:custGeom>
                <a:avLst/>
                <a:gdLst/>
                <a:ahLst/>
                <a:cxnLst>
                  <a:cxn ang="0">
                    <a:pos x="371" y="169"/>
                  </a:cxn>
                  <a:cxn ang="0">
                    <a:pos x="337" y="0"/>
                  </a:cxn>
                  <a:cxn ang="0">
                    <a:pos x="0" y="64"/>
                  </a:cxn>
                  <a:cxn ang="0">
                    <a:pos x="33" y="233"/>
                  </a:cxn>
                  <a:cxn ang="0">
                    <a:pos x="371" y="169"/>
                  </a:cxn>
                </a:cxnLst>
                <a:rect l="0" t="0" r="r" b="b"/>
                <a:pathLst>
                  <a:path w="372" h="234">
                    <a:moveTo>
                      <a:pt x="371" y="169"/>
                    </a:moveTo>
                    <a:lnTo>
                      <a:pt x="337" y="0"/>
                    </a:lnTo>
                    <a:lnTo>
                      <a:pt x="0" y="64"/>
                    </a:lnTo>
                    <a:lnTo>
                      <a:pt x="33" y="233"/>
                    </a:lnTo>
                    <a:lnTo>
                      <a:pt x="371" y="169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38" name="Freeform 438"/>
              <p:cNvSpPr>
                <a:spLocks/>
              </p:cNvSpPr>
              <p:nvPr/>
            </p:nvSpPr>
            <p:spPr bwMode="auto">
              <a:xfrm>
                <a:off x="2060" y="1391"/>
                <a:ext cx="355" cy="218"/>
              </a:xfrm>
              <a:custGeom>
                <a:avLst/>
                <a:gdLst/>
                <a:ahLst/>
                <a:cxnLst>
                  <a:cxn ang="0">
                    <a:pos x="354" y="157"/>
                  </a:cxn>
                  <a:cxn ang="0">
                    <a:pos x="322" y="0"/>
                  </a:cxn>
                  <a:cxn ang="0">
                    <a:pos x="0" y="60"/>
                  </a:cxn>
                  <a:cxn ang="0">
                    <a:pos x="32" y="217"/>
                  </a:cxn>
                  <a:cxn ang="0">
                    <a:pos x="354" y="157"/>
                  </a:cxn>
                </a:cxnLst>
                <a:rect l="0" t="0" r="r" b="b"/>
                <a:pathLst>
                  <a:path w="355" h="218">
                    <a:moveTo>
                      <a:pt x="354" y="157"/>
                    </a:moveTo>
                    <a:lnTo>
                      <a:pt x="322" y="0"/>
                    </a:lnTo>
                    <a:lnTo>
                      <a:pt x="0" y="60"/>
                    </a:lnTo>
                    <a:lnTo>
                      <a:pt x="32" y="217"/>
                    </a:lnTo>
                    <a:lnTo>
                      <a:pt x="354" y="157"/>
                    </a:lnTo>
                  </a:path>
                </a:pathLst>
              </a:custGeom>
              <a:solidFill>
                <a:schemeClr val="tx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39" name="Freeform 439"/>
              <p:cNvSpPr>
                <a:spLocks/>
              </p:cNvSpPr>
              <p:nvPr/>
            </p:nvSpPr>
            <p:spPr bwMode="auto">
              <a:xfrm>
                <a:off x="2350" y="1402"/>
                <a:ext cx="33" cy="41"/>
              </a:xfrm>
              <a:custGeom>
                <a:avLst/>
                <a:gdLst/>
                <a:ahLst/>
                <a:cxnLst>
                  <a:cxn ang="0">
                    <a:pos x="32" y="35"/>
                  </a:cxn>
                  <a:cxn ang="0">
                    <a:pos x="24" y="0"/>
                  </a:cxn>
                  <a:cxn ang="0">
                    <a:pos x="0" y="4"/>
                  </a:cxn>
                  <a:cxn ang="0">
                    <a:pos x="7" y="40"/>
                  </a:cxn>
                  <a:cxn ang="0">
                    <a:pos x="32" y="35"/>
                  </a:cxn>
                </a:cxnLst>
                <a:rect l="0" t="0" r="r" b="b"/>
                <a:pathLst>
                  <a:path w="33" h="41">
                    <a:moveTo>
                      <a:pt x="32" y="35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7" y="40"/>
                    </a:lnTo>
                    <a:lnTo>
                      <a:pt x="32" y="35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40" name="Freeform 440"/>
              <p:cNvSpPr>
                <a:spLocks/>
              </p:cNvSpPr>
              <p:nvPr/>
            </p:nvSpPr>
            <p:spPr bwMode="auto">
              <a:xfrm>
                <a:off x="2168" y="1473"/>
                <a:ext cx="132" cy="33"/>
              </a:xfrm>
              <a:custGeom>
                <a:avLst/>
                <a:gdLst/>
                <a:ahLst/>
                <a:cxnLst>
                  <a:cxn ang="0">
                    <a:pos x="131" y="8"/>
                  </a:cxn>
                  <a:cxn ang="0">
                    <a:pos x="129" y="0"/>
                  </a:cxn>
                  <a:cxn ang="0">
                    <a:pos x="0" y="23"/>
                  </a:cxn>
                  <a:cxn ang="0">
                    <a:pos x="1" y="32"/>
                  </a:cxn>
                  <a:cxn ang="0">
                    <a:pos x="131" y="8"/>
                  </a:cxn>
                </a:cxnLst>
                <a:rect l="0" t="0" r="r" b="b"/>
                <a:pathLst>
                  <a:path w="132" h="33">
                    <a:moveTo>
                      <a:pt x="131" y="8"/>
                    </a:moveTo>
                    <a:lnTo>
                      <a:pt x="129" y="0"/>
                    </a:lnTo>
                    <a:lnTo>
                      <a:pt x="0" y="23"/>
                    </a:lnTo>
                    <a:lnTo>
                      <a:pt x="1" y="32"/>
                    </a:lnTo>
                    <a:lnTo>
                      <a:pt x="131" y="8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41" name="Freeform 441"/>
              <p:cNvSpPr>
                <a:spLocks/>
              </p:cNvSpPr>
              <p:nvPr/>
            </p:nvSpPr>
            <p:spPr bwMode="auto">
              <a:xfrm>
                <a:off x="2171" y="1494"/>
                <a:ext cx="132" cy="33"/>
              </a:xfrm>
              <a:custGeom>
                <a:avLst/>
                <a:gdLst/>
                <a:ahLst/>
                <a:cxnLst>
                  <a:cxn ang="0">
                    <a:pos x="131" y="8"/>
                  </a:cxn>
                  <a:cxn ang="0">
                    <a:pos x="129" y="0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131" y="8"/>
                  </a:cxn>
                </a:cxnLst>
                <a:rect l="0" t="0" r="r" b="b"/>
                <a:pathLst>
                  <a:path w="132" h="33">
                    <a:moveTo>
                      <a:pt x="131" y="8"/>
                    </a:moveTo>
                    <a:lnTo>
                      <a:pt x="129" y="0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131" y="8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642" name="Freeform 442"/>
              <p:cNvSpPr>
                <a:spLocks/>
              </p:cNvSpPr>
              <p:nvPr/>
            </p:nvSpPr>
            <p:spPr bwMode="auto">
              <a:xfrm>
                <a:off x="2175" y="1514"/>
                <a:ext cx="132" cy="34"/>
              </a:xfrm>
              <a:custGeom>
                <a:avLst/>
                <a:gdLst/>
                <a:ahLst/>
                <a:cxnLst>
                  <a:cxn ang="0">
                    <a:pos x="131" y="8"/>
                  </a:cxn>
                  <a:cxn ang="0">
                    <a:pos x="129" y="0"/>
                  </a:cxn>
                  <a:cxn ang="0">
                    <a:pos x="0" y="24"/>
                  </a:cxn>
                  <a:cxn ang="0">
                    <a:pos x="1" y="33"/>
                  </a:cxn>
                  <a:cxn ang="0">
                    <a:pos x="131" y="8"/>
                  </a:cxn>
                </a:cxnLst>
                <a:rect l="0" t="0" r="r" b="b"/>
                <a:pathLst>
                  <a:path w="132" h="34">
                    <a:moveTo>
                      <a:pt x="131" y="8"/>
                    </a:moveTo>
                    <a:lnTo>
                      <a:pt x="129" y="0"/>
                    </a:lnTo>
                    <a:lnTo>
                      <a:pt x="0" y="24"/>
                    </a:lnTo>
                    <a:lnTo>
                      <a:pt x="1" y="33"/>
                    </a:lnTo>
                    <a:lnTo>
                      <a:pt x="131" y="8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35643" name="Group 443"/>
          <p:cNvGrpSpPr>
            <a:grpSpLocks/>
          </p:cNvGrpSpPr>
          <p:nvPr/>
        </p:nvGrpSpPr>
        <p:grpSpPr bwMode="auto">
          <a:xfrm>
            <a:off x="2565400" y="5449888"/>
            <a:ext cx="527050" cy="681037"/>
            <a:chOff x="1333" y="3260"/>
            <a:chExt cx="332" cy="429"/>
          </a:xfrm>
        </p:grpSpPr>
        <p:sp>
          <p:nvSpPr>
            <p:cNvPr id="435644" name="Freeform 444"/>
            <p:cNvSpPr>
              <a:spLocks/>
            </p:cNvSpPr>
            <p:nvPr/>
          </p:nvSpPr>
          <p:spPr bwMode="auto">
            <a:xfrm>
              <a:off x="1562" y="3489"/>
              <a:ext cx="103" cy="129"/>
            </a:xfrm>
            <a:custGeom>
              <a:avLst/>
              <a:gdLst/>
              <a:ahLst/>
              <a:cxnLst>
                <a:cxn ang="0">
                  <a:pos x="72" y="127"/>
                </a:cxn>
                <a:cxn ang="0">
                  <a:pos x="70" y="125"/>
                </a:cxn>
                <a:cxn ang="0">
                  <a:pos x="63" y="121"/>
                </a:cxn>
                <a:cxn ang="0">
                  <a:pos x="51" y="116"/>
                </a:cxn>
                <a:cxn ang="0">
                  <a:pos x="37" y="110"/>
                </a:cxn>
                <a:cxn ang="0">
                  <a:pos x="23" y="103"/>
                </a:cxn>
                <a:cxn ang="0">
                  <a:pos x="11" y="98"/>
                </a:cxn>
                <a:cxn ang="0">
                  <a:pos x="2" y="93"/>
                </a:cxn>
                <a:cxn ang="0">
                  <a:pos x="0" y="90"/>
                </a:cxn>
                <a:cxn ang="0">
                  <a:pos x="0" y="84"/>
                </a:cxn>
                <a:cxn ang="0">
                  <a:pos x="3" y="73"/>
                </a:cxn>
                <a:cxn ang="0">
                  <a:pos x="6" y="58"/>
                </a:cxn>
                <a:cxn ang="0">
                  <a:pos x="10" y="42"/>
                </a:cxn>
                <a:cxn ang="0">
                  <a:pos x="14" y="26"/>
                </a:cxn>
                <a:cxn ang="0">
                  <a:pos x="17" y="12"/>
                </a:cxn>
                <a:cxn ang="0">
                  <a:pos x="20" y="3"/>
                </a:cxn>
                <a:cxn ang="0">
                  <a:pos x="21" y="0"/>
                </a:cxn>
                <a:cxn ang="0">
                  <a:pos x="21" y="4"/>
                </a:cxn>
                <a:cxn ang="0">
                  <a:pos x="21" y="14"/>
                </a:cxn>
                <a:cxn ang="0">
                  <a:pos x="20" y="26"/>
                </a:cxn>
                <a:cxn ang="0">
                  <a:pos x="18" y="42"/>
                </a:cxn>
                <a:cxn ang="0">
                  <a:pos x="16" y="57"/>
                </a:cxn>
                <a:cxn ang="0">
                  <a:pos x="15" y="70"/>
                </a:cxn>
                <a:cxn ang="0">
                  <a:pos x="14" y="81"/>
                </a:cxn>
                <a:cxn ang="0">
                  <a:pos x="14" y="86"/>
                </a:cxn>
                <a:cxn ang="0">
                  <a:pos x="19" y="91"/>
                </a:cxn>
                <a:cxn ang="0">
                  <a:pos x="30" y="98"/>
                </a:cxn>
                <a:cxn ang="0">
                  <a:pos x="44" y="104"/>
                </a:cxn>
                <a:cxn ang="0">
                  <a:pos x="60" y="111"/>
                </a:cxn>
                <a:cxn ang="0">
                  <a:pos x="76" y="117"/>
                </a:cxn>
                <a:cxn ang="0">
                  <a:pos x="89" y="122"/>
                </a:cxn>
                <a:cxn ang="0">
                  <a:pos x="98" y="126"/>
                </a:cxn>
                <a:cxn ang="0">
                  <a:pos x="102" y="128"/>
                </a:cxn>
                <a:cxn ang="0">
                  <a:pos x="72" y="127"/>
                </a:cxn>
              </a:cxnLst>
              <a:rect l="0" t="0" r="r" b="b"/>
              <a:pathLst>
                <a:path w="103" h="129">
                  <a:moveTo>
                    <a:pt x="72" y="127"/>
                  </a:moveTo>
                  <a:lnTo>
                    <a:pt x="70" y="125"/>
                  </a:lnTo>
                  <a:lnTo>
                    <a:pt x="63" y="121"/>
                  </a:lnTo>
                  <a:lnTo>
                    <a:pt x="51" y="116"/>
                  </a:lnTo>
                  <a:lnTo>
                    <a:pt x="37" y="110"/>
                  </a:lnTo>
                  <a:lnTo>
                    <a:pt x="23" y="103"/>
                  </a:lnTo>
                  <a:lnTo>
                    <a:pt x="11" y="98"/>
                  </a:lnTo>
                  <a:lnTo>
                    <a:pt x="2" y="93"/>
                  </a:lnTo>
                  <a:lnTo>
                    <a:pt x="0" y="90"/>
                  </a:lnTo>
                  <a:lnTo>
                    <a:pt x="0" y="84"/>
                  </a:lnTo>
                  <a:lnTo>
                    <a:pt x="3" y="73"/>
                  </a:lnTo>
                  <a:lnTo>
                    <a:pt x="6" y="58"/>
                  </a:lnTo>
                  <a:lnTo>
                    <a:pt x="10" y="42"/>
                  </a:lnTo>
                  <a:lnTo>
                    <a:pt x="14" y="26"/>
                  </a:lnTo>
                  <a:lnTo>
                    <a:pt x="17" y="12"/>
                  </a:lnTo>
                  <a:lnTo>
                    <a:pt x="20" y="3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14"/>
                  </a:lnTo>
                  <a:lnTo>
                    <a:pt x="20" y="26"/>
                  </a:lnTo>
                  <a:lnTo>
                    <a:pt x="18" y="42"/>
                  </a:lnTo>
                  <a:lnTo>
                    <a:pt x="16" y="57"/>
                  </a:lnTo>
                  <a:lnTo>
                    <a:pt x="15" y="70"/>
                  </a:lnTo>
                  <a:lnTo>
                    <a:pt x="14" y="81"/>
                  </a:lnTo>
                  <a:lnTo>
                    <a:pt x="14" y="86"/>
                  </a:lnTo>
                  <a:lnTo>
                    <a:pt x="19" y="91"/>
                  </a:lnTo>
                  <a:lnTo>
                    <a:pt x="30" y="98"/>
                  </a:lnTo>
                  <a:lnTo>
                    <a:pt x="44" y="104"/>
                  </a:lnTo>
                  <a:lnTo>
                    <a:pt x="60" y="111"/>
                  </a:lnTo>
                  <a:lnTo>
                    <a:pt x="76" y="117"/>
                  </a:lnTo>
                  <a:lnTo>
                    <a:pt x="89" y="122"/>
                  </a:lnTo>
                  <a:lnTo>
                    <a:pt x="98" y="126"/>
                  </a:lnTo>
                  <a:lnTo>
                    <a:pt x="102" y="128"/>
                  </a:lnTo>
                  <a:lnTo>
                    <a:pt x="72" y="12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45" name="Freeform 445"/>
            <p:cNvSpPr>
              <a:spLocks/>
            </p:cNvSpPr>
            <p:nvPr/>
          </p:nvSpPr>
          <p:spPr bwMode="auto">
            <a:xfrm>
              <a:off x="1381" y="3527"/>
              <a:ext cx="240" cy="76"/>
            </a:xfrm>
            <a:custGeom>
              <a:avLst/>
              <a:gdLst/>
              <a:ahLst/>
              <a:cxnLst>
                <a:cxn ang="0">
                  <a:pos x="43" y="75"/>
                </a:cxn>
                <a:cxn ang="0">
                  <a:pos x="239" y="22"/>
                </a:cxn>
                <a:cxn ang="0">
                  <a:pos x="234" y="0"/>
                </a:cxn>
                <a:cxn ang="0">
                  <a:pos x="0" y="28"/>
                </a:cxn>
                <a:cxn ang="0">
                  <a:pos x="43" y="75"/>
                </a:cxn>
              </a:cxnLst>
              <a:rect l="0" t="0" r="r" b="b"/>
              <a:pathLst>
                <a:path w="240" h="76">
                  <a:moveTo>
                    <a:pt x="43" y="75"/>
                  </a:moveTo>
                  <a:lnTo>
                    <a:pt x="239" y="22"/>
                  </a:lnTo>
                  <a:lnTo>
                    <a:pt x="234" y="0"/>
                  </a:lnTo>
                  <a:lnTo>
                    <a:pt x="0" y="28"/>
                  </a:lnTo>
                  <a:lnTo>
                    <a:pt x="43" y="7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46" name="Freeform 446"/>
            <p:cNvSpPr>
              <a:spLocks/>
            </p:cNvSpPr>
            <p:nvPr/>
          </p:nvSpPr>
          <p:spPr bwMode="auto">
            <a:xfrm>
              <a:off x="1558" y="3428"/>
              <a:ext cx="64" cy="122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2" y="116"/>
                </a:cxn>
                <a:cxn ang="0">
                  <a:pos x="42" y="109"/>
                </a:cxn>
                <a:cxn ang="0">
                  <a:pos x="33" y="100"/>
                </a:cxn>
                <a:cxn ang="0">
                  <a:pos x="24" y="90"/>
                </a:cxn>
                <a:cxn ang="0">
                  <a:pos x="16" y="77"/>
                </a:cxn>
                <a:cxn ang="0">
                  <a:pos x="9" y="63"/>
                </a:cxn>
                <a:cxn ang="0">
                  <a:pos x="3" y="47"/>
                </a:cxn>
                <a:cxn ang="0">
                  <a:pos x="0" y="30"/>
                </a:cxn>
                <a:cxn ang="0">
                  <a:pos x="50" y="0"/>
                </a:cxn>
                <a:cxn ang="0">
                  <a:pos x="63" y="121"/>
                </a:cxn>
              </a:cxnLst>
              <a:rect l="0" t="0" r="r" b="b"/>
              <a:pathLst>
                <a:path w="64" h="122">
                  <a:moveTo>
                    <a:pt x="63" y="121"/>
                  </a:moveTo>
                  <a:lnTo>
                    <a:pt x="52" y="116"/>
                  </a:lnTo>
                  <a:lnTo>
                    <a:pt x="42" y="109"/>
                  </a:lnTo>
                  <a:lnTo>
                    <a:pt x="33" y="100"/>
                  </a:lnTo>
                  <a:lnTo>
                    <a:pt x="24" y="90"/>
                  </a:lnTo>
                  <a:lnTo>
                    <a:pt x="16" y="77"/>
                  </a:lnTo>
                  <a:lnTo>
                    <a:pt x="9" y="63"/>
                  </a:lnTo>
                  <a:lnTo>
                    <a:pt x="3" y="47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63" y="12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47" name="Freeform 447"/>
            <p:cNvSpPr>
              <a:spLocks/>
            </p:cNvSpPr>
            <p:nvPr/>
          </p:nvSpPr>
          <p:spPr bwMode="auto">
            <a:xfrm>
              <a:off x="1368" y="3342"/>
              <a:ext cx="266" cy="239"/>
            </a:xfrm>
            <a:custGeom>
              <a:avLst/>
              <a:gdLst/>
              <a:ahLst/>
              <a:cxnLst>
                <a:cxn ang="0">
                  <a:pos x="46" y="34"/>
                </a:cxn>
                <a:cxn ang="0">
                  <a:pos x="173" y="2"/>
                </a:cxn>
                <a:cxn ang="0">
                  <a:pos x="175" y="1"/>
                </a:cxn>
                <a:cxn ang="0">
                  <a:pos x="177" y="1"/>
                </a:cxn>
                <a:cxn ang="0">
                  <a:pos x="179" y="0"/>
                </a:cxn>
                <a:cxn ang="0">
                  <a:pos x="182" y="0"/>
                </a:cxn>
                <a:cxn ang="0">
                  <a:pos x="186" y="0"/>
                </a:cxn>
                <a:cxn ang="0">
                  <a:pos x="190" y="0"/>
                </a:cxn>
                <a:cxn ang="0">
                  <a:pos x="193" y="1"/>
                </a:cxn>
                <a:cxn ang="0">
                  <a:pos x="195" y="51"/>
                </a:cxn>
                <a:cxn ang="0">
                  <a:pos x="247" y="44"/>
                </a:cxn>
                <a:cxn ang="0">
                  <a:pos x="253" y="56"/>
                </a:cxn>
                <a:cxn ang="0">
                  <a:pos x="259" y="69"/>
                </a:cxn>
                <a:cxn ang="0">
                  <a:pos x="262" y="84"/>
                </a:cxn>
                <a:cxn ang="0">
                  <a:pos x="265" y="112"/>
                </a:cxn>
                <a:cxn ang="0">
                  <a:pos x="260" y="149"/>
                </a:cxn>
                <a:cxn ang="0">
                  <a:pos x="247" y="179"/>
                </a:cxn>
                <a:cxn ang="0">
                  <a:pos x="227" y="196"/>
                </a:cxn>
                <a:cxn ang="0">
                  <a:pos x="215" y="200"/>
                </a:cxn>
                <a:cxn ang="0">
                  <a:pos x="214" y="200"/>
                </a:cxn>
                <a:cxn ang="0">
                  <a:pos x="214" y="200"/>
                </a:cxn>
                <a:cxn ang="0">
                  <a:pos x="213" y="200"/>
                </a:cxn>
                <a:cxn ang="0">
                  <a:pos x="80" y="235"/>
                </a:cxn>
                <a:cxn ang="0">
                  <a:pos x="78" y="236"/>
                </a:cxn>
                <a:cxn ang="0">
                  <a:pos x="75" y="237"/>
                </a:cxn>
                <a:cxn ang="0">
                  <a:pos x="73" y="237"/>
                </a:cxn>
                <a:cxn ang="0">
                  <a:pos x="71" y="238"/>
                </a:cxn>
                <a:cxn ang="0">
                  <a:pos x="47" y="233"/>
                </a:cxn>
                <a:cxn ang="0">
                  <a:pos x="25" y="213"/>
                </a:cxn>
                <a:cxn ang="0">
                  <a:pos x="10" y="182"/>
                </a:cxn>
                <a:cxn ang="0">
                  <a:pos x="1" y="143"/>
                </a:cxn>
                <a:cxn ang="0">
                  <a:pos x="1" y="104"/>
                </a:cxn>
                <a:cxn ang="0">
                  <a:pos x="10" y="71"/>
                </a:cxn>
                <a:cxn ang="0">
                  <a:pos x="25" y="47"/>
                </a:cxn>
                <a:cxn ang="0">
                  <a:pos x="46" y="35"/>
                </a:cxn>
              </a:cxnLst>
              <a:rect l="0" t="0" r="r" b="b"/>
              <a:pathLst>
                <a:path w="266" h="239">
                  <a:moveTo>
                    <a:pt x="46" y="35"/>
                  </a:moveTo>
                  <a:lnTo>
                    <a:pt x="46" y="34"/>
                  </a:lnTo>
                  <a:lnTo>
                    <a:pt x="172" y="2"/>
                  </a:lnTo>
                  <a:lnTo>
                    <a:pt x="173" y="2"/>
                  </a:lnTo>
                  <a:lnTo>
                    <a:pt x="174" y="1"/>
                  </a:lnTo>
                  <a:lnTo>
                    <a:pt x="175" y="1"/>
                  </a:lnTo>
                  <a:lnTo>
                    <a:pt x="176" y="1"/>
                  </a:lnTo>
                  <a:lnTo>
                    <a:pt x="177" y="1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4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0" y="0"/>
                  </a:lnTo>
                  <a:lnTo>
                    <a:pt x="191" y="0"/>
                  </a:lnTo>
                  <a:lnTo>
                    <a:pt x="193" y="1"/>
                  </a:lnTo>
                  <a:lnTo>
                    <a:pt x="195" y="1"/>
                  </a:lnTo>
                  <a:lnTo>
                    <a:pt x="195" y="51"/>
                  </a:lnTo>
                  <a:lnTo>
                    <a:pt x="244" y="38"/>
                  </a:lnTo>
                  <a:lnTo>
                    <a:pt x="247" y="44"/>
                  </a:lnTo>
                  <a:lnTo>
                    <a:pt x="250" y="49"/>
                  </a:lnTo>
                  <a:lnTo>
                    <a:pt x="253" y="56"/>
                  </a:lnTo>
                  <a:lnTo>
                    <a:pt x="256" y="63"/>
                  </a:lnTo>
                  <a:lnTo>
                    <a:pt x="259" y="69"/>
                  </a:lnTo>
                  <a:lnTo>
                    <a:pt x="261" y="76"/>
                  </a:lnTo>
                  <a:lnTo>
                    <a:pt x="262" y="84"/>
                  </a:lnTo>
                  <a:lnTo>
                    <a:pt x="264" y="91"/>
                  </a:lnTo>
                  <a:lnTo>
                    <a:pt x="265" y="112"/>
                  </a:lnTo>
                  <a:lnTo>
                    <a:pt x="264" y="131"/>
                  </a:lnTo>
                  <a:lnTo>
                    <a:pt x="260" y="149"/>
                  </a:lnTo>
                  <a:lnTo>
                    <a:pt x="255" y="165"/>
                  </a:lnTo>
                  <a:lnTo>
                    <a:pt x="247" y="179"/>
                  </a:lnTo>
                  <a:lnTo>
                    <a:pt x="238" y="189"/>
                  </a:lnTo>
                  <a:lnTo>
                    <a:pt x="227" y="196"/>
                  </a:lnTo>
                  <a:lnTo>
                    <a:pt x="215" y="200"/>
                  </a:lnTo>
                  <a:lnTo>
                    <a:pt x="215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3" y="200"/>
                  </a:lnTo>
                  <a:lnTo>
                    <a:pt x="213" y="200"/>
                  </a:lnTo>
                  <a:lnTo>
                    <a:pt x="80" y="235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7" y="237"/>
                  </a:lnTo>
                  <a:lnTo>
                    <a:pt x="75" y="237"/>
                  </a:lnTo>
                  <a:lnTo>
                    <a:pt x="74" y="237"/>
                  </a:lnTo>
                  <a:lnTo>
                    <a:pt x="73" y="237"/>
                  </a:lnTo>
                  <a:lnTo>
                    <a:pt x="72" y="238"/>
                  </a:lnTo>
                  <a:lnTo>
                    <a:pt x="71" y="238"/>
                  </a:lnTo>
                  <a:lnTo>
                    <a:pt x="59" y="237"/>
                  </a:lnTo>
                  <a:lnTo>
                    <a:pt x="47" y="233"/>
                  </a:lnTo>
                  <a:lnTo>
                    <a:pt x="36" y="225"/>
                  </a:lnTo>
                  <a:lnTo>
                    <a:pt x="25" y="213"/>
                  </a:lnTo>
                  <a:lnTo>
                    <a:pt x="17" y="198"/>
                  </a:lnTo>
                  <a:lnTo>
                    <a:pt x="10" y="182"/>
                  </a:lnTo>
                  <a:lnTo>
                    <a:pt x="4" y="163"/>
                  </a:lnTo>
                  <a:lnTo>
                    <a:pt x="1" y="143"/>
                  </a:lnTo>
                  <a:lnTo>
                    <a:pt x="0" y="123"/>
                  </a:lnTo>
                  <a:lnTo>
                    <a:pt x="1" y="104"/>
                  </a:lnTo>
                  <a:lnTo>
                    <a:pt x="4" y="87"/>
                  </a:lnTo>
                  <a:lnTo>
                    <a:pt x="10" y="71"/>
                  </a:lnTo>
                  <a:lnTo>
                    <a:pt x="17" y="58"/>
                  </a:lnTo>
                  <a:lnTo>
                    <a:pt x="25" y="47"/>
                  </a:lnTo>
                  <a:lnTo>
                    <a:pt x="35" y="40"/>
                  </a:lnTo>
                  <a:lnTo>
                    <a:pt x="46" y="35"/>
                  </a:lnTo>
                </a:path>
              </a:pathLst>
            </a:custGeom>
            <a:solidFill>
              <a:srgbClr val="FDE3B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48" name="Freeform 448"/>
            <p:cNvSpPr>
              <a:spLocks/>
            </p:cNvSpPr>
            <p:nvPr/>
          </p:nvSpPr>
          <p:spPr bwMode="auto">
            <a:xfrm>
              <a:off x="1368" y="3377"/>
              <a:ext cx="121" cy="205"/>
            </a:xfrm>
            <a:custGeom>
              <a:avLst/>
              <a:gdLst/>
              <a:ahLst/>
              <a:cxnLst>
                <a:cxn ang="0">
                  <a:pos x="71" y="204"/>
                </a:cxn>
                <a:cxn ang="0">
                  <a:pos x="58" y="203"/>
                </a:cxn>
                <a:cxn ang="0">
                  <a:pos x="46" y="198"/>
                </a:cxn>
                <a:cxn ang="0">
                  <a:pos x="35" y="190"/>
                </a:cxn>
                <a:cxn ang="0">
                  <a:pos x="25" y="178"/>
                </a:cxn>
                <a:cxn ang="0">
                  <a:pos x="16" y="164"/>
                </a:cxn>
                <a:cxn ang="0">
                  <a:pos x="9" y="147"/>
                </a:cxn>
                <a:cxn ang="0">
                  <a:pos x="4" y="129"/>
                </a:cxn>
                <a:cxn ang="0">
                  <a:pos x="0" y="108"/>
                </a:cxn>
                <a:cxn ang="0">
                  <a:pos x="0" y="88"/>
                </a:cxn>
                <a:cxn ang="0">
                  <a:pos x="1" y="68"/>
                </a:cxn>
                <a:cxn ang="0">
                  <a:pos x="5" y="50"/>
                </a:cxn>
                <a:cxn ang="0">
                  <a:pos x="10" y="34"/>
                </a:cxn>
                <a:cxn ang="0">
                  <a:pos x="18" y="21"/>
                </a:cxn>
                <a:cxn ang="0">
                  <a:pos x="27" y="11"/>
                </a:cxn>
                <a:cxn ang="0">
                  <a:pos x="37" y="3"/>
                </a:cxn>
                <a:cxn ang="0">
                  <a:pos x="49" y="0"/>
                </a:cxn>
                <a:cxn ang="0">
                  <a:pos x="61" y="0"/>
                </a:cxn>
                <a:cxn ang="0">
                  <a:pos x="73" y="5"/>
                </a:cxn>
                <a:cxn ang="0">
                  <a:pos x="84" y="13"/>
                </a:cxn>
                <a:cxn ang="0">
                  <a:pos x="94" y="25"/>
                </a:cxn>
                <a:cxn ang="0">
                  <a:pos x="103" y="39"/>
                </a:cxn>
                <a:cxn ang="0">
                  <a:pos x="110" y="55"/>
                </a:cxn>
                <a:cxn ang="0">
                  <a:pos x="115" y="74"/>
                </a:cxn>
                <a:cxn ang="0">
                  <a:pos x="118" y="95"/>
                </a:cxn>
                <a:cxn ang="0">
                  <a:pos x="120" y="115"/>
                </a:cxn>
                <a:cxn ang="0">
                  <a:pos x="118" y="135"/>
                </a:cxn>
                <a:cxn ang="0">
                  <a:pos x="115" y="153"/>
                </a:cxn>
                <a:cxn ang="0">
                  <a:pos x="109" y="169"/>
                </a:cxn>
                <a:cxn ang="0">
                  <a:pos x="102" y="182"/>
                </a:cxn>
                <a:cxn ang="0">
                  <a:pos x="92" y="192"/>
                </a:cxn>
                <a:cxn ang="0">
                  <a:pos x="82" y="200"/>
                </a:cxn>
                <a:cxn ang="0">
                  <a:pos x="71" y="204"/>
                </a:cxn>
              </a:cxnLst>
              <a:rect l="0" t="0" r="r" b="b"/>
              <a:pathLst>
                <a:path w="121" h="205">
                  <a:moveTo>
                    <a:pt x="71" y="204"/>
                  </a:moveTo>
                  <a:lnTo>
                    <a:pt x="58" y="203"/>
                  </a:lnTo>
                  <a:lnTo>
                    <a:pt x="46" y="198"/>
                  </a:lnTo>
                  <a:lnTo>
                    <a:pt x="35" y="190"/>
                  </a:lnTo>
                  <a:lnTo>
                    <a:pt x="25" y="178"/>
                  </a:lnTo>
                  <a:lnTo>
                    <a:pt x="16" y="164"/>
                  </a:lnTo>
                  <a:lnTo>
                    <a:pt x="9" y="147"/>
                  </a:lnTo>
                  <a:lnTo>
                    <a:pt x="4" y="129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1" y="68"/>
                  </a:lnTo>
                  <a:lnTo>
                    <a:pt x="5" y="50"/>
                  </a:lnTo>
                  <a:lnTo>
                    <a:pt x="10" y="34"/>
                  </a:lnTo>
                  <a:lnTo>
                    <a:pt x="18" y="21"/>
                  </a:lnTo>
                  <a:lnTo>
                    <a:pt x="27" y="11"/>
                  </a:lnTo>
                  <a:lnTo>
                    <a:pt x="37" y="3"/>
                  </a:lnTo>
                  <a:lnTo>
                    <a:pt x="49" y="0"/>
                  </a:lnTo>
                  <a:lnTo>
                    <a:pt x="61" y="0"/>
                  </a:lnTo>
                  <a:lnTo>
                    <a:pt x="73" y="5"/>
                  </a:lnTo>
                  <a:lnTo>
                    <a:pt x="84" y="13"/>
                  </a:lnTo>
                  <a:lnTo>
                    <a:pt x="94" y="25"/>
                  </a:lnTo>
                  <a:lnTo>
                    <a:pt x="103" y="39"/>
                  </a:lnTo>
                  <a:lnTo>
                    <a:pt x="110" y="55"/>
                  </a:lnTo>
                  <a:lnTo>
                    <a:pt x="115" y="74"/>
                  </a:lnTo>
                  <a:lnTo>
                    <a:pt x="118" y="95"/>
                  </a:lnTo>
                  <a:lnTo>
                    <a:pt x="120" y="115"/>
                  </a:lnTo>
                  <a:lnTo>
                    <a:pt x="118" y="135"/>
                  </a:lnTo>
                  <a:lnTo>
                    <a:pt x="115" y="153"/>
                  </a:lnTo>
                  <a:lnTo>
                    <a:pt x="109" y="169"/>
                  </a:lnTo>
                  <a:lnTo>
                    <a:pt x="102" y="182"/>
                  </a:lnTo>
                  <a:lnTo>
                    <a:pt x="92" y="192"/>
                  </a:lnTo>
                  <a:lnTo>
                    <a:pt x="82" y="200"/>
                  </a:lnTo>
                  <a:lnTo>
                    <a:pt x="71" y="204"/>
                  </a:lnTo>
                </a:path>
              </a:pathLst>
            </a:custGeom>
            <a:solidFill>
              <a:srgbClr val="FCBC5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49" name="Freeform 449"/>
            <p:cNvSpPr>
              <a:spLocks/>
            </p:cNvSpPr>
            <p:nvPr/>
          </p:nvSpPr>
          <p:spPr bwMode="auto">
            <a:xfrm>
              <a:off x="1470" y="3523"/>
              <a:ext cx="143" cy="42"/>
            </a:xfrm>
            <a:custGeom>
              <a:avLst/>
              <a:gdLst/>
              <a:ahLst/>
              <a:cxnLst>
                <a:cxn ang="0">
                  <a:pos x="134" y="8"/>
                </a:cxn>
                <a:cxn ang="0">
                  <a:pos x="0" y="41"/>
                </a:cxn>
                <a:cxn ang="0">
                  <a:pos x="4" y="36"/>
                </a:cxn>
                <a:cxn ang="0">
                  <a:pos x="142" y="0"/>
                </a:cxn>
                <a:cxn ang="0">
                  <a:pos x="134" y="8"/>
                </a:cxn>
              </a:cxnLst>
              <a:rect l="0" t="0" r="r" b="b"/>
              <a:pathLst>
                <a:path w="143" h="42">
                  <a:moveTo>
                    <a:pt x="134" y="8"/>
                  </a:moveTo>
                  <a:lnTo>
                    <a:pt x="0" y="41"/>
                  </a:lnTo>
                  <a:lnTo>
                    <a:pt x="4" y="36"/>
                  </a:lnTo>
                  <a:lnTo>
                    <a:pt x="142" y="0"/>
                  </a:lnTo>
                  <a:lnTo>
                    <a:pt x="134" y="8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0" name="Freeform 450"/>
            <p:cNvSpPr>
              <a:spLocks/>
            </p:cNvSpPr>
            <p:nvPr/>
          </p:nvSpPr>
          <p:spPr bwMode="auto">
            <a:xfrm>
              <a:off x="1483" y="3498"/>
              <a:ext cx="143" cy="48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33" y="11"/>
                </a:cxn>
                <a:cxn ang="0">
                  <a:pos x="142" y="0"/>
                </a:cxn>
                <a:cxn ang="0">
                  <a:pos x="5" y="35"/>
                </a:cxn>
                <a:cxn ang="0">
                  <a:pos x="0" y="47"/>
                </a:cxn>
              </a:cxnLst>
              <a:rect l="0" t="0" r="r" b="b"/>
              <a:pathLst>
                <a:path w="143" h="48">
                  <a:moveTo>
                    <a:pt x="0" y="47"/>
                  </a:moveTo>
                  <a:lnTo>
                    <a:pt x="133" y="11"/>
                  </a:lnTo>
                  <a:lnTo>
                    <a:pt x="142" y="0"/>
                  </a:lnTo>
                  <a:lnTo>
                    <a:pt x="5" y="35"/>
                  </a:lnTo>
                  <a:lnTo>
                    <a:pt x="0" y="47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1" name="Freeform 451"/>
            <p:cNvSpPr>
              <a:spLocks/>
            </p:cNvSpPr>
            <p:nvPr/>
          </p:nvSpPr>
          <p:spPr bwMode="auto">
            <a:xfrm>
              <a:off x="1492" y="3466"/>
              <a:ext cx="138" cy="5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34" y="21"/>
                </a:cxn>
                <a:cxn ang="0">
                  <a:pos x="134" y="20"/>
                </a:cxn>
                <a:cxn ang="0">
                  <a:pos x="134" y="19"/>
                </a:cxn>
                <a:cxn ang="0">
                  <a:pos x="135" y="16"/>
                </a:cxn>
                <a:cxn ang="0">
                  <a:pos x="135" y="14"/>
                </a:cxn>
                <a:cxn ang="0">
                  <a:pos x="135" y="11"/>
                </a:cxn>
                <a:cxn ang="0">
                  <a:pos x="136" y="8"/>
                </a:cxn>
                <a:cxn ang="0">
                  <a:pos x="136" y="5"/>
                </a:cxn>
                <a:cxn ang="0">
                  <a:pos x="137" y="3"/>
                </a:cxn>
                <a:cxn ang="0">
                  <a:pos x="137" y="1"/>
                </a:cxn>
                <a:cxn ang="0">
                  <a:pos x="137" y="1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3" y="32"/>
                </a:cxn>
                <a:cxn ang="0">
                  <a:pos x="1" y="51"/>
                </a:cxn>
                <a:cxn ang="0">
                  <a:pos x="0" y="54"/>
                </a:cxn>
              </a:cxnLst>
              <a:rect l="0" t="0" r="r" b="b"/>
              <a:pathLst>
                <a:path w="138" h="55">
                  <a:moveTo>
                    <a:pt x="0" y="54"/>
                  </a:moveTo>
                  <a:lnTo>
                    <a:pt x="134" y="21"/>
                  </a:lnTo>
                  <a:lnTo>
                    <a:pt x="134" y="20"/>
                  </a:lnTo>
                  <a:lnTo>
                    <a:pt x="134" y="19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1"/>
                  </a:lnTo>
                  <a:lnTo>
                    <a:pt x="136" y="8"/>
                  </a:lnTo>
                  <a:lnTo>
                    <a:pt x="136" y="5"/>
                  </a:lnTo>
                  <a:lnTo>
                    <a:pt x="137" y="3"/>
                  </a:lnTo>
                  <a:lnTo>
                    <a:pt x="137" y="1"/>
                  </a:lnTo>
                  <a:lnTo>
                    <a:pt x="137" y="1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3" y="32"/>
                  </a:lnTo>
                  <a:lnTo>
                    <a:pt x="1" y="51"/>
                  </a:lnTo>
                  <a:lnTo>
                    <a:pt x="0" y="54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2" name="Freeform 452"/>
            <p:cNvSpPr>
              <a:spLocks/>
            </p:cNvSpPr>
            <p:nvPr/>
          </p:nvSpPr>
          <p:spPr bwMode="auto">
            <a:xfrm>
              <a:off x="1493" y="3430"/>
              <a:ext cx="138" cy="60"/>
            </a:xfrm>
            <a:custGeom>
              <a:avLst/>
              <a:gdLst/>
              <a:ahLst/>
              <a:cxnLst>
                <a:cxn ang="0">
                  <a:pos x="1" y="59"/>
                </a:cxn>
                <a:cxn ang="0">
                  <a:pos x="136" y="25"/>
                </a:cxn>
                <a:cxn ang="0">
                  <a:pos x="136" y="25"/>
                </a:cxn>
                <a:cxn ang="0">
                  <a:pos x="137" y="24"/>
                </a:cxn>
                <a:cxn ang="0">
                  <a:pos x="137" y="24"/>
                </a:cxn>
                <a:cxn ang="0">
                  <a:pos x="137" y="22"/>
                </a:cxn>
                <a:cxn ang="0">
                  <a:pos x="137" y="21"/>
                </a:cxn>
                <a:cxn ang="0">
                  <a:pos x="137" y="18"/>
                </a:cxn>
                <a:cxn ang="0">
                  <a:pos x="136" y="14"/>
                </a:cxn>
                <a:cxn ang="0">
                  <a:pos x="136" y="10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5" y="3"/>
                </a:cxn>
                <a:cxn ang="0">
                  <a:pos x="135" y="2"/>
                </a:cxn>
                <a:cxn ang="0">
                  <a:pos x="135" y="1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0" y="32"/>
                </a:cxn>
                <a:cxn ang="0">
                  <a:pos x="1" y="46"/>
                </a:cxn>
                <a:cxn ang="0">
                  <a:pos x="1" y="59"/>
                </a:cxn>
              </a:cxnLst>
              <a:rect l="0" t="0" r="r" b="b"/>
              <a:pathLst>
                <a:path w="138" h="60">
                  <a:moveTo>
                    <a:pt x="1" y="59"/>
                  </a:moveTo>
                  <a:lnTo>
                    <a:pt x="136" y="25"/>
                  </a:lnTo>
                  <a:lnTo>
                    <a:pt x="136" y="25"/>
                  </a:lnTo>
                  <a:lnTo>
                    <a:pt x="137" y="24"/>
                  </a:lnTo>
                  <a:lnTo>
                    <a:pt x="137" y="24"/>
                  </a:lnTo>
                  <a:lnTo>
                    <a:pt x="137" y="22"/>
                  </a:lnTo>
                  <a:lnTo>
                    <a:pt x="137" y="21"/>
                  </a:lnTo>
                  <a:lnTo>
                    <a:pt x="137" y="18"/>
                  </a:lnTo>
                  <a:lnTo>
                    <a:pt x="136" y="14"/>
                  </a:lnTo>
                  <a:lnTo>
                    <a:pt x="136" y="10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5" y="3"/>
                  </a:lnTo>
                  <a:lnTo>
                    <a:pt x="135" y="2"/>
                  </a:lnTo>
                  <a:lnTo>
                    <a:pt x="135" y="1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0" y="32"/>
                  </a:lnTo>
                  <a:lnTo>
                    <a:pt x="1" y="46"/>
                  </a:lnTo>
                  <a:lnTo>
                    <a:pt x="1" y="59"/>
                  </a:lnTo>
                </a:path>
              </a:pathLst>
            </a:custGeom>
            <a:solidFill>
              <a:srgbClr val="FCBC5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3" name="Freeform 453"/>
            <p:cNvSpPr>
              <a:spLocks/>
            </p:cNvSpPr>
            <p:nvPr/>
          </p:nvSpPr>
          <p:spPr bwMode="auto">
            <a:xfrm>
              <a:off x="1481" y="3385"/>
              <a:ext cx="143" cy="64"/>
            </a:xfrm>
            <a:custGeom>
              <a:avLst/>
              <a:gdLst/>
              <a:ahLst/>
              <a:cxnLst>
                <a:cxn ang="0">
                  <a:pos x="9" y="63"/>
                </a:cxn>
                <a:cxn ang="0">
                  <a:pos x="142" y="28"/>
                </a:cxn>
                <a:cxn ang="0">
                  <a:pos x="142" y="27"/>
                </a:cxn>
                <a:cxn ang="0">
                  <a:pos x="141" y="26"/>
                </a:cxn>
                <a:cxn ang="0">
                  <a:pos x="141" y="23"/>
                </a:cxn>
                <a:cxn ang="0">
                  <a:pos x="139" y="20"/>
                </a:cxn>
                <a:cxn ang="0">
                  <a:pos x="138" y="17"/>
                </a:cxn>
                <a:cxn ang="0">
                  <a:pos x="137" y="13"/>
                </a:cxn>
                <a:cxn ang="0">
                  <a:pos x="136" y="10"/>
                </a:cxn>
                <a:cxn ang="0">
                  <a:pos x="134" y="8"/>
                </a:cxn>
                <a:cxn ang="0">
                  <a:pos x="131" y="4"/>
                </a:cxn>
                <a:cxn ang="0">
                  <a:pos x="129" y="3"/>
                </a:cxn>
                <a:cxn ang="0">
                  <a:pos x="128" y="1"/>
                </a:cxn>
                <a:cxn ang="0">
                  <a:pos x="128" y="1"/>
                </a:cxn>
                <a:cxn ang="0">
                  <a:pos x="127" y="0"/>
                </a:cxn>
                <a:cxn ang="0">
                  <a:pos x="127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1" y="40"/>
                </a:cxn>
                <a:cxn ang="0">
                  <a:pos x="2" y="42"/>
                </a:cxn>
                <a:cxn ang="0">
                  <a:pos x="3" y="45"/>
                </a:cxn>
                <a:cxn ang="0">
                  <a:pos x="4" y="47"/>
                </a:cxn>
                <a:cxn ang="0">
                  <a:pos x="5" y="49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7" y="55"/>
                </a:cxn>
                <a:cxn ang="0">
                  <a:pos x="8" y="57"/>
                </a:cxn>
                <a:cxn ang="0">
                  <a:pos x="8" y="59"/>
                </a:cxn>
                <a:cxn ang="0">
                  <a:pos x="8" y="61"/>
                </a:cxn>
                <a:cxn ang="0">
                  <a:pos x="8" y="62"/>
                </a:cxn>
                <a:cxn ang="0">
                  <a:pos x="9" y="63"/>
                </a:cxn>
              </a:cxnLst>
              <a:rect l="0" t="0" r="r" b="b"/>
              <a:pathLst>
                <a:path w="143" h="64">
                  <a:moveTo>
                    <a:pt x="9" y="63"/>
                  </a:moveTo>
                  <a:lnTo>
                    <a:pt x="142" y="28"/>
                  </a:lnTo>
                  <a:lnTo>
                    <a:pt x="142" y="27"/>
                  </a:lnTo>
                  <a:lnTo>
                    <a:pt x="141" y="26"/>
                  </a:lnTo>
                  <a:lnTo>
                    <a:pt x="141" y="23"/>
                  </a:lnTo>
                  <a:lnTo>
                    <a:pt x="139" y="20"/>
                  </a:lnTo>
                  <a:lnTo>
                    <a:pt x="138" y="17"/>
                  </a:lnTo>
                  <a:lnTo>
                    <a:pt x="137" y="13"/>
                  </a:lnTo>
                  <a:lnTo>
                    <a:pt x="136" y="10"/>
                  </a:lnTo>
                  <a:lnTo>
                    <a:pt x="134" y="8"/>
                  </a:lnTo>
                  <a:lnTo>
                    <a:pt x="131" y="4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8" y="1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2" y="42"/>
                  </a:lnTo>
                  <a:lnTo>
                    <a:pt x="3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6" y="51"/>
                  </a:lnTo>
                  <a:lnTo>
                    <a:pt x="6" y="53"/>
                  </a:lnTo>
                  <a:lnTo>
                    <a:pt x="7" y="55"/>
                  </a:lnTo>
                  <a:lnTo>
                    <a:pt x="8" y="57"/>
                  </a:lnTo>
                  <a:lnTo>
                    <a:pt x="8" y="59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3"/>
                  </a:lnTo>
                </a:path>
              </a:pathLst>
            </a:custGeom>
            <a:solidFill>
              <a:srgbClr val="FCBC5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4" name="Freeform 454"/>
            <p:cNvSpPr>
              <a:spLocks/>
            </p:cNvSpPr>
            <p:nvPr/>
          </p:nvSpPr>
          <p:spPr bwMode="auto">
            <a:xfrm>
              <a:off x="1442" y="3525"/>
              <a:ext cx="28" cy="38"/>
            </a:xfrm>
            <a:custGeom>
              <a:avLst/>
              <a:gdLst/>
              <a:ahLst/>
              <a:cxnLst>
                <a:cxn ang="0">
                  <a:pos x="24" y="37"/>
                </a:cxn>
                <a:cxn ang="0">
                  <a:pos x="0" y="0"/>
                </a:cxn>
                <a:cxn ang="0">
                  <a:pos x="27" y="31"/>
                </a:cxn>
                <a:cxn ang="0">
                  <a:pos x="24" y="37"/>
                </a:cxn>
              </a:cxnLst>
              <a:rect l="0" t="0" r="r" b="b"/>
              <a:pathLst>
                <a:path w="28" h="38">
                  <a:moveTo>
                    <a:pt x="24" y="37"/>
                  </a:moveTo>
                  <a:lnTo>
                    <a:pt x="0" y="0"/>
                  </a:lnTo>
                  <a:lnTo>
                    <a:pt x="27" y="31"/>
                  </a:lnTo>
                  <a:lnTo>
                    <a:pt x="24" y="37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5" name="Freeform 455"/>
            <p:cNvSpPr>
              <a:spLocks/>
            </p:cNvSpPr>
            <p:nvPr/>
          </p:nvSpPr>
          <p:spPr bwMode="auto">
            <a:xfrm>
              <a:off x="1453" y="3495"/>
              <a:ext cx="33" cy="3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7" y="36"/>
                </a:cxn>
                <a:cxn ang="0">
                  <a:pos x="27" y="35"/>
                </a:cxn>
                <a:cxn ang="0">
                  <a:pos x="27" y="34"/>
                </a:cxn>
                <a:cxn ang="0">
                  <a:pos x="28" y="31"/>
                </a:cxn>
                <a:cxn ang="0">
                  <a:pos x="29" y="29"/>
                </a:cxn>
                <a:cxn ang="0">
                  <a:pos x="30" y="25"/>
                </a:cxn>
                <a:cxn ang="0">
                  <a:pos x="31" y="21"/>
                </a:cxn>
                <a:cxn ang="0">
                  <a:pos x="32" y="17"/>
                </a:cxn>
                <a:cxn ang="0">
                  <a:pos x="32" y="12"/>
                </a:cxn>
                <a:cxn ang="0">
                  <a:pos x="32" y="8"/>
                </a:cxn>
                <a:cxn ang="0">
                  <a:pos x="32" y="5"/>
                </a:cxn>
                <a:cxn ang="0">
                  <a:pos x="32" y="3"/>
                </a:cxn>
                <a:cxn ang="0">
                  <a:pos x="32" y="1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</a:cxnLst>
              <a:rect l="0" t="0" r="r" b="b"/>
              <a:pathLst>
                <a:path w="33" h="37">
                  <a:moveTo>
                    <a:pt x="0" y="21"/>
                  </a:move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31"/>
                  </a:lnTo>
                  <a:lnTo>
                    <a:pt x="29" y="29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2" y="17"/>
                  </a:lnTo>
                  <a:lnTo>
                    <a:pt x="32" y="12"/>
                  </a:lnTo>
                  <a:lnTo>
                    <a:pt x="32" y="8"/>
                  </a:lnTo>
                  <a:lnTo>
                    <a:pt x="32" y="5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6" name="Freeform 456"/>
            <p:cNvSpPr>
              <a:spLocks/>
            </p:cNvSpPr>
            <p:nvPr/>
          </p:nvSpPr>
          <p:spPr bwMode="auto">
            <a:xfrm>
              <a:off x="1449" y="3424"/>
              <a:ext cx="36" cy="58"/>
            </a:xfrm>
            <a:custGeom>
              <a:avLst/>
              <a:gdLst/>
              <a:ahLst/>
              <a:cxnLst>
                <a:cxn ang="0">
                  <a:pos x="9" y="57"/>
                </a:cxn>
                <a:cxn ang="0">
                  <a:pos x="35" y="51"/>
                </a:cxn>
                <a:cxn ang="0">
                  <a:pos x="35" y="50"/>
                </a:cxn>
                <a:cxn ang="0">
                  <a:pos x="34" y="48"/>
                </a:cxn>
                <a:cxn ang="0">
                  <a:pos x="34" y="44"/>
                </a:cxn>
                <a:cxn ang="0">
                  <a:pos x="34" y="40"/>
                </a:cxn>
                <a:cxn ang="0">
                  <a:pos x="33" y="34"/>
                </a:cxn>
                <a:cxn ang="0">
                  <a:pos x="32" y="28"/>
                </a:cxn>
                <a:cxn ang="0">
                  <a:pos x="30" y="22"/>
                </a:cxn>
                <a:cxn ang="0">
                  <a:pos x="27" y="15"/>
                </a:cxn>
                <a:cxn ang="0">
                  <a:pos x="25" y="9"/>
                </a:cxn>
                <a:cxn ang="0">
                  <a:pos x="23" y="5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1" y="23"/>
                </a:cxn>
                <a:cxn ang="0">
                  <a:pos x="2" y="25"/>
                </a:cxn>
                <a:cxn ang="0">
                  <a:pos x="3" y="28"/>
                </a:cxn>
                <a:cxn ang="0">
                  <a:pos x="4" y="30"/>
                </a:cxn>
                <a:cxn ang="0">
                  <a:pos x="6" y="33"/>
                </a:cxn>
                <a:cxn ang="0">
                  <a:pos x="6" y="35"/>
                </a:cxn>
                <a:cxn ang="0">
                  <a:pos x="7" y="37"/>
                </a:cxn>
                <a:cxn ang="0">
                  <a:pos x="7" y="39"/>
                </a:cxn>
                <a:cxn ang="0">
                  <a:pos x="8" y="42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9" y="51"/>
                </a:cxn>
                <a:cxn ang="0">
                  <a:pos x="9" y="54"/>
                </a:cxn>
                <a:cxn ang="0">
                  <a:pos x="9" y="56"/>
                </a:cxn>
                <a:cxn ang="0">
                  <a:pos x="9" y="57"/>
                </a:cxn>
              </a:cxnLst>
              <a:rect l="0" t="0" r="r" b="b"/>
              <a:pathLst>
                <a:path w="36" h="58">
                  <a:moveTo>
                    <a:pt x="9" y="57"/>
                  </a:moveTo>
                  <a:lnTo>
                    <a:pt x="35" y="51"/>
                  </a:lnTo>
                  <a:lnTo>
                    <a:pt x="35" y="50"/>
                  </a:lnTo>
                  <a:lnTo>
                    <a:pt x="34" y="48"/>
                  </a:lnTo>
                  <a:lnTo>
                    <a:pt x="34" y="44"/>
                  </a:lnTo>
                  <a:lnTo>
                    <a:pt x="34" y="40"/>
                  </a:lnTo>
                  <a:lnTo>
                    <a:pt x="33" y="34"/>
                  </a:lnTo>
                  <a:lnTo>
                    <a:pt x="32" y="28"/>
                  </a:lnTo>
                  <a:lnTo>
                    <a:pt x="30" y="22"/>
                  </a:lnTo>
                  <a:lnTo>
                    <a:pt x="27" y="15"/>
                  </a:lnTo>
                  <a:lnTo>
                    <a:pt x="25" y="9"/>
                  </a:lnTo>
                  <a:lnTo>
                    <a:pt x="23" y="5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3" y="28"/>
                  </a:lnTo>
                  <a:lnTo>
                    <a:pt x="4" y="30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7" y="37"/>
                  </a:lnTo>
                  <a:lnTo>
                    <a:pt x="7" y="39"/>
                  </a:lnTo>
                  <a:lnTo>
                    <a:pt x="8" y="42"/>
                  </a:lnTo>
                  <a:lnTo>
                    <a:pt x="8" y="45"/>
                  </a:lnTo>
                  <a:lnTo>
                    <a:pt x="8" y="48"/>
                  </a:lnTo>
                  <a:lnTo>
                    <a:pt x="9" y="51"/>
                  </a:lnTo>
                  <a:lnTo>
                    <a:pt x="9" y="54"/>
                  </a:lnTo>
                  <a:lnTo>
                    <a:pt x="9" y="56"/>
                  </a:lnTo>
                  <a:lnTo>
                    <a:pt x="9" y="57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7" name="Freeform 457"/>
            <p:cNvSpPr>
              <a:spLocks/>
            </p:cNvSpPr>
            <p:nvPr/>
          </p:nvSpPr>
          <p:spPr bwMode="auto">
            <a:xfrm>
              <a:off x="1369" y="3461"/>
              <a:ext cx="17" cy="29"/>
            </a:xfrm>
            <a:custGeom>
              <a:avLst/>
              <a:gdLst/>
              <a:ahLst/>
              <a:cxnLst>
                <a:cxn ang="0">
                  <a:pos x="15" y="25"/>
                </a:cxn>
                <a:cxn ang="0">
                  <a:pos x="3" y="28"/>
                </a:cxn>
                <a:cxn ang="0">
                  <a:pos x="3" y="27"/>
                </a:cxn>
                <a:cxn ang="0">
                  <a:pos x="2" y="24"/>
                </a:cxn>
                <a:cxn ang="0">
                  <a:pos x="1" y="20"/>
                </a:cxn>
                <a:cxn ang="0">
                  <a:pos x="1" y="16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5"/>
                </a:cxn>
                <a:cxn ang="0">
                  <a:pos x="14" y="18"/>
                </a:cxn>
                <a:cxn ang="0">
                  <a:pos x="15" y="19"/>
                </a:cxn>
                <a:cxn ang="0">
                  <a:pos x="15" y="21"/>
                </a:cxn>
                <a:cxn ang="0">
                  <a:pos x="15" y="23"/>
                </a:cxn>
                <a:cxn ang="0">
                  <a:pos x="15" y="24"/>
                </a:cxn>
                <a:cxn ang="0">
                  <a:pos x="15" y="25"/>
                </a:cxn>
              </a:cxnLst>
              <a:rect l="0" t="0" r="r" b="b"/>
              <a:pathLst>
                <a:path w="17" h="29">
                  <a:moveTo>
                    <a:pt x="15" y="25"/>
                  </a:moveTo>
                  <a:lnTo>
                    <a:pt x="3" y="28"/>
                  </a:lnTo>
                  <a:lnTo>
                    <a:pt x="3" y="27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8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5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8" name="Freeform 458"/>
            <p:cNvSpPr>
              <a:spLocks/>
            </p:cNvSpPr>
            <p:nvPr/>
          </p:nvSpPr>
          <p:spPr bwMode="auto">
            <a:xfrm>
              <a:off x="1373" y="3413"/>
              <a:ext cx="25" cy="3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8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1" y="21"/>
                </a:cxn>
                <a:cxn ang="0">
                  <a:pos x="1" y="18"/>
                </a:cxn>
                <a:cxn ang="0">
                  <a:pos x="2" y="16"/>
                </a:cxn>
                <a:cxn ang="0">
                  <a:pos x="3" y="13"/>
                </a:cxn>
                <a:cxn ang="0">
                  <a:pos x="3" y="10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4" y="21"/>
                </a:cxn>
                <a:cxn ang="0">
                  <a:pos x="23" y="21"/>
                </a:cxn>
                <a:cxn ang="0">
                  <a:pos x="22" y="23"/>
                </a:cxn>
                <a:cxn ang="0">
                  <a:pos x="21" y="25"/>
                </a:cxn>
                <a:cxn ang="0">
                  <a:pos x="19" y="28"/>
                </a:cxn>
                <a:cxn ang="0">
                  <a:pos x="17" y="30"/>
                </a:cxn>
                <a:cxn ang="0">
                  <a:pos x="16" y="33"/>
                </a:cxn>
                <a:cxn ang="0">
                  <a:pos x="14" y="35"/>
                </a:cxn>
                <a:cxn ang="0">
                  <a:pos x="14" y="36"/>
                </a:cxn>
                <a:cxn ang="0">
                  <a:pos x="14" y="37"/>
                </a:cxn>
                <a:cxn ang="0">
                  <a:pos x="13" y="37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0" y="29"/>
                </a:cxn>
              </a:cxnLst>
              <a:rect l="0" t="0" r="r" b="b"/>
              <a:pathLst>
                <a:path w="25" h="39">
                  <a:moveTo>
                    <a:pt x="0" y="29"/>
                  </a:move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5" y="8"/>
                  </a:lnTo>
                  <a:lnTo>
                    <a:pt x="5" y="6"/>
                  </a:lnTo>
                  <a:lnTo>
                    <a:pt x="6" y="4"/>
                  </a:lnTo>
                  <a:lnTo>
                    <a:pt x="7" y="3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24" y="21"/>
                  </a:lnTo>
                  <a:lnTo>
                    <a:pt x="23" y="21"/>
                  </a:lnTo>
                  <a:lnTo>
                    <a:pt x="22" y="23"/>
                  </a:lnTo>
                  <a:lnTo>
                    <a:pt x="21" y="25"/>
                  </a:lnTo>
                  <a:lnTo>
                    <a:pt x="19" y="28"/>
                  </a:lnTo>
                  <a:lnTo>
                    <a:pt x="17" y="30"/>
                  </a:lnTo>
                  <a:lnTo>
                    <a:pt x="16" y="33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0" y="29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59" name="Freeform 459"/>
            <p:cNvSpPr>
              <a:spLocks/>
            </p:cNvSpPr>
            <p:nvPr/>
          </p:nvSpPr>
          <p:spPr bwMode="auto">
            <a:xfrm>
              <a:off x="1427" y="3344"/>
              <a:ext cx="136" cy="138"/>
            </a:xfrm>
            <a:custGeom>
              <a:avLst/>
              <a:gdLst/>
              <a:ahLst/>
              <a:cxnLst>
                <a:cxn ang="0">
                  <a:pos x="44" y="72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135" y="0"/>
                </a:cxn>
                <a:cxn ang="0">
                  <a:pos x="135" y="49"/>
                </a:cxn>
                <a:cxn ang="0">
                  <a:pos x="44" y="72"/>
                </a:cxn>
              </a:cxnLst>
              <a:rect l="0" t="0" r="r" b="b"/>
              <a:pathLst>
                <a:path w="136" h="138">
                  <a:moveTo>
                    <a:pt x="44" y="72"/>
                  </a:moveTo>
                  <a:lnTo>
                    <a:pt x="0" y="137"/>
                  </a:lnTo>
                  <a:lnTo>
                    <a:pt x="0" y="33"/>
                  </a:lnTo>
                  <a:lnTo>
                    <a:pt x="135" y="0"/>
                  </a:lnTo>
                  <a:lnTo>
                    <a:pt x="135" y="49"/>
                  </a:lnTo>
                  <a:lnTo>
                    <a:pt x="44" y="72"/>
                  </a:lnTo>
                </a:path>
              </a:pathLst>
            </a:custGeom>
            <a:solidFill>
              <a:srgbClr val="FDE3B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0" name="Freeform 460"/>
            <p:cNvSpPr>
              <a:spLocks/>
            </p:cNvSpPr>
            <p:nvPr/>
          </p:nvSpPr>
          <p:spPr bwMode="auto">
            <a:xfrm>
              <a:off x="1431" y="3268"/>
              <a:ext cx="164" cy="133"/>
            </a:xfrm>
            <a:custGeom>
              <a:avLst/>
              <a:gdLst/>
              <a:ahLst/>
              <a:cxnLst>
                <a:cxn ang="0">
                  <a:pos x="11" y="132"/>
                </a:cxn>
                <a:cxn ang="0">
                  <a:pos x="9" y="132"/>
                </a:cxn>
                <a:cxn ang="0">
                  <a:pos x="7" y="132"/>
                </a:cxn>
                <a:cxn ang="0">
                  <a:pos x="5" y="131"/>
                </a:cxn>
                <a:cxn ang="0">
                  <a:pos x="3" y="130"/>
                </a:cxn>
                <a:cxn ang="0">
                  <a:pos x="2" y="128"/>
                </a:cxn>
                <a:cxn ang="0">
                  <a:pos x="1" y="126"/>
                </a:cxn>
                <a:cxn ang="0">
                  <a:pos x="0" y="123"/>
                </a:cxn>
                <a:cxn ang="0">
                  <a:pos x="0" y="121"/>
                </a:cxn>
                <a:cxn ang="0">
                  <a:pos x="0" y="46"/>
                </a:cxn>
                <a:cxn ang="0">
                  <a:pos x="0" y="44"/>
                </a:cxn>
                <a:cxn ang="0">
                  <a:pos x="1" y="40"/>
                </a:cxn>
                <a:cxn ang="0">
                  <a:pos x="2" y="38"/>
                </a:cxn>
                <a:cxn ang="0">
                  <a:pos x="3" y="36"/>
                </a:cxn>
                <a:cxn ang="0">
                  <a:pos x="5" y="34"/>
                </a:cxn>
                <a:cxn ang="0">
                  <a:pos x="7" y="32"/>
                </a:cxn>
                <a:cxn ang="0">
                  <a:pos x="9" y="31"/>
                </a:cxn>
                <a:cxn ang="0">
                  <a:pos x="11" y="30"/>
                </a:cxn>
                <a:cxn ang="0">
                  <a:pos x="152" y="0"/>
                </a:cxn>
                <a:cxn ang="0">
                  <a:pos x="154" y="0"/>
                </a:cxn>
                <a:cxn ang="0">
                  <a:pos x="156" y="1"/>
                </a:cxn>
                <a:cxn ang="0">
                  <a:pos x="158" y="5"/>
                </a:cxn>
                <a:cxn ang="0">
                  <a:pos x="160" y="8"/>
                </a:cxn>
                <a:cxn ang="0">
                  <a:pos x="161" y="12"/>
                </a:cxn>
                <a:cxn ang="0">
                  <a:pos x="162" y="17"/>
                </a:cxn>
                <a:cxn ang="0">
                  <a:pos x="163" y="21"/>
                </a:cxn>
                <a:cxn ang="0">
                  <a:pos x="163" y="24"/>
                </a:cxn>
                <a:cxn ang="0">
                  <a:pos x="163" y="85"/>
                </a:cxn>
                <a:cxn ang="0">
                  <a:pos x="163" y="88"/>
                </a:cxn>
                <a:cxn ang="0">
                  <a:pos x="162" y="90"/>
                </a:cxn>
                <a:cxn ang="0">
                  <a:pos x="161" y="93"/>
                </a:cxn>
                <a:cxn ang="0">
                  <a:pos x="160" y="95"/>
                </a:cxn>
                <a:cxn ang="0">
                  <a:pos x="158" y="97"/>
                </a:cxn>
                <a:cxn ang="0">
                  <a:pos x="156" y="98"/>
                </a:cxn>
                <a:cxn ang="0">
                  <a:pos x="154" y="100"/>
                </a:cxn>
                <a:cxn ang="0">
                  <a:pos x="152" y="101"/>
                </a:cxn>
                <a:cxn ang="0">
                  <a:pos x="11" y="132"/>
                </a:cxn>
              </a:cxnLst>
              <a:rect l="0" t="0" r="r" b="b"/>
              <a:pathLst>
                <a:path w="164" h="133">
                  <a:moveTo>
                    <a:pt x="11" y="132"/>
                  </a:moveTo>
                  <a:lnTo>
                    <a:pt x="9" y="132"/>
                  </a:lnTo>
                  <a:lnTo>
                    <a:pt x="7" y="132"/>
                  </a:lnTo>
                  <a:lnTo>
                    <a:pt x="5" y="131"/>
                  </a:lnTo>
                  <a:lnTo>
                    <a:pt x="3" y="130"/>
                  </a:lnTo>
                  <a:lnTo>
                    <a:pt x="2" y="128"/>
                  </a:lnTo>
                  <a:lnTo>
                    <a:pt x="1" y="126"/>
                  </a:lnTo>
                  <a:lnTo>
                    <a:pt x="0" y="123"/>
                  </a:lnTo>
                  <a:lnTo>
                    <a:pt x="0" y="121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1" y="40"/>
                  </a:lnTo>
                  <a:lnTo>
                    <a:pt x="2" y="38"/>
                  </a:lnTo>
                  <a:lnTo>
                    <a:pt x="3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56" y="1"/>
                  </a:lnTo>
                  <a:lnTo>
                    <a:pt x="158" y="5"/>
                  </a:lnTo>
                  <a:lnTo>
                    <a:pt x="160" y="8"/>
                  </a:lnTo>
                  <a:lnTo>
                    <a:pt x="161" y="12"/>
                  </a:lnTo>
                  <a:lnTo>
                    <a:pt x="162" y="17"/>
                  </a:lnTo>
                  <a:lnTo>
                    <a:pt x="163" y="21"/>
                  </a:lnTo>
                  <a:lnTo>
                    <a:pt x="163" y="24"/>
                  </a:lnTo>
                  <a:lnTo>
                    <a:pt x="163" y="85"/>
                  </a:lnTo>
                  <a:lnTo>
                    <a:pt x="163" y="88"/>
                  </a:lnTo>
                  <a:lnTo>
                    <a:pt x="162" y="90"/>
                  </a:lnTo>
                  <a:lnTo>
                    <a:pt x="161" y="93"/>
                  </a:lnTo>
                  <a:lnTo>
                    <a:pt x="160" y="95"/>
                  </a:lnTo>
                  <a:lnTo>
                    <a:pt x="158" y="97"/>
                  </a:lnTo>
                  <a:lnTo>
                    <a:pt x="156" y="98"/>
                  </a:lnTo>
                  <a:lnTo>
                    <a:pt x="154" y="100"/>
                  </a:lnTo>
                  <a:lnTo>
                    <a:pt x="152" y="101"/>
                  </a:lnTo>
                  <a:lnTo>
                    <a:pt x="11" y="13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1" name="Freeform 461"/>
            <p:cNvSpPr>
              <a:spLocks/>
            </p:cNvSpPr>
            <p:nvPr/>
          </p:nvSpPr>
          <p:spPr bwMode="auto">
            <a:xfrm>
              <a:off x="1437" y="3260"/>
              <a:ext cx="164" cy="134"/>
            </a:xfrm>
            <a:custGeom>
              <a:avLst/>
              <a:gdLst/>
              <a:ahLst/>
              <a:cxnLst>
                <a:cxn ang="0">
                  <a:pos x="11" y="133"/>
                </a:cxn>
                <a:cxn ang="0">
                  <a:pos x="9" y="133"/>
                </a:cxn>
                <a:cxn ang="0">
                  <a:pos x="7" y="133"/>
                </a:cxn>
                <a:cxn ang="0">
                  <a:pos x="4" y="132"/>
                </a:cxn>
                <a:cxn ang="0">
                  <a:pos x="3" y="131"/>
                </a:cxn>
                <a:cxn ang="0">
                  <a:pos x="2" y="129"/>
                </a:cxn>
                <a:cxn ang="0">
                  <a:pos x="1" y="127"/>
                </a:cxn>
                <a:cxn ang="0">
                  <a:pos x="0" y="124"/>
                </a:cxn>
                <a:cxn ang="0">
                  <a:pos x="0" y="122"/>
                </a:cxn>
                <a:cxn ang="0">
                  <a:pos x="0" y="47"/>
                </a:cxn>
                <a:cxn ang="0">
                  <a:pos x="0" y="45"/>
                </a:cxn>
                <a:cxn ang="0">
                  <a:pos x="1" y="41"/>
                </a:cxn>
                <a:cxn ang="0">
                  <a:pos x="2" y="39"/>
                </a:cxn>
                <a:cxn ang="0">
                  <a:pos x="3" y="37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9" y="32"/>
                </a:cxn>
                <a:cxn ang="0">
                  <a:pos x="11" y="31"/>
                </a:cxn>
                <a:cxn ang="0">
                  <a:pos x="151" y="0"/>
                </a:cxn>
                <a:cxn ang="0">
                  <a:pos x="154" y="0"/>
                </a:cxn>
                <a:cxn ang="0">
                  <a:pos x="156" y="1"/>
                </a:cxn>
                <a:cxn ang="0">
                  <a:pos x="158" y="1"/>
                </a:cxn>
                <a:cxn ang="0">
                  <a:pos x="160" y="3"/>
                </a:cxn>
                <a:cxn ang="0">
                  <a:pos x="161" y="4"/>
                </a:cxn>
                <a:cxn ang="0">
                  <a:pos x="162" y="6"/>
                </a:cxn>
                <a:cxn ang="0">
                  <a:pos x="163" y="8"/>
                </a:cxn>
                <a:cxn ang="0">
                  <a:pos x="163" y="11"/>
                </a:cxn>
                <a:cxn ang="0">
                  <a:pos x="163" y="86"/>
                </a:cxn>
                <a:cxn ang="0">
                  <a:pos x="163" y="89"/>
                </a:cxn>
                <a:cxn ang="0">
                  <a:pos x="162" y="91"/>
                </a:cxn>
                <a:cxn ang="0">
                  <a:pos x="161" y="94"/>
                </a:cxn>
                <a:cxn ang="0">
                  <a:pos x="160" y="96"/>
                </a:cxn>
                <a:cxn ang="0">
                  <a:pos x="158" y="98"/>
                </a:cxn>
                <a:cxn ang="0">
                  <a:pos x="156" y="99"/>
                </a:cxn>
                <a:cxn ang="0">
                  <a:pos x="154" y="101"/>
                </a:cxn>
                <a:cxn ang="0">
                  <a:pos x="151" y="102"/>
                </a:cxn>
                <a:cxn ang="0">
                  <a:pos x="11" y="133"/>
                </a:cxn>
              </a:cxnLst>
              <a:rect l="0" t="0" r="r" b="b"/>
              <a:pathLst>
                <a:path w="164" h="134">
                  <a:moveTo>
                    <a:pt x="11" y="133"/>
                  </a:moveTo>
                  <a:lnTo>
                    <a:pt x="9" y="133"/>
                  </a:lnTo>
                  <a:lnTo>
                    <a:pt x="7" y="133"/>
                  </a:lnTo>
                  <a:lnTo>
                    <a:pt x="4" y="132"/>
                  </a:lnTo>
                  <a:lnTo>
                    <a:pt x="3" y="131"/>
                  </a:lnTo>
                  <a:lnTo>
                    <a:pt x="2" y="129"/>
                  </a:lnTo>
                  <a:lnTo>
                    <a:pt x="1" y="127"/>
                  </a:lnTo>
                  <a:lnTo>
                    <a:pt x="0" y="124"/>
                  </a:lnTo>
                  <a:lnTo>
                    <a:pt x="0" y="122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2" y="39"/>
                  </a:lnTo>
                  <a:lnTo>
                    <a:pt x="3" y="37"/>
                  </a:lnTo>
                  <a:lnTo>
                    <a:pt x="4" y="35"/>
                  </a:lnTo>
                  <a:lnTo>
                    <a:pt x="7" y="33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51" y="0"/>
                  </a:lnTo>
                  <a:lnTo>
                    <a:pt x="154" y="0"/>
                  </a:lnTo>
                  <a:lnTo>
                    <a:pt x="156" y="1"/>
                  </a:lnTo>
                  <a:lnTo>
                    <a:pt x="158" y="1"/>
                  </a:lnTo>
                  <a:lnTo>
                    <a:pt x="160" y="3"/>
                  </a:lnTo>
                  <a:lnTo>
                    <a:pt x="161" y="4"/>
                  </a:lnTo>
                  <a:lnTo>
                    <a:pt x="162" y="6"/>
                  </a:lnTo>
                  <a:lnTo>
                    <a:pt x="163" y="8"/>
                  </a:lnTo>
                  <a:lnTo>
                    <a:pt x="163" y="11"/>
                  </a:lnTo>
                  <a:lnTo>
                    <a:pt x="163" y="86"/>
                  </a:lnTo>
                  <a:lnTo>
                    <a:pt x="163" y="89"/>
                  </a:lnTo>
                  <a:lnTo>
                    <a:pt x="162" y="91"/>
                  </a:lnTo>
                  <a:lnTo>
                    <a:pt x="161" y="94"/>
                  </a:lnTo>
                  <a:lnTo>
                    <a:pt x="160" y="96"/>
                  </a:lnTo>
                  <a:lnTo>
                    <a:pt x="158" y="98"/>
                  </a:lnTo>
                  <a:lnTo>
                    <a:pt x="156" y="99"/>
                  </a:lnTo>
                  <a:lnTo>
                    <a:pt x="154" y="101"/>
                  </a:lnTo>
                  <a:lnTo>
                    <a:pt x="151" y="102"/>
                  </a:lnTo>
                  <a:lnTo>
                    <a:pt x="11" y="133"/>
                  </a:lnTo>
                </a:path>
              </a:pathLst>
            </a:custGeom>
            <a:solidFill>
              <a:schemeClr val="tx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2" name="Freeform 462"/>
            <p:cNvSpPr>
              <a:spLocks/>
            </p:cNvSpPr>
            <p:nvPr/>
          </p:nvSpPr>
          <p:spPr bwMode="auto">
            <a:xfrm>
              <a:off x="1456" y="3300"/>
              <a:ext cx="24" cy="75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2" y="44"/>
                </a:cxn>
                <a:cxn ang="0">
                  <a:pos x="1" y="44"/>
                </a:cxn>
                <a:cxn ang="0">
                  <a:pos x="0" y="43"/>
                </a:cxn>
                <a:cxn ang="0">
                  <a:pos x="1" y="41"/>
                </a:cxn>
                <a:cxn ang="0">
                  <a:pos x="1" y="32"/>
                </a:cxn>
                <a:cxn ang="0">
                  <a:pos x="1" y="27"/>
                </a:cxn>
                <a:cxn ang="0">
                  <a:pos x="2" y="19"/>
                </a:cxn>
                <a:cxn ang="0">
                  <a:pos x="4" y="16"/>
                </a:cxn>
                <a:cxn ang="0">
                  <a:pos x="8" y="13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4" y="10"/>
                </a:cxn>
                <a:cxn ang="0">
                  <a:pos x="16" y="11"/>
                </a:cxn>
                <a:cxn ang="0">
                  <a:pos x="20" y="13"/>
                </a:cxn>
                <a:cxn ang="0">
                  <a:pos x="21" y="14"/>
                </a:cxn>
                <a:cxn ang="0">
                  <a:pos x="22" y="19"/>
                </a:cxn>
                <a:cxn ang="0">
                  <a:pos x="23" y="25"/>
                </a:cxn>
                <a:cxn ang="0">
                  <a:pos x="23" y="28"/>
                </a:cxn>
                <a:cxn ang="0">
                  <a:pos x="23" y="34"/>
                </a:cxn>
                <a:cxn ang="0">
                  <a:pos x="23" y="39"/>
                </a:cxn>
                <a:cxn ang="0">
                  <a:pos x="21" y="39"/>
                </a:cxn>
                <a:cxn ang="0">
                  <a:pos x="20" y="40"/>
                </a:cxn>
                <a:cxn ang="0">
                  <a:pos x="21" y="38"/>
                </a:cxn>
                <a:cxn ang="0">
                  <a:pos x="16" y="67"/>
                </a:cxn>
                <a:cxn ang="0">
                  <a:pos x="15" y="71"/>
                </a:cxn>
                <a:cxn ang="0">
                  <a:pos x="11" y="71"/>
                </a:cxn>
                <a:cxn ang="0">
                  <a:pos x="9" y="72"/>
                </a:cxn>
                <a:cxn ang="0">
                  <a:pos x="7" y="74"/>
                </a:cxn>
                <a:cxn ang="0">
                  <a:pos x="5" y="74"/>
                </a:cxn>
                <a:cxn ang="0">
                  <a:pos x="5" y="74"/>
                </a:cxn>
                <a:cxn ang="0">
                  <a:pos x="5" y="71"/>
                </a:cxn>
                <a:cxn ang="0">
                  <a:pos x="4" y="41"/>
                </a:cxn>
                <a:cxn ang="0">
                  <a:pos x="4" y="43"/>
                </a:cxn>
                <a:cxn ang="0">
                  <a:pos x="4" y="43"/>
                </a:cxn>
                <a:cxn ang="0">
                  <a:pos x="3" y="44"/>
                </a:cxn>
                <a:cxn ang="0">
                  <a:pos x="3" y="46"/>
                </a:cxn>
              </a:cxnLst>
              <a:rect l="0" t="0" r="r" b="b"/>
              <a:pathLst>
                <a:path w="24" h="75">
                  <a:moveTo>
                    <a:pt x="4" y="45"/>
                  </a:moveTo>
                  <a:lnTo>
                    <a:pt x="4" y="62"/>
                  </a:lnTo>
                  <a:lnTo>
                    <a:pt x="0" y="64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6" y="11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1"/>
                  </a:lnTo>
                  <a:lnTo>
                    <a:pt x="22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9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19" y="25"/>
                  </a:lnTo>
                  <a:lnTo>
                    <a:pt x="19" y="39"/>
                  </a:lnTo>
                  <a:lnTo>
                    <a:pt x="16" y="67"/>
                  </a:lnTo>
                  <a:lnTo>
                    <a:pt x="18" y="69"/>
                  </a:lnTo>
                  <a:lnTo>
                    <a:pt x="19" y="71"/>
                  </a:lnTo>
                  <a:lnTo>
                    <a:pt x="15" y="71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0" y="72"/>
                  </a:lnTo>
                  <a:lnTo>
                    <a:pt x="9" y="72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6" y="74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5" y="71"/>
                  </a:lnTo>
                  <a:lnTo>
                    <a:pt x="8" y="69"/>
                  </a:lnTo>
                  <a:lnTo>
                    <a:pt x="5" y="44"/>
                  </a:lnTo>
                  <a:lnTo>
                    <a:pt x="4" y="41"/>
                  </a:lnTo>
                  <a:lnTo>
                    <a:pt x="5" y="27"/>
                  </a:lnTo>
                  <a:lnTo>
                    <a:pt x="2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6"/>
                  </a:lnTo>
                  <a:lnTo>
                    <a:pt x="4" y="4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3" name="Freeform 463"/>
            <p:cNvSpPr>
              <a:spLocks/>
            </p:cNvSpPr>
            <p:nvPr/>
          </p:nvSpPr>
          <p:spPr bwMode="auto">
            <a:xfrm>
              <a:off x="1492" y="3288"/>
              <a:ext cx="90" cy="29"/>
            </a:xfrm>
            <a:custGeom>
              <a:avLst/>
              <a:gdLst/>
              <a:ahLst/>
              <a:cxnLst>
                <a:cxn ang="0">
                  <a:pos x="89" y="10"/>
                </a:cxn>
                <a:cxn ang="0">
                  <a:pos x="0" y="28"/>
                </a:cxn>
                <a:cxn ang="0">
                  <a:pos x="0" y="18"/>
                </a:cxn>
                <a:cxn ang="0">
                  <a:pos x="89" y="0"/>
                </a:cxn>
                <a:cxn ang="0">
                  <a:pos x="89" y="10"/>
                </a:cxn>
              </a:cxnLst>
              <a:rect l="0" t="0" r="r" b="b"/>
              <a:pathLst>
                <a:path w="90" h="29">
                  <a:moveTo>
                    <a:pt x="89" y="10"/>
                  </a:moveTo>
                  <a:lnTo>
                    <a:pt x="0" y="28"/>
                  </a:lnTo>
                  <a:lnTo>
                    <a:pt x="0" y="18"/>
                  </a:lnTo>
                  <a:lnTo>
                    <a:pt x="89" y="0"/>
                  </a:lnTo>
                  <a:lnTo>
                    <a:pt x="8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4" name="Freeform 464"/>
            <p:cNvSpPr>
              <a:spLocks/>
            </p:cNvSpPr>
            <p:nvPr/>
          </p:nvSpPr>
          <p:spPr bwMode="auto">
            <a:xfrm>
              <a:off x="1493" y="3368"/>
              <a:ext cx="17" cy="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2"/>
                </a:cxn>
                <a:cxn ang="0">
                  <a:pos x="15" y="3"/>
                </a:cxn>
                <a:cxn ang="0">
                  <a:pos x="16" y="3"/>
                </a:cxn>
                <a:cxn ang="0">
                  <a:pos x="15" y="4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2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14"/>
                </a:cxn>
                <a:cxn ang="0">
                  <a:pos x="4" y="16"/>
                </a:cxn>
              </a:cxnLst>
              <a:rect l="0" t="0" r="r" b="b"/>
              <a:pathLst>
                <a:path w="17" h="17">
                  <a:moveTo>
                    <a:pt x="4" y="16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14"/>
                  </a:lnTo>
                  <a:lnTo>
                    <a:pt x="4" y="1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5" name="Freeform 465"/>
            <p:cNvSpPr>
              <a:spLocks/>
            </p:cNvSpPr>
            <p:nvPr/>
          </p:nvSpPr>
          <p:spPr bwMode="auto">
            <a:xfrm>
              <a:off x="1545" y="3357"/>
              <a:ext cx="17" cy="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8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2" y="1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5" y="3"/>
                </a:cxn>
                <a:cxn ang="0">
                  <a:pos x="16" y="3"/>
                </a:cxn>
                <a:cxn ang="0">
                  <a:pos x="16" y="4"/>
                </a:cxn>
                <a:cxn ang="0">
                  <a:pos x="16" y="5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14"/>
                </a:cxn>
                <a:cxn ang="0">
                  <a:pos x="4" y="16"/>
                </a:cxn>
              </a:cxnLst>
              <a:rect l="0" t="0" r="r" b="b"/>
              <a:pathLst>
                <a:path w="17" h="17">
                  <a:moveTo>
                    <a:pt x="4" y="16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14"/>
                  </a:lnTo>
                  <a:lnTo>
                    <a:pt x="4" y="1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6" name="Freeform 466"/>
            <p:cNvSpPr>
              <a:spLocks/>
            </p:cNvSpPr>
            <p:nvPr/>
          </p:nvSpPr>
          <p:spPr bwMode="auto">
            <a:xfrm>
              <a:off x="1393" y="3427"/>
              <a:ext cx="61" cy="103"/>
            </a:xfrm>
            <a:custGeom>
              <a:avLst/>
              <a:gdLst/>
              <a:ahLst/>
              <a:cxnLst>
                <a:cxn ang="0">
                  <a:pos x="35" y="102"/>
                </a:cxn>
                <a:cxn ang="0">
                  <a:pos x="29" y="101"/>
                </a:cxn>
                <a:cxn ang="0">
                  <a:pos x="23" y="99"/>
                </a:cxn>
                <a:cxn ang="0">
                  <a:pos x="18" y="95"/>
                </a:cxn>
                <a:cxn ang="0">
                  <a:pos x="13" y="89"/>
                </a:cxn>
                <a:cxn ang="0">
                  <a:pos x="9" y="82"/>
                </a:cxn>
                <a:cxn ang="0">
                  <a:pos x="5" y="74"/>
                </a:cxn>
                <a:cxn ang="0">
                  <a:pos x="2" y="6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5" y="17"/>
                </a:cxn>
                <a:cxn ang="0">
                  <a:pos x="9" y="11"/>
                </a:cxn>
                <a:cxn ang="0">
                  <a:pos x="13" y="5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2" y="7"/>
                </a:cxn>
                <a:cxn ang="0">
                  <a:pos x="47" y="12"/>
                </a:cxn>
                <a:cxn ang="0">
                  <a:pos x="51" y="20"/>
                </a:cxn>
                <a:cxn ang="0">
                  <a:pos x="55" y="28"/>
                </a:cxn>
                <a:cxn ang="0">
                  <a:pos x="58" y="37"/>
                </a:cxn>
                <a:cxn ang="0">
                  <a:pos x="59" y="47"/>
                </a:cxn>
                <a:cxn ang="0">
                  <a:pos x="60" y="58"/>
                </a:cxn>
                <a:cxn ang="0">
                  <a:pos x="59" y="67"/>
                </a:cxn>
                <a:cxn ang="0">
                  <a:pos x="57" y="76"/>
                </a:cxn>
                <a:cxn ang="0">
                  <a:pos x="55" y="84"/>
                </a:cxn>
                <a:cxn ang="0">
                  <a:pos x="51" y="91"/>
                </a:cxn>
                <a:cxn ang="0">
                  <a:pos x="46" y="96"/>
                </a:cxn>
                <a:cxn ang="0">
                  <a:pos x="41" y="100"/>
                </a:cxn>
                <a:cxn ang="0">
                  <a:pos x="35" y="102"/>
                </a:cxn>
              </a:cxnLst>
              <a:rect l="0" t="0" r="r" b="b"/>
              <a:pathLst>
                <a:path w="61" h="103">
                  <a:moveTo>
                    <a:pt x="35" y="102"/>
                  </a:moveTo>
                  <a:lnTo>
                    <a:pt x="29" y="101"/>
                  </a:lnTo>
                  <a:lnTo>
                    <a:pt x="23" y="99"/>
                  </a:lnTo>
                  <a:lnTo>
                    <a:pt x="18" y="95"/>
                  </a:lnTo>
                  <a:lnTo>
                    <a:pt x="13" y="89"/>
                  </a:lnTo>
                  <a:lnTo>
                    <a:pt x="9" y="82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5" y="17"/>
                  </a:lnTo>
                  <a:lnTo>
                    <a:pt x="9" y="11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7"/>
                  </a:lnTo>
                  <a:lnTo>
                    <a:pt x="47" y="12"/>
                  </a:lnTo>
                  <a:lnTo>
                    <a:pt x="51" y="20"/>
                  </a:lnTo>
                  <a:lnTo>
                    <a:pt x="55" y="28"/>
                  </a:lnTo>
                  <a:lnTo>
                    <a:pt x="58" y="37"/>
                  </a:lnTo>
                  <a:lnTo>
                    <a:pt x="59" y="47"/>
                  </a:lnTo>
                  <a:lnTo>
                    <a:pt x="60" y="58"/>
                  </a:lnTo>
                  <a:lnTo>
                    <a:pt x="59" y="67"/>
                  </a:lnTo>
                  <a:lnTo>
                    <a:pt x="57" y="76"/>
                  </a:lnTo>
                  <a:lnTo>
                    <a:pt x="55" y="84"/>
                  </a:lnTo>
                  <a:lnTo>
                    <a:pt x="51" y="91"/>
                  </a:lnTo>
                  <a:lnTo>
                    <a:pt x="46" y="96"/>
                  </a:lnTo>
                  <a:lnTo>
                    <a:pt x="41" y="100"/>
                  </a:lnTo>
                  <a:lnTo>
                    <a:pt x="35" y="102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7" name="Freeform 467"/>
            <p:cNvSpPr>
              <a:spLocks/>
            </p:cNvSpPr>
            <p:nvPr/>
          </p:nvSpPr>
          <p:spPr bwMode="auto">
            <a:xfrm>
              <a:off x="1384" y="3431"/>
              <a:ext cx="61" cy="103"/>
            </a:xfrm>
            <a:custGeom>
              <a:avLst/>
              <a:gdLst/>
              <a:ahLst/>
              <a:cxnLst>
                <a:cxn ang="0">
                  <a:pos x="35" y="102"/>
                </a:cxn>
                <a:cxn ang="0">
                  <a:pos x="29" y="101"/>
                </a:cxn>
                <a:cxn ang="0">
                  <a:pos x="23" y="99"/>
                </a:cxn>
                <a:cxn ang="0">
                  <a:pos x="18" y="95"/>
                </a:cxn>
                <a:cxn ang="0">
                  <a:pos x="13" y="89"/>
                </a:cxn>
                <a:cxn ang="0">
                  <a:pos x="9" y="82"/>
                </a:cxn>
                <a:cxn ang="0">
                  <a:pos x="5" y="74"/>
                </a:cxn>
                <a:cxn ang="0">
                  <a:pos x="2" y="6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5" y="17"/>
                </a:cxn>
                <a:cxn ang="0">
                  <a:pos x="9" y="11"/>
                </a:cxn>
                <a:cxn ang="0">
                  <a:pos x="13" y="5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2" y="7"/>
                </a:cxn>
                <a:cxn ang="0">
                  <a:pos x="47" y="12"/>
                </a:cxn>
                <a:cxn ang="0">
                  <a:pos x="51" y="20"/>
                </a:cxn>
                <a:cxn ang="0">
                  <a:pos x="55" y="28"/>
                </a:cxn>
                <a:cxn ang="0">
                  <a:pos x="58" y="37"/>
                </a:cxn>
                <a:cxn ang="0">
                  <a:pos x="60" y="47"/>
                </a:cxn>
                <a:cxn ang="0">
                  <a:pos x="60" y="58"/>
                </a:cxn>
                <a:cxn ang="0">
                  <a:pos x="59" y="67"/>
                </a:cxn>
                <a:cxn ang="0">
                  <a:pos x="57" y="76"/>
                </a:cxn>
                <a:cxn ang="0">
                  <a:pos x="55" y="84"/>
                </a:cxn>
                <a:cxn ang="0">
                  <a:pos x="51" y="91"/>
                </a:cxn>
                <a:cxn ang="0">
                  <a:pos x="46" y="96"/>
                </a:cxn>
                <a:cxn ang="0">
                  <a:pos x="41" y="100"/>
                </a:cxn>
                <a:cxn ang="0">
                  <a:pos x="35" y="102"/>
                </a:cxn>
              </a:cxnLst>
              <a:rect l="0" t="0" r="r" b="b"/>
              <a:pathLst>
                <a:path w="61" h="103">
                  <a:moveTo>
                    <a:pt x="35" y="102"/>
                  </a:moveTo>
                  <a:lnTo>
                    <a:pt x="29" y="101"/>
                  </a:lnTo>
                  <a:lnTo>
                    <a:pt x="23" y="99"/>
                  </a:lnTo>
                  <a:lnTo>
                    <a:pt x="18" y="95"/>
                  </a:lnTo>
                  <a:lnTo>
                    <a:pt x="13" y="89"/>
                  </a:lnTo>
                  <a:lnTo>
                    <a:pt x="9" y="82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5" y="17"/>
                  </a:lnTo>
                  <a:lnTo>
                    <a:pt x="9" y="11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7"/>
                  </a:lnTo>
                  <a:lnTo>
                    <a:pt x="47" y="12"/>
                  </a:lnTo>
                  <a:lnTo>
                    <a:pt x="51" y="20"/>
                  </a:lnTo>
                  <a:lnTo>
                    <a:pt x="55" y="28"/>
                  </a:lnTo>
                  <a:lnTo>
                    <a:pt x="58" y="37"/>
                  </a:lnTo>
                  <a:lnTo>
                    <a:pt x="60" y="47"/>
                  </a:lnTo>
                  <a:lnTo>
                    <a:pt x="60" y="58"/>
                  </a:lnTo>
                  <a:lnTo>
                    <a:pt x="59" y="67"/>
                  </a:lnTo>
                  <a:lnTo>
                    <a:pt x="57" y="76"/>
                  </a:lnTo>
                  <a:lnTo>
                    <a:pt x="55" y="84"/>
                  </a:lnTo>
                  <a:lnTo>
                    <a:pt x="51" y="91"/>
                  </a:lnTo>
                  <a:lnTo>
                    <a:pt x="46" y="96"/>
                  </a:lnTo>
                  <a:lnTo>
                    <a:pt x="41" y="100"/>
                  </a:lnTo>
                  <a:lnTo>
                    <a:pt x="35" y="10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8" name="Freeform 468"/>
            <p:cNvSpPr>
              <a:spLocks/>
            </p:cNvSpPr>
            <p:nvPr/>
          </p:nvSpPr>
          <p:spPr bwMode="auto">
            <a:xfrm>
              <a:off x="1361" y="3480"/>
              <a:ext cx="65" cy="123"/>
            </a:xfrm>
            <a:custGeom>
              <a:avLst/>
              <a:gdLst/>
              <a:ahLst/>
              <a:cxnLst>
                <a:cxn ang="0">
                  <a:pos x="64" y="122"/>
                </a:cxn>
                <a:cxn ang="0">
                  <a:pos x="54" y="117"/>
                </a:cxn>
                <a:cxn ang="0">
                  <a:pos x="43" y="110"/>
                </a:cxn>
                <a:cxn ang="0">
                  <a:pos x="34" y="101"/>
                </a:cxn>
                <a:cxn ang="0">
                  <a:pos x="25" y="90"/>
                </a:cxn>
                <a:cxn ang="0">
                  <a:pos x="17" y="77"/>
                </a:cxn>
                <a:cxn ang="0">
                  <a:pos x="10" y="63"/>
                </a:cxn>
                <a:cxn ang="0">
                  <a:pos x="4" y="47"/>
                </a:cxn>
                <a:cxn ang="0">
                  <a:pos x="0" y="30"/>
                </a:cxn>
                <a:cxn ang="0">
                  <a:pos x="52" y="0"/>
                </a:cxn>
                <a:cxn ang="0">
                  <a:pos x="64" y="122"/>
                </a:cxn>
              </a:cxnLst>
              <a:rect l="0" t="0" r="r" b="b"/>
              <a:pathLst>
                <a:path w="65" h="123">
                  <a:moveTo>
                    <a:pt x="64" y="122"/>
                  </a:moveTo>
                  <a:lnTo>
                    <a:pt x="54" y="117"/>
                  </a:lnTo>
                  <a:lnTo>
                    <a:pt x="43" y="110"/>
                  </a:lnTo>
                  <a:lnTo>
                    <a:pt x="34" y="101"/>
                  </a:lnTo>
                  <a:lnTo>
                    <a:pt x="25" y="90"/>
                  </a:lnTo>
                  <a:lnTo>
                    <a:pt x="17" y="77"/>
                  </a:lnTo>
                  <a:lnTo>
                    <a:pt x="10" y="63"/>
                  </a:lnTo>
                  <a:lnTo>
                    <a:pt x="4" y="47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64" y="122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69" name="Freeform 469"/>
            <p:cNvSpPr>
              <a:spLocks/>
            </p:cNvSpPr>
            <p:nvPr/>
          </p:nvSpPr>
          <p:spPr bwMode="auto">
            <a:xfrm>
              <a:off x="1333" y="3479"/>
              <a:ext cx="332" cy="210"/>
            </a:xfrm>
            <a:custGeom>
              <a:avLst/>
              <a:gdLst/>
              <a:ahLst/>
              <a:cxnLst>
                <a:cxn ang="0">
                  <a:pos x="318" y="144"/>
                </a:cxn>
                <a:cxn ang="0">
                  <a:pos x="252" y="165"/>
                </a:cxn>
                <a:cxn ang="0">
                  <a:pos x="167" y="189"/>
                </a:cxn>
                <a:cxn ang="0">
                  <a:pos x="104" y="206"/>
                </a:cxn>
                <a:cxn ang="0">
                  <a:pos x="0" y="139"/>
                </a:cxn>
                <a:cxn ang="0">
                  <a:pos x="0" y="138"/>
                </a:cxn>
                <a:cxn ang="0">
                  <a:pos x="0" y="134"/>
                </a:cxn>
                <a:cxn ang="0">
                  <a:pos x="1" y="128"/>
                </a:cxn>
                <a:cxn ang="0">
                  <a:pos x="7" y="120"/>
                </a:cxn>
                <a:cxn ang="0">
                  <a:pos x="22" y="98"/>
                </a:cxn>
                <a:cxn ang="0">
                  <a:pos x="44" y="59"/>
                </a:cxn>
                <a:cxn ang="0">
                  <a:pos x="65" y="21"/>
                </a:cxn>
                <a:cxn ang="0">
                  <a:pos x="73" y="5"/>
                </a:cxn>
                <a:cxn ang="0">
                  <a:pos x="73" y="4"/>
                </a:cxn>
                <a:cxn ang="0">
                  <a:pos x="75" y="2"/>
                </a:cxn>
                <a:cxn ang="0">
                  <a:pos x="78" y="0"/>
                </a:cxn>
                <a:cxn ang="0">
                  <a:pos x="83" y="2"/>
                </a:cxn>
                <a:cxn ang="0">
                  <a:pos x="87" y="5"/>
                </a:cxn>
                <a:cxn ang="0">
                  <a:pos x="87" y="9"/>
                </a:cxn>
                <a:cxn ang="0">
                  <a:pos x="86" y="12"/>
                </a:cxn>
                <a:cxn ang="0">
                  <a:pos x="85" y="13"/>
                </a:cxn>
                <a:cxn ang="0">
                  <a:pos x="73" y="31"/>
                </a:cxn>
                <a:cxn ang="0">
                  <a:pos x="49" y="71"/>
                </a:cxn>
                <a:cxn ang="0">
                  <a:pos x="26" y="113"/>
                </a:cxn>
                <a:cxn ang="0">
                  <a:pos x="19" y="135"/>
                </a:cxn>
                <a:cxn ang="0">
                  <a:pos x="35" y="152"/>
                </a:cxn>
                <a:cxn ang="0">
                  <a:pos x="56" y="167"/>
                </a:cxn>
                <a:cxn ang="0">
                  <a:pos x="78" y="180"/>
                </a:cxn>
                <a:cxn ang="0">
                  <a:pos x="98" y="193"/>
                </a:cxn>
                <a:cxn ang="0">
                  <a:pos x="123" y="187"/>
                </a:cxn>
                <a:cxn ang="0">
                  <a:pos x="179" y="171"/>
                </a:cxn>
                <a:cxn ang="0">
                  <a:pos x="246" y="152"/>
                </a:cxn>
                <a:cxn ang="0">
                  <a:pos x="302" y="137"/>
                </a:cxn>
              </a:cxnLst>
              <a:rect l="0" t="0" r="r" b="b"/>
              <a:pathLst>
                <a:path w="332" h="210">
                  <a:moveTo>
                    <a:pt x="331" y="137"/>
                  </a:moveTo>
                  <a:lnTo>
                    <a:pt x="318" y="144"/>
                  </a:lnTo>
                  <a:lnTo>
                    <a:pt x="290" y="154"/>
                  </a:lnTo>
                  <a:lnTo>
                    <a:pt x="252" y="165"/>
                  </a:lnTo>
                  <a:lnTo>
                    <a:pt x="209" y="178"/>
                  </a:lnTo>
                  <a:lnTo>
                    <a:pt x="167" y="189"/>
                  </a:lnTo>
                  <a:lnTo>
                    <a:pt x="130" y="199"/>
                  </a:lnTo>
                  <a:lnTo>
                    <a:pt x="104" y="206"/>
                  </a:lnTo>
                  <a:lnTo>
                    <a:pt x="94" y="20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0" y="131"/>
                  </a:lnTo>
                  <a:lnTo>
                    <a:pt x="1" y="128"/>
                  </a:lnTo>
                  <a:lnTo>
                    <a:pt x="3" y="124"/>
                  </a:lnTo>
                  <a:lnTo>
                    <a:pt x="7" y="120"/>
                  </a:lnTo>
                  <a:lnTo>
                    <a:pt x="13" y="113"/>
                  </a:lnTo>
                  <a:lnTo>
                    <a:pt x="22" y="98"/>
                  </a:lnTo>
                  <a:lnTo>
                    <a:pt x="33" y="79"/>
                  </a:lnTo>
                  <a:lnTo>
                    <a:pt x="44" y="59"/>
                  </a:lnTo>
                  <a:lnTo>
                    <a:pt x="55" y="39"/>
                  </a:lnTo>
                  <a:lnTo>
                    <a:pt x="65" y="21"/>
                  </a:lnTo>
                  <a:lnTo>
                    <a:pt x="71" y="10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5" y="2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5" y="12"/>
                  </a:lnTo>
                  <a:lnTo>
                    <a:pt x="85" y="13"/>
                  </a:lnTo>
                  <a:lnTo>
                    <a:pt x="82" y="18"/>
                  </a:lnTo>
                  <a:lnTo>
                    <a:pt x="73" y="31"/>
                  </a:lnTo>
                  <a:lnTo>
                    <a:pt x="62" y="49"/>
                  </a:lnTo>
                  <a:lnTo>
                    <a:pt x="49" y="71"/>
                  </a:lnTo>
                  <a:lnTo>
                    <a:pt x="36" y="93"/>
                  </a:lnTo>
                  <a:lnTo>
                    <a:pt x="26" y="113"/>
                  </a:lnTo>
                  <a:lnTo>
                    <a:pt x="19" y="128"/>
                  </a:lnTo>
                  <a:lnTo>
                    <a:pt x="19" y="135"/>
                  </a:lnTo>
                  <a:lnTo>
                    <a:pt x="26" y="144"/>
                  </a:lnTo>
                  <a:lnTo>
                    <a:pt x="35" y="152"/>
                  </a:lnTo>
                  <a:lnTo>
                    <a:pt x="45" y="160"/>
                  </a:lnTo>
                  <a:lnTo>
                    <a:pt x="56" y="167"/>
                  </a:lnTo>
                  <a:lnTo>
                    <a:pt x="67" y="173"/>
                  </a:lnTo>
                  <a:lnTo>
                    <a:pt x="78" y="180"/>
                  </a:lnTo>
                  <a:lnTo>
                    <a:pt x="88" y="186"/>
                  </a:lnTo>
                  <a:lnTo>
                    <a:pt x="98" y="193"/>
                  </a:lnTo>
                  <a:lnTo>
                    <a:pt x="105" y="192"/>
                  </a:lnTo>
                  <a:lnTo>
                    <a:pt x="123" y="187"/>
                  </a:lnTo>
                  <a:lnTo>
                    <a:pt x="148" y="180"/>
                  </a:lnTo>
                  <a:lnTo>
                    <a:pt x="179" y="171"/>
                  </a:lnTo>
                  <a:lnTo>
                    <a:pt x="212" y="162"/>
                  </a:lnTo>
                  <a:lnTo>
                    <a:pt x="246" y="152"/>
                  </a:lnTo>
                  <a:lnTo>
                    <a:pt x="276" y="143"/>
                  </a:lnTo>
                  <a:lnTo>
                    <a:pt x="302" y="137"/>
                  </a:lnTo>
                  <a:lnTo>
                    <a:pt x="331" y="13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70" name="Freeform 470"/>
            <p:cNvSpPr>
              <a:spLocks/>
            </p:cNvSpPr>
            <p:nvPr/>
          </p:nvSpPr>
          <p:spPr bwMode="auto">
            <a:xfrm>
              <a:off x="1492" y="3307"/>
              <a:ext cx="90" cy="29"/>
            </a:xfrm>
            <a:custGeom>
              <a:avLst/>
              <a:gdLst/>
              <a:ahLst/>
              <a:cxnLst>
                <a:cxn ang="0">
                  <a:pos x="89" y="10"/>
                </a:cxn>
                <a:cxn ang="0">
                  <a:pos x="0" y="28"/>
                </a:cxn>
                <a:cxn ang="0">
                  <a:pos x="0" y="18"/>
                </a:cxn>
                <a:cxn ang="0">
                  <a:pos x="89" y="0"/>
                </a:cxn>
                <a:cxn ang="0">
                  <a:pos x="89" y="10"/>
                </a:cxn>
              </a:cxnLst>
              <a:rect l="0" t="0" r="r" b="b"/>
              <a:pathLst>
                <a:path w="90" h="29">
                  <a:moveTo>
                    <a:pt x="89" y="10"/>
                  </a:moveTo>
                  <a:lnTo>
                    <a:pt x="0" y="28"/>
                  </a:lnTo>
                  <a:lnTo>
                    <a:pt x="0" y="18"/>
                  </a:lnTo>
                  <a:lnTo>
                    <a:pt x="89" y="0"/>
                  </a:lnTo>
                  <a:lnTo>
                    <a:pt x="8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71" name="Freeform 471"/>
            <p:cNvSpPr>
              <a:spLocks/>
            </p:cNvSpPr>
            <p:nvPr/>
          </p:nvSpPr>
          <p:spPr bwMode="auto">
            <a:xfrm>
              <a:off x="1492" y="3326"/>
              <a:ext cx="90" cy="29"/>
            </a:xfrm>
            <a:custGeom>
              <a:avLst/>
              <a:gdLst/>
              <a:ahLst/>
              <a:cxnLst>
                <a:cxn ang="0">
                  <a:pos x="89" y="10"/>
                </a:cxn>
                <a:cxn ang="0">
                  <a:pos x="0" y="28"/>
                </a:cxn>
                <a:cxn ang="0">
                  <a:pos x="0" y="18"/>
                </a:cxn>
                <a:cxn ang="0">
                  <a:pos x="89" y="0"/>
                </a:cxn>
                <a:cxn ang="0">
                  <a:pos x="89" y="10"/>
                </a:cxn>
              </a:cxnLst>
              <a:rect l="0" t="0" r="r" b="b"/>
              <a:pathLst>
                <a:path w="90" h="29">
                  <a:moveTo>
                    <a:pt x="89" y="10"/>
                  </a:moveTo>
                  <a:lnTo>
                    <a:pt x="0" y="28"/>
                  </a:lnTo>
                  <a:lnTo>
                    <a:pt x="0" y="18"/>
                  </a:lnTo>
                  <a:lnTo>
                    <a:pt x="89" y="0"/>
                  </a:lnTo>
                  <a:lnTo>
                    <a:pt x="8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5672" name="Group 472"/>
          <p:cNvGrpSpPr>
            <a:grpSpLocks/>
          </p:cNvGrpSpPr>
          <p:nvPr/>
        </p:nvGrpSpPr>
        <p:grpSpPr bwMode="auto">
          <a:xfrm>
            <a:off x="6727825" y="2312988"/>
            <a:ext cx="527050" cy="658812"/>
            <a:chOff x="3955" y="1284"/>
            <a:chExt cx="332" cy="429"/>
          </a:xfrm>
        </p:grpSpPr>
        <p:sp>
          <p:nvSpPr>
            <p:cNvPr id="435673" name="Freeform 473"/>
            <p:cNvSpPr>
              <a:spLocks/>
            </p:cNvSpPr>
            <p:nvPr/>
          </p:nvSpPr>
          <p:spPr bwMode="auto">
            <a:xfrm>
              <a:off x="4184" y="1513"/>
              <a:ext cx="103" cy="129"/>
            </a:xfrm>
            <a:custGeom>
              <a:avLst/>
              <a:gdLst/>
              <a:ahLst/>
              <a:cxnLst>
                <a:cxn ang="0">
                  <a:pos x="72" y="127"/>
                </a:cxn>
                <a:cxn ang="0">
                  <a:pos x="70" y="125"/>
                </a:cxn>
                <a:cxn ang="0">
                  <a:pos x="63" y="121"/>
                </a:cxn>
                <a:cxn ang="0">
                  <a:pos x="51" y="116"/>
                </a:cxn>
                <a:cxn ang="0">
                  <a:pos x="37" y="110"/>
                </a:cxn>
                <a:cxn ang="0">
                  <a:pos x="23" y="103"/>
                </a:cxn>
                <a:cxn ang="0">
                  <a:pos x="11" y="98"/>
                </a:cxn>
                <a:cxn ang="0">
                  <a:pos x="2" y="93"/>
                </a:cxn>
                <a:cxn ang="0">
                  <a:pos x="0" y="90"/>
                </a:cxn>
                <a:cxn ang="0">
                  <a:pos x="0" y="84"/>
                </a:cxn>
                <a:cxn ang="0">
                  <a:pos x="3" y="73"/>
                </a:cxn>
                <a:cxn ang="0">
                  <a:pos x="6" y="58"/>
                </a:cxn>
                <a:cxn ang="0">
                  <a:pos x="10" y="42"/>
                </a:cxn>
                <a:cxn ang="0">
                  <a:pos x="14" y="26"/>
                </a:cxn>
                <a:cxn ang="0">
                  <a:pos x="17" y="12"/>
                </a:cxn>
                <a:cxn ang="0">
                  <a:pos x="20" y="3"/>
                </a:cxn>
                <a:cxn ang="0">
                  <a:pos x="21" y="0"/>
                </a:cxn>
                <a:cxn ang="0">
                  <a:pos x="21" y="4"/>
                </a:cxn>
                <a:cxn ang="0">
                  <a:pos x="21" y="14"/>
                </a:cxn>
                <a:cxn ang="0">
                  <a:pos x="20" y="26"/>
                </a:cxn>
                <a:cxn ang="0">
                  <a:pos x="18" y="42"/>
                </a:cxn>
                <a:cxn ang="0">
                  <a:pos x="16" y="57"/>
                </a:cxn>
                <a:cxn ang="0">
                  <a:pos x="15" y="70"/>
                </a:cxn>
                <a:cxn ang="0">
                  <a:pos x="14" y="81"/>
                </a:cxn>
                <a:cxn ang="0">
                  <a:pos x="14" y="86"/>
                </a:cxn>
                <a:cxn ang="0">
                  <a:pos x="19" y="91"/>
                </a:cxn>
                <a:cxn ang="0">
                  <a:pos x="30" y="98"/>
                </a:cxn>
                <a:cxn ang="0">
                  <a:pos x="44" y="104"/>
                </a:cxn>
                <a:cxn ang="0">
                  <a:pos x="60" y="111"/>
                </a:cxn>
                <a:cxn ang="0">
                  <a:pos x="76" y="117"/>
                </a:cxn>
                <a:cxn ang="0">
                  <a:pos x="89" y="122"/>
                </a:cxn>
                <a:cxn ang="0">
                  <a:pos x="98" y="126"/>
                </a:cxn>
                <a:cxn ang="0">
                  <a:pos x="102" y="128"/>
                </a:cxn>
                <a:cxn ang="0">
                  <a:pos x="72" y="127"/>
                </a:cxn>
              </a:cxnLst>
              <a:rect l="0" t="0" r="r" b="b"/>
              <a:pathLst>
                <a:path w="103" h="129">
                  <a:moveTo>
                    <a:pt x="72" y="127"/>
                  </a:moveTo>
                  <a:lnTo>
                    <a:pt x="70" y="125"/>
                  </a:lnTo>
                  <a:lnTo>
                    <a:pt x="63" y="121"/>
                  </a:lnTo>
                  <a:lnTo>
                    <a:pt x="51" y="116"/>
                  </a:lnTo>
                  <a:lnTo>
                    <a:pt x="37" y="110"/>
                  </a:lnTo>
                  <a:lnTo>
                    <a:pt x="23" y="103"/>
                  </a:lnTo>
                  <a:lnTo>
                    <a:pt x="11" y="98"/>
                  </a:lnTo>
                  <a:lnTo>
                    <a:pt x="2" y="93"/>
                  </a:lnTo>
                  <a:lnTo>
                    <a:pt x="0" y="90"/>
                  </a:lnTo>
                  <a:lnTo>
                    <a:pt x="0" y="84"/>
                  </a:lnTo>
                  <a:lnTo>
                    <a:pt x="3" y="73"/>
                  </a:lnTo>
                  <a:lnTo>
                    <a:pt x="6" y="58"/>
                  </a:lnTo>
                  <a:lnTo>
                    <a:pt x="10" y="42"/>
                  </a:lnTo>
                  <a:lnTo>
                    <a:pt x="14" y="26"/>
                  </a:lnTo>
                  <a:lnTo>
                    <a:pt x="17" y="12"/>
                  </a:lnTo>
                  <a:lnTo>
                    <a:pt x="20" y="3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14"/>
                  </a:lnTo>
                  <a:lnTo>
                    <a:pt x="20" y="26"/>
                  </a:lnTo>
                  <a:lnTo>
                    <a:pt x="18" y="42"/>
                  </a:lnTo>
                  <a:lnTo>
                    <a:pt x="16" y="57"/>
                  </a:lnTo>
                  <a:lnTo>
                    <a:pt x="15" y="70"/>
                  </a:lnTo>
                  <a:lnTo>
                    <a:pt x="14" y="81"/>
                  </a:lnTo>
                  <a:lnTo>
                    <a:pt x="14" y="86"/>
                  </a:lnTo>
                  <a:lnTo>
                    <a:pt x="19" y="91"/>
                  </a:lnTo>
                  <a:lnTo>
                    <a:pt x="30" y="98"/>
                  </a:lnTo>
                  <a:lnTo>
                    <a:pt x="44" y="104"/>
                  </a:lnTo>
                  <a:lnTo>
                    <a:pt x="60" y="111"/>
                  </a:lnTo>
                  <a:lnTo>
                    <a:pt x="76" y="117"/>
                  </a:lnTo>
                  <a:lnTo>
                    <a:pt x="89" y="122"/>
                  </a:lnTo>
                  <a:lnTo>
                    <a:pt x="98" y="126"/>
                  </a:lnTo>
                  <a:lnTo>
                    <a:pt x="102" y="128"/>
                  </a:lnTo>
                  <a:lnTo>
                    <a:pt x="72" y="12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74" name="Freeform 474"/>
            <p:cNvSpPr>
              <a:spLocks/>
            </p:cNvSpPr>
            <p:nvPr/>
          </p:nvSpPr>
          <p:spPr bwMode="auto">
            <a:xfrm>
              <a:off x="4003" y="1551"/>
              <a:ext cx="240" cy="76"/>
            </a:xfrm>
            <a:custGeom>
              <a:avLst/>
              <a:gdLst/>
              <a:ahLst/>
              <a:cxnLst>
                <a:cxn ang="0">
                  <a:pos x="43" y="75"/>
                </a:cxn>
                <a:cxn ang="0">
                  <a:pos x="239" y="22"/>
                </a:cxn>
                <a:cxn ang="0">
                  <a:pos x="234" y="0"/>
                </a:cxn>
                <a:cxn ang="0">
                  <a:pos x="0" y="28"/>
                </a:cxn>
                <a:cxn ang="0">
                  <a:pos x="43" y="75"/>
                </a:cxn>
              </a:cxnLst>
              <a:rect l="0" t="0" r="r" b="b"/>
              <a:pathLst>
                <a:path w="240" h="76">
                  <a:moveTo>
                    <a:pt x="43" y="75"/>
                  </a:moveTo>
                  <a:lnTo>
                    <a:pt x="239" y="22"/>
                  </a:lnTo>
                  <a:lnTo>
                    <a:pt x="234" y="0"/>
                  </a:lnTo>
                  <a:lnTo>
                    <a:pt x="0" y="28"/>
                  </a:lnTo>
                  <a:lnTo>
                    <a:pt x="43" y="7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75" name="Freeform 475"/>
            <p:cNvSpPr>
              <a:spLocks/>
            </p:cNvSpPr>
            <p:nvPr/>
          </p:nvSpPr>
          <p:spPr bwMode="auto">
            <a:xfrm>
              <a:off x="4180" y="1452"/>
              <a:ext cx="64" cy="122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2" y="116"/>
                </a:cxn>
                <a:cxn ang="0">
                  <a:pos x="42" y="109"/>
                </a:cxn>
                <a:cxn ang="0">
                  <a:pos x="33" y="100"/>
                </a:cxn>
                <a:cxn ang="0">
                  <a:pos x="24" y="90"/>
                </a:cxn>
                <a:cxn ang="0">
                  <a:pos x="16" y="77"/>
                </a:cxn>
                <a:cxn ang="0">
                  <a:pos x="9" y="63"/>
                </a:cxn>
                <a:cxn ang="0">
                  <a:pos x="3" y="47"/>
                </a:cxn>
                <a:cxn ang="0">
                  <a:pos x="0" y="30"/>
                </a:cxn>
                <a:cxn ang="0">
                  <a:pos x="50" y="0"/>
                </a:cxn>
                <a:cxn ang="0">
                  <a:pos x="63" y="121"/>
                </a:cxn>
              </a:cxnLst>
              <a:rect l="0" t="0" r="r" b="b"/>
              <a:pathLst>
                <a:path w="64" h="122">
                  <a:moveTo>
                    <a:pt x="63" y="121"/>
                  </a:moveTo>
                  <a:lnTo>
                    <a:pt x="52" y="116"/>
                  </a:lnTo>
                  <a:lnTo>
                    <a:pt x="42" y="109"/>
                  </a:lnTo>
                  <a:lnTo>
                    <a:pt x="33" y="100"/>
                  </a:lnTo>
                  <a:lnTo>
                    <a:pt x="24" y="90"/>
                  </a:lnTo>
                  <a:lnTo>
                    <a:pt x="16" y="77"/>
                  </a:lnTo>
                  <a:lnTo>
                    <a:pt x="9" y="63"/>
                  </a:lnTo>
                  <a:lnTo>
                    <a:pt x="3" y="47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63" y="12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76" name="Freeform 476"/>
            <p:cNvSpPr>
              <a:spLocks/>
            </p:cNvSpPr>
            <p:nvPr/>
          </p:nvSpPr>
          <p:spPr bwMode="auto">
            <a:xfrm>
              <a:off x="3990" y="1366"/>
              <a:ext cx="266" cy="239"/>
            </a:xfrm>
            <a:custGeom>
              <a:avLst/>
              <a:gdLst/>
              <a:ahLst/>
              <a:cxnLst>
                <a:cxn ang="0">
                  <a:pos x="46" y="34"/>
                </a:cxn>
                <a:cxn ang="0">
                  <a:pos x="173" y="2"/>
                </a:cxn>
                <a:cxn ang="0">
                  <a:pos x="175" y="1"/>
                </a:cxn>
                <a:cxn ang="0">
                  <a:pos x="177" y="1"/>
                </a:cxn>
                <a:cxn ang="0">
                  <a:pos x="179" y="0"/>
                </a:cxn>
                <a:cxn ang="0">
                  <a:pos x="182" y="0"/>
                </a:cxn>
                <a:cxn ang="0">
                  <a:pos x="186" y="0"/>
                </a:cxn>
                <a:cxn ang="0">
                  <a:pos x="190" y="0"/>
                </a:cxn>
                <a:cxn ang="0">
                  <a:pos x="193" y="1"/>
                </a:cxn>
                <a:cxn ang="0">
                  <a:pos x="195" y="51"/>
                </a:cxn>
                <a:cxn ang="0">
                  <a:pos x="247" y="44"/>
                </a:cxn>
                <a:cxn ang="0">
                  <a:pos x="253" y="56"/>
                </a:cxn>
                <a:cxn ang="0">
                  <a:pos x="259" y="69"/>
                </a:cxn>
                <a:cxn ang="0">
                  <a:pos x="262" y="84"/>
                </a:cxn>
                <a:cxn ang="0">
                  <a:pos x="265" y="112"/>
                </a:cxn>
                <a:cxn ang="0">
                  <a:pos x="260" y="149"/>
                </a:cxn>
                <a:cxn ang="0">
                  <a:pos x="247" y="179"/>
                </a:cxn>
                <a:cxn ang="0">
                  <a:pos x="227" y="196"/>
                </a:cxn>
                <a:cxn ang="0">
                  <a:pos x="215" y="200"/>
                </a:cxn>
                <a:cxn ang="0">
                  <a:pos x="214" y="200"/>
                </a:cxn>
                <a:cxn ang="0">
                  <a:pos x="214" y="200"/>
                </a:cxn>
                <a:cxn ang="0">
                  <a:pos x="213" y="200"/>
                </a:cxn>
                <a:cxn ang="0">
                  <a:pos x="80" y="235"/>
                </a:cxn>
                <a:cxn ang="0">
                  <a:pos x="78" y="236"/>
                </a:cxn>
                <a:cxn ang="0">
                  <a:pos x="75" y="237"/>
                </a:cxn>
                <a:cxn ang="0">
                  <a:pos x="73" y="237"/>
                </a:cxn>
                <a:cxn ang="0">
                  <a:pos x="71" y="238"/>
                </a:cxn>
                <a:cxn ang="0">
                  <a:pos x="47" y="233"/>
                </a:cxn>
                <a:cxn ang="0">
                  <a:pos x="25" y="213"/>
                </a:cxn>
                <a:cxn ang="0">
                  <a:pos x="10" y="182"/>
                </a:cxn>
                <a:cxn ang="0">
                  <a:pos x="1" y="143"/>
                </a:cxn>
                <a:cxn ang="0">
                  <a:pos x="1" y="104"/>
                </a:cxn>
                <a:cxn ang="0">
                  <a:pos x="10" y="71"/>
                </a:cxn>
                <a:cxn ang="0">
                  <a:pos x="25" y="47"/>
                </a:cxn>
                <a:cxn ang="0">
                  <a:pos x="46" y="35"/>
                </a:cxn>
              </a:cxnLst>
              <a:rect l="0" t="0" r="r" b="b"/>
              <a:pathLst>
                <a:path w="266" h="239">
                  <a:moveTo>
                    <a:pt x="46" y="35"/>
                  </a:moveTo>
                  <a:lnTo>
                    <a:pt x="46" y="34"/>
                  </a:lnTo>
                  <a:lnTo>
                    <a:pt x="172" y="2"/>
                  </a:lnTo>
                  <a:lnTo>
                    <a:pt x="173" y="2"/>
                  </a:lnTo>
                  <a:lnTo>
                    <a:pt x="174" y="1"/>
                  </a:lnTo>
                  <a:lnTo>
                    <a:pt x="175" y="1"/>
                  </a:lnTo>
                  <a:lnTo>
                    <a:pt x="176" y="1"/>
                  </a:lnTo>
                  <a:lnTo>
                    <a:pt x="177" y="1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4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0" y="0"/>
                  </a:lnTo>
                  <a:lnTo>
                    <a:pt x="191" y="0"/>
                  </a:lnTo>
                  <a:lnTo>
                    <a:pt x="193" y="1"/>
                  </a:lnTo>
                  <a:lnTo>
                    <a:pt x="195" y="1"/>
                  </a:lnTo>
                  <a:lnTo>
                    <a:pt x="195" y="51"/>
                  </a:lnTo>
                  <a:lnTo>
                    <a:pt x="244" y="38"/>
                  </a:lnTo>
                  <a:lnTo>
                    <a:pt x="247" y="44"/>
                  </a:lnTo>
                  <a:lnTo>
                    <a:pt x="250" y="49"/>
                  </a:lnTo>
                  <a:lnTo>
                    <a:pt x="253" y="56"/>
                  </a:lnTo>
                  <a:lnTo>
                    <a:pt x="256" y="63"/>
                  </a:lnTo>
                  <a:lnTo>
                    <a:pt x="259" y="69"/>
                  </a:lnTo>
                  <a:lnTo>
                    <a:pt x="261" y="76"/>
                  </a:lnTo>
                  <a:lnTo>
                    <a:pt x="262" y="84"/>
                  </a:lnTo>
                  <a:lnTo>
                    <a:pt x="264" y="91"/>
                  </a:lnTo>
                  <a:lnTo>
                    <a:pt x="265" y="112"/>
                  </a:lnTo>
                  <a:lnTo>
                    <a:pt x="264" y="131"/>
                  </a:lnTo>
                  <a:lnTo>
                    <a:pt x="260" y="149"/>
                  </a:lnTo>
                  <a:lnTo>
                    <a:pt x="255" y="165"/>
                  </a:lnTo>
                  <a:lnTo>
                    <a:pt x="247" y="179"/>
                  </a:lnTo>
                  <a:lnTo>
                    <a:pt x="238" y="189"/>
                  </a:lnTo>
                  <a:lnTo>
                    <a:pt x="227" y="196"/>
                  </a:lnTo>
                  <a:lnTo>
                    <a:pt x="215" y="200"/>
                  </a:lnTo>
                  <a:lnTo>
                    <a:pt x="215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3" y="200"/>
                  </a:lnTo>
                  <a:lnTo>
                    <a:pt x="213" y="200"/>
                  </a:lnTo>
                  <a:lnTo>
                    <a:pt x="80" y="235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7" y="237"/>
                  </a:lnTo>
                  <a:lnTo>
                    <a:pt x="75" y="237"/>
                  </a:lnTo>
                  <a:lnTo>
                    <a:pt x="74" y="237"/>
                  </a:lnTo>
                  <a:lnTo>
                    <a:pt x="73" y="237"/>
                  </a:lnTo>
                  <a:lnTo>
                    <a:pt x="72" y="238"/>
                  </a:lnTo>
                  <a:lnTo>
                    <a:pt x="71" y="238"/>
                  </a:lnTo>
                  <a:lnTo>
                    <a:pt x="59" y="237"/>
                  </a:lnTo>
                  <a:lnTo>
                    <a:pt x="47" y="233"/>
                  </a:lnTo>
                  <a:lnTo>
                    <a:pt x="36" y="225"/>
                  </a:lnTo>
                  <a:lnTo>
                    <a:pt x="25" y="213"/>
                  </a:lnTo>
                  <a:lnTo>
                    <a:pt x="17" y="198"/>
                  </a:lnTo>
                  <a:lnTo>
                    <a:pt x="10" y="182"/>
                  </a:lnTo>
                  <a:lnTo>
                    <a:pt x="4" y="163"/>
                  </a:lnTo>
                  <a:lnTo>
                    <a:pt x="1" y="143"/>
                  </a:lnTo>
                  <a:lnTo>
                    <a:pt x="0" y="123"/>
                  </a:lnTo>
                  <a:lnTo>
                    <a:pt x="1" y="104"/>
                  </a:lnTo>
                  <a:lnTo>
                    <a:pt x="4" y="87"/>
                  </a:lnTo>
                  <a:lnTo>
                    <a:pt x="10" y="71"/>
                  </a:lnTo>
                  <a:lnTo>
                    <a:pt x="17" y="58"/>
                  </a:lnTo>
                  <a:lnTo>
                    <a:pt x="25" y="47"/>
                  </a:lnTo>
                  <a:lnTo>
                    <a:pt x="35" y="40"/>
                  </a:lnTo>
                  <a:lnTo>
                    <a:pt x="46" y="35"/>
                  </a:lnTo>
                </a:path>
              </a:pathLst>
            </a:custGeom>
            <a:solidFill>
              <a:srgbClr val="FDE3B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77" name="Freeform 477"/>
            <p:cNvSpPr>
              <a:spLocks/>
            </p:cNvSpPr>
            <p:nvPr/>
          </p:nvSpPr>
          <p:spPr bwMode="auto">
            <a:xfrm>
              <a:off x="3990" y="1401"/>
              <a:ext cx="121" cy="205"/>
            </a:xfrm>
            <a:custGeom>
              <a:avLst/>
              <a:gdLst/>
              <a:ahLst/>
              <a:cxnLst>
                <a:cxn ang="0">
                  <a:pos x="71" y="204"/>
                </a:cxn>
                <a:cxn ang="0">
                  <a:pos x="58" y="203"/>
                </a:cxn>
                <a:cxn ang="0">
                  <a:pos x="46" y="198"/>
                </a:cxn>
                <a:cxn ang="0">
                  <a:pos x="35" y="190"/>
                </a:cxn>
                <a:cxn ang="0">
                  <a:pos x="25" y="178"/>
                </a:cxn>
                <a:cxn ang="0">
                  <a:pos x="16" y="164"/>
                </a:cxn>
                <a:cxn ang="0">
                  <a:pos x="9" y="147"/>
                </a:cxn>
                <a:cxn ang="0">
                  <a:pos x="4" y="129"/>
                </a:cxn>
                <a:cxn ang="0">
                  <a:pos x="0" y="108"/>
                </a:cxn>
                <a:cxn ang="0">
                  <a:pos x="0" y="88"/>
                </a:cxn>
                <a:cxn ang="0">
                  <a:pos x="1" y="68"/>
                </a:cxn>
                <a:cxn ang="0">
                  <a:pos x="5" y="50"/>
                </a:cxn>
                <a:cxn ang="0">
                  <a:pos x="10" y="34"/>
                </a:cxn>
                <a:cxn ang="0">
                  <a:pos x="18" y="21"/>
                </a:cxn>
                <a:cxn ang="0">
                  <a:pos x="27" y="11"/>
                </a:cxn>
                <a:cxn ang="0">
                  <a:pos x="37" y="3"/>
                </a:cxn>
                <a:cxn ang="0">
                  <a:pos x="49" y="0"/>
                </a:cxn>
                <a:cxn ang="0">
                  <a:pos x="61" y="0"/>
                </a:cxn>
                <a:cxn ang="0">
                  <a:pos x="73" y="5"/>
                </a:cxn>
                <a:cxn ang="0">
                  <a:pos x="84" y="13"/>
                </a:cxn>
                <a:cxn ang="0">
                  <a:pos x="94" y="25"/>
                </a:cxn>
                <a:cxn ang="0">
                  <a:pos x="103" y="39"/>
                </a:cxn>
                <a:cxn ang="0">
                  <a:pos x="110" y="55"/>
                </a:cxn>
                <a:cxn ang="0">
                  <a:pos x="115" y="74"/>
                </a:cxn>
                <a:cxn ang="0">
                  <a:pos x="118" y="95"/>
                </a:cxn>
                <a:cxn ang="0">
                  <a:pos x="120" y="115"/>
                </a:cxn>
                <a:cxn ang="0">
                  <a:pos x="118" y="135"/>
                </a:cxn>
                <a:cxn ang="0">
                  <a:pos x="115" y="153"/>
                </a:cxn>
                <a:cxn ang="0">
                  <a:pos x="109" y="169"/>
                </a:cxn>
                <a:cxn ang="0">
                  <a:pos x="102" y="182"/>
                </a:cxn>
                <a:cxn ang="0">
                  <a:pos x="92" y="192"/>
                </a:cxn>
                <a:cxn ang="0">
                  <a:pos x="82" y="200"/>
                </a:cxn>
                <a:cxn ang="0">
                  <a:pos x="71" y="204"/>
                </a:cxn>
              </a:cxnLst>
              <a:rect l="0" t="0" r="r" b="b"/>
              <a:pathLst>
                <a:path w="121" h="205">
                  <a:moveTo>
                    <a:pt x="71" y="204"/>
                  </a:moveTo>
                  <a:lnTo>
                    <a:pt x="58" y="203"/>
                  </a:lnTo>
                  <a:lnTo>
                    <a:pt x="46" y="198"/>
                  </a:lnTo>
                  <a:lnTo>
                    <a:pt x="35" y="190"/>
                  </a:lnTo>
                  <a:lnTo>
                    <a:pt x="25" y="178"/>
                  </a:lnTo>
                  <a:lnTo>
                    <a:pt x="16" y="164"/>
                  </a:lnTo>
                  <a:lnTo>
                    <a:pt x="9" y="147"/>
                  </a:lnTo>
                  <a:lnTo>
                    <a:pt x="4" y="129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1" y="68"/>
                  </a:lnTo>
                  <a:lnTo>
                    <a:pt x="5" y="50"/>
                  </a:lnTo>
                  <a:lnTo>
                    <a:pt x="10" y="34"/>
                  </a:lnTo>
                  <a:lnTo>
                    <a:pt x="18" y="21"/>
                  </a:lnTo>
                  <a:lnTo>
                    <a:pt x="27" y="11"/>
                  </a:lnTo>
                  <a:lnTo>
                    <a:pt x="37" y="3"/>
                  </a:lnTo>
                  <a:lnTo>
                    <a:pt x="49" y="0"/>
                  </a:lnTo>
                  <a:lnTo>
                    <a:pt x="61" y="0"/>
                  </a:lnTo>
                  <a:lnTo>
                    <a:pt x="73" y="5"/>
                  </a:lnTo>
                  <a:lnTo>
                    <a:pt x="84" y="13"/>
                  </a:lnTo>
                  <a:lnTo>
                    <a:pt x="94" y="25"/>
                  </a:lnTo>
                  <a:lnTo>
                    <a:pt x="103" y="39"/>
                  </a:lnTo>
                  <a:lnTo>
                    <a:pt x="110" y="55"/>
                  </a:lnTo>
                  <a:lnTo>
                    <a:pt x="115" y="74"/>
                  </a:lnTo>
                  <a:lnTo>
                    <a:pt x="118" y="95"/>
                  </a:lnTo>
                  <a:lnTo>
                    <a:pt x="120" y="115"/>
                  </a:lnTo>
                  <a:lnTo>
                    <a:pt x="118" y="135"/>
                  </a:lnTo>
                  <a:lnTo>
                    <a:pt x="115" y="153"/>
                  </a:lnTo>
                  <a:lnTo>
                    <a:pt x="109" y="169"/>
                  </a:lnTo>
                  <a:lnTo>
                    <a:pt x="102" y="182"/>
                  </a:lnTo>
                  <a:lnTo>
                    <a:pt x="92" y="192"/>
                  </a:lnTo>
                  <a:lnTo>
                    <a:pt x="82" y="200"/>
                  </a:lnTo>
                  <a:lnTo>
                    <a:pt x="71" y="204"/>
                  </a:lnTo>
                </a:path>
              </a:pathLst>
            </a:custGeom>
            <a:solidFill>
              <a:srgbClr val="FCBC5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78" name="Freeform 478"/>
            <p:cNvSpPr>
              <a:spLocks/>
            </p:cNvSpPr>
            <p:nvPr/>
          </p:nvSpPr>
          <p:spPr bwMode="auto">
            <a:xfrm>
              <a:off x="4092" y="1547"/>
              <a:ext cx="143" cy="42"/>
            </a:xfrm>
            <a:custGeom>
              <a:avLst/>
              <a:gdLst/>
              <a:ahLst/>
              <a:cxnLst>
                <a:cxn ang="0">
                  <a:pos x="134" y="8"/>
                </a:cxn>
                <a:cxn ang="0">
                  <a:pos x="0" y="41"/>
                </a:cxn>
                <a:cxn ang="0">
                  <a:pos x="4" y="36"/>
                </a:cxn>
                <a:cxn ang="0">
                  <a:pos x="142" y="0"/>
                </a:cxn>
                <a:cxn ang="0">
                  <a:pos x="134" y="8"/>
                </a:cxn>
              </a:cxnLst>
              <a:rect l="0" t="0" r="r" b="b"/>
              <a:pathLst>
                <a:path w="143" h="42">
                  <a:moveTo>
                    <a:pt x="134" y="8"/>
                  </a:moveTo>
                  <a:lnTo>
                    <a:pt x="0" y="41"/>
                  </a:lnTo>
                  <a:lnTo>
                    <a:pt x="4" y="36"/>
                  </a:lnTo>
                  <a:lnTo>
                    <a:pt x="142" y="0"/>
                  </a:lnTo>
                  <a:lnTo>
                    <a:pt x="134" y="8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79" name="Freeform 479"/>
            <p:cNvSpPr>
              <a:spLocks/>
            </p:cNvSpPr>
            <p:nvPr/>
          </p:nvSpPr>
          <p:spPr bwMode="auto">
            <a:xfrm>
              <a:off x="4105" y="1522"/>
              <a:ext cx="143" cy="48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33" y="11"/>
                </a:cxn>
                <a:cxn ang="0">
                  <a:pos x="142" y="0"/>
                </a:cxn>
                <a:cxn ang="0">
                  <a:pos x="5" y="35"/>
                </a:cxn>
                <a:cxn ang="0">
                  <a:pos x="0" y="47"/>
                </a:cxn>
              </a:cxnLst>
              <a:rect l="0" t="0" r="r" b="b"/>
              <a:pathLst>
                <a:path w="143" h="48">
                  <a:moveTo>
                    <a:pt x="0" y="47"/>
                  </a:moveTo>
                  <a:lnTo>
                    <a:pt x="133" y="11"/>
                  </a:lnTo>
                  <a:lnTo>
                    <a:pt x="142" y="0"/>
                  </a:lnTo>
                  <a:lnTo>
                    <a:pt x="5" y="35"/>
                  </a:lnTo>
                  <a:lnTo>
                    <a:pt x="0" y="47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0" name="Freeform 480"/>
            <p:cNvSpPr>
              <a:spLocks/>
            </p:cNvSpPr>
            <p:nvPr/>
          </p:nvSpPr>
          <p:spPr bwMode="auto">
            <a:xfrm>
              <a:off x="4114" y="1490"/>
              <a:ext cx="138" cy="5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34" y="21"/>
                </a:cxn>
                <a:cxn ang="0">
                  <a:pos x="134" y="20"/>
                </a:cxn>
                <a:cxn ang="0">
                  <a:pos x="134" y="19"/>
                </a:cxn>
                <a:cxn ang="0">
                  <a:pos x="135" y="16"/>
                </a:cxn>
                <a:cxn ang="0">
                  <a:pos x="135" y="14"/>
                </a:cxn>
                <a:cxn ang="0">
                  <a:pos x="135" y="11"/>
                </a:cxn>
                <a:cxn ang="0">
                  <a:pos x="136" y="8"/>
                </a:cxn>
                <a:cxn ang="0">
                  <a:pos x="136" y="5"/>
                </a:cxn>
                <a:cxn ang="0">
                  <a:pos x="137" y="3"/>
                </a:cxn>
                <a:cxn ang="0">
                  <a:pos x="137" y="1"/>
                </a:cxn>
                <a:cxn ang="0">
                  <a:pos x="137" y="1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3" y="32"/>
                </a:cxn>
                <a:cxn ang="0">
                  <a:pos x="1" y="51"/>
                </a:cxn>
                <a:cxn ang="0">
                  <a:pos x="0" y="54"/>
                </a:cxn>
              </a:cxnLst>
              <a:rect l="0" t="0" r="r" b="b"/>
              <a:pathLst>
                <a:path w="138" h="55">
                  <a:moveTo>
                    <a:pt x="0" y="54"/>
                  </a:moveTo>
                  <a:lnTo>
                    <a:pt x="134" y="21"/>
                  </a:lnTo>
                  <a:lnTo>
                    <a:pt x="134" y="20"/>
                  </a:lnTo>
                  <a:lnTo>
                    <a:pt x="134" y="19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1"/>
                  </a:lnTo>
                  <a:lnTo>
                    <a:pt x="136" y="8"/>
                  </a:lnTo>
                  <a:lnTo>
                    <a:pt x="136" y="5"/>
                  </a:lnTo>
                  <a:lnTo>
                    <a:pt x="137" y="3"/>
                  </a:lnTo>
                  <a:lnTo>
                    <a:pt x="137" y="1"/>
                  </a:lnTo>
                  <a:lnTo>
                    <a:pt x="137" y="1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3" y="32"/>
                  </a:lnTo>
                  <a:lnTo>
                    <a:pt x="1" y="51"/>
                  </a:lnTo>
                  <a:lnTo>
                    <a:pt x="0" y="54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1" name="Freeform 481"/>
            <p:cNvSpPr>
              <a:spLocks/>
            </p:cNvSpPr>
            <p:nvPr/>
          </p:nvSpPr>
          <p:spPr bwMode="auto">
            <a:xfrm>
              <a:off x="4115" y="1454"/>
              <a:ext cx="138" cy="60"/>
            </a:xfrm>
            <a:custGeom>
              <a:avLst/>
              <a:gdLst/>
              <a:ahLst/>
              <a:cxnLst>
                <a:cxn ang="0">
                  <a:pos x="1" y="59"/>
                </a:cxn>
                <a:cxn ang="0">
                  <a:pos x="136" y="25"/>
                </a:cxn>
                <a:cxn ang="0">
                  <a:pos x="136" y="25"/>
                </a:cxn>
                <a:cxn ang="0">
                  <a:pos x="137" y="24"/>
                </a:cxn>
                <a:cxn ang="0">
                  <a:pos x="137" y="24"/>
                </a:cxn>
                <a:cxn ang="0">
                  <a:pos x="137" y="22"/>
                </a:cxn>
                <a:cxn ang="0">
                  <a:pos x="137" y="21"/>
                </a:cxn>
                <a:cxn ang="0">
                  <a:pos x="137" y="18"/>
                </a:cxn>
                <a:cxn ang="0">
                  <a:pos x="136" y="14"/>
                </a:cxn>
                <a:cxn ang="0">
                  <a:pos x="136" y="10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5" y="3"/>
                </a:cxn>
                <a:cxn ang="0">
                  <a:pos x="135" y="2"/>
                </a:cxn>
                <a:cxn ang="0">
                  <a:pos x="135" y="1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0" y="32"/>
                </a:cxn>
                <a:cxn ang="0">
                  <a:pos x="1" y="46"/>
                </a:cxn>
                <a:cxn ang="0">
                  <a:pos x="1" y="59"/>
                </a:cxn>
              </a:cxnLst>
              <a:rect l="0" t="0" r="r" b="b"/>
              <a:pathLst>
                <a:path w="138" h="60">
                  <a:moveTo>
                    <a:pt x="1" y="59"/>
                  </a:moveTo>
                  <a:lnTo>
                    <a:pt x="136" y="25"/>
                  </a:lnTo>
                  <a:lnTo>
                    <a:pt x="136" y="25"/>
                  </a:lnTo>
                  <a:lnTo>
                    <a:pt x="137" y="24"/>
                  </a:lnTo>
                  <a:lnTo>
                    <a:pt x="137" y="24"/>
                  </a:lnTo>
                  <a:lnTo>
                    <a:pt x="137" y="22"/>
                  </a:lnTo>
                  <a:lnTo>
                    <a:pt x="137" y="21"/>
                  </a:lnTo>
                  <a:lnTo>
                    <a:pt x="137" y="18"/>
                  </a:lnTo>
                  <a:lnTo>
                    <a:pt x="136" y="14"/>
                  </a:lnTo>
                  <a:lnTo>
                    <a:pt x="136" y="10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5" y="3"/>
                  </a:lnTo>
                  <a:lnTo>
                    <a:pt x="135" y="2"/>
                  </a:lnTo>
                  <a:lnTo>
                    <a:pt x="135" y="1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0" y="32"/>
                  </a:lnTo>
                  <a:lnTo>
                    <a:pt x="1" y="46"/>
                  </a:lnTo>
                  <a:lnTo>
                    <a:pt x="1" y="59"/>
                  </a:lnTo>
                </a:path>
              </a:pathLst>
            </a:custGeom>
            <a:solidFill>
              <a:srgbClr val="FCBC5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2" name="Freeform 482"/>
            <p:cNvSpPr>
              <a:spLocks/>
            </p:cNvSpPr>
            <p:nvPr/>
          </p:nvSpPr>
          <p:spPr bwMode="auto">
            <a:xfrm>
              <a:off x="4103" y="1409"/>
              <a:ext cx="143" cy="64"/>
            </a:xfrm>
            <a:custGeom>
              <a:avLst/>
              <a:gdLst/>
              <a:ahLst/>
              <a:cxnLst>
                <a:cxn ang="0">
                  <a:pos x="9" y="63"/>
                </a:cxn>
                <a:cxn ang="0">
                  <a:pos x="142" y="28"/>
                </a:cxn>
                <a:cxn ang="0">
                  <a:pos x="142" y="27"/>
                </a:cxn>
                <a:cxn ang="0">
                  <a:pos x="141" y="26"/>
                </a:cxn>
                <a:cxn ang="0">
                  <a:pos x="141" y="23"/>
                </a:cxn>
                <a:cxn ang="0">
                  <a:pos x="139" y="20"/>
                </a:cxn>
                <a:cxn ang="0">
                  <a:pos x="138" y="17"/>
                </a:cxn>
                <a:cxn ang="0">
                  <a:pos x="137" y="13"/>
                </a:cxn>
                <a:cxn ang="0">
                  <a:pos x="136" y="10"/>
                </a:cxn>
                <a:cxn ang="0">
                  <a:pos x="134" y="8"/>
                </a:cxn>
                <a:cxn ang="0">
                  <a:pos x="131" y="4"/>
                </a:cxn>
                <a:cxn ang="0">
                  <a:pos x="129" y="3"/>
                </a:cxn>
                <a:cxn ang="0">
                  <a:pos x="128" y="1"/>
                </a:cxn>
                <a:cxn ang="0">
                  <a:pos x="128" y="1"/>
                </a:cxn>
                <a:cxn ang="0">
                  <a:pos x="127" y="0"/>
                </a:cxn>
                <a:cxn ang="0">
                  <a:pos x="127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1" y="40"/>
                </a:cxn>
                <a:cxn ang="0">
                  <a:pos x="2" y="42"/>
                </a:cxn>
                <a:cxn ang="0">
                  <a:pos x="3" y="45"/>
                </a:cxn>
                <a:cxn ang="0">
                  <a:pos x="4" y="47"/>
                </a:cxn>
                <a:cxn ang="0">
                  <a:pos x="5" y="49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7" y="55"/>
                </a:cxn>
                <a:cxn ang="0">
                  <a:pos x="8" y="57"/>
                </a:cxn>
                <a:cxn ang="0">
                  <a:pos x="8" y="59"/>
                </a:cxn>
                <a:cxn ang="0">
                  <a:pos x="8" y="61"/>
                </a:cxn>
                <a:cxn ang="0">
                  <a:pos x="8" y="62"/>
                </a:cxn>
                <a:cxn ang="0">
                  <a:pos x="9" y="63"/>
                </a:cxn>
              </a:cxnLst>
              <a:rect l="0" t="0" r="r" b="b"/>
              <a:pathLst>
                <a:path w="143" h="64">
                  <a:moveTo>
                    <a:pt x="9" y="63"/>
                  </a:moveTo>
                  <a:lnTo>
                    <a:pt x="142" y="28"/>
                  </a:lnTo>
                  <a:lnTo>
                    <a:pt x="142" y="27"/>
                  </a:lnTo>
                  <a:lnTo>
                    <a:pt x="141" y="26"/>
                  </a:lnTo>
                  <a:lnTo>
                    <a:pt x="141" y="23"/>
                  </a:lnTo>
                  <a:lnTo>
                    <a:pt x="139" y="20"/>
                  </a:lnTo>
                  <a:lnTo>
                    <a:pt x="138" y="17"/>
                  </a:lnTo>
                  <a:lnTo>
                    <a:pt x="137" y="13"/>
                  </a:lnTo>
                  <a:lnTo>
                    <a:pt x="136" y="10"/>
                  </a:lnTo>
                  <a:lnTo>
                    <a:pt x="134" y="8"/>
                  </a:lnTo>
                  <a:lnTo>
                    <a:pt x="131" y="4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8" y="1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2" y="42"/>
                  </a:lnTo>
                  <a:lnTo>
                    <a:pt x="3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6" y="51"/>
                  </a:lnTo>
                  <a:lnTo>
                    <a:pt x="6" y="53"/>
                  </a:lnTo>
                  <a:lnTo>
                    <a:pt x="7" y="55"/>
                  </a:lnTo>
                  <a:lnTo>
                    <a:pt x="8" y="57"/>
                  </a:lnTo>
                  <a:lnTo>
                    <a:pt x="8" y="59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3"/>
                  </a:lnTo>
                </a:path>
              </a:pathLst>
            </a:custGeom>
            <a:solidFill>
              <a:srgbClr val="FCBC5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3" name="Freeform 483"/>
            <p:cNvSpPr>
              <a:spLocks/>
            </p:cNvSpPr>
            <p:nvPr/>
          </p:nvSpPr>
          <p:spPr bwMode="auto">
            <a:xfrm>
              <a:off x="4064" y="1549"/>
              <a:ext cx="28" cy="38"/>
            </a:xfrm>
            <a:custGeom>
              <a:avLst/>
              <a:gdLst/>
              <a:ahLst/>
              <a:cxnLst>
                <a:cxn ang="0">
                  <a:pos x="24" y="37"/>
                </a:cxn>
                <a:cxn ang="0">
                  <a:pos x="0" y="0"/>
                </a:cxn>
                <a:cxn ang="0">
                  <a:pos x="27" y="31"/>
                </a:cxn>
                <a:cxn ang="0">
                  <a:pos x="24" y="37"/>
                </a:cxn>
              </a:cxnLst>
              <a:rect l="0" t="0" r="r" b="b"/>
              <a:pathLst>
                <a:path w="28" h="38">
                  <a:moveTo>
                    <a:pt x="24" y="37"/>
                  </a:moveTo>
                  <a:lnTo>
                    <a:pt x="0" y="0"/>
                  </a:lnTo>
                  <a:lnTo>
                    <a:pt x="27" y="31"/>
                  </a:lnTo>
                  <a:lnTo>
                    <a:pt x="24" y="37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4" name="Freeform 484"/>
            <p:cNvSpPr>
              <a:spLocks/>
            </p:cNvSpPr>
            <p:nvPr/>
          </p:nvSpPr>
          <p:spPr bwMode="auto">
            <a:xfrm>
              <a:off x="4075" y="1519"/>
              <a:ext cx="33" cy="3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7" y="36"/>
                </a:cxn>
                <a:cxn ang="0">
                  <a:pos x="27" y="35"/>
                </a:cxn>
                <a:cxn ang="0">
                  <a:pos x="27" y="34"/>
                </a:cxn>
                <a:cxn ang="0">
                  <a:pos x="28" y="31"/>
                </a:cxn>
                <a:cxn ang="0">
                  <a:pos x="29" y="29"/>
                </a:cxn>
                <a:cxn ang="0">
                  <a:pos x="30" y="25"/>
                </a:cxn>
                <a:cxn ang="0">
                  <a:pos x="31" y="21"/>
                </a:cxn>
                <a:cxn ang="0">
                  <a:pos x="32" y="17"/>
                </a:cxn>
                <a:cxn ang="0">
                  <a:pos x="32" y="12"/>
                </a:cxn>
                <a:cxn ang="0">
                  <a:pos x="32" y="8"/>
                </a:cxn>
                <a:cxn ang="0">
                  <a:pos x="32" y="5"/>
                </a:cxn>
                <a:cxn ang="0">
                  <a:pos x="32" y="3"/>
                </a:cxn>
                <a:cxn ang="0">
                  <a:pos x="32" y="1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</a:cxnLst>
              <a:rect l="0" t="0" r="r" b="b"/>
              <a:pathLst>
                <a:path w="33" h="37">
                  <a:moveTo>
                    <a:pt x="0" y="21"/>
                  </a:move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31"/>
                  </a:lnTo>
                  <a:lnTo>
                    <a:pt x="29" y="29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2" y="17"/>
                  </a:lnTo>
                  <a:lnTo>
                    <a:pt x="32" y="12"/>
                  </a:lnTo>
                  <a:lnTo>
                    <a:pt x="32" y="8"/>
                  </a:lnTo>
                  <a:lnTo>
                    <a:pt x="32" y="5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5" name="Freeform 485"/>
            <p:cNvSpPr>
              <a:spLocks/>
            </p:cNvSpPr>
            <p:nvPr/>
          </p:nvSpPr>
          <p:spPr bwMode="auto">
            <a:xfrm>
              <a:off x="4071" y="1448"/>
              <a:ext cx="36" cy="58"/>
            </a:xfrm>
            <a:custGeom>
              <a:avLst/>
              <a:gdLst/>
              <a:ahLst/>
              <a:cxnLst>
                <a:cxn ang="0">
                  <a:pos x="9" y="57"/>
                </a:cxn>
                <a:cxn ang="0">
                  <a:pos x="35" y="51"/>
                </a:cxn>
                <a:cxn ang="0">
                  <a:pos x="35" y="50"/>
                </a:cxn>
                <a:cxn ang="0">
                  <a:pos x="34" y="48"/>
                </a:cxn>
                <a:cxn ang="0">
                  <a:pos x="34" y="44"/>
                </a:cxn>
                <a:cxn ang="0">
                  <a:pos x="34" y="40"/>
                </a:cxn>
                <a:cxn ang="0">
                  <a:pos x="33" y="34"/>
                </a:cxn>
                <a:cxn ang="0">
                  <a:pos x="32" y="28"/>
                </a:cxn>
                <a:cxn ang="0">
                  <a:pos x="30" y="22"/>
                </a:cxn>
                <a:cxn ang="0">
                  <a:pos x="27" y="15"/>
                </a:cxn>
                <a:cxn ang="0">
                  <a:pos x="25" y="9"/>
                </a:cxn>
                <a:cxn ang="0">
                  <a:pos x="23" y="5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1" y="23"/>
                </a:cxn>
                <a:cxn ang="0">
                  <a:pos x="2" y="25"/>
                </a:cxn>
                <a:cxn ang="0">
                  <a:pos x="3" y="28"/>
                </a:cxn>
                <a:cxn ang="0">
                  <a:pos x="4" y="30"/>
                </a:cxn>
                <a:cxn ang="0">
                  <a:pos x="6" y="33"/>
                </a:cxn>
                <a:cxn ang="0">
                  <a:pos x="6" y="35"/>
                </a:cxn>
                <a:cxn ang="0">
                  <a:pos x="7" y="37"/>
                </a:cxn>
                <a:cxn ang="0">
                  <a:pos x="7" y="39"/>
                </a:cxn>
                <a:cxn ang="0">
                  <a:pos x="8" y="42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9" y="51"/>
                </a:cxn>
                <a:cxn ang="0">
                  <a:pos x="9" y="54"/>
                </a:cxn>
                <a:cxn ang="0">
                  <a:pos x="9" y="56"/>
                </a:cxn>
                <a:cxn ang="0">
                  <a:pos x="9" y="57"/>
                </a:cxn>
              </a:cxnLst>
              <a:rect l="0" t="0" r="r" b="b"/>
              <a:pathLst>
                <a:path w="36" h="58">
                  <a:moveTo>
                    <a:pt x="9" y="57"/>
                  </a:moveTo>
                  <a:lnTo>
                    <a:pt x="35" y="51"/>
                  </a:lnTo>
                  <a:lnTo>
                    <a:pt x="35" y="50"/>
                  </a:lnTo>
                  <a:lnTo>
                    <a:pt x="34" y="48"/>
                  </a:lnTo>
                  <a:lnTo>
                    <a:pt x="34" y="44"/>
                  </a:lnTo>
                  <a:lnTo>
                    <a:pt x="34" y="40"/>
                  </a:lnTo>
                  <a:lnTo>
                    <a:pt x="33" y="34"/>
                  </a:lnTo>
                  <a:lnTo>
                    <a:pt x="32" y="28"/>
                  </a:lnTo>
                  <a:lnTo>
                    <a:pt x="30" y="22"/>
                  </a:lnTo>
                  <a:lnTo>
                    <a:pt x="27" y="15"/>
                  </a:lnTo>
                  <a:lnTo>
                    <a:pt x="25" y="9"/>
                  </a:lnTo>
                  <a:lnTo>
                    <a:pt x="23" y="5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3" y="28"/>
                  </a:lnTo>
                  <a:lnTo>
                    <a:pt x="4" y="30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7" y="37"/>
                  </a:lnTo>
                  <a:lnTo>
                    <a:pt x="7" y="39"/>
                  </a:lnTo>
                  <a:lnTo>
                    <a:pt x="8" y="42"/>
                  </a:lnTo>
                  <a:lnTo>
                    <a:pt x="8" y="45"/>
                  </a:lnTo>
                  <a:lnTo>
                    <a:pt x="8" y="48"/>
                  </a:lnTo>
                  <a:lnTo>
                    <a:pt x="9" y="51"/>
                  </a:lnTo>
                  <a:lnTo>
                    <a:pt x="9" y="54"/>
                  </a:lnTo>
                  <a:lnTo>
                    <a:pt x="9" y="56"/>
                  </a:lnTo>
                  <a:lnTo>
                    <a:pt x="9" y="57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6" name="Freeform 486"/>
            <p:cNvSpPr>
              <a:spLocks/>
            </p:cNvSpPr>
            <p:nvPr/>
          </p:nvSpPr>
          <p:spPr bwMode="auto">
            <a:xfrm>
              <a:off x="3991" y="1485"/>
              <a:ext cx="17" cy="29"/>
            </a:xfrm>
            <a:custGeom>
              <a:avLst/>
              <a:gdLst/>
              <a:ahLst/>
              <a:cxnLst>
                <a:cxn ang="0">
                  <a:pos x="15" y="25"/>
                </a:cxn>
                <a:cxn ang="0">
                  <a:pos x="3" y="28"/>
                </a:cxn>
                <a:cxn ang="0">
                  <a:pos x="3" y="27"/>
                </a:cxn>
                <a:cxn ang="0">
                  <a:pos x="2" y="24"/>
                </a:cxn>
                <a:cxn ang="0">
                  <a:pos x="1" y="20"/>
                </a:cxn>
                <a:cxn ang="0">
                  <a:pos x="1" y="16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5"/>
                </a:cxn>
                <a:cxn ang="0">
                  <a:pos x="14" y="18"/>
                </a:cxn>
                <a:cxn ang="0">
                  <a:pos x="15" y="19"/>
                </a:cxn>
                <a:cxn ang="0">
                  <a:pos x="15" y="21"/>
                </a:cxn>
                <a:cxn ang="0">
                  <a:pos x="15" y="23"/>
                </a:cxn>
                <a:cxn ang="0">
                  <a:pos x="15" y="24"/>
                </a:cxn>
                <a:cxn ang="0">
                  <a:pos x="15" y="25"/>
                </a:cxn>
              </a:cxnLst>
              <a:rect l="0" t="0" r="r" b="b"/>
              <a:pathLst>
                <a:path w="17" h="29">
                  <a:moveTo>
                    <a:pt x="15" y="25"/>
                  </a:moveTo>
                  <a:lnTo>
                    <a:pt x="3" y="28"/>
                  </a:lnTo>
                  <a:lnTo>
                    <a:pt x="3" y="27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8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5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7" name="Freeform 487"/>
            <p:cNvSpPr>
              <a:spLocks/>
            </p:cNvSpPr>
            <p:nvPr/>
          </p:nvSpPr>
          <p:spPr bwMode="auto">
            <a:xfrm>
              <a:off x="3995" y="1437"/>
              <a:ext cx="25" cy="3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8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1" y="21"/>
                </a:cxn>
                <a:cxn ang="0">
                  <a:pos x="1" y="18"/>
                </a:cxn>
                <a:cxn ang="0">
                  <a:pos x="2" y="16"/>
                </a:cxn>
                <a:cxn ang="0">
                  <a:pos x="3" y="13"/>
                </a:cxn>
                <a:cxn ang="0">
                  <a:pos x="3" y="10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4" y="21"/>
                </a:cxn>
                <a:cxn ang="0">
                  <a:pos x="23" y="21"/>
                </a:cxn>
                <a:cxn ang="0">
                  <a:pos x="22" y="23"/>
                </a:cxn>
                <a:cxn ang="0">
                  <a:pos x="21" y="25"/>
                </a:cxn>
                <a:cxn ang="0">
                  <a:pos x="19" y="28"/>
                </a:cxn>
                <a:cxn ang="0">
                  <a:pos x="17" y="30"/>
                </a:cxn>
                <a:cxn ang="0">
                  <a:pos x="16" y="33"/>
                </a:cxn>
                <a:cxn ang="0">
                  <a:pos x="14" y="35"/>
                </a:cxn>
                <a:cxn ang="0">
                  <a:pos x="14" y="36"/>
                </a:cxn>
                <a:cxn ang="0">
                  <a:pos x="14" y="37"/>
                </a:cxn>
                <a:cxn ang="0">
                  <a:pos x="13" y="37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0" y="29"/>
                </a:cxn>
              </a:cxnLst>
              <a:rect l="0" t="0" r="r" b="b"/>
              <a:pathLst>
                <a:path w="25" h="39">
                  <a:moveTo>
                    <a:pt x="0" y="29"/>
                  </a:move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5" y="8"/>
                  </a:lnTo>
                  <a:lnTo>
                    <a:pt x="5" y="6"/>
                  </a:lnTo>
                  <a:lnTo>
                    <a:pt x="6" y="4"/>
                  </a:lnTo>
                  <a:lnTo>
                    <a:pt x="7" y="3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24" y="21"/>
                  </a:lnTo>
                  <a:lnTo>
                    <a:pt x="23" y="21"/>
                  </a:lnTo>
                  <a:lnTo>
                    <a:pt x="22" y="23"/>
                  </a:lnTo>
                  <a:lnTo>
                    <a:pt x="21" y="25"/>
                  </a:lnTo>
                  <a:lnTo>
                    <a:pt x="19" y="28"/>
                  </a:lnTo>
                  <a:lnTo>
                    <a:pt x="17" y="30"/>
                  </a:lnTo>
                  <a:lnTo>
                    <a:pt x="16" y="33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0" y="29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8" name="Freeform 488"/>
            <p:cNvSpPr>
              <a:spLocks/>
            </p:cNvSpPr>
            <p:nvPr/>
          </p:nvSpPr>
          <p:spPr bwMode="auto">
            <a:xfrm>
              <a:off x="4049" y="1368"/>
              <a:ext cx="136" cy="138"/>
            </a:xfrm>
            <a:custGeom>
              <a:avLst/>
              <a:gdLst/>
              <a:ahLst/>
              <a:cxnLst>
                <a:cxn ang="0">
                  <a:pos x="44" y="72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135" y="0"/>
                </a:cxn>
                <a:cxn ang="0">
                  <a:pos x="135" y="49"/>
                </a:cxn>
                <a:cxn ang="0">
                  <a:pos x="44" y="72"/>
                </a:cxn>
              </a:cxnLst>
              <a:rect l="0" t="0" r="r" b="b"/>
              <a:pathLst>
                <a:path w="136" h="138">
                  <a:moveTo>
                    <a:pt x="44" y="72"/>
                  </a:moveTo>
                  <a:lnTo>
                    <a:pt x="0" y="137"/>
                  </a:lnTo>
                  <a:lnTo>
                    <a:pt x="0" y="33"/>
                  </a:lnTo>
                  <a:lnTo>
                    <a:pt x="135" y="0"/>
                  </a:lnTo>
                  <a:lnTo>
                    <a:pt x="135" y="49"/>
                  </a:lnTo>
                  <a:lnTo>
                    <a:pt x="44" y="72"/>
                  </a:lnTo>
                </a:path>
              </a:pathLst>
            </a:custGeom>
            <a:solidFill>
              <a:srgbClr val="FDE3B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89" name="Freeform 489"/>
            <p:cNvSpPr>
              <a:spLocks/>
            </p:cNvSpPr>
            <p:nvPr/>
          </p:nvSpPr>
          <p:spPr bwMode="auto">
            <a:xfrm>
              <a:off x="4053" y="1292"/>
              <a:ext cx="164" cy="133"/>
            </a:xfrm>
            <a:custGeom>
              <a:avLst/>
              <a:gdLst/>
              <a:ahLst/>
              <a:cxnLst>
                <a:cxn ang="0">
                  <a:pos x="11" y="132"/>
                </a:cxn>
                <a:cxn ang="0">
                  <a:pos x="9" y="132"/>
                </a:cxn>
                <a:cxn ang="0">
                  <a:pos x="7" y="132"/>
                </a:cxn>
                <a:cxn ang="0">
                  <a:pos x="5" y="131"/>
                </a:cxn>
                <a:cxn ang="0">
                  <a:pos x="3" y="130"/>
                </a:cxn>
                <a:cxn ang="0">
                  <a:pos x="2" y="128"/>
                </a:cxn>
                <a:cxn ang="0">
                  <a:pos x="1" y="126"/>
                </a:cxn>
                <a:cxn ang="0">
                  <a:pos x="0" y="123"/>
                </a:cxn>
                <a:cxn ang="0">
                  <a:pos x="0" y="121"/>
                </a:cxn>
                <a:cxn ang="0">
                  <a:pos x="0" y="46"/>
                </a:cxn>
                <a:cxn ang="0">
                  <a:pos x="0" y="44"/>
                </a:cxn>
                <a:cxn ang="0">
                  <a:pos x="1" y="40"/>
                </a:cxn>
                <a:cxn ang="0">
                  <a:pos x="2" y="38"/>
                </a:cxn>
                <a:cxn ang="0">
                  <a:pos x="3" y="36"/>
                </a:cxn>
                <a:cxn ang="0">
                  <a:pos x="5" y="34"/>
                </a:cxn>
                <a:cxn ang="0">
                  <a:pos x="7" y="32"/>
                </a:cxn>
                <a:cxn ang="0">
                  <a:pos x="9" y="31"/>
                </a:cxn>
                <a:cxn ang="0">
                  <a:pos x="11" y="30"/>
                </a:cxn>
                <a:cxn ang="0">
                  <a:pos x="152" y="0"/>
                </a:cxn>
                <a:cxn ang="0">
                  <a:pos x="154" y="0"/>
                </a:cxn>
                <a:cxn ang="0">
                  <a:pos x="156" y="1"/>
                </a:cxn>
                <a:cxn ang="0">
                  <a:pos x="158" y="5"/>
                </a:cxn>
                <a:cxn ang="0">
                  <a:pos x="160" y="8"/>
                </a:cxn>
                <a:cxn ang="0">
                  <a:pos x="161" y="12"/>
                </a:cxn>
                <a:cxn ang="0">
                  <a:pos x="162" y="17"/>
                </a:cxn>
                <a:cxn ang="0">
                  <a:pos x="163" y="21"/>
                </a:cxn>
                <a:cxn ang="0">
                  <a:pos x="163" y="24"/>
                </a:cxn>
                <a:cxn ang="0">
                  <a:pos x="163" y="85"/>
                </a:cxn>
                <a:cxn ang="0">
                  <a:pos x="163" y="88"/>
                </a:cxn>
                <a:cxn ang="0">
                  <a:pos x="162" y="90"/>
                </a:cxn>
                <a:cxn ang="0">
                  <a:pos x="161" y="93"/>
                </a:cxn>
                <a:cxn ang="0">
                  <a:pos x="160" y="95"/>
                </a:cxn>
                <a:cxn ang="0">
                  <a:pos x="158" y="97"/>
                </a:cxn>
                <a:cxn ang="0">
                  <a:pos x="156" y="98"/>
                </a:cxn>
                <a:cxn ang="0">
                  <a:pos x="154" y="100"/>
                </a:cxn>
                <a:cxn ang="0">
                  <a:pos x="152" y="101"/>
                </a:cxn>
                <a:cxn ang="0">
                  <a:pos x="11" y="132"/>
                </a:cxn>
              </a:cxnLst>
              <a:rect l="0" t="0" r="r" b="b"/>
              <a:pathLst>
                <a:path w="164" h="133">
                  <a:moveTo>
                    <a:pt x="11" y="132"/>
                  </a:moveTo>
                  <a:lnTo>
                    <a:pt x="9" y="132"/>
                  </a:lnTo>
                  <a:lnTo>
                    <a:pt x="7" y="132"/>
                  </a:lnTo>
                  <a:lnTo>
                    <a:pt x="5" y="131"/>
                  </a:lnTo>
                  <a:lnTo>
                    <a:pt x="3" y="130"/>
                  </a:lnTo>
                  <a:lnTo>
                    <a:pt x="2" y="128"/>
                  </a:lnTo>
                  <a:lnTo>
                    <a:pt x="1" y="126"/>
                  </a:lnTo>
                  <a:lnTo>
                    <a:pt x="0" y="123"/>
                  </a:lnTo>
                  <a:lnTo>
                    <a:pt x="0" y="121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1" y="40"/>
                  </a:lnTo>
                  <a:lnTo>
                    <a:pt x="2" y="38"/>
                  </a:lnTo>
                  <a:lnTo>
                    <a:pt x="3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56" y="1"/>
                  </a:lnTo>
                  <a:lnTo>
                    <a:pt x="158" y="5"/>
                  </a:lnTo>
                  <a:lnTo>
                    <a:pt x="160" y="8"/>
                  </a:lnTo>
                  <a:lnTo>
                    <a:pt x="161" y="12"/>
                  </a:lnTo>
                  <a:lnTo>
                    <a:pt x="162" y="17"/>
                  </a:lnTo>
                  <a:lnTo>
                    <a:pt x="163" y="21"/>
                  </a:lnTo>
                  <a:lnTo>
                    <a:pt x="163" y="24"/>
                  </a:lnTo>
                  <a:lnTo>
                    <a:pt x="163" y="85"/>
                  </a:lnTo>
                  <a:lnTo>
                    <a:pt x="163" y="88"/>
                  </a:lnTo>
                  <a:lnTo>
                    <a:pt x="162" y="90"/>
                  </a:lnTo>
                  <a:lnTo>
                    <a:pt x="161" y="93"/>
                  </a:lnTo>
                  <a:lnTo>
                    <a:pt x="160" y="95"/>
                  </a:lnTo>
                  <a:lnTo>
                    <a:pt x="158" y="97"/>
                  </a:lnTo>
                  <a:lnTo>
                    <a:pt x="156" y="98"/>
                  </a:lnTo>
                  <a:lnTo>
                    <a:pt x="154" y="100"/>
                  </a:lnTo>
                  <a:lnTo>
                    <a:pt x="152" y="101"/>
                  </a:lnTo>
                  <a:lnTo>
                    <a:pt x="11" y="13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0" name="Freeform 490"/>
            <p:cNvSpPr>
              <a:spLocks/>
            </p:cNvSpPr>
            <p:nvPr/>
          </p:nvSpPr>
          <p:spPr bwMode="auto">
            <a:xfrm>
              <a:off x="4059" y="1284"/>
              <a:ext cx="164" cy="134"/>
            </a:xfrm>
            <a:custGeom>
              <a:avLst/>
              <a:gdLst/>
              <a:ahLst/>
              <a:cxnLst>
                <a:cxn ang="0">
                  <a:pos x="11" y="133"/>
                </a:cxn>
                <a:cxn ang="0">
                  <a:pos x="9" y="133"/>
                </a:cxn>
                <a:cxn ang="0">
                  <a:pos x="7" y="133"/>
                </a:cxn>
                <a:cxn ang="0">
                  <a:pos x="4" y="132"/>
                </a:cxn>
                <a:cxn ang="0">
                  <a:pos x="3" y="131"/>
                </a:cxn>
                <a:cxn ang="0">
                  <a:pos x="2" y="129"/>
                </a:cxn>
                <a:cxn ang="0">
                  <a:pos x="1" y="127"/>
                </a:cxn>
                <a:cxn ang="0">
                  <a:pos x="0" y="124"/>
                </a:cxn>
                <a:cxn ang="0">
                  <a:pos x="0" y="122"/>
                </a:cxn>
                <a:cxn ang="0">
                  <a:pos x="0" y="47"/>
                </a:cxn>
                <a:cxn ang="0">
                  <a:pos x="0" y="45"/>
                </a:cxn>
                <a:cxn ang="0">
                  <a:pos x="1" y="41"/>
                </a:cxn>
                <a:cxn ang="0">
                  <a:pos x="2" y="39"/>
                </a:cxn>
                <a:cxn ang="0">
                  <a:pos x="3" y="37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9" y="32"/>
                </a:cxn>
                <a:cxn ang="0">
                  <a:pos x="11" y="31"/>
                </a:cxn>
                <a:cxn ang="0">
                  <a:pos x="151" y="0"/>
                </a:cxn>
                <a:cxn ang="0">
                  <a:pos x="154" y="0"/>
                </a:cxn>
                <a:cxn ang="0">
                  <a:pos x="156" y="1"/>
                </a:cxn>
                <a:cxn ang="0">
                  <a:pos x="158" y="1"/>
                </a:cxn>
                <a:cxn ang="0">
                  <a:pos x="160" y="3"/>
                </a:cxn>
                <a:cxn ang="0">
                  <a:pos x="161" y="4"/>
                </a:cxn>
                <a:cxn ang="0">
                  <a:pos x="162" y="6"/>
                </a:cxn>
                <a:cxn ang="0">
                  <a:pos x="163" y="8"/>
                </a:cxn>
                <a:cxn ang="0">
                  <a:pos x="163" y="11"/>
                </a:cxn>
                <a:cxn ang="0">
                  <a:pos x="163" y="86"/>
                </a:cxn>
                <a:cxn ang="0">
                  <a:pos x="163" y="89"/>
                </a:cxn>
                <a:cxn ang="0">
                  <a:pos x="162" y="91"/>
                </a:cxn>
                <a:cxn ang="0">
                  <a:pos x="161" y="94"/>
                </a:cxn>
                <a:cxn ang="0">
                  <a:pos x="160" y="96"/>
                </a:cxn>
                <a:cxn ang="0">
                  <a:pos x="158" y="98"/>
                </a:cxn>
                <a:cxn ang="0">
                  <a:pos x="156" y="99"/>
                </a:cxn>
                <a:cxn ang="0">
                  <a:pos x="154" y="101"/>
                </a:cxn>
                <a:cxn ang="0">
                  <a:pos x="151" y="102"/>
                </a:cxn>
                <a:cxn ang="0">
                  <a:pos x="11" y="133"/>
                </a:cxn>
              </a:cxnLst>
              <a:rect l="0" t="0" r="r" b="b"/>
              <a:pathLst>
                <a:path w="164" h="134">
                  <a:moveTo>
                    <a:pt x="11" y="133"/>
                  </a:moveTo>
                  <a:lnTo>
                    <a:pt x="9" y="133"/>
                  </a:lnTo>
                  <a:lnTo>
                    <a:pt x="7" y="133"/>
                  </a:lnTo>
                  <a:lnTo>
                    <a:pt x="4" y="132"/>
                  </a:lnTo>
                  <a:lnTo>
                    <a:pt x="3" y="131"/>
                  </a:lnTo>
                  <a:lnTo>
                    <a:pt x="2" y="129"/>
                  </a:lnTo>
                  <a:lnTo>
                    <a:pt x="1" y="127"/>
                  </a:lnTo>
                  <a:lnTo>
                    <a:pt x="0" y="124"/>
                  </a:lnTo>
                  <a:lnTo>
                    <a:pt x="0" y="122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2" y="39"/>
                  </a:lnTo>
                  <a:lnTo>
                    <a:pt x="3" y="37"/>
                  </a:lnTo>
                  <a:lnTo>
                    <a:pt x="4" y="35"/>
                  </a:lnTo>
                  <a:lnTo>
                    <a:pt x="7" y="33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51" y="0"/>
                  </a:lnTo>
                  <a:lnTo>
                    <a:pt x="154" y="0"/>
                  </a:lnTo>
                  <a:lnTo>
                    <a:pt x="156" y="1"/>
                  </a:lnTo>
                  <a:lnTo>
                    <a:pt x="158" y="1"/>
                  </a:lnTo>
                  <a:lnTo>
                    <a:pt x="160" y="3"/>
                  </a:lnTo>
                  <a:lnTo>
                    <a:pt x="161" y="4"/>
                  </a:lnTo>
                  <a:lnTo>
                    <a:pt x="162" y="6"/>
                  </a:lnTo>
                  <a:lnTo>
                    <a:pt x="163" y="8"/>
                  </a:lnTo>
                  <a:lnTo>
                    <a:pt x="163" y="11"/>
                  </a:lnTo>
                  <a:lnTo>
                    <a:pt x="163" y="86"/>
                  </a:lnTo>
                  <a:lnTo>
                    <a:pt x="163" y="89"/>
                  </a:lnTo>
                  <a:lnTo>
                    <a:pt x="162" y="91"/>
                  </a:lnTo>
                  <a:lnTo>
                    <a:pt x="161" y="94"/>
                  </a:lnTo>
                  <a:lnTo>
                    <a:pt x="160" y="96"/>
                  </a:lnTo>
                  <a:lnTo>
                    <a:pt x="158" y="98"/>
                  </a:lnTo>
                  <a:lnTo>
                    <a:pt x="156" y="99"/>
                  </a:lnTo>
                  <a:lnTo>
                    <a:pt x="154" y="101"/>
                  </a:lnTo>
                  <a:lnTo>
                    <a:pt x="151" y="102"/>
                  </a:lnTo>
                  <a:lnTo>
                    <a:pt x="11" y="133"/>
                  </a:lnTo>
                </a:path>
              </a:pathLst>
            </a:custGeom>
            <a:solidFill>
              <a:schemeClr val="tx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1" name="Freeform 491"/>
            <p:cNvSpPr>
              <a:spLocks/>
            </p:cNvSpPr>
            <p:nvPr/>
          </p:nvSpPr>
          <p:spPr bwMode="auto">
            <a:xfrm>
              <a:off x="4078" y="1324"/>
              <a:ext cx="24" cy="75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2" y="44"/>
                </a:cxn>
                <a:cxn ang="0">
                  <a:pos x="1" y="44"/>
                </a:cxn>
                <a:cxn ang="0">
                  <a:pos x="0" y="43"/>
                </a:cxn>
                <a:cxn ang="0">
                  <a:pos x="1" y="41"/>
                </a:cxn>
                <a:cxn ang="0">
                  <a:pos x="1" y="32"/>
                </a:cxn>
                <a:cxn ang="0">
                  <a:pos x="1" y="27"/>
                </a:cxn>
                <a:cxn ang="0">
                  <a:pos x="2" y="19"/>
                </a:cxn>
                <a:cxn ang="0">
                  <a:pos x="4" y="16"/>
                </a:cxn>
                <a:cxn ang="0">
                  <a:pos x="8" y="13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4" y="10"/>
                </a:cxn>
                <a:cxn ang="0">
                  <a:pos x="16" y="11"/>
                </a:cxn>
                <a:cxn ang="0">
                  <a:pos x="20" y="13"/>
                </a:cxn>
                <a:cxn ang="0">
                  <a:pos x="21" y="14"/>
                </a:cxn>
                <a:cxn ang="0">
                  <a:pos x="22" y="19"/>
                </a:cxn>
                <a:cxn ang="0">
                  <a:pos x="23" y="25"/>
                </a:cxn>
                <a:cxn ang="0">
                  <a:pos x="23" y="28"/>
                </a:cxn>
                <a:cxn ang="0">
                  <a:pos x="23" y="34"/>
                </a:cxn>
                <a:cxn ang="0">
                  <a:pos x="23" y="39"/>
                </a:cxn>
                <a:cxn ang="0">
                  <a:pos x="21" y="39"/>
                </a:cxn>
                <a:cxn ang="0">
                  <a:pos x="20" y="40"/>
                </a:cxn>
                <a:cxn ang="0">
                  <a:pos x="21" y="38"/>
                </a:cxn>
                <a:cxn ang="0">
                  <a:pos x="16" y="67"/>
                </a:cxn>
                <a:cxn ang="0">
                  <a:pos x="15" y="71"/>
                </a:cxn>
                <a:cxn ang="0">
                  <a:pos x="11" y="71"/>
                </a:cxn>
                <a:cxn ang="0">
                  <a:pos x="9" y="72"/>
                </a:cxn>
                <a:cxn ang="0">
                  <a:pos x="7" y="74"/>
                </a:cxn>
                <a:cxn ang="0">
                  <a:pos x="5" y="74"/>
                </a:cxn>
                <a:cxn ang="0">
                  <a:pos x="5" y="74"/>
                </a:cxn>
                <a:cxn ang="0">
                  <a:pos x="5" y="71"/>
                </a:cxn>
                <a:cxn ang="0">
                  <a:pos x="4" y="41"/>
                </a:cxn>
                <a:cxn ang="0">
                  <a:pos x="4" y="43"/>
                </a:cxn>
                <a:cxn ang="0">
                  <a:pos x="4" y="43"/>
                </a:cxn>
                <a:cxn ang="0">
                  <a:pos x="3" y="44"/>
                </a:cxn>
                <a:cxn ang="0">
                  <a:pos x="3" y="46"/>
                </a:cxn>
              </a:cxnLst>
              <a:rect l="0" t="0" r="r" b="b"/>
              <a:pathLst>
                <a:path w="24" h="75">
                  <a:moveTo>
                    <a:pt x="4" y="45"/>
                  </a:moveTo>
                  <a:lnTo>
                    <a:pt x="4" y="62"/>
                  </a:lnTo>
                  <a:lnTo>
                    <a:pt x="0" y="64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6" y="11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1"/>
                  </a:lnTo>
                  <a:lnTo>
                    <a:pt x="22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9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19" y="25"/>
                  </a:lnTo>
                  <a:lnTo>
                    <a:pt x="19" y="39"/>
                  </a:lnTo>
                  <a:lnTo>
                    <a:pt x="16" y="67"/>
                  </a:lnTo>
                  <a:lnTo>
                    <a:pt x="18" y="69"/>
                  </a:lnTo>
                  <a:lnTo>
                    <a:pt x="19" y="71"/>
                  </a:lnTo>
                  <a:lnTo>
                    <a:pt x="15" y="71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0" y="72"/>
                  </a:lnTo>
                  <a:lnTo>
                    <a:pt x="9" y="72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6" y="74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5" y="71"/>
                  </a:lnTo>
                  <a:lnTo>
                    <a:pt x="8" y="69"/>
                  </a:lnTo>
                  <a:lnTo>
                    <a:pt x="5" y="44"/>
                  </a:lnTo>
                  <a:lnTo>
                    <a:pt x="4" y="41"/>
                  </a:lnTo>
                  <a:lnTo>
                    <a:pt x="5" y="27"/>
                  </a:lnTo>
                  <a:lnTo>
                    <a:pt x="2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6"/>
                  </a:lnTo>
                  <a:lnTo>
                    <a:pt x="4" y="4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2" name="Freeform 492"/>
            <p:cNvSpPr>
              <a:spLocks/>
            </p:cNvSpPr>
            <p:nvPr/>
          </p:nvSpPr>
          <p:spPr bwMode="auto">
            <a:xfrm>
              <a:off x="4114" y="1312"/>
              <a:ext cx="90" cy="29"/>
            </a:xfrm>
            <a:custGeom>
              <a:avLst/>
              <a:gdLst/>
              <a:ahLst/>
              <a:cxnLst>
                <a:cxn ang="0">
                  <a:pos x="89" y="10"/>
                </a:cxn>
                <a:cxn ang="0">
                  <a:pos x="0" y="28"/>
                </a:cxn>
                <a:cxn ang="0">
                  <a:pos x="0" y="18"/>
                </a:cxn>
                <a:cxn ang="0">
                  <a:pos x="89" y="0"/>
                </a:cxn>
                <a:cxn ang="0">
                  <a:pos x="89" y="10"/>
                </a:cxn>
              </a:cxnLst>
              <a:rect l="0" t="0" r="r" b="b"/>
              <a:pathLst>
                <a:path w="90" h="29">
                  <a:moveTo>
                    <a:pt x="89" y="10"/>
                  </a:moveTo>
                  <a:lnTo>
                    <a:pt x="0" y="28"/>
                  </a:lnTo>
                  <a:lnTo>
                    <a:pt x="0" y="18"/>
                  </a:lnTo>
                  <a:lnTo>
                    <a:pt x="89" y="0"/>
                  </a:lnTo>
                  <a:lnTo>
                    <a:pt x="8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3" name="Freeform 493"/>
            <p:cNvSpPr>
              <a:spLocks/>
            </p:cNvSpPr>
            <p:nvPr/>
          </p:nvSpPr>
          <p:spPr bwMode="auto">
            <a:xfrm>
              <a:off x="4115" y="1392"/>
              <a:ext cx="17" cy="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2"/>
                </a:cxn>
                <a:cxn ang="0">
                  <a:pos x="15" y="3"/>
                </a:cxn>
                <a:cxn ang="0">
                  <a:pos x="16" y="3"/>
                </a:cxn>
                <a:cxn ang="0">
                  <a:pos x="15" y="4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2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14"/>
                </a:cxn>
                <a:cxn ang="0">
                  <a:pos x="4" y="16"/>
                </a:cxn>
              </a:cxnLst>
              <a:rect l="0" t="0" r="r" b="b"/>
              <a:pathLst>
                <a:path w="17" h="17">
                  <a:moveTo>
                    <a:pt x="4" y="16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14"/>
                  </a:lnTo>
                  <a:lnTo>
                    <a:pt x="4" y="1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4" name="Freeform 494"/>
            <p:cNvSpPr>
              <a:spLocks/>
            </p:cNvSpPr>
            <p:nvPr/>
          </p:nvSpPr>
          <p:spPr bwMode="auto">
            <a:xfrm>
              <a:off x="4167" y="1381"/>
              <a:ext cx="17" cy="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8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2" y="1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5" y="3"/>
                </a:cxn>
                <a:cxn ang="0">
                  <a:pos x="16" y="3"/>
                </a:cxn>
                <a:cxn ang="0">
                  <a:pos x="16" y="4"/>
                </a:cxn>
                <a:cxn ang="0">
                  <a:pos x="16" y="5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14"/>
                </a:cxn>
                <a:cxn ang="0">
                  <a:pos x="4" y="16"/>
                </a:cxn>
              </a:cxnLst>
              <a:rect l="0" t="0" r="r" b="b"/>
              <a:pathLst>
                <a:path w="17" h="17">
                  <a:moveTo>
                    <a:pt x="4" y="16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14"/>
                  </a:lnTo>
                  <a:lnTo>
                    <a:pt x="4" y="1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5" name="Freeform 495"/>
            <p:cNvSpPr>
              <a:spLocks/>
            </p:cNvSpPr>
            <p:nvPr/>
          </p:nvSpPr>
          <p:spPr bwMode="auto">
            <a:xfrm>
              <a:off x="4015" y="1451"/>
              <a:ext cx="61" cy="103"/>
            </a:xfrm>
            <a:custGeom>
              <a:avLst/>
              <a:gdLst/>
              <a:ahLst/>
              <a:cxnLst>
                <a:cxn ang="0">
                  <a:pos x="35" y="102"/>
                </a:cxn>
                <a:cxn ang="0">
                  <a:pos x="29" y="101"/>
                </a:cxn>
                <a:cxn ang="0">
                  <a:pos x="23" y="99"/>
                </a:cxn>
                <a:cxn ang="0">
                  <a:pos x="18" y="95"/>
                </a:cxn>
                <a:cxn ang="0">
                  <a:pos x="13" y="89"/>
                </a:cxn>
                <a:cxn ang="0">
                  <a:pos x="9" y="82"/>
                </a:cxn>
                <a:cxn ang="0">
                  <a:pos x="5" y="74"/>
                </a:cxn>
                <a:cxn ang="0">
                  <a:pos x="2" y="6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5" y="17"/>
                </a:cxn>
                <a:cxn ang="0">
                  <a:pos x="9" y="11"/>
                </a:cxn>
                <a:cxn ang="0">
                  <a:pos x="13" y="5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2" y="7"/>
                </a:cxn>
                <a:cxn ang="0">
                  <a:pos x="47" y="12"/>
                </a:cxn>
                <a:cxn ang="0">
                  <a:pos x="51" y="20"/>
                </a:cxn>
                <a:cxn ang="0">
                  <a:pos x="55" y="28"/>
                </a:cxn>
                <a:cxn ang="0">
                  <a:pos x="58" y="37"/>
                </a:cxn>
                <a:cxn ang="0">
                  <a:pos x="59" y="47"/>
                </a:cxn>
                <a:cxn ang="0">
                  <a:pos x="60" y="58"/>
                </a:cxn>
                <a:cxn ang="0">
                  <a:pos x="59" y="67"/>
                </a:cxn>
                <a:cxn ang="0">
                  <a:pos x="57" y="76"/>
                </a:cxn>
                <a:cxn ang="0">
                  <a:pos x="55" y="84"/>
                </a:cxn>
                <a:cxn ang="0">
                  <a:pos x="51" y="91"/>
                </a:cxn>
                <a:cxn ang="0">
                  <a:pos x="46" y="96"/>
                </a:cxn>
                <a:cxn ang="0">
                  <a:pos x="41" y="100"/>
                </a:cxn>
                <a:cxn ang="0">
                  <a:pos x="35" y="102"/>
                </a:cxn>
              </a:cxnLst>
              <a:rect l="0" t="0" r="r" b="b"/>
              <a:pathLst>
                <a:path w="61" h="103">
                  <a:moveTo>
                    <a:pt x="35" y="102"/>
                  </a:moveTo>
                  <a:lnTo>
                    <a:pt x="29" y="101"/>
                  </a:lnTo>
                  <a:lnTo>
                    <a:pt x="23" y="99"/>
                  </a:lnTo>
                  <a:lnTo>
                    <a:pt x="18" y="95"/>
                  </a:lnTo>
                  <a:lnTo>
                    <a:pt x="13" y="89"/>
                  </a:lnTo>
                  <a:lnTo>
                    <a:pt x="9" y="82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5" y="17"/>
                  </a:lnTo>
                  <a:lnTo>
                    <a:pt x="9" y="11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7"/>
                  </a:lnTo>
                  <a:lnTo>
                    <a:pt x="47" y="12"/>
                  </a:lnTo>
                  <a:lnTo>
                    <a:pt x="51" y="20"/>
                  </a:lnTo>
                  <a:lnTo>
                    <a:pt x="55" y="28"/>
                  </a:lnTo>
                  <a:lnTo>
                    <a:pt x="58" y="37"/>
                  </a:lnTo>
                  <a:lnTo>
                    <a:pt x="59" y="47"/>
                  </a:lnTo>
                  <a:lnTo>
                    <a:pt x="60" y="58"/>
                  </a:lnTo>
                  <a:lnTo>
                    <a:pt x="59" y="67"/>
                  </a:lnTo>
                  <a:lnTo>
                    <a:pt x="57" y="76"/>
                  </a:lnTo>
                  <a:lnTo>
                    <a:pt x="55" y="84"/>
                  </a:lnTo>
                  <a:lnTo>
                    <a:pt x="51" y="91"/>
                  </a:lnTo>
                  <a:lnTo>
                    <a:pt x="46" y="96"/>
                  </a:lnTo>
                  <a:lnTo>
                    <a:pt x="41" y="100"/>
                  </a:lnTo>
                  <a:lnTo>
                    <a:pt x="35" y="102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6" name="Freeform 496"/>
            <p:cNvSpPr>
              <a:spLocks/>
            </p:cNvSpPr>
            <p:nvPr/>
          </p:nvSpPr>
          <p:spPr bwMode="auto">
            <a:xfrm>
              <a:off x="4006" y="1455"/>
              <a:ext cx="61" cy="103"/>
            </a:xfrm>
            <a:custGeom>
              <a:avLst/>
              <a:gdLst/>
              <a:ahLst/>
              <a:cxnLst>
                <a:cxn ang="0">
                  <a:pos x="35" y="102"/>
                </a:cxn>
                <a:cxn ang="0">
                  <a:pos x="29" y="101"/>
                </a:cxn>
                <a:cxn ang="0">
                  <a:pos x="23" y="99"/>
                </a:cxn>
                <a:cxn ang="0">
                  <a:pos x="18" y="95"/>
                </a:cxn>
                <a:cxn ang="0">
                  <a:pos x="13" y="89"/>
                </a:cxn>
                <a:cxn ang="0">
                  <a:pos x="9" y="82"/>
                </a:cxn>
                <a:cxn ang="0">
                  <a:pos x="5" y="74"/>
                </a:cxn>
                <a:cxn ang="0">
                  <a:pos x="2" y="6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5" y="17"/>
                </a:cxn>
                <a:cxn ang="0">
                  <a:pos x="9" y="11"/>
                </a:cxn>
                <a:cxn ang="0">
                  <a:pos x="13" y="5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2" y="7"/>
                </a:cxn>
                <a:cxn ang="0">
                  <a:pos x="47" y="12"/>
                </a:cxn>
                <a:cxn ang="0">
                  <a:pos x="51" y="20"/>
                </a:cxn>
                <a:cxn ang="0">
                  <a:pos x="55" y="28"/>
                </a:cxn>
                <a:cxn ang="0">
                  <a:pos x="58" y="37"/>
                </a:cxn>
                <a:cxn ang="0">
                  <a:pos x="60" y="47"/>
                </a:cxn>
                <a:cxn ang="0">
                  <a:pos x="60" y="58"/>
                </a:cxn>
                <a:cxn ang="0">
                  <a:pos x="59" y="67"/>
                </a:cxn>
                <a:cxn ang="0">
                  <a:pos x="57" y="76"/>
                </a:cxn>
                <a:cxn ang="0">
                  <a:pos x="55" y="84"/>
                </a:cxn>
                <a:cxn ang="0">
                  <a:pos x="51" y="91"/>
                </a:cxn>
                <a:cxn ang="0">
                  <a:pos x="46" y="96"/>
                </a:cxn>
                <a:cxn ang="0">
                  <a:pos x="41" y="100"/>
                </a:cxn>
                <a:cxn ang="0">
                  <a:pos x="35" y="102"/>
                </a:cxn>
              </a:cxnLst>
              <a:rect l="0" t="0" r="r" b="b"/>
              <a:pathLst>
                <a:path w="61" h="103">
                  <a:moveTo>
                    <a:pt x="35" y="102"/>
                  </a:moveTo>
                  <a:lnTo>
                    <a:pt x="29" y="101"/>
                  </a:lnTo>
                  <a:lnTo>
                    <a:pt x="23" y="99"/>
                  </a:lnTo>
                  <a:lnTo>
                    <a:pt x="18" y="95"/>
                  </a:lnTo>
                  <a:lnTo>
                    <a:pt x="13" y="89"/>
                  </a:lnTo>
                  <a:lnTo>
                    <a:pt x="9" y="82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5" y="17"/>
                  </a:lnTo>
                  <a:lnTo>
                    <a:pt x="9" y="11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7"/>
                  </a:lnTo>
                  <a:lnTo>
                    <a:pt x="47" y="12"/>
                  </a:lnTo>
                  <a:lnTo>
                    <a:pt x="51" y="20"/>
                  </a:lnTo>
                  <a:lnTo>
                    <a:pt x="55" y="28"/>
                  </a:lnTo>
                  <a:lnTo>
                    <a:pt x="58" y="37"/>
                  </a:lnTo>
                  <a:lnTo>
                    <a:pt x="60" y="47"/>
                  </a:lnTo>
                  <a:lnTo>
                    <a:pt x="60" y="58"/>
                  </a:lnTo>
                  <a:lnTo>
                    <a:pt x="59" y="67"/>
                  </a:lnTo>
                  <a:lnTo>
                    <a:pt x="57" y="76"/>
                  </a:lnTo>
                  <a:lnTo>
                    <a:pt x="55" y="84"/>
                  </a:lnTo>
                  <a:lnTo>
                    <a:pt x="51" y="91"/>
                  </a:lnTo>
                  <a:lnTo>
                    <a:pt x="46" y="96"/>
                  </a:lnTo>
                  <a:lnTo>
                    <a:pt x="41" y="100"/>
                  </a:lnTo>
                  <a:lnTo>
                    <a:pt x="35" y="10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7" name="Freeform 497"/>
            <p:cNvSpPr>
              <a:spLocks/>
            </p:cNvSpPr>
            <p:nvPr/>
          </p:nvSpPr>
          <p:spPr bwMode="auto">
            <a:xfrm>
              <a:off x="3983" y="1504"/>
              <a:ext cx="65" cy="123"/>
            </a:xfrm>
            <a:custGeom>
              <a:avLst/>
              <a:gdLst/>
              <a:ahLst/>
              <a:cxnLst>
                <a:cxn ang="0">
                  <a:pos x="64" y="122"/>
                </a:cxn>
                <a:cxn ang="0">
                  <a:pos x="54" y="117"/>
                </a:cxn>
                <a:cxn ang="0">
                  <a:pos x="43" y="110"/>
                </a:cxn>
                <a:cxn ang="0">
                  <a:pos x="34" y="101"/>
                </a:cxn>
                <a:cxn ang="0">
                  <a:pos x="25" y="90"/>
                </a:cxn>
                <a:cxn ang="0">
                  <a:pos x="17" y="77"/>
                </a:cxn>
                <a:cxn ang="0">
                  <a:pos x="10" y="63"/>
                </a:cxn>
                <a:cxn ang="0">
                  <a:pos x="4" y="47"/>
                </a:cxn>
                <a:cxn ang="0">
                  <a:pos x="0" y="30"/>
                </a:cxn>
                <a:cxn ang="0">
                  <a:pos x="52" y="0"/>
                </a:cxn>
                <a:cxn ang="0">
                  <a:pos x="64" y="122"/>
                </a:cxn>
              </a:cxnLst>
              <a:rect l="0" t="0" r="r" b="b"/>
              <a:pathLst>
                <a:path w="65" h="123">
                  <a:moveTo>
                    <a:pt x="64" y="122"/>
                  </a:moveTo>
                  <a:lnTo>
                    <a:pt x="54" y="117"/>
                  </a:lnTo>
                  <a:lnTo>
                    <a:pt x="43" y="110"/>
                  </a:lnTo>
                  <a:lnTo>
                    <a:pt x="34" y="101"/>
                  </a:lnTo>
                  <a:lnTo>
                    <a:pt x="25" y="90"/>
                  </a:lnTo>
                  <a:lnTo>
                    <a:pt x="17" y="77"/>
                  </a:lnTo>
                  <a:lnTo>
                    <a:pt x="10" y="63"/>
                  </a:lnTo>
                  <a:lnTo>
                    <a:pt x="4" y="47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64" y="122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8" name="Freeform 498"/>
            <p:cNvSpPr>
              <a:spLocks/>
            </p:cNvSpPr>
            <p:nvPr/>
          </p:nvSpPr>
          <p:spPr bwMode="auto">
            <a:xfrm>
              <a:off x="3955" y="1503"/>
              <a:ext cx="332" cy="210"/>
            </a:xfrm>
            <a:custGeom>
              <a:avLst/>
              <a:gdLst/>
              <a:ahLst/>
              <a:cxnLst>
                <a:cxn ang="0">
                  <a:pos x="318" y="144"/>
                </a:cxn>
                <a:cxn ang="0">
                  <a:pos x="252" y="165"/>
                </a:cxn>
                <a:cxn ang="0">
                  <a:pos x="167" y="189"/>
                </a:cxn>
                <a:cxn ang="0">
                  <a:pos x="104" y="206"/>
                </a:cxn>
                <a:cxn ang="0">
                  <a:pos x="0" y="139"/>
                </a:cxn>
                <a:cxn ang="0">
                  <a:pos x="0" y="138"/>
                </a:cxn>
                <a:cxn ang="0">
                  <a:pos x="0" y="134"/>
                </a:cxn>
                <a:cxn ang="0">
                  <a:pos x="1" y="128"/>
                </a:cxn>
                <a:cxn ang="0">
                  <a:pos x="7" y="120"/>
                </a:cxn>
                <a:cxn ang="0">
                  <a:pos x="22" y="98"/>
                </a:cxn>
                <a:cxn ang="0">
                  <a:pos x="44" y="59"/>
                </a:cxn>
                <a:cxn ang="0">
                  <a:pos x="65" y="21"/>
                </a:cxn>
                <a:cxn ang="0">
                  <a:pos x="73" y="5"/>
                </a:cxn>
                <a:cxn ang="0">
                  <a:pos x="73" y="4"/>
                </a:cxn>
                <a:cxn ang="0">
                  <a:pos x="75" y="2"/>
                </a:cxn>
                <a:cxn ang="0">
                  <a:pos x="78" y="0"/>
                </a:cxn>
                <a:cxn ang="0">
                  <a:pos x="83" y="2"/>
                </a:cxn>
                <a:cxn ang="0">
                  <a:pos x="87" y="5"/>
                </a:cxn>
                <a:cxn ang="0">
                  <a:pos x="87" y="9"/>
                </a:cxn>
                <a:cxn ang="0">
                  <a:pos x="86" y="12"/>
                </a:cxn>
                <a:cxn ang="0">
                  <a:pos x="85" y="13"/>
                </a:cxn>
                <a:cxn ang="0">
                  <a:pos x="73" y="31"/>
                </a:cxn>
                <a:cxn ang="0">
                  <a:pos x="49" y="71"/>
                </a:cxn>
                <a:cxn ang="0">
                  <a:pos x="26" y="113"/>
                </a:cxn>
                <a:cxn ang="0">
                  <a:pos x="19" y="135"/>
                </a:cxn>
                <a:cxn ang="0">
                  <a:pos x="35" y="152"/>
                </a:cxn>
                <a:cxn ang="0">
                  <a:pos x="56" y="167"/>
                </a:cxn>
                <a:cxn ang="0">
                  <a:pos x="78" y="180"/>
                </a:cxn>
                <a:cxn ang="0">
                  <a:pos x="98" y="193"/>
                </a:cxn>
                <a:cxn ang="0">
                  <a:pos x="123" y="187"/>
                </a:cxn>
                <a:cxn ang="0">
                  <a:pos x="179" y="171"/>
                </a:cxn>
                <a:cxn ang="0">
                  <a:pos x="246" y="152"/>
                </a:cxn>
                <a:cxn ang="0">
                  <a:pos x="302" y="137"/>
                </a:cxn>
              </a:cxnLst>
              <a:rect l="0" t="0" r="r" b="b"/>
              <a:pathLst>
                <a:path w="332" h="210">
                  <a:moveTo>
                    <a:pt x="331" y="137"/>
                  </a:moveTo>
                  <a:lnTo>
                    <a:pt x="318" y="144"/>
                  </a:lnTo>
                  <a:lnTo>
                    <a:pt x="290" y="154"/>
                  </a:lnTo>
                  <a:lnTo>
                    <a:pt x="252" y="165"/>
                  </a:lnTo>
                  <a:lnTo>
                    <a:pt x="209" y="178"/>
                  </a:lnTo>
                  <a:lnTo>
                    <a:pt x="167" y="189"/>
                  </a:lnTo>
                  <a:lnTo>
                    <a:pt x="130" y="199"/>
                  </a:lnTo>
                  <a:lnTo>
                    <a:pt x="104" y="206"/>
                  </a:lnTo>
                  <a:lnTo>
                    <a:pt x="94" y="20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0" y="131"/>
                  </a:lnTo>
                  <a:lnTo>
                    <a:pt x="1" y="128"/>
                  </a:lnTo>
                  <a:lnTo>
                    <a:pt x="3" y="124"/>
                  </a:lnTo>
                  <a:lnTo>
                    <a:pt x="7" y="120"/>
                  </a:lnTo>
                  <a:lnTo>
                    <a:pt x="13" y="113"/>
                  </a:lnTo>
                  <a:lnTo>
                    <a:pt x="22" y="98"/>
                  </a:lnTo>
                  <a:lnTo>
                    <a:pt x="33" y="79"/>
                  </a:lnTo>
                  <a:lnTo>
                    <a:pt x="44" y="59"/>
                  </a:lnTo>
                  <a:lnTo>
                    <a:pt x="55" y="39"/>
                  </a:lnTo>
                  <a:lnTo>
                    <a:pt x="65" y="21"/>
                  </a:lnTo>
                  <a:lnTo>
                    <a:pt x="71" y="10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5" y="2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5" y="12"/>
                  </a:lnTo>
                  <a:lnTo>
                    <a:pt x="85" y="13"/>
                  </a:lnTo>
                  <a:lnTo>
                    <a:pt x="82" y="18"/>
                  </a:lnTo>
                  <a:lnTo>
                    <a:pt x="73" y="31"/>
                  </a:lnTo>
                  <a:lnTo>
                    <a:pt x="62" y="49"/>
                  </a:lnTo>
                  <a:lnTo>
                    <a:pt x="49" y="71"/>
                  </a:lnTo>
                  <a:lnTo>
                    <a:pt x="36" y="93"/>
                  </a:lnTo>
                  <a:lnTo>
                    <a:pt x="26" y="113"/>
                  </a:lnTo>
                  <a:lnTo>
                    <a:pt x="19" y="128"/>
                  </a:lnTo>
                  <a:lnTo>
                    <a:pt x="19" y="135"/>
                  </a:lnTo>
                  <a:lnTo>
                    <a:pt x="26" y="144"/>
                  </a:lnTo>
                  <a:lnTo>
                    <a:pt x="35" y="152"/>
                  </a:lnTo>
                  <a:lnTo>
                    <a:pt x="45" y="160"/>
                  </a:lnTo>
                  <a:lnTo>
                    <a:pt x="56" y="167"/>
                  </a:lnTo>
                  <a:lnTo>
                    <a:pt x="67" y="173"/>
                  </a:lnTo>
                  <a:lnTo>
                    <a:pt x="78" y="180"/>
                  </a:lnTo>
                  <a:lnTo>
                    <a:pt x="88" y="186"/>
                  </a:lnTo>
                  <a:lnTo>
                    <a:pt x="98" y="193"/>
                  </a:lnTo>
                  <a:lnTo>
                    <a:pt x="105" y="192"/>
                  </a:lnTo>
                  <a:lnTo>
                    <a:pt x="123" y="187"/>
                  </a:lnTo>
                  <a:lnTo>
                    <a:pt x="148" y="180"/>
                  </a:lnTo>
                  <a:lnTo>
                    <a:pt x="179" y="171"/>
                  </a:lnTo>
                  <a:lnTo>
                    <a:pt x="212" y="162"/>
                  </a:lnTo>
                  <a:lnTo>
                    <a:pt x="246" y="152"/>
                  </a:lnTo>
                  <a:lnTo>
                    <a:pt x="276" y="143"/>
                  </a:lnTo>
                  <a:lnTo>
                    <a:pt x="302" y="137"/>
                  </a:lnTo>
                  <a:lnTo>
                    <a:pt x="331" y="13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699" name="Freeform 499"/>
            <p:cNvSpPr>
              <a:spLocks/>
            </p:cNvSpPr>
            <p:nvPr/>
          </p:nvSpPr>
          <p:spPr bwMode="auto">
            <a:xfrm>
              <a:off x="4114" y="1331"/>
              <a:ext cx="90" cy="29"/>
            </a:xfrm>
            <a:custGeom>
              <a:avLst/>
              <a:gdLst/>
              <a:ahLst/>
              <a:cxnLst>
                <a:cxn ang="0">
                  <a:pos x="89" y="10"/>
                </a:cxn>
                <a:cxn ang="0">
                  <a:pos x="0" y="28"/>
                </a:cxn>
                <a:cxn ang="0">
                  <a:pos x="0" y="18"/>
                </a:cxn>
                <a:cxn ang="0">
                  <a:pos x="89" y="0"/>
                </a:cxn>
                <a:cxn ang="0">
                  <a:pos x="89" y="10"/>
                </a:cxn>
              </a:cxnLst>
              <a:rect l="0" t="0" r="r" b="b"/>
              <a:pathLst>
                <a:path w="90" h="29">
                  <a:moveTo>
                    <a:pt x="89" y="10"/>
                  </a:moveTo>
                  <a:lnTo>
                    <a:pt x="0" y="28"/>
                  </a:lnTo>
                  <a:lnTo>
                    <a:pt x="0" y="18"/>
                  </a:lnTo>
                  <a:lnTo>
                    <a:pt x="89" y="0"/>
                  </a:lnTo>
                  <a:lnTo>
                    <a:pt x="8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00" name="Freeform 500"/>
            <p:cNvSpPr>
              <a:spLocks/>
            </p:cNvSpPr>
            <p:nvPr/>
          </p:nvSpPr>
          <p:spPr bwMode="auto">
            <a:xfrm>
              <a:off x="4114" y="1350"/>
              <a:ext cx="90" cy="29"/>
            </a:xfrm>
            <a:custGeom>
              <a:avLst/>
              <a:gdLst/>
              <a:ahLst/>
              <a:cxnLst>
                <a:cxn ang="0">
                  <a:pos x="89" y="10"/>
                </a:cxn>
                <a:cxn ang="0">
                  <a:pos x="0" y="28"/>
                </a:cxn>
                <a:cxn ang="0">
                  <a:pos x="0" y="18"/>
                </a:cxn>
                <a:cxn ang="0">
                  <a:pos x="89" y="0"/>
                </a:cxn>
                <a:cxn ang="0">
                  <a:pos x="89" y="10"/>
                </a:cxn>
              </a:cxnLst>
              <a:rect l="0" t="0" r="r" b="b"/>
              <a:pathLst>
                <a:path w="90" h="29">
                  <a:moveTo>
                    <a:pt x="89" y="10"/>
                  </a:moveTo>
                  <a:lnTo>
                    <a:pt x="0" y="28"/>
                  </a:lnTo>
                  <a:lnTo>
                    <a:pt x="0" y="18"/>
                  </a:lnTo>
                  <a:lnTo>
                    <a:pt x="89" y="0"/>
                  </a:lnTo>
                  <a:lnTo>
                    <a:pt x="8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5701" name="Group 501"/>
          <p:cNvGrpSpPr>
            <a:grpSpLocks/>
          </p:cNvGrpSpPr>
          <p:nvPr/>
        </p:nvGrpSpPr>
        <p:grpSpPr bwMode="auto">
          <a:xfrm>
            <a:off x="5726113" y="3921125"/>
            <a:ext cx="463550" cy="533400"/>
            <a:chOff x="3324" y="2297"/>
            <a:chExt cx="292" cy="336"/>
          </a:xfrm>
        </p:grpSpPr>
        <p:sp>
          <p:nvSpPr>
            <p:cNvPr id="435702" name="Freeform 502"/>
            <p:cNvSpPr>
              <a:spLocks/>
            </p:cNvSpPr>
            <p:nvPr/>
          </p:nvSpPr>
          <p:spPr bwMode="auto">
            <a:xfrm>
              <a:off x="3324" y="2421"/>
              <a:ext cx="71" cy="36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8" y="15"/>
                </a:cxn>
                <a:cxn ang="0">
                  <a:pos x="62" y="0"/>
                </a:cxn>
                <a:cxn ang="0">
                  <a:pos x="70" y="14"/>
                </a:cxn>
                <a:cxn ang="0">
                  <a:pos x="0" y="35"/>
                </a:cxn>
              </a:cxnLst>
              <a:rect l="0" t="0" r="r" b="b"/>
              <a:pathLst>
                <a:path w="71" h="36">
                  <a:moveTo>
                    <a:pt x="0" y="35"/>
                  </a:moveTo>
                  <a:lnTo>
                    <a:pt x="8" y="15"/>
                  </a:lnTo>
                  <a:lnTo>
                    <a:pt x="62" y="0"/>
                  </a:lnTo>
                  <a:lnTo>
                    <a:pt x="70" y="14"/>
                  </a:lnTo>
                  <a:lnTo>
                    <a:pt x="0" y="35"/>
                  </a:lnTo>
                </a:path>
              </a:pathLst>
            </a:custGeom>
            <a:solidFill>
              <a:srgbClr val="B895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03" name="Freeform 503"/>
            <p:cNvSpPr>
              <a:spLocks/>
            </p:cNvSpPr>
            <p:nvPr/>
          </p:nvSpPr>
          <p:spPr bwMode="auto">
            <a:xfrm>
              <a:off x="3325" y="2395"/>
              <a:ext cx="211" cy="196"/>
            </a:xfrm>
            <a:custGeom>
              <a:avLst/>
              <a:gdLst/>
              <a:ahLst/>
              <a:cxnLst>
                <a:cxn ang="0">
                  <a:pos x="210" y="139"/>
                </a:cxn>
                <a:cxn ang="0">
                  <a:pos x="210" y="0"/>
                </a:cxn>
                <a:cxn ang="0">
                  <a:pos x="0" y="55"/>
                </a:cxn>
                <a:cxn ang="0">
                  <a:pos x="0" y="195"/>
                </a:cxn>
                <a:cxn ang="0">
                  <a:pos x="210" y="139"/>
                </a:cxn>
              </a:cxnLst>
              <a:rect l="0" t="0" r="r" b="b"/>
              <a:pathLst>
                <a:path w="211" h="196">
                  <a:moveTo>
                    <a:pt x="210" y="139"/>
                  </a:moveTo>
                  <a:lnTo>
                    <a:pt x="210" y="0"/>
                  </a:lnTo>
                  <a:lnTo>
                    <a:pt x="0" y="55"/>
                  </a:lnTo>
                  <a:lnTo>
                    <a:pt x="0" y="195"/>
                  </a:lnTo>
                  <a:lnTo>
                    <a:pt x="210" y="139"/>
                  </a:lnTo>
                </a:path>
              </a:pathLst>
            </a:custGeom>
            <a:solidFill>
              <a:srgbClr val="B895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04" name="Freeform 504"/>
            <p:cNvSpPr>
              <a:spLocks/>
            </p:cNvSpPr>
            <p:nvPr/>
          </p:nvSpPr>
          <p:spPr bwMode="auto">
            <a:xfrm>
              <a:off x="3403" y="2334"/>
              <a:ext cx="66" cy="206"/>
            </a:xfrm>
            <a:custGeom>
              <a:avLst/>
              <a:gdLst/>
              <a:ahLst/>
              <a:cxnLst>
                <a:cxn ang="0">
                  <a:pos x="53" y="95"/>
                </a:cxn>
                <a:cxn ang="0">
                  <a:pos x="52" y="92"/>
                </a:cxn>
                <a:cxn ang="0">
                  <a:pos x="49" y="81"/>
                </a:cxn>
                <a:cxn ang="0">
                  <a:pos x="53" y="68"/>
                </a:cxn>
                <a:cxn ang="0">
                  <a:pos x="55" y="60"/>
                </a:cxn>
                <a:cxn ang="0">
                  <a:pos x="52" y="41"/>
                </a:cxn>
                <a:cxn ang="0">
                  <a:pos x="44" y="30"/>
                </a:cxn>
                <a:cxn ang="0">
                  <a:pos x="39" y="27"/>
                </a:cxn>
                <a:cxn ang="0">
                  <a:pos x="43" y="21"/>
                </a:cxn>
                <a:cxn ang="0">
                  <a:pos x="41" y="21"/>
                </a:cxn>
                <a:cxn ang="0">
                  <a:pos x="38" y="17"/>
                </a:cxn>
                <a:cxn ang="0">
                  <a:pos x="40" y="8"/>
                </a:cxn>
                <a:cxn ang="0">
                  <a:pos x="33" y="0"/>
                </a:cxn>
                <a:cxn ang="0">
                  <a:pos x="23" y="2"/>
                </a:cxn>
                <a:cxn ang="0">
                  <a:pos x="15" y="7"/>
                </a:cxn>
                <a:cxn ang="0">
                  <a:pos x="15" y="10"/>
                </a:cxn>
                <a:cxn ang="0">
                  <a:pos x="15" y="11"/>
                </a:cxn>
                <a:cxn ang="0">
                  <a:pos x="15" y="14"/>
                </a:cxn>
                <a:cxn ang="0">
                  <a:pos x="16" y="23"/>
                </a:cxn>
                <a:cxn ang="0">
                  <a:pos x="15" y="25"/>
                </a:cxn>
                <a:cxn ang="0">
                  <a:pos x="13" y="28"/>
                </a:cxn>
                <a:cxn ang="0">
                  <a:pos x="15" y="30"/>
                </a:cxn>
                <a:cxn ang="0">
                  <a:pos x="18" y="32"/>
                </a:cxn>
                <a:cxn ang="0">
                  <a:pos x="15" y="35"/>
                </a:cxn>
                <a:cxn ang="0">
                  <a:pos x="12" y="38"/>
                </a:cxn>
                <a:cxn ang="0">
                  <a:pos x="10" y="39"/>
                </a:cxn>
                <a:cxn ang="0">
                  <a:pos x="6" y="44"/>
                </a:cxn>
                <a:cxn ang="0">
                  <a:pos x="2" y="76"/>
                </a:cxn>
                <a:cxn ang="0">
                  <a:pos x="2" y="89"/>
                </a:cxn>
                <a:cxn ang="0">
                  <a:pos x="0" y="97"/>
                </a:cxn>
                <a:cxn ang="0">
                  <a:pos x="2" y="102"/>
                </a:cxn>
                <a:cxn ang="0">
                  <a:pos x="2" y="119"/>
                </a:cxn>
                <a:cxn ang="0">
                  <a:pos x="2" y="134"/>
                </a:cxn>
                <a:cxn ang="0">
                  <a:pos x="4" y="142"/>
                </a:cxn>
                <a:cxn ang="0">
                  <a:pos x="6" y="143"/>
                </a:cxn>
                <a:cxn ang="0">
                  <a:pos x="7" y="159"/>
                </a:cxn>
                <a:cxn ang="0">
                  <a:pos x="9" y="180"/>
                </a:cxn>
                <a:cxn ang="0">
                  <a:pos x="6" y="193"/>
                </a:cxn>
                <a:cxn ang="0">
                  <a:pos x="3" y="201"/>
                </a:cxn>
                <a:cxn ang="0">
                  <a:pos x="4" y="205"/>
                </a:cxn>
                <a:cxn ang="0">
                  <a:pos x="11" y="203"/>
                </a:cxn>
                <a:cxn ang="0">
                  <a:pos x="15" y="194"/>
                </a:cxn>
                <a:cxn ang="0">
                  <a:pos x="15" y="181"/>
                </a:cxn>
                <a:cxn ang="0">
                  <a:pos x="16" y="176"/>
                </a:cxn>
                <a:cxn ang="0">
                  <a:pos x="19" y="162"/>
                </a:cxn>
                <a:cxn ang="0">
                  <a:pos x="20" y="151"/>
                </a:cxn>
                <a:cxn ang="0">
                  <a:pos x="20" y="145"/>
                </a:cxn>
                <a:cxn ang="0">
                  <a:pos x="27" y="149"/>
                </a:cxn>
                <a:cxn ang="0">
                  <a:pos x="28" y="190"/>
                </a:cxn>
                <a:cxn ang="0">
                  <a:pos x="30" y="194"/>
                </a:cxn>
                <a:cxn ang="0">
                  <a:pos x="33" y="197"/>
                </a:cxn>
                <a:cxn ang="0">
                  <a:pos x="37" y="194"/>
                </a:cxn>
                <a:cxn ang="0">
                  <a:pos x="40" y="181"/>
                </a:cxn>
                <a:cxn ang="0">
                  <a:pos x="38" y="170"/>
                </a:cxn>
                <a:cxn ang="0">
                  <a:pos x="41" y="156"/>
                </a:cxn>
                <a:cxn ang="0">
                  <a:pos x="40" y="151"/>
                </a:cxn>
                <a:cxn ang="0">
                  <a:pos x="40" y="146"/>
                </a:cxn>
              </a:cxnLst>
              <a:rect l="0" t="0" r="r" b="b"/>
              <a:pathLst>
                <a:path w="66" h="206">
                  <a:moveTo>
                    <a:pt x="65" y="94"/>
                  </a:moveTo>
                  <a:lnTo>
                    <a:pt x="53" y="96"/>
                  </a:lnTo>
                  <a:lnTo>
                    <a:pt x="53" y="96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4"/>
                  </a:lnTo>
                  <a:lnTo>
                    <a:pt x="53" y="93"/>
                  </a:lnTo>
                  <a:lnTo>
                    <a:pt x="52" y="92"/>
                  </a:lnTo>
                  <a:lnTo>
                    <a:pt x="51" y="92"/>
                  </a:lnTo>
                  <a:lnTo>
                    <a:pt x="50" y="91"/>
                  </a:lnTo>
                  <a:lnTo>
                    <a:pt x="49" y="83"/>
                  </a:lnTo>
                  <a:lnTo>
                    <a:pt x="49" y="81"/>
                  </a:lnTo>
                  <a:lnTo>
                    <a:pt x="50" y="78"/>
                  </a:lnTo>
                  <a:lnTo>
                    <a:pt x="51" y="75"/>
                  </a:lnTo>
                  <a:lnTo>
                    <a:pt x="53" y="71"/>
                  </a:lnTo>
                  <a:lnTo>
                    <a:pt x="53" y="68"/>
                  </a:lnTo>
                  <a:lnTo>
                    <a:pt x="54" y="65"/>
                  </a:lnTo>
                  <a:lnTo>
                    <a:pt x="55" y="62"/>
                  </a:lnTo>
                  <a:lnTo>
                    <a:pt x="55" y="61"/>
                  </a:lnTo>
                  <a:lnTo>
                    <a:pt x="55" y="60"/>
                  </a:lnTo>
                  <a:lnTo>
                    <a:pt x="54" y="56"/>
                  </a:lnTo>
                  <a:lnTo>
                    <a:pt x="54" y="51"/>
                  </a:lnTo>
                  <a:lnTo>
                    <a:pt x="53" y="46"/>
                  </a:lnTo>
                  <a:lnTo>
                    <a:pt x="52" y="41"/>
                  </a:lnTo>
                  <a:lnTo>
                    <a:pt x="51" y="36"/>
                  </a:lnTo>
                  <a:lnTo>
                    <a:pt x="49" y="33"/>
                  </a:lnTo>
                  <a:lnTo>
                    <a:pt x="48" y="31"/>
                  </a:lnTo>
                  <a:lnTo>
                    <a:pt x="44" y="30"/>
                  </a:lnTo>
                  <a:lnTo>
                    <a:pt x="42" y="29"/>
                  </a:lnTo>
                  <a:lnTo>
                    <a:pt x="40" y="28"/>
                  </a:lnTo>
                  <a:lnTo>
                    <a:pt x="39" y="28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0" y="20"/>
                  </a:lnTo>
                  <a:lnTo>
                    <a:pt x="39" y="19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7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5" y="14"/>
                  </a:lnTo>
                  <a:lnTo>
                    <a:pt x="15" y="16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4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7" y="31"/>
                  </a:lnTo>
                  <a:lnTo>
                    <a:pt x="18" y="32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5"/>
                  </a:lnTo>
                  <a:lnTo>
                    <a:pt x="15" y="35"/>
                  </a:lnTo>
                  <a:lnTo>
                    <a:pt x="14" y="36"/>
                  </a:lnTo>
                  <a:lnTo>
                    <a:pt x="13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0" y="39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6" y="44"/>
                  </a:lnTo>
                  <a:lnTo>
                    <a:pt x="3" y="56"/>
                  </a:lnTo>
                  <a:lnTo>
                    <a:pt x="2" y="65"/>
                  </a:lnTo>
                  <a:lnTo>
                    <a:pt x="1" y="72"/>
                  </a:lnTo>
                  <a:lnTo>
                    <a:pt x="2" y="76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3" y="85"/>
                  </a:lnTo>
                  <a:lnTo>
                    <a:pt x="2" y="89"/>
                  </a:lnTo>
                  <a:lnTo>
                    <a:pt x="1" y="91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3" y="108"/>
                  </a:lnTo>
                  <a:lnTo>
                    <a:pt x="3" y="113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2" y="137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5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6" y="144"/>
                  </a:lnTo>
                  <a:lnTo>
                    <a:pt x="6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65"/>
                  </a:lnTo>
                  <a:lnTo>
                    <a:pt x="8" y="171"/>
                  </a:lnTo>
                  <a:lnTo>
                    <a:pt x="8" y="176"/>
                  </a:lnTo>
                  <a:lnTo>
                    <a:pt x="9" y="180"/>
                  </a:lnTo>
                  <a:lnTo>
                    <a:pt x="8" y="183"/>
                  </a:lnTo>
                  <a:lnTo>
                    <a:pt x="8" y="186"/>
                  </a:lnTo>
                  <a:lnTo>
                    <a:pt x="7" y="190"/>
                  </a:lnTo>
                  <a:lnTo>
                    <a:pt x="6" y="193"/>
                  </a:lnTo>
                  <a:lnTo>
                    <a:pt x="5" y="196"/>
                  </a:lnTo>
                  <a:lnTo>
                    <a:pt x="4" y="198"/>
                  </a:lnTo>
                  <a:lnTo>
                    <a:pt x="3" y="200"/>
                  </a:lnTo>
                  <a:lnTo>
                    <a:pt x="3" y="201"/>
                  </a:lnTo>
                  <a:lnTo>
                    <a:pt x="3" y="204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4" y="205"/>
                  </a:lnTo>
                  <a:lnTo>
                    <a:pt x="6" y="204"/>
                  </a:lnTo>
                  <a:lnTo>
                    <a:pt x="7" y="204"/>
                  </a:lnTo>
                  <a:lnTo>
                    <a:pt x="9" y="204"/>
                  </a:lnTo>
                  <a:lnTo>
                    <a:pt x="11" y="203"/>
                  </a:lnTo>
                  <a:lnTo>
                    <a:pt x="12" y="202"/>
                  </a:lnTo>
                  <a:lnTo>
                    <a:pt x="14" y="200"/>
                  </a:lnTo>
                  <a:lnTo>
                    <a:pt x="15" y="197"/>
                  </a:lnTo>
                  <a:lnTo>
                    <a:pt x="15" y="194"/>
                  </a:lnTo>
                  <a:lnTo>
                    <a:pt x="15" y="190"/>
                  </a:lnTo>
                  <a:lnTo>
                    <a:pt x="15" y="187"/>
                  </a:lnTo>
                  <a:lnTo>
                    <a:pt x="15" y="183"/>
                  </a:lnTo>
                  <a:lnTo>
                    <a:pt x="15" y="181"/>
                  </a:lnTo>
                  <a:lnTo>
                    <a:pt x="15" y="180"/>
                  </a:lnTo>
                  <a:lnTo>
                    <a:pt x="15" y="180"/>
                  </a:lnTo>
                  <a:lnTo>
                    <a:pt x="15" y="178"/>
                  </a:lnTo>
                  <a:lnTo>
                    <a:pt x="16" y="176"/>
                  </a:lnTo>
                  <a:lnTo>
                    <a:pt x="17" y="173"/>
                  </a:lnTo>
                  <a:lnTo>
                    <a:pt x="18" y="170"/>
                  </a:lnTo>
                  <a:lnTo>
                    <a:pt x="18" y="166"/>
                  </a:lnTo>
                  <a:lnTo>
                    <a:pt x="19" y="162"/>
                  </a:lnTo>
                  <a:lnTo>
                    <a:pt x="19" y="159"/>
                  </a:lnTo>
                  <a:lnTo>
                    <a:pt x="20" y="157"/>
                  </a:lnTo>
                  <a:lnTo>
                    <a:pt x="20" y="154"/>
                  </a:lnTo>
                  <a:lnTo>
                    <a:pt x="20" y="151"/>
                  </a:lnTo>
                  <a:lnTo>
                    <a:pt x="20" y="150"/>
                  </a:lnTo>
                  <a:lnTo>
                    <a:pt x="20" y="148"/>
                  </a:lnTo>
                  <a:lnTo>
                    <a:pt x="20" y="147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25" y="144"/>
                  </a:lnTo>
                  <a:lnTo>
                    <a:pt x="25" y="149"/>
                  </a:lnTo>
                  <a:lnTo>
                    <a:pt x="27" y="149"/>
                  </a:lnTo>
                  <a:lnTo>
                    <a:pt x="27" y="149"/>
                  </a:lnTo>
                  <a:lnTo>
                    <a:pt x="31" y="175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9" y="190"/>
                  </a:lnTo>
                  <a:lnTo>
                    <a:pt x="29" y="191"/>
                  </a:lnTo>
                  <a:lnTo>
                    <a:pt x="29" y="193"/>
                  </a:lnTo>
                  <a:lnTo>
                    <a:pt x="30" y="194"/>
                  </a:lnTo>
                  <a:lnTo>
                    <a:pt x="30" y="195"/>
                  </a:lnTo>
                  <a:lnTo>
                    <a:pt x="31" y="196"/>
                  </a:lnTo>
                  <a:lnTo>
                    <a:pt x="32" y="197"/>
                  </a:lnTo>
                  <a:lnTo>
                    <a:pt x="33" y="197"/>
                  </a:lnTo>
                  <a:lnTo>
                    <a:pt x="34" y="197"/>
                  </a:lnTo>
                  <a:lnTo>
                    <a:pt x="35" y="196"/>
                  </a:lnTo>
                  <a:lnTo>
                    <a:pt x="36" y="195"/>
                  </a:lnTo>
                  <a:lnTo>
                    <a:pt x="37" y="194"/>
                  </a:lnTo>
                  <a:lnTo>
                    <a:pt x="38" y="193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40" y="181"/>
                  </a:lnTo>
                  <a:lnTo>
                    <a:pt x="37" y="175"/>
                  </a:lnTo>
                  <a:lnTo>
                    <a:pt x="37" y="175"/>
                  </a:lnTo>
                  <a:lnTo>
                    <a:pt x="37" y="173"/>
                  </a:lnTo>
                  <a:lnTo>
                    <a:pt x="38" y="170"/>
                  </a:lnTo>
                  <a:lnTo>
                    <a:pt x="39" y="166"/>
                  </a:lnTo>
                  <a:lnTo>
                    <a:pt x="40" y="163"/>
                  </a:lnTo>
                  <a:lnTo>
                    <a:pt x="40" y="159"/>
                  </a:lnTo>
                  <a:lnTo>
                    <a:pt x="41" y="156"/>
                  </a:lnTo>
                  <a:lnTo>
                    <a:pt x="41" y="154"/>
                  </a:lnTo>
                  <a:lnTo>
                    <a:pt x="41" y="152"/>
                  </a:lnTo>
                  <a:lnTo>
                    <a:pt x="41" y="151"/>
                  </a:lnTo>
                  <a:lnTo>
                    <a:pt x="40" y="151"/>
                  </a:lnTo>
                  <a:lnTo>
                    <a:pt x="40" y="149"/>
                  </a:lnTo>
                  <a:lnTo>
                    <a:pt x="40" y="148"/>
                  </a:lnTo>
                  <a:lnTo>
                    <a:pt x="40" y="147"/>
                  </a:lnTo>
                  <a:lnTo>
                    <a:pt x="40" y="146"/>
                  </a:lnTo>
                  <a:lnTo>
                    <a:pt x="40" y="145"/>
                  </a:lnTo>
                  <a:lnTo>
                    <a:pt x="65" y="138"/>
                  </a:lnTo>
                  <a:lnTo>
                    <a:pt x="65" y="9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05" name="Freeform 505"/>
            <p:cNvSpPr>
              <a:spLocks/>
            </p:cNvSpPr>
            <p:nvPr/>
          </p:nvSpPr>
          <p:spPr bwMode="auto">
            <a:xfrm>
              <a:off x="3410" y="2329"/>
              <a:ext cx="65" cy="206"/>
            </a:xfrm>
            <a:custGeom>
              <a:avLst/>
              <a:gdLst/>
              <a:ahLst/>
              <a:cxnLst>
                <a:cxn ang="0">
                  <a:pos x="53" y="95"/>
                </a:cxn>
                <a:cxn ang="0">
                  <a:pos x="51" y="93"/>
                </a:cxn>
                <a:cxn ang="0">
                  <a:pos x="49" y="81"/>
                </a:cxn>
                <a:cxn ang="0">
                  <a:pos x="53" y="68"/>
                </a:cxn>
                <a:cxn ang="0">
                  <a:pos x="54" y="60"/>
                </a:cxn>
                <a:cxn ang="0">
                  <a:pos x="51" y="41"/>
                </a:cxn>
                <a:cxn ang="0">
                  <a:pos x="43" y="31"/>
                </a:cxn>
                <a:cxn ang="0">
                  <a:pos x="39" y="28"/>
                </a:cxn>
                <a:cxn ang="0">
                  <a:pos x="42" y="21"/>
                </a:cxn>
                <a:cxn ang="0">
                  <a:pos x="41" y="21"/>
                </a:cxn>
                <a:cxn ang="0">
                  <a:pos x="38" y="17"/>
                </a:cxn>
                <a:cxn ang="0">
                  <a:pos x="39" y="8"/>
                </a:cxn>
                <a:cxn ang="0">
                  <a:pos x="32" y="0"/>
                </a:cxn>
                <a:cxn ang="0">
                  <a:pos x="22" y="2"/>
                </a:cxn>
                <a:cxn ang="0">
                  <a:pos x="15" y="7"/>
                </a:cxn>
                <a:cxn ang="0">
                  <a:pos x="15" y="10"/>
                </a:cxn>
                <a:cxn ang="0">
                  <a:pos x="15" y="11"/>
                </a:cxn>
                <a:cxn ang="0">
                  <a:pos x="14" y="14"/>
                </a:cxn>
                <a:cxn ang="0">
                  <a:pos x="15" y="23"/>
                </a:cxn>
                <a:cxn ang="0">
                  <a:pos x="14" y="26"/>
                </a:cxn>
                <a:cxn ang="0">
                  <a:pos x="13" y="28"/>
                </a:cxn>
                <a:cxn ang="0">
                  <a:pos x="15" y="31"/>
                </a:cxn>
                <a:cxn ang="0">
                  <a:pos x="17" y="32"/>
                </a:cxn>
                <a:cxn ang="0">
                  <a:pos x="15" y="35"/>
                </a:cxn>
                <a:cxn ang="0">
                  <a:pos x="12" y="38"/>
                </a:cxn>
                <a:cxn ang="0">
                  <a:pos x="9" y="39"/>
                </a:cxn>
                <a:cxn ang="0">
                  <a:pos x="6" y="44"/>
                </a:cxn>
                <a:cxn ang="0">
                  <a:pos x="2" y="76"/>
                </a:cxn>
                <a:cxn ang="0">
                  <a:pos x="1" y="89"/>
                </a:cxn>
                <a:cxn ang="0">
                  <a:pos x="0" y="98"/>
                </a:cxn>
                <a:cxn ang="0">
                  <a:pos x="1" y="102"/>
                </a:cxn>
                <a:cxn ang="0">
                  <a:pos x="2" y="119"/>
                </a:cxn>
                <a:cxn ang="0">
                  <a:pos x="1" y="134"/>
                </a:cxn>
                <a:cxn ang="0">
                  <a:pos x="3" y="142"/>
                </a:cxn>
                <a:cxn ang="0">
                  <a:pos x="5" y="143"/>
                </a:cxn>
                <a:cxn ang="0">
                  <a:pos x="7" y="159"/>
                </a:cxn>
                <a:cxn ang="0">
                  <a:pos x="8" y="180"/>
                </a:cxn>
                <a:cxn ang="0">
                  <a:pos x="6" y="193"/>
                </a:cxn>
                <a:cxn ang="0">
                  <a:pos x="3" y="201"/>
                </a:cxn>
                <a:cxn ang="0">
                  <a:pos x="4" y="205"/>
                </a:cxn>
                <a:cxn ang="0">
                  <a:pos x="10" y="203"/>
                </a:cxn>
                <a:cxn ang="0">
                  <a:pos x="14" y="194"/>
                </a:cxn>
                <a:cxn ang="0">
                  <a:pos x="15" y="182"/>
                </a:cxn>
                <a:cxn ang="0">
                  <a:pos x="16" y="176"/>
                </a:cxn>
                <a:cxn ang="0">
                  <a:pos x="18" y="163"/>
                </a:cxn>
                <a:cxn ang="0">
                  <a:pos x="20" y="152"/>
                </a:cxn>
                <a:cxn ang="0">
                  <a:pos x="20" y="146"/>
                </a:cxn>
                <a:cxn ang="0">
                  <a:pos x="26" y="149"/>
                </a:cxn>
                <a:cxn ang="0">
                  <a:pos x="28" y="190"/>
                </a:cxn>
                <a:cxn ang="0">
                  <a:pos x="29" y="194"/>
                </a:cxn>
                <a:cxn ang="0">
                  <a:pos x="32" y="197"/>
                </a:cxn>
                <a:cxn ang="0">
                  <a:pos x="36" y="194"/>
                </a:cxn>
                <a:cxn ang="0">
                  <a:pos x="39" y="182"/>
                </a:cxn>
                <a:cxn ang="0">
                  <a:pos x="37" y="170"/>
                </a:cxn>
                <a:cxn ang="0">
                  <a:pos x="40" y="156"/>
                </a:cxn>
                <a:cxn ang="0">
                  <a:pos x="40" y="151"/>
                </a:cxn>
                <a:cxn ang="0">
                  <a:pos x="39" y="147"/>
                </a:cxn>
              </a:cxnLst>
              <a:rect l="0" t="0" r="r" b="b"/>
              <a:pathLst>
                <a:path w="65" h="206">
                  <a:moveTo>
                    <a:pt x="64" y="94"/>
                  </a:moveTo>
                  <a:lnTo>
                    <a:pt x="53" y="97"/>
                  </a:lnTo>
                  <a:lnTo>
                    <a:pt x="53" y="96"/>
                  </a:lnTo>
                  <a:lnTo>
                    <a:pt x="53" y="95"/>
                  </a:lnTo>
                  <a:lnTo>
                    <a:pt x="52" y="95"/>
                  </a:lnTo>
                  <a:lnTo>
                    <a:pt x="52" y="94"/>
                  </a:lnTo>
                  <a:lnTo>
                    <a:pt x="52" y="93"/>
                  </a:lnTo>
                  <a:lnTo>
                    <a:pt x="51" y="93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8" y="83"/>
                  </a:lnTo>
                  <a:lnTo>
                    <a:pt x="49" y="81"/>
                  </a:lnTo>
                  <a:lnTo>
                    <a:pt x="50" y="78"/>
                  </a:lnTo>
                  <a:lnTo>
                    <a:pt x="51" y="75"/>
                  </a:lnTo>
                  <a:lnTo>
                    <a:pt x="52" y="71"/>
                  </a:lnTo>
                  <a:lnTo>
                    <a:pt x="53" y="68"/>
                  </a:lnTo>
                  <a:lnTo>
                    <a:pt x="53" y="65"/>
                  </a:lnTo>
                  <a:lnTo>
                    <a:pt x="54" y="63"/>
                  </a:lnTo>
                  <a:lnTo>
                    <a:pt x="54" y="61"/>
                  </a:lnTo>
                  <a:lnTo>
                    <a:pt x="54" y="60"/>
                  </a:lnTo>
                  <a:lnTo>
                    <a:pt x="53" y="56"/>
                  </a:lnTo>
                  <a:lnTo>
                    <a:pt x="53" y="52"/>
                  </a:lnTo>
                  <a:lnTo>
                    <a:pt x="52" y="46"/>
                  </a:lnTo>
                  <a:lnTo>
                    <a:pt x="51" y="41"/>
                  </a:lnTo>
                  <a:lnTo>
                    <a:pt x="50" y="37"/>
                  </a:lnTo>
                  <a:lnTo>
                    <a:pt x="49" y="33"/>
                  </a:lnTo>
                  <a:lnTo>
                    <a:pt x="47" y="31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9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0" y="21"/>
                  </a:lnTo>
                  <a:lnTo>
                    <a:pt x="39" y="20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2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6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6" y="35"/>
                  </a:lnTo>
                  <a:lnTo>
                    <a:pt x="15" y="35"/>
                  </a:lnTo>
                  <a:lnTo>
                    <a:pt x="14" y="36"/>
                  </a:lnTo>
                  <a:lnTo>
                    <a:pt x="13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0" y="38"/>
                  </a:lnTo>
                  <a:lnTo>
                    <a:pt x="9" y="39"/>
                  </a:lnTo>
                  <a:lnTo>
                    <a:pt x="8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6" y="44"/>
                  </a:lnTo>
                  <a:lnTo>
                    <a:pt x="3" y="57"/>
                  </a:lnTo>
                  <a:lnTo>
                    <a:pt x="1" y="66"/>
                  </a:lnTo>
                  <a:lnTo>
                    <a:pt x="1" y="72"/>
                  </a:lnTo>
                  <a:lnTo>
                    <a:pt x="2" y="76"/>
                  </a:lnTo>
                  <a:lnTo>
                    <a:pt x="3" y="80"/>
                  </a:lnTo>
                  <a:lnTo>
                    <a:pt x="3" y="82"/>
                  </a:lnTo>
                  <a:lnTo>
                    <a:pt x="3" y="85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2" y="113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30"/>
                  </a:lnTo>
                  <a:lnTo>
                    <a:pt x="2" y="133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2" y="140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4" y="143"/>
                  </a:lnTo>
                  <a:lnTo>
                    <a:pt x="5" y="143"/>
                  </a:lnTo>
                  <a:lnTo>
                    <a:pt x="5" y="143"/>
                  </a:lnTo>
                  <a:lnTo>
                    <a:pt x="5" y="143"/>
                  </a:lnTo>
                  <a:lnTo>
                    <a:pt x="5" y="144"/>
                  </a:lnTo>
                  <a:lnTo>
                    <a:pt x="6" y="148"/>
                  </a:lnTo>
                  <a:lnTo>
                    <a:pt x="6" y="153"/>
                  </a:lnTo>
                  <a:lnTo>
                    <a:pt x="7" y="159"/>
                  </a:lnTo>
                  <a:lnTo>
                    <a:pt x="7" y="165"/>
                  </a:lnTo>
                  <a:lnTo>
                    <a:pt x="8" y="171"/>
                  </a:lnTo>
                  <a:lnTo>
                    <a:pt x="8" y="176"/>
                  </a:lnTo>
                  <a:lnTo>
                    <a:pt x="8" y="180"/>
                  </a:lnTo>
                  <a:lnTo>
                    <a:pt x="8" y="183"/>
                  </a:lnTo>
                  <a:lnTo>
                    <a:pt x="7" y="186"/>
                  </a:lnTo>
                  <a:lnTo>
                    <a:pt x="7" y="190"/>
                  </a:lnTo>
                  <a:lnTo>
                    <a:pt x="6" y="193"/>
                  </a:lnTo>
                  <a:lnTo>
                    <a:pt x="5" y="196"/>
                  </a:lnTo>
                  <a:lnTo>
                    <a:pt x="4" y="198"/>
                  </a:lnTo>
                  <a:lnTo>
                    <a:pt x="3" y="200"/>
                  </a:lnTo>
                  <a:lnTo>
                    <a:pt x="3" y="201"/>
                  </a:lnTo>
                  <a:lnTo>
                    <a:pt x="2" y="205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4" y="205"/>
                  </a:lnTo>
                  <a:lnTo>
                    <a:pt x="6" y="205"/>
                  </a:lnTo>
                  <a:lnTo>
                    <a:pt x="7" y="204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2" y="202"/>
                  </a:lnTo>
                  <a:lnTo>
                    <a:pt x="13" y="200"/>
                  </a:lnTo>
                  <a:lnTo>
                    <a:pt x="14" y="197"/>
                  </a:lnTo>
                  <a:lnTo>
                    <a:pt x="14" y="194"/>
                  </a:lnTo>
                  <a:lnTo>
                    <a:pt x="15" y="190"/>
                  </a:lnTo>
                  <a:lnTo>
                    <a:pt x="15" y="187"/>
                  </a:lnTo>
                  <a:lnTo>
                    <a:pt x="15" y="183"/>
                  </a:lnTo>
                  <a:lnTo>
                    <a:pt x="15" y="182"/>
                  </a:lnTo>
                  <a:lnTo>
                    <a:pt x="15" y="181"/>
                  </a:lnTo>
                  <a:lnTo>
                    <a:pt x="15" y="180"/>
                  </a:lnTo>
                  <a:lnTo>
                    <a:pt x="15" y="179"/>
                  </a:lnTo>
                  <a:lnTo>
                    <a:pt x="16" y="176"/>
                  </a:lnTo>
                  <a:lnTo>
                    <a:pt x="16" y="173"/>
                  </a:lnTo>
                  <a:lnTo>
                    <a:pt x="17" y="170"/>
                  </a:lnTo>
                  <a:lnTo>
                    <a:pt x="17" y="166"/>
                  </a:lnTo>
                  <a:lnTo>
                    <a:pt x="18" y="163"/>
                  </a:lnTo>
                  <a:lnTo>
                    <a:pt x="19" y="159"/>
                  </a:lnTo>
                  <a:lnTo>
                    <a:pt x="19" y="157"/>
                  </a:lnTo>
                  <a:lnTo>
                    <a:pt x="20" y="155"/>
                  </a:lnTo>
                  <a:lnTo>
                    <a:pt x="20" y="152"/>
                  </a:lnTo>
                  <a:lnTo>
                    <a:pt x="20" y="150"/>
                  </a:lnTo>
                  <a:lnTo>
                    <a:pt x="20" y="148"/>
                  </a:lnTo>
                  <a:lnTo>
                    <a:pt x="20" y="147"/>
                  </a:lnTo>
                  <a:lnTo>
                    <a:pt x="20" y="146"/>
                  </a:lnTo>
                  <a:lnTo>
                    <a:pt x="20" y="145"/>
                  </a:lnTo>
                  <a:lnTo>
                    <a:pt x="24" y="144"/>
                  </a:lnTo>
                  <a:lnTo>
                    <a:pt x="24" y="150"/>
                  </a:lnTo>
                  <a:lnTo>
                    <a:pt x="26" y="149"/>
                  </a:lnTo>
                  <a:lnTo>
                    <a:pt x="26" y="149"/>
                  </a:lnTo>
                  <a:lnTo>
                    <a:pt x="31" y="176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8" y="191"/>
                  </a:lnTo>
                  <a:lnTo>
                    <a:pt x="28" y="192"/>
                  </a:lnTo>
                  <a:lnTo>
                    <a:pt x="28" y="193"/>
                  </a:lnTo>
                  <a:lnTo>
                    <a:pt x="29" y="194"/>
                  </a:lnTo>
                  <a:lnTo>
                    <a:pt x="29" y="195"/>
                  </a:lnTo>
                  <a:lnTo>
                    <a:pt x="30" y="196"/>
                  </a:lnTo>
                  <a:lnTo>
                    <a:pt x="31" y="197"/>
                  </a:lnTo>
                  <a:lnTo>
                    <a:pt x="32" y="197"/>
                  </a:lnTo>
                  <a:lnTo>
                    <a:pt x="33" y="197"/>
                  </a:lnTo>
                  <a:lnTo>
                    <a:pt x="35" y="196"/>
                  </a:lnTo>
                  <a:lnTo>
                    <a:pt x="35" y="195"/>
                  </a:lnTo>
                  <a:lnTo>
                    <a:pt x="36" y="194"/>
                  </a:lnTo>
                  <a:lnTo>
                    <a:pt x="37" y="194"/>
                  </a:lnTo>
                  <a:lnTo>
                    <a:pt x="38" y="193"/>
                  </a:lnTo>
                  <a:lnTo>
                    <a:pt x="38" y="193"/>
                  </a:lnTo>
                  <a:lnTo>
                    <a:pt x="39" y="182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3"/>
                  </a:lnTo>
                  <a:lnTo>
                    <a:pt x="37" y="170"/>
                  </a:lnTo>
                  <a:lnTo>
                    <a:pt x="38" y="167"/>
                  </a:lnTo>
                  <a:lnTo>
                    <a:pt x="39" y="163"/>
                  </a:lnTo>
                  <a:lnTo>
                    <a:pt x="39" y="159"/>
                  </a:lnTo>
                  <a:lnTo>
                    <a:pt x="40" y="156"/>
                  </a:lnTo>
                  <a:lnTo>
                    <a:pt x="40" y="154"/>
                  </a:lnTo>
                  <a:lnTo>
                    <a:pt x="40" y="153"/>
                  </a:lnTo>
                  <a:lnTo>
                    <a:pt x="40" y="152"/>
                  </a:lnTo>
                  <a:lnTo>
                    <a:pt x="40" y="151"/>
                  </a:lnTo>
                  <a:lnTo>
                    <a:pt x="39" y="150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39" y="147"/>
                  </a:lnTo>
                  <a:lnTo>
                    <a:pt x="39" y="145"/>
                  </a:lnTo>
                  <a:lnTo>
                    <a:pt x="64" y="139"/>
                  </a:lnTo>
                  <a:lnTo>
                    <a:pt x="64" y="94"/>
                  </a:lnTo>
                </a:path>
              </a:pathLst>
            </a:custGeom>
            <a:solidFill>
              <a:srgbClr val="0099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06" name="Freeform 506"/>
            <p:cNvSpPr>
              <a:spLocks/>
            </p:cNvSpPr>
            <p:nvPr/>
          </p:nvSpPr>
          <p:spPr bwMode="auto">
            <a:xfrm>
              <a:off x="3480" y="2298"/>
              <a:ext cx="65" cy="214"/>
            </a:xfrm>
            <a:custGeom>
              <a:avLst/>
              <a:gdLst/>
              <a:ahLst/>
              <a:cxnLst>
                <a:cxn ang="0">
                  <a:pos x="64" y="165"/>
                </a:cxn>
                <a:cxn ang="0">
                  <a:pos x="59" y="113"/>
                </a:cxn>
                <a:cxn ang="0">
                  <a:pos x="60" y="111"/>
                </a:cxn>
                <a:cxn ang="0">
                  <a:pos x="62" y="108"/>
                </a:cxn>
                <a:cxn ang="0">
                  <a:pos x="60" y="102"/>
                </a:cxn>
                <a:cxn ang="0">
                  <a:pos x="61" y="78"/>
                </a:cxn>
                <a:cxn ang="0">
                  <a:pos x="60" y="61"/>
                </a:cxn>
                <a:cxn ang="0">
                  <a:pos x="57" y="41"/>
                </a:cxn>
                <a:cxn ang="0">
                  <a:pos x="51" y="34"/>
                </a:cxn>
                <a:cxn ang="0">
                  <a:pos x="41" y="30"/>
                </a:cxn>
                <a:cxn ang="0">
                  <a:pos x="37" y="29"/>
                </a:cxn>
                <a:cxn ang="0">
                  <a:pos x="40" y="16"/>
                </a:cxn>
                <a:cxn ang="0">
                  <a:pos x="41" y="12"/>
                </a:cxn>
                <a:cxn ang="0">
                  <a:pos x="40" y="6"/>
                </a:cxn>
                <a:cxn ang="0">
                  <a:pos x="37" y="2"/>
                </a:cxn>
                <a:cxn ang="0">
                  <a:pos x="35" y="0"/>
                </a:cxn>
                <a:cxn ang="0">
                  <a:pos x="29" y="0"/>
                </a:cxn>
                <a:cxn ang="0">
                  <a:pos x="22" y="3"/>
                </a:cxn>
                <a:cxn ang="0">
                  <a:pos x="21" y="5"/>
                </a:cxn>
                <a:cxn ang="0">
                  <a:pos x="17" y="10"/>
                </a:cxn>
                <a:cxn ang="0">
                  <a:pos x="16" y="16"/>
                </a:cxn>
                <a:cxn ang="0">
                  <a:pos x="17" y="20"/>
                </a:cxn>
                <a:cxn ang="0">
                  <a:pos x="22" y="32"/>
                </a:cxn>
                <a:cxn ang="0">
                  <a:pos x="17" y="38"/>
                </a:cxn>
                <a:cxn ang="0">
                  <a:pos x="7" y="46"/>
                </a:cxn>
                <a:cxn ang="0">
                  <a:pos x="4" y="52"/>
                </a:cxn>
                <a:cxn ang="0">
                  <a:pos x="3" y="69"/>
                </a:cxn>
                <a:cxn ang="0">
                  <a:pos x="0" y="86"/>
                </a:cxn>
                <a:cxn ang="0">
                  <a:pos x="0" y="94"/>
                </a:cxn>
                <a:cxn ang="0">
                  <a:pos x="0" y="111"/>
                </a:cxn>
                <a:cxn ang="0">
                  <a:pos x="1" y="125"/>
                </a:cxn>
                <a:cxn ang="0">
                  <a:pos x="3" y="126"/>
                </a:cxn>
                <a:cxn ang="0">
                  <a:pos x="7" y="126"/>
                </a:cxn>
                <a:cxn ang="0">
                  <a:pos x="4" y="121"/>
                </a:cxn>
                <a:cxn ang="0">
                  <a:pos x="18" y="196"/>
                </a:cxn>
                <a:cxn ang="0">
                  <a:pos x="21" y="209"/>
                </a:cxn>
                <a:cxn ang="0">
                  <a:pos x="31" y="201"/>
                </a:cxn>
                <a:cxn ang="0">
                  <a:pos x="37" y="203"/>
                </a:cxn>
                <a:cxn ang="0">
                  <a:pos x="43" y="204"/>
                </a:cxn>
                <a:cxn ang="0">
                  <a:pos x="47" y="203"/>
                </a:cxn>
                <a:cxn ang="0">
                  <a:pos x="50" y="201"/>
                </a:cxn>
                <a:cxn ang="0">
                  <a:pos x="49" y="193"/>
                </a:cxn>
                <a:cxn ang="0">
                  <a:pos x="52" y="108"/>
                </a:cxn>
                <a:cxn ang="0">
                  <a:pos x="54" y="112"/>
                </a:cxn>
                <a:cxn ang="0">
                  <a:pos x="54" y="112"/>
                </a:cxn>
                <a:cxn ang="0">
                  <a:pos x="55" y="113"/>
                </a:cxn>
                <a:cxn ang="0">
                  <a:pos x="56" y="118"/>
                </a:cxn>
              </a:cxnLst>
              <a:rect l="0" t="0" r="r" b="b"/>
              <a:pathLst>
                <a:path w="65" h="214">
                  <a:moveTo>
                    <a:pt x="51" y="119"/>
                  </a:moveTo>
                  <a:lnTo>
                    <a:pt x="51" y="169"/>
                  </a:lnTo>
                  <a:lnTo>
                    <a:pt x="64" y="165"/>
                  </a:lnTo>
                  <a:lnTo>
                    <a:pt x="64" y="115"/>
                  </a:lnTo>
                  <a:lnTo>
                    <a:pt x="59" y="117"/>
                  </a:lnTo>
                  <a:lnTo>
                    <a:pt x="59" y="113"/>
                  </a:lnTo>
                  <a:lnTo>
                    <a:pt x="60" y="112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1" y="110"/>
                  </a:lnTo>
                  <a:lnTo>
                    <a:pt x="61" y="109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0" y="102"/>
                  </a:lnTo>
                  <a:lnTo>
                    <a:pt x="61" y="102"/>
                  </a:lnTo>
                  <a:lnTo>
                    <a:pt x="61" y="80"/>
                  </a:lnTo>
                  <a:lnTo>
                    <a:pt x="61" y="78"/>
                  </a:lnTo>
                  <a:lnTo>
                    <a:pt x="61" y="73"/>
                  </a:lnTo>
                  <a:lnTo>
                    <a:pt x="60" y="68"/>
                  </a:lnTo>
                  <a:lnTo>
                    <a:pt x="60" y="61"/>
                  </a:lnTo>
                  <a:lnTo>
                    <a:pt x="60" y="53"/>
                  </a:lnTo>
                  <a:lnTo>
                    <a:pt x="58" y="46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3" y="36"/>
                  </a:lnTo>
                  <a:lnTo>
                    <a:pt x="51" y="34"/>
                  </a:lnTo>
                  <a:lnTo>
                    <a:pt x="48" y="33"/>
                  </a:lnTo>
                  <a:lnTo>
                    <a:pt x="44" y="31"/>
                  </a:lnTo>
                  <a:lnTo>
                    <a:pt x="41" y="30"/>
                  </a:lnTo>
                  <a:lnTo>
                    <a:pt x="39" y="30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7" y="23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1" y="15"/>
                  </a:lnTo>
                  <a:lnTo>
                    <a:pt x="41" y="13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1" y="7"/>
                  </a:lnTo>
                  <a:lnTo>
                    <a:pt x="40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7" y="10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8" y="21"/>
                  </a:lnTo>
                  <a:lnTo>
                    <a:pt x="22" y="29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19" y="35"/>
                  </a:lnTo>
                  <a:lnTo>
                    <a:pt x="17" y="38"/>
                  </a:lnTo>
                  <a:lnTo>
                    <a:pt x="14" y="41"/>
                  </a:lnTo>
                  <a:lnTo>
                    <a:pt x="10" y="44"/>
                  </a:lnTo>
                  <a:lnTo>
                    <a:pt x="7" y="46"/>
                  </a:lnTo>
                  <a:lnTo>
                    <a:pt x="5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3" y="62"/>
                  </a:lnTo>
                  <a:lnTo>
                    <a:pt x="3" y="69"/>
                  </a:lnTo>
                  <a:lnTo>
                    <a:pt x="2" y="75"/>
                  </a:lnTo>
                  <a:lnTo>
                    <a:pt x="1" y="81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0" y="100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2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7" y="126"/>
                  </a:lnTo>
                  <a:lnTo>
                    <a:pt x="7" y="125"/>
                  </a:lnTo>
                  <a:lnTo>
                    <a:pt x="7" y="125"/>
                  </a:lnTo>
                  <a:lnTo>
                    <a:pt x="4" y="121"/>
                  </a:lnTo>
                  <a:lnTo>
                    <a:pt x="10" y="81"/>
                  </a:lnTo>
                  <a:lnTo>
                    <a:pt x="10" y="122"/>
                  </a:lnTo>
                  <a:lnTo>
                    <a:pt x="18" y="196"/>
                  </a:lnTo>
                  <a:lnTo>
                    <a:pt x="11" y="207"/>
                  </a:lnTo>
                  <a:lnTo>
                    <a:pt x="10" y="213"/>
                  </a:lnTo>
                  <a:lnTo>
                    <a:pt x="21" y="209"/>
                  </a:lnTo>
                  <a:lnTo>
                    <a:pt x="30" y="200"/>
                  </a:lnTo>
                  <a:lnTo>
                    <a:pt x="30" y="201"/>
                  </a:lnTo>
                  <a:lnTo>
                    <a:pt x="31" y="201"/>
                  </a:lnTo>
                  <a:lnTo>
                    <a:pt x="33" y="202"/>
                  </a:lnTo>
                  <a:lnTo>
                    <a:pt x="35" y="202"/>
                  </a:lnTo>
                  <a:lnTo>
                    <a:pt x="37" y="203"/>
                  </a:lnTo>
                  <a:lnTo>
                    <a:pt x="40" y="203"/>
                  </a:lnTo>
                  <a:lnTo>
                    <a:pt x="41" y="204"/>
                  </a:lnTo>
                  <a:lnTo>
                    <a:pt x="43" y="204"/>
                  </a:lnTo>
                  <a:lnTo>
                    <a:pt x="44" y="204"/>
                  </a:lnTo>
                  <a:lnTo>
                    <a:pt x="45" y="203"/>
                  </a:lnTo>
                  <a:lnTo>
                    <a:pt x="47" y="203"/>
                  </a:lnTo>
                  <a:lnTo>
                    <a:pt x="48" y="202"/>
                  </a:lnTo>
                  <a:lnTo>
                    <a:pt x="49" y="202"/>
                  </a:lnTo>
                  <a:lnTo>
                    <a:pt x="50" y="201"/>
                  </a:lnTo>
                  <a:lnTo>
                    <a:pt x="51" y="201"/>
                  </a:lnTo>
                  <a:lnTo>
                    <a:pt x="51" y="200"/>
                  </a:lnTo>
                  <a:lnTo>
                    <a:pt x="49" y="193"/>
                  </a:lnTo>
                  <a:lnTo>
                    <a:pt x="41" y="191"/>
                  </a:lnTo>
                  <a:lnTo>
                    <a:pt x="48" y="117"/>
                  </a:lnTo>
                  <a:lnTo>
                    <a:pt x="52" y="108"/>
                  </a:lnTo>
                  <a:lnTo>
                    <a:pt x="48" y="68"/>
                  </a:lnTo>
                  <a:lnTo>
                    <a:pt x="56" y="108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6" y="113"/>
                  </a:lnTo>
                  <a:lnTo>
                    <a:pt x="56" y="118"/>
                  </a:lnTo>
                  <a:lnTo>
                    <a:pt x="51" y="11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07" name="Freeform 507"/>
            <p:cNvSpPr>
              <a:spLocks/>
            </p:cNvSpPr>
            <p:nvPr/>
          </p:nvSpPr>
          <p:spPr bwMode="auto">
            <a:xfrm>
              <a:off x="3485" y="2297"/>
              <a:ext cx="65" cy="214"/>
            </a:xfrm>
            <a:custGeom>
              <a:avLst/>
              <a:gdLst/>
              <a:ahLst/>
              <a:cxnLst>
                <a:cxn ang="0">
                  <a:pos x="64" y="165"/>
                </a:cxn>
                <a:cxn ang="0">
                  <a:pos x="59" y="113"/>
                </a:cxn>
                <a:cxn ang="0">
                  <a:pos x="60" y="110"/>
                </a:cxn>
                <a:cxn ang="0">
                  <a:pos x="61" y="108"/>
                </a:cxn>
                <a:cxn ang="0">
                  <a:pos x="60" y="102"/>
                </a:cxn>
                <a:cxn ang="0">
                  <a:pos x="61" y="78"/>
                </a:cxn>
                <a:cxn ang="0">
                  <a:pos x="60" y="61"/>
                </a:cxn>
                <a:cxn ang="0">
                  <a:pos x="57" y="41"/>
                </a:cxn>
                <a:cxn ang="0">
                  <a:pos x="50" y="34"/>
                </a:cxn>
                <a:cxn ang="0">
                  <a:pos x="41" y="30"/>
                </a:cxn>
                <a:cxn ang="0">
                  <a:pos x="36" y="29"/>
                </a:cxn>
                <a:cxn ang="0">
                  <a:pos x="40" y="16"/>
                </a:cxn>
                <a:cxn ang="0">
                  <a:pos x="41" y="12"/>
                </a:cxn>
                <a:cxn ang="0">
                  <a:pos x="40" y="6"/>
                </a:cxn>
                <a:cxn ang="0">
                  <a:pos x="37" y="2"/>
                </a:cxn>
                <a:cxn ang="0">
                  <a:pos x="35" y="0"/>
                </a:cxn>
                <a:cxn ang="0">
                  <a:pos x="29" y="0"/>
                </a:cxn>
                <a:cxn ang="0">
                  <a:pos x="22" y="3"/>
                </a:cxn>
                <a:cxn ang="0">
                  <a:pos x="20" y="5"/>
                </a:cxn>
                <a:cxn ang="0">
                  <a:pos x="17" y="10"/>
                </a:cxn>
                <a:cxn ang="0">
                  <a:pos x="16" y="16"/>
                </a:cxn>
                <a:cxn ang="0">
                  <a:pos x="17" y="20"/>
                </a:cxn>
                <a:cxn ang="0">
                  <a:pos x="22" y="33"/>
                </a:cxn>
                <a:cxn ang="0">
                  <a:pos x="17" y="37"/>
                </a:cxn>
                <a:cxn ang="0">
                  <a:pos x="7" y="47"/>
                </a:cxn>
                <a:cxn ang="0">
                  <a:pos x="4" y="52"/>
                </a:cxn>
                <a:cxn ang="0">
                  <a:pos x="2" y="68"/>
                </a:cxn>
                <a:cxn ang="0">
                  <a:pos x="0" y="86"/>
                </a:cxn>
                <a:cxn ang="0">
                  <a:pos x="0" y="95"/>
                </a:cxn>
                <a:cxn ang="0">
                  <a:pos x="0" y="111"/>
                </a:cxn>
                <a:cxn ang="0">
                  <a:pos x="0" y="124"/>
                </a:cxn>
                <a:cxn ang="0">
                  <a:pos x="3" y="126"/>
                </a:cxn>
                <a:cxn ang="0">
                  <a:pos x="7" y="126"/>
                </a:cxn>
                <a:cxn ang="0">
                  <a:pos x="4" y="121"/>
                </a:cxn>
                <a:cxn ang="0">
                  <a:pos x="18" y="196"/>
                </a:cxn>
                <a:cxn ang="0">
                  <a:pos x="20" y="209"/>
                </a:cxn>
                <a:cxn ang="0">
                  <a:pos x="31" y="201"/>
                </a:cxn>
                <a:cxn ang="0">
                  <a:pos x="37" y="202"/>
                </a:cxn>
                <a:cxn ang="0">
                  <a:pos x="43" y="203"/>
                </a:cxn>
                <a:cxn ang="0">
                  <a:pos x="47" y="202"/>
                </a:cxn>
                <a:cxn ang="0">
                  <a:pos x="50" y="201"/>
                </a:cxn>
                <a:cxn ang="0">
                  <a:pos x="49" y="193"/>
                </a:cxn>
                <a:cxn ang="0">
                  <a:pos x="52" y="108"/>
                </a:cxn>
                <a:cxn ang="0">
                  <a:pos x="53" y="112"/>
                </a:cxn>
                <a:cxn ang="0">
                  <a:pos x="54" y="112"/>
                </a:cxn>
                <a:cxn ang="0">
                  <a:pos x="55" y="113"/>
                </a:cxn>
                <a:cxn ang="0">
                  <a:pos x="55" y="118"/>
                </a:cxn>
              </a:cxnLst>
              <a:rect l="0" t="0" r="r" b="b"/>
              <a:pathLst>
                <a:path w="65" h="214">
                  <a:moveTo>
                    <a:pt x="51" y="119"/>
                  </a:moveTo>
                  <a:lnTo>
                    <a:pt x="51" y="168"/>
                  </a:lnTo>
                  <a:lnTo>
                    <a:pt x="64" y="165"/>
                  </a:lnTo>
                  <a:lnTo>
                    <a:pt x="64" y="116"/>
                  </a:lnTo>
                  <a:lnTo>
                    <a:pt x="59" y="116"/>
                  </a:lnTo>
                  <a:lnTo>
                    <a:pt x="59" y="113"/>
                  </a:lnTo>
                  <a:lnTo>
                    <a:pt x="60" y="112"/>
                  </a:lnTo>
                  <a:lnTo>
                    <a:pt x="60" y="111"/>
                  </a:lnTo>
                  <a:lnTo>
                    <a:pt x="60" y="110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1" y="108"/>
                  </a:lnTo>
                  <a:lnTo>
                    <a:pt x="62" y="108"/>
                  </a:lnTo>
                  <a:lnTo>
                    <a:pt x="62" y="107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1" y="79"/>
                  </a:lnTo>
                  <a:lnTo>
                    <a:pt x="61" y="78"/>
                  </a:lnTo>
                  <a:lnTo>
                    <a:pt x="61" y="74"/>
                  </a:lnTo>
                  <a:lnTo>
                    <a:pt x="60" y="68"/>
                  </a:lnTo>
                  <a:lnTo>
                    <a:pt x="60" y="61"/>
                  </a:lnTo>
                  <a:lnTo>
                    <a:pt x="59" y="53"/>
                  </a:lnTo>
                  <a:lnTo>
                    <a:pt x="58" y="47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3" y="36"/>
                  </a:lnTo>
                  <a:lnTo>
                    <a:pt x="50" y="34"/>
                  </a:lnTo>
                  <a:lnTo>
                    <a:pt x="47" y="33"/>
                  </a:lnTo>
                  <a:lnTo>
                    <a:pt x="44" y="31"/>
                  </a:lnTo>
                  <a:lnTo>
                    <a:pt x="41" y="30"/>
                  </a:lnTo>
                  <a:lnTo>
                    <a:pt x="39" y="30"/>
                  </a:lnTo>
                  <a:lnTo>
                    <a:pt x="37" y="29"/>
                  </a:lnTo>
                  <a:lnTo>
                    <a:pt x="36" y="29"/>
                  </a:lnTo>
                  <a:lnTo>
                    <a:pt x="37" y="24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1" y="13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1" y="8"/>
                  </a:lnTo>
                  <a:lnTo>
                    <a:pt x="40" y="6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6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0" y="5"/>
                  </a:lnTo>
                  <a:lnTo>
                    <a:pt x="19" y="6"/>
                  </a:lnTo>
                  <a:lnTo>
                    <a:pt x="18" y="8"/>
                  </a:lnTo>
                  <a:lnTo>
                    <a:pt x="17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8" y="21"/>
                  </a:lnTo>
                  <a:lnTo>
                    <a:pt x="22" y="29"/>
                  </a:lnTo>
                  <a:lnTo>
                    <a:pt x="22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7" y="37"/>
                  </a:lnTo>
                  <a:lnTo>
                    <a:pt x="13" y="41"/>
                  </a:lnTo>
                  <a:lnTo>
                    <a:pt x="10" y="44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7"/>
                  </a:lnTo>
                  <a:lnTo>
                    <a:pt x="3" y="62"/>
                  </a:lnTo>
                  <a:lnTo>
                    <a:pt x="2" y="68"/>
                  </a:lnTo>
                  <a:lnTo>
                    <a:pt x="2" y="75"/>
                  </a:lnTo>
                  <a:lnTo>
                    <a:pt x="1" y="81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0" y="124"/>
                  </a:lnTo>
                  <a:lnTo>
                    <a:pt x="1" y="125"/>
                  </a:lnTo>
                  <a:lnTo>
                    <a:pt x="2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7" y="126"/>
                  </a:lnTo>
                  <a:lnTo>
                    <a:pt x="7" y="126"/>
                  </a:lnTo>
                  <a:lnTo>
                    <a:pt x="7" y="125"/>
                  </a:lnTo>
                  <a:lnTo>
                    <a:pt x="4" y="121"/>
                  </a:lnTo>
                  <a:lnTo>
                    <a:pt x="10" y="82"/>
                  </a:lnTo>
                  <a:lnTo>
                    <a:pt x="9" y="122"/>
                  </a:lnTo>
                  <a:lnTo>
                    <a:pt x="18" y="196"/>
                  </a:lnTo>
                  <a:lnTo>
                    <a:pt x="11" y="206"/>
                  </a:lnTo>
                  <a:lnTo>
                    <a:pt x="10" y="213"/>
                  </a:lnTo>
                  <a:lnTo>
                    <a:pt x="20" y="209"/>
                  </a:lnTo>
                  <a:lnTo>
                    <a:pt x="29" y="200"/>
                  </a:lnTo>
                  <a:lnTo>
                    <a:pt x="30" y="200"/>
                  </a:lnTo>
                  <a:lnTo>
                    <a:pt x="31" y="201"/>
                  </a:lnTo>
                  <a:lnTo>
                    <a:pt x="33" y="201"/>
                  </a:lnTo>
                  <a:lnTo>
                    <a:pt x="35" y="202"/>
                  </a:lnTo>
                  <a:lnTo>
                    <a:pt x="37" y="202"/>
                  </a:lnTo>
                  <a:lnTo>
                    <a:pt x="39" y="203"/>
                  </a:lnTo>
                  <a:lnTo>
                    <a:pt x="41" y="203"/>
                  </a:lnTo>
                  <a:lnTo>
                    <a:pt x="43" y="203"/>
                  </a:lnTo>
                  <a:lnTo>
                    <a:pt x="44" y="203"/>
                  </a:lnTo>
                  <a:lnTo>
                    <a:pt x="45" y="203"/>
                  </a:lnTo>
                  <a:lnTo>
                    <a:pt x="47" y="202"/>
                  </a:lnTo>
                  <a:lnTo>
                    <a:pt x="48" y="202"/>
                  </a:lnTo>
                  <a:lnTo>
                    <a:pt x="49" y="201"/>
                  </a:lnTo>
                  <a:lnTo>
                    <a:pt x="50" y="201"/>
                  </a:lnTo>
                  <a:lnTo>
                    <a:pt x="51" y="200"/>
                  </a:lnTo>
                  <a:lnTo>
                    <a:pt x="51" y="200"/>
                  </a:lnTo>
                  <a:lnTo>
                    <a:pt x="49" y="193"/>
                  </a:lnTo>
                  <a:lnTo>
                    <a:pt x="41" y="191"/>
                  </a:lnTo>
                  <a:lnTo>
                    <a:pt x="48" y="117"/>
                  </a:lnTo>
                  <a:lnTo>
                    <a:pt x="52" y="108"/>
                  </a:lnTo>
                  <a:lnTo>
                    <a:pt x="48" y="68"/>
                  </a:lnTo>
                  <a:lnTo>
                    <a:pt x="56" y="108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4" y="112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5" y="118"/>
                  </a:lnTo>
                  <a:lnTo>
                    <a:pt x="51" y="119"/>
                  </a:lnTo>
                </a:path>
              </a:pathLst>
            </a:custGeom>
            <a:solidFill>
              <a:srgbClr val="DF96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08" name="Freeform 508"/>
            <p:cNvSpPr>
              <a:spLocks/>
            </p:cNvSpPr>
            <p:nvPr/>
          </p:nvSpPr>
          <p:spPr bwMode="auto">
            <a:xfrm>
              <a:off x="3436" y="2334"/>
              <a:ext cx="69" cy="203"/>
            </a:xfrm>
            <a:custGeom>
              <a:avLst/>
              <a:gdLst/>
              <a:ahLst/>
              <a:cxnLst>
                <a:cxn ang="0">
                  <a:pos x="63" y="181"/>
                </a:cxn>
                <a:cxn ang="0">
                  <a:pos x="53" y="174"/>
                </a:cxn>
                <a:cxn ang="0">
                  <a:pos x="54" y="156"/>
                </a:cxn>
                <a:cxn ang="0">
                  <a:pos x="56" y="135"/>
                </a:cxn>
                <a:cxn ang="0">
                  <a:pos x="57" y="132"/>
                </a:cxn>
                <a:cxn ang="0">
                  <a:pos x="59" y="125"/>
                </a:cxn>
                <a:cxn ang="0">
                  <a:pos x="56" y="85"/>
                </a:cxn>
                <a:cxn ang="0">
                  <a:pos x="57" y="90"/>
                </a:cxn>
                <a:cxn ang="0">
                  <a:pos x="60" y="89"/>
                </a:cxn>
                <a:cxn ang="0">
                  <a:pos x="62" y="83"/>
                </a:cxn>
                <a:cxn ang="0">
                  <a:pos x="58" y="74"/>
                </a:cxn>
                <a:cxn ang="0">
                  <a:pos x="60" y="60"/>
                </a:cxn>
                <a:cxn ang="0">
                  <a:pos x="54" y="33"/>
                </a:cxn>
                <a:cxn ang="0">
                  <a:pos x="48" y="29"/>
                </a:cxn>
                <a:cxn ang="0">
                  <a:pos x="45" y="28"/>
                </a:cxn>
                <a:cxn ang="0">
                  <a:pos x="48" y="26"/>
                </a:cxn>
                <a:cxn ang="0">
                  <a:pos x="49" y="22"/>
                </a:cxn>
                <a:cxn ang="0">
                  <a:pos x="48" y="17"/>
                </a:cxn>
                <a:cxn ang="0">
                  <a:pos x="45" y="13"/>
                </a:cxn>
                <a:cxn ang="0">
                  <a:pos x="44" y="8"/>
                </a:cxn>
                <a:cxn ang="0">
                  <a:pos x="44" y="6"/>
                </a:cxn>
                <a:cxn ang="0">
                  <a:pos x="43" y="3"/>
                </a:cxn>
                <a:cxn ang="0">
                  <a:pos x="42" y="0"/>
                </a:cxn>
                <a:cxn ang="0">
                  <a:pos x="34" y="2"/>
                </a:cxn>
                <a:cxn ang="0">
                  <a:pos x="27" y="5"/>
                </a:cxn>
                <a:cxn ang="0">
                  <a:pos x="23" y="14"/>
                </a:cxn>
                <a:cxn ang="0">
                  <a:pos x="19" y="24"/>
                </a:cxn>
                <a:cxn ang="0">
                  <a:pos x="16" y="31"/>
                </a:cxn>
                <a:cxn ang="0">
                  <a:pos x="17" y="34"/>
                </a:cxn>
                <a:cxn ang="0">
                  <a:pos x="19" y="35"/>
                </a:cxn>
                <a:cxn ang="0">
                  <a:pos x="17" y="40"/>
                </a:cxn>
                <a:cxn ang="0">
                  <a:pos x="8" y="60"/>
                </a:cxn>
                <a:cxn ang="0">
                  <a:pos x="3" y="79"/>
                </a:cxn>
                <a:cxn ang="0">
                  <a:pos x="4" y="82"/>
                </a:cxn>
                <a:cxn ang="0">
                  <a:pos x="7" y="86"/>
                </a:cxn>
                <a:cxn ang="0">
                  <a:pos x="1" y="106"/>
                </a:cxn>
                <a:cxn ang="0">
                  <a:pos x="0" y="124"/>
                </a:cxn>
                <a:cxn ang="0">
                  <a:pos x="3" y="125"/>
                </a:cxn>
                <a:cxn ang="0">
                  <a:pos x="10" y="125"/>
                </a:cxn>
                <a:cxn ang="0">
                  <a:pos x="11" y="134"/>
                </a:cxn>
                <a:cxn ang="0">
                  <a:pos x="10" y="142"/>
                </a:cxn>
                <a:cxn ang="0">
                  <a:pos x="13" y="143"/>
                </a:cxn>
                <a:cxn ang="0">
                  <a:pos x="18" y="144"/>
                </a:cxn>
                <a:cxn ang="0">
                  <a:pos x="20" y="147"/>
                </a:cxn>
                <a:cxn ang="0">
                  <a:pos x="22" y="154"/>
                </a:cxn>
                <a:cxn ang="0">
                  <a:pos x="22" y="155"/>
                </a:cxn>
                <a:cxn ang="0">
                  <a:pos x="21" y="160"/>
                </a:cxn>
                <a:cxn ang="0">
                  <a:pos x="22" y="171"/>
                </a:cxn>
                <a:cxn ang="0">
                  <a:pos x="25" y="181"/>
                </a:cxn>
                <a:cxn ang="0">
                  <a:pos x="23" y="200"/>
                </a:cxn>
                <a:cxn ang="0">
                  <a:pos x="26" y="202"/>
                </a:cxn>
                <a:cxn ang="0">
                  <a:pos x="31" y="199"/>
                </a:cxn>
                <a:cxn ang="0">
                  <a:pos x="33" y="194"/>
                </a:cxn>
                <a:cxn ang="0">
                  <a:pos x="30" y="179"/>
                </a:cxn>
                <a:cxn ang="0">
                  <a:pos x="41" y="144"/>
                </a:cxn>
                <a:cxn ang="0">
                  <a:pos x="41" y="149"/>
                </a:cxn>
                <a:cxn ang="0">
                  <a:pos x="42" y="160"/>
                </a:cxn>
                <a:cxn ang="0">
                  <a:pos x="45" y="172"/>
                </a:cxn>
                <a:cxn ang="0">
                  <a:pos x="45" y="188"/>
                </a:cxn>
                <a:cxn ang="0">
                  <a:pos x="50" y="187"/>
                </a:cxn>
                <a:cxn ang="0">
                  <a:pos x="55" y="188"/>
                </a:cxn>
                <a:cxn ang="0">
                  <a:pos x="61" y="189"/>
                </a:cxn>
                <a:cxn ang="0">
                  <a:pos x="67" y="187"/>
                </a:cxn>
              </a:cxnLst>
              <a:rect l="0" t="0" r="r" b="b"/>
              <a:pathLst>
                <a:path w="69" h="203">
                  <a:moveTo>
                    <a:pt x="67" y="183"/>
                  </a:moveTo>
                  <a:lnTo>
                    <a:pt x="67" y="183"/>
                  </a:lnTo>
                  <a:lnTo>
                    <a:pt x="65" y="182"/>
                  </a:lnTo>
                  <a:lnTo>
                    <a:pt x="63" y="181"/>
                  </a:lnTo>
                  <a:lnTo>
                    <a:pt x="60" y="180"/>
                  </a:lnTo>
                  <a:lnTo>
                    <a:pt x="57" y="178"/>
                  </a:lnTo>
                  <a:lnTo>
                    <a:pt x="55" y="176"/>
                  </a:lnTo>
                  <a:lnTo>
                    <a:pt x="53" y="174"/>
                  </a:lnTo>
                  <a:lnTo>
                    <a:pt x="52" y="171"/>
                  </a:lnTo>
                  <a:lnTo>
                    <a:pt x="53" y="168"/>
                  </a:lnTo>
                  <a:lnTo>
                    <a:pt x="53" y="162"/>
                  </a:lnTo>
                  <a:lnTo>
                    <a:pt x="54" y="156"/>
                  </a:lnTo>
                  <a:lnTo>
                    <a:pt x="54" y="149"/>
                  </a:lnTo>
                  <a:lnTo>
                    <a:pt x="55" y="143"/>
                  </a:lnTo>
                  <a:lnTo>
                    <a:pt x="55" y="138"/>
                  </a:lnTo>
                  <a:lnTo>
                    <a:pt x="56" y="135"/>
                  </a:lnTo>
                  <a:lnTo>
                    <a:pt x="56" y="133"/>
                  </a:lnTo>
                  <a:lnTo>
                    <a:pt x="56" y="133"/>
                  </a:lnTo>
                  <a:lnTo>
                    <a:pt x="56" y="133"/>
                  </a:lnTo>
                  <a:lnTo>
                    <a:pt x="57" y="132"/>
                  </a:lnTo>
                  <a:lnTo>
                    <a:pt x="57" y="131"/>
                  </a:lnTo>
                  <a:lnTo>
                    <a:pt x="58" y="130"/>
                  </a:lnTo>
                  <a:lnTo>
                    <a:pt x="59" y="128"/>
                  </a:lnTo>
                  <a:lnTo>
                    <a:pt x="59" y="125"/>
                  </a:lnTo>
                  <a:lnTo>
                    <a:pt x="60" y="122"/>
                  </a:lnTo>
                  <a:lnTo>
                    <a:pt x="55" y="85"/>
                  </a:lnTo>
                  <a:lnTo>
                    <a:pt x="56" y="84"/>
                  </a:lnTo>
                  <a:lnTo>
                    <a:pt x="56" y="85"/>
                  </a:lnTo>
                  <a:lnTo>
                    <a:pt x="56" y="86"/>
                  </a:lnTo>
                  <a:lnTo>
                    <a:pt x="56" y="87"/>
                  </a:lnTo>
                  <a:lnTo>
                    <a:pt x="57" y="88"/>
                  </a:lnTo>
                  <a:lnTo>
                    <a:pt x="57" y="90"/>
                  </a:lnTo>
                  <a:lnTo>
                    <a:pt x="58" y="90"/>
                  </a:lnTo>
                  <a:lnTo>
                    <a:pt x="59" y="90"/>
                  </a:lnTo>
                  <a:lnTo>
                    <a:pt x="60" y="90"/>
                  </a:lnTo>
                  <a:lnTo>
                    <a:pt x="60" y="89"/>
                  </a:lnTo>
                  <a:lnTo>
                    <a:pt x="61" y="87"/>
                  </a:lnTo>
                  <a:lnTo>
                    <a:pt x="61" y="86"/>
                  </a:lnTo>
                  <a:lnTo>
                    <a:pt x="61" y="84"/>
                  </a:lnTo>
                  <a:lnTo>
                    <a:pt x="62" y="83"/>
                  </a:lnTo>
                  <a:lnTo>
                    <a:pt x="61" y="81"/>
                  </a:lnTo>
                  <a:lnTo>
                    <a:pt x="61" y="79"/>
                  </a:lnTo>
                  <a:lnTo>
                    <a:pt x="60" y="77"/>
                  </a:lnTo>
                  <a:lnTo>
                    <a:pt x="58" y="74"/>
                  </a:lnTo>
                  <a:lnTo>
                    <a:pt x="58" y="71"/>
                  </a:lnTo>
                  <a:lnTo>
                    <a:pt x="58" y="68"/>
                  </a:lnTo>
                  <a:lnTo>
                    <a:pt x="59" y="65"/>
                  </a:lnTo>
                  <a:lnTo>
                    <a:pt x="60" y="60"/>
                  </a:lnTo>
                  <a:lnTo>
                    <a:pt x="60" y="54"/>
                  </a:lnTo>
                  <a:lnTo>
                    <a:pt x="58" y="45"/>
                  </a:lnTo>
                  <a:lnTo>
                    <a:pt x="55" y="34"/>
                  </a:lnTo>
                  <a:lnTo>
                    <a:pt x="54" y="33"/>
                  </a:lnTo>
                  <a:lnTo>
                    <a:pt x="53" y="32"/>
                  </a:lnTo>
                  <a:lnTo>
                    <a:pt x="52" y="31"/>
                  </a:lnTo>
                  <a:lnTo>
                    <a:pt x="50" y="30"/>
                  </a:lnTo>
                  <a:lnTo>
                    <a:pt x="48" y="29"/>
                  </a:lnTo>
                  <a:lnTo>
                    <a:pt x="47" y="28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5"/>
                  </a:lnTo>
                  <a:lnTo>
                    <a:pt x="49" y="24"/>
                  </a:lnTo>
                  <a:lnTo>
                    <a:pt x="49" y="23"/>
                  </a:lnTo>
                  <a:lnTo>
                    <a:pt x="49" y="22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9" y="18"/>
                  </a:lnTo>
                  <a:lnTo>
                    <a:pt x="48" y="17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46" y="14"/>
                  </a:lnTo>
                  <a:lnTo>
                    <a:pt x="45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4" y="2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2" y="17"/>
                  </a:lnTo>
                  <a:lnTo>
                    <a:pt x="21" y="20"/>
                  </a:lnTo>
                  <a:lnTo>
                    <a:pt x="20" y="22"/>
                  </a:lnTo>
                  <a:lnTo>
                    <a:pt x="19" y="24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7" y="30"/>
                  </a:lnTo>
                  <a:lnTo>
                    <a:pt x="16" y="31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8" y="38"/>
                  </a:lnTo>
                  <a:lnTo>
                    <a:pt x="17" y="40"/>
                  </a:lnTo>
                  <a:lnTo>
                    <a:pt x="15" y="42"/>
                  </a:lnTo>
                  <a:lnTo>
                    <a:pt x="13" y="47"/>
                  </a:lnTo>
                  <a:lnTo>
                    <a:pt x="11" y="53"/>
                  </a:lnTo>
                  <a:lnTo>
                    <a:pt x="8" y="60"/>
                  </a:lnTo>
                  <a:lnTo>
                    <a:pt x="6" y="67"/>
                  </a:lnTo>
                  <a:lnTo>
                    <a:pt x="5" y="73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4" y="81"/>
                  </a:lnTo>
                  <a:lnTo>
                    <a:pt x="4" y="82"/>
                  </a:lnTo>
                  <a:lnTo>
                    <a:pt x="5" y="83"/>
                  </a:lnTo>
                  <a:lnTo>
                    <a:pt x="5" y="83"/>
                  </a:lnTo>
                  <a:lnTo>
                    <a:pt x="6" y="84"/>
                  </a:lnTo>
                  <a:lnTo>
                    <a:pt x="7" y="86"/>
                  </a:lnTo>
                  <a:lnTo>
                    <a:pt x="3" y="97"/>
                  </a:lnTo>
                  <a:lnTo>
                    <a:pt x="3" y="98"/>
                  </a:lnTo>
                  <a:lnTo>
                    <a:pt x="2" y="102"/>
                  </a:lnTo>
                  <a:lnTo>
                    <a:pt x="1" y="106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4"/>
                  </a:lnTo>
                  <a:lnTo>
                    <a:pt x="0" y="125"/>
                  </a:lnTo>
                  <a:lnTo>
                    <a:pt x="1" y="125"/>
                  </a:lnTo>
                  <a:lnTo>
                    <a:pt x="2" y="125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6" y="125"/>
                  </a:lnTo>
                  <a:lnTo>
                    <a:pt x="8" y="125"/>
                  </a:lnTo>
                  <a:lnTo>
                    <a:pt x="10" y="125"/>
                  </a:lnTo>
                  <a:lnTo>
                    <a:pt x="12" y="125"/>
                  </a:lnTo>
                  <a:lnTo>
                    <a:pt x="12" y="128"/>
                  </a:lnTo>
                  <a:lnTo>
                    <a:pt x="11" y="131"/>
                  </a:lnTo>
                  <a:lnTo>
                    <a:pt x="11" y="134"/>
                  </a:lnTo>
                  <a:lnTo>
                    <a:pt x="11" y="137"/>
                  </a:lnTo>
                  <a:lnTo>
                    <a:pt x="11" y="139"/>
                  </a:lnTo>
                  <a:lnTo>
                    <a:pt x="10" y="141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1" y="142"/>
                  </a:lnTo>
                  <a:lnTo>
                    <a:pt x="11" y="143"/>
                  </a:lnTo>
                  <a:lnTo>
                    <a:pt x="13" y="143"/>
                  </a:lnTo>
                  <a:lnTo>
                    <a:pt x="15" y="144"/>
                  </a:lnTo>
                  <a:lnTo>
                    <a:pt x="16" y="144"/>
                  </a:lnTo>
                  <a:lnTo>
                    <a:pt x="17" y="144"/>
                  </a:lnTo>
                  <a:lnTo>
                    <a:pt x="18" y="144"/>
                  </a:lnTo>
                  <a:lnTo>
                    <a:pt x="18" y="143"/>
                  </a:lnTo>
                  <a:lnTo>
                    <a:pt x="19" y="144"/>
                  </a:lnTo>
                  <a:lnTo>
                    <a:pt x="19" y="145"/>
                  </a:lnTo>
                  <a:lnTo>
                    <a:pt x="20" y="147"/>
                  </a:lnTo>
                  <a:lnTo>
                    <a:pt x="20" y="149"/>
                  </a:lnTo>
                  <a:lnTo>
                    <a:pt x="21" y="151"/>
                  </a:lnTo>
                  <a:lnTo>
                    <a:pt x="22" y="153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2" y="155"/>
                  </a:lnTo>
                  <a:lnTo>
                    <a:pt x="22" y="155"/>
                  </a:lnTo>
                  <a:lnTo>
                    <a:pt x="22" y="156"/>
                  </a:lnTo>
                  <a:lnTo>
                    <a:pt x="22" y="157"/>
                  </a:lnTo>
                  <a:lnTo>
                    <a:pt x="21" y="159"/>
                  </a:lnTo>
                  <a:lnTo>
                    <a:pt x="21" y="160"/>
                  </a:lnTo>
                  <a:lnTo>
                    <a:pt x="21" y="163"/>
                  </a:lnTo>
                  <a:lnTo>
                    <a:pt x="21" y="165"/>
                  </a:lnTo>
                  <a:lnTo>
                    <a:pt x="21" y="168"/>
                  </a:lnTo>
                  <a:lnTo>
                    <a:pt x="22" y="171"/>
                  </a:lnTo>
                  <a:lnTo>
                    <a:pt x="22" y="174"/>
                  </a:lnTo>
                  <a:lnTo>
                    <a:pt x="23" y="177"/>
                  </a:lnTo>
                  <a:lnTo>
                    <a:pt x="24" y="180"/>
                  </a:lnTo>
                  <a:lnTo>
                    <a:pt x="25" y="181"/>
                  </a:lnTo>
                  <a:lnTo>
                    <a:pt x="25" y="182"/>
                  </a:lnTo>
                  <a:lnTo>
                    <a:pt x="22" y="190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24" y="201"/>
                  </a:lnTo>
                  <a:lnTo>
                    <a:pt x="25" y="202"/>
                  </a:lnTo>
                  <a:lnTo>
                    <a:pt x="26" y="202"/>
                  </a:lnTo>
                  <a:lnTo>
                    <a:pt x="27" y="202"/>
                  </a:lnTo>
                  <a:lnTo>
                    <a:pt x="29" y="202"/>
                  </a:lnTo>
                  <a:lnTo>
                    <a:pt x="30" y="201"/>
                  </a:lnTo>
                  <a:lnTo>
                    <a:pt x="31" y="199"/>
                  </a:lnTo>
                  <a:lnTo>
                    <a:pt x="31" y="198"/>
                  </a:lnTo>
                  <a:lnTo>
                    <a:pt x="32" y="197"/>
                  </a:lnTo>
                  <a:lnTo>
                    <a:pt x="32" y="195"/>
                  </a:lnTo>
                  <a:lnTo>
                    <a:pt x="33" y="194"/>
                  </a:lnTo>
                  <a:lnTo>
                    <a:pt x="33" y="193"/>
                  </a:lnTo>
                  <a:lnTo>
                    <a:pt x="33" y="192"/>
                  </a:lnTo>
                  <a:lnTo>
                    <a:pt x="33" y="192"/>
                  </a:lnTo>
                  <a:lnTo>
                    <a:pt x="30" y="179"/>
                  </a:lnTo>
                  <a:lnTo>
                    <a:pt x="35" y="150"/>
                  </a:lnTo>
                  <a:lnTo>
                    <a:pt x="36" y="145"/>
                  </a:lnTo>
                  <a:lnTo>
                    <a:pt x="41" y="143"/>
                  </a:lnTo>
                  <a:lnTo>
                    <a:pt x="41" y="144"/>
                  </a:lnTo>
                  <a:lnTo>
                    <a:pt x="41" y="145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49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2" y="157"/>
                  </a:lnTo>
                  <a:lnTo>
                    <a:pt x="42" y="160"/>
                  </a:lnTo>
                  <a:lnTo>
                    <a:pt x="43" y="163"/>
                  </a:lnTo>
                  <a:lnTo>
                    <a:pt x="44" y="166"/>
                  </a:lnTo>
                  <a:lnTo>
                    <a:pt x="45" y="169"/>
                  </a:lnTo>
                  <a:lnTo>
                    <a:pt x="45" y="172"/>
                  </a:lnTo>
                  <a:lnTo>
                    <a:pt x="46" y="174"/>
                  </a:lnTo>
                  <a:lnTo>
                    <a:pt x="46" y="175"/>
                  </a:lnTo>
                  <a:lnTo>
                    <a:pt x="46" y="176"/>
                  </a:lnTo>
                  <a:lnTo>
                    <a:pt x="45" y="188"/>
                  </a:lnTo>
                  <a:lnTo>
                    <a:pt x="49" y="188"/>
                  </a:lnTo>
                  <a:lnTo>
                    <a:pt x="49" y="187"/>
                  </a:lnTo>
                  <a:lnTo>
                    <a:pt x="49" y="187"/>
                  </a:lnTo>
                  <a:lnTo>
                    <a:pt x="50" y="187"/>
                  </a:lnTo>
                  <a:lnTo>
                    <a:pt x="51" y="187"/>
                  </a:lnTo>
                  <a:lnTo>
                    <a:pt x="52" y="188"/>
                  </a:lnTo>
                  <a:lnTo>
                    <a:pt x="53" y="188"/>
                  </a:lnTo>
                  <a:lnTo>
                    <a:pt x="55" y="188"/>
                  </a:lnTo>
                  <a:lnTo>
                    <a:pt x="56" y="188"/>
                  </a:lnTo>
                  <a:lnTo>
                    <a:pt x="58" y="189"/>
                  </a:lnTo>
                  <a:lnTo>
                    <a:pt x="60" y="189"/>
                  </a:lnTo>
                  <a:lnTo>
                    <a:pt x="61" y="189"/>
                  </a:lnTo>
                  <a:lnTo>
                    <a:pt x="63" y="188"/>
                  </a:lnTo>
                  <a:lnTo>
                    <a:pt x="64" y="188"/>
                  </a:lnTo>
                  <a:lnTo>
                    <a:pt x="66" y="188"/>
                  </a:lnTo>
                  <a:lnTo>
                    <a:pt x="67" y="187"/>
                  </a:lnTo>
                  <a:lnTo>
                    <a:pt x="68" y="187"/>
                  </a:lnTo>
                  <a:lnTo>
                    <a:pt x="68" y="186"/>
                  </a:lnTo>
                  <a:lnTo>
                    <a:pt x="67" y="183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09" name="Freeform 509"/>
            <p:cNvSpPr>
              <a:spLocks/>
            </p:cNvSpPr>
            <p:nvPr/>
          </p:nvSpPr>
          <p:spPr bwMode="auto">
            <a:xfrm>
              <a:off x="3442" y="2329"/>
              <a:ext cx="68" cy="203"/>
            </a:xfrm>
            <a:custGeom>
              <a:avLst/>
              <a:gdLst/>
              <a:ahLst/>
              <a:cxnLst>
                <a:cxn ang="0">
                  <a:pos x="61" y="181"/>
                </a:cxn>
                <a:cxn ang="0">
                  <a:pos x="52" y="174"/>
                </a:cxn>
                <a:cxn ang="0">
                  <a:pos x="53" y="156"/>
                </a:cxn>
                <a:cxn ang="0">
                  <a:pos x="55" y="134"/>
                </a:cxn>
                <a:cxn ang="0">
                  <a:pos x="56" y="132"/>
                </a:cxn>
                <a:cxn ang="0">
                  <a:pos x="58" y="125"/>
                </a:cxn>
                <a:cxn ang="0">
                  <a:pos x="54" y="84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0" y="83"/>
                </a:cxn>
                <a:cxn ang="0">
                  <a:pos x="57" y="74"/>
                </a:cxn>
                <a:cxn ang="0">
                  <a:pos x="59" y="60"/>
                </a:cxn>
                <a:cxn ang="0">
                  <a:pos x="53" y="33"/>
                </a:cxn>
                <a:cxn ang="0">
                  <a:pos x="47" y="29"/>
                </a:cxn>
                <a:cxn ang="0">
                  <a:pos x="44" y="27"/>
                </a:cxn>
                <a:cxn ang="0">
                  <a:pos x="47" y="26"/>
                </a:cxn>
                <a:cxn ang="0">
                  <a:pos x="49" y="21"/>
                </a:cxn>
                <a:cxn ang="0">
                  <a:pos x="47" y="17"/>
                </a:cxn>
                <a:cxn ang="0">
                  <a:pos x="44" y="13"/>
                </a:cxn>
                <a:cxn ang="0">
                  <a:pos x="43" y="8"/>
                </a:cxn>
                <a:cxn ang="0">
                  <a:pos x="43" y="6"/>
                </a:cxn>
                <a:cxn ang="0">
                  <a:pos x="42" y="3"/>
                </a:cxn>
                <a:cxn ang="0">
                  <a:pos x="41" y="0"/>
                </a:cxn>
                <a:cxn ang="0">
                  <a:pos x="34" y="1"/>
                </a:cxn>
                <a:cxn ang="0">
                  <a:pos x="27" y="5"/>
                </a:cxn>
                <a:cxn ang="0">
                  <a:pos x="22" y="14"/>
                </a:cxn>
                <a:cxn ang="0">
                  <a:pos x="19" y="24"/>
                </a:cxn>
                <a:cxn ang="0">
                  <a:pos x="16" y="31"/>
                </a:cxn>
                <a:cxn ang="0">
                  <a:pos x="16" y="34"/>
                </a:cxn>
                <a:cxn ang="0">
                  <a:pos x="18" y="35"/>
                </a:cxn>
                <a:cxn ang="0">
                  <a:pos x="16" y="39"/>
                </a:cxn>
                <a:cxn ang="0">
                  <a:pos x="8" y="60"/>
                </a:cxn>
                <a:cxn ang="0">
                  <a:pos x="3" y="79"/>
                </a:cxn>
                <a:cxn ang="0">
                  <a:pos x="4" y="82"/>
                </a:cxn>
                <a:cxn ang="0">
                  <a:pos x="6" y="85"/>
                </a:cxn>
                <a:cxn ang="0">
                  <a:pos x="1" y="106"/>
                </a:cxn>
                <a:cxn ang="0">
                  <a:pos x="0" y="123"/>
                </a:cxn>
                <a:cxn ang="0">
                  <a:pos x="3" y="125"/>
                </a:cxn>
                <a:cxn ang="0">
                  <a:pos x="10" y="125"/>
                </a:cxn>
                <a:cxn ang="0">
                  <a:pos x="10" y="134"/>
                </a:cxn>
                <a:cxn ang="0">
                  <a:pos x="10" y="142"/>
                </a:cxn>
                <a:cxn ang="0">
                  <a:pos x="12" y="143"/>
                </a:cxn>
                <a:cxn ang="0">
                  <a:pos x="18" y="144"/>
                </a:cxn>
                <a:cxn ang="0">
                  <a:pos x="19" y="147"/>
                </a:cxn>
                <a:cxn ang="0">
                  <a:pos x="22" y="153"/>
                </a:cxn>
                <a:cxn ang="0">
                  <a:pos x="21" y="155"/>
                </a:cxn>
                <a:cxn ang="0">
                  <a:pos x="20" y="160"/>
                </a:cxn>
                <a:cxn ang="0">
                  <a:pos x="21" y="171"/>
                </a:cxn>
                <a:cxn ang="0">
                  <a:pos x="24" y="181"/>
                </a:cxn>
                <a:cxn ang="0">
                  <a:pos x="23" y="200"/>
                </a:cxn>
                <a:cxn ang="0">
                  <a:pos x="26" y="202"/>
                </a:cxn>
                <a:cxn ang="0">
                  <a:pos x="30" y="199"/>
                </a:cxn>
                <a:cxn ang="0">
                  <a:pos x="32" y="194"/>
                </a:cxn>
                <a:cxn ang="0">
                  <a:pos x="30" y="179"/>
                </a:cxn>
                <a:cxn ang="0">
                  <a:pos x="40" y="143"/>
                </a:cxn>
                <a:cxn ang="0">
                  <a:pos x="40" y="149"/>
                </a:cxn>
                <a:cxn ang="0">
                  <a:pos x="42" y="160"/>
                </a:cxn>
                <a:cxn ang="0">
                  <a:pos x="44" y="172"/>
                </a:cxn>
                <a:cxn ang="0">
                  <a:pos x="44" y="188"/>
                </a:cxn>
                <a:cxn ang="0">
                  <a:pos x="49" y="187"/>
                </a:cxn>
                <a:cxn ang="0">
                  <a:pos x="53" y="188"/>
                </a:cxn>
                <a:cxn ang="0">
                  <a:pos x="60" y="189"/>
                </a:cxn>
                <a:cxn ang="0">
                  <a:pos x="65" y="187"/>
                </a:cxn>
              </a:cxnLst>
              <a:rect l="0" t="0" r="r" b="b"/>
              <a:pathLst>
                <a:path w="68" h="203">
                  <a:moveTo>
                    <a:pt x="66" y="183"/>
                  </a:moveTo>
                  <a:lnTo>
                    <a:pt x="65" y="182"/>
                  </a:lnTo>
                  <a:lnTo>
                    <a:pt x="63" y="182"/>
                  </a:lnTo>
                  <a:lnTo>
                    <a:pt x="61" y="181"/>
                  </a:lnTo>
                  <a:lnTo>
                    <a:pt x="59" y="180"/>
                  </a:lnTo>
                  <a:lnTo>
                    <a:pt x="56" y="178"/>
                  </a:lnTo>
                  <a:lnTo>
                    <a:pt x="54" y="176"/>
                  </a:lnTo>
                  <a:lnTo>
                    <a:pt x="52" y="174"/>
                  </a:lnTo>
                  <a:lnTo>
                    <a:pt x="52" y="171"/>
                  </a:lnTo>
                  <a:lnTo>
                    <a:pt x="52" y="167"/>
                  </a:lnTo>
                  <a:lnTo>
                    <a:pt x="52" y="162"/>
                  </a:lnTo>
                  <a:lnTo>
                    <a:pt x="53" y="156"/>
                  </a:lnTo>
                  <a:lnTo>
                    <a:pt x="53" y="149"/>
                  </a:lnTo>
                  <a:lnTo>
                    <a:pt x="54" y="143"/>
                  </a:lnTo>
                  <a:lnTo>
                    <a:pt x="54" y="138"/>
                  </a:lnTo>
                  <a:lnTo>
                    <a:pt x="55" y="134"/>
                  </a:lnTo>
                  <a:lnTo>
                    <a:pt x="55" y="133"/>
                  </a:lnTo>
                  <a:lnTo>
                    <a:pt x="55" y="133"/>
                  </a:lnTo>
                  <a:lnTo>
                    <a:pt x="55" y="132"/>
                  </a:lnTo>
                  <a:lnTo>
                    <a:pt x="56" y="132"/>
                  </a:lnTo>
                  <a:lnTo>
                    <a:pt x="56" y="131"/>
                  </a:lnTo>
                  <a:lnTo>
                    <a:pt x="57" y="130"/>
                  </a:lnTo>
                  <a:lnTo>
                    <a:pt x="58" y="128"/>
                  </a:lnTo>
                  <a:lnTo>
                    <a:pt x="58" y="125"/>
                  </a:lnTo>
                  <a:lnTo>
                    <a:pt x="58" y="122"/>
                  </a:lnTo>
                  <a:lnTo>
                    <a:pt x="54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5" y="85"/>
                  </a:lnTo>
                  <a:lnTo>
                    <a:pt x="55" y="87"/>
                  </a:lnTo>
                  <a:lnTo>
                    <a:pt x="56" y="88"/>
                  </a:lnTo>
                  <a:lnTo>
                    <a:pt x="56" y="89"/>
                  </a:lnTo>
                  <a:lnTo>
                    <a:pt x="57" y="90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9" y="89"/>
                  </a:lnTo>
                  <a:lnTo>
                    <a:pt x="60" y="87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60" y="83"/>
                  </a:lnTo>
                  <a:lnTo>
                    <a:pt x="60" y="81"/>
                  </a:lnTo>
                  <a:lnTo>
                    <a:pt x="60" y="79"/>
                  </a:lnTo>
                  <a:lnTo>
                    <a:pt x="58" y="77"/>
                  </a:lnTo>
                  <a:lnTo>
                    <a:pt x="57" y="74"/>
                  </a:lnTo>
                  <a:lnTo>
                    <a:pt x="56" y="71"/>
                  </a:lnTo>
                  <a:lnTo>
                    <a:pt x="57" y="68"/>
                  </a:lnTo>
                  <a:lnTo>
                    <a:pt x="58" y="64"/>
                  </a:lnTo>
                  <a:lnTo>
                    <a:pt x="59" y="60"/>
                  </a:lnTo>
                  <a:lnTo>
                    <a:pt x="59" y="53"/>
                  </a:lnTo>
                  <a:lnTo>
                    <a:pt x="57" y="45"/>
                  </a:lnTo>
                  <a:lnTo>
                    <a:pt x="54" y="34"/>
                  </a:lnTo>
                  <a:lnTo>
                    <a:pt x="53" y="33"/>
                  </a:lnTo>
                  <a:lnTo>
                    <a:pt x="52" y="31"/>
                  </a:lnTo>
                  <a:lnTo>
                    <a:pt x="50" y="30"/>
                  </a:lnTo>
                  <a:lnTo>
                    <a:pt x="49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5" y="28"/>
                  </a:lnTo>
                  <a:lnTo>
                    <a:pt x="44" y="27"/>
                  </a:lnTo>
                  <a:lnTo>
                    <a:pt x="44" y="27"/>
                  </a:lnTo>
                  <a:lnTo>
                    <a:pt x="45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7" y="26"/>
                  </a:lnTo>
                  <a:lnTo>
                    <a:pt x="47" y="25"/>
                  </a:lnTo>
                  <a:lnTo>
                    <a:pt x="48" y="24"/>
                  </a:lnTo>
                  <a:lnTo>
                    <a:pt x="49" y="23"/>
                  </a:lnTo>
                  <a:lnTo>
                    <a:pt x="49" y="21"/>
                  </a:lnTo>
                  <a:lnTo>
                    <a:pt x="48" y="20"/>
                  </a:lnTo>
                  <a:lnTo>
                    <a:pt x="48" y="19"/>
                  </a:lnTo>
                  <a:lnTo>
                    <a:pt x="48" y="18"/>
                  </a:lnTo>
                  <a:lnTo>
                    <a:pt x="47" y="17"/>
                  </a:lnTo>
                  <a:lnTo>
                    <a:pt x="46" y="16"/>
                  </a:lnTo>
                  <a:lnTo>
                    <a:pt x="46" y="15"/>
                  </a:lnTo>
                  <a:lnTo>
                    <a:pt x="45" y="14"/>
                  </a:lnTo>
                  <a:lnTo>
                    <a:pt x="44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2" y="2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28" y="4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24" y="9"/>
                  </a:lnTo>
                  <a:lnTo>
                    <a:pt x="23" y="12"/>
                  </a:lnTo>
                  <a:lnTo>
                    <a:pt x="22" y="14"/>
                  </a:lnTo>
                  <a:lnTo>
                    <a:pt x="21" y="17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19" y="24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5" y="32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7" y="3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8" y="38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10" y="53"/>
                  </a:lnTo>
                  <a:lnTo>
                    <a:pt x="8" y="60"/>
                  </a:lnTo>
                  <a:lnTo>
                    <a:pt x="6" y="66"/>
                  </a:lnTo>
                  <a:lnTo>
                    <a:pt x="4" y="73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3" y="81"/>
                  </a:lnTo>
                  <a:lnTo>
                    <a:pt x="4" y="82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6" y="84"/>
                  </a:lnTo>
                  <a:lnTo>
                    <a:pt x="6" y="85"/>
                  </a:lnTo>
                  <a:lnTo>
                    <a:pt x="3" y="96"/>
                  </a:lnTo>
                  <a:lnTo>
                    <a:pt x="3" y="98"/>
                  </a:lnTo>
                  <a:lnTo>
                    <a:pt x="1" y="101"/>
                  </a:lnTo>
                  <a:lnTo>
                    <a:pt x="1" y="106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1" y="125"/>
                  </a:lnTo>
                  <a:lnTo>
                    <a:pt x="2" y="125"/>
                  </a:lnTo>
                  <a:lnTo>
                    <a:pt x="3" y="125"/>
                  </a:lnTo>
                  <a:lnTo>
                    <a:pt x="4" y="125"/>
                  </a:lnTo>
                  <a:lnTo>
                    <a:pt x="6" y="125"/>
                  </a:lnTo>
                  <a:lnTo>
                    <a:pt x="8" y="125"/>
                  </a:lnTo>
                  <a:lnTo>
                    <a:pt x="10" y="125"/>
                  </a:lnTo>
                  <a:lnTo>
                    <a:pt x="12" y="124"/>
                  </a:lnTo>
                  <a:lnTo>
                    <a:pt x="11" y="128"/>
                  </a:lnTo>
                  <a:lnTo>
                    <a:pt x="11" y="131"/>
                  </a:lnTo>
                  <a:lnTo>
                    <a:pt x="10" y="134"/>
                  </a:lnTo>
                  <a:lnTo>
                    <a:pt x="10" y="137"/>
                  </a:lnTo>
                  <a:lnTo>
                    <a:pt x="10" y="139"/>
                  </a:lnTo>
                  <a:lnTo>
                    <a:pt x="10" y="140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1" y="142"/>
                  </a:lnTo>
                  <a:lnTo>
                    <a:pt x="12" y="143"/>
                  </a:lnTo>
                  <a:lnTo>
                    <a:pt x="14" y="144"/>
                  </a:lnTo>
                  <a:lnTo>
                    <a:pt x="15" y="144"/>
                  </a:lnTo>
                  <a:lnTo>
                    <a:pt x="17" y="144"/>
                  </a:lnTo>
                  <a:lnTo>
                    <a:pt x="18" y="144"/>
                  </a:lnTo>
                  <a:lnTo>
                    <a:pt x="18" y="143"/>
                  </a:lnTo>
                  <a:lnTo>
                    <a:pt x="18" y="144"/>
                  </a:lnTo>
                  <a:lnTo>
                    <a:pt x="19" y="145"/>
                  </a:lnTo>
                  <a:lnTo>
                    <a:pt x="19" y="147"/>
                  </a:lnTo>
                  <a:lnTo>
                    <a:pt x="20" y="149"/>
                  </a:lnTo>
                  <a:lnTo>
                    <a:pt x="20" y="151"/>
                  </a:lnTo>
                  <a:lnTo>
                    <a:pt x="21" y="153"/>
                  </a:lnTo>
                  <a:lnTo>
                    <a:pt x="22" y="153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1" y="155"/>
                  </a:lnTo>
                  <a:lnTo>
                    <a:pt x="21" y="156"/>
                  </a:lnTo>
                  <a:lnTo>
                    <a:pt x="21" y="157"/>
                  </a:lnTo>
                  <a:lnTo>
                    <a:pt x="20" y="159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0" y="165"/>
                  </a:lnTo>
                  <a:lnTo>
                    <a:pt x="20" y="167"/>
                  </a:lnTo>
                  <a:lnTo>
                    <a:pt x="21" y="171"/>
                  </a:lnTo>
                  <a:lnTo>
                    <a:pt x="22" y="174"/>
                  </a:lnTo>
                  <a:lnTo>
                    <a:pt x="23" y="177"/>
                  </a:lnTo>
                  <a:lnTo>
                    <a:pt x="23" y="180"/>
                  </a:lnTo>
                  <a:lnTo>
                    <a:pt x="24" y="181"/>
                  </a:lnTo>
                  <a:lnTo>
                    <a:pt x="24" y="182"/>
                  </a:lnTo>
                  <a:lnTo>
                    <a:pt x="21" y="189"/>
                  </a:lnTo>
                  <a:lnTo>
                    <a:pt x="22" y="200"/>
                  </a:lnTo>
                  <a:lnTo>
                    <a:pt x="23" y="200"/>
                  </a:lnTo>
                  <a:lnTo>
                    <a:pt x="23" y="200"/>
                  </a:lnTo>
                  <a:lnTo>
                    <a:pt x="24" y="201"/>
                  </a:lnTo>
                  <a:lnTo>
                    <a:pt x="25" y="201"/>
                  </a:lnTo>
                  <a:lnTo>
                    <a:pt x="26" y="202"/>
                  </a:lnTo>
                  <a:lnTo>
                    <a:pt x="27" y="202"/>
                  </a:lnTo>
                  <a:lnTo>
                    <a:pt x="28" y="201"/>
                  </a:lnTo>
                  <a:lnTo>
                    <a:pt x="29" y="201"/>
                  </a:lnTo>
                  <a:lnTo>
                    <a:pt x="30" y="199"/>
                  </a:lnTo>
                  <a:lnTo>
                    <a:pt x="31" y="198"/>
                  </a:lnTo>
                  <a:lnTo>
                    <a:pt x="31" y="196"/>
                  </a:lnTo>
                  <a:lnTo>
                    <a:pt x="32" y="195"/>
                  </a:lnTo>
                  <a:lnTo>
                    <a:pt x="32" y="194"/>
                  </a:lnTo>
                  <a:lnTo>
                    <a:pt x="32" y="193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30" y="179"/>
                  </a:lnTo>
                  <a:lnTo>
                    <a:pt x="34" y="150"/>
                  </a:lnTo>
                  <a:lnTo>
                    <a:pt x="35" y="145"/>
                  </a:lnTo>
                  <a:lnTo>
                    <a:pt x="40" y="143"/>
                  </a:lnTo>
                  <a:lnTo>
                    <a:pt x="40" y="143"/>
                  </a:lnTo>
                  <a:lnTo>
                    <a:pt x="40" y="144"/>
                  </a:lnTo>
                  <a:lnTo>
                    <a:pt x="40" y="146"/>
                  </a:lnTo>
                  <a:lnTo>
                    <a:pt x="40" y="147"/>
                  </a:lnTo>
                  <a:lnTo>
                    <a:pt x="40" y="149"/>
                  </a:lnTo>
                  <a:lnTo>
                    <a:pt x="40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2" y="160"/>
                  </a:lnTo>
                  <a:lnTo>
                    <a:pt x="42" y="163"/>
                  </a:lnTo>
                  <a:lnTo>
                    <a:pt x="43" y="166"/>
                  </a:lnTo>
                  <a:lnTo>
                    <a:pt x="44" y="169"/>
                  </a:lnTo>
                  <a:lnTo>
                    <a:pt x="44" y="172"/>
                  </a:lnTo>
                  <a:lnTo>
                    <a:pt x="45" y="174"/>
                  </a:lnTo>
                  <a:lnTo>
                    <a:pt x="45" y="175"/>
                  </a:lnTo>
                  <a:lnTo>
                    <a:pt x="45" y="176"/>
                  </a:lnTo>
                  <a:lnTo>
                    <a:pt x="44" y="188"/>
                  </a:lnTo>
                  <a:lnTo>
                    <a:pt x="48" y="188"/>
                  </a:lnTo>
                  <a:lnTo>
                    <a:pt x="48" y="186"/>
                  </a:lnTo>
                  <a:lnTo>
                    <a:pt x="48" y="187"/>
                  </a:lnTo>
                  <a:lnTo>
                    <a:pt x="49" y="187"/>
                  </a:lnTo>
                  <a:lnTo>
                    <a:pt x="50" y="187"/>
                  </a:lnTo>
                  <a:lnTo>
                    <a:pt x="51" y="187"/>
                  </a:lnTo>
                  <a:lnTo>
                    <a:pt x="52" y="188"/>
                  </a:lnTo>
                  <a:lnTo>
                    <a:pt x="53" y="188"/>
                  </a:lnTo>
                  <a:lnTo>
                    <a:pt x="55" y="188"/>
                  </a:lnTo>
                  <a:lnTo>
                    <a:pt x="57" y="189"/>
                  </a:lnTo>
                  <a:lnTo>
                    <a:pt x="58" y="189"/>
                  </a:lnTo>
                  <a:lnTo>
                    <a:pt x="60" y="189"/>
                  </a:lnTo>
                  <a:lnTo>
                    <a:pt x="62" y="188"/>
                  </a:lnTo>
                  <a:lnTo>
                    <a:pt x="63" y="188"/>
                  </a:lnTo>
                  <a:lnTo>
                    <a:pt x="64" y="187"/>
                  </a:lnTo>
                  <a:lnTo>
                    <a:pt x="65" y="187"/>
                  </a:lnTo>
                  <a:lnTo>
                    <a:pt x="66" y="186"/>
                  </a:lnTo>
                  <a:lnTo>
                    <a:pt x="67" y="186"/>
                  </a:lnTo>
                  <a:lnTo>
                    <a:pt x="66" y="183"/>
                  </a:lnTo>
                </a:path>
              </a:pathLst>
            </a:custGeom>
            <a:solidFill>
              <a:srgbClr val="A4E0A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0" name="Freeform 510"/>
            <p:cNvSpPr>
              <a:spLocks/>
            </p:cNvSpPr>
            <p:nvPr/>
          </p:nvSpPr>
          <p:spPr bwMode="auto">
            <a:xfrm>
              <a:off x="3325" y="2406"/>
              <a:ext cx="240" cy="185"/>
            </a:xfrm>
            <a:custGeom>
              <a:avLst/>
              <a:gdLst/>
              <a:ahLst/>
              <a:cxnLst>
                <a:cxn ang="0">
                  <a:pos x="210" y="128"/>
                </a:cxn>
                <a:cxn ang="0">
                  <a:pos x="239" y="0"/>
                </a:cxn>
                <a:cxn ang="0">
                  <a:pos x="28" y="55"/>
                </a:cxn>
                <a:cxn ang="0">
                  <a:pos x="0" y="184"/>
                </a:cxn>
                <a:cxn ang="0">
                  <a:pos x="210" y="128"/>
                </a:cxn>
              </a:cxnLst>
              <a:rect l="0" t="0" r="r" b="b"/>
              <a:pathLst>
                <a:path w="240" h="185">
                  <a:moveTo>
                    <a:pt x="210" y="128"/>
                  </a:moveTo>
                  <a:lnTo>
                    <a:pt x="239" y="0"/>
                  </a:lnTo>
                  <a:lnTo>
                    <a:pt x="28" y="55"/>
                  </a:lnTo>
                  <a:lnTo>
                    <a:pt x="0" y="184"/>
                  </a:lnTo>
                  <a:lnTo>
                    <a:pt x="210" y="128"/>
                  </a:lnTo>
                </a:path>
              </a:pathLst>
            </a:custGeom>
            <a:solidFill>
              <a:srgbClr val="DFCE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1" name="Freeform 511"/>
            <p:cNvSpPr>
              <a:spLocks/>
            </p:cNvSpPr>
            <p:nvPr/>
          </p:nvSpPr>
          <p:spPr bwMode="auto">
            <a:xfrm>
              <a:off x="3373" y="2464"/>
              <a:ext cx="71" cy="3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8" y="15"/>
                </a:cxn>
                <a:cxn ang="0">
                  <a:pos x="62" y="0"/>
                </a:cxn>
                <a:cxn ang="0">
                  <a:pos x="70" y="13"/>
                </a:cxn>
                <a:cxn ang="0">
                  <a:pos x="0" y="34"/>
                </a:cxn>
              </a:cxnLst>
              <a:rect l="0" t="0" r="r" b="b"/>
              <a:pathLst>
                <a:path w="71" h="35">
                  <a:moveTo>
                    <a:pt x="0" y="34"/>
                  </a:moveTo>
                  <a:lnTo>
                    <a:pt x="8" y="15"/>
                  </a:lnTo>
                  <a:lnTo>
                    <a:pt x="62" y="0"/>
                  </a:lnTo>
                  <a:lnTo>
                    <a:pt x="70" y="13"/>
                  </a:lnTo>
                  <a:lnTo>
                    <a:pt x="0" y="34"/>
                  </a:lnTo>
                </a:path>
              </a:pathLst>
            </a:custGeom>
            <a:solidFill>
              <a:srgbClr val="EFCE7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2" name="Freeform 512"/>
            <p:cNvSpPr>
              <a:spLocks/>
            </p:cNvSpPr>
            <p:nvPr/>
          </p:nvSpPr>
          <p:spPr bwMode="auto">
            <a:xfrm>
              <a:off x="3374" y="2437"/>
              <a:ext cx="211" cy="196"/>
            </a:xfrm>
            <a:custGeom>
              <a:avLst/>
              <a:gdLst/>
              <a:ahLst/>
              <a:cxnLst>
                <a:cxn ang="0">
                  <a:pos x="210" y="139"/>
                </a:cxn>
                <a:cxn ang="0">
                  <a:pos x="210" y="0"/>
                </a:cxn>
                <a:cxn ang="0">
                  <a:pos x="0" y="55"/>
                </a:cxn>
                <a:cxn ang="0">
                  <a:pos x="0" y="195"/>
                </a:cxn>
                <a:cxn ang="0">
                  <a:pos x="210" y="139"/>
                </a:cxn>
              </a:cxnLst>
              <a:rect l="0" t="0" r="r" b="b"/>
              <a:pathLst>
                <a:path w="211" h="196">
                  <a:moveTo>
                    <a:pt x="210" y="139"/>
                  </a:moveTo>
                  <a:lnTo>
                    <a:pt x="210" y="0"/>
                  </a:lnTo>
                  <a:lnTo>
                    <a:pt x="0" y="55"/>
                  </a:lnTo>
                  <a:lnTo>
                    <a:pt x="0" y="195"/>
                  </a:lnTo>
                  <a:lnTo>
                    <a:pt x="210" y="139"/>
                  </a:lnTo>
                </a:path>
              </a:pathLst>
            </a:custGeom>
            <a:solidFill>
              <a:srgbClr val="EFCE7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3" name="Freeform 513"/>
            <p:cNvSpPr>
              <a:spLocks/>
            </p:cNvSpPr>
            <p:nvPr/>
          </p:nvSpPr>
          <p:spPr bwMode="auto">
            <a:xfrm>
              <a:off x="3431" y="2374"/>
              <a:ext cx="65" cy="214"/>
            </a:xfrm>
            <a:custGeom>
              <a:avLst/>
              <a:gdLst/>
              <a:ahLst/>
              <a:cxnLst>
                <a:cxn ang="0">
                  <a:pos x="64" y="165"/>
                </a:cxn>
                <a:cxn ang="0">
                  <a:pos x="59" y="113"/>
                </a:cxn>
                <a:cxn ang="0">
                  <a:pos x="60" y="111"/>
                </a:cxn>
                <a:cxn ang="0">
                  <a:pos x="62" y="108"/>
                </a:cxn>
                <a:cxn ang="0">
                  <a:pos x="61" y="102"/>
                </a:cxn>
                <a:cxn ang="0">
                  <a:pos x="61" y="78"/>
                </a:cxn>
                <a:cxn ang="0">
                  <a:pos x="60" y="61"/>
                </a:cxn>
                <a:cxn ang="0">
                  <a:pos x="57" y="41"/>
                </a:cxn>
                <a:cxn ang="0">
                  <a:pos x="51" y="34"/>
                </a:cxn>
                <a:cxn ang="0">
                  <a:pos x="41" y="31"/>
                </a:cxn>
                <a:cxn ang="0">
                  <a:pos x="37" y="29"/>
                </a:cxn>
                <a:cxn ang="0">
                  <a:pos x="40" y="16"/>
                </a:cxn>
                <a:cxn ang="0">
                  <a:pos x="41" y="12"/>
                </a:cxn>
                <a:cxn ang="0">
                  <a:pos x="40" y="6"/>
                </a:cxn>
                <a:cxn ang="0">
                  <a:pos x="37" y="2"/>
                </a:cxn>
                <a:cxn ang="0">
                  <a:pos x="35" y="0"/>
                </a:cxn>
                <a:cxn ang="0">
                  <a:pos x="29" y="0"/>
                </a:cxn>
                <a:cxn ang="0">
                  <a:pos x="22" y="3"/>
                </a:cxn>
                <a:cxn ang="0">
                  <a:pos x="21" y="5"/>
                </a:cxn>
                <a:cxn ang="0">
                  <a:pos x="17" y="1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2" y="33"/>
                </a:cxn>
                <a:cxn ang="0">
                  <a:pos x="17" y="38"/>
                </a:cxn>
                <a:cxn ang="0">
                  <a:pos x="7" y="46"/>
                </a:cxn>
                <a:cxn ang="0">
                  <a:pos x="4" y="52"/>
                </a:cxn>
                <a:cxn ang="0">
                  <a:pos x="3" y="69"/>
                </a:cxn>
                <a:cxn ang="0">
                  <a:pos x="1" y="86"/>
                </a:cxn>
                <a:cxn ang="0">
                  <a:pos x="0" y="94"/>
                </a:cxn>
                <a:cxn ang="0">
                  <a:pos x="0" y="111"/>
                </a:cxn>
                <a:cxn ang="0">
                  <a:pos x="1" y="125"/>
                </a:cxn>
                <a:cxn ang="0">
                  <a:pos x="3" y="126"/>
                </a:cxn>
                <a:cxn ang="0">
                  <a:pos x="7" y="126"/>
                </a:cxn>
                <a:cxn ang="0">
                  <a:pos x="4" y="121"/>
                </a:cxn>
                <a:cxn ang="0">
                  <a:pos x="18" y="196"/>
                </a:cxn>
                <a:cxn ang="0">
                  <a:pos x="21" y="209"/>
                </a:cxn>
                <a:cxn ang="0">
                  <a:pos x="31" y="201"/>
                </a:cxn>
                <a:cxn ang="0">
                  <a:pos x="37" y="203"/>
                </a:cxn>
                <a:cxn ang="0">
                  <a:pos x="43" y="204"/>
                </a:cxn>
                <a:cxn ang="0">
                  <a:pos x="47" y="203"/>
                </a:cxn>
                <a:cxn ang="0">
                  <a:pos x="50" y="201"/>
                </a:cxn>
                <a:cxn ang="0">
                  <a:pos x="49" y="194"/>
                </a:cxn>
                <a:cxn ang="0">
                  <a:pos x="52" y="108"/>
                </a:cxn>
                <a:cxn ang="0">
                  <a:pos x="54" y="112"/>
                </a:cxn>
                <a:cxn ang="0">
                  <a:pos x="54" y="112"/>
                </a:cxn>
                <a:cxn ang="0">
                  <a:pos x="55" y="113"/>
                </a:cxn>
                <a:cxn ang="0">
                  <a:pos x="56" y="118"/>
                </a:cxn>
              </a:cxnLst>
              <a:rect l="0" t="0" r="r" b="b"/>
              <a:pathLst>
                <a:path w="65" h="214">
                  <a:moveTo>
                    <a:pt x="51" y="119"/>
                  </a:moveTo>
                  <a:lnTo>
                    <a:pt x="51" y="169"/>
                  </a:lnTo>
                  <a:lnTo>
                    <a:pt x="64" y="165"/>
                  </a:lnTo>
                  <a:lnTo>
                    <a:pt x="64" y="115"/>
                  </a:lnTo>
                  <a:lnTo>
                    <a:pt x="59" y="117"/>
                  </a:lnTo>
                  <a:lnTo>
                    <a:pt x="59" y="113"/>
                  </a:lnTo>
                  <a:lnTo>
                    <a:pt x="60" y="112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1" y="110"/>
                  </a:lnTo>
                  <a:lnTo>
                    <a:pt x="61" y="109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61" y="80"/>
                  </a:lnTo>
                  <a:lnTo>
                    <a:pt x="61" y="78"/>
                  </a:lnTo>
                  <a:lnTo>
                    <a:pt x="61" y="74"/>
                  </a:lnTo>
                  <a:lnTo>
                    <a:pt x="61" y="68"/>
                  </a:lnTo>
                  <a:lnTo>
                    <a:pt x="60" y="61"/>
                  </a:lnTo>
                  <a:lnTo>
                    <a:pt x="60" y="53"/>
                  </a:lnTo>
                  <a:lnTo>
                    <a:pt x="59" y="47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3" y="36"/>
                  </a:lnTo>
                  <a:lnTo>
                    <a:pt x="51" y="34"/>
                  </a:lnTo>
                  <a:lnTo>
                    <a:pt x="48" y="33"/>
                  </a:lnTo>
                  <a:lnTo>
                    <a:pt x="45" y="31"/>
                  </a:lnTo>
                  <a:lnTo>
                    <a:pt x="41" y="31"/>
                  </a:lnTo>
                  <a:lnTo>
                    <a:pt x="39" y="30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7" y="24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41" y="15"/>
                  </a:lnTo>
                  <a:lnTo>
                    <a:pt x="41" y="13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1" y="7"/>
                  </a:lnTo>
                  <a:lnTo>
                    <a:pt x="40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7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30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19" y="35"/>
                  </a:lnTo>
                  <a:lnTo>
                    <a:pt x="17" y="38"/>
                  </a:lnTo>
                  <a:lnTo>
                    <a:pt x="14" y="41"/>
                  </a:lnTo>
                  <a:lnTo>
                    <a:pt x="10" y="44"/>
                  </a:lnTo>
                  <a:lnTo>
                    <a:pt x="7" y="46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3" y="62"/>
                  </a:lnTo>
                  <a:lnTo>
                    <a:pt x="3" y="69"/>
                  </a:lnTo>
                  <a:lnTo>
                    <a:pt x="2" y="75"/>
                  </a:lnTo>
                  <a:lnTo>
                    <a:pt x="1" y="81"/>
                  </a:lnTo>
                  <a:lnTo>
                    <a:pt x="1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0" y="100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2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7" y="126"/>
                  </a:lnTo>
                  <a:lnTo>
                    <a:pt x="7" y="125"/>
                  </a:lnTo>
                  <a:lnTo>
                    <a:pt x="7" y="125"/>
                  </a:lnTo>
                  <a:lnTo>
                    <a:pt x="4" y="121"/>
                  </a:lnTo>
                  <a:lnTo>
                    <a:pt x="10" y="81"/>
                  </a:lnTo>
                  <a:lnTo>
                    <a:pt x="10" y="122"/>
                  </a:lnTo>
                  <a:lnTo>
                    <a:pt x="18" y="196"/>
                  </a:lnTo>
                  <a:lnTo>
                    <a:pt x="11" y="207"/>
                  </a:lnTo>
                  <a:lnTo>
                    <a:pt x="10" y="213"/>
                  </a:lnTo>
                  <a:lnTo>
                    <a:pt x="21" y="209"/>
                  </a:lnTo>
                  <a:lnTo>
                    <a:pt x="30" y="200"/>
                  </a:lnTo>
                  <a:lnTo>
                    <a:pt x="30" y="201"/>
                  </a:lnTo>
                  <a:lnTo>
                    <a:pt x="31" y="201"/>
                  </a:lnTo>
                  <a:lnTo>
                    <a:pt x="33" y="202"/>
                  </a:lnTo>
                  <a:lnTo>
                    <a:pt x="35" y="202"/>
                  </a:lnTo>
                  <a:lnTo>
                    <a:pt x="37" y="203"/>
                  </a:lnTo>
                  <a:lnTo>
                    <a:pt x="40" y="203"/>
                  </a:lnTo>
                  <a:lnTo>
                    <a:pt x="41" y="204"/>
                  </a:lnTo>
                  <a:lnTo>
                    <a:pt x="43" y="204"/>
                  </a:lnTo>
                  <a:lnTo>
                    <a:pt x="44" y="204"/>
                  </a:lnTo>
                  <a:lnTo>
                    <a:pt x="46" y="203"/>
                  </a:lnTo>
                  <a:lnTo>
                    <a:pt x="47" y="203"/>
                  </a:lnTo>
                  <a:lnTo>
                    <a:pt x="48" y="202"/>
                  </a:lnTo>
                  <a:lnTo>
                    <a:pt x="49" y="202"/>
                  </a:lnTo>
                  <a:lnTo>
                    <a:pt x="50" y="201"/>
                  </a:lnTo>
                  <a:lnTo>
                    <a:pt x="51" y="201"/>
                  </a:lnTo>
                  <a:lnTo>
                    <a:pt x="51" y="201"/>
                  </a:lnTo>
                  <a:lnTo>
                    <a:pt x="49" y="194"/>
                  </a:lnTo>
                  <a:lnTo>
                    <a:pt x="41" y="191"/>
                  </a:lnTo>
                  <a:lnTo>
                    <a:pt x="48" y="117"/>
                  </a:lnTo>
                  <a:lnTo>
                    <a:pt x="52" y="108"/>
                  </a:lnTo>
                  <a:lnTo>
                    <a:pt x="48" y="68"/>
                  </a:lnTo>
                  <a:lnTo>
                    <a:pt x="56" y="108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6" y="113"/>
                  </a:lnTo>
                  <a:lnTo>
                    <a:pt x="56" y="118"/>
                  </a:lnTo>
                  <a:lnTo>
                    <a:pt x="51" y="11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4" name="Freeform 514"/>
            <p:cNvSpPr>
              <a:spLocks/>
            </p:cNvSpPr>
            <p:nvPr/>
          </p:nvSpPr>
          <p:spPr bwMode="auto">
            <a:xfrm>
              <a:off x="3436" y="2372"/>
              <a:ext cx="64" cy="213"/>
            </a:xfrm>
            <a:custGeom>
              <a:avLst/>
              <a:gdLst/>
              <a:ahLst/>
              <a:cxnLst>
                <a:cxn ang="0">
                  <a:pos x="63" y="164"/>
                </a:cxn>
                <a:cxn ang="0">
                  <a:pos x="58" y="112"/>
                </a:cxn>
                <a:cxn ang="0">
                  <a:pos x="59" y="110"/>
                </a:cxn>
                <a:cxn ang="0">
                  <a:pos x="60" y="107"/>
                </a:cxn>
                <a:cxn ang="0">
                  <a:pos x="59" y="102"/>
                </a:cxn>
                <a:cxn ang="0">
                  <a:pos x="60" y="77"/>
                </a:cxn>
                <a:cxn ang="0">
                  <a:pos x="59" y="60"/>
                </a:cxn>
                <a:cxn ang="0">
                  <a:pos x="56" y="41"/>
                </a:cxn>
                <a:cxn ang="0">
                  <a:pos x="49" y="34"/>
                </a:cxn>
                <a:cxn ang="0">
                  <a:pos x="40" y="30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0" y="12"/>
                </a:cxn>
                <a:cxn ang="0">
                  <a:pos x="39" y="6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3"/>
                </a:cxn>
                <a:cxn ang="0">
                  <a:pos x="20" y="5"/>
                </a:cxn>
                <a:cxn ang="0">
                  <a:pos x="16" y="10"/>
                </a:cxn>
                <a:cxn ang="0">
                  <a:pos x="16" y="16"/>
                </a:cxn>
                <a:cxn ang="0">
                  <a:pos x="17" y="20"/>
                </a:cxn>
                <a:cxn ang="0">
                  <a:pos x="22" y="33"/>
                </a:cxn>
                <a:cxn ang="0">
                  <a:pos x="16" y="37"/>
                </a:cxn>
                <a:cxn ang="0">
                  <a:pos x="7" y="46"/>
                </a:cxn>
                <a:cxn ang="0">
                  <a:pos x="4" y="52"/>
                </a:cxn>
                <a:cxn ang="0">
                  <a:pos x="2" y="68"/>
                </a:cxn>
                <a:cxn ang="0">
                  <a:pos x="0" y="85"/>
                </a:cxn>
                <a:cxn ang="0">
                  <a:pos x="0" y="94"/>
                </a:cxn>
                <a:cxn ang="0">
                  <a:pos x="0" y="111"/>
                </a:cxn>
                <a:cxn ang="0">
                  <a:pos x="0" y="124"/>
                </a:cxn>
                <a:cxn ang="0">
                  <a:pos x="3" y="126"/>
                </a:cxn>
                <a:cxn ang="0">
                  <a:pos x="6" y="125"/>
                </a:cxn>
                <a:cxn ang="0">
                  <a:pos x="3" y="121"/>
                </a:cxn>
                <a:cxn ang="0">
                  <a:pos x="18" y="195"/>
                </a:cxn>
                <a:cxn ang="0">
                  <a:pos x="20" y="208"/>
                </a:cxn>
                <a:cxn ang="0">
                  <a:pos x="30" y="200"/>
                </a:cxn>
                <a:cxn ang="0">
                  <a:pos x="36" y="202"/>
                </a:cxn>
                <a:cxn ang="0">
                  <a:pos x="42" y="203"/>
                </a:cxn>
                <a:cxn ang="0">
                  <a:pos x="46" y="202"/>
                </a:cxn>
                <a:cxn ang="0">
                  <a:pos x="49" y="200"/>
                </a:cxn>
                <a:cxn ang="0">
                  <a:pos x="48" y="193"/>
                </a:cxn>
                <a:cxn ang="0">
                  <a:pos x="50" y="107"/>
                </a:cxn>
                <a:cxn ang="0">
                  <a:pos x="53" y="111"/>
                </a:cxn>
                <a:cxn ang="0">
                  <a:pos x="53" y="112"/>
                </a:cxn>
                <a:cxn ang="0">
                  <a:pos x="53" y="112"/>
                </a:cxn>
                <a:cxn ang="0">
                  <a:pos x="54" y="117"/>
                </a:cxn>
              </a:cxnLst>
              <a:rect l="0" t="0" r="r" b="b"/>
              <a:pathLst>
                <a:path w="64" h="213">
                  <a:moveTo>
                    <a:pt x="50" y="118"/>
                  </a:moveTo>
                  <a:lnTo>
                    <a:pt x="50" y="168"/>
                  </a:lnTo>
                  <a:lnTo>
                    <a:pt x="63" y="164"/>
                  </a:lnTo>
                  <a:lnTo>
                    <a:pt x="63" y="115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59" y="111"/>
                  </a:lnTo>
                  <a:lnTo>
                    <a:pt x="59" y="110"/>
                  </a:lnTo>
                  <a:lnTo>
                    <a:pt x="60" y="109"/>
                  </a:lnTo>
                  <a:lnTo>
                    <a:pt x="60" y="108"/>
                  </a:lnTo>
                  <a:lnTo>
                    <a:pt x="60" y="107"/>
                  </a:lnTo>
                  <a:lnTo>
                    <a:pt x="60" y="107"/>
                  </a:lnTo>
                  <a:lnTo>
                    <a:pt x="61" y="107"/>
                  </a:lnTo>
                  <a:lnTo>
                    <a:pt x="59" y="102"/>
                  </a:lnTo>
                  <a:lnTo>
                    <a:pt x="59" y="101"/>
                  </a:lnTo>
                  <a:lnTo>
                    <a:pt x="60" y="79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9" y="67"/>
                  </a:lnTo>
                  <a:lnTo>
                    <a:pt x="59" y="60"/>
                  </a:lnTo>
                  <a:lnTo>
                    <a:pt x="58" y="53"/>
                  </a:lnTo>
                  <a:lnTo>
                    <a:pt x="57" y="47"/>
                  </a:lnTo>
                  <a:lnTo>
                    <a:pt x="56" y="41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49" y="34"/>
                  </a:lnTo>
                  <a:lnTo>
                    <a:pt x="46" y="33"/>
                  </a:lnTo>
                  <a:lnTo>
                    <a:pt x="43" y="31"/>
                  </a:lnTo>
                  <a:lnTo>
                    <a:pt x="40" y="30"/>
                  </a:lnTo>
                  <a:lnTo>
                    <a:pt x="38" y="30"/>
                  </a:lnTo>
                  <a:lnTo>
                    <a:pt x="36" y="29"/>
                  </a:lnTo>
                  <a:lnTo>
                    <a:pt x="36" y="29"/>
                  </a:lnTo>
                  <a:lnTo>
                    <a:pt x="36" y="23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9" y="15"/>
                  </a:lnTo>
                  <a:lnTo>
                    <a:pt x="40" y="13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39" y="7"/>
                  </a:lnTo>
                  <a:lnTo>
                    <a:pt x="39" y="6"/>
                  </a:lnTo>
                  <a:lnTo>
                    <a:pt x="38" y="4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19" y="6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30"/>
                  </a:lnTo>
                  <a:lnTo>
                    <a:pt x="22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6" y="37"/>
                  </a:lnTo>
                  <a:lnTo>
                    <a:pt x="13" y="40"/>
                  </a:lnTo>
                  <a:lnTo>
                    <a:pt x="10" y="43"/>
                  </a:lnTo>
                  <a:lnTo>
                    <a:pt x="7" y="46"/>
                  </a:lnTo>
                  <a:lnTo>
                    <a:pt x="5" y="49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3" y="56"/>
                  </a:lnTo>
                  <a:lnTo>
                    <a:pt x="3" y="62"/>
                  </a:lnTo>
                  <a:lnTo>
                    <a:pt x="2" y="68"/>
                  </a:lnTo>
                  <a:lnTo>
                    <a:pt x="1" y="75"/>
                  </a:lnTo>
                  <a:lnTo>
                    <a:pt x="1" y="81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0" y="124"/>
                  </a:lnTo>
                  <a:lnTo>
                    <a:pt x="1" y="125"/>
                  </a:lnTo>
                  <a:lnTo>
                    <a:pt x="2" y="126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6"/>
                  </a:lnTo>
                  <a:lnTo>
                    <a:pt x="6" y="125"/>
                  </a:lnTo>
                  <a:lnTo>
                    <a:pt x="7" y="125"/>
                  </a:lnTo>
                  <a:lnTo>
                    <a:pt x="7" y="125"/>
                  </a:lnTo>
                  <a:lnTo>
                    <a:pt x="3" y="121"/>
                  </a:lnTo>
                  <a:lnTo>
                    <a:pt x="9" y="81"/>
                  </a:lnTo>
                  <a:lnTo>
                    <a:pt x="9" y="122"/>
                  </a:lnTo>
                  <a:lnTo>
                    <a:pt x="18" y="195"/>
                  </a:lnTo>
                  <a:lnTo>
                    <a:pt x="11" y="206"/>
                  </a:lnTo>
                  <a:lnTo>
                    <a:pt x="9" y="212"/>
                  </a:lnTo>
                  <a:lnTo>
                    <a:pt x="20" y="208"/>
                  </a:lnTo>
                  <a:lnTo>
                    <a:pt x="29" y="199"/>
                  </a:lnTo>
                  <a:lnTo>
                    <a:pt x="29" y="200"/>
                  </a:lnTo>
                  <a:lnTo>
                    <a:pt x="30" y="200"/>
                  </a:lnTo>
                  <a:lnTo>
                    <a:pt x="32" y="201"/>
                  </a:lnTo>
                  <a:lnTo>
                    <a:pt x="34" y="201"/>
                  </a:lnTo>
                  <a:lnTo>
                    <a:pt x="36" y="202"/>
                  </a:lnTo>
                  <a:lnTo>
                    <a:pt x="39" y="202"/>
                  </a:lnTo>
                  <a:lnTo>
                    <a:pt x="40" y="203"/>
                  </a:lnTo>
                  <a:lnTo>
                    <a:pt x="42" y="203"/>
                  </a:lnTo>
                  <a:lnTo>
                    <a:pt x="43" y="203"/>
                  </a:lnTo>
                  <a:lnTo>
                    <a:pt x="45" y="202"/>
                  </a:lnTo>
                  <a:lnTo>
                    <a:pt x="46" y="202"/>
                  </a:lnTo>
                  <a:lnTo>
                    <a:pt x="47" y="201"/>
                  </a:lnTo>
                  <a:lnTo>
                    <a:pt x="49" y="201"/>
                  </a:lnTo>
                  <a:lnTo>
                    <a:pt x="49" y="200"/>
                  </a:lnTo>
                  <a:lnTo>
                    <a:pt x="50" y="200"/>
                  </a:lnTo>
                  <a:lnTo>
                    <a:pt x="50" y="200"/>
                  </a:lnTo>
                  <a:lnTo>
                    <a:pt x="48" y="193"/>
                  </a:lnTo>
                  <a:lnTo>
                    <a:pt x="40" y="190"/>
                  </a:lnTo>
                  <a:lnTo>
                    <a:pt x="47" y="117"/>
                  </a:lnTo>
                  <a:lnTo>
                    <a:pt x="50" y="107"/>
                  </a:lnTo>
                  <a:lnTo>
                    <a:pt x="47" y="68"/>
                  </a:lnTo>
                  <a:lnTo>
                    <a:pt x="55" y="107"/>
                  </a:lnTo>
                  <a:lnTo>
                    <a:pt x="53" y="111"/>
                  </a:lnTo>
                  <a:lnTo>
                    <a:pt x="53" y="111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3" y="112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4" y="117"/>
                  </a:lnTo>
                  <a:lnTo>
                    <a:pt x="50" y="118"/>
                  </a:lnTo>
                </a:path>
              </a:pathLst>
            </a:custGeom>
            <a:solidFill>
              <a:srgbClr val="FFC65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5" name="Freeform 515"/>
            <p:cNvSpPr>
              <a:spLocks/>
            </p:cNvSpPr>
            <p:nvPr/>
          </p:nvSpPr>
          <p:spPr bwMode="auto">
            <a:xfrm>
              <a:off x="3467" y="2369"/>
              <a:ext cx="65" cy="217"/>
            </a:xfrm>
            <a:custGeom>
              <a:avLst/>
              <a:gdLst/>
              <a:ahLst/>
              <a:cxnLst>
                <a:cxn ang="0">
                  <a:pos x="12" y="126"/>
                </a:cxn>
                <a:cxn ang="0">
                  <a:pos x="5" y="96"/>
                </a:cxn>
                <a:cxn ang="0">
                  <a:pos x="0" y="82"/>
                </a:cxn>
                <a:cxn ang="0">
                  <a:pos x="1" y="75"/>
                </a:cxn>
                <a:cxn ang="0">
                  <a:pos x="3" y="65"/>
                </a:cxn>
                <a:cxn ang="0">
                  <a:pos x="7" y="56"/>
                </a:cxn>
                <a:cxn ang="0">
                  <a:pos x="11" y="49"/>
                </a:cxn>
                <a:cxn ang="0">
                  <a:pos x="16" y="43"/>
                </a:cxn>
                <a:cxn ang="0">
                  <a:pos x="23" y="37"/>
                </a:cxn>
                <a:cxn ang="0">
                  <a:pos x="26" y="34"/>
                </a:cxn>
                <a:cxn ang="0">
                  <a:pos x="27" y="28"/>
                </a:cxn>
                <a:cxn ang="0">
                  <a:pos x="23" y="22"/>
                </a:cxn>
                <a:cxn ang="0">
                  <a:pos x="23" y="20"/>
                </a:cxn>
                <a:cxn ang="0">
                  <a:pos x="23" y="16"/>
                </a:cxn>
                <a:cxn ang="0">
                  <a:pos x="24" y="12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9" y="3"/>
                </a:cxn>
                <a:cxn ang="0">
                  <a:pos x="32" y="1"/>
                </a:cxn>
                <a:cxn ang="0">
                  <a:pos x="38" y="0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2"/>
                </a:cxn>
                <a:cxn ang="0">
                  <a:pos x="47" y="3"/>
                </a:cxn>
                <a:cxn ang="0">
                  <a:pos x="47" y="7"/>
                </a:cxn>
                <a:cxn ang="0">
                  <a:pos x="47" y="12"/>
                </a:cxn>
                <a:cxn ang="0">
                  <a:pos x="46" y="15"/>
                </a:cxn>
                <a:cxn ang="0">
                  <a:pos x="42" y="26"/>
                </a:cxn>
                <a:cxn ang="0">
                  <a:pos x="42" y="30"/>
                </a:cxn>
                <a:cxn ang="0">
                  <a:pos x="47" y="31"/>
                </a:cxn>
                <a:cxn ang="0">
                  <a:pos x="53" y="34"/>
                </a:cxn>
                <a:cxn ang="0">
                  <a:pos x="58" y="37"/>
                </a:cxn>
                <a:cxn ang="0">
                  <a:pos x="59" y="40"/>
                </a:cxn>
                <a:cxn ang="0">
                  <a:pos x="60" y="49"/>
                </a:cxn>
                <a:cxn ang="0">
                  <a:pos x="62" y="61"/>
                </a:cxn>
                <a:cxn ang="0">
                  <a:pos x="63" y="71"/>
                </a:cxn>
                <a:cxn ang="0">
                  <a:pos x="63" y="76"/>
                </a:cxn>
                <a:cxn ang="0">
                  <a:pos x="64" y="84"/>
                </a:cxn>
                <a:cxn ang="0">
                  <a:pos x="64" y="96"/>
                </a:cxn>
                <a:cxn ang="0">
                  <a:pos x="63" y="106"/>
                </a:cxn>
                <a:cxn ang="0">
                  <a:pos x="62" y="111"/>
                </a:cxn>
                <a:cxn ang="0">
                  <a:pos x="60" y="113"/>
                </a:cxn>
                <a:cxn ang="0">
                  <a:pos x="58" y="114"/>
                </a:cxn>
                <a:cxn ang="0">
                  <a:pos x="56" y="114"/>
                </a:cxn>
                <a:cxn ang="0">
                  <a:pos x="57" y="111"/>
                </a:cxn>
                <a:cxn ang="0">
                  <a:pos x="54" y="112"/>
                </a:cxn>
                <a:cxn ang="0">
                  <a:pos x="54" y="149"/>
                </a:cxn>
                <a:cxn ang="0">
                  <a:pos x="56" y="190"/>
                </a:cxn>
                <a:cxn ang="0">
                  <a:pos x="47" y="197"/>
                </a:cxn>
                <a:cxn ang="0">
                  <a:pos x="34" y="202"/>
                </a:cxn>
                <a:cxn ang="0">
                  <a:pos x="32" y="205"/>
                </a:cxn>
                <a:cxn ang="0">
                  <a:pos x="30" y="209"/>
                </a:cxn>
                <a:cxn ang="0">
                  <a:pos x="26" y="213"/>
                </a:cxn>
                <a:cxn ang="0">
                  <a:pos x="24" y="215"/>
                </a:cxn>
                <a:cxn ang="0">
                  <a:pos x="21" y="216"/>
                </a:cxn>
                <a:cxn ang="0">
                  <a:pos x="19" y="216"/>
                </a:cxn>
                <a:cxn ang="0">
                  <a:pos x="17" y="216"/>
                </a:cxn>
                <a:cxn ang="0">
                  <a:pos x="20" y="207"/>
                </a:cxn>
                <a:cxn ang="0">
                  <a:pos x="15" y="163"/>
                </a:cxn>
                <a:cxn ang="0">
                  <a:pos x="13" y="116"/>
                </a:cxn>
              </a:cxnLst>
              <a:rect l="0" t="0" r="r" b="b"/>
              <a:pathLst>
                <a:path w="65" h="217">
                  <a:moveTo>
                    <a:pt x="13" y="116"/>
                  </a:moveTo>
                  <a:lnTo>
                    <a:pt x="12" y="126"/>
                  </a:lnTo>
                  <a:lnTo>
                    <a:pt x="3" y="117"/>
                  </a:lnTo>
                  <a:lnTo>
                    <a:pt x="5" y="96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1" y="75"/>
                  </a:lnTo>
                  <a:lnTo>
                    <a:pt x="2" y="70"/>
                  </a:lnTo>
                  <a:lnTo>
                    <a:pt x="3" y="65"/>
                  </a:lnTo>
                  <a:lnTo>
                    <a:pt x="5" y="60"/>
                  </a:lnTo>
                  <a:lnTo>
                    <a:pt x="7" y="56"/>
                  </a:lnTo>
                  <a:lnTo>
                    <a:pt x="9" y="52"/>
                  </a:lnTo>
                  <a:lnTo>
                    <a:pt x="11" y="49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20" y="40"/>
                  </a:lnTo>
                  <a:lnTo>
                    <a:pt x="23" y="37"/>
                  </a:lnTo>
                  <a:lnTo>
                    <a:pt x="25" y="35"/>
                  </a:lnTo>
                  <a:lnTo>
                    <a:pt x="26" y="34"/>
                  </a:lnTo>
                  <a:lnTo>
                    <a:pt x="27" y="33"/>
                  </a:lnTo>
                  <a:lnTo>
                    <a:pt x="27" y="28"/>
                  </a:lnTo>
                  <a:lnTo>
                    <a:pt x="24" y="23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2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4" y="2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7" y="5"/>
                  </a:lnTo>
                  <a:lnTo>
                    <a:pt x="47" y="7"/>
                  </a:lnTo>
                  <a:lnTo>
                    <a:pt x="47" y="10"/>
                  </a:lnTo>
                  <a:lnTo>
                    <a:pt x="47" y="12"/>
                  </a:lnTo>
                  <a:lnTo>
                    <a:pt x="47" y="13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2" y="26"/>
                  </a:lnTo>
                  <a:lnTo>
                    <a:pt x="41" y="29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7" y="31"/>
                  </a:lnTo>
                  <a:lnTo>
                    <a:pt x="50" y="33"/>
                  </a:lnTo>
                  <a:lnTo>
                    <a:pt x="53" y="34"/>
                  </a:lnTo>
                  <a:lnTo>
                    <a:pt x="56" y="35"/>
                  </a:lnTo>
                  <a:lnTo>
                    <a:pt x="58" y="37"/>
                  </a:lnTo>
                  <a:lnTo>
                    <a:pt x="59" y="38"/>
                  </a:lnTo>
                  <a:lnTo>
                    <a:pt x="59" y="40"/>
                  </a:lnTo>
                  <a:lnTo>
                    <a:pt x="60" y="44"/>
                  </a:lnTo>
                  <a:lnTo>
                    <a:pt x="60" y="49"/>
                  </a:lnTo>
                  <a:lnTo>
                    <a:pt x="61" y="55"/>
                  </a:lnTo>
                  <a:lnTo>
                    <a:pt x="62" y="61"/>
                  </a:lnTo>
                  <a:lnTo>
                    <a:pt x="62" y="66"/>
                  </a:lnTo>
                  <a:lnTo>
                    <a:pt x="63" y="71"/>
                  </a:lnTo>
                  <a:lnTo>
                    <a:pt x="63" y="74"/>
                  </a:lnTo>
                  <a:lnTo>
                    <a:pt x="63" y="76"/>
                  </a:lnTo>
                  <a:lnTo>
                    <a:pt x="63" y="80"/>
                  </a:lnTo>
                  <a:lnTo>
                    <a:pt x="64" y="84"/>
                  </a:lnTo>
                  <a:lnTo>
                    <a:pt x="64" y="90"/>
                  </a:lnTo>
                  <a:lnTo>
                    <a:pt x="64" y="96"/>
                  </a:lnTo>
                  <a:lnTo>
                    <a:pt x="64" y="101"/>
                  </a:lnTo>
                  <a:lnTo>
                    <a:pt x="63" y="106"/>
                  </a:lnTo>
                  <a:lnTo>
                    <a:pt x="63" y="110"/>
                  </a:lnTo>
                  <a:lnTo>
                    <a:pt x="62" y="111"/>
                  </a:lnTo>
                  <a:lnTo>
                    <a:pt x="61" y="112"/>
                  </a:lnTo>
                  <a:lnTo>
                    <a:pt x="60" y="113"/>
                  </a:lnTo>
                  <a:lnTo>
                    <a:pt x="59" y="114"/>
                  </a:lnTo>
                  <a:lnTo>
                    <a:pt x="58" y="114"/>
                  </a:lnTo>
                  <a:lnTo>
                    <a:pt x="57" y="114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57" y="111"/>
                  </a:lnTo>
                  <a:lnTo>
                    <a:pt x="60" y="108"/>
                  </a:lnTo>
                  <a:lnTo>
                    <a:pt x="54" y="112"/>
                  </a:lnTo>
                  <a:lnTo>
                    <a:pt x="56" y="140"/>
                  </a:lnTo>
                  <a:lnTo>
                    <a:pt x="54" y="149"/>
                  </a:lnTo>
                  <a:lnTo>
                    <a:pt x="47" y="184"/>
                  </a:lnTo>
                  <a:lnTo>
                    <a:pt x="56" y="190"/>
                  </a:lnTo>
                  <a:lnTo>
                    <a:pt x="57" y="195"/>
                  </a:lnTo>
                  <a:lnTo>
                    <a:pt x="47" y="197"/>
                  </a:lnTo>
                  <a:lnTo>
                    <a:pt x="34" y="201"/>
                  </a:lnTo>
                  <a:lnTo>
                    <a:pt x="34" y="202"/>
                  </a:lnTo>
                  <a:lnTo>
                    <a:pt x="33" y="203"/>
                  </a:lnTo>
                  <a:lnTo>
                    <a:pt x="32" y="205"/>
                  </a:lnTo>
                  <a:lnTo>
                    <a:pt x="31" y="207"/>
                  </a:lnTo>
                  <a:lnTo>
                    <a:pt x="30" y="209"/>
                  </a:lnTo>
                  <a:lnTo>
                    <a:pt x="28" y="212"/>
                  </a:lnTo>
                  <a:lnTo>
                    <a:pt x="26" y="213"/>
                  </a:lnTo>
                  <a:lnTo>
                    <a:pt x="25" y="214"/>
                  </a:lnTo>
                  <a:lnTo>
                    <a:pt x="24" y="215"/>
                  </a:lnTo>
                  <a:lnTo>
                    <a:pt x="23" y="215"/>
                  </a:lnTo>
                  <a:lnTo>
                    <a:pt x="21" y="216"/>
                  </a:lnTo>
                  <a:lnTo>
                    <a:pt x="20" y="216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7" y="216"/>
                  </a:lnTo>
                  <a:lnTo>
                    <a:pt x="20" y="207"/>
                  </a:lnTo>
                  <a:lnTo>
                    <a:pt x="23" y="198"/>
                  </a:lnTo>
                  <a:lnTo>
                    <a:pt x="15" y="163"/>
                  </a:lnTo>
                  <a:lnTo>
                    <a:pt x="13" y="128"/>
                  </a:lnTo>
                  <a:lnTo>
                    <a:pt x="13" y="11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6" name="Freeform 516"/>
            <p:cNvSpPr>
              <a:spLocks/>
            </p:cNvSpPr>
            <p:nvPr/>
          </p:nvSpPr>
          <p:spPr bwMode="auto">
            <a:xfrm>
              <a:off x="3472" y="2369"/>
              <a:ext cx="65" cy="217"/>
            </a:xfrm>
            <a:custGeom>
              <a:avLst/>
              <a:gdLst/>
              <a:ahLst/>
              <a:cxnLst>
                <a:cxn ang="0">
                  <a:pos x="12" y="126"/>
                </a:cxn>
                <a:cxn ang="0">
                  <a:pos x="6" y="97"/>
                </a:cxn>
                <a:cxn ang="0">
                  <a:pos x="0" y="82"/>
                </a:cxn>
                <a:cxn ang="0">
                  <a:pos x="1" y="76"/>
                </a:cxn>
                <a:cxn ang="0">
                  <a:pos x="4" y="66"/>
                </a:cxn>
                <a:cxn ang="0">
                  <a:pos x="7" y="56"/>
                </a:cxn>
                <a:cxn ang="0">
                  <a:pos x="11" y="50"/>
                </a:cxn>
                <a:cxn ang="0">
                  <a:pos x="17" y="43"/>
                </a:cxn>
                <a:cxn ang="0">
                  <a:pos x="23" y="38"/>
                </a:cxn>
                <a:cxn ang="0">
                  <a:pos x="27" y="34"/>
                </a:cxn>
                <a:cxn ang="0">
                  <a:pos x="27" y="28"/>
                </a:cxn>
                <a:cxn ang="0">
                  <a:pos x="24" y="23"/>
                </a:cxn>
                <a:cxn ang="0">
                  <a:pos x="23" y="20"/>
                </a:cxn>
                <a:cxn ang="0">
                  <a:pos x="23" y="17"/>
                </a:cxn>
                <a:cxn ang="0">
                  <a:pos x="24" y="12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8" y="3"/>
                </a:cxn>
                <a:cxn ang="0">
                  <a:pos x="32" y="2"/>
                </a:cxn>
                <a:cxn ang="0">
                  <a:pos x="38" y="0"/>
                </a:cxn>
                <a:cxn ang="0">
                  <a:pos x="41" y="0"/>
                </a:cxn>
                <a:cxn ang="0">
                  <a:pos x="42" y="0"/>
                </a:cxn>
                <a:cxn ang="0">
                  <a:pos x="44" y="2"/>
                </a:cxn>
                <a:cxn ang="0">
                  <a:pos x="47" y="4"/>
                </a:cxn>
                <a:cxn ang="0">
                  <a:pos x="47" y="7"/>
                </a:cxn>
                <a:cxn ang="0">
                  <a:pos x="47" y="12"/>
                </a:cxn>
                <a:cxn ang="0">
                  <a:pos x="46" y="15"/>
                </a:cxn>
                <a:cxn ang="0">
                  <a:pos x="42" y="26"/>
                </a:cxn>
                <a:cxn ang="0">
                  <a:pos x="42" y="30"/>
                </a:cxn>
                <a:cxn ang="0">
                  <a:pos x="47" y="31"/>
                </a:cxn>
                <a:cxn ang="0">
                  <a:pos x="53" y="34"/>
                </a:cxn>
                <a:cxn ang="0">
                  <a:pos x="58" y="37"/>
                </a:cxn>
                <a:cxn ang="0">
                  <a:pos x="59" y="40"/>
                </a:cxn>
                <a:cxn ang="0">
                  <a:pos x="60" y="49"/>
                </a:cxn>
                <a:cxn ang="0">
                  <a:pos x="61" y="61"/>
                </a:cxn>
                <a:cxn ang="0">
                  <a:pos x="63" y="71"/>
                </a:cxn>
                <a:cxn ang="0">
                  <a:pos x="63" y="76"/>
                </a:cxn>
                <a:cxn ang="0">
                  <a:pos x="63" y="85"/>
                </a:cxn>
                <a:cxn ang="0">
                  <a:pos x="64" y="96"/>
                </a:cxn>
                <a:cxn ang="0">
                  <a:pos x="63" y="106"/>
                </a:cxn>
                <a:cxn ang="0">
                  <a:pos x="62" y="111"/>
                </a:cxn>
                <a:cxn ang="0">
                  <a:pos x="60" y="113"/>
                </a:cxn>
                <a:cxn ang="0">
                  <a:pos x="57" y="114"/>
                </a:cxn>
                <a:cxn ang="0">
                  <a:pos x="56" y="114"/>
                </a:cxn>
                <a:cxn ang="0">
                  <a:pos x="57" y="111"/>
                </a:cxn>
                <a:cxn ang="0">
                  <a:pos x="54" y="113"/>
                </a:cxn>
                <a:cxn ang="0">
                  <a:pos x="54" y="150"/>
                </a:cxn>
                <a:cxn ang="0">
                  <a:pos x="56" y="190"/>
                </a:cxn>
                <a:cxn ang="0">
                  <a:pos x="47" y="198"/>
                </a:cxn>
                <a:cxn ang="0">
                  <a:pos x="34" y="202"/>
                </a:cxn>
                <a:cxn ang="0">
                  <a:pos x="32" y="205"/>
                </a:cxn>
                <a:cxn ang="0">
                  <a:pos x="29" y="210"/>
                </a:cxn>
                <a:cxn ang="0">
                  <a:pos x="27" y="213"/>
                </a:cxn>
                <a:cxn ang="0">
                  <a:pos x="24" y="215"/>
                </a:cxn>
                <a:cxn ang="0">
                  <a:pos x="21" y="216"/>
                </a:cxn>
                <a:cxn ang="0">
                  <a:pos x="19" y="216"/>
                </a:cxn>
                <a:cxn ang="0">
                  <a:pos x="17" y="216"/>
                </a:cxn>
                <a:cxn ang="0">
                  <a:pos x="19" y="207"/>
                </a:cxn>
                <a:cxn ang="0">
                  <a:pos x="16" y="163"/>
                </a:cxn>
                <a:cxn ang="0">
                  <a:pos x="12" y="116"/>
                </a:cxn>
              </a:cxnLst>
              <a:rect l="0" t="0" r="r" b="b"/>
              <a:pathLst>
                <a:path w="65" h="217">
                  <a:moveTo>
                    <a:pt x="12" y="116"/>
                  </a:moveTo>
                  <a:lnTo>
                    <a:pt x="12" y="126"/>
                  </a:lnTo>
                  <a:lnTo>
                    <a:pt x="3" y="117"/>
                  </a:lnTo>
                  <a:lnTo>
                    <a:pt x="6" y="97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3" y="71"/>
                  </a:lnTo>
                  <a:lnTo>
                    <a:pt x="4" y="66"/>
                  </a:lnTo>
                  <a:lnTo>
                    <a:pt x="5" y="61"/>
                  </a:lnTo>
                  <a:lnTo>
                    <a:pt x="7" y="56"/>
                  </a:lnTo>
                  <a:lnTo>
                    <a:pt x="9" y="53"/>
                  </a:lnTo>
                  <a:lnTo>
                    <a:pt x="11" y="50"/>
                  </a:lnTo>
                  <a:lnTo>
                    <a:pt x="13" y="46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3" y="38"/>
                  </a:lnTo>
                  <a:lnTo>
                    <a:pt x="25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28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4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2"/>
                  </a:lnTo>
                  <a:lnTo>
                    <a:pt x="35" y="1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4" y="2"/>
                  </a:lnTo>
                  <a:lnTo>
                    <a:pt x="45" y="3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7"/>
                  </a:lnTo>
                  <a:lnTo>
                    <a:pt x="47" y="10"/>
                  </a:lnTo>
                  <a:lnTo>
                    <a:pt x="47" y="12"/>
                  </a:lnTo>
                  <a:lnTo>
                    <a:pt x="46" y="14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2" y="26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4" y="31"/>
                  </a:lnTo>
                  <a:lnTo>
                    <a:pt x="47" y="31"/>
                  </a:lnTo>
                  <a:lnTo>
                    <a:pt x="50" y="33"/>
                  </a:lnTo>
                  <a:lnTo>
                    <a:pt x="53" y="34"/>
                  </a:lnTo>
                  <a:lnTo>
                    <a:pt x="56" y="35"/>
                  </a:lnTo>
                  <a:lnTo>
                    <a:pt x="58" y="37"/>
                  </a:lnTo>
                  <a:lnTo>
                    <a:pt x="59" y="38"/>
                  </a:lnTo>
                  <a:lnTo>
                    <a:pt x="59" y="40"/>
                  </a:lnTo>
                  <a:lnTo>
                    <a:pt x="59" y="44"/>
                  </a:lnTo>
                  <a:lnTo>
                    <a:pt x="60" y="49"/>
                  </a:lnTo>
                  <a:lnTo>
                    <a:pt x="60" y="55"/>
                  </a:lnTo>
                  <a:lnTo>
                    <a:pt x="61" y="61"/>
                  </a:lnTo>
                  <a:lnTo>
                    <a:pt x="62" y="67"/>
                  </a:lnTo>
                  <a:lnTo>
                    <a:pt x="63" y="71"/>
                  </a:lnTo>
                  <a:lnTo>
                    <a:pt x="63" y="74"/>
                  </a:lnTo>
                  <a:lnTo>
                    <a:pt x="63" y="76"/>
                  </a:lnTo>
                  <a:lnTo>
                    <a:pt x="63" y="80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4" y="96"/>
                  </a:lnTo>
                  <a:lnTo>
                    <a:pt x="64" y="101"/>
                  </a:lnTo>
                  <a:lnTo>
                    <a:pt x="63" y="106"/>
                  </a:lnTo>
                  <a:lnTo>
                    <a:pt x="63" y="110"/>
                  </a:lnTo>
                  <a:lnTo>
                    <a:pt x="62" y="111"/>
                  </a:lnTo>
                  <a:lnTo>
                    <a:pt x="61" y="112"/>
                  </a:lnTo>
                  <a:lnTo>
                    <a:pt x="60" y="113"/>
                  </a:lnTo>
                  <a:lnTo>
                    <a:pt x="59" y="114"/>
                  </a:lnTo>
                  <a:lnTo>
                    <a:pt x="57" y="114"/>
                  </a:lnTo>
                  <a:lnTo>
                    <a:pt x="57" y="114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57" y="111"/>
                  </a:lnTo>
                  <a:lnTo>
                    <a:pt x="59" y="108"/>
                  </a:lnTo>
                  <a:lnTo>
                    <a:pt x="54" y="113"/>
                  </a:lnTo>
                  <a:lnTo>
                    <a:pt x="55" y="141"/>
                  </a:lnTo>
                  <a:lnTo>
                    <a:pt x="54" y="150"/>
                  </a:lnTo>
                  <a:lnTo>
                    <a:pt x="47" y="185"/>
                  </a:lnTo>
                  <a:lnTo>
                    <a:pt x="56" y="190"/>
                  </a:lnTo>
                  <a:lnTo>
                    <a:pt x="57" y="195"/>
                  </a:lnTo>
                  <a:lnTo>
                    <a:pt x="47" y="198"/>
                  </a:lnTo>
                  <a:lnTo>
                    <a:pt x="34" y="201"/>
                  </a:lnTo>
                  <a:lnTo>
                    <a:pt x="34" y="202"/>
                  </a:lnTo>
                  <a:lnTo>
                    <a:pt x="33" y="203"/>
                  </a:lnTo>
                  <a:lnTo>
                    <a:pt x="32" y="205"/>
                  </a:lnTo>
                  <a:lnTo>
                    <a:pt x="31" y="207"/>
                  </a:lnTo>
                  <a:lnTo>
                    <a:pt x="29" y="210"/>
                  </a:lnTo>
                  <a:lnTo>
                    <a:pt x="28" y="212"/>
                  </a:lnTo>
                  <a:lnTo>
                    <a:pt x="27" y="213"/>
                  </a:lnTo>
                  <a:lnTo>
                    <a:pt x="25" y="215"/>
                  </a:lnTo>
                  <a:lnTo>
                    <a:pt x="24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6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7" y="216"/>
                  </a:lnTo>
                  <a:lnTo>
                    <a:pt x="19" y="207"/>
                  </a:lnTo>
                  <a:lnTo>
                    <a:pt x="23" y="198"/>
                  </a:lnTo>
                  <a:lnTo>
                    <a:pt x="16" y="163"/>
                  </a:lnTo>
                  <a:lnTo>
                    <a:pt x="14" y="129"/>
                  </a:lnTo>
                  <a:lnTo>
                    <a:pt x="12" y="116"/>
                  </a:lnTo>
                </a:path>
              </a:pathLst>
            </a:custGeom>
            <a:solidFill>
              <a:srgbClr val="52BA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7" name="Freeform 517"/>
            <p:cNvSpPr>
              <a:spLocks/>
            </p:cNvSpPr>
            <p:nvPr/>
          </p:nvSpPr>
          <p:spPr bwMode="auto">
            <a:xfrm>
              <a:off x="3525" y="2359"/>
              <a:ext cx="65" cy="201"/>
            </a:xfrm>
            <a:custGeom>
              <a:avLst/>
              <a:gdLst/>
              <a:ahLst/>
              <a:cxnLst>
                <a:cxn ang="0">
                  <a:pos x="24" y="153"/>
                </a:cxn>
                <a:cxn ang="0">
                  <a:pos x="23" y="158"/>
                </a:cxn>
                <a:cxn ang="0">
                  <a:pos x="23" y="166"/>
                </a:cxn>
                <a:cxn ang="0">
                  <a:pos x="26" y="177"/>
                </a:cxn>
                <a:cxn ang="0">
                  <a:pos x="25" y="197"/>
                </a:cxn>
                <a:cxn ang="0">
                  <a:pos x="28" y="199"/>
                </a:cxn>
                <a:cxn ang="0">
                  <a:pos x="32" y="198"/>
                </a:cxn>
                <a:cxn ang="0">
                  <a:pos x="35" y="193"/>
                </a:cxn>
                <a:cxn ang="0">
                  <a:pos x="35" y="189"/>
                </a:cxn>
                <a:cxn ang="0">
                  <a:pos x="39" y="148"/>
                </a:cxn>
                <a:cxn ang="0">
                  <a:pos x="43" y="142"/>
                </a:cxn>
                <a:cxn ang="0">
                  <a:pos x="43" y="150"/>
                </a:cxn>
                <a:cxn ang="0">
                  <a:pos x="45" y="161"/>
                </a:cxn>
                <a:cxn ang="0">
                  <a:pos x="48" y="172"/>
                </a:cxn>
                <a:cxn ang="0">
                  <a:pos x="48" y="176"/>
                </a:cxn>
                <a:cxn ang="0">
                  <a:pos x="49" y="189"/>
                </a:cxn>
                <a:cxn ang="0">
                  <a:pos x="54" y="193"/>
                </a:cxn>
                <a:cxn ang="0">
                  <a:pos x="60" y="191"/>
                </a:cxn>
                <a:cxn ang="0">
                  <a:pos x="60" y="186"/>
                </a:cxn>
                <a:cxn ang="0">
                  <a:pos x="56" y="178"/>
                </a:cxn>
                <a:cxn ang="0">
                  <a:pos x="55" y="166"/>
                </a:cxn>
                <a:cxn ang="0">
                  <a:pos x="56" y="141"/>
                </a:cxn>
                <a:cxn ang="0">
                  <a:pos x="58" y="131"/>
                </a:cxn>
                <a:cxn ang="0">
                  <a:pos x="60" y="128"/>
                </a:cxn>
                <a:cxn ang="0">
                  <a:pos x="61" y="119"/>
                </a:cxn>
                <a:cxn ang="0">
                  <a:pos x="61" y="99"/>
                </a:cxn>
                <a:cxn ang="0">
                  <a:pos x="62" y="87"/>
                </a:cxn>
                <a:cxn ang="0">
                  <a:pos x="64" y="81"/>
                </a:cxn>
                <a:cxn ang="0">
                  <a:pos x="60" y="72"/>
                </a:cxn>
                <a:cxn ang="0">
                  <a:pos x="62" y="58"/>
                </a:cxn>
                <a:cxn ang="0">
                  <a:pos x="56" y="31"/>
                </a:cxn>
                <a:cxn ang="0">
                  <a:pos x="53" y="30"/>
                </a:cxn>
                <a:cxn ang="0">
                  <a:pos x="51" y="30"/>
                </a:cxn>
                <a:cxn ang="0">
                  <a:pos x="47" y="29"/>
                </a:cxn>
                <a:cxn ang="0">
                  <a:pos x="46" y="27"/>
                </a:cxn>
                <a:cxn ang="0">
                  <a:pos x="49" y="23"/>
                </a:cxn>
                <a:cxn ang="0">
                  <a:pos x="50" y="20"/>
                </a:cxn>
                <a:cxn ang="0">
                  <a:pos x="48" y="19"/>
                </a:cxn>
                <a:cxn ang="0">
                  <a:pos x="48" y="14"/>
                </a:cxn>
                <a:cxn ang="0">
                  <a:pos x="49" y="6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0"/>
                </a:cxn>
                <a:cxn ang="0">
                  <a:pos x="38" y="0"/>
                </a:cxn>
                <a:cxn ang="0">
                  <a:pos x="27" y="7"/>
                </a:cxn>
                <a:cxn ang="0">
                  <a:pos x="24" y="17"/>
                </a:cxn>
                <a:cxn ang="0">
                  <a:pos x="24" y="25"/>
                </a:cxn>
                <a:cxn ang="0">
                  <a:pos x="21" y="29"/>
                </a:cxn>
                <a:cxn ang="0">
                  <a:pos x="24" y="33"/>
                </a:cxn>
                <a:cxn ang="0">
                  <a:pos x="24" y="34"/>
                </a:cxn>
                <a:cxn ang="0">
                  <a:pos x="16" y="42"/>
                </a:cxn>
                <a:cxn ang="0">
                  <a:pos x="10" y="60"/>
                </a:cxn>
                <a:cxn ang="0">
                  <a:pos x="9" y="76"/>
                </a:cxn>
                <a:cxn ang="0">
                  <a:pos x="11" y="84"/>
                </a:cxn>
                <a:cxn ang="0">
                  <a:pos x="15" y="94"/>
                </a:cxn>
                <a:cxn ang="0">
                  <a:pos x="11" y="106"/>
                </a:cxn>
                <a:cxn ang="0">
                  <a:pos x="10" y="109"/>
                </a:cxn>
              </a:cxnLst>
              <a:rect l="0" t="0" r="r" b="b"/>
              <a:pathLst>
                <a:path w="65" h="201">
                  <a:moveTo>
                    <a:pt x="0" y="154"/>
                  </a:moveTo>
                  <a:lnTo>
                    <a:pt x="24" y="152"/>
                  </a:lnTo>
                  <a:lnTo>
                    <a:pt x="24" y="152"/>
                  </a:lnTo>
                  <a:lnTo>
                    <a:pt x="24" y="153"/>
                  </a:lnTo>
                  <a:lnTo>
                    <a:pt x="23" y="155"/>
                  </a:lnTo>
                  <a:lnTo>
                    <a:pt x="23" y="156"/>
                  </a:lnTo>
                  <a:lnTo>
                    <a:pt x="23" y="157"/>
                  </a:lnTo>
                  <a:lnTo>
                    <a:pt x="23" y="158"/>
                  </a:lnTo>
                  <a:lnTo>
                    <a:pt x="23" y="159"/>
                  </a:lnTo>
                  <a:lnTo>
                    <a:pt x="23" y="160"/>
                  </a:lnTo>
                  <a:lnTo>
                    <a:pt x="23" y="162"/>
                  </a:lnTo>
                  <a:lnTo>
                    <a:pt x="23" y="166"/>
                  </a:lnTo>
                  <a:lnTo>
                    <a:pt x="24" y="169"/>
                  </a:lnTo>
                  <a:lnTo>
                    <a:pt x="25" y="172"/>
                  </a:lnTo>
                  <a:lnTo>
                    <a:pt x="25" y="175"/>
                  </a:lnTo>
                  <a:lnTo>
                    <a:pt x="26" y="177"/>
                  </a:lnTo>
                  <a:lnTo>
                    <a:pt x="27" y="179"/>
                  </a:lnTo>
                  <a:lnTo>
                    <a:pt x="27" y="179"/>
                  </a:lnTo>
                  <a:lnTo>
                    <a:pt x="24" y="187"/>
                  </a:lnTo>
                  <a:lnTo>
                    <a:pt x="25" y="197"/>
                  </a:lnTo>
                  <a:lnTo>
                    <a:pt x="25" y="198"/>
                  </a:lnTo>
                  <a:lnTo>
                    <a:pt x="26" y="198"/>
                  </a:lnTo>
                  <a:lnTo>
                    <a:pt x="26" y="199"/>
                  </a:lnTo>
                  <a:lnTo>
                    <a:pt x="28" y="199"/>
                  </a:lnTo>
                  <a:lnTo>
                    <a:pt x="28" y="199"/>
                  </a:lnTo>
                  <a:lnTo>
                    <a:pt x="30" y="200"/>
                  </a:lnTo>
                  <a:lnTo>
                    <a:pt x="31" y="199"/>
                  </a:lnTo>
                  <a:lnTo>
                    <a:pt x="32" y="198"/>
                  </a:lnTo>
                  <a:lnTo>
                    <a:pt x="33" y="197"/>
                  </a:lnTo>
                  <a:lnTo>
                    <a:pt x="33" y="196"/>
                  </a:lnTo>
                  <a:lnTo>
                    <a:pt x="34" y="194"/>
                  </a:lnTo>
                  <a:lnTo>
                    <a:pt x="35" y="193"/>
                  </a:lnTo>
                  <a:lnTo>
                    <a:pt x="35" y="192"/>
                  </a:lnTo>
                  <a:lnTo>
                    <a:pt x="35" y="190"/>
                  </a:lnTo>
                  <a:lnTo>
                    <a:pt x="35" y="190"/>
                  </a:lnTo>
                  <a:lnTo>
                    <a:pt x="35" y="189"/>
                  </a:lnTo>
                  <a:lnTo>
                    <a:pt x="32" y="17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9" y="148"/>
                  </a:lnTo>
                  <a:lnTo>
                    <a:pt x="39" y="142"/>
                  </a:lnTo>
                  <a:lnTo>
                    <a:pt x="43" y="141"/>
                  </a:lnTo>
                  <a:lnTo>
                    <a:pt x="43" y="142"/>
                  </a:lnTo>
                  <a:lnTo>
                    <a:pt x="43" y="142"/>
                  </a:lnTo>
                  <a:lnTo>
                    <a:pt x="43" y="144"/>
                  </a:lnTo>
                  <a:lnTo>
                    <a:pt x="43" y="145"/>
                  </a:lnTo>
                  <a:lnTo>
                    <a:pt x="43" y="148"/>
                  </a:lnTo>
                  <a:lnTo>
                    <a:pt x="43" y="150"/>
                  </a:lnTo>
                  <a:lnTo>
                    <a:pt x="44" y="152"/>
                  </a:lnTo>
                  <a:lnTo>
                    <a:pt x="44" y="155"/>
                  </a:lnTo>
                  <a:lnTo>
                    <a:pt x="45" y="158"/>
                  </a:lnTo>
                  <a:lnTo>
                    <a:pt x="45" y="161"/>
                  </a:lnTo>
                  <a:lnTo>
                    <a:pt x="46" y="164"/>
                  </a:lnTo>
                  <a:lnTo>
                    <a:pt x="46" y="167"/>
                  </a:lnTo>
                  <a:lnTo>
                    <a:pt x="47" y="169"/>
                  </a:lnTo>
                  <a:lnTo>
                    <a:pt x="48" y="172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4"/>
                  </a:lnTo>
                  <a:lnTo>
                    <a:pt x="48" y="176"/>
                  </a:lnTo>
                  <a:lnTo>
                    <a:pt x="48" y="179"/>
                  </a:lnTo>
                  <a:lnTo>
                    <a:pt x="48" y="183"/>
                  </a:lnTo>
                  <a:lnTo>
                    <a:pt x="48" y="186"/>
                  </a:lnTo>
                  <a:lnTo>
                    <a:pt x="49" y="189"/>
                  </a:lnTo>
                  <a:lnTo>
                    <a:pt x="49" y="192"/>
                  </a:lnTo>
                  <a:lnTo>
                    <a:pt x="51" y="193"/>
                  </a:lnTo>
                  <a:lnTo>
                    <a:pt x="53" y="193"/>
                  </a:lnTo>
                  <a:lnTo>
                    <a:pt x="54" y="193"/>
                  </a:lnTo>
                  <a:lnTo>
                    <a:pt x="56" y="193"/>
                  </a:lnTo>
                  <a:lnTo>
                    <a:pt x="57" y="192"/>
                  </a:lnTo>
                  <a:lnTo>
                    <a:pt x="59" y="192"/>
                  </a:lnTo>
                  <a:lnTo>
                    <a:pt x="60" y="191"/>
                  </a:lnTo>
                  <a:lnTo>
                    <a:pt x="60" y="191"/>
                  </a:lnTo>
                  <a:lnTo>
                    <a:pt x="60" y="191"/>
                  </a:lnTo>
                  <a:lnTo>
                    <a:pt x="60" y="187"/>
                  </a:lnTo>
                  <a:lnTo>
                    <a:pt x="60" y="186"/>
                  </a:lnTo>
                  <a:lnTo>
                    <a:pt x="59" y="185"/>
                  </a:lnTo>
                  <a:lnTo>
                    <a:pt x="58" y="183"/>
                  </a:lnTo>
                  <a:lnTo>
                    <a:pt x="57" y="181"/>
                  </a:lnTo>
                  <a:lnTo>
                    <a:pt x="56" y="178"/>
                  </a:lnTo>
                  <a:lnTo>
                    <a:pt x="56" y="175"/>
                  </a:lnTo>
                  <a:lnTo>
                    <a:pt x="55" y="172"/>
                  </a:lnTo>
                  <a:lnTo>
                    <a:pt x="55" y="169"/>
                  </a:lnTo>
                  <a:lnTo>
                    <a:pt x="55" y="166"/>
                  </a:lnTo>
                  <a:lnTo>
                    <a:pt x="55" y="160"/>
                  </a:lnTo>
                  <a:lnTo>
                    <a:pt x="56" y="154"/>
                  </a:lnTo>
                  <a:lnTo>
                    <a:pt x="56" y="147"/>
                  </a:lnTo>
                  <a:lnTo>
                    <a:pt x="56" y="141"/>
                  </a:lnTo>
                  <a:lnTo>
                    <a:pt x="57" y="136"/>
                  </a:lnTo>
                  <a:lnTo>
                    <a:pt x="57" y="132"/>
                  </a:lnTo>
                  <a:lnTo>
                    <a:pt x="58" y="131"/>
                  </a:lnTo>
                  <a:lnTo>
                    <a:pt x="58" y="131"/>
                  </a:lnTo>
                  <a:lnTo>
                    <a:pt x="58" y="131"/>
                  </a:lnTo>
                  <a:lnTo>
                    <a:pt x="59" y="130"/>
                  </a:lnTo>
                  <a:lnTo>
                    <a:pt x="59" y="129"/>
                  </a:lnTo>
                  <a:lnTo>
                    <a:pt x="60" y="128"/>
                  </a:lnTo>
                  <a:lnTo>
                    <a:pt x="60" y="126"/>
                  </a:lnTo>
                  <a:lnTo>
                    <a:pt x="61" y="123"/>
                  </a:lnTo>
                  <a:lnTo>
                    <a:pt x="61" y="120"/>
                  </a:lnTo>
                  <a:lnTo>
                    <a:pt x="61" y="119"/>
                  </a:lnTo>
                  <a:lnTo>
                    <a:pt x="61" y="115"/>
                  </a:lnTo>
                  <a:lnTo>
                    <a:pt x="61" y="111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61" y="94"/>
                  </a:lnTo>
                  <a:lnTo>
                    <a:pt x="61" y="90"/>
                  </a:lnTo>
                  <a:lnTo>
                    <a:pt x="61" y="88"/>
                  </a:lnTo>
                  <a:lnTo>
                    <a:pt x="62" y="87"/>
                  </a:lnTo>
                  <a:lnTo>
                    <a:pt x="63" y="85"/>
                  </a:lnTo>
                  <a:lnTo>
                    <a:pt x="63" y="84"/>
                  </a:lnTo>
                  <a:lnTo>
                    <a:pt x="64" y="83"/>
                  </a:lnTo>
                  <a:lnTo>
                    <a:pt x="64" y="81"/>
                  </a:lnTo>
                  <a:lnTo>
                    <a:pt x="63" y="79"/>
                  </a:lnTo>
                  <a:lnTo>
                    <a:pt x="63" y="77"/>
                  </a:lnTo>
                  <a:lnTo>
                    <a:pt x="61" y="75"/>
                  </a:lnTo>
                  <a:lnTo>
                    <a:pt x="60" y="72"/>
                  </a:lnTo>
                  <a:lnTo>
                    <a:pt x="60" y="69"/>
                  </a:lnTo>
                  <a:lnTo>
                    <a:pt x="60" y="66"/>
                  </a:lnTo>
                  <a:lnTo>
                    <a:pt x="61" y="63"/>
                  </a:lnTo>
                  <a:lnTo>
                    <a:pt x="62" y="58"/>
                  </a:lnTo>
                  <a:lnTo>
                    <a:pt x="62" y="52"/>
                  </a:lnTo>
                  <a:lnTo>
                    <a:pt x="60" y="44"/>
                  </a:lnTo>
                  <a:lnTo>
                    <a:pt x="57" y="33"/>
                  </a:lnTo>
                  <a:lnTo>
                    <a:pt x="56" y="31"/>
                  </a:lnTo>
                  <a:lnTo>
                    <a:pt x="56" y="30"/>
                  </a:lnTo>
                  <a:lnTo>
                    <a:pt x="55" y="30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2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50" y="30"/>
                  </a:lnTo>
                  <a:lnTo>
                    <a:pt x="49" y="29"/>
                  </a:lnTo>
                  <a:lnTo>
                    <a:pt x="48" y="29"/>
                  </a:lnTo>
                  <a:lnTo>
                    <a:pt x="47" y="29"/>
                  </a:lnTo>
                  <a:lnTo>
                    <a:pt x="46" y="28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7" y="26"/>
                  </a:lnTo>
                  <a:lnTo>
                    <a:pt x="47" y="25"/>
                  </a:lnTo>
                  <a:lnTo>
                    <a:pt x="48" y="24"/>
                  </a:lnTo>
                  <a:lnTo>
                    <a:pt x="49" y="23"/>
                  </a:lnTo>
                  <a:lnTo>
                    <a:pt x="49" y="22"/>
                  </a:lnTo>
                  <a:lnTo>
                    <a:pt x="50" y="21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8" y="19"/>
                  </a:lnTo>
                  <a:lnTo>
                    <a:pt x="47" y="19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8" y="14"/>
                  </a:lnTo>
                  <a:lnTo>
                    <a:pt x="49" y="11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8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5" y="1"/>
                  </a:lnTo>
                  <a:lnTo>
                    <a:pt x="32" y="2"/>
                  </a:lnTo>
                  <a:lnTo>
                    <a:pt x="31" y="3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4" y="17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23" y="28"/>
                  </a:lnTo>
                  <a:lnTo>
                    <a:pt x="22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6" y="42"/>
                  </a:lnTo>
                  <a:lnTo>
                    <a:pt x="14" y="45"/>
                  </a:lnTo>
                  <a:lnTo>
                    <a:pt x="13" y="49"/>
                  </a:lnTo>
                  <a:lnTo>
                    <a:pt x="11" y="54"/>
                  </a:lnTo>
                  <a:lnTo>
                    <a:pt x="10" y="60"/>
                  </a:lnTo>
                  <a:lnTo>
                    <a:pt x="10" y="65"/>
                  </a:lnTo>
                  <a:lnTo>
                    <a:pt x="9" y="70"/>
                  </a:lnTo>
                  <a:lnTo>
                    <a:pt x="9" y="74"/>
                  </a:lnTo>
                  <a:lnTo>
                    <a:pt x="9" y="76"/>
                  </a:lnTo>
                  <a:lnTo>
                    <a:pt x="9" y="77"/>
                  </a:lnTo>
                  <a:lnTo>
                    <a:pt x="10" y="79"/>
                  </a:lnTo>
                  <a:lnTo>
                    <a:pt x="10" y="81"/>
                  </a:lnTo>
                  <a:lnTo>
                    <a:pt x="11" y="84"/>
                  </a:lnTo>
                  <a:lnTo>
                    <a:pt x="12" y="88"/>
                  </a:lnTo>
                  <a:lnTo>
                    <a:pt x="13" y="91"/>
                  </a:lnTo>
                  <a:lnTo>
                    <a:pt x="14" y="93"/>
                  </a:lnTo>
                  <a:lnTo>
                    <a:pt x="15" y="94"/>
                  </a:lnTo>
                  <a:lnTo>
                    <a:pt x="13" y="104"/>
                  </a:lnTo>
                  <a:lnTo>
                    <a:pt x="12" y="105"/>
                  </a:lnTo>
                  <a:lnTo>
                    <a:pt x="12" y="105"/>
                  </a:lnTo>
                  <a:lnTo>
                    <a:pt x="11" y="106"/>
                  </a:lnTo>
                  <a:lnTo>
                    <a:pt x="11" y="107"/>
                  </a:lnTo>
                  <a:lnTo>
                    <a:pt x="10" y="108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0" y="110"/>
                  </a:lnTo>
                  <a:lnTo>
                    <a:pt x="0" y="113"/>
                  </a:lnTo>
                  <a:lnTo>
                    <a:pt x="0" y="15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8" name="Freeform 518"/>
            <p:cNvSpPr>
              <a:spLocks/>
            </p:cNvSpPr>
            <p:nvPr/>
          </p:nvSpPr>
          <p:spPr bwMode="auto">
            <a:xfrm>
              <a:off x="3535" y="2354"/>
              <a:ext cx="60" cy="202"/>
            </a:xfrm>
            <a:custGeom>
              <a:avLst/>
              <a:gdLst/>
              <a:ahLst/>
              <a:cxnLst>
                <a:cxn ang="0">
                  <a:pos x="19" y="154"/>
                </a:cxn>
                <a:cxn ang="0">
                  <a:pos x="19" y="159"/>
                </a:cxn>
                <a:cxn ang="0">
                  <a:pos x="19" y="166"/>
                </a:cxn>
                <a:cxn ang="0">
                  <a:pos x="22" y="178"/>
                </a:cxn>
                <a:cxn ang="0">
                  <a:pos x="20" y="198"/>
                </a:cxn>
                <a:cxn ang="0">
                  <a:pos x="23" y="200"/>
                </a:cxn>
                <a:cxn ang="0">
                  <a:pos x="27" y="199"/>
                </a:cxn>
                <a:cxn ang="0">
                  <a:pos x="30" y="194"/>
                </a:cxn>
                <a:cxn ang="0">
                  <a:pos x="30" y="190"/>
                </a:cxn>
                <a:cxn ang="0">
                  <a:pos x="34" y="148"/>
                </a:cxn>
                <a:cxn ang="0">
                  <a:pos x="38" y="143"/>
                </a:cxn>
                <a:cxn ang="0">
                  <a:pos x="39" y="151"/>
                </a:cxn>
                <a:cxn ang="0">
                  <a:pos x="40" y="162"/>
                </a:cxn>
                <a:cxn ang="0">
                  <a:pos x="43" y="172"/>
                </a:cxn>
                <a:cxn ang="0">
                  <a:pos x="43" y="177"/>
                </a:cxn>
                <a:cxn ang="0">
                  <a:pos x="44" y="190"/>
                </a:cxn>
                <a:cxn ang="0">
                  <a:pos x="49" y="194"/>
                </a:cxn>
                <a:cxn ang="0">
                  <a:pos x="55" y="192"/>
                </a:cxn>
                <a:cxn ang="0">
                  <a:pos x="55" y="187"/>
                </a:cxn>
                <a:cxn ang="0">
                  <a:pos x="51" y="179"/>
                </a:cxn>
                <a:cxn ang="0">
                  <a:pos x="50" y="166"/>
                </a:cxn>
                <a:cxn ang="0">
                  <a:pos x="52" y="142"/>
                </a:cxn>
                <a:cxn ang="0">
                  <a:pos x="53" y="132"/>
                </a:cxn>
                <a:cxn ang="0">
                  <a:pos x="55" y="128"/>
                </a:cxn>
                <a:cxn ang="0">
                  <a:pos x="56" y="119"/>
                </a:cxn>
                <a:cxn ang="0">
                  <a:pos x="56" y="100"/>
                </a:cxn>
                <a:cxn ang="0">
                  <a:pos x="57" y="87"/>
                </a:cxn>
                <a:cxn ang="0">
                  <a:pos x="59" y="81"/>
                </a:cxn>
                <a:cxn ang="0">
                  <a:pos x="55" y="73"/>
                </a:cxn>
                <a:cxn ang="0">
                  <a:pos x="57" y="58"/>
                </a:cxn>
                <a:cxn ang="0">
                  <a:pos x="52" y="31"/>
                </a:cxn>
                <a:cxn ang="0">
                  <a:pos x="48" y="30"/>
                </a:cxn>
                <a:cxn ang="0">
                  <a:pos x="46" y="30"/>
                </a:cxn>
                <a:cxn ang="0">
                  <a:pos x="42" y="29"/>
                </a:cxn>
                <a:cxn ang="0">
                  <a:pos x="42" y="27"/>
                </a:cxn>
                <a:cxn ang="0">
                  <a:pos x="44" y="23"/>
                </a:cxn>
                <a:cxn ang="0">
                  <a:pos x="45" y="20"/>
                </a:cxn>
                <a:cxn ang="0">
                  <a:pos x="43" y="19"/>
                </a:cxn>
                <a:cxn ang="0">
                  <a:pos x="43" y="14"/>
                </a:cxn>
                <a:cxn ang="0">
                  <a:pos x="44" y="7"/>
                </a:cxn>
                <a:cxn ang="0">
                  <a:pos x="43" y="5"/>
                </a:cxn>
                <a:cxn ang="0">
                  <a:pos x="43" y="3"/>
                </a:cxn>
                <a:cxn ang="0">
                  <a:pos x="42" y="0"/>
                </a:cxn>
                <a:cxn ang="0">
                  <a:pos x="33" y="0"/>
                </a:cxn>
                <a:cxn ang="0">
                  <a:pos x="22" y="7"/>
                </a:cxn>
                <a:cxn ang="0">
                  <a:pos x="19" y="17"/>
                </a:cxn>
                <a:cxn ang="0">
                  <a:pos x="20" y="25"/>
                </a:cxn>
                <a:cxn ang="0">
                  <a:pos x="17" y="29"/>
                </a:cxn>
                <a:cxn ang="0">
                  <a:pos x="19" y="34"/>
                </a:cxn>
                <a:cxn ang="0">
                  <a:pos x="19" y="35"/>
                </a:cxn>
                <a:cxn ang="0">
                  <a:pos x="11" y="42"/>
                </a:cxn>
                <a:cxn ang="0">
                  <a:pos x="6" y="60"/>
                </a:cxn>
                <a:cxn ang="0">
                  <a:pos x="4" y="76"/>
                </a:cxn>
                <a:cxn ang="0">
                  <a:pos x="7" y="85"/>
                </a:cxn>
                <a:cxn ang="0">
                  <a:pos x="10" y="95"/>
                </a:cxn>
                <a:cxn ang="0">
                  <a:pos x="7" y="107"/>
                </a:cxn>
                <a:cxn ang="0">
                  <a:pos x="6" y="110"/>
                </a:cxn>
              </a:cxnLst>
              <a:rect l="0" t="0" r="r" b="b"/>
              <a:pathLst>
                <a:path w="60" h="202">
                  <a:moveTo>
                    <a:pt x="0" y="152"/>
                  </a:moveTo>
                  <a:lnTo>
                    <a:pt x="19" y="152"/>
                  </a:lnTo>
                  <a:lnTo>
                    <a:pt x="19" y="153"/>
                  </a:lnTo>
                  <a:lnTo>
                    <a:pt x="19" y="154"/>
                  </a:lnTo>
                  <a:lnTo>
                    <a:pt x="19" y="155"/>
                  </a:lnTo>
                  <a:lnTo>
                    <a:pt x="19" y="157"/>
                  </a:lnTo>
                  <a:lnTo>
                    <a:pt x="19" y="158"/>
                  </a:lnTo>
                  <a:lnTo>
                    <a:pt x="19" y="159"/>
                  </a:lnTo>
                  <a:lnTo>
                    <a:pt x="18" y="160"/>
                  </a:lnTo>
                  <a:lnTo>
                    <a:pt x="18" y="161"/>
                  </a:lnTo>
                  <a:lnTo>
                    <a:pt x="18" y="163"/>
                  </a:lnTo>
                  <a:lnTo>
                    <a:pt x="19" y="166"/>
                  </a:lnTo>
                  <a:lnTo>
                    <a:pt x="19" y="169"/>
                  </a:lnTo>
                  <a:lnTo>
                    <a:pt x="20" y="173"/>
                  </a:lnTo>
                  <a:lnTo>
                    <a:pt x="21" y="176"/>
                  </a:lnTo>
                  <a:lnTo>
                    <a:pt x="22" y="178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19" y="188"/>
                  </a:lnTo>
                  <a:lnTo>
                    <a:pt x="20" y="198"/>
                  </a:lnTo>
                  <a:lnTo>
                    <a:pt x="20" y="199"/>
                  </a:lnTo>
                  <a:lnTo>
                    <a:pt x="21" y="199"/>
                  </a:lnTo>
                  <a:lnTo>
                    <a:pt x="22" y="200"/>
                  </a:lnTo>
                  <a:lnTo>
                    <a:pt x="23" y="200"/>
                  </a:lnTo>
                  <a:lnTo>
                    <a:pt x="24" y="200"/>
                  </a:lnTo>
                  <a:lnTo>
                    <a:pt x="25" y="201"/>
                  </a:lnTo>
                  <a:lnTo>
                    <a:pt x="26" y="200"/>
                  </a:lnTo>
                  <a:lnTo>
                    <a:pt x="27" y="199"/>
                  </a:lnTo>
                  <a:lnTo>
                    <a:pt x="28" y="198"/>
                  </a:lnTo>
                  <a:lnTo>
                    <a:pt x="29" y="197"/>
                  </a:lnTo>
                  <a:lnTo>
                    <a:pt x="29" y="195"/>
                  </a:lnTo>
                  <a:lnTo>
                    <a:pt x="30" y="194"/>
                  </a:lnTo>
                  <a:lnTo>
                    <a:pt x="30" y="193"/>
                  </a:lnTo>
                  <a:lnTo>
                    <a:pt x="30" y="191"/>
                  </a:lnTo>
                  <a:lnTo>
                    <a:pt x="30" y="191"/>
                  </a:lnTo>
                  <a:lnTo>
                    <a:pt x="30" y="190"/>
                  </a:lnTo>
                  <a:lnTo>
                    <a:pt x="28" y="178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34" y="148"/>
                  </a:lnTo>
                  <a:lnTo>
                    <a:pt x="34" y="143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38" y="143"/>
                  </a:lnTo>
                  <a:lnTo>
                    <a:pt x="38" y="144"/>
                  </a:lnTo>
                  <a:lnTo>
                    <a:pt x="38" y="146"/>
                  </a:lnTo>
                  <a:lnTo>
                    <a:pt x="39" y="148"/>
                  </a:lnTo>
                  <a:lnTo>
                    <a:pt x="39" y="151"/>
                  </a:lnTo>
                  <a:lnTo>
                    <a:pt x="39" y="153"/>
                  </a:lnTo>
                  <a:lnTo>
                    <a:pt x="39" y="155"/>
                  </a:lnTo>
                  <a:lnTo>
                    <a:pt x="40" y="158"/>
                  </a:lnTo>
                  <a:lnTo>
                    <a:pt x="40" y="162"/>
                  </a:lnTo>
                  <a:lnTo>
                    <a:pt x="41" y="165"/>
                  </a:lnTo>
                  <a:lnTo>
                    <a:pt x="42" y="168"/>
                  </a:lnTo>
                  <a:lnTo>
                    <a:pt x="42" y="170"/>
                  </a:lnTo>
                  <a:lnTo>
                    <a:pt x="43" y="172"/>
                  </a:lnTo>
                  <a:lnTo>
                    <a:pt x="43" y="174"/>
                  </a:lnTo>
                  <a:lnTo>
                    <a:pt x="43" y="174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80"/>
                  </a:lnTo>
                  <a:lnTo>
                    <a:pt x="43" y="184"/>
                  </a:lnTo>
                  <a:lnTo>
                    <a:pt x="43" y="187"/>
                  </a:lnTo>
                  <a:lnTo>
                    <a:pt x="44" y="190"/>
                  </a:lnTo>
                  <a:lnTo>
                    <a:pt x="45" y="193"/>
                  </a:lnTo>
                  <a:lnTo>
                    <a:pt x="46" y="194"/>
                  </a:lnTo>
                  <a:lnTo>
                    <a:pt x="48" y="194"/>
                  </a:lnTo>
                  <a:lnTo>
                    <a:pt x="49" y="194"/>
                  </a:lnTo>
                  <a:lnTo>
                    <a:pt x="51" y="193"/>
                  </a:lnTo>
                  <a:lnTo>
                    <a:pt x="52" y="193"/>
                  </a:lnTo>
                  <a:lnTo>
                    <a:pt x="54" y="193"/>
                  </a:lnTo>
                  <a:lnTo>
                    <a:pt x="55" y="192"/>
                  </a:lnTo>
                  <a:lnTo>
                    <a:pt x="55" y="192"/>
                  </a:lnTo>
                  <a:lnTo>
                    <a:pt x="55" y="192"/>
                  </a:lnTo>
                  <a:lnTo>
                    <a:pt x="55" y="188"/>
                  </a:lnTo>
                  <a:lnTo>
                    <a:pt x="55" y="187"/>
                  </a:lnTo>
                  <a:lnTo>
                    <a:pt x="54" y="186"/>
                  </a:lnTo>
                  <a:lnTo>
                    <a:pt x="53" y="184"/>
                  </a:lnTo>
                  <a:lnTo>
                    <a:pt x="52" y="182"/>
                  </a:lnTo>
                  <a:lnTo>
                    <a:pt x="51" y="179"/>
                  </a:lnTo>
                  <a:lnTo>
                    <a:pt x="50" y="176"/>
                  </a:lnTo>
                  <a:lnTo>
                    <a:pt x="50" y="173"/>
                  </a:lnTo>
                  <a:lnTo>
                    <a:pt x="50" y="170"/>
                  </a:lnTo>
                  <a:lnTo>
                    <a:pt x="50" y="166"/>
                  </a:lnTo>
                  <a:lnTo>
                    <a:pt x="50" y="161"/>
                  </a:lnTo>
                  <a:lnTo>
                    <a:pt x="51" y="155"/>
                  </a:lnTo>
                  <a:lnTo>
                    <a:pt x="51" y="148"/>
                  </a:lnTo>
                  <a:lnTo>
                    <a:pt x="52" y="142"/>
                  </a:lnTo>
                  <a:lnTo>
                    <a:pt x="52" y="137"/>
                  </a:lnTo>
                  <a:lnTo>
                    <a:pt x="52" y="133"/>
                  </a:lnTo>
                  <a:lnTo>
                    <a:pt x="53" y="132"/>
                  </a:lnTo>
                  <a:lnTo>
                    <a:pt x="53" y="132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4" y="130"/>
                  </a:lnTo>
                  <a:lnTo>
                    <a:pt x="55" y="128"/>
                  </a:lnTo>
                  <a:lnTo>
                    <a:pt x="55" y="126"/>
                  </a:lnTo>
                  <a:lnTo>
                    <a:pt x="56" y="124"/>
                  </a:lnTo>
                  <a:lnTo>
                    <a:pt x="56" y="121"/>
                  </a:lnTo>
                  <a:lnTo>
                    <a:pt x="56" y="119"/>
                  </a:lnTo>
                  <a:lnTo>
                    <a:pt x="56" y="116"/>
                  </a:lnTo>
                  <a:lnTo>
                    <a:pt x="56" y="111"/>
                  </a:lnTo>
                  <a:lnTo>
                    <a:pt x="56" y="105"/>
                  </a:lnTo>
                  <a:lnTo>
                    <a:pt x="56" y="100"/>
                  </a:lnTo>
                  <a:lnTo>
                    <a:pt x="56" y="95"/>
                  </a:lnTo>
                  <a:lnTo>
                    <a:pt x="56" y="91"/>
                  </a:lnTo>
                  <a:lnTo>
                    <a:pt x="56" y="88"/>
                  </a:lnTo>
                  <a:lnTo>
                    <a:pt x="57" y="87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59" y="83"/>
                  </a:lnTo>
                  <a:lnTo>
                    <a:pt x="59" y="81"/>
                  </a:lnTo>
                  <a:lnTo>
                    <a:pt x="58" y="80"/>
                  </a:lnTo>
                  <a:lnTo>
                    <a:pt x="58" y="78"/>
                  </a:lnTo>
                  <a:lnTo>
                    <a:pt x="56" y="76"/>
                  </a:lnTo>
                  <a:lnTo>
                    <a:pt x="55" y="73"/>
                  </a:lnTo>
                  <a:lnTo>
                    <a:pt x="55" y="70"/>
                  </a:lnTo>
                  <a:lnTo>
                    <a:pt x="55" y="67"/>
                  </a:lnTo>
                  <a:lnTo>
                    <a:pt x="56" y="63"/>
                  </a:lnTo>
                  <a:lnTo>
                    <a:pt x="57" y="58"/>
                  </a:lnTo>
                  <a:lnTo>
                    <a:pt x="57" y="52"/>
                  </a:lnTo>
                  <a:lnTo>
                    <a:pt x="55" y="44"/>
                  </a:lnTo>
                  <a:lnTo>
                    <a:pt x="52" y="33"/>
                  </a:lnTo>
                  <a:lnTo>
                    <a:pt x="52" y="31"/>
                  </a:lnTo>
                  <a:lnTo>
                    <a:pt x="51" y="31"/>
                  </a:lnTo>
                  <a:lnTo>
                    <a:pt x="50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7" y="30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5" y="30"/>
                  </a:lnTo>
                  <a:lnTo>
                    <a:pt x="44" y="30"/>
                  </a:lnTo>
                  <a:lnTo>
                    <a:pt x="43" y="29"/>
                  </a:lnTo>
                  <a:lnTo>
                    <a:pt x="42" y="29"/>
                  </a:lnTo>
                  <a:lnTo>
                    <a:pt x="42" y="28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2" y="27"/>
                  </a:lnTo>
                  <a:lnTo>
                    <a:pt x="42" y="26"/>
                  </a:lnTo>
                  <a:lnTo>
                    <a:pt x="42" y="25"/>
                  </a:lnTo>
                  <a:lnTo>
                    <a:pt x="43" y="24"/>
                  </a:lnTo>
                  <a:lnTo>
                    <a:pt x="44" y="23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0"/>
                  </a:lnTo>
                  <a:lnTo>
                    <a:pt x="45" y="19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2" y="18"/>
                  </a:lnTo>
                  <a:lnTo>
                    <a:pt x="42" y="17"/>
                  </a:lnTo>
                  <a:lnTo>
                    <a:pt x="43" y="14"/>
                  </a:lnTo>
                  <a:lnTo>
                    <a:pt x="44" y="11"/>
                  </a:lnTo>
                  <a:lnTo>
                    <a:pt x="44" y="9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3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0" y="1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22" y="7"/>
                  </a:lnTo>
                  <a:lnTo>
                    <a:pt x="19" y="10"/>
                  </a:lnTo>
                  <a:lnTo>
                    <a:pt x="19" y="13"/>
                  </a:lnTo>
                  <a:lnTo>
                    <a:pt x="19" y="15"/>
                  </a:lnTo>
                  <a:lnTo>
                    <a:pt x="19" y="17"/>
                  </a:lnTo>
                  <a:lnTo>
                    <a:pt x="20" y="19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7" y="29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7" y="37"/>
                  </a:lnTo>
                  <a:lnTo>
                    <a:pt x="15" y="39"/>
                  </a:lnTo>
                  <a:lnTo>
                    <a:pt x="11" y="42"/>
                  </a:lnTo>
                  <a:lnTo>
                    <a:pt x="9" y="45"/>
                  </a:lnTo>
                  <a:lnTo>
                    <a:pt x="8" y="49"/>
                  </a:lnTo>
                  <a:lnTo>
                    <a:pt x="7" y="54"/>
                  </a:lnTo>
                  <a:lnTo>
                    <a:pt x="6" y="60"/>
                  </a:lnTo>
                  <a:lnTo>
                    <a:pt x="5" y="66"/>
                  </a:lnTo>
                  <a:lnTo>
                    <a:pt x="5" y="70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82"/>
                  </a:lnTo>
                  <a:lnTo>
                    <a:pt x="7" y="85"/>
                  </a:lnTo>
                  <a:lnTo>
                    <a:pt x="8" y="88"/>
                  </a:lnTo>
                  <a:lnTo>
                    <a:pt x="9" y="91"/>
                  </a:lnTo>
                  <a:lnTo>
                    <a:pt x="9" y="93"/>
                  </a:lnTo>
                  <a:lnTo>
                    <a:pt x="10" y="95"/>
                  </a:lnTo>
                  <a:lnTo>
                    <a:pt x="9" y="104"/>
                  </a:lnTo>
                  <a:lnTo>
                    <a:pt x="8" y="105"/>
                  </a:lnTo>
                  <a:lnTo>
                    <a:pt x="7" y="106"/>
                  </a:lnTo>
                  <a:lnTo>
                    <a:pt x="7" y="107"/>
                  </a:lnTo>
                  <a:lnTo>
                    <a:pt x="6" y="108"/>
                  </a:lnTo>
                  <a:lnTo>
                    <a:pt x="6" y="109"/>
                  </a:lnTo>
                  <a:lnTo>
                    <a:pt x="6" y="109"/>
                  </a:lnTo>
                  <a:lnTo>
                    <a:pt x="6" y="110"/>
                  </a:lnTo>
                  <a:lnTo>
                    <a:pt x="6" y="111"/>
                  </a:lnTo>
                  <a:lnTo>
                    <a:pt x="0" y="113"/>
                  </a:lnTo>
                  <a:lnTo>
                    <a:pt x="0" y="152"/>
                  </a:lnTo>
                </a:path>
              </a:pathLst>
            </a:custGeom>
            <a:solidFill>
              <a:srgbClr val="60C96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19" name="Freeform 519"/>
            <p:cNvSpPr>
              <a:spLocks/>
            </p:cNvSpPr>
            <p:nvPr/>
          </p:nvSpPr>
          <p:spPr bwMode="auto">
            <a:xfrm>
              <a:off x="3375" y="2452"/>
              <a:ext cx="241" cy="181"/>
            </a:xfrm>
            <a:custGeom>
              <a:avLst/>
              <a:gdLst/>
              <a:ahLst/>
              <a:cxnLst>
                <a:cxn ang="0">
                  <a:pos x="209" y="124"/>
                </a:cxn>
                <a:cxn ang="0">
                  <a:pos x="240" y="0"/>
                </a:cxn>
                <a:cxn ang="0">
                  <a:pos x="30" y="55"/>
                </a:cxn>
                <a:cxn ang="0">
                  <a:pos x="0" y="180"/>
                </a:cxn>
                <a:cxn ang="0">
                  <a:pos x="209" y="124"/>
                </a:cxn>
              </a:cxnLst>
              <a:rect l="0" t="0" r="r" b="b"/>
              <a:pathLst>
                <a:path w="241" h="181">
                  <a:moveTo>
                    <a:pt x="209" y="124"/>
                  </a:moveTo>
                  <a:lnTo>
                    <a:pt x="240" y="0"/>
                  </a:lnTo>
                  <a:lnTo>
                    <a:pt x="30" y="55"/>
                  </a:lnTo>
                  <a:lnTo>
                    <a:pt x="0" y="180"/>
                  </a:lnTo>
                  <a:lnTo>
                    <a:pt x="209" y="124"/>
                  </a:lnTo>
                </a:path>
              </a:pathLst>
            </a:custGeom>
            <a:solidFill>
              <a:srgbClr val="F6E4B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35720" name="Rectangle 520"/>
          <p:cNvSpPr>
            <a:spLocks noChangeArrowheads="1"/>
          </p:cNvSpPr>
          <p:nvPr/>
        </p:nvSpPr>
        <p:spPr bwMode="auto">
          <a:xfrm>
            <a:off x="6781800" y="457200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聯絡人</a:t>
            </a:r>
          </a:p>
        </p:txBody>
      </p:sp>
      <p:grpSp>
        <p:nvGrpSpPr>
          <p:cNvPr id="435721" name="Group 521"/>
          <p:cNvGrpSpPr>
            <a:grpSpLocks/>
          </p:cNvGrpSpPr>
          <p:nvPr/>
        </p:nvGrpSpPr>
        <p:grpSpPr bwMode="auto">
          <a:xfrm>
            <a:off x="6904038" y="4000500"/>
            <a:ext cx="527050" cy="571500"/>
            <a:chOff x="4066" y="2347"/>
            <a:chExt cx="332" cy="429"/>
          </a:xfrm>
        </p:grpSpPr>
        <p:sp>
          <p:nvSpPr>
            <p:cNvPr id="435722" name="Freeform 522"/>
            <p:cNvSpPr>
              <a:spLocks/>
            </p:cNvSpPr>
            <p:nvPr/>
          </p:nvSpPr>
          <p:spPr bwMode="auto">
            <a:xfrm>
              <a:off x="4295" y="2576"/>
              <a:ext cx="103" cy="129"/>
            </a:xfrm>
            <a:custGeom>
              <a:avLst/>
              <a:gdLst/>
              <a:ahLst/>
              <a:cxnLst>
                <a:cxn ang="0">
                  <a:pos x="72" y="127"/>
                </a:cxn>
                <a:cxn ang="0">
                  <a:pos x="70" y="125"/>
                </a:cxn>
                <a:cxn ang="0">
                  <a:pos x="63" y="121"/>
                </a:cxn>
                <a:cxn ang="0">
                  <a:pos x="51" y="116"/>
                </a:cxn>
                <a:cxn ang="0">
                  <a:pos x="37" y="110"/>
                </a:cxn>
                <a:cxn ang="0">
                  <a:pos x="23" y="103"/>
                </a:cxn>
                <a:cxn ang="0">
                  <a:pos x="11" y="98"/>
                </a:cxn>
                <a:cxn ang="0">
                  <a:pos x="2" y="93"/>
                </a:cxn>
                <a:cxn ang="0">
                  <a:pos x="0" y="90"/>
                </a:cxn>
                <a:cxn ang="0">
                  <a:pos x="0" y="84"/>
                </a:cxn>
                <a:cxn ang="0">
                  <a:pos x="3" y="73"/>
                </a:cxn>
                <a:cxn ang="0">
                  <a:pos x="6" y="58"/>
                </a:cxn>
                <a:cxn ang="0">
                  <a:pos x="10" y="42"/>
                </a:cxn>
                <a:cxn ang="0">
                  <a:pos x="14" y="26"/>
                </a:cxn>
                <a:cxn ang="0">
                  <a:pos x="17" y="12"/>
                </a:cxn>
                <a:cxn ang="0">
                  <a:pos x="20" y="3"/>
                </a:cxn>
                <a:cxn ang="0">
                  <a:pos x="21" y="0"/>
                </a:cxn>
                <a:cxn ang="0">
                  <a:pos x="21" y="4"/>
                </a:cxn>
                <a:cxn ang="0">
                  <a:pos x="21" y="14"/>
                </a:cxn>
                <a:cxn ang="0">
                  <a:pos x="20" y="26"/>
                </a:cxn>
                <a:cxn ang="0">
                  <a:pos x="18" y="42"/>
                </a:cxn>
                <a:cxn ang="0">
                  <a:pos x="16" y="57"/>
                </a:cxn>
                <a:cxn ang="0">
                  <a:pos x="15" y="70"/>
                </a:cxn>
                <a:cxn ang="0">
                  <a:pos x="14" y="81"/>
                </a:cxn>
                <a:cxn ang="0">
                  <a:pos x="14" y="86"/>
                </a:cxn>
                <a:cxn ang="0">
                  <a:pos x="19" y="91"/>
                </a:cxn>
                <a:cxn ang="0">
                  <a:pos x="30" y="98"/>
                </a:cxn>
                <a:cxn ang="0">
                  <a:pos x="44" y="104"/>
                </a:cxn>
                <a:cxn ang="0">
                  <a:pos x="60" y="111"/>
                </a:cxn>
                <a:cxn ang="0">
                  <a:pos x="76" y="117"/>
                </a:cxn>
                <a:cxn ang="0">
                  <a:pos x="89" y="122"/>
                </a:cxn>
                <a:cxn ang="0">
                  <a:pos x="98" y="126"/>
                </a:cxn>
                <a:cxn ang="0">
                  <a:pos x="102" y="128"/>
                </a:cxn>
                <a:cxn ang="0">
                  <a:pos x="72" y="127"/>
                </a:cxn>
              </a:cxnLst>
              <a:rect l="0" t="0" r="r" b="b"/>
              <a:pathLst>
                <a:path w="103" h="129">
                  <a:moveTo>
                    <a:pt x="72" y="127"/>
                  </a:moveTo>
                  <a:lnTo>
                    <a:pt x="70" y="125"/>
                  </a:lnTo>
                  <a:lnTo>
                    <a:pt x="63" y="121"/>
                  </a:lnTo>
                  <a:lnTo>
                    <a:pt x="51" y="116"/>
                  </a:lnTo>
                  <a:lnTo>
                    <a:pt x="37" y="110"/>
                  </a:lnTo>
                  <a:lnTo>
                    <a:pt x="23" y="103"/>
                  </a:lnTo>
                  <a:lnTo>
                    <a:pt x="11" y="98"/>
                  </a:lnTo>
                  <a:lnTo>
                    <a:pt x="2" y="93"/>
                  </a:lnTo>
                  <a:lnTo>
                    <a:pt x="0" y="90"/>
                  </a:lnTo>
                  <a:lnTo>
                    <a:pt x="0" y="84"/>
                  </a:lnTo>
                  <a:lnTo>
                    <a:pt x="3" y="73"/>
                  </a:lnTo>
                  <a:lnTo>
                    <a:pt x="6" y="58"/>
                  </a:lnTo>
                  <a:lnTo>
                    <a:pt x="10" y="42"/>
                  </a:lnTo>
                  <a:lnTo>
                    <a:pt x="14" y="26"/>
                  </a:lnTo>
                  <a:lnTo>
                    <a:pt x="17" y="12"/>
                  </a:lnTo>
                  <a:lnTo>
                    <a:pt x="20" y="3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14"/>
                  </a:lnTo>
                  <a:lnTo>
                    <a:pt x="20" y="26"/>
                  </a:lnTo>
                  <a:lnTo>
                    <a:pt x="18" y="42"/>
                  </a:lnTo>
                  <a:lnTo>
                    <a:pt x="16" y="57"/>
                  </a:lnTo>
                  <a:lnTo>
                    <a:pt x="15" y="70"/>
                  </a:lnTo>
                  <a:lnTo>
                    <a:pt x="14" y="81"/>
                  </a:lnTo>
                  <a:lnTo>
                    <a:pt x="14" y="86"/>
                  </a:lnTo>
                  <a:lnTo>
                    <a:pt x="19" y="91"/>
                  </a:lnTo>
                  <a:lnTo>
                    <a:pt x="30" y="98"/>
                  </a:lnTo>
                  <a:lnTo>
                    <a:pt x="44" y="104"/>
                  </a:lnTo>
                  <a:lnTo>
                    <a:pt x="60" y="111"/>
                  </a:lnTo>
                  <a:lnTo>
                    <a:pt x="76" y="117"/>
                  </a:lnTo>
                  <a:lnTo>
                    <a:pt x="89" y="122"/>
                  </a:lnTo>
                  <a:lnTo>
                    <a:pt x="98" y="126"/>
                  </a:lnTo>
                  <a:lnTo>
                    <a:pt x="102" y="128"/>
                  </a:lnTo>
                  <a:lnTo>
                    <a:pt x="72" y="12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23" name="Freeform 523"/>
            <p:cNvSpPr>
              <a:spLocks/>
            </p:cNvSpPr>
            <p:nvPr/>
          </p:nvSpPr>
          <p:spPr bwMode="auto">
            <a:xfrm>
              <a:off x="4114" y="2614"/>
              <a:ext cx="240" cy="76"/>
            </a:xfrm>
            <a:custGeom>
              <a:avLst/>
              <a:gdLst/>
              <a:ahLst/>
              <a:cxnLst>
                <a:cxn ang="0">
                  <a:pos x="43" y="75"/>
                </a:cxn>
                <a:cxn ang="0">
                  <a:pos x="239" y="22"/>
                </a:cxn>
                <a:cxn ang="0">
                  <a:pos x="234" y="0"/>
                </a:cxn>
                <a:cxn ang="0">
                  <a:pos x="0" y="28"/>
                </a:cxn>
                <a:cxn ang="0">
                  <a:pos x="43" y="75"/>
                </a:cxn>
              </a:cxnLst>
              <a:rect l="0" t="0" r="r" b="b"/>
              <a:pathLst>
                <a:path w="240" h="76">
                  <a:moveTo>
                    <a:pt x="43" y="75"/>
                  </a:moveTo>
                  <a:lnTo>
                    <a:pt x="239" y="22"/>
                  </a:lnTo>
                  <a:lnTo>
                    <a:pt x="234" y="0"/>
                  </a:lnTo>
                  <a:lnTo>
                    <a:pt x="0" y="28"/>
                  </a:lnTo>
                  <a:lnTo>
                    <a:pt x="43" y="7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24" name="Freeform 524"/>
            <p:cNvSpPr>
              <a:spLocks/>
            </p:cNvSpPr>
            <p:nvPr/>
          </p:nvSpPr>
          <p:spPr bwMode="auto">
            <a:xfrm>
              <a:off x="4291" y="2515"/>
              <a:ext cx="64" cy="122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2" y="116"/>
                </a:cxn>
                <a:cxn ang="0">
                  <a:pos x="42" y="109"/>
                </a:cxn>
                <a:cxn ang="0">
                  <a:pos x="33" y="100"/>
                </a:cxn>
                <a:cxn ang="0">
                  <a:pos x="24" y="90"/>
                </a:cxn>
                <a:cxn ang="0">
                  <a:pos x="16" y="77"/>
                </a:cxn>
                <a:cxn ang="0">
                  <a:pos x="9" y="63"/>
                </a:cxn>
                <a:cxn ang="0">
                  <a:pos x="3" y="47"/>
                </a:cxn>
                <a:cxn ang="0">
                  <a:pos x="0" y="30"/>
                </a:cxn>
                <a:cxn ang="0">
                  <a:pos x="50" y="0"/>
                </a:cxn>
                <a:cxn ang="0">
                  <a:pos x="63" y="121"/>
                </a:cxn>
              </a:cxnLst>
              <a:rect l="0" t="0" r="r" b="b"/>
              <a:pathLst>
                <a:path w="64" h="122">
                  <a:moveTo>
                    <a:pt x="63" y="121"/>
                  </a:moveTo>
                  <a:lnTo>
                    <a:pt x="52" y="116"/>
                  </a:lnTo>
                  <a:lnTo>
                    <a:pt x="42" y="109"/>
                  </a:lnTo>
                  <a:lnTo>
                    <a:pt x="33" y="100"/>
                  </a:lnTo>
                  <a:lnTo>
                    <a:pt x="24" y="90"/>
                  </a:lnTo>
                  <a:lnTo>
                    <a:pt x="16" y="77"/>
                  </a:lnTo>
                  <a:lnTo>
                    <a:pt x="9" y="63"/>
                  </a:lnTo>
                  <a:lnTo>
                    <a:pt x="3" y="47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63" y="12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25" name="Freeform 525"/>
            <p:cNvSpPr>
              <a:spLocks/>
            </p:cNvSpPr>
            <p:nvPr/>
          </p:nvSpPr>
          <p:spPr bwMode="auto">
            <a:xfrm>
              <a:off x="4101" y="2429"/>
              <a:ext cx="266" cy="239"/>
            </a:xfrm>
            <a:custGeom>
              <a:avLst/>
              <a:gdLst/>
              <a:ahLst/>
              <a:cxnLst>
                <a:cxn ang="0">
                  <a:pos x="46" y="34"/>
                </a:cxn>
                <a:cxn ang="0">
                  <a:pos x="173" y="2"/>
                </a:cxn>
                <a:cxn ang="0">
                  <a:pos x="175" y="1"/>
                </a:cxn>
                <a:cxn ang="0">
                  <a:pos x="177" y="1"/>
                </a:cxn>
                <a:cxn ang="0">
                  <a:pos x="179" y="0"/>
                </a:cxn>
                <a:cxn ang="0">
                  <a:pos x="182" y="0"/>
                </a:cxn>
                <a:cxn ang="0">
                  <a:pos x="186" y="0"/>
                </a:cxn>
                <a:cxn ang="0">
                  <a:pos x="190" y="0"/>
                </a:cxn>
                <a:cxn ang="0">
                  <a:pos x="193" y="1"/>
                </a:cxn>
                <a:cxn ang="0">
                  <a:pos x="195" y="51"/>
                </a:cxn>
                <a:cxn ang="0">
                  <a:pos x="247" y="44"/>
                </a:cxn>
                <a:cxn ang="0">
                  <a:pos x="253" y="56"/>
                </a:cxn>
                <a:cxn ang="0">
                  <a:pos x="259" y="69"/>
                </a:cxn>
                <a:cxn ang="0">
                  <a:pos x="262" y="84"/>
                </a:cxn>
                <a:cxn ang="0">
                  <a:pos x="265" y="112"/>
                </a:cxn>
                <a:cxn ang="0">
                  <a:pos x="260" y="149"/>
                </a:cxn>
                <a:cxn ang="0">
                  <a:pos x="247" y="179"/>
                </a:cxn>
                <a:cxn ang="0">
                  <a:pos x="227" y="196"/>
                </a:cxn>
                <a:cxn ang="0">
                  <a:pos x="215" y="200"/>
                </a:cxn>
                <a:cxn ang="0">
                  <a:pos x="214" y="200"/>
                </a:cxn>
                <a:cxn ang="0">
                  <a:pos x="214" y="200"/>
                </a:cxn>
                <a:cxn ang="0">
                  <a:pos x="213" y="200"/>
                </a:cxn>
                <a:cxn ang="0">
                  <a:pos x="80" y="235"/>
                </a:cxn>
                <a:cxn ang="0">
                  <a:pos x="78" y="236"/>
                </a:cxn>
                <a:cxn ang="0">
                  <a:pos x="75" y="237"/>
                </a:cxn>
                <a:cxn ang="0">
                  <a:pos x="73" y="237"/>
                </a:cxn>
                <a:cxn ang="0">
                  <a:pos x="71" y="238"/>
                </a:cxn>
                <a:cxn ang="0">
                  <a:pos x="47" y="233"/>
                </a:cxn>
                <a:cxn ang="0">
                  <a:pos x="25" y="213"/>
                </a:cxn>
                <a:cxn ang="0">
                  <a:pos x="10" y="182"/>
                </a:cxn>
                <a:cxn ang="0">
                  <a:pos x="1" y="143"/>
                </a:cxn>
                <a:cxn ang="0">
                  <a:pos x="1" y="104"/>
                </a:cxn>
                <a:cxn ang="0">
                  <a:pos x="10" y="71"/>
                </a:cxn>
                <a:cxn ang="0">
                  <a:pos x="25" y="47"/>
                </a:cxn>
                <a:cxn ang="0">
                  <a:pos x="46" y="35"/>
                </a:cxn>
              </a:cxnLst>
              <a:rect l="0" t="0" r="r" b="b"/>
              <a:pathLst>
                <a:path w="266" h="239">
                  <a:moveTo>
                    <a:pt x="46" y="35"/>
                  </a:moveTo>
                  <a:lnTo>
                    <a:pt x="46" y="34"/>
                  </a:lnTo>
                  <a:lnTo>
                    <a:pt x="172" y="2"/>
                  </a:lnTo>
                  <a:lnTo>
                    <a:pt x="173" y="2"/>
                  </a:lnTo>
                  <a:lnTo>
                    <a:pt x="174" y="1"/>
                  </a:lnTo>
                  <a:lnTo>
                    <a:pt x="175" y="1"/>
                  </a:lnTo>
                  <a:lnTo>
                    <a:pt x="176" y="1"/>
                  </a:lnTo>
                  <a:lnTo>
                    <a:pt x="177" y="1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4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0" y="0"/>
                  </a:lnTo>
                  <a:lnTo>
                    <a:pt x="191" y="0"/>
                  </a:lnTo>
                  <a:lnTo>
                    <a:pt x="193" y="1"/>
                  </a:lnTo>
                  <a:lnTo>
                    <a:pt x="195" y="1"/>
                  </a:lnTo>
                  <a:lnTo>
                    <a:pt x="195" y="51"/>
                  </a:lnTo>
                  <a:lnTo>
                    <a:pt x="244" y="38"/>
                  </a:lnTo>
                  <a:lnTo>
                    <a:pt x="247" y="44"/>
                  </a:lnTo>
                  <a:lnTo>
                    <a:pt x="250" y="49"/>
                  </a:lnTo>
                  <a:lnTo>
                    <a:pt x="253" y="56"/>
                  </a:lnTo>
                  <a:lnTo>
                    <a:pt x="256" y="63"/>
                  </a:lnTo>
                  <a:lnTo>
                    <a:pt x="259" y="69"/>
                  </a:lnTo>
                  <a:lnTo>
                    <a:pt x="261" y="76"/>
                  </a:lnTo>
                  <a:lnTo>
                    <a:pt x="262" y="84"/>
                  </a:lnTo>
                  <a:lnTo>
                    <a:pt x="264" y="91"/>
                  </a:lnTo>
                  <a:lnTo>
                    <a:pt x="265" y="112"/>
                  </a:lnTo>
                  <a:lnTo>
                    <a:pt x="264" y="131"/>
                  </a:lnTo>
                  <a:lnTo>
                    <a:pt x="260" y="149"/>
                  </a:lnTo>
                  <a:lnTo>
                    <a:pt x="255" y="165"/>
                  </a:lnTo>
                  <a:lnTo>
                    <a:pt x="247" y="179"/>
                  </a:lnTo>
                  <a:lnTo>
                    <a:pt x="238" y="189"/>
                  </a:lnTo>
                  <a:lnTo>
                    <a:pt x="227" y="196"/>
                  </a:lnTo>
                  <a:lnTo>
                    <a:pt x="215" y="200"/>
                  </a:lnTo>
                  <a:lnTo>
                    <a:pt x="215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4" y="200"/>
                  </a:lnTo>
                  <a:lnTo>
                    <a:pt x="213" y="200"/>
                  </a:lnTo>
                  <a:lnTo>
                    <a:pt x="213" y="200"/>
                  </a:lnTo>
                  <a:lnTo>
                    <a:pt x="80" y="235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7" y="237"/>
                  </a:lnTo>
                  <a:lnTo>
                    <a:pt x="75" y="237"/>
                  </a:lnTo>
                  <a:lnTo>
                    <a:pt x="74" y="237"/>
                  </a:lnTo>
                  <a:lnTo>
                    <a:pt x="73" y="237"/>
                  </a:lnTo>
                  <a:lnTo>
                    <a:pt x="72" y="238"/>
                  </a:lnTo>
                  <a:lnTo>
                    <a:pt x="71" y="238"/>
                  </a:lnTo>
                  <a:lnTo>
                    <a:pt x="59" y="237"/>
                  </a:lnTo>
                  <a:lnTo>
                    <a:pt x="47" y="233"/>
                  </a:lnTo>
                  <a:lnTo>
                    <a:pt x="36" y="225"/>
                  </a:lnTo>
                  <a:lnTo>
                    <a:pt x="25" y="213"/>
                  </a:lnTo>
                  <a:lnTo>
                    <a:pt x="17" y="198"/>
                  </a:lnTo>
                  <a:lnTo>
                    <a:pt x="10" y="182"/>
                  </a:lnTo>
                  <a:lnTo>
                    <a:pt x="4" y="163"/>
                  </a:lnTo>
                  <a:lnTo>
                    <a:pt x="1" y="143"/>
                  </a:lnTo>
                  <a:lnTo>
                    <a:pt x="0" y="123"/>
                  </a:lnTo>
                  <a:lnTo>
                    <a:pt x="1" y="104"/>
                  </a:lnTo>
                  <a:lnTo>
                    <a:pt x="4" y="87"/>
                  </a:lnTo>
                  <a:lnTo>
                    <a:pt x="10" y="71"/>
                  </a:lnTo>
                  <a:lnTo>
                    <a:pt x="17" y="58"/>
                  </a:lnTo>
                  <a:lnTo>
                    <a:pt x="25" y="47"/>
                  </a:lnTo>
                  <a:lnTo>
                    <a:pt x="35" y="40"/>
                  </a:lnTo>
                  <a:lnTo>
                    <a:pt x="46" y="35"/>
                  </a:lnTo>
                </a:path>
              </a:pathLst>
            </a:custGeom>
            <a:solidFill>
              <a:srgbClr val="FDE3B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26" name="Freeform 526"/>
            <p:cNvSpPr>
              <a:spLocks/>
            </p:cNvSpPr>
            <p:nvPr/>
          </p:nvSpPr>
          <p:spPr bwMode="auto">
            <a:xfrm>
              <a:off x="4101" y="2464"/>
              <a:ext cx="121" cy="205"/>
            </a:xfrm>
            <a:custGeom>
              <a:avLst/>
              <a:gdLst/>
              <a:ahLst/>
              <a:cxnLst>
                <a:cxn ang="0">
                  <a:pos x="71" y="204"/>
                </a:cxn>
                <a:cxn ang="0">
                  <a:pos x="58" y="203"/>
                </a:cxn>
                <a:cxn ang="0">
                  <a:pos x="46" y="198"/>
                </a:cxn>
                <a:cxn ang="0">
                  <a:pos x="35" y="190"/>
                </a:cxn>
                <a:cxn ang="0">
                  <a:pos x="25" y="178"/>
                </a:cxn>
                <a:cxn ang="0">
                  <a:pos x="16" y="164"/>
                </a:cxn>
                <a:cxn ang="0">
                  <a:pos x="9" y="147"/>
                </a:cxn>
                <a:cxn ang="0">
                  <a:pos x="4" y="129"/>
                </a:cxn>
                <a:cxn ang="0">
                  <a:pos x="0" y="108"/>
                </a:cxn>
                <a:cxn ang="0">
                  <a:pos x="0" y="88"/>
                </a:cxn>
                <a:cxn ang="0">
                  <a:pos x="1" y="68"/>
                </a:cxn>
                <a:cxn ang="0">
                  <a:pos x="5" y="50"/>
                </a:cxn>
                <a:cxn ang="0">
                  <a:pos x="10" y="34"/>
                </a:cxn>
                <a:cxn ang="0">
                  <a:pos x="18" y="21"/>
                </a:cxn>
                <a:cxn ang="0">
                  <a:pos x="27" y="11"/>
                </a:cxn>
                <a:cxn ang="0">
                  <a:pos x="37" y="3"/>
                </a:cxn>
                <a:cxn ang="0">
                  <a:pos x="49" y="0"/>
                </a:cxn>
                <a:cxn ang="0">
                  <a:pos x="61" y="0"/>
                </a:cxn>
                <a:cxn ang="0">
                  <a:pos x="73" y="5"/>
                </a:cxn>
                <a:cxn ang="0">
                  <a:pos x="84" y="13"/>
                </a:cxn>
                <a:cxn ang="0">
                  <a:pos x="94" y="25"/>
                </a:cxn>
                <a:cxn ang="0">
                  <a:pos x="103" y="39"/>
                </a:cxn>
                <a:cxn ang="0">
                  <a:pos x="110" y="55"/>
                </a:cxn>
                <a:cxn ang="0">
                  <a:pos x="115" y="74"/>
                </a:cxn>
                <a:cxn ang="0">
                  <a:pos x="118" y="95"/>
                </a:cxn>
                <a:cxn ang="0">
                  <a:pos x="120" y="115"/>
                </a:cxn>
                <a:cxn ang="0">
                  <a:pos x="118" y="135"/>
                </a:cxn>
                <a:cxn ang="0">
                  <a:pos x="115" y="153"/>
                </a:cxn>
                <a:cxn ang="0">
                  <a:pos x="109" y="169"/>
                </a:cxn>
                <a:cxn ang="0">
                  <a:pos x="102" y="182"/>
                </a:cxn>
                <a:cxn ang="0">
                  <a:pos x="92" y="192"/>
                </a:cxn>
                <a:cxn ang="0">
                  <a:pos x="82" y="200"/>
                </a:cxn>
                <a:cxn ang="0">
                  <a:pos x="71" y="204"/>
                </a:cxn>
              </a:cxnLst>
              <a:rect l="0" t="0" r="r" b="b"/>
              <a:pathLst>
                <a:path w="121" h="205">
                  <a:moveTo>
                    <a:pt x="71" y="204"/>
                  </a:moveTo>
                  <a:lnTo>
                    <a:pt x="58" y="203"/>
                  </a:lnTo>
                  <a:lnTo>
                    <a:pt x="46" y="198"/>
                  </a:lnTo>
                  <a:lnTo>
                    <a:pt x="35" y="190"/>
                  </a:lnTo>
                  <a:lnTo>
                    <a:pt x="25" y="178"/>
                  </a:lnTo>
                  <a:lnTo>
                    <a:pt x="16" y="164"/>
                  </a:lnTo>
                  <a:lnTo>
                    <a:pt x="9" y="147"/>
                  </a:lnTo>
                  <a:lnTo>
                    <a:pt x="4" y="129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1" y="68"/>
                  </a:lnTo>
                  <a:lnTo>
                    <a:pt x="5" y="50"/>
                  </a:lnTo>
                  <a:lnTo>
                    <a:pt x="10" y="34"/>
                  </a:lnTo>
                  <a:lnTo>
                    <a:pt x="18" y="21"/>
                  </a:lnTo>
                  <a:lnTo>
                    <a:pt x="27" y="11"/>
                  </a:lnTo>
                  <a:lnTo>
                    <a:pt x="37" y="3"/>
                  </a:lnTo>
                  <a:lnTo>
                    <a:pt x="49" y="0"/>
                  </a:lnTo>
                  <a:lnTo>
                    <a:pt x="61" y="0"/>
                  </a:lnTo>
                  <a:lnTo>
                    <a:pt x="73" y="5"/>
                  </a:lnTo>
                  <a:lnTo>
                    <a:pt x="84" y="13"/>
                  </a:lnTo>
                  <a:lnTo>
                    <a:pt x="94" y="25"/>
                  </a:lnTo>
                  <a:lnTo>
                    <a:pt x="103" y="39"/>
                  </a:lnTo>
                  <a:lnTo>
                    <a:pt x="110" y="55"/>
                  </a:lnTo>
                  <a:lnTo>
                    <a:pt x="115" y="74"/>
                  </a:lnTo>
                  <a:lnTo>
                    <a:pt x="118" y="95"/>
                  </a:lnTo>
                  <a:lnTo>
                    <a:pt x="120" y="115"/>
                  </a:lnTo>
                  <a:lnTo>
                    <a:pt x="118" y="135"/>
                  </a:lnTo>
                  <a:lnTo>
                    <a:pt x="115" y="153"/>
                  </a:lnTo>
                  <a:lnTo>
                    <a:pt x="109" y="169"/>
                  </a:lnTo>
                  <a:lnTo>
                    <a:pt x="102" y="182"/>
                  </a:lnTo>
                  <a:lnTo>
                    <a:pt x="92" y="192"/>
                  </a:lnTo>
                  <a:lnTo>
                    <a:pt x="82" y="200"/>
                  </a:lnTo>
                  <a:lnTo>
                    <a:pt x="71" y="204"/>
                  </a:lnTo>
                </a:path>
              </a:pathLst>
            </a:custGeom>
            <a:solidFill>
              <a:srgbClr val="FCBC5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27" name="Freeform 527"/>
            <p:cNvSpPr>
              <a:spLocks/>
            </p:cNvSpPr>
            <p:nvPr/>
          </p:nvSpPr>
          <p:spPr bwMode="auto">
            <a:xfrm>
              <a:off x="4203" y="2610"/>
              <a:ext cx="143" cy="42"/>
            </a:xfrm>
            <a:custGeom>
              <a:avLst/>
              <a:gdLst/>
              <a:ahLst/>
              <a:cxnLst>
                <a:cxn ang="0">
                  <a:pos x="134" y="8"/>
                </a:cxn>
                <a:cxn ang="0">
                  <a:pos x="0" y="41"/>
                </a:cxn>
                <a:cxn ang="0">
                  <a:pos x="4" y="36"/>
                </a:cxn>
                <a:cxn ang="0">
                  <a:pos x="142" y="0"/>
                </a:cxn>
                <a:cxn ang="0">
                  <a:pos x="134" y="8"/>
                </a:cxn>
              </a:cxnLst>
              <a:rect l="0" t="0" r="r" b="b"/>
              <a:pathLst>
                <a:path w="143" h="42">
                  <a:moveTo>
                    <a:pt x="134" y="8"/>
                  </a:moveTo>
                  <a:lnTo>
                    <a:pt x="0" y="41"/>
                  </a:lnTo>
                  <a:lnTo>
                    <a:pt x="4" y="36"/>
                  </a:lnTo>
                  <a:lnTo>
                    <a:pt x="142" y="0"/>
                  </a:lnTo>
                  <a:lnTo>
                    <a:pt x="134" y="8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28" name="Freeform 528"/>
            <p:cNvSpPr>
              <a:spLocks/>
            </p:cNvSpPr>
            <p:nvPr/>
          </p:nvSpPr>
          <p:spPr bwMode="auto">
            <a:xfrm>
              <a:off x="4216" y="2585"/>
              <a:ext cx="143" cy="48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33" y="11"/>
                </a:cxn>
                <a:cxn ang="0">
                  <a:pos x="142" y="0"/>
                </a:cxn>
                <a:cxn ang="0">
                  <a:pos x="5" y="35"/>
                </a:cxn>
                <a:cxn ang="0">
                  <a:pos x="0" y="47"/>
                </a:cxn>
              </a:cxnLst>
              <a:rect l="0" t="0" r="r" b="b"/>
              <a:pathLst>
                <a:path w="143" h="48">
                  <a:moveTo>
                    <a:pt x="0" y="47"/>
                  </a:moveTo>
                  <a:lnTo>
                    <a:pt x="133" y="11"/>
                  </a:lnTo>
                  <a:lnTo>
                    <a:pt x="142" y="0"/>
                  </a:lnTo>
                  <a:lnTo>
                    <a:pt x="5" y="35"/>
                  </a:lnTo>
                  <a:lnTo>
                    <a:pt x="0" y="47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29" name="Freeform 529"/>
            <p:cNvSpPr>
              <a:spLocks/>
            </p:cNvSpPr>
            <p:nvPr/>
          </p:nvSpPr>
          <p:spPr bwMode="auto">
            <a:xfrm>
              <a:off x="4225" y="2553"/>
              <a:ext cx="138" cy="5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34" y="21"/>
                </a:cxn>
                <a:cxn ang="0">
                  <a:pos x="134" y="20"/>
                </a:cxn>
                <a:cxn ang="0">
                  <a:pos x="134" y="19"/>
                </a:cxn>
                <a:cxn ang="0">
                  <a:pos x="135" y="16"/>
                </a:cxn>
                <a:cxn ang="0">
                  <a:pos x="135" y="14"/>
                </a:cxn>
                <a:cxn ang="0">
                  <a:pos x="135" y="11"/>
                </a:cxn>
                <a:cxn ang="0">
                  <a:pos x="136" y="8"/>
                </a:cxn>
                <a:cxn ang="0">
                  <a:pos x="136" y="5"/>
                </a:cxn>
                <a:cxn ang="0">
                  <a:pos x="137" y="3"/>
                </a:cxn>
                <a:cxn ang="0">
                  <a:pos x="137" y="1"/>
                </a:cxn>
                <a:cxn ang="0">
                  <a:pos x="137" y="1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3" y="32"/>
                </a:cxn>
                <a:cxn ang="0">
                  <a:pos x="1" y="51"/>
                </a:cxn>
                <a:cxn ang="0">
                  <a:pos x="0" y="54"/>
                </a:cxn>
              </a:cxnLst>
              <a:rect l="0" t="0" r="r" b="b"/>
              <a:pathLst>
                <a:path w="138" h="55">
                  <a:moveTo>
                    <a:pt x="0" y="54"/>
                  </a:moveTo>
                  <a:lnTo>
                    <a:pt x="134" y="21"/>
                  </a:lnTo>
                  <a:lnTo>
                    <a:pt x="134" y="20"/>
                  </a:lnTo>
                  <a:lnTo>
                    <a:pt x="134" y="19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1"/>
                  </a:lnTo>
                  <a:lnTo>
                    <a:pt x="136" y="8"/>
                  </a:lnTo>
                  <a:lnTo>
                    <a:pt x="136" y="5"/>
                  </a:lnTo>
                  <a:lnTo>
                    <a:pt x="137" y="3"/>
                  </a:lnTo>
                  <a:lnTo>
                    <a:pt x="137" y="1"/>
                  </a:lnTo>
                  <a:lnTo>
                    <a:pt x="137" y="1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3" y="32"/>
                  </a:lnTo>
                  <a:lnTo>
                    <a:pt x="1" y="51"/>
                  </a:lnTo>
                  <a:lnTo>
                    <a:pt x="0" y="54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0" name="Freeform 530"/>
            <p:cNvSpPr>
              <a:spLocks/>
            </p:cNvSpPr>
            <p:nvPr/>
          </p:nvSpPr>
          <p:spPr bwMode="auto">
            <a:xfrm>
              <a:off x="4226" y="2517"/>
              <a:ext cx="138" cy="60"/>
            </a:xfrm>
            <a:custGeom>
              <a:avLst/>
              <a:gdLst/>
              <a:ahLst/>
              <a:cxnLst>
                <a:cxn ang="0">
                  <a:pos x="1" y="59"/>
                </a:cxn>
                <a:cxn ang="0">
                  <a:pos x="136" y="25"/>
                </a:cxn>
                <a:cxn ang="0">
                  <a:pos x="136" y="25"/>
                </a:cxn>
                <a:cxn ang="0">
                  <a:pos x="137" y="24"/>
                </a:cxn>
                <a:cxn ang="0">
                  <a:pos x="137" y="24"/>
                </a:cxn>
                <a:cxn ang="0">
                  <a:pos x="137" y="22"/>
                </a:cxn>
                <a:cxn ang="0">
                  <a:pos x="137" y="21"/>
                </a:cxn>
                <a:cxn ang="0">
                  <a:pos x="137" y="18"/>
                </a:cxn>
                <a:cxn ang="0">
                  <a:pos x="136" y="14"/>
                </a:cxn>
                <a:cxn ang="0">
                  <a:pos x="136" y="10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5" y="3"/>
                </a:cxn>
                <a:cxn ang="0">
                  <a:pos x="135" y="2"/>
                </a:cxn>
                <a:cxn ang="0">
                  <a:pos x="135" y="1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0" y="32"/>
                </a:cxn>
                <a:cxn ang="0">
                  <a:pos x="1" y="46"/>
                </a:cxn>
                <a:cxn ang="0">
                  <a:pos x="1" y="59"/>
                </a:cxn>
              </a:cxnLst>
              <a:rect l="0" t="0" r="r" b="b"/>
              <a:pathLst>
                <a:path w="138" h="60">
                  <a:moveTo>
                    <a:pt x="1" y="59"/>
                  </a:moveTo>
                  <a:lnTo>
                    <a:pt x="136" y="25"/>
                  </a:lnTo>
                  <a:lnTo>
                    <a:pt x="136" y="25"/>
                  </a:lnTo>
                  <a:lnTo>
                    <a:pt x="137" y="24"/>
                  </a:lnTo>
                  <a:lnTo>
                    <a:pt x="137" y="24"/>
                  </a:lnTo>
                  <a:lnTo>
                    <a:pt x="137" y="22"/>
                  </a:lnTo>
                  <a:lnTo>
                    <a:pt x="137" y="21"/>
                  </a:lnTo>
                  <a:lnTo>
                    <a:pt x="137" y="18"/>
                  </a:lnTo>
                  <a:lnTo>
                    <a:pt x="136" y="14"/>
                  </a:lnTo>
                  <a:lnTo>
                    <a:pt x="136" y="10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5" y="3"/>
                  </a:lnTo>
                  <a:lnTo>
                    <a:pt x="135" y="2"/>
                  </a:lnTo>
                  <a:lnTo>
                    <a:pt x="135" y="1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0" y="32"/>
                  </a:lnTo>
                  <a:lnTo>
                    <a:pt x="1" y="46"/>
                  </a:lnTo>
                  <a:lnTo>
                    <a:pt x="1" y="59"/>
                  </a:lnTo>
                </a:path>
              </a:pathLst>
            </a:custGeom>
            <a:solidFill>
              <a:srgbClr val="FCBC5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1" name="Freeform 531"/>
            <p:cNvSpPr>
              <a:spLocks/>
            </p:cNvSpPr>
            <p:nvPr/>
          </p:nvSpPr>
          <p:spPr bwMode="auto">
            <a:xfrm>
              <a:off x="4214" y="2472"/>
              <a:ext cx="143" cy="64"/>
            </a:xfrm>
            <a:custGeom>
              <a:avLst/>
              <a:gdLst/>
              <a:ahLst/>
              <a:cxnLst>
                <a:cxn ang="0">
                  <a:pos x="9" y="63"/>
                </a:cxn>
                <a:cxn ang="0">
                  <a:pos x="142" y="28"/>
                </a:cxn>
                <a:cxn ang="0">
                  <a:pos x="142" y="27"/>
                </a:cxn>
                <a:cxn ang="0">
                  <a:pos x="141" y="26"/>
                </a:cxn>
                <a:cxn ang="0">
                  <a:pos x="141" y="23"/>
                </a:cxn>
                <a:cxn ang="0">
                  <a:pos x="139" y="20"/>
                </a:cxn>
                <a:cxn ang="0">
                  <a:pos x="138" y="17"/>
                </a:cxn>
                <a:cxn ang="0">
                  <a:pos x="137" y="13"/>
                </a:cxn>
                <a:cxn ang="0">
                  <a:pos x="136" y="10"/>
                </a:cxn>
                <a:cxn ang="0">
                  <a:pos x="134" y="8"/>
                </a:cxn>
                <a:cxn ang="0">
                  <a:pos x="131" y="4"/>
                </a:cxn>
                <a:cxn ang="0">
                  <a:pos x="129" y="3"/>
                </a:cxn>
                <a:cxn ang="0">
                  <a:pos x="128" y="1"/>
                </a:cxn>
                <a:cxn ang="0">
                  <a:pos x="128" y="1"/>
                </a:cxn>
                <a:cxn ang="0">
                  <a:pos x="127" y="0"/>
                </a:cxn>
                <a:cxn ang="0">
                  <a:pos x="127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1" y="40"/>
                </a:cxn>
                <a:cxn ang="0">
                  <a:pos x="2" y="42"/>
                </a:cxn>
                <a:cxn ang="0">
                  <a:pos x="3" y="45"/>
                </a:cxn>
                <a:cxn ang="0">
                  <a:pos x="4" y="47"/>
                </a:cxn>
                <a:cxn ang="0">
                  <a:pos x="5" y="49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7" y="55"/>
                </a:cxn>
                <a:cxn ang="0">
                  <a:pos x="8" y="57"/>
                </a:cxn>
                <a:cxn ang="0">
                  <a:pos x="8" y="59"/>
                </a:cxn>
                <a:cxn ang="0">
                  <a:pos x="8" y="61"/>
                </a:cxn>
                <a:cxn ang="0">
                  <a:pos x="8" y="62"/>
                </a:cxn>
                <a:cxn ang="0">
                  <a:pos x="9" y="63"/>
                </a:cxn>
              </a:cxnLst>
              <a:rect l="0" t="0" r="r" b="b"/>
              <a:pathLst>
                <a:path w="143" h="64">
                  <a:moveTo>
                    <a:pt x="9" y="63"/>
                  </a:moveTo>
                  <a:lnTo>
                    <a:pt x="142" y="28"/>
                  </a:lnTo>
                  <a:lnTo>
                    <a:pt x="142" y="27"/>
                  </a:lnTo>
                  <a:lnTo>
                    <a:pt x="141" y="26"/>
                  </a:lnTo>
                  <a:lnTo>
                    <a:pt x="141" y="23"/>
                  </a:lnTo>
                  <a:lnTo>
                    <a:pt x="139" y="20"/>
                  </a:lnTo>
                  <a:lnTo>
                    <a:pt x="138" y="17"/>
                  </a:lnTo>
                  <a:lnTo>
                    <a:pt x="137" y="13"/>
                  </a:lnTo>
                  <a:lnTo>
                    <a:pt x="136" y="10"/>
                  </a:lnTo>
                  <a:lnTo>
                    <a:pt x="134" y="8"/>
                  </a:lnTo>
                  <a:lnTo>
                    <a:pt x="131" y="4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8" y="1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2" y="42"/>
                  </a:lnTo>
                  <a:lnTo>
                    <a:pt x="3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6" y="51"/>
                  </a:lnTo>
                  <a:lnTo>
                    <a:pt x="6" y="53"/>
                  </a:lnTo>
                  <a:lnTo>
                    <a:pt x="7" y="55"/>
                  </a:lnTo>
                  <a:lnTo>
                    <a:pt x="8" y="57"/>
                  </a:lnTo>
                  <a:lnTo>
                    <a:pt x="8" y="59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3"/>
                  </a:lnTo>
                </a:path>
              </a:pathLst>
            </a:custGeom>
            <a:solidFill>
              <a:srgbClr val="FCBC5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2" name="Freeform 532"/>
            <p:cNvSpPr>
              <a:spLocks/>
            </p:cNvSpPr>
            <p:nvPr/>
          </p:nvSpPr>
          <p:spPr bwMode="auto">
            <a:xfrm>
              <a:off x="4175" y="2612"/>
              <a:ext cx="28" cy="38"/>
            </a:xfrm>
            <a:custGeom>
              <a:avLst/>
              <a:gdLst/>
              <a:ahLst/>
              <a:cxnLst>
                <a:cxn ang="0">
                  <a:pos x="24" y="37"/>
                </a:cxn>
                <a:cxn ang="0">
                  <a:pos x="0" y="0"/>
                </a:cxn>
                <a:cxn ang="0">
                  <a:pos x="27" y="31"/>
                </a:cxn>
                <a:cxn ang="0">
                  <a:pos x="24" y="37"/>
                </a:cxn>
              </a:cxnLst>
              <a:rect l="0" t="0" r="r" b="b"/>
              <a:pathLst>
                <a:path w="28" h="38">
                  <a:moveTo>
                    <a:pt x="24" y="37"/>
                  </a:moveTo>
                  <a:lnTo>
                    <a:pt x="0" y="0"/>
                  </a:lnTo>
                  <a:lnTo>
                    <a:pt x="27" y="31"/>
                  </a:lnTo>
                  <a:lnTo>
                    <a:pt x="24" y="37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3" name="Freeform 533"/>
            <p:cNvSpPr>
              <a:spLocks/>
            </p:cNvSpPr>
            <p:nvPr/>
          </p:nvSpPr>
          <p:spPr bwMode="auto">
            <a:xfrm>
              <a:off x="4186" y="2582"/>
              <a:ext cx="33" cy="3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7" y="36"/>
                </a:cxn>
                <a:cxn ang="0">
                  <a:pos x="27" y="35"/>
                </a:cxn>
                <a:cxn ang="0">
                  <a:pos x="27" y="34"/>
                </a:cxn>
                <a:cxn ang="0">
                  <a:pos x="28" y="31"/>
                </a:cxn>
                <a:cxn ang="0">
                  <a:pos x="29" y="29"/>
                </a:cxn>
                <a:cxn ang="0">
                  <a:pos x="30" y="25"/>
                </a:cxn>
                <a:cxn ang="0">
                  <a:pos x="31" y="21"/>
                </a:cxn>
                <a:cxn ang="0">
                  <a:pos x="32" y="17"/>
                </a:cxn>
                <a:cxn ang="0">
                  <a:pos x="32" y="12"/>
                </a:cxn>
                <a:cxn ang="0">
                  <a:pos x="32" y="8"/>
                </a:cxn>
                <a:cxn ang="0">
                  <a:pos x="32" y="5"/>
                </a:cxn>
                <a:cxn ang="0">
                  <a:pos x="32" y="3"/>
                </a:cxn>
                <a:cxn ang="0">
                  <a:pos x="32" y="1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</a:cxnLst>
              <a:rect l="0" t="0" r="r" b="b"/>
              <a:pathLst>
                <a:path w="33" h="37">
                  <a:moveTo>
                    <a:pt x="0" y="21"/>
                  </a:move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31"/>
                  </a:lnTo>
                  <a:lnTo>
                    <a:pt x="29" y="29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2" y="17"/>
                  </a:lnTo>
                  <a:lnTo>
                    <a:pt x="32" y="12"/>
                  </a:lnTo>
                  <a:lnTo>
                    <a:pt x="32" y="8"/>
                  </a:lnTo>
                  <a:lnTo>
                    <a:pt x="32" y="5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4" name="Freeform 534"/>
            <p:cNvSpPr>
              <a:spLocks/>
            </p:cNvSpPr>
            <p:nvPr/>
          </p:nvSpPr>
          <p:spPr bwMode="auto">
            <a:xfrm>
              <a:off x="4182" y="2511"/>
              <a:ext cx="36" cy="58"/>
            </a:xfrm>
            <a:custGeom>
              <a:avLst/>
              <a:gdLst/>
              <a:ahLst/>
              <a:cxnLst>
                <a:cxn ang="0">
                  <a:pos x="9" y="57"/>
                </a:cxn>
                <a:cxn ang="0">
                  <a:pos x="35" y="51"/>
                </a:cxn>
                <a:cxn ang="0">
                  <a:pos x="35" y="50"/>
                </a:cxn>
                <a:cxn ang="0">
                  <a:pos x="34" y="48"/>
                </a:cxn>
                <a:cxn ang="0">
                  <a:pos x="34" y="44"/>
                </a:cxn>
                <a:cxn ang="0">
                  <a:pos x="34" y="40"/>
                </a:cxn>
                <a:cxn ang="0">
                  <a:pos x="33" y="34"/>
                </a:cxn>
                <a:cxn ang="0">
                  <a:pos x="32" y="28"/>
                </a:cxn>
                <a:cxn ang="0">
                  <a:pos x="30" y="22"/>
                </a:cxn>
                <a:cxn ang="0">
                  <a:pos x="27" y="15"/>
                </a:cxn>
                <a:cxn ang="0">
                  <a:pos x="25" y="9"/>
                </a:cxn>
                <a:cxn ang="0">
                  <a:pos x="23" y="5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1" y="23"/>
                </a:cxn>
                <a:cxn ang="0">
                  <a:pos x="2" y="25"/>
                </a:cxn>
                <a:cxn ang="0">
                  <a:pos x="3" y="28"/>
                </a:cxn>
                <a:cxn ang="0">
                  <a:pos x="4" y="30"/>
                </a:cxn>
                <a:cxn ang="0">
                  <a:pos x="6" y="33"/>
                </a:cxn>
                <a:cxn ang="0">
                  <a:pos x="6" y="35"/>
                </a:cxn>
                <a:cxn ang="0">
                  <a:pos x="7" y="37"/>
                </a:cxn>
                <a:cxn ang="0">
                  <a:pos x="7" y="39"/>
                </a:cxn>
                <a:cxn ang="0">
                  <a:pos x="8" y="42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9" y="51"/>
                </a:cxn>
                <a:cxn ang="0">
                  <a:pos x="9" y="54"/>
                </a:cxn>
                <a:cxn ang="0">
                  <a:pos x="9" y="56"/>
                </a:cxn>
                <a:cxn ang="0">
                  <a:pos x="9" y="57"/>
                </a:cxn>
              </a:cxnLst>
              <a:rect l="0" t="0" r="r" b="b"/>
              <a:pathLst>
                <a:path w="36" h="58">
                  <a:moveTo>
                    <a:pt x="9" y="57"/>
                  </a:moveTo>
                  <a:lnTo>
                    <a:pt x="35" y="51"/>
                  </a:lnTo>
                  <a:lnTo>
                    <a:pt x="35" y="50"/>
                  </a:lnTo>
                  <a:lnTo>
                    <a:pt x="34" y="48"/>
                  </a:lnTo>
                  <a:lnTo>
                    <a:pt x="34" y="44"/>
                  </a:lnTo>
                  <a:lnTo>
                    <a:pt x="34" y="40"/>
                  </a:lnTo>
                  <a:lnTo>
                    <a:pt x="33" y="34"/>
                  </a:lnTo>
                  <a:lnTo>
                    <a:pt x="32" y="28"/>
                  </a:lnTo>
                  <a:lnTo>
                    <a:pt x="30" y="22"/>
                  </a:lnTo>
                  <a:lnTo>
                    <a:pt x="27" y="15"/>
                  </a:lnTo>
                  <a:lnTo>
                    <a:pt x="25" y="9"/>
                  </a:lnTo>
                  <a:lnTo>
                    <a:pt x="23" y="5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3" y="28"/>
                  </a:lnTo>
                  <a:lnTo>
                    <a:pt x="4" y="30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7" y="37"/>
                  </a:lnTo>
                  <a:lnTo>
                    <a:pt x="7" y="39"/>
                  </a:lnTo>
                  <a:lnTo>
                    <a:pt x="8" y="42"/>
                  </a:lnTo>
                  <a:lnTo>
                    <a:pt x="8" y="45"/>
                  </a:lnTo>
                  <a:lnTo>
                    <a:pt x="8" y="48"/>
                  </a:lnTo>
                  <a:lnTo>
                    <a:pt x="9" y="51"/>
                  </a:lnTo>
                  <a:lnTo>
                    <a:pt x="9" y="54"/>
                  </a:lnTo>
                  <a:lnTo>
                    <a:pt x="9" y="56"/>
                  </a:lnTo>
                  <a:lnTo>
                    <a:pt x="9" y="57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5" name="Freeform 535"/>
            <p:cNvSpPr>
              <a:spLocks/>
            </p:cNvSpPr>
            <p:nvPr/>
          </p:nvSpPr>
          <p:spPr bwMode="auto">
            <a:xfrm>
              <a:off x="4102" y="2548"/>
              <a:ext cx="17" cy="29"/>
            </a:xfrm>
            <a:custGeom>
              <a:avLst/>
              <a:gdLst/>
              <a:ahLst/>
              <a:cxnLst>
                <a:cxn ang="0">
                  <a:pos x="15" y="25"/>
                </a:cxn>
                <a:cxn ang="0">
                  <a:pos x="3" y="28"/>
                </a:cxn>
                <a:cxn ang="0">
                  <a:pos x="3" y="27"/>
                </a:cxn>
                <a:cxn ang="0">
                  <a:pos x="2" y="24"/>
                </a:cxn>
                <a:cxn ang="0">
                  <a:pos x="1" y="20"/>
                </a:cxn>
                <a:cxn ang="0">
                  <a:pos x="1" y="16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5"/>
                </a:cxn>
                <a:cxn ang="0">
                  <a:pos x="14" y="18"/>
                </a:cxn>
                <a:cxn ang="0">
                  <a:pos x="15" y="19"/>
                </a:cxn>
                <a:cxn ang="0">
                  <a:pos x="15" y="21"/>
                </a:cxn>
                <a:cxn ang="0">
                  <a:pos x="15" y="23"/>
                </a:cxn>
                <a:cxn ang="0">
                  <a:pos x="15" y="24"/>
                </a:cxn>
                <a:cxn ang="0">
                  <a:pos x="15" y="25"/>
                </a:cxn>
              </a:cxnLst>
              <a:rect l="0" t="0" r="r" b="b"/>
              <a:pathLst>
                <a:path w="17" h="29">
                  <a:moveTo>
                    <a:pt x="15" y="25"/>
                  </a:moveTo>
                  <a:lnTo>
                    <a:pt x="3" y="28"/>
                  </a:lnTo>
                  <a:lnTo>
                    <a:pt x="3" y="27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8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5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6" name="Freeform 536"/>
            <p:cNvSpPr>
              <a:spLocks/>
            </p:cNvSpPr>
            <p:nvPr/>
          </p:nvSpPr>
          <p:spPr bwMode="auto">
            <a:xfrm>
              <a:off x="4106" y="2500"/>
              <a:ext cx="25" cy="3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8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1" y="21"/>
                </a:cxn>
                <a:cxn ang="0">
                  <a:pos x="1" y="18"/>
                </a:cxn>
                <a:cxn ang="0">
                  <a:pos x="2" y="16"/>
                </a:cxn>
                <a:cxn ang="0">
                  <a:pos x="3" y="13"/>
                </a:cxn>
                <a:cxn ang="0">
                  <a:pos x="3" y="10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4" y="21"/>
                </a:cxn>
                <a:cxn ang="0">
                  <a:pos x="23" y="21"/>
                </a:cxn>
                <a:cxn ang="0">
                  <a:pos x="22" y="23"/>
                </a:cxn>
                <a:cxn ang="0">
                  <a:pos x="21" y="25"/>
                </a:cxn>
                <a:cxn ang="0">
                  <a:pos x="19" y="28"/>
                </a:cxn>
                <a:cxn ang="0">
                  <a:pos x="17" y="30"/>
                </a:cxn>
                <a:cxn ang="0">
                  <a:pos x="16" y="33"/>
                </a:cxn>
                <a:cxn ang="0">
                  <a:pos x="14" y="35"/>
                </a:cxn>
                <a:cxn ang="0">
                  <a:pos x="14" y="36"/>
                </a:cxn>
                <a:cxn ang="0">
                  <a:pos x="14" y="37"/>
                </a:cxn>
                <a:cxn ang="0">
                  <a:pos x="13" y="37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0" y="29"/>
                </a:cxn>
              </a:cxnLst>
              <a:rect l="0" t="0" r="r" b="b"/>
              <a:pathLst>
                <a:path w="25" h="39">
                  <a:moveTo>
                    <a:pt x="0" y="29"/>
                  </a:move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5" y="8"/>
                  </a:lnTo>
                  <a:lnTo>
                    <a:pt x="5" y="6"/>
                  </a:lnTo>
                  <a:lnTo>
                    <a:pt x="6" y="4"/>
                  </a:lnTo>
                  <a:lnTo>
                    <a:pt x="7" y="3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24" y="21"/>
                  </a:lnTo>
                  <a:lnTo>
                    <a:pt x="23" y="21"/>
                  </a:lnTo>
                  <a:lnTo>
                    <a:pt x="22" y="23"/>
                  </a:lnTo>
                  <a:lnTo>
                    <a:pt x="21" y="25"/>
                  </a:lnTo>
                  <a:lnTo>
                    <a:pt x="19" y="28"/>
                  </a:lnTo>
                  <a:lnTo>
                    <a:pt x="17" y="30"/>
                  </a:lnTo>
                  <a:lnTo>
                    <a:pt x="16" y="33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0" y="29"/>
                  </a:lnTo>
                </a:path>
              </a:pathLst>
            </a:custGeom>
            <a:solidFill>
              <a:srgbClr val="C77B04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7" name="Freeform 537"/>
            <p:cNvSpPr>
              <a:spLocks/>
            </p:cNvSpPr>
            <p:nvPr/>
          </p:nvSpPr>
          <p:spPr bwMode="auto">
            <a:xfrm>
              <a:off x="4160" y="2431"/>
              <a:ext cx="136" cy="138"/>
            </a:xfrm>
            <a:custGeom>
              <a:avLst/>
              <a:gdLst/>
              <a:ahLst/>
              <a:cxnLst>
                <a:cxn ang="0">
                  <a:pos x="44" y="72"/>
                </a:cxn>
                <a:cxn ang="0">
                  <a:pos x="0" y="137"/>
                </a:cxn>
                <a:cxn ang="0">
                  <a:pos x="0" y="33"/>
                </a:cxn>
                <a:cxn ang="0">
                  <a:pos x="135" y="0"/>
                </a:cxn>
                <a:cxn ang="0">
                  <a:pos x="135" y="49"/>
                </a:cxn>
                <a:cxn ang="0">
                  <a:pos x="44" y="72"/>
                </a:cxn>
              </a:cxnLst>
              <a:rect l="0" t="0" r="r" b="b"/>
              <a:pathLst>
                <a:path w="136" h="138">
                  <a:moveTo>
                    <a:pt x="44" y="72"/>
                  </a:moveTo>
                  <a:lnTo>
                    <a:pt x="0" y="137"/>
                  </a:lnTo>
                  <a:lnTo>
                    <a:pt x="0" y="33"/>
                  </a:lnTo>
                  <a:lnTo>
                    <a:pt x="135" y="0"/>
                  </a:lnTo>
                  <a:lnTo>
                    <a:pt x="135" y="49"/>
                  </a:lnTo>
                  <a:lnTo>
                    <a:pt x="44" y="72"/>
                  </a:lnTo>
                </a:path>
              </a:pathLst>
            </a:custGeom>
            <a:solidFill>
              <a:srgbClr val="FDE3B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8" name="Freeform 538"/>
            <p:cNvSpPr>
              <a:spLocks/>
            </p:cNvSpPr>
            <p:nvPr/>
          </p:nvSpPr>
          <p:spPr bwMode="auto">
            <a:xfrm>
              <a:off x="4164" y="2355"/>
              <a:ext cx="164" cy="133"/>
            </a:xfrm>
            <a:custGeom>
              <a:avLst/>
              <a:gdLst/>
              <a:ahLst/>
              <a:cxnLst>
                <a:cxn ang="0">
                  <a:pos x="11" y="132"/>
                </a:cxn>
                <a:cxn ang="0">
                  <a:pos x="9" y="132"/>
                </a:cxn>
                <a:cxn ang="0">
                  <a:pos x="7" y="132"/>
                </a:cxn>
                <a:cxn ang="0">
                  <a:pos x="5" y="131"/>
                </a:cxn>
                <a:cxn ang="0">
                  <a:pos x="3" y="130"/>
                </a:cxn>
                <a:cxn ang="0">
                  <a:pos x="2" y="128"/>
                </a:cxn>
                <a:cxn ang="0">
                  <a:pos x="1" y="126"/>
                </a:cxn>
                <a:cxn ang="0">
                  <a:pos x="0" y="123"/>
                </a:cxn>
                <a:cxn ang="0">
                  <a:pos x="0" y="121"/>
                </a:cxn>
                <a:cxn ang="0">
                  <a:pos x="0" y="46"/>
                </a:cxn>
                <a:cxn ang="0">
                  <a:pos x="0" y="44"/>
                </a:cxn>
                <a:cxn ang="0">
                  <a:pos x="1" y="40"/>
                </a:cxn>
                <a:cxn ang="0">
                  <a:pos x="2" y="38"/>
                </a:cxn>
                <a:cxn ang="0">
                  <a:pos x="3" y="36"/>
                </a:cxn>
                <a:cxn ang="0">
                  <a:pos x="5" y="34"/>
                </a:cxn>
                <a:cxn ang="0">
                  <a:pos x="7" y="32"/>
                </a:cxn>
                <a:cxn ang="0">
                  <a:pos x="9" y="31"/>
                </a:cxn>
                <a:cxn ang="0">
                  <a:pos x="11" y="30"/>
                </a:cxn>
                <a:cxn ang="0">
                  <a:pos x="152" y="0"/>
                </a:cxn>
                <a:cxn ang="0">
                  <a:pos x="154" y="0"/>
                </a:cxn>
                <a:cxn ang="0">
                  <a:pos x="156" y="1"/>
                </a:cxn>
                <a:cxn ang="0">
                  <a:pos x="158" y="5"/>
                </a:cxn>
                <a:cxn ang="0">
                  <a:pos x="160" y="8"/>
                </a:cxn>
                <a:cxn ang="0">
                  <a:pos x="161" y="12"/>
                </a:cxn>
                <a:cxn ang="0">
                  <a:pos x="162" y="17"/>
                </a:cxn>
                <a:cxn ang="0">
                  <a:pos x="163" y="21"/>
                </a:cxn>
                <a:cxn ang="0">
                  <a:pos x="163" y="24"/>
                </a:cxn>
                <a:cxn ang="0">
                  <a:pos x="163" y="85"/>
                </a:cxn>
                <a:cxn ang="0">
                  <a:pos x="163" y="88"/>
                </a:cxn>
                <a:cxn ang="0">
                  <a:pos x="162" y="90"/>
                </a:cxn>
                <a:cxn ang="0">
                  <a:pos x="161" y="93"/>
                </a:cxn>
                <a:cxn ang="0">
                  <a:pos x="160" y="95"/>
                </a:cxn>
                <a:cxn ang="0">
                  <a:pos x="158" y="97"/>
                </a:cxn>
                <a:cxn ang="0">
                  <a:pos x="156" y="98"/>
                </a:cxn>
                <a:cxn ang="0">
                  <a:pos x="154" y="100"/>
                </a:cxn>
                <a:cxn ang="0">
                  <a:pos x="152" y="101"/>
                </a:cxn>
                <a:cxn ang="0">
                  <a:pos x="11" y="132"/>
                </a:cxn>
              </a:cxnLst>
              <a:rect l="0" t="0" r="r" b="b"/>
              <a:pathLst>
                <a:path w="164" h="133">
                  <a:moveTo>
                    <a:pt x="11" y="132"/>
                  </a:moveTo>
                  <a:lnTo>
                    <a:pt x="9" y="132"/>
                  </a:lnTo>
                  <a:lnTo>
                    <a:pt x="7" y="132"/>
                  </a:lnTo>
                  <a:lnTo>
                    <a:pt x="5" y="131"/>
                  </a:lnTo>
                  <a:lnTo>
                    <a:pt x="3" y="130"/>
                  </a:lnTo>
                  <a:lnTo>
                    <a:pt x="2" y="128"/>
                  </a:lnTo>
                  <a:lnTo>
                    <a:pt x="1" y="126"/>
                  </a:lnTo>
                  <a:lnTo>
                    <a:pt x="0" y="123"/>
                  </a:lnTo>
                  <a:lnTo>
                    <a:pt x="0" y="121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1" y="40"/>
                  </a:lnTo>
                  <a:lnTo>
                    <a:pt x="2" y="38"/>
                  </a:lnTo>
                  <a:lnTo>
                    <a:pt x="3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56" y="1"/>
                  </a:lnTo>
                  <a:lnTo>
                    <a:pt x="158" y="5"/>
                  </a:lnTo>
                  <a:lnTo>
                    <a:pt x="160" y="8"/>
                  </a:lnTo>
                  <a:lnTo>
                    <a:pt x="161" y="12"/>
                  </a:lnTo>
                  <a:lnTo>
                    <a:pt x="162" y="17"/>
                  </a:lnTo>
                  <a:lnTo>
                    <a:pt x="163" y="21"/>
                  </a:lnTo>
                  <a:lnTo>
                    <a:pt x="163" y="24"/>
                  </a:lnTo>
                  <a:lnTo>
                    <a:pt x="163" y="85"/>
                  </a:lnTo>
                  <a:lnTo>
                    <a:pt x="163" y="88"/>
                  </a:lnTo>
                  <a:lnTo>
                    <a:pt x="162" y="90"/>
                  </a:lnTo>
                  <a:lnTo>
                    <a:pt x="161" y="93"/>
                  </a:lnTo>
                  <a:lnTo>
                    <a:pt x="160" y="95"/>
                  </a:lnTo>
                  <a:lnTo>
                    <a:pt x="158" y="97"/>
                  </a:lnTo>
                  <a:lnTo>
                    <a:pt x="156" y="98"/>
                  </a:lnTo>
                  <a:lnTo>
                    <a:pt x="154" y="100"/>
                  </a:lnTo>
                  <a:lnTo>
                    <a:pt x="152" y="101"/>
                  </a:lnTo>
                  <a:lnTo>
                    <a:pt x="11" y="13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39" name="Freeform 539"/>
            <p:cNvSpPr>
              <a:spLocks/>
            </p:cNvSpPr>
            <p:nvPr/>
          </p:nvSpPr>
          <p:spPr bwMode="auto">
            <a:xfrm>
              <a:off x="4170" y="2347"/>
              <a:ext cx="164" cy="134"/>
            </a:xfrm>
            <a:custGeom>
              <a:avLst/>
              <a:gdLst/>
              <a:ahLst/>
              <a:cxnLst>
                <a:cxn ang="0">
                  <a:pos x="11" y="133"/>
                </a:cxn>
                <a:cxn ang="0">
                  <a:pos x="9" y="133"/>
                </a:cxn>
                <a:cxn ang="0">
                  <a:pos x="7" y="133"/>
                </a:cxn>
                <a:cxn ang="0">
                  <a:pos x="4" y="132"/>
                </a:cxn>
                <a:cxn ang="0">
                  <a:pos x="3" y="131"/>
                </a:cxn>
                <a:cxn ang="0">
                  <a:pos x="2" y="129"/>
                </a:cxn>
                <a:cxn ang="0">
                  <a:pos x="1" y="127"/>
                </a:cxn>
                <a:cxn ang="0">
                  <a:pos x="0" y="124"/>
                </a:cxn>
                <a:cxn ang="0">
                  <a:pos x="0" y="122"/>
                </a:cxn>
                <a:cxn ang="0">
                  <a:pos x="0" y="47"/>
                </a:cxn>
                <a:cxn ang="0">
                  <a:pos x="0" y="45"/>
                </a:cxn>
                <a:cxn ang="0">
                  <a:pos x="1" y="41"/>
                </a:cxn>
                <a:cxn ang="0">
                  <a:pos x="2" y="39"/>
                </a:cxn>
                <a:cxn ang="0">
                  <a:pos x="3" y="37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9" y="32"/>
                </a:cxn>
                <a:cxn ang="0">
                  <a:pos x="11" y="31"/>
                </a:cxn>
                <a:cxn ang="0">
                  <a:pos x="151" y="0"/>
                </a:cxn>
                <a:cxn ang="0">
                  <a:pos x="154" y="0"/>
                </a:cxn>
                <a:cxn ang="0">
                  <a:pos x="156" y="1"/>
                </a:cxn>
                <a:cxn ang="0">
                  <a:pos x="158" y="1"/>
                </a:cxn>
                <a:cxn ang="0">
                  <a:pos x="160" y="3"/>
                </a:cxn>
                <a:cxn ang="0">
                  <a:pos x="161" y="4"/>
                </a:cxn>
                <a:cxn ang="0">
                  <a:pos x="162" y="6"/>
                </a:cxn>
                <a:cxn ang="0">
                  <a:pos x="163" y="8"/>
                </a:cxn>
                <a:cxn ang="0">
                  <a:pos x="163" y="11"/>
                </a:cxn>
                <a:cxn ang="0">
                  <a:pos x="163" y="86"/>
                </a:cxn>
                <a:cxn ang="0">
                  <a:pos x="163" y="89"/>
                </a:cxn>
                <a:cxn ang="0">
                  <a:pos x="162" y="91"/>
                </a:cxn>
                <a:cxn ang="0">
                  <a:pos x="161" y="94"/>
                </a:cxn>
                <a:cxn ang="0">
                  <a:pos x="160" y="96"/>
                </a:cxn>
                <a:cxn ang="0">
                  <a:pos x="158" y="98"/>
                </a:cxn>
                <a:cxn ang="0">
                  <a:pos x="156" y="99"/>
                </a:cxn>
                <a:cxn ang="0">
                  <a:pos x="154" y="101"/>
                </a:cxn>
                <a:cxn ang="0">
                  <a:pos x="151" y="102"/>
                </a:cxn>
                <a:cxn ang="0">
                  <a:pos x="11" y="133"/>
                </a:cxn>
              </a:cxnLst>
              <a:rect l="0" t="0" r="r" b="b"/>
              <a:pathLst>
                <a:path w="164" h="134">
                  <a:moveTo>
                    <a:pt x="11" y="133"/>
                  </a:moveTo>
                  <a:lnTo>
                    <a:pt x="9" y="133"/>
                  </a:lnTo>
                  <a:lnTo>
                    <a:pt x="7" y="133"/>
                  </a:lnTo>
                  <a:lnTo>
                    <a:pt x="4" y="132"/>
                  </a:lnTo>
                  <a:lnTo>
                    <a:pt x="3" y="131"/>
                  </a:lnTo>
                  <a:lnTo>
                    <a:pt x="2" y="129"/>
                  </a:lnTo>
                  <a:lnTo>
                    <a:pt x="1" y="127"/>
                  </a:lnTo>
                  <a:lnTo>
                    <a:pt x="0" y="124"/>
                  </a:lnTo>
                  <a:lnTo>
                    <a:pt x="0" y="122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2" y="39"/>
                  </a:lnTo>
                  <a:lnTo>
                    <a:pt x="3" y="37"/>
                  </a:lnTo>
                  <a:lnTo>
                    <a:pt x="4" y="35"/>
                  </a:lnTo>
                  <a:lnTo>
                    <a:pt x="7" y="33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51" y="0"/>
                  </a:lnTo>
                  <a:lnTo>
                    <a:pt x="154" y="0"/>
                  </a:lnTo>
                  <a:lnTo>
                    <a:pt x="156" y="1"/>
                  </a:lnTo>
                  <a:lnTo>
                    <a:pt x="158" y="1"/>
                  </a:lnTo>
                  <a:lnTo>
                    <a:pt x="160" y="3"/>
                  </a:lnTo>
                  <a:lnTo>
                    <a:pt x="161" y="4"/>
                  </a:lnTo>
                  <a:lnTo>
                    <a:pt x="162" y="6"/>
                  </a:lnTo>
                  <a:lnTo>
                    <a:pt x="163" y="8"/>
                  </a:lnTo>
                  <a:lnTo>
                    <a:pt x="163" y="11"/>
                  </a:lnTo>
                  <a:lnTo>
                    <a:pt x="163" y="86"/>
                  </a:lnTo>
                  <a:lnTo>
                    <a:pt x="163" y="89"/>
                  </a:lnTo>
                  <a:lnTo>
                    <a:pt x="162" y="91"/>
                  </a:lnTo>
                  <a:lnTo>
                    <a:pt x="161" y="94"/>
                  </a:lnTo>
                  <a:lnTo>
                    <a:pt x="160" y="96"/>
                  </a:lnTo>
                  <a:lnTo>
                    <a:pt x="158" y="98"/>
                  </a:lnTo>
                  <a:lnTo>
                    <a:pt x="156" y="99"/>
                  </a:lnTo>
                  <a:lnTo>
                    <a:pt x="154" y="101"/>
                  </a:lnTo>
                  <a:lnTo>
                    <a:pt x="151" y="102"/>
                  </a:lnTo>
                  <a:lnTo>
                    <a:pt x="11" y="133"/>
                  </a:lnTo>
                </a:path>
              </a:pathLst>
            </a:custGeom>
            <a:solidFill>
              <a:schemeClr val="tx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0" name="Freeform 540"/>
            <p:cNvSpPr>
              <a:spLocks/>
            </p:cNvSpPr>
            <p:nvPr/>
          </p:nvSpPr>
          <p:spPr bwMode="auto">
            <a:xfrm>
              <a:off x="4189" y="2387"/>
              <a:ext cx="24" cy="75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2" y="44"/>
                </a:cxn>
                <a:cxn ang="0">
                  <a:pos x="1" y="44"/>
                </a:cxn>
                <a:cxn ang="0">
                  <a:pos x="0" y="43"/>
                </a:cxn>
                <a:cxn ang="0">
                  <a:pos x="1" y="41"/>
                </a:cxn>
                <a:cxn ang="0">
                  <a:pos x="1" y="32"/>
                </a:cxn>
                <a:cxn ang="0">
                  <a:pos x="1" y="27"/>
                </a:cxn>
                <a:cxn ang="0">
                  <a:pos x="2" y="19"/>
                </a:cxn>
                <a:cxn ang="0">
                  <a:pos x="4" y="16"/>
                </a:cxn>
                <a:cxn ang="0">
                  <a:pos x="8" y="13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4" y="10"/>
                </a:cxn>
                <a:cxn ang="0">
                  <a:pos x="16" y="11"/>
                </a:cxn>
                <a:cxn ang="0">
                  <a:pos x="20" y="13"/>
                </a:cxn>
                <a:cxn ang="0">
                  <a:pos x="21" y="14"/>
                </a:cxn>
                <a:cxn ang="0">
                  <a:pos x="22" y="19"/>
                </a:cxn>
                <a:cxn ang="0">
                  <a:pos x="23" y="25"/>
                </a:cxn>
                <a:cxn ang="0">
                  <a:pos x="23" y="28"/>
                </a:cxn>
                <a:cxn ang="0">
                  <a:pos x="23" y="34"/>
                </a:cxn>
                <a:cxn ang="0">
                  <a:pos x="23" y="39"/>
                </a:cxn>
                <a:cxn ang="0">
                  <a:pos x="21" y="39"/>
                </a:cxn>
                <a:cxn ang="0">
                  <a:pos x="20" y="40"/>
                </a:cxn>
                <a:cxn ang="0">
                  <a:pos x="21" y="38"/>
                </a:cxn>
                <a:cxn ang="0">
                  <a:pos x="16" y="67"/>
                </a:cxn>
                <a:cxn ang="0">
                  <a:pos x="15" y="71"/>
                </a:cxn>
                <a:cxn ang="0">
                  <a:pos x="11" y="71"/>
                </a:cxn>
                <a:cxn ang="0">
                  <a:pos x="9" y="72"/>
                </a:cxn>
                <a:cxn ang="0">
                  <a:pos x="7" y="74"/>
                </a:cxn>
                <a:cxn ang="0">
                  <a:pos x="5" y="74"/>
                </a:cxn>
                <a:cxn ang="0">
                  <a:pos x="5" y="74"/>
                </a:cxn>
                <a:cxn ang="0">
                  <a:pos x="5" y="71"/>
                </a:cxn>
                <a:cxn ang="0">
                  <a:pos x="4" y="41"/>
                </a:cxn>
                <a:cxn ang="0">
                  <a:pos x="4" y="43"/>
                </a:cxn>
                <a:cxn ang="0">
                  <a:pos x="4" y="43"/>
                </a:cxn>
                <a:cxn ang="0">
                  <a:pos x="3" y="44"/>
                </a:cxn>
                <a:cxn ang="0">
                  <a:pos x="3" y="46"/>
                </a:cxn>
              </a:cxnLst>
              <a:rect l="0" t="0" r="r" b="b"/>
              <a:pathLst>
                <a:path w="24" h="75">
                  <a:moveTo>
                    <a:pt x="4" y="45"/>
                  </a:moveTo>
                  <a:lnTo>
                    <a:pt x="4" y="62"/>
                  </a:lnTo>
                  <a:lnTo>
                    <a:pt x="0" y="64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6" y="11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1"/>
                  </a:lnTo>
                  <a:lnTo>
                    <a:pt x="22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9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19" y="25"/>
                  </a:lnTo>
                  <a:lnTo>
                    <a:pt x="19" y="39"/>
                  </a:lnTo>
                  <a:lnTo>
                    <a:pt x="16" y="67"/>
                  </a:lnTo>
                  <a:lnTo>
                    <a:pt x="18" y="69"/>
                  </a:lnTo>
                  <a:lnTo>
                    <a:pt x="19" y="71"/>
                  </a:lnTo>
                  <a:lnTo>
                    <a:pt x="15" y="71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0" y="72"/>
                  </a:lnTo>
                  <a:lnTo>
                    <a:pt x="9" y="72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6" y="74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5" y="71"/>
                  </a:lnTo>
                  <a:lnTo>
                    <a:pt x="8" y="69"/>
                  </a:lnTo>
                  <a:lnTo>
                    <a:pt x="5" y="44"/>
                  </a:lnTo>
                  <a:lnTo>
                    <a:pt x="4" y="41"/>
                  </a:lnTo>
                  <a:lnTo>
                    <a:pt x="5" y="27"/>
                  </a:lnTo>
                  <a:lnTo>
                    <a:pt x="2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6"/>
                  </a:lnTo>
                  <a:lnTo>
                    <a:pt x="4" y="4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1" name="Freeform 541"/>
            <p:cNvSpPr>
              <a:spLocks/>
            </p:cNvSpPr>
            <p:nvPr/>
          </p:nvSpPr>
          <p:spPr bwMode="auto">
            <a:xfrm>
              <a:off x="4225" y="2375"/>
              <a:ext cx="90" cy="29"/>
            </a:xfrm>
            <a:custGeom>
              <a:avLst/>
              <a:gdLst/>
              <a:ahLst/>
              <a:cxnLst>
                <a:cxn ang="0">
                  <a:pos x="89" y="10"/>
                </a:cxn>
                <a:cxn ang="0">
                  <a:pos x="0" y="28"/>
                </a:cxn>
                <a:cxn ang="0">
                  <a:pos x="0" y="18"/>
                </a:cxn>
                <a:cxn ang="0">
                  <a:pos x="89" y="0"/>
                </a:cxn>
                <a:cxn ang="0">
                  <a:pos x="89" y="10"/>
                </a:cxn>
              </a:cxnLst>
              <a:rect l="0" t="0" r="r" b="b"/>
              <a:pathLst>
                <a:path w="90" h="29">
                  <a:moveTo>
                    <a:pt x="89" y="10"/>
                  </a:moveTo>
                  <a:lnTo>
                    <a:pt x="0" y="28"/>
                  </a:lnTo>
                  <a:lnTo>
                    <a:pt x="0" y="18"/>
                  </a:lnTo>
                  <a:lnTo>
                    <a:pt x="89" y="0"/>
                  </a:lnTo>
                  <a:lnTo>
                    <a:pt x="8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2" name="Freeform 542"/>
            <p:cNvSpPr>
              <a:spLocks/>
            </p:cNvSpPr>
            <p:nvPr/>
          </p:nvSpPr>
          <p:spPr bwMode="auto">
            <a:xfrm>
              <a:off x="4226" y="2455"/>
              <a:ext cx="17" cy="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2"/>
                </a:cxn>
                <a:cxn ang="0">
                  <a:pos x="15" y="3"/>
                </a:cxn>
                <a:cxn ang="0">
                  <a:pos x="16" y="3"/>
                </a:cxn>
                <a:cxn ang="0">
                  <a:pos x="15" y="4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2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14"/>
                </a:cxn>
                <a:cxn ang="0">
                  <a:pos x="4" y="16"/>
                </a:cxn>
              </a:cxnLst>
              <a:rect l="0" t="0" r="r" b="b"/>
              <a:pathLst>
                <a:path w="17" h="17">
                  <a:moveTo>
                    <a:pt x="4" y="16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14"/>
                  </a:lnTo>
                  <a:lnTo>
                    <a:pt x="4" y="1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3" name="Freeform 543"/>
            <p:cNvSpPr>
              <a:spLocks/>
            </p:cNvSpPr>
            <p:nvPr/>
          </p:nvSpPr>
          <p:spPr bwMode="auto">
            <a:xfrm>
              <a:off x="4278" y="2444"/>
              <a:ext cx="17" cy="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8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2" y="1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5" y="3"/>
                </a:cxn>
                <a:cxn ang="0">
                  <a:pos x="16" y="3"/>
                </a:cxn>
                <a:cxn ang="0">
                  <a:pos x="16" y="4"/>
                </a:cxn>
                <a:cxn ang="0">
                  <a:pos x="16" y="5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14"/>
                </a:cxn>
                <a:cxn ang="0">
                  <a:pos x="4" y="16"/>
                </a:cxn>
              </a:cxnLst>
              <a:rect l="0" t="0" r="r" b="b"/>
              <a:pathLst>
                <a:path w="17" h="17">
                  <a:moveTo>
                    <a:pt x="4" y="16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14"/>
                  </a:lnTo>
                  <a:lnTo>
                    <a:pt x="4" y="1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4" name="Freeform 544"/>
            <p:cNvSpPr>
              <a:spLocks/>
            </p:cNvSpPr>
            <p:nvPr/>
          </p:nvSpPr>
          <p:spPr bwMode="auto">
            <a:xfrm>
              <a:off x="4126" y="2514"/>
              <a:ext cx="61" cy="103"/>
            </a:xfrm>
            <a:custGeom>
              <a:avLst/>
              <a:gdLst/>
              <a:ahLst/>
              <a:cxnLst>
                <a:cxn ang="0">
                  <a:pos x="35" y="102"/>
                </a:cxn>
                <a:cxn ang="0">
                  <a:pos x="29" y="101"/>
                </a:cxn>
                <a:cxn ang="0">
                  <a:pos x="23" y="99"/>
                </a:cxn>
                <a:cxn ang="0">
                  <a:pos x="18" y="95"/>
                </a:cxn>
                <a:cxn ang="0">
                  <a:pos x="13" y="89"/>
                </a:cxn>
                <a:cxn ang="0">
                  <a:pos x="9" y="82"/>
                </a:cxn>
                <a:cxn ang="0">
                  <a:pos x="5" y="74"/>
                </a:cxn>
                <a:cxn ang="0">
                  <a:pos x="2" y="6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5" y="17"/>
                </a:cxn>
                <a:cxn ang="0">
                  <a:pos x="9" y="11"/>
                </a:cxn>
                <a:cxn ang="0">
                  <a:pos x="13" y="5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2" y="7"/>
                </a:cxn>
                <a:cxn ang="0">
                  <a:pos x="47" y="12"/>
                </a:cxn>
                <a:cxn ang="0">
                  <a:pos x="51" y="20"/>
                </a:cxn>
                <a:cxn ang="0">
                  <a:pos x="55" y="28"/>
                </a:cxn>
                <a:cxn ang="0">
                  <a:pos x="58" y="37"/>
                </a:cxn>
                <a:cxn ang="0">
                  <a:pos x="59" y="47"/>
                </a:cxn>
                <a:cxn ang="0">
                  <a:pos x="60" y="58"/>
                </a:cxn>
                <a:cxn ang="0">
                  <a:pos x="59" y="67"/>
                </a:cxn>
                <a:cxn ang="0">
                  <a:pos x="57" y="76"/>
                </a:cxn>
                <a:cxn ang="0">
                  <a:pos x="55" y="84"/>
                </a:cxn>
                <a:cxn ang="0">
                  <a:pos x="51" y="91"/>
                </a:cxn>
                <a:cxn ang="0">
                  <a:pos x="46" y="96"/>
                </a:cxn>
                <a:cxn ang="0">
                  <a:pos x="41" y="100"/>
                </a:cxn>
                <a:cxn ang="0">
                  <a:pos x="35" y="102"/>
                </a:cxn>
              </a:cxnLst>
              <a:rect l="0" t="0" r="r" b="b"/>
              <a:pathLst>
                <a:path w="61" h="103">
                  <a:moveTo>
                    <a:pt x="35" y="102"/>
                  </a:moveTo>
                  <a:lnTo>
                    <a:pt x="29" y="101"/>
                  </a:lnTo>
                  <a:lnTo>
                    <a:pt x="23" y="99"/>
                  </a:lnTo>
                  <a:lnTo>
                    <a:pt x="18" y="95"/>
                  </a:lnTo>
                  <a:lnTo>
                    <a:pt x="13" y="89"/>
                  </a:lnTo>
                  <a:lnTo>
                    <a:pt x="9" y="82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5" y="17"/>
                  </a:lnTo>
                  <a:lnTo>
                    <a:pt x="9" y="11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7"/>
                  </a:lnTo>
                  <a:lnTo>
                    <a:pt x="47" y="12"/>
                  </a:lnTo>
                  <a:lnTo>
                    <a:pt x="51" y="20"/>
                  </a:lnTo>
                  <a:lnTo>
                    <a:pt x="55" y="28"/>
                  </a:lnTo>
                  <a:lnTo>
                    <a:pt x="58" y="37"/>
                  </a:lnTo>
                  <a:lnTo>
                    <a:pt x="59" y="47"/>
                  </a:lnTo>
                  <a:lnTo>
                    <a:pt x="60" y="58"/>
                  </a:lnTo>
                  <a:lnTo>
                    <a:pt x="59" y="67"/>
                  </a:lnTo>
                  <a:lnTo>
                    <a:pt x="57" y="76"/>
                  </a:lnTo>
                  <a:lnTo>
                    <a:pt x="55" y="84"/>
                  </a:lnTo>
                  <a:lnTo>
                    <a:pt x="51" y="91"/>
                  </a:lnTo>
                  <a:lnTo>
                    <a:pt x="46" y="96"/>
                  </a:lnTo>
                  <a:lnTo>
                    <a:pt x="41" y="100"/>
                  </a:lnTo>
                  <a:lnTo>
                    <a:pt x="35" y="102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5" name="Freeform 545"/>
            <p:cNvSpPr>
              <a:spLocks/>
            </p:cNvSpPr>
            <p:nvPr/>
          </p:nvSpPr>
          <p:spPr bwMode="auto">
            <a:xfrm>
              <a:off x="4117" y="2518"/>
              <a:ext cx="61" cy="103"/>
            </a:xfrm>
            <a:custGeom>
              <a:avLst/>
              <a:gdLst/>
              <a:ahLst/>
              <a:cxnLst>
                <a:cxn ang="0">
                  <a:pos x="35" y="102"/>
                </a:cxn>
                <a:cxn ang="0">
                  <a:pos x="29" y="101"/>
                </a:cxn>
                <a:cxn ang="0">
                  <a:pos x="23" y="99"/>
                </a:cxn>
                <a:cxn ang="0">
                  <a:pos x="18" y="95"/>
                </a:cxn>
                <a:cxn ang="0">
                  <a:pos x="13" y="89"/>
                </a:cxn>
                <a:cxn ang="0">
                  <a:pos x="9" y="82"/>
                </a:cxn>
                <a:cxn ang="0">
                  <a:pos x="5" y="74"/>
                </a:cxn>
                <a:cxn ang="0">
                  <a:pos x="2" y="6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5" y="17"/>
                </a:cxn>
                <a:cxn ang="0">
                  <a:pos x="9" y="11"/>
                </a:cxn>
                <a:cxn ang="0">
                  <a:pos x="13" y="5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2" y="7"/>
                </a:cxn>
                <a:cxn ang="0">
                  <a:pos x="47" y="12"/>
                </a:cxn>
                <a:cxn ang="0">
                  <a:pos x="51" y="20"/>
                </a:cxn>
                <a:cxn ang="0">
                  <a:pos x="55" y="28"/>
                </a:cxn>
                <a:cxn ang="0">
                  <a:pos x="58" y="37"/>
                </a:cxn>
                <a:cxn ang="0">
                  <a:pos x="60" y="47"/>
                </a:cxn>
                <a:cxn ang="0">
                  <a:pos x="60" y="58"/>
                </a:cxn>
                <a:cxn ang="0">
                  <a:pos x="59" y="67"/>
                </a:cxn>
                <a:cxn ang="0">
                  <a:pos x="57" y="76"/>
                </a:cxn>
                <a:cxn ang="0">
                  <a:pos x="55" y="84"/>
                </a:cxn>
                <a:cxn ang="0">
                  <a:pos x="51" y="91"/>
                </a:cxn>
                <a:cxn ang="0">
                  <a:pos x="46" y="96"/>
                </a:cxn>
                <a:cxn ang="0">
                  <a:pos x="41" y="100"/>
                </a:cxn>
                <a:cxn ang="0">
                  <a:pos x="35" y="102"/>
                </a:cxn>
              </a:cxnLst>
              <a:rect l="0" t="0" r="r" b="b"/>
              <a:pathLst>
                <a:path w="61" h="103">
                  <a:moveTo>
                    <a:pt x="35" y="102"/>
                  </a:moveTo>
                  <a:lnTo>
                    <a:pt x="29" y="101"/>
                  </a:lnTo>
                  <a:lnTo>
                    <a:pt x="23" y="99"/>
                  </a:lnTo>
                  <a:lnTo>
                    <a:pt x="18" y="95"/>
                  </a:lnTo>
                  <a:lnTo>
                    <a:pt x="13" y="89"/>
                  </a:lnTo>
                  <a:lnTo>
                    <a:pt x="9" y="82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5" y="17"/>
                  </a:lnTo>
                  <a:lnTo>
                    <a:pt x="9" y="11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7"/>
                  </a:lnTo>
                  <a:lnTo>
                    <a:pt x="47" y="12"/>
                  </a:lnTo>
                  <a:lnTo>
                    <a:pt x="51" y="20"/>
                  </a:lnTo>
                  <a:lnTo>
                    <a:pt x="55" y="28"/>
                  </a:lnTo>
                  <a:lnTo>
                    <a:pt x="58" y="37"/>
                  </a:lnTo>
                  <a:lnTo>
                    <a:pt x="60" y="47"/>
                  </a:lnTo>
                  <a:lnTo>
                    <a:pt x="60" y="58"/>
                  </a:lnTo>
                  <a:lnTo>
                    <a:pt x="59" y="67"/>
                  </a:lnTo>
                  <a:lnTo>
                    <a:pt x="57" y="76"/>
                  </a:lnTo>
                  <a:lnTo>
                    <a:pt x="55" y="84"/>
                  </a:lnTo>
                  <a:lnTo>
                    <a:pt x="51" y="91"/>
                  </a:lnTo>
                  <a:lnTo>
                    <a:pt x="46" y="96"/>
                  </a:lnTo>
                  <a:lnTo>
                    <a:pt x="41" y="100"/>
                  </a:lnTo>
                  <a:lnTo>
                    <a:pt x="35" y="10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6" name="Freeform 546"/>
            <p:cNvSpPr>
              <a:spLocks/>
            </p:cNvSpPr>
            <p:nvPr/>
          </p:nvSpPr>
          <p:spPr bwMode="auto">
            <a:xfrm>
              <a:off x="4094" y="2567"/>
              <a:ext cx="65" cy="123"/>
            </a:xfrm>
            <a:custGeom>
              <a:avLst/>
              <a:gdLst/>
              <a:ahLst/>
              <a:cxnLst>
                <a:cxn ang="0">
                  <a:pos x="64" y="122"/>
                </a:cxn>
                <a:cxn ang="0">
                  <a:pos x="54" y="117"/>
                </a:cxn>
                <a:cxn ang="0">
                  <a:pos x="43" y="110"/>
                </a:cxn>
                <a:cxn ang="0">
                  <a:pos x="34" y="101"/>
                </a:cxn>
                <a:cxn ang="0">
                  <a:pos x="25" y="90"/>
                </a:cxn>
                <a:cxn ang="0">
                  <a:pos x="17" y="77"/>
                </a:cxn>
                <a:cxn ang="0">
                  <a:pos x="10" y="63"/>
                </a:cxn>
                <a:cxn ang="0">
                  <a:pos x="4" y="47"/>
                </a:cxn>
                <a:cxn ang="0">
                  <a:pos x="0" y="30"/>
                </a:cxn>
                <a:cxn ang="0">
                  <a:pos x="52" y="0"/>
                </a:cxn>
                <a:cxn ang="0">
                  <a:pos x="64" y="122"/>
                </a:cxn>
              </a:cxnLst>
              <a:rect l="0" t="0" r="r" b="b"/>
              <a:pathLst>
                <a:path w="65" h="123">
                  <a:moveTo>
                    <a:pt x="64" y="122"/>
                  </a:moveTo>
                  <a:lnTo>
                    <a:pt x="54" y="117"/>
                  </a:lnTo>
                  <a:lnTo>
                    <a:pt x="43" y="110"/>
                  </a:lnTo>
                  <a:lnTo>
                    <a:pt x="34" y="101"/>
                  </a:lnTo>
                  <a:lnTo>
                    <a:pt x="25" y="90"/>
                  </a:lnTo>
                  <a:lnTo>
                    <a:pt x="17" y="77"/>
                  </a:lnTo>
                  <a:lnTo>
                    <a:pt x="10" y="63"/>
                  </a:lnTo>
                  <a:lnTo>
                    <a:pt x="4" y="47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64" y="122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7" name="Freeform 547"/>
            <p:cNvSpPr>
              <a:spLocks/>
            </p:cNvSpPr>
            <p:nvPr/>
          </p:nvSpPr>
          <p:spPr bwMode="auto">
            <a:xfrm>
              <a:off x="4066" y="2566"/>
              <a:ext cx="332" cy="210"/>
            </a:xfrm>
            <a:custGeom>
              <a:avLst/>
              <a:gdLst/>
              <a:ahLst/>
              <a:cxnLst>
                <a:cxn ang="0">
                  <a:pos x="318" y="144"/>
                </a:cxn>
                <a:cxn ang="0">
                  <a:pos x="252" y="165"/>
                </a:cxn>
                <a:cxn ang="0">
                  <a:pos x="167" y="189"/>
                </a:cxn>
                <a:cxn ang="0">
                  <a:pos x="104" y="206"/>
                </a:cxn>
                <a:cxn ang="0">
                  <a:pos x="0" y="139"/>
                </a:cxn>
                <a:cxn ang="0">
                  <a:pos x="0" y="138"/>
                </a:cxn>
                <a:cxn ang="0">
                  <a:pos x="0" y="134"/>
                </a:cxn>
                <a:cxn ang="0">
                  <a:pos x="1" y="128"/>
                </a:cxn>
                <a:cxn ang="0">
                  <a:pos x="7" y="120"/>
                </a:cxn>
                <a:cxn ang="0">
                  <a:pos x="22" y="98"/>
                </a:cxn>
                <a:cxn ang="0">
                  <a:pos x="44" y="59"/>
                </a:cxn>
                <a:cxn ang="0">
                  <a:pos x="65" y="21"/>
                </a:cxn>
                <a:cxn ang="0">
                  <a:pos x="73" y="5"/>
                </a:cxn>
                <a:cxn ang="0">
                  <a:pos x="73" y="4"/>
                </a:cxn>
                <a:cxn ang="0">
                  <a:pos x="75" y="2"/>
                </a:cxn>
                <a:cxn ang="0">
                  <a:pos x="78" y="0"/>
                </a:cxn>
                <a:cxn ang="0">
                  <a:pos x="83" y="2"/>
                </a:cxn>
                <a:cxn ang="0">
                  <a:pos x="87" y="5"/>
                </a:cxn>
                <a:cxn ang="0">
                  <a:pos x="87" y="9"/>
                </a:cxn>
                <a:cxn ang="0">
                  <a:pos x="86" y="12"/>
                </a:cxn>
                <a:cxn ang="0">
                  <a:pos x="85" y="13"/>
                </a:cxn>
                <a:cxn ang="0">
                  <a:pos x="73" y="31"/>
                </a:cxn>
                <a:cxn ang="0">
                  <a:pos x="49" y="71"/>
                </a:cxn>
                <a:cxn ang="0">
                  <a:pos x="26" y="113"/>
                </a:cxn>
                <a:cxn ang="0">
                  <a:pos x="19" y="135"/>
                </a:cxn>
                <a:cxn ang="0">
                  <a:pos x="35" y="152"/>
                </a:cxn>
                <a:cxn ang="0">
                  <a:pos x="56" y="167"/>
                </a:cxn>
                <a:cxn ang="0">
                  <a:pos x="78" y="180"/>
                </a:cxn>
                <a:cxn ang="0">
                  <a:pos x="98" y="193"/>
                </a:cxn>
                <a:cxn ang="0">
                  <a:pos x="123" y="187"/>
                </a:cxn>
                <a:cxn ang="0">
                  <a:pos x="179" y="171"/>
                </a:cxn>
                <a:cxn ang="0">
                  <a:pos x="246" y="152"/>
                </a:cxn>
                <a:cxn ang="0">
                  <a:pos x="302" y="137"/>
                </a:cxn>
              </a:cxnLst>
              <a:rect l="0" t="0" r="r" b="b"/>
              <a:pathLst>
                <a:path w="332" h="210">
                  <a:moveTo>
                    <a:pt x="331" y="137"/>
                  </a:moveTo>
                  <a:lnTo>
                    <a:pt x="318" y="144"/>
                  </a:lnTo>
                  <a:lnTo>
                    <a:pt x="290" y="154"/>
                  </a:lnTo>
                  <a:lnTo>
                    <a:pt x="252" y="165"/>
                  </a:lnTo>
                  <a:lnTo>
                    <a:pt x="209" y="178"/>
                  </a:lnTo>
                  <a:lnTo>
                    <a:pt x="167" y="189"/>
                  </a:lnTo>
                  <a:lnTo>
                    <a:pt x="130" y="199"/>
                  </a:lnTo>
                  <a:lnTo>
                    <a:pt x="104" y="206"/>
                  </a:lnTo>
                  <a:lnTo>
                    <a:pt x="94" y="20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0" y="131"/>
                  </a:lnTo>
                  <a:lnTo>
                    <a:pt x="1" y="128"/>
                  </a:lnTo>
                  <a:lnTo>
                    <a:pt x="3" y="124"/>
                  </a:lnTo>
                  <a:lnTo>
                    <a:pt x="7" y="120"/>
                  </a:lnTo>
                  <a:lnTo>
                    <a:pt x="13" y="113"/>
                  </a:lnTo>
                  <a:lnTo>
                    <a:pt x="22" y="98"/>
                  </a:lnTo>
                  <a:lnTo>
                    <a:pt x="33" y="79"/>
                  </a:lnTo>
                  <a:lnTo>
                    <a:pt x="44" y="59"/>
                  </a:lnTo>
                  <a:lnTo>
                    <a:pt x="55" y="39"/>
                  </a:lnTo>
                  <a:lnTo>
                    <a:pt x="65" y="21"/>
                  </a:lnTo>
                  <a:lnTo>
                    <a:pt x="71" y="10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5" y="2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5" y="12"/>
                  </a:lnTo>
                  <a:lnTo>
                    <a:pt x="85" y="13"/>
                  </a:lnTo>
                  <a:lnTo>
                    <a:pt x="82" y="18"/>
                  </a:lnTo>
                  <a:lnTo>
                    <a:pt x="73" y="31"/>
                  </a:lnTo>
                  <a:lnTo>
                    <a:pt x="62" y="49"/>
                  </a:lnTo>
                  <a:lnTo>
                    <a:pt x="49" y="71"/>
                  </a:lnTo>
                  <a:lnTo>
                    <a:pt x="36" y="93"/>
                  </a:lnTo>
                  <a:lnTo>
                    <a:pt x="26" y="113"/>
                  </a:lnTo>
                  <a:lnTo>
                    <a:pt x="19" y="128"/>
                  </a:lnTo>
                  <a:lnTo>
                    <a:pt x="19" y="135"/>
                  </a:lnTo>
                  <a:lnTo>
                    <a:pt x="26" y="144"/>
                  </a:lnTo>
                  <a:lnTo>
                    <a:pt x="35" y="152"/>
                  </a:lnTo>
                  <a:lnTo>
                    <a:pt x="45" y="160"/>
                  </a:lnTo>
                  <a:lnTo>
                    <a:pt x="56" y="167"/>
                  </a:lnTo>
                  <a:lnTo>
                    <a:pt x="67" y="173"/>
                  </a:lnTo>
                  <a:lnTo>
                    <a:pt x="78" y="180"/>
                  </a:lnTo>
                  <a:lnTo>
                    <a:pt x="88" y="186"/>
                  </a:lnTo>
                  <a:lnTo>
                    <a:pt x="98" y="193"/>
                  </a:lnTo>
                  <a:lnTo>
                    <a:pt x="105" y="192"/>
                  </a:lnTo>
                  <a:lnTo>
                    <a:pt x="123" y="187"/>
                  </a:lnTo>
                  <a:lnTo>
                    <a:pt x="148" y="180"/>
                  </a:lnTo>
                  <a:lnTo>
                    <a:pt x="179" y="171"/>
                  </a:lnTo>
                  <a:lnTo>
                    <a:pt x="212" y="162"/>
                  </a:lnTo>
                  <a:lnTo>
                    <a:pt x="246" y="152"/>
                  </a:lnTo>
                  <a:lnTo>
                    <a:pt x="276" y="143"/>
                  </a:lnTo>
                  <a:lnTo>
                    <a:pt x="302" y="137"/>
                  </a:lnTo>
                  <a:lnTo>
                    <a:pt x="331" y="13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8" name="Freeform 548"/>
            <p:cNvSpPr>
              <a:spLocks/>
            </p:cNvSpPr>
            <p:nvPr/>
          </p:nvSpPr>
          <p:spPr bwMode="auto">
            <a:xfrm>
              <a:off x="4225" y="2394"/>
              <a:ext cx="90" cy="29"/>
            </a:xfrm>
            <a:custGeom>
              <a:avLst/>
              <a:gdLst/>
              <a:ahLst/>
              <a:cxnLst>
                <a:cxn ang="0">
                  <a:pos x="89" y="10"/>
                </a:cxn>
                <a:cxn ang="0">
                  <a:pos x="0" y="28"/>
                </a:cxn>
                <a:cxn ang="0">
                  <a:pos x="0" y="18"/>
                </a:cxn>
                <a:cxn ang="0">
                  <a:pos x="89" y="0"/>
                </a:cxn>
                <a:cxn ang="0">
                  <a:pos x="89" y="10"/>
                </a:cxn>
              </a:cxnLst>
              <a:rect l="0" t="0" r="r" b="b"/>
              <a:pathLst>
                <a:path w="90" h="29">
                  <a:moveTo>
                    <a:pt x="89" y="10"/>
                  </a:moveTo>
                  <a:lnTo>
                    <a:pt x="0" y="28"/>
                  </a:lnTo>
                  <a:lnTo>
                    <a:pt x="0" y="18"/>
                  </a:lnTo>
                  <a:lnTo>
                    <a:pt x="89" y="0"/>
                  </a:lnTo>
                  <a:lnTo>
                    <a:pt x="8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5749" name="Freeform 549"/>
            <p:cNvSpPr>
              <a:spLocks/>
            </p:cNvSpPr>
            <p:nvPr/>
          </p:nvSpPr>
          <p:spPr bwMode="auto">
            <a:xfrm>
              <a:off x="4225" y="2413"/>
              <a:ext cx="90" cy="29"/>
            </a:xfrm>
            <a:custGeom>
              <a:avLst/>
              <a:gdLst/>
              <a:ahLst/>
              <a:cxnLst>
                <a:cxn ang="0">
                  <a:pos x="89" y="10"/>
                </a:cxn>
                <a:cxn ang="0">
                  <a:pos x="0" y="28"/>
                </a:cxn>
                <a:cxn ang="0">
                  <a:pos x="0" y="18"/>
                </a:cxn>
                <a:cxn ang="0">
                  <a:pos x="89" y="0"/>
                </a:cxn>
                <a:cxn ang="0">
                  <a:pos x="89" y="10"/>
                </a:cxn>
              </a:cxnLst>
              <a:rect l="0" t="0" r="r" b="b"/>
              <a:pathLst>
                <a:path w="90" h="29">
                  <a:moveTo>
                    <a:pt x="89" y="10"/>
                  </a:moveTo>
                  <a:lnTo>
                    <a:pt x="0" y="28"/>
                  </a:lnTo>
                  <a:lnTo>
                    <a:pt x="0" y="18"/>
                  </a:lnTo>
                  <a:lnTo>
                    <a:pt x="89" y="0"/>
                  </a:lnTo>
                  <a:lnTo>
                    <a:pt x="89" y="1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35750" name="Line 550"/>
          <p:cNvSpPr>
            <a:spLocks noChangeShapeType="1"/>
          </p:cNvSpPr>
          <p:nvPr/>
        </p:nvSpPr>
        <p:spPr bwMode="auto">
          <a:xfrm flipV="1">
            <a:off x="7178675" y="369728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5751" name="Group 551"/>
          <p:cNvGrpSpPr>
            <a:grpSpLocks/>
          </p:cNvGrpSpPr>
          <p:nvPr/>
        </p:nvGrpSpPr>
        <p:grpSpPr bwMode="auto">
          <a:xfrm>
            <a:off x="3357563" y="5353050"/>
            <a:ext cx="919162" cy="806450"/>
            <a:chOff x="1832" y="3199"/>
            <a:chExt cx="579" cy="508"/>
          </a:xfrm>
        </p:grpSpPr>
        <p:grpSp>
          <p:nvGrpSpPr>
            <p:cNvPr id="435752" name="Group 552"/>
            <p:cNvGrpSpPr>
              <a:grpSpLocks/>
            </p:cNvGrpSpPr>
            <p:nvPr/>
          </p:nvGrpSpPr>
          <p:grpSpPr bwMode="auto">
            <a:xfrm>
              <a:off x="1832" y="3199"/>
              <a:ext cx="374" cy="505"/>
              <a:chOff x="1832" y="3199"/>
              <a:chExt cx="374" cy="505"/>
            </a:xfrm>
          </p:grpSpPr>
          <p:grpSp>
            <p:nvGrpSpPr>
              <p:cNvPr id="435753" name="Group 553"/>
              <p:cNvGrpSpPr>
                <a:grpSpLocks/>
              </p:cNvGrpSpPr>
              <p:nvPr/>
            </p:nvGrpSpPr>
            <p:grpSpPr bwMode="auto">
              <a:xfrm>
                <a:off x="1832" y="3199"/>
                <a:ext cx="352" cy="493"/>
                <a:chOff x="1832" y="3199"/>
                <a:chExt cx="352" cy="493"/>
              </a:xfrm>
            </p:grpSpPr>
            <p:sp>
              <p:nvSpPr>
                <p:cNvPr id="435754" name="Freeform 554"/>
                <p:cNvSpPr>
                  <a:spLocks/>
                </p:cNvSpPr>
                <p:nvPr/>
              </p:nvSpPr>
              <p:spPr bwMode="auto">
                <a:xfrm>
                  <a:off x="1832" y="3205"/>
                  <a:ext cx="318" cy="473"/>
                </a:xfrm>
                <a:custGeom>
                  <a:avLst/>
                  <a:gdLst/>
                  <a:ahLst/>
                  <a:cxnLst>
                    <a:cxn ang="0">
                      <a:pos x="317" y="331"/>
                    </a:cxn>
                    <a:cxn ang="0">
                      <a:pos x="317" y="0"/>
                    </a:cxn>
                    <a:cxn ang="0">
                      <a:pos x="0" y="130"/>
                    </a:cxn>
                    <a:cxn ang="0">
                      <a:pos x="0" y="472"/>
                    </a:cxn>
                    <a:cxn ang="0">
                      <a:pos x="317" y="331"/>
                    </a:cxn>
                  </a:cxnLst>
                  <a:rect l="0" t="0" r="r" b="b"/>
                  <a:pathLst>
                    <a:path w="318" h="473">
                      <a:moveTo>
                        <a:pt x="317" y="331"/>
                      </a:moveTo>
                      <a:lnTo>
                        <a:pt x="317" y="0"/>
                      </a:lnTo>
                      <a:lnTo>
                        <a:pt x="0" y="130"/>
                      </a:lnTo>
                      <a:lnTo>
                        <a:pt x="0" y="472"/>
                      </a:lnTo>
                      <a:lnTo>
                        <a:pt x="317" y="331"/>
                      </a:lnTo>
                    </a:path>
                  </a:pathLst>
                </a:custGeom>
                <a:solidFill>
                  <a:srgbClr val="66666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55" name="Freeform 555"/>
                <p:cNvSpPr>
                  <a:spLocks/>
                </p:cNvSpPr>
                <p:nvPr/>
              </p:nvSpPr>
              <p:spPr bwMode="auto">
                <a:xfrm>
                  <a:off x="2149" y="3199"/>
                  <a:ext cx="17" cy="351"/>
                </a:xfrm>
                <a:custGeom>
                  <a:avLst/>
                  <a:gdLst/>
                  <a:ahLst/>
                  <a:cxnLst>
                    <a:cxn ang="0">
                      <a:pos x="16" y="343"/>
                    </a:cxn>
                    <a:cxn ang="0">
                      <a:pos x="16" y="0"/>
                    </a:cxn>
                    <a:cxn ang="0">
                      <a:pos x="0" y="6"/>
                    </a:cxn>
                    <a:cxn ang="0">
                      <a:pos x="0" y="350"/>
                    </a:cxn>
                    <a:cxn ang="0">
                      <a:pos x="16" y="343"/>
                    </a:cxn>
                  </a:cxnLst>
                  <a:rect l="0" t="0" r="r" b="b"/>
                  <a:pathLst>
                    <a:path w="17" h="351">
                      <a:moveTo>
                        <a:pt x="16" y="343"/>
                      </a:moveTo>
                      <a:lnTo>
                        <a:pt x="16" y="0"/>
                      </a:lnTo>
                      <a:lnTo>
                        <a:pt x="0" y="6"/>
                      </a:lnTo>
                      <a:lnTo>
                        <a:pt x="0" y="350"/>
                      </a:lnTo>
                      <a:lnTo>
                        <a:pt x="16" y="343"/>
                      </a:lnTo>
                    </a:path>
                  </a:pathLst>
                </a:custGeom>
                <a:solidFill>
                  <a:srgbClr val="66666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56" name="Freeform 556"/>
                <p:cNvSpPr>
                  <a:spLocks/>
                </p:cNvSpPr>
                <p:nvPr/>
              </p:nvSpPr>
              <p:spPr bwMode="auto">
                <a:xfrm>
                  <a:off x="1832" y="3534"/>
                  <a:ext cx="333" cy="145"/>
                </a:xfrm>
                <a:custGeom>
                  <a:avLst/>
                  <a:gdLst/>
                  <a:ahLst/>
                  <a:cxnLst>
                    <a:cxn ang="0">
                      <a:pos x="332" y="9"/>
                    </a:cxn>
                    <a:cxn ang="0">
                      <a:pos x="332" y="0"/>
                    </a:cxn>
                    <a:cxn ang="0">
                      <a:pos x="0" y="135"/>
                    </a:cxn>
                    <a:cxn ang="0">
                      <a:pos x="0" y="144"/>
                    </a:cxn>
                    <a:cxn ang="0">
                      <a:pos x="332" y="9"/>
                    </a:cxn>
                  </a:cxnLst>
                  <a:rect l="0" t="0" r="r" b="b"/>
                  <a:pathLst>
                    <a:path w="333" h="145">
                      <a:moveTo>
                        <a:pt x="332" y="9"/>
                      </a:moveTo>
                      <a:lnTo>
                        <a:pt x="332" y="0"/>
                      </a:lnTo>
                      <a:lnTo>
                        <a:pt x="0" y="135"/>
                      </a:lnTo>
                      <a:lnTo>
                        <a:pt x="0" y="144"/>
                      </a:lnTo>
                      <a:lnTo>
                        <a:pt x="332" y="9"/>
                      </a:lnTo>
                    </a:path>
                  </a:pathLst>
                </a:custGeom>
                <a:solidFill>
                  <a:srgbClr val="66666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57" name="Freeform 557"/>
                <p:cNvSpPr>
                  <a:spLocks/>
                </p:cNvSpPr>
                <p:nvPr/>
              </p:nvSpPr>
              <p:spPr bwMode="auto">
                <a:xfrm>
                  <a:off x="1841" y="3208"/>
                  <a:ext cx="318" cy="462"/>
                </a:xfrm>
                <a:custGeom>
                  <a:avLst/>
                  <a:gdLst/>
                  <a:ahLst/>
                  <a:cxnLst>
                    <a:cxn ang="0">
                      <a:pos x="317" y="330"/>
                    </a:cxn>
                    <a:cxn ang="0">
                      <a:pos x="317" y="0"/>
                    </a:cxn>
                    <a:cxn ang="0">
                      <a:pos x="0" y="129"/>
                    </a:cxn>
                    <a:cxn ang="0">
                      <a:pos x="0" y="461"/>
                    </a:cxn>
                    <a:cxn ang="0">
                      <a:pos x="317" y="330"/>
                    </a:cxn>
                  </a:cxnLst>
                  <a:rect l="0" t="0" r="r" b="b"/>
                  <a:pathLst>
                    <a:path w="318" h="462">
                      <a:moveTo>
                        <a:pt x="317" y="330"/>
                      </a:moveTo>
                      <a:lnTo>
                        <a:pt x="317" y="0"/>
                      </a:lnTo>
                      <a:lnTo>
                        <a:pt x="0" y="129"/>
                      </a:lnTo>
                      <a:lnTo>
                        <a:pt x="0" y="461"/>
                      </a:lnTo>
                      <a:lnTo>
                        <a:pt x="317" y="330"/>
                      </a:lnTo>
                    </a:path>
                  </a:pathLst>
                </a:custGeom>
                <a:solidFill>
                  <a:srgbClr val="66666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58" name="Freeform 558"/>
                <p:cNvSpPr>
                  <a:spLocks/>
                </p:cNvSpPr>
                <p:nvPr/>
              </p:nvSpPr>
              <p:spPr bwMode="auto">
                <a:xfrm>
                  <a:off x="1850" y="3219"/>
                  <a:ext cx="318" cy="472"/>
                </a:xfrm>
                <a:custGeom>
                  <a:avLst/>
                  <a:gdLst/>
                  <a:ahLst/>
                  <a:cxnLst>
                    <a:cxn ang="0">
                      <a:pos x="317" y="330"/>
                    </a:cxn>
                    <a:cxn ang="0">
                      <a:pos x="317" y="0"/>
                    </a:cxn>
                    <a:cxn ang="0">
                      <a:pos x="0" y="129"/>
                    </a:cxn>
                    <a:cxn ang="0">
                      <a:pos x="0" y="471"/>
                    </a:cxn>
                    <a:cxn ang="0">
                      <a:pos x="317" y="330"/>
                    </a:cxn>
                  </a:cxnLst>
                  <a:rect l="0" t="0" r="r" b="b"/>
                  <a:pathLst>
                    <a:path w="318" h="472">
                      <a:moveTo>
                        <a:pt x="317" y="330"/>
                      </a:moveTo>
                      <a:lnTo>
                        <a:pt x="317" y="0"/>
                      </a:lnTo>
                      <a:lnTo>
                        <a:pt x="0" y="129"/>
                      </a:lnTo>
                      <a:lnTo>
                        <a:pt x="0" y="471"/>
                      </a:lnTo>
                      <a:lnTo>
                        <a:pt x="317" y="330"/>
                      </a:lnTo>
                    </a:path>
                  </a:pathLst>
                </a:custGeom>
                <a:solidFill>
                  <a:srgbClr val="989898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59" name="Freeform 559"/>
                <p:cNvSpPr>
                  <a:spLocks/>
                </p:cNvSpPr>
                <p:nvPr/>
              </p:nvSpPr>
              <p:spPr bwMode="auto">
                <a:xfrm>
                  <a:off x="2167" y="3213"/>
                  <a:ext cx="17" cy="350"/>
                </a:xfrm>
                <a:custGeom>
                  <a:avLst/>
                  <a:gdLst/>
                  <a:ahLst/>
                  <a:cxnLst>
                    <a:cxn ang="0">
                      <a:pos x="16" y="342"/>
                    </a:cxn>
                    <a:cxn ang="0">
                      <a:pos x="16" y="0"/>
                    </a:cxn>
                    <a:cxn ang="0">
                      <a:pos x="0" y="5"/>
                    </a:cxn>
                    <a:cxn ang="0">
                      <a:pos x="0" y="349"/>
                    </a:cxn>
                    <a:cxn ang="0">
                      <a:pos x="16" y="342"/>
                    </a:cxn>
                  </a:cxnLst>
                  <a:rect l="0" t="0" r="r" b="b"/>
                  <a:pathLst>
                    <a:path w="17" h="350">
                      <a:moveTo>
                        <a:pt x="16" y="342"/>
                      </a:moveTo>
                      <a:lnTo>
                        <a:pt x="16" y="0"/>
                      </a:lnTo>
                      <a:lnTo>
                        <a:pt x="0" y="5"/>
                      </a:lnTo>
                      <a:lnTo>
                        <a:pt x="0" y="349"/>
                      </a:lnTo>
                      <a:lnTo>
                        <a:pt x="16" y="342"/>
                      </a:lnTo>
                    </a:path>
                  </a:pathLst>
                </a:custGeom>
                <a:solidFill>
                  <a:srgbClr val="989898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60" name="Freeform 560"/>
                <p:cNvSpPr>
                  <a:spLocks/>
                </p:cNvSpPr>
                <p:nvPr/>
              </p:nvSpPr>
              <p:spPr bwMode="auto">
                <a:xfrm>
                  <a:off x="1850" y="3547"/>
                  <a:ext cx="333" cy="145"/>
                </a:xfrm>
                <a:custGeom>
                  <a:avLst/>
                  <a:gdLst/>
                  <a:ahLst/>
                  <a:cxnLst>
                    <a:cxn ang="0">
                      <a:pos x="332" y="9"/>
                    </a:cxn>
                    <a:cxn ang="0">
                      <a:pos x="332" y="0"/>
                    </a:cxn>
                    <a:cxn ang="0">
                      <a:pos x="0" y="135"/>
                    </a:cxn>
                    <a:cxn ang="0">
                      <a:pos x="0" y="144"/>
                    </a:cxn>
                    <a:cxn ang="0">
                      <a:pos x="332" y="9"/>
                    </a:cxn>
                  </a:cxnLst>
                  <a:rect l="0" t="0" r="r" b="b"/>
                  <a:pathLst>
                    <a:path w="333" h="145">
                      <a:moveTo>
                        <a:pt x="332" y="9"/>
                      </a:moveTo>
                      <a:lnTo>
                        <a:pt x="332" y="0"/>
                      </a:lnTo>
                      <a:lnTo>
                        <a:pt x="0" y="135"/>
                      </a:lnTo>
                      <a:lnTo>
                        <a:pt x="0" y="144"/>
                      </a:lnTo>
                      <a:lnTo>
                        <a:pt x="332" y="9"/>
                      </a:lnTo>
                    </a:path>
                  </a:pathLst>
                </a:custGeom>
                <a:solidFill>
                  <a:srgbClr val="989898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61" name="Freeform 561"/>
                <p:cNvSpPr>
                  <a:spLocks/>
                </p:cNvSpPr>
                <p:nvPr/>
              </p:nvSpPr>
              <p:spPr bwMode="auto">
                <a:xfrm>
                  <a:off x="1860" y="3221"/>
                  <a:ext cx="318" cy="462"/>
                </a:xfrm>
                <a:custGeom>
                  <a:avLst/>
                  <a:gdLst/>
                  <a:ahLst/>
                  <a:cxnLst>
                    <a:cxn ang="0">
                      <a:pos x="317" y="331"/>
                    </a:cxn>
                    <a:cxn ang="0">
                      <a:pos x="317" y="0"/>
                    </a:cxn>
                    <a:cxn ang="0">
                      <a:pos x="0" y="129"/>
                    </a:cxn>
                    <a:cxn ang="0">
                      <a:pos x="0" y="461"/>
                    </a:cxn>
                    <a:cxn ang="0">
                      <a:pos x="317" y="331"/>
                    </a:cxn>
                  </a:cxnLst>
                  <a:rect l="0" t="0" r="r" b="b"/>
                  <a:pathLst>
                    <a:path w="318" h="462">
                      <a:moveTo>
                        <a:pt x="317" y="331"/>
                      </a:moveTo>
                      <a:lnTo>
                        <a:pt x="317" y="0"/>
                      </a:lnTo>
                      <a:lnTo>
                        <a:pt x="0" y="129"/>
                      </a:lnTo>
                      <a:lnTo>
                        <a:pt x="0" y="461"/>
                      </a:lnTo>
                      <a:lnTo>
                        <a:pt x="317" y="331"/>
                      </a:lnTo>
                    </a:path>
                  </a:pathLst>
                </a:custGeom>
                <a:solidFill>
                  <a:srgbClr val="989898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435762" name="Group 562"/>
              <p:cNvGrpSpPr>
                <a:grpSpLocks/>
              </p:cNvGrpSpPr>
              <p:nvPr/>
            </p:nvGrpSpPr>
            <p:grpSpPr bwMode="auto">
              <a:xfrm>
                <a:off x="1872" y="3224"/>
                <a:ext cx="334" cy="480"/>
                <a:chOff x="1872" y="3224"/>
                <a:chExt cx="334" cy="480"/>
              </a:xfrm>
            </p:grpSpPr>
            <p:sp>
              <p:nvSpPr>
                <p:cNvPr id="435763" name="Freeform 563"/>
                <p:cNvSpPr>
                  <a:spLocks/>
                </p:cNvSpPr>
                <p:nvPr/>
              </p:nvSpPr>
              <p:spPr bwMode="auto">
                <a:xfrm>
                  <a:off x="1872" y="3230"/>
                  <a:ext cx="318" cy="472"/>
                </a:xfrm>
                <a:custGeom>
                  <a:avLst/>
                  <a:gdLst/>
                  <a:ahLst/>
                  <a:cxnLst>
                    <a:cxn ang="0">
                      <a:pos x="317" y="330"/>
                    </a:cxn>
                    <a:cxn ang="0">
                      <a:pos x="317" y="0"/>
                    </a:cxn>
                    <a:cxn ang="0">
                      <a:pos x="0" y="129"/>
                    </a:cxn>
                    <a:cxn ang="0">
                      <a:pos x="0" y="471"/>
                    </a:cxn>
                    <a:cxn ang="0">
                      <a:pos x="317" y="330"/>
                    </a:cxn>
                  </a:cxnLst>
                  <a:rect l="0" t="0" r="r" b="b"/>
                  <a:pathLst>
                    <a:path w="318" h="472">
                      <a:moveTo>
                        <a:pt x="317" y="330"/>
                      </a:moveTo>
                      <a:lnTo>
                        <a:pt x="317" y="0"/>
                      </a:lnTo>
                      <a:lnTo>
                        <a:pt x="0" y="129"/>
                      </a:lnTo>
                      <a:lnTo>
                        <a:pt x="0" y="471"/>
                      </a:lnTo>
                      <a:lnTo>
                        <a:pt x="317" y="330"/>
                      </a:lnTo>
                    </a:path>
                  </a:pathLst>
                </a:custGeom>
                <a:solidFill>
                  <a:srgbClr val="CCCCC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64" name="Freeform 564"/>
                <p:cNvSpPr>
                  <a:spLocks/>
                </p:cNvSpPr>
                <p:nvPr/>
              </p:nvSpPr>
              <p:spPr bwMode="auto">
                <a:xfrm>
                  <a:off x="2189" y="3224"/>
                  <a:ext cx="17" cy="351"/>
                </a:xfrm>
                <a:custGeom>
                  <a:avLst/>
                  <a:gdLst/>
                  <a:ahLst/>
                  <a:cxnLst>
                    <a:cxn ang="0">
                      <a:pos x="16" y="343"/>
                    </a:cxn>
                    <a:cxn ang="0">
                      <a:pos x="16" y="0"/>
                    </a:cxn>
                    <a:cxn ang="0">
                      <a:pos x="0" y="6"/>
                    </a:cxn>
                    <a:cxn ang="0">
                      <a:pos x="0" y="350"/>
                    </a:cxn>
                    <a:cxn ang="0">
                      <a:pos x="16" y="343"/>
                    </a:cxn>
                  </a:cxnLst>
                  <a:rect l="0" t="0" r="r" b="b"/>
                  <a:pathLst>
                    <a:path w="17" h="351">
                      <a:moveTo>
                        <a:pt x="16" y="343"/>
                      </a:moveTo>
                      <a:lnTo>
                        <a:pt x="16" y="0"/>
                      </a:lnTo>
                      <a:lnTo>
                        <a:pt x="0" y="6"/>
                      </a:lnTo>
                      <a:lnTo>
                        <a:pt x="0" y="350"/>
                      </a:lnTo>
                      <a:lnTo>
                        <a:pt x="16" y="343"/>
                      </a:lnTo>
                    </a:path>
                  </a:pathLst>
                </a:custGeom>
                <a:solidFill>
                  <a:srgbClr val="CCCCC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65" name="Freeform 565"/>
                <p:cNvSpPr>
                  <a:spLocks/>
                </p:cNvSpPr>
                <p:nvPr/>
              </p:nvSpPr>
              <p:spPr bwMode="auto">
                <a:xfrm>
                  <a:off x="1872" y="3559"/>
                  <a:ext cx="333" cy="145"/>
                </a:xfrm>
                <a:custGeom>
                  <a:avLst/>
                  <a:gdLst/>
                  <a:ahLst/>
                  <a:cxnLst>
                    <a:cxn ang="0">
                      <a:pos x="332" y="8"/>
                    </a:cxn>
                    <a:cxn ang="0">
                      <a:pos x="332" y="0"/>
                    </a:cxn>
                    <a:cxn ang="0">
                      <a:pos x="0" y="134"/>
                    </a:cxn>
                    <a:cxn ang="0">
                      <a:pos x="0" y="144"/>
                    </a:cxn>
                    <a:cxn ang="0">
                      <a:pos x="332" y="8"/>
                    </a:cxn>
                  </a:cxnLst>
                  <a:rect l="0" t="0" r="r" b="b"/>
                  <a:pathLst>
                    <a:path w="333" h="145">
                      <a:moveTo>
                        <a:pt x="332" y="8"/>
                      </a:moveTo>
                      <a:lnTo>
                        <a:pt x="332" y="0"/>
                      </a:lnTo>
                      <a:lnTo>
                        <a:pt x="0" y="134"/>
                      </a:lnTo>
                      <a:lnTo>
                        <a:pt x="0" y="144"/>
                      </a:lnTo>
                      <a:lnTo>
                        <a:pt x="332" y="8"/>
                      </a:lnTo>
                    </a:path>
                  </a:pathLst>
                </a:custGeom>
                <a:solidFill>
                  <a:srgbClr val="CCCCC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66" name="Freeform 566"/>
                <p:cNvSpPr>
                  <a:spLocks/>
                </p:cNvSpPr>
                <p:nvPr/>
              </p:nvSpPr>
              <p:spPr bwMode="auto">
                <a:xfrm>
                  <a:off x="1881" y="3233"/>
                  <a:ext cx="319" cy="461"/>
                </a:xfrm>
                <a:custGeom>
                  <a:avLst/>
                  <a:gdLst/>
                  <a:ahLst/>
                  <a:cxnLst>
                    <a:cxn ang="0">
                      <a:pos x="318" y="330"/>
                    </a:cxn>
                    <a:cxn ang="0">
                      <a:pos x="318" y="0"/>
                    </a:cxn>
                    <a:cxn ang="0">
                      <a:pos x="0" y="129"/>
                    </a:cxn>
                    <a:cxn ang="0">
                      <a:pos x="0" y="460"/>
                    </a:cxn>
                    <a:cxn ang="0">
                      <a:pos x="318" y="330"/>
                    </a:cxn>
                  </a:cxnLst>
                  <a:rect l="0" t="0" r="r" b="b"/>
                  <a:pathLst>
                    <a:path w="319" h="461">
                      <a:moveTo>
                        <a:pt x="318" y="330"/>
                      </a:moveTo>
                      <a:lnTo>
                        <a:pt x="318" y="0"/>
                      </a:lnTo>
                      <a:lnTo>
                        <a:pt x="0" y="129"/>
                      </a:lnTo>
                      <a:lnTo>
                        <a:pt x="0" y="460"/>
                      </a:lnTo>
                      <a:lnTo>
                        <a:pt x="318" y="330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67" name="Freeform 567"/>
                <p:cNvSpPr>
                  <a:spLocks/>
                </p:cNvSpPr>
                <p:nvPr/>
              </p:nvSpPr>
              <p:spPr bwMode="auto">
                <a:xfrm>
                  <a:off x="1905" y="3258"/>
                  <a:ext cx="269" cy="152"/>
                </a:xfrm>
                <a:custGeom>
                  <a:avLst/>
                  <a:gdLst/>
                  <a:ahLst/>
                  <a:cxnLst>
                    <a:cxn ang="0">
                      <a:pos x="268" y="40"/>
                    </a:cxn>
                    <a:cxn ang="0">
                      <a:pos x="268" y="0"/>
                    </a:cxn>
                    <a:cxn ang="0">
                      <a:pos x="0" y="109"/>
                    </a:cxn>
                    <a:cxn ang="0">
                      <a:pos x="0" y="151"/>
                    </a:cxn>
                    <a:cxn ang="0">
                      <a:pos x="268" y="40"/>
                    </a:cxn>
                  </a:cxnLst>
                  <a:rect l="0" t="0" r="r" b="b"/>
                  <a:pathLst>
                    <a:path w="269" h="152">
                      <a:moveTo>
                        <a:pt x="268" y="40"/>
                      </a:moveTo>
                      <a:lnTo>
                        <a:pt x="268" y="0"/>
                      </a:lnTo>
                      <a:lnTo>
                        <a:pt x="0" y="109"/>
                      </a:lnTo>
                      <a:lnTo>
                        <a:pt x="0" y="151"/>
                      </a:lnTo>
                      <a:lnTo>
                        <a:pt x="268" y="40"/>
                      </a:lnTo>
                    </a:path>
                  </a:pathLst>
                </a:custGeom>
                <a:solidFill>
                  <a:srgbClr val="C1D0F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768" name="Freeform 568"/>
                <p:cNvSpPr>
                  <a:spLocks/>
                </p:cNvSpPr>
                <p:nvPr/>
              </p:nvSpPr>
              <p:spPr bwMode="auto">
                <a:xfrm>
                  <a:off x="1905" y="3319"/>
                  <a:ext cx="269" cy="347"/>
                </a:xfrm>
                <a:custGeom>
                  <a:avLst/>
                  <a:gdLst/>
                  <a:ahLst/>
                  <a:cxnLst>
                    <a:cxn ang="0">
                      <a:pos x="268" y="236"/>
                    </a:cxn>
                    <a:cxn ang="0">
                      <a:pos x="268" y="0"/>
                    </a:cxn>
                    <a:cxn ang="0">
                      <a:pos x="0" y="109"/>
                    </a:cxn>
                    <a:cxn ang="0">
                      <a:pos x="0" y="346"/>
                    </a:cxn>
                    <a:cxn ang="0">
                      <a:pos x="268" y="236"/>
                    </a:cxn>
                  </a:cxnLst>
                  <a:rect l="0" t="0" r="r" b="b"/>
                  <a:pathLst>
                    <a:path w="269" h="347">
                      <a:moveTo>
                        <a:pt x="268" y="236"/>
                      </a:moveTo>
                      <a:lnTo>
                        <a:pt x="268" y="0"/>
                      </a:lnTo>
                      <a:lnTo>
                        <a:pt x="0" y="109"/>
                      </a:lnTo>
                      <a:lnTo>
                        <a:pt x="0" y="346"/>
                      </a:lnTo>
                      <a:lnTo>
                        <a:pt x="268" y="236"/>
                      </a:lnTo>
                    </a:path>
                  </a:pathLst>
                </a:custGeom>
                <a:solidFill>
                  <a:srgbClr val="FFFFD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435769" name="Group 569"/>
                <p:cNvGrpSpPr>
                  <a:grpSpLocks/>
                </p:cNvGrpSpPr>
                <p:nvPr/>
              </p:nvGrpSpPr>
              <p:grpSpPr bwMode="auto">
                <a:xfrm>
                  <a:off x="1921" y="3336"/>
                  <a:ext cx="244" cy="313"/>
                  <a:chOff x="1921" y="3336"/>
                  <a:chExt cx="244" cy="313"/>
                </a:xfrm>
              </p:grpSpPr>
              <p:sp>
                <p:nvSpPr>
                  <p:cNvPr id="435770" name="Freeform 570"/>
                  <p:cNvSpPr>
                    <a:spLocks/>
                  </p:cNvSpPr>
                  <p:nvPr/>
                </p:nvSpPr>
                <p:spPr bwMode="auto">
                  <a:xfrm>
                    <a:off x="1921" y="3607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71" name="Freeform 571"/>
                  <p:cNvSpPr>
                    <a:spLocks/>
                  </p:cNvSpPr>
                  <p:nvPr/>
                </p:nvSpPr>
                <p:spPr bwMode="auto">
                  <a:xfrm>
                    <a:off x="1957" y="3592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72" name="Freeform 572"/>
                  <p:cNvSpPr>
                    <a:spLocks/>
                  </p:cNvSpPr>
                  <p:nvPr/>
                </p:nvSpPr>
                <p:spPr bwMode="auto">
                  <a:xfrm>
                    <a:off x="1921" y="3562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73" name="Freeform 573"/>
                  <p:cNvSpPr>
                    <a:spLocks/>
                  </p:cNvSpPr>
                  <p:nvPr/>
                </p:nvSpPr>
                <p:spPr bwMode="auto">
                  <a:xfrm>
                    <a:off x="1957" y="3547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74" name="Freeform 574"/>
                  <p:cNvSpPr>
                    <a:spLocks/>
                  </p:cNvSpPr>
                  <p:nvPr/>
                </p:nvSpPr>
                <p:spPr bwMode="auto">
                  <a:xfrm>
                    <a:off x="1993" y="3532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75" name="Freeform 575"/>
                  <p:cNvSpPr>
                    <a:spLocks/>
                  </p:cNvSpPr>
                  <p:nvPr/>
                </p:nvSpPr>
                <p:spPr bwMode="auto">
                  <a:xfrm>
                    <a:off x="2030" y="3516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76" name="Freeform 576"/>
                  <p:cNvSpPr>
                    <a:spLocks/>
                  </p:cNvSpPr>
                  <p:nvPr/>
                </p:nvSpPr>
                <p:spPr bwMode="auto">
                  <a:xfrm>
                    <a:off x="2067" y="3501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77" name="Freeform 577"/>
                  <p:cNvSpPr>
                    <a:spLocks/>
                  </p:cNvSpPr>
                  <p:nvPr/>
                </p:nvSpPr>
                <p:spPr bwMode="auto">
                  <a:xfrm>
                    <a:off x="2103" y="3486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78" name="Freeform 578"/>
                  <p:cNvSpPr>
                    <a:spLocks/>
                  </p:cNvSpPr>
                  <p:nvPr/>
                </p:nvSpPr>
                <p:spPr bwMode="auto">
                  <a:xfrm>
                    <a:off x="2139" y="3471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79" name="Freeform 579"/>
                  <p:cNvSpPr>
                    <a:spLocks/>
                  </p:cNvSpPr>
                  <p:nvPr/>
                </p:nvSpPr>
                <p:spPr bwMode="auto">
                  <a:xfrm>
                    <a:off x="1921" y="3517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0" name="Freeform 580"/>
                  <p:cNvSpPr>
                    <a:spLocks/>
                  </p:cNvSpPr>
                  <p:nvPr/>
                </p:nvSpPr>
                <p:spPr bwMode="auto">
                  <a:xfrm>
                    <a:off x="1957" y="3502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1" name="Freeform 581"/>
                  <p:cNvSpPr>
                    <a:spLocks/>
                  </p:cNvSpPr>
                  <p:nvPr/>
                </p:nvSpPr>
                <p:spPr bwMode="auto">
                  <a:xfrm>
                    <a:off x="1993" y="3487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2" name="Freeform 582"/>
                  <p:cNvSpPr>
                    <a:spLocks/>
                  </p:cNvSpPr>
                  <p:nvPr/>
                </p:nvSpPr>
                <p:spPr bwMode="auto">
                  <a:xfrm>
                    <a:off x="2030" y="3472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3" name="Freeform 583"/>
                  <p:cNvSpPr>
                    <a:spLocks/>
                  </p:cNvSpPr>
                  <p:nvPr/>
                </p:nvSpPr>
                <p:spPr bwMode="auto">
                  <a:xfrm>
                    <a:off x="2067" y="3456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4" name="Freeform 584"/>
                  <p:cNvSpPr>
                    <a:spLocks/>
                  </p:cNvSpPr>
                  <p:nvPr/>
                </p:nvSpPr>
                <p:spPr bwMode="auto">
                  <a:xfrm>
                    <a:off x="2103" y="3441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5" name="Freeform 585"/>
                  <p:cNvSpPr>
                    <a:spLocks/>
                  </p:cNvSpPr>
                  <p:nvPr/>
                </p:nvSpPr>
                <p:spPr bwMode="auto">
                  <a:xfrm>
                    <a:off x="2139" y="3426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6" name="Freeform 586"/>
                  <p:cNvSpPr>
                    <a:spLocks/>
                  </p:cNvSpPr>
                  <p:nvPr/>
                </p:nvSpPr>
                <p:spPr bwMode="auto">
                  <a:xfrm>
                    <a:off x="1921" y="3472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7" name="Freeform 587"/>
                  <p:cNvSpPr>
                    <a:spLocks/>
                  </p:cNvSpPr>
                  <p:nvPr/>
                </p:nvSpPr>
                <p:spPr bwMode="auto">
                  <a:xfrm>
                    <a:off x="1957" y="3457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8" name="Freeform 588"/>
                  <p:cNvSpPr>
                    <a:spLocks/>
                  </p:cNvSpPr>
                  <p:nvPr/>
                </p:nvSpPr>
                <p:spPr bwMode="auto">
                  <a:xfrm>
                    <a:off x="1993" y="3442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89" name="Freeform 589"/>
                  <p:cNvSpPr>
                    <a:spLocks/>
                  </p:cNvSpPr>
                  <p:nvPr/>
                </p:nvSpPr>
                <p:spPr bwMode="auto">
                  <a:xfrm>
                    <a:off x="2030" y="3427"/>
                    <a:ext cx="26" cy="42"/>
                  </a:xfrm>
                  <a:custGeom>
                    <a:avLst/>
                    <a:gdLst/>
                    <a:ahLst/>
                    <a:cxnLst>
                      <a:cxn ang="0">
                        <a:pos x="25" y="30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5" y="30"/>
                      </a:cxn>
                    </a:cxnLst>
                    <a:rect l="0" t="0" r="r" b="b"/>
                    <a:pathLst>
                      <a:path w="26" h="42">
                        <a:moveTo>
                          <a:pt x="25" y="30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5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0" name="Freeform 590"/>
                  <p:cNvSpPr>
                    <a:spLocks/>
                  </p:cNvSpPr>
                  <p:nvPr/>
                </p:nvSpPr>
                <p:spPr bwMode="auto">
                  <a:xfrm>
                    <a:off x="2067" y="3412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1" name="Freeform 591"/>
                  <p:cNvSpPr>
                    <a:spLocks/>
                  </p:cNvSpPr>
                  <p:nvPr/>
                </p:nvSpPr>
                <p:spPr bwMode="auto">
                  <a:xfrm>
                    <a:off x="2103" y="3396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2" name="Freeform 592"/>
                  <p:cNvSpPr>
                    <a:spLocks/>
                  </p:cNvSpPr>
                  <p:nvPr/>
                </p:nvSpPr>
                <p:spPr bwMode="auto">
                  <a:xfrm>
                    <a:off x="2139" y="3381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3" name="Freeform 593"/>
                  <p:cNvSpPr>
                    <a:spLocks/>
                  </p:cNvSpPr>
                  <p:nvPr/>
                </p:nvSpPr>
                <p:spPr bwMode="auto">
                  <a:xfrm>
                    <a:off x="1993" y="3397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4" name="Freeform 594"/>
                  <p:cNvSpPr>
                    <a:spLocks/>
                  </p:cNvSpPr>
                  <p:nvPr/>
                </p:nvSpPr>
                <p:spPr bwMode="auto">
                  <a:xfrm>
                    <a:off x="2030" y="3382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5" name="Freeform 595"/>
                  <p:cNvSpPr>
                    <a:spLocks/>
                  </p:cNvSpPr>
                  <p:nvPr/>
                </p:nvSpPr>
                <p:spPr bwMode="auto">
                  <a:xfrm>
                    <a:off x="2067" y="3367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6" name="Freeform 596"/>
                  <p:cNvSpPr>
                    <a:spLocks/>
                  </p:cNvSpPr>
                  <p:nvPr/>
                </p:nvSpPr>
                <p:spPr bwMode="auto">
                  <a:xfrm>
                    <a:off x="2103" y="3352"/>
                    <a:ext cx="25" cy="42"/>
                  </a:xfrm>
                  <a:custGeom>
                    <a:avLst/>
                    <a:gdLst/>
                    <a:ahLst/>
                    <a:cxnLst>
                      <a:cxn ang="0">
                        <a:pos x="24" y="3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1"/>
                      </a:cxn>
                      <a:cxn ang="0">
                        <a:pos x="24" y="30"/>
                      </a:cxn>
                    </a:cxnLst>
                    <a:rect l="0" t="0" r="r" b="b"/>
                    <a:pathLst>
                      <a:path w="25" h="42">
                        <a:moveTo>
                          <a:pt x="24" y="30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1"/>
                        </a:lnTo>
                        <a:lnTo>
                          <a:pt x="24" y="30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7" name="Freeform 597"/>
                  <p:cNvSpPr>
                    <a:spLocks/>
                  </p:cNvSpPr>
                  <p:nvPr/>
                </p:nvSpPr>
                <p:spPr bwMode="auto">
                  <a:xfrm>
                    <a:off x="2139" y="3336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8" name="Freeform 598"/>
                  <p:cNvSpPr>
                    <a:spLocks/>
                  </p:cNvSpPr>
                  <p:nvPr/>
                </p:nvSpPr>
                <p:spPr bwMode="auto">
                  <a:xfrm>
                    <a:off x="1921" y="3427"/>
                    <a:ext cx="25" cy="43"/>
                  </a:xfrm>
                  <a:custGeom>
                    <a:avLst/>
                    <a:gdLst/>
                    <a:ahLst/>
                    <a:cxnLst>
                      <a:cxn ang="0">
                        <a:pos x="24" y="31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4" y="31"/>
                      </a:cxn>
                    </a:cxnLst>
                    <a:rect l="0" t="0" r="r" b="b"/>
                    <a:pathLst>
                      <a:path w="25" h="43">
                        <a:moveTo>
                          <a:pt x="24" y="31"/>
                        </a:moveTo>
                        <a:lnTo>
                          <a:pt x="24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4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35799" name="Freeform 599"/>
                  <p:cNvSpPr>
                    <a:spLocks/>
                  </p:cNvSpPr>
                  <p:nvPr/>
                </p:nvSpPr>
                <p:spPr bwMode="auto">
                  <a:xfrm>
                    <a:off x="1957" y="3412"/>
                    <a:ext cx="26" cy="43"/>
                  </a:xfrm>
                  <a:custGeom>
                    <a:avLst/>
                    <a:gdLst/>
                    <a:ahLst/>
                    <a:cxnLst>
                      <a:cxn ang="0">
                        <a:pos x="25" y="31"/>
                      </a:cxn>
                      <a:cxn ang="0">
                        <a:pos x="25" y="0"/>
                      </a:cxn>
                      <a:cxn ang="0">
                        <a:pos x="0" y="10"/>
                      </a:cxn>
                      <a:cxn ang="0">
                        <a:pos x="0" y="42"/>
                      </a:cxn>
                      <a:cxn ang="0">
                        <a:pos x="25" y="31"/>
                      </a:cxn>
                    </a:cxnLst>
                    <a:rect l="0" t="0" r="r" b="b"/>
                    <a:pathLst>
                      <a:path w="26" h="43">
                        <a:moveTo>
                          <a:pt x="25" y="31"/>
                        </a:moveTo>
                        <a:lnTo>
                          <a:pt x="25" y="0"/>
                        </a:lnTo>
                        <a:lnTo>
                          <a:pt x="0" y="10"/>
                        </a:lnTo>
                        <a:lnTo>
                          <a:pt x="0" y="42"/>
                        </a:lnTo>
                        <a:lnTo>
                          <a:pt x="25" y="31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</p:grpSp>
        <p:grpSp>
          <p:nvGrpSpPr>
            <p:cNvPr id="435800" name="Group 600"/>
            <p:cNvGrpSpPr>
              <a:grpSpLocks/>
            </p:cNvGrpSpPr>
            <p:nvPr/>
          </p:nvGrpSpPr>
          <p:grpSpPr bwMode="auto">
            <a:xfrm>
              <a:off x="2108" y="3363"/>
              <a:ext cx="303" cy="344"/>
              <a:chOff x="2108" y="3363"/>
              <a:chExt cx="303" cy="344"/>
            </a:xfrm>
          </p:grpSpPr>
          <p:grpSp>
            <p:nvGrpSpPr>
              <p:cNvPr id="435801" name="Group 601"/>
              <p:cNvGrpSpPr>
                <a:grpSpLocks/>
              </p:cNvGrpSpPr>
              <p:nvPr/>
            </p:nvGrpSpPr>
            <p:grpSpPr bwMode="auto">
              <a:xfrm>
                <a:off x="2108" y="3363"/>
                <a:ext cx="299" cy="298"/>
                <a:chOff x="2108" y="3363"/>
                <a:chExt cx="299" cy="298"/>
              </a:xfrm>
            </p:grpSpPr>
            <p:sp>
              <p:nvSpPr>
                <p:cNvPr id="435802" name="Freeform 602"/>
                <p:cNvSpPr>
                  <a:spLocks/>
                </p:cNvSpPr>
                <p:nvPr/>
              </p:nvSpPr>
              <p:spPr bwMode="auto">
                <a:xfrm>
                  <a:off x="2124" y="3376"/>
                  <a:ext cx="171" cy="83"/>
                </a:xfrm>
                <a:custGeom>
                  <a:avLst/>
                  <a:gdLst/>
                  <a:ahLst/>
                  <a:cxnLst>
                    <a:cxn ang="0">
                      <a:pos x="170" y="0"/>
                    </a:cxn>
                    <a:cxn ang="0">
                      <a:pos x="170" y="41"/>
                    </a:cxn>
                    <a:cxn ang="0">
                      <a:pos x="0" y="82"/>
                    </a:cxn>
                    <a:cxn ang="0">
                      <a:pos x="0" y="39"/>
                    </a:cxn>
                    <a:cxn ang="0">
                      <a:pos x="170" y="0"/>
                    </a:cxn>
                  </a:cxnLst>
                  <a:rect l="0" t="0" r="r" b="b"/>
                  <a:pathLst>
                    <a:path w="171" h="83">
                      <a:moveTo>
                        <a:pt x="170" y="0"/>
                      </a:moveTo>
                      <a:lnTo>
                        <a:pt x="170" y="41"/>
                      </a:lnTo>
                      <a:lnTo>
                        <a:pt x="0" y="82"/>
                      </a:lnTo>
                      <a:lnTo>
                        <a:pt x="0" y="39"/>
                      </a:lnTo>
                      <a:lnTo>
                        <a:pt x="170" y="0"/>
                      </a:lnTo>
                    </a:path>
                  </a:pathLst>
                </a:custGeom>
                <a:solidFill>
                  <a:srgbClr val="7F7F7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03" name="Freeform 603"/>
                <p:cNvSpPr>
                  <a:spLocks/>
                </p:cNvSpPr>
                <p:nvPr/>
              </p:nvSpPr>
              <p:spPr bwMode="auto">
                <a:xfrm>
                  <a:off x="2133" y="3387"/>
                  <a:ext cx="154" cy="60"/>
                </a:xfrm>
                <a:custGeom>
                  <a:avLst/>
                  <a:gdLst/>
                  <a:ahLst/>
                  <a:cxnLst>
                    <a:cxn ang="0">
                      <a:pos x="153" y="0"/>
                    </a:cxn>
                    <a:cxn ang="0">
                      <a:pos x="153" y="22"/>
                    </a:cxn>
                    <a:cxn ang="0">
                      <a:pos x="0" y="59"/>
                    </a:cxn>
                    <a:cxn ang="0">
                      <a:pos x="0" y="34"/>
                    </a:cxn>
                    <a:cxn ang="0">
                      <a:pos x="153" y="0"/>
                    </a:cxn>
                  </a:cxnLst>
                  <a:rect l="0" t="0" r="r" b="b"/>
                  <a:pathLst>
                    <a:path w="154" h="60">
                      <a:moveTo>
                        <a:pt x="153" y="0"/>
                      </a:moveTo>
                      <a:lnTo>
                        <a:pt x="153" y="22"/>
                      </a:lnTo>
                      <a:lnTo>
                        <a:pt x="0" y="59"/>
                      </a:lnTo>
                      <a:lnTo>
                        <a:pt x="0" y="34"/>
                      </a:lnTo>
                      <a:lnTo>
                        <a:pt x="153" y="0"/>
                      </a:lnTo>
                    </a:path>
                  </a:pathLst>
                </a:custGeom>
                <a:solidFill>
                  <a:srgbClr val="E5E5E5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04" name="Freeform 604"/>
                <p:cNvSpPr>
                  <a:spLocks/>
                </p:cNvSpPr>
                <p:nvPr/>
              </p:nvSpPr>
              <p:spPr bwMode="auto">
                <a:xfrm>
                  <a:off x="2108" y="3363"/>
                  <a:ext cx="186" cy="54"/>
                </a:xfrm>
                <a:custGeom>
                  <a:avLst/>
                  <a:gdLst/>
                  <a:ahLst/>
                  <a:cxnLst>
                    <a:cxn ang="0">
                      <a:pos x="15" y="53"/>
                    </a:cxn>
                    <a:cxn ang="0">
                      <a:pos x="0" y="37"/>
                    </a:cxn>
                    <a:cxn ang="0">
                      <a:pos x="164" y="0"/>
                    </a:cxn>
                    <a:cxn ang="0">
                      <a:pos x="185" y="13"/>
                    </a:cxn>
                    <a:cxn ang="0">
                      <a:pos x="15" y="53"/>
                    </a:cxn>
                  </a:cxnLst>
                  <a:rect l="0" t="0" r="r" b="b"/>
                  <a:pathLst>
                    <a:path w="186" h="54">
                      <a:moveTo>
                        <a:pt x="15" y="53"/>
                      </a:moveTo>
                      <a:lnTo>
                        <a:pt x="0" y="37"/>
                      </a:lnTo>
                      <a:lnTo>
                        <a:pt x="164" y="0"/>
                      </a:lnTo>
                      <a:lnTo>
                        <a:pt x="185" y="13"/>
                      </a:lnTo>
                      <a:lnTo>
                        <a:pt x="15" y="53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05" name="Freeform 605"/>
                <p:cNvSpPr>
                  <a:spLocks/>
                </p:cNvSpPr>
                <p:nvPr/>
              </p:nvSpPr>
              <p:spPr bwMode="auto">
                <a:xfrm>
                  <a:off x="2108" y="3400"/>
                  <a:ext cx="94" cy="261"/>
                </a:xfrm>
                <a:custGeom>
                  <a:avLst/>
                  <a:gdLst/>
                  <a:ahLst/>
                  <a:cxnLst>
                    <a:cxn ang="0">
                      <a:pos x="93" y="260"/>
                    </a:cxn>
                    <a:cxn ang="0">
                      <a:pos x="93" y="204"/>
                    </a:cxn>
                    <a:cxn ang="0">
                      <a:pos x="15" y="53"/>
                    </a:cxn>
                    <a:cxn ang="0">
                      <a:pos x="15" y="14"/>
                    </a:cxn>
                    <a:cxn ang="0">
                      <a:pos x="0" y="0"/>
                    </a:cxn>
                    <a:cxn ang="0">
                      <a:pos x="0" y="165"/>
                    </a:cxn>
                    <a:cxn ang="0">
                      <a:pos x="93" y="260"/>
                    </a:cxn>
                  </a:cxnLst>
                  <a:rect l="0" t="0" r="r" b="b"/>
                  <a:pathLst>
                    <a:path w="94" h="261">
                      <a:moveTo>
                        <a:pt x="93" y="260"/>
                      </a:moveTo>
                      <a:lnTo>
                        <a:pt x="93" y="204"/>
                      </a:lnTo>
                      <a:lnTo>
                        <a:pt x="15" y="53"/>
                      </a:lnTo>
                      <a:lnTo>
                        <a:pt x="15" y="14"/>
                      </a:lnTo>
                      <a:lnTo>
                        <a:pt x="0" y="0"/>
                      </a:lnTo>
                      <a:lnTo>
                        <a:pt x="0" y="165"/>
                      </a:lnTo>
                      <a:lnTo>
                        <a:pt x="93" y="260"/>
                      </a:lnTo>
                    </a:path>
                  </a:pathLst>
                </a:custGeom>
                <a:solidFill>
                  <a:srgbClr val="4C4C4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06" name="Freeform 606"/>
                <p:cNvSpPr>
                  <a:spLocks/>
                </p:cNvSpPr>
                <p:nvPr/>
              </p:nvSpPr>
              <p:spPr bwMode="auto">
                <a:xfrm>
                  <a:off x="2201" y="3555"/>
                  <a:ext cx="186" cy="106"/>
                </a:xfrm>
                <a:custGeom>
                  <a:avLst/>
                  <a:gdLst/>
                  <a:ahLst/>
                  <a:cxnLst>
                    <a:cxn ang="0">
                      <a:pos x="185" y="0"/>
                    </a:cxn>
                    <a:cxn ang="0">
                      <a:pos x="185" y="52"/>
                    </a:cxn>
                    <a:cxn ang="0">
                      <a:pos x="0" y="105"/>
                    </a:cxn>
                    <a:cxn ang="0">
                      <a:pos x="0" y="49"/>
                    </a:cxn>
                    <a:cxn ang="0">
                      <a:pos x="185" y="0"/>
                    </a:cxn>
                  </a:cxnLst>
                  <a:rect l="0" t="0" r="r" b="b"/>
                  <a:pathLst>
                    <a:path w="186" h="106">
                      <a:moveTo>
                        <a:pt x="185" y="0"/>
                      </a:moveTo>
                      <a:lnTo>
                        <a:pt x="185" y="52"/>
                      </a:lnTo>
                      <a:lnTo>
                        <a:pt x="0" y="105"/>
                      </a:lnTo>
                      <a:lnTo>
                        <a:pt x="0" y="49"/>
                      </a:lnTo>
                      <a:lnTo>
                        <a:pt x="185" y="0"/>
                      </a:lnTo>
                    </a:path>
                  </a:pathLst>
                </a:custGeom>
                <a:solidFill>
                  <a:srgbClr val="7F7F7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07" name="Freeform 607"/>
                <p:cNvSpPr>
                  <a:spLocks/>
                </p:cNvSpPr>
                <p:nvPr/>
              </p:nvSpPr>
              <p:spPr bwMode="auto">
                <a:xfrm>
                  <a:off x="2135" y="3386"/>
                  <a:ext cx="152" cy="59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151" y="21"/>
                    </a:cxn>
                    <a:cxn ang="0">
                      <a:pos x="0" y="58"/>
                    </a:cxn>
                    <a:cxn ang="0">
                      <a:pos x="0" y="34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152" h="59">
                      <a:moveTo>
                        <a:pt x="151" y="0"/>
                      </a:moveTo>
                      <a:lnTo>
                        <a:pt x="151" y="21"/>
                      </a:lnTo>
                      <a:lnTo>
                        <a:pt x="0" y="58"/>
                      </a:lnTo>
                      <a:lnTo>
                        <a:pt x="0" y="34"/>
                      </a:lnTo>
                      <a:lnTo>
                        <a:pt x="151" y="0"/>
                      </a:lnTo>
                    </a:path>
                  </a:pathLst>
                </a:custGeom>
                <a:solidFill>
                  <a:srgbClr val="5EC8A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08" name="Freeform 608"/>
                <p:cNvSpPr>
                  <a:spLocks/>
                </p:cNvSpPr>
                <p:nvPr/>
              </p:nvSpPr>
              <p:spPr bwMode="auto">
                <a:xfrm>
                  <a:off x="2124" y="3411"/>
                  <a:ext cx="263" cy="193"/>
                </a:xfrm>
                <a:custGeom>
                  <a:avLst/>
                  <a:gdLst/>
                  <a:ahLst/>
                  <a:cxnLst>
                    <a:cxn ang="0">
                      <a:pos x="0" y="42"/>
                    </a:cxn>
                    <a:cxn ang="0">
                      <a:pos x="171" y="0"/>
                    </a:cxn>
                    <a:cxn ang="0">
                      <a:pos x="262" y="143"/>
                    </a:cxn>
                    <a:cxn ang="0">
                      <a:pos x="77" y="192"/>
                    </a:cxn>
                    <a:cxn ang="0">
                      <a:pos x="0" y="42"/>
                    </a:cxn>
                  </a:cxnLst>
                  <a:rect l="0" t="0" r="r" b="b"/>
                  <a:pathLst>
                    <a:path w="263" h="193">
                      <a:moveTo>
                        <a:pt x="0" y="42"/>
                      </a:moveTo>
                      <a:lnTo>
                        <a:pt x="171" y="0"/>
                      </a:lnTo>
                      <a:lnTo>
                        <a:pt x="262" y="143"/>
                      </a:lnTo>
                      <a:lnTo>
                        <a:pt x="77" y="192"/>
                      </a:lnTo>
                      <a:lnTo>
                        <a:pt x="0" y="42"/>
                      </a:lnTo>
                    </a:path>
                  </a:pathLst>
                </a:custGeom>
                <a:solidFill>
                  <a:srgbClr val="DDDD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09" name="Freeform 609"/>
                <p:cNvSpPr>
                  <a:spLocks/>
                </p:cNvSpPr>
                <p:nvPr/>
              </p:nvSpPr>
              <p:spPr bwMode="auto">
                <a:xfrm>
                  <a:off x="2139" y="3431"/>
                  <a:ext cx="225" cy="147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157" y="0"/>
                    </a:cxn>
                    <a:cxn ang="0">
                      <a:pos x="224" y="102"/>
                    </a:cxn>
                    <a:cxn ang="0">
                      <a:pos x="56" y="146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225" h="147">
                      <a:moveTo>
                        <a:pt x="0" y="38"/>
                      </a:moveTo>
                      <a:lnTo>
                        <a:pt x="157" y="0"/>
                      </a:lnTo>
                      <a:lnTo>
                        <a:pt x="224" y="102"/>
                      </a:lnTo>
                      <a:lnTo>
                        <a:pt x="56" y="146"/>
                      </a:lnTo>
                      <a:lnTo>
                        <a:pt x="0" y="38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0" name="Freeform 610"/>
                <p:cNvSpPr>
                  <a:spLocks/>
                </p:cNvSpPr>
                <p:nvPr/>
              </p:nvSpPr>
              <p:spPr bwMode="auto">
                <a:xfrm>
                  <a:off x="2297" y="3475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1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32" h="23">
                      <a:moveTo>
                        <a:pt x="9" y="22"/>
                      </a:moveTo>
                      <a:lnTo>
                        <a:pt x="31" y="16"/>
                      </a:ln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1" name="Freeform 611"/>
                <p:cNvSpPr>
                  <a:spLocks/>
                </p:cNvSpPr>
                <p:nvPr/>
              </p:nvSpPr>
              <p:spPr bwMode="auto">
                <a:xfrm>
                  <a:off x="2319" y="3512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10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5"/>
                    </a:cxn>
                    <a:cxn ang="0">
                      <a:pos x="10" y="23"/>
                    </a:cxn>
                  </a:cxnLst>
                  <a:rect l="0" t="0" r="r" b="b"/>
                  <a:pathLst>
                    <a:path w="33" h="24">
                      <a:moveTo>
                        <a:pt x="10" y="23"/>
                      </a:move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5"/>
                      </a:lnTo>
                      <a:lnTo>
                        <a:pt x="10" y="23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2" name="Freeform 612"/>
                <p:cNvSpPr>
                  <a:spLocks/>
                </p:cNvSpPr>
                <p:nvPr/>
              </p:nvSpPr>
              <p:spPr bwMode="auto">
                <a:xfrm>
                  <a:off x="2285" y="3457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0" y="16"/>
                    </a:cxn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1" h="22">
                      <a:moveTo>
                        <a:pt x="9" y="21"/>
                      </a:moveTo>
                      <a:lnTo>
                        <a:pt x="30" y="16"/>
                      </a:lnTo>
                      <a:lnTo>
                        <a:pt x="20" y="0"/>
                      </a:lnTo>
                      <a:lnTo>
                        <a:pt x="0" y="4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3" name="Freeform 613"/>
                <p:cNvSpPr>
                  <a:spLocks/>
                </p:cNvSpPr>
                <p:nvPr/>
              </p:nvSpPr>
              <p:spPr bwMode="auto">
                <a:xfrm>
                  <a:off x="2308" y="3494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1" y="15"/>
                    </a:cxn>
                    <a:cxn ang="0">
                      <a:pos x="21" y="0"/>
                    </a:cxn>
                    <a:cxn ang="0">
                      <a:pos x="0" y="4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2" h="22">
                      <a:moveTo>
                        <a:pt x="9" y="21"/>
                      </a:moveTo>
                      <a:lnTo>
                        <a:pt x="31" y="15"/>
                      </a:lnTo>
                      <a:lnTo>
                        <a:pt x="21" y="0"/>
                      </a:lnTo>
                      <a:lnTo>
                        <a:pt x="0" y="4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4" name="Freeform 614"/>
                <p:cNvSpPr>
                  <a:spLocks/>
                </p:cNvSpPr>
                <p:nvPr/>
              </p:nvSpPr>
              <p:spPr bwMode="auto">
                <a:xfrm>
                  <a:off x="2275" y="3439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0" y="5"/>
                    </a:cxn>
                    <a:cxn ang="0">
                      <a:pos x="8" y="20"/>
                    </a:cxn>
                    <a:cxn ang="0">
                      <a:pos x="29" y="15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30" h="21">
                      <a:moveTo>
                        <a:pt x="19" y="0"/>
                      </a:moveTo>
                      <a:lnTo>
                        <a:pt x="0" y="5"/>
                      </a:lnTo>
                      <a:lnTo>
                        <a:pt x="8" y="20"/>
                      </a:lnTo>
                      <a:lnTo>
                        <a:pt x="29" y="15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5" name="Freeform 615"/>
                <p:cNvSpPr>
                  <a:spLocks/>
                </p:cNvSpPr>
                <p:nvPr/>
              </p:nvSpPr>
              <p:spPr bwMode="auto">
                <a:xfrm>
                  <a:off x="2246" y="3446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0" y="5"/>
                    </a:cxn>
                    <a:cxn ang="0">
                      <a:pos x="8" y="20"/>
                    </a:cxn>
                    <a:cxn ang="0">
                      <a:pos x="29" y="15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30" h="21">
                      <a:moveTo>
                        <a:pt x="19" y="0"/>
                      </a:moveTo>
                      <a:lnTo>
                        <a:pt x="0" y="5"/>
                      </a:lnTo>
                      <a:lnTo>
                        <a:pt x="8" y="20"/>
                      </a:lnTo>
                      <a:lnTo>
                        <a:pt x="29" y="15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6" name="Freeform 616"/>
                <p:cNvSpPr>
                  <a:spLocks/>
                </p:cNvSpPr>
                <p:nvPr/>
              </p:nvSpPr>
              <p:spPr bwMode="auto">
                <a:xfrm>
                  <a:off x="2291" y="3519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0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3" h="24">
                      <a:moveTo>
                        <a:pt x="0" y="5"/>
                      </a:moveTo>
                      <a:lnTo>
                        <a:pt x="10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7" name="Freeform 617"/>
                <p:cNvSpPr>
                  <a:spLocks/>
                </p:cNvSpPr>
                <p:nvPr/>
              </p:nvSpPr>
              <p:spPr bwMode="auto">
                <a:xfrm>
                  <a:off x="2281" y="3501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0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31" h="23">
                      <a:moveTo>
                        <a:pt x="9" y="22"/>
                      </a:moveTo>
                      <a:lnTo>
                        <a:pt x="30" y="16"/>
                      </a:ln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8" name="Freeform 618"/>
                <p:cNvSpPr>
                  <a:spLocks/>
                </p:cNvSpPr>
                <p:nvPr/>
              </p:nvSpPr>
              <p:spPr bwMode="auto">
                <a:xfrm>
                  <a:off x="2269" y="3482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1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2" h="22">
                      <a:moveTo>
                        <a:pt x="9" y="21"/>
                      </a:moveTo>
                      <a:lnTo>
                        <a:pt x="31" y="16"/>
                      </a:ln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19" name="Freeform 619"/>
                <p:cNvSpPr>
                  <a:spLocks/>
                </p:cNvSpPr>
                <p:nvPr/>
              </p:nvSpPr>
              <p:spPr bwMode="auto">
                <a:xfrm>
                  <a:off x="2257" y="3464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30" y="15"/>
                    </a:cxn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9" y="21"/>
                    </a:cxn>
                    <a:cxn ang="0">
                      <a:pos x="30" y="15"/>
                    </a:cxn>
                  </a:cxnLst>
                  <a:rect l="0" t="0" r="r" b="b"/>
                  <a:pathLst>
                    <a:path w="31" h="22">
                      <a:moveTo>
                        <a:pt x="30" y="15"/>
                      </a:moveTo>
                      <a:lnTo>
                        <a:pt x="20" y="0"/>
                      </a:lnTo>
                      <a:lnTo>
                        <a:pt x="0" y="4"/>
                      </a:lnTo>
                      <a:lnTo>
                        <a:pt x="9" y="21"/>
                      </a:lnTo>
                      <a:lnTo>
                        <a:pt x="30" y="1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0" name="Freeform 620"/>
                <p:cNvSpPr>
                  <a:spLocks/>
                </p:cNvSpPr>
                <p:nvPr/>
              </p:nvSpPr>
              <p:spPr bwMode="auto">
                <a:xfrm>
                  <a:off x="2229" y="3493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31" y="15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1"/>
                    </a:cxn>
                    <a:cxn ang="0">
                      <a:pos x="31" y="15"/>
                    </a:cxn>
                  </a:cxnLst>
                  <a:rect l="0" t="0" r="r" b="b"/>
                  <a:pathLst>
                    <a:path w="32" h="22">
                      <a:moveTo>
                        <a:pt x="31" y="15"/>
                      </a:move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8" y="21"/>
                      </a:lnTo>
                      <a:lnTo>
                        <a:pt x="31" y="1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1" name="Freeform 621"/>
                <p:cNvSpPr>
                  <a:spLocks/>
                </p:cNvSpPr>
                <p:nvPr/>
              </p:nvSpPr>
              <p:spPr bwMode="auto">
                <a:xfrm>
                  <a:off x="2209" y="3455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1"/>
                    </a:cxn>
                    <a:cxn ang="0">
                      <a:pos x="30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2">
                      <a:moveTo>
                        <a:pt x="20" y="0"/>
                      </a:moveTo>
                      <a:lnTo>
                        <a:pt x="0" y="4"/>
                      </a:lnTo>
                      <a:lnTo>
                        <a:pt x="8" y="21"/>
                      </a:lnTo>
                      <a:lnTo>
                        <a:pt x="30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2" name="Freeform 622"/>
                <p:cNvSpPr>
                  <a:spLocks/>
                </p:cNvSpPr>
                <p:nvPr/>
              </p:nvSpPr>
              <p:spPr bwMode="auto">
                <a:xfrm>
                  <a:off x="2219" y="3473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31" y="16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1"/>
                    </a:cxn>
                    <a:cxn ang="0">
                      <a:pos x="31" y="16"/>
                    </a:cxn>
                  </a:cxnLst>
                  <a:rect l="0" t="0" r="r" b="b"/>
                  <a:pathLst>
                    <a:path w="32" h="22">
                      <a:moveTo>
                        <a:pt x="31" y="16"/>
                      </a:move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9" y="21"/>
                      </a:lnTo>
                      <a:lnTo>
                        <a:pt x="31" y="16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3" name="Freeform 623"/>
                <p:cNvSpPr>
                  <a:spLocks/>
                </p:cNvSpPr>
                <p:nvPr/>
              </p:nvSpPr>
              <p:spPr bwMode="auto">
                <a:xfrm>
                  <a:off x="2239" y="3511"/>
                  <a:ext cx="33" cy="2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8" y="21"/>
                    </a:cxn>
                    <a:cxn ang="0">
                      <a:pos x="32" y="14"/>
                    </a:cxn>
                    <a:cxn ang="0">
                      <a:pos x="22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3" h="22">
                      <a:moveTo>
                        <a:pt x="0" y="5"/>
                      </a:moveTo>
                      <a:lnTo>
                        <a:pt x="8" y="21"/>
                      </a:lnTo>
                      <a:lnTo>
                        <a:pt x="32" y="14"/>
                      </a:lnTo>
                      <a:lnTo>
                        <a:pt x="22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4" name="Freeform 624"/>
                <p:cNvSpPr>
                  <a:spLocks/>
                </p:cNvSpPr>
                <p:nvPr/>
              </p:nvSpPr>
              <p:spPr bwMode="auto">
                <a:xfrm>
                  <a:off x="2250" y="3530"/>
                  <a:ext cx="34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9" y="23"/>
                    </a:cxn>
                    <a:cxn ang="0">
                      <a:pos x="33" y="16"/>
                    </a:cxn>
                    <a:cxn ang="0">
                      <a:pos x="2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4" h="24">
                      <a:moveTo>
                        <a:pt x="0" y="5"/>
                      </a:moveTo>
                      <a:lnTo>
                        <a:pt x="9" y="23"/>
                      </a:lnTo>
                      <a:lnTo>
                        <a:pt x="33" y="16"/>
                      </a:lnTo>
                      <a:lnTo>
                        <a:pt x="23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5" name="Freeform 625"/>
                <p:cNvSpPr>
                  <a:spLocks/>
                </p:cNvSpPr>
                <p:nvPr/>
              </p:nvSpPr>
              <p:spPr bwMode="auto">
                <a:xfrm>
                  <a:off x="2191" y="3481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29" y="15"/>
                    </a:cxn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0"/>
                    </a:cxn>
                    <a:cxn ang="0">
                      <a:pos x="29" y="15"/>
                    </a:cxn>
                  </a:cxnLst>
                  <a:rect l="0" t="0" r="r" b="b"/>
                  <a:pathLst>
                    <a:path w="30" h="21">
                      <a:moveTo>
                        <a:pt x="29" y="15"/>
                      </a:moveTo>
                      <a:lnTo>
                        <a:pt x="20" y="0"/>
                      </a:lnTo>
                      <a:lnTo>
                        <a:pt x="0" y="4"/>
                      </a:lnTo>
                      <a:lnTo>
                        <a:pt x="8" y="20"/>
                      </a:lnTo>
                      <a:lnTo>
                        <a:pt x="29" y="1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6" name="Freeform 626"/>
                <p:cNvSpPr>
                  <a:spLocks/>
                </p:cNvSpPr>
                <p:nvPr/>
              </p:nvSpPr>
              <p:spPr bwMode="auto">
                <a:xfrm>
                  <a:off x="2201" y="3500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1"/>
                    </a:cxn>
                    <a:cxn ang="0">
                      <a:pos x="30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2">
                      <a:moveTo>
                        <a:pt x="20" y="0"/>
                      </a:moveTo>
                      <a:lnTo>
                        <a:pt x="0" y="5"/>
                      </a:lnTo>
                      <a:lnTo>
                        <a:pt x="9" y="21"/>
                      </a:lnTo>
                      <a:lnTo>
                        <a:pt x="30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7" name="Freeform 627"/>
                <p:cNvSpPr>
                  <a:spLocks/>
                </p:cNvSpPr>
                <p:nvPr/>
              </p:nvSpPr>
              <p:spPr bwMode="auto">
                <a:xfrm>
                  <a:off x="2211" y="3518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1" y="16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2" h="23">
                      <a:moveTo>
                        <a:pt x="22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1" y="16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8" name="Freeform 628"/>
                <p:cNvSpPr>
                  <a:spLocks/>
                </p:cNvSpPr>
                <p:nvPr/>
              </p:nvSpPr>
              <p:spPr bwMode="auto">
                <a:xfrm>
                  <a:off x="2181" y="3462"/>
                  <a:ext cx="30" cy="22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1"/>
                    </a:cxn>
                    <a:cxn ang="0">
                      <a:pos x="29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0" h="22">
                      <a:moveTo>
                        <a:pt x="20" y="0"/>
                      </a:moveTo>
                      <a:lnTo>
                        <a:pt x="0" y="4"/>
                      </a:lnTo>
                      <a:lnTo>
                        <a:pt x="8" y="21"/>
                      </a:lnTo>
                      <a:lnTo>
                        <a:pt x="29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29" name="Freeform 629"/>
                <p:cNvSpPr>
                  <a:spLocks/>
                </p:cNvSpPr>
                <p:nvPr/>
              </p:nvSpPr>
              <p:spPr bwMode="auto">
                <a:xfrm>
                  <a:off x="2223" y="3537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9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3" h="24">
                      <a:moveTo>
                        <a:pt x="0" y="5"/>
                      </a:moveTo>
                      <a:lnTo>
                        <a:pt x="9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0" name="Freeform 630"/>
                <p:cNvSpPr>
                  <a:spLocks/>
                </p:cNvSpPr>
                <p:nvPr/>
              </p:nvSpPr>
              <p:spPr bwMode="auto">
                <a:xfrm>
                  <a:off x="2151" y="3468"/>
                  <a:ext cx="33" cy="2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2" y="16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3" h="23">
                      <a:moveTo>
                        <a:pt x="22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2" y="16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1" name="Freeform 631"/>
                <p:cNvSpPr>
                  <a:spLocks/>
                </p:cNvSpPr>
                <p:nvPr/>
              </p:nvSpPr>
              <p:spPr bwMode="auto">
                <a:xfrm>
                  <a:off x="2163" y="3488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4"/>
                    </a:cxn>
                    <a:cxn ang="0">
                      <a:pos x="7" y="21"/>
                    </a:cxn>
                    <a:cxn ang="0">
                      <a:pos x="30" y="15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1" h="22">
                      <a:moveTo>
                        <a:pt x="21" y="0"/>
                      </a:moveTo>
                      <a:lnTo>
                        <a:pt x="0" y="4"/>
                      </a:lnTo>
                      <a:lnTo>
                        <a:pt x="7" y="21"/>
                      </a:lnTo>
                      <a:lnTo>
                        <a:pt x="30" y="15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2" name="Freeform 632"/>
                <p:cNvSpPr>
                  <a:spLocks/>
                </p:cNvSpPr>
                <p:nvPr/>
              </p:nvSpPr>
              <p:spPr bwMode="auto">
                <a:xfrm>
                  <a:off x="2183" y="3525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1" h="23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3" name="Freeform 633"/>
                <p:cNvSpPr>
                  <a:spLocks/>
                </p:cNvSpPr>
                <p:nvPr/>
              </p:nvSpPr>
              <p:spPr bwMode="auto">
                <a:xfrm>
                  <a:off x="2193" y="3544"/>
                  <a:ext cx="32" cy="25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4"/>
                    </a:cxn>
                    <a:cxn ang="0">
                      <a:pos x="31" y="18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2" h="25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9" y="24"/>
                      </a:lnTo>
                      <a:lnTo>
                        <a:pt x="31" y="18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4" name="Freeform 634"/>
                <p:cNvSpPr>
                  <a:spLocks/>
                </p:cNvSpPr>
                <p:nvPr/>
              </p:nvSpPr>
              <p:spPr bwMode="auto">
                <a:xfrm>
                  <a:off x="2173" y="3506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1" y="16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2" h="23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1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5" name="Freeform 635"/>
                <p:cNvSpPr>
                  <a:spLocks/>
                </p:cNvSpPr>
                <p:nvPr/>
              </p:nvSpPr>
              <p:spPr bwMode="auto">
                <a:xfrm>
                  <a:off x="2299" y="3472"/>
                  <a:ext cx="32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1" y="15"/>
                    </a:cxn>
                    <a:cxn ang="0">
                      <a:pos x="21" y="0"/>
                    </a:cxn>
                    <a:cxn ang="0">
                      <a:pos x="0" y="4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2" h="22">
                      <a:moveTo>
                        <a:pt x="9" y="21"/>
                      </a:moveTo>
                      <a:lnTo>
                        <a:pt x="31" y="15"/>
                      </a:lnTo>
                      <a:lnTo>
                        <a:pt x="21" y="0"/>
                      </a:lnTo>
                      <a:lnTo>
                        <a:pt x="0" y="4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6" name="Freeform 636"/>
                <p:cNvSpPr>
                  <a:spLocks/>
                </p:cNvSpPr>
                <p:nvPr/>
              </p:nvSpPr>
              <p:spPr bwMode="auto">
                <a:xfrm>
                  <a:off x="2322" y="3509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1" y="16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32" h="23">
                      <a:moveTo>
                        <a:pt x="9" y="22"/>
                      </a:moveTo>
                      <a:lnTo>
                        <a:pt x="31" y="16"/>
                      </a:ln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7" name="Freeform 637"/>
                <p:cNvSpPr>
                  <a:spLocks/>
                </p:cNvSpPr>
                <p:nvPr/>
              </p:nvSpPr>
              <p:spPr bwMode="auto">
                <a:xfrm>
                  <a:off x="2288" y="3453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9" y="21"/>
                    </a:cxn>
                    <a:cxn ang="0">
                      <a:pos x="30" y="16"/>
                    </a:cxn>
                    <a:cxn ang="0">
                      <a:pos x="19" y="0"/>
                    </a:cxn>
                    <a:cxn ang="0">
                      <a:pos x="0" y="5"/>
                    </a:cxn>
                    <a:cxn ang="0">
                      <a:pos x="9" y="21"/>
                    </a:cxn>
                  </a:cxnLst>
                  <a:rect l="0" t="0" r="r" b="b"/>
                  <a:pathLst>
                    <a:path w="31" h="22">
                      <a:moveTo>
                        <a:pt x="9" y="21"/>
                      </a:moveTo>
                      <a:lnTo>
                        <a:pt x="30" y="16"/>
                      </a:lnTo>
                      <a:lnTo>
                        <a:pt x="19" y="0"/>
                      </a:lnTo>
                      <a:lnTo>
                        <a:pt x="0" y="5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8" name="Freeform 638"/>
                <p:cNvSpPr>
                  <a:spLocks/>
                </p:cNvSpPr>
                <p:nvPr/>
              </p:nvSpPr>
              <p:spPr bwMode="auto">
                <a:xfrm>
                  <a:off x="2311" y="3490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19" y="0"/>
                    </a:cxn>
                    <a:cxn ang="0">
                      <a:pos x="0" y="5"/>
                    </a:cxn>
                    <a:cxn ang="0">
                      <a:pos x="8" y="22"/>
                    </a:cxn>
                  </a:cxnLst>
                  <a:rect l="0" t="0" r="r" b="b"/>
                  <a:pathLst>
                    <a:path w="31" h="23">
                      <a:moveTo>
                        <a:pt x="8" y="22"/>
                      </a:moveTo>
                      <a:lnTo>
                        <a:pt x="30" y="16"/>
                      </a:lnTo>
                      <a:lnTo>
                        <a:pt x="19" y="0"/>
                      </a:lnTo>
                      <a:lnTo>
                        <a:pt x="0" y="5"/>
                      </a:lnTo>
                      <a:lnTo>
                        <a:pt x="8" y="22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39" name="Freeform 639"/>
                <p:cNvSpPr>
                  <a:spLocks/>
                </p:cNvSpPr>
                <p:nvPr/>
              </p:nvSpPr>
              <p:spPr bwMode="auto">
                <a:xfrm>
                  <a:off x="2276" y="3436"/>
                  <a:ext cx="32" cy="21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0"/>
                    </a:cxn>
                    <a:cxn ang="0">
                      <a:pos x="31" y="15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2" h="21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9" y="20"/>
                      </a:lnTo>
                      <a:lnTo>
                        <a:pt x="31" y="15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0" name="Freeform 640"/>
                <p:cNvSpPr>
                  <a:spLocks/>
                </p:cNvSpPr>
                <p:nvPr/>
              </p:nvSpPr>
              <p:spPr bwMode="auto">
                <a:xfrm>
                  <a:off x="2250" y="3443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8" y="20"/>
                    </a:cxn>
                    <a:cxn ang="0">
                      <a:pos x="29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0" h="21">
                      <a:moveTo>
                        <a:pt x="20" y="0"/>
                      </a:moveTo>
                      <a:lnTo>
                        <a:pt x="0" y="5"/>
                      </a:lnTo>
                      <a:lnTo>
                        <a:pt x="8" y="20"/>
                      </a:lnTo>
                      <a:lnTo>
                        <a:pt x="29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1" name="Freeform 641"/>
                <p:cNvSpPr>
                  <a:spLocks/>
                </p:cNvSpPr>
                <p:nvPr/>
              </p:nvSpPr>
              <p:spPr bwMode="auto">
                <a:xfrm>
                  <a:off x="2294" y="3517"/>
                  <a:ext cx="33" cy="22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9" y="21"/>
                    </a:cxn>
                    <a:cxn ang="0">
                      <a:pos x="32" y="15"/>
                    </a:cxn>
                    <a:cxn ang="0">
                      <a:pos x="21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33" h="22">
                      <a:moveTo>
                        <a:pt x="0" y="4"/>
                      </a:moveTo>
                      <a:lnTo>
                        <a:pt x="9" y="21"/>
                      </a:lnTo>
                      <a:lnTo>
                        <a:pt x="32" y="15"/>
                      </a:lnTo>
                      <a:lnTo>
                        <a:pt x="21" y="0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2" name="Freeform 642"/>
                <p:cNvSpPr>
                  <a:spLocks/>
                </p:cNvSpPr>
                <p:nvPr/>
              </p:nvSpPr>
              <p:spPr bwMode="auto">
                <a:xfrm>
                  <a:off x="2282" y="3498"/>
                  <a:ext cx="33" cy="21"/>
                </a:xfrm>
                <a:custGeom>
                  <a:avLst/>
                  <a:gdLst/>
                  <a:ahLst/>
                  <a:cxnLst>
                    <a:cxn ang="0">
                      <a:pos x="9" y="20"/>
                    </a:cxn>
                    <a:cxn ang="0">
                      <a:pos x="32" y="15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9" y="20"/>
                    </a:cxn>
                  </a:cxnLst>
                  <a:rect l="0" t="0" r="r" b="b"/>
                  <a:pathLst>
                    <a:path w="33" h="21">
                      <a:moveTo>
                        <a:pt x="9" y="20"/>
                      </a:moveTo>
                      <a:lnTo>
                        <a:pt x="32" y="15"/>
                      </a:ln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3" name="Freeform 643"/>
                <p:cNvSpPr>
                  <a:spLocks/>
                </p:cNvSpPr>
                <p:nvPr/>
              </p:nvSpPr>
              <p:spPr bwMode="auto">
                <a:xfrm>
                  <a:off x="2270" y="3479"/>
                  <a:ext cx="33" cy="22"/>
                </a:xfrm>
                <a:custGeom>
                  <a:avLst/>
                  <a:gdLst/>
                  <a:ahLst/>
                  <a:cxnLst>
                    <a:cxn ang="0">
                      <a:pos x="10" y="21"/>
                    </a:cxn>
                    <a:cxn ang="0">
                      <a:pos x="32" y="15"/>
                    </a:cxn>
                    <a:cxn ang="0">
                      <a:pos x="21" y="0"/>
                    </a:cxn>
                    <a:cxn ang="0">
                      <a:pos x="0" y="4"/>
                    </a:cxn>
                    <a:cxn ang="0">
                      <a:pos x="10" y="21"/>
                    </a:cxn>
                  </a:cxnLst>
                  <a:rect l="0" t="0" r="r" b="b"/>
                  <a:pathLst>
                    <a:path w="33" h="22">
                      <a:moveTo>
                        <a:pt x="10" y="21"/>
                      </a:moveTo>
                      <a:lnTo>
                        <a:pt x="32" y="15"/>
                      </a:lnTo>
                      <a:lnTo>
                        <a:pt x="21" y="0"/>
                      </a:lnTo>
                      <a:lnTo>
                        <a:pt x="0" y="4"/>
                      </a:lnTo>
                      <a:lnTo>
                        <a:pt x="10" y="21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4" name="Freeform 644"/>
                <p:cNvSpPr>
                  <a:spLocks/>
                </p:cNvSpPr>
                <p:nvPr/>
              </p:nvSpPr>
              <p:spPr bwMode="auto">
                <a:xfrm>
                  <a:off x="2260" y="3460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30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9" y="21"/>
                    </a:cxn>
                    <a:cxn ang="0">
                      <a:pos x="30" y="16"/>
                    </a:cxn>
                  </a:cxnLst>
                  <a:rect l="0" t="0" r="r" b="b"/>
                  <a:pathLst>
                    <a:path w="31" h="22">
                      <a:moveTo>
                        <a:pt x="30" y="16"/>
                      </a:move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9" y="21"/>
                      </a:lnTo>
                      <a:lnTo>
                        <a:pt x="30" y="16"/>
                      </a:lnTo>
                    </a:path>
                  </a:pathLst>
                </a:custGeom>
                <a:solidFill>
                  <a:srgbClr val="F4F4F4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5" name="Freeform 645"/>
                <p:cNvSpPr>
                  <a:spLocks/>
                </p:cNvSpPr>
                <p:nvPr/>
              </p:nvSpPr>
              <p:spPr bwMode="auto">
                <a:xfrm>
                  <a:off x="2231" y="3488"/>
                  <a:ext cx="32" cy="24"/>
                </a:xfrm>
                <a:custGeom>
                  <a:avLst/>
                  <a:gdLst/>
                  <a:ahLst/>
                  <a:cxnLst>
                    <a:cxn ang="0">
                      <a:pos x="31" y="17"/>
                    </a:cxn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3"/>
                    </a:cxn>
                    <a:cxn ang="0">
                      <a:pos x="31" y="17"/>
                    </a:cxn>
                  </a:cxnLst>
                  <a:rect l="0" t="0" r="r" b="b"/>
                  <a:pathLst>
                    <a:path w="32" h="24">
                      <a:moveTo>
                        <a:pt x="31" y="17"/>
                      </a:moveTo>
                      <a:lnTo>
                        <a:pt x="21" y="0"/>
                      </a:lnTo>
                      <a:lnTo>
                        <a:pt x="0" y="5"/>
                      </a:lnTo>
                      <a:lnTo>
                        <a:pt x="8" y="23"/>
                      </a:lnTo>
                      <a:lnTo>
                        <a:pt x="31" y="17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6" name="Freeform 646"/>
                <p:cNvSpPr>
                  <a:spLocks/>
                </p:cNvSpPr>
                <p:nvPr/>
              </p:nvSpPr>
              <p:spPr bwMode="auto">
                <a:xfrm>
                  <a:off x="2211" y="3452"/>
                  <a:ext cx="31" cy="21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0"/>
                    </a:cxn>
                    <a:cxn ang="0">
                      <a:pos x="30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1">
                      <a:moveTo>
                        <a:pt x="20" y="0"/>
                      </a:moveTo>
                      <a:lnTo>
                        <a:pt x="0" y="4"/>
                      </a:lnTo>
                      <a:lnTo>
                        <a:pt x="8" y="20"/>
                      </a:lnTo>
                      <a:lnTo>
                        <a:pt x="30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7" name="Freeform 647"/>
                <p:cNvSpPr>
                  <a:spLocks/>
                </p:cNvSpPr>
                <p:nvPr/>
              </p:nvSpPr>
              <p:spPr bwMode="auto">
                <a:xfrm>
                  <a:off x="2221" y="3470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30" y="15"/>
                    </a:cxn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1"/>
                    </a:cxn>
                    <a:cxn ang="0">
                      <a:pos x="30" y="15"/>
                    </a:cxn>
                  </a:cxnLst>
                  <a:rect l="0" t="0" r="r" b="b"/>
                  <a:pathLst>
                    <a:path w="31" h="22">
                      <a:moveTo>
                        <a:pt x="30" y="15"/>
                      </a:moveTo>
                      <a:lnTo>
                        <a:pt x="20" y="0"/>
                      </a:lnTo>
                      <a:lnTo>
                        <a:pt x="0" y="4"/>
                      </a:lnTo>
                      <a:lnTo>
                        <a:pt x="8" y="21"/>
                      </a:lnTo>
                      <a:lnTo>
                        <a:pt x="30" y="15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8" name="Freeform 648"/>
                <p:cNvSpPr>
                  <a:spLocks/>
                </p:cNvSpPr>
                <p:nvPr/>
              </p:nvSpPr>
              <p:spPr bwMode="auto">
                <a:xfrm>
                  <a:off x="2242" y="3507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9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33" h="24">
                      <a:moveTo>
                        <a:pt x="0" y="6"/>
                      </a:moveTo>
                      <a:lnTo>
                        <a:pt x="9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49" name="Freeform 649"/>
                <p:cNvSpPr>
                  <a:spLocks/>
                </p:cNvSpPr>
                <p:nvPr/>
              </p:nvSpPr>
              <p:spPr bwMode="auto">
                <a:xfrm>
                  <a:off x="2253" y="3526"/>
                  <a:ext cx="34" cy="2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9" y="24"/>
                    </a:cxn>
                    <a:cxn ang="0">
                      <a:pos x="33" y="17"/>
                    </a:cxn>
                    <a:cxn ang="0">
                      <a:pos x="23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34" h="25">
                      <a:moveTo>
                        <a:pt x="0" y="6"/>
                      </a:moveTo>
                      <a:lnTo>
                        <a:pt x="9" y="24"/>
                      </a:lnTo>
                      <a:lnTo>
                        <a:pt x="33" y="17"/>
                      </a:lnTo>
                      <a:lnTo>
                        <a:pt x="23" y="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0" name="Freeform 650"/>
                <p:cNvSpPr>
                  <a:spLocks/>
                </p:cNvSpPr>
                <p:nvPr/>
              </p:nvSpPr>
              <p:spPr bwMode="auto">
                <a:xfrm>
                  <a:off x="2193" y="3477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30" y="16"/>
                    </a:cxn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</a:cxnLst>
                  <a:rect l="0" t="0" r="r" b="b"/>
                  <a:pathLst>
                    <a:path w="31" h="23">
                      <a:moveTo>
                        <a:pt x="30" y="16"/>
                      </a:moveTo>
                      <a:lnTo>
                        <a:pt x="20" y="0"/>
                      </a:ln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1" name="Freeform 651"/>
                <p:cNvSpPr>
                  <a:spLocks/>
                </p:cNvSpPr>
                <p:nvPr/>
              </p:nvSpPr>
              <p:spPr bwMode="auto">
                <a:xfrm>
                  <a:off x="2204" y="3496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3">
                      <a:moveTo>
                        <a:pt x="20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2" name="Freeform 652"/>
                <p:cNvSpPr>
                  <a:spLocks/>
                </p:cNvSpPr>
                <p:nvPr/>
              </p:nvSpPr>
              <p:spPr bwMode="auto">
                <a:xfrm>
                  <a:off x="2214" y="3515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23">
                      <a:moveTo>
                        <a:pt x="20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3" name="Freeform 653"/>
                <p:cNvSpPr>
                  <a:spLocks/>
                </p:cNvSpPr>
                <p:nvPr/>
              </p:nvSpPr>
              <p:spPr bwMode="auto">
                <a:xfrm>
                  <a:off x="2184" y="3459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4"/>
                    </a:cxn>
                    <a:cxn ang="0">
                      <a:pos x="8" y="20"/>
                    </a:cxn>
                    <a:cxn ang="0">
                      <a:pos x="29" y="15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0" h="21">
                      <a:moveTo>
                        <a:pt x="20" y="0"/>
                      </a:moveTo>
                      <a:lnTo>
                        <a:pt x="0" y="4"/>
                      </a:lnTo>
                      <a:lnTo>
                        <a:pt x="8" y="20"/>
                      </a:lnTo>
                      <a:lnTo>
                        <a:pt x="29" y="1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4" name="Freeform 654"/>
                <p:cNvSpPr>
                  <a:spLocks/>
                </p:cNvSpPr>
                <p:nvPr/>
              </p:nvSpPr>
              <p:spPr bwMode="auto">
                <a:xfrm>
                  <a:off x="2224" y="3535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9" y="23"/>
                    </a:cxn>
                    <a:cxn ang="0">
                      <a:pos x="32" y="17"/>
                    </a:cxn>
                    <a:cxn ang="0">
                      <a:pos x="22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3" h="24">
                      <a:moveTo>
                        <a:pt x="0" y="5"/>
                      </a:moveTo>
                      <a:lnTo>
                        <a:pt x="9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5" name="Freeform 655"/>
                <p:cNvSpPr>
                  <a:spLocks/>
                </p:cNvSpPr>
                <p:nvPr/>
              </p:nvSpPr>
              <p:spPr bwMode="auto">
                <a:xfrm>
                  <a:off x="2155" y="3465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1" y="16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2" h="23">
                      <a:moveTo>
                        <a:pt x="22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1" y="16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6" name="Freeform 656"/>
                <p:cNvSpPr>
                  <a:spLocks/>
                </p:cNvSpPr>
                <p:nvPr/>
              </p:nvSpPr>
              <p:spPr bwMode="auto">
                <a:xfrm>
                  <a:off x="2165" y="3484"/>
                  <a:ext cx="31" cy="23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5"/>
                    </a:cxn>
                    <a:cxn ang="0">
                      <a:pos x="8" y="22"/>
                    </a:cxn>
                    <a:cxn ang="0">
                      <a:pos x="30" y="16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1" h="23">
                      <a:moveTo>
                        <a:pt x="21" y="0"/>
                      </a:moveTo>
                      <a:lnTo>
                        <a:pt x="0" y="5"/>
                      </a:lnTo>
                      <a:lnTo>
                        <a:pt x="8" y="22"/>
                      </a:lnTo>
                      <a:lnTo>
                        <a:pt x="30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7" name="Freeform 657"/>
                <p:cNvSpPr>
                  <a:spLocks/>
                </p:cNvSpPr>
                <p:nvPr/>
              </p:nvSpPr>
              <p:spPr bwMode="auto">
                <a:xfrm>
                  <a:off x="2186" y="3523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6"/>
                    </a:cxn>
                    <a:cxn ang="0">
                      <a:pos x="8" y="21"/>
                    </a:cxn>
                    <a:cxn ang="0">
                      <a:pos x="30" y="15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1" h="22">
                      <a:moveTo>
                        <a:pt x="21" y="0"/>
                      </a:moveTo>
                      <a:lnTo>
                        <a:pt x="0" y="6"/>
                      </a:lnTo>
                      <a:lnTo>
                        <a:pt x="8" y="21"/>
                      </a:lnTo>
                      <a:lnTo>
                        <a:pt x="30" y="15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8" name="Freeform 658"/>
                <p:cNvSpPr>
                  <a:spLocks/>
                </p:cNvSpPr>
                <p:nvPr/>
              </p:nvSpPr>
              <p:spPr bwMode="auto">
                <a:xfrm>
                  <a:off x="2195" y="3542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6"/>
                    </a:cxn>
                    <a:cxn ang="0">
                      <a:pos x="9" y="23"/>
                    </a:cxn>
                    <a:cxn ang="0">
                      <a:pos x="32" y="17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3" h="24">
                      <a:moveTo>
                        <a:pt x="22" y="0"/>
                      </a:moveTo>
                      <a:lnTo>
                        <a:pt x="0" y="6"/>
                      </a:lnTo>
                      <a:lnTo>
                        <a:pt x="9" y="23"/>
                      </a:lnTo>
                      <a:lnTo>
                        <a:pt x="32" y="17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59" name="Freeform 659"/>
                <p:cNvSpPr>
                  <a:spLocks/>
                </p:cNvSpPr>
                <p:nvPr/>
              </p:nvSpPr>
              <p:spPr bwMode="auto">
                <a:xfrm>
                  <a:off x="2174" y="3503"/>
                  <a:ext cx="33" cy="23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" y="22"/>
                    </a:cxn>
                    <a:cxn ang="0">
                      <a:pos x="32" y="16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33" h="23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" y="22"/>
                      </a:lnTo>
                      <a:lnTo>
                        <a:pt x="32" y="16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00A7D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60" name="Freeform 660"/>
                <p:cNvSpPr>
                  <a:spLocks/>
                </p:cNvSpPr>
                <p:nvPr/>
              </p:nvSpPr>
              <p:spPr bwMode="auto">
                <a:xfrm>
                  <a:off x="2207" y="3565"/>
                  <a:ext cx="172" cy="71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0" y="70"/>
                    </a:cxn>
                    <a:cxn ang="0">
                      <a:pos x="171" y="35"/>
                    </a:cxn>
                    <a:cxn ang="0">
                      <a:pos x="171" y="0"/>
                    </a:cxn>
                    <a:cxn ang="0">
                      <a:pos x="0" y="46"/>
                    </a:cxn>
                  </a:cxnLst>
                  <a:rect l="0" t="0" r="r" b="b"/>
                  <a:pathLst>
                    <a:path w="172" h="71">
                      <a:moveTo>
                        <a:pt x="0" y="46"/>
                      </a:moveTo>
                      <a:lnTo>
                        <a:pt x="0" y="70"/>
                      </a:lnTo>
                      <a:lnTo>
                        <a:pt x="171" y="35"/>
                      </a:lnTo>
                      <a:lnTo>
                        <a:pt x="171" y="0"/>
                      </a:lnTo>
                      <a:lnTo>
                        <a:pt x="0" y="46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61" name="Freeform 661"/>
                <p:cNvSpPr>
                  <a:spLocks/>
                </p:cNvSpPr>
                <p:nvPr/>
              </p:nvSpPr>
              <p:spPr bwMode="auto">
                <a:xfrm>
                  <a:off x="2206" y="3598"/>
                  <a:ext cx="173" cy="5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2" y="14"/>
                    </a:cxn>
                    <a:cxn ang="0">
                      <a:pos x="0" y="12"/>
                    </a:cxn>
                    <a:cxn ang="0">
                      <a:pos x="0" y="52"/>
                    </a:cxn>
                    <a:cxn ang="0">
                      <a:pos x="172" y="1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53">
                      <a:moveTo>
                        <a:pt x="169" y="0"/>
                      </a:move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52"/>
                      </a:lnTo>
                      <a:lnTo>
                        <a:pt x="172" y="1"/>
                      </a:lnTo>
                      <a:lnTo>
                        <a:pt x="169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62" name="Freeform 662"/>
                <p:cNvSpPr>
                  <a:spLocks/>
                </p:cNvSpPr>
                <p:nvPr/>
              </p:nvSpPr>
              <p:spPr bwMode="auto">
                <a:xfrm>
                  <a:off x="2208" y="3567"/>
                  <a:ext cx="169" cy="83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0" y="82"/>
                    </a:cxn>
                    <a:cxn ang="0">
                      <a:pos x="168" y="32"/>
                    </a:cxn>
                    <a:cxn ang="0">
                      <a:pos x="168" y="0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169" h="83">
                      <a:moveTo>
                        <a:pt x="0" y="45"/>
                      </a:moveTo>
                      <a:lnTo>
                        <a:pt x="0" y="82"/>
                      </a:lnTo>
                      <a:lnTo>
                        <a:pt x="168" y="32"/>
                      </a:lnTo>
                      <a:lnTo>
                        <a:pt x="168" y="0"/>
                      </a:lnTo>
                      <a:lnTo>
                        <a:pt x="0" y="45"/>
                      </a:lnTo>
                    </a:path>
                  </a:pathLst>
                </a:custGeom>
                <a:solidFill>
                  <a:srgbClr val="4C4C4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63" name="Freeform 663"/>
                <p:cNvSpPr>
                  <a:spLocks/>
                </p:cNvSpPr>
                <p:nvPr/>
              </p:nvSpPr>
              <p:spPr bwMode="auto">
                <a:xfrm>
                  <a:off x="2374" y="3576"/>
                  <a:ext cx="33" cy="6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" y="36"/>
                    </a:cxn>
                    <a:cxn ang="0">
                      <a:pos x="32" y="60"/>
                    </a:cxn>
                    <a:cxn ang="0">
                      <a:pos x="0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" h="61">
                      <a:moveTo>
                        <a:pt x="0" y="0"/>
                      </a:moveTo>
                      <a:lnTo>
                        <a:pt x="30" y="36"/>
                      </a:lnTo>
                      <a:lnTo>
                        <a:pt x="32" y="60"/>
                      </a:lnTo>
                      <a:lnTo>
                        <a:pt x="0" y="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F7F7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35864" name="Freeform 664"/>
              <p:cNvSpPr>
                <a:spLocks/>
              </p:cNvSpPr>
              <p:nvPr/>
            </p:nvSpPr>
            <p:spPr bwMode="auto">
              <a:xfrm>
                <a:off x="2241" y="3605"/>
                <a:ext cx="170" cy="82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0" y="81"/>
                  </a:cxn>
                  <a:cxn ang="0">
                    <a:pos x="169" y="30"/>
                  </a:cxn>
                  <a:cxn ang="0">
                    <a:pos x="169" y="0"/>
                  </a:cxn>
                  <a:cxn ang="0">
                    <a:pos x="0" y="50"/>
                  </a:cxn>
                </a:cxnLst>
                <a:rect l="0" t="0" r="r" b="b"/>
                <a:pathLst>
                  <a:path w="170" h="82">
                    <a:moveTo>
                      <a:pt x="0" y="50"/>
                    </a:moveTo>
                    <a:lnTo>
                      <a:pt x="0" y="81"/>
                    </a:lnTo>
                    <a:lnTo>
                      <a:pt x="169" y="30"/>
                    </a:lnTo>
                    <a:lnTo>
                      <a:pt x="169" y="0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435865" name="Group 665"/>
              <p:cNvGrpSpPr>
                <a:grpSpLocks/>
              </p:cNvGrpSpPr>
              <p:nvPr/>
            </p:nvGrpSpPr>
            <p:grpSpPr bwMode="auto">
              <a:xfrm>
                <a:off x="2281" y="3614"/>
                <a:ext cx="127" cy="93"/>
                <a:chOff x="2281" y="3614"/>
                <a:chExt cx="127" cy="93"/>
              </a:xfrm>
            </p:grpSpPr>
            <p:sp>
              <p:nvSpPr>
                <p:cNvPr id="435866" name="Freeform 666"/>
                <p:cNvSpPr>
                  <a:spLocks/>
                </p:cNvSpPr>
                <p:nvPr/>
              </p:nvSpPr>
              <p:spPr bwMode="auto">
                <a:xfrm>
                  <a:off x="2281" y="3621"/>
                  <a:ext cx="124" cy="86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04" y="4"/>
                    </a:cxn>
                    <a:cxn ang="0">
                      <a:pos x="73" y="21"/>
                    </a:cxn>
                    <a:cxn ang="0">
                      <a:pos x="123" y="61"/>
                    </a:cxn>
                    <a:cxn ang="0">
                      <a:pos x="73" y="85"/>
                    </a:cxn>
                    <a:cxn ang="0">
                      <a:pos x="33" y="44"/>
                    </a:cxn>
                    <a:cxn ang="0">
                      <a:pos x="0" y="56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24" h="86">
                      <a:moveTo>
                        <a:pt x="14" y="0"/>
                      </a:moveTo>
                      <a:lnTo>
                        <a:pt x="104" y="4"/>
                      </a:lnTo>
                      <a:lnTo>
                        <a:pt x="73" y="21"/>
                      </a:lnTo>
                      <a:lnTo>
                        <a:pt x="123" y="61"/>
                      </a:lnTo>
                      <a:lnTo>
                        <a:pt x="73" y="85"/>
                      </a:lnTo>
                      <a:lnTo>
                        <a:pt x="33" y="44"/>
                      </a:lnTo>
                      <a:lnTo>
                        <a:pt x="0" y="56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5867" name="Freeform 667"/>
                <p:cNvSpPr>
                  <a:spLocks/>
                </p:cNvSpPr>
                <p:nvPr/>
              </p:nvSpPr>
              <p:spPr bwMode="auto">
                <a:xfrm>
                  <a:off x="2284" y="3614"/>
                  <a:ext cx="124" cy="86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03" y="4"/>
                    </a:cxn>
                    <a:cxn ang="0">
                      <a:pos x="72" y="20"/>
                    </a:cxn>
                    <a:cxn ang="0">
                      <a:pos x="123" y="60"/>
                    </a:cxn>
                    <a:cxn ang="0">
                      <a:pos x="72" y="85"/>
                    </a:cxn>
                    <a:cxn ang="0">
                      <a:pos x="33" y="43"/>
                    </a:cxn>
                    <a:cxn ang="0">
                      <a:pos x="0" y="57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24" h="86">
                      <a:moveTo>
                        <a:pt x="13" y="0"/>
                      </a:moveTo>
                      <a:lnTo>
                        <a:pt x="103" y="4"/>
                      </a:lnTo>
                      <a:lnTo>
                        <a:pt x="72" y="20"/>
                      </a:lnTo>
                      <a:lnTo>
                        <a:pt x="123" y="60"/>
                      </a:lnTo>
                      <a:lnTo>
                        <a:pt x="72" y="85"/>
                      </a:lnTo>
                      <a:lnTo>
                        <a:pt x="33" y="43"/>
                      </a:lnTo>
                      <a:lnTo>
                        <a:pt x="0" y="57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EFFA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435868" name="Line 668"/>
          <p:cNvSpPr>
            <a:spLocks noChangeShapeType="1"/>
          </p:cNvSpPr>
          <p:nvPr/>
        </p:nvSpPr>
        <p:spPr bwMode="auto">
          <a:xfrm flipV="1">
            <a:off x="3670300" y="5221288"/>
            <a:ext cx="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869" name="Rectangle 669"/>
          <p:cNvSpPr>
            <a:spLocks noChangeArrowheads="1"/>
          </p:cNvSpPr>
          <p:nvPr/>
        </p:nvSpPr>
        <p:spPr bwMode="auto">
          <a:xfrm>
            <a:off x="3341688" y="6162675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付款條件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751" name="Picture 67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033761"/>
            <a:ext cx="7794625" cy="3771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387743" name="Rectangle 671"/>
          <p:cNvSpPr>
            <a:spLocks noGrp="1" noChangeArrowheads="1"/>
          </p:cNvSpPr>
          <p:nvPr>
            <p:ph type="title"/>
          </p:nvPr>
        </p:nvSpPr>
        <p:spPr>
          <a:xfrm>
            <a:off x="285720" y="619764"/>
            <a:ext cx="4714908" cy="584775"/>
          </a:xfrm>
          <a:noFill/>
          <a:ln/>
        </p:spPr>
        <p:txBody>
          <a:bodyPr wrap="square" anchor="t">
            <a:spAutoFit/>
          </a:bodyPr>
          <a:lstStyle/>
          <a:p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Customer Parties</a:t>
            </a:r>
            <a:endParaRPr lang="en-US" altLang="zh-TW" dirty="0">
              <a:effectLst/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87744" name="Text Box 672"/>
          <p:cNvSpPr txBox="1">
            <a:spLocks noChangeArrowheads="1"/>
          </p:cNvSpPr>
          <p:nvPr/>
        </p:nvSpPr>
        <p:spPr bwMode="auto">
          <a:xfrm>
            <a:off x="500034" y="1428736"/>
            <a:ext cx="69342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Customers 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Standard 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7747" name="Line 675"/>
          <p:cNvSpPr>
            <a:spLocks noChangeShapeType="1"/>
          </p:cNvSpPr>
          <p:nvPr/>
        </p:nvSpPr>
        <p:spPr bwMode="auto">
          <a:xfrm>
            <a:off x="395288" y="4365328"/>
            <a:ext cx="83486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387748" name="Line 676"/>
          <p:cNvSpPr>
            <a:spLocks noChangeShapeType="1"/>
          </p:cNvSpPr>
          <p:nvPr/>
        </p:nvSpPr>
        <p:spPr bwMode="auto">
          <a:xfrm flipV="1">
            <a:off x="539750" y="1988840"/>
            <a:ext cx="0" cy="23764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387749" name="Text Box 677"/>
          <p:cNvSpPr txBox="1">
            <a:spLocks noChangeArrowheads="1"/>
          </p:cNvSpPr>
          <p:nvPr/>
        </p:nvSpPr>
        <p:spPr bwMode="auto">
          <a:xfrm>
            <a:off x="5652120" y="5795972"/>
            <a:ext cx="28088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HZ_CUST_ACCOUNTS</a:t>
            </a:r>
            <a:endParaRPr lang="en-US" altLang="zh-TW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7750" name="Line 678"/>
          <p:cNvSpPr>
            <a:spLocks noChangeShapeType="1"/>
          </p:cNvSpPr>
          <p:nvPr/>
        </p:nvSpPr>
        <p:spPr bwMode="auto">
          <a:xfrm>
            <a:off x="8532440" y="4359002"/>
            <a:ext cx="11112" cy="15906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88224" y="393345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HZ_PARTIES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271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Customer Accounts</a:t>
            </a:r>
            <a:endParaRPr lang="en-US" altLang="zh-TW" dirty="0">
              <a:effectLst/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580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12875"/>
            <a:ext cx="8207375" cy="50847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580614" name="Line 6"/>
          <p:cNvSpPr>
            <a:spLocks noChangeShapeType="1"/>
          </p:cNvSpPr>
          <p:nvPr/>
        </p:nvSpPr>
        <p:spPr bwMode="auto">
          <a:xfrm>
            <a:off x="395288" y="4933950"/>
            <a:ext cx="83486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580615" name="Line 7"/>
          <p:cNvSpPr>
            <a:spLocks noChangeShapeType="1"/>
          </p:cNvSpPr>
          <p:nvPr/>
        </p:nvSpPr>
        <p:spPr bwMode="auto">
          <a:xfrm flipV="1">
            <a:off x="539750" y="2557463"/>
            <a:ext cx="0" cy="23764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5580112" y="4437112"/>
            <a:ext cx="2953023" cy="3671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HZ_CUST_ACCOUNTS</a:t>
            </a:r>
            <a:endParaRPr lang="en-US" altLang="zh-TW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Customer Banks</a:t>
            </a:r>
            <a:endParaRPr lang="en-US" altLang="zh-TW" dirty="0">
              <a:effectLst/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618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52" y="1412876"/>
            <a:ext cx="5104828" cy="4907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571480"/>
            <a:ext cx="4861204" cy="523220"/>
          </a:xfrm>
          <a:noFill/>
          <a:ln/>
        </p:spPr>
        <p:txBody>
          <a:bodyPr wrap="square" anchor="t">
            <a:spAutoFit/>
          </a:bodyPr>
          <a:lstStyle/>
          <a:p>
            <a:r>
              <a:rPr lang="en-US" altLang="zh-TW" sz="2800" dirty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Customer Sites(Addresses)</a:t>
            </a:r>
            <a:endParaRPr lang="en-US" altLang="zh-TW" sz="2800" dirty="0">
              <a:effectLst/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628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066384" cy="4779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3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79512" y="571480"/>
            <a:ext cx="4857752" cy="604822"/>
          </a:xfrm>
          <a:noFill/>
          <a:ln/>
        </p:spPr>
        <p:txBody>
          <a:bodyPr wrap="square" anchor="t">
            <a:spAutoFit/>
          </a:bodyPr>
          <a:lstStyle/>
          <a:p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Customer Site Usages</a:t>
            </a:r>
            <a:endParaRPr lang="en-US" altLang="zh-TW" dirty="0">
              <a:effectLst/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63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3"/>
            <a:ext cx="8604448" cy="36610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課程網要</a:t>
            </a:r>
          </a:p>
        </p:txBody>
      </p:sp>
      <p:sp>
        <p:nvSpPr>
          <p:cNvPr id="217321" name="Rectangle 233"/>
          <p:cNvSpPr>
            <a:spLocks noChangeArrowheads="1"/>
          </p:cNvSpPr>
          <p:nvPr/>
        </p:nvSpPr>
        <p:spPr bwMode="auto">
          <a:xfrm>
            <a:off x="971550" y="1773238"/>
            <a:ext cx="7088188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第一單元：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Entities 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單一作業對應表格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第二單元：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Relationships 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整合作業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17" name="Rectangle 73" descr="白色大理石"/>
          <p:cNvSpPr>
            <a:spLocks noChangeArrowheads="1"/>
          </p:cNvSpPr>
          <p:nvPr/>
        </p:nvSpPr>
        <p:spPr bwMode="auto">
          <a:xfrm>
            <a:off x="684213" y="1371600"/>
            <a:ext cx="2744787" cy="5486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客戶</a:t>
            </a:r>
            <a:r>
              <a:rPr lang="en-US" altLang="zh-TW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Tables</a:t>
            </a:r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關聯圖</a:t>
            </a:r>
            <a:endParaRPr lang="zh-TW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62199" name="Rectangle 55"/>
          <p:cNvSpPr>
            <a:spLocks noChangeArrowheads="1"/>
          </p:cNvSpPr>
          <p:nvPr/>
        </p:nvSpPr>
        <p:spPr bwMode="auto">
          <a:xfrm>
            <a:off x="6324600" y="4114800"/>
            <a:ext cx="2209800" cy="9429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RA_TERMS</a:t>
            </a:r>
            <a:endParaRPr lang="en-US" altLang="zh-TW" sz="9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TERM_ID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DESCRIPTION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1042988" y="3213100"/>
            <a:ext cx="2305050" cy="7921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HZ_CUST_ACCT_SITES_ALL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CUST_ACCT_SITE_ID</a:t>
            </a:r>
            <a:endParaRPr lang="en-US" altLang="zh-TW" sz="9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CUST_ACCOUNT_ID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 smtClean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PARTY_SITE_IDP</a:t>
            </a:r>
            <a:endParaRPr lang="en-US" altLang="zh-TW" sz="9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1042988" y="5373688"/>
            <a:ext cx="2209800" cy="1412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HZ_CUST_SITE_USES_ALL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SITE_USE_ID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 smtClean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CUST_ACCT_SITE_ID</a:t>
            </a:r>
            <a:endParaRPr lang="en-US" altLang="zh-TW" sz="9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PRIMARY_SALESREP_ID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TERRITORY_ID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PAYMENT_TERM_ID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TAX_CODE</a:t>
            </a: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3590925" y="3581400"/>
            <a:ext cx="2133600" cy="9429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RA_SALESREPS_ALL</a:t>
            </a:r>
            <a:endParaRPr lang="en-US" altLang="zh-TW" sz="9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SALESREP_ID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SALESREP_NUMBER</a:t>
            </a: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3560763" y="1447800"/>
            <a:ext cx="2667000" cy="1547813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CC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AR_CUSTOMER_PROFILES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CUSTOMER_PROFILE_CLASS_ID</a:t>
            </a:r>
            <a:endParaRPr lang="en-US" altLang="zh-TW" sz="900" b="1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CUSTOMER_PROFILE_ID</a:t>
            </a:r>
            <a:endParaRPr lang="en-US" altLang="zh-TW" sz="900" b="1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SITE_USE_ID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COLLECTOR_ID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STANDARD_TERMS</a:t>
            </a:r>
          </a:p>
        </p:txBody>
      </p:sp>
      <p:sp>
        <p:nvSpPr>
          <p:cNvPr id="262179" name="Rectangle 35"/>
          <p:cNvSpPr>
            <a:spLocks noChangeArrowheads="1"/>
          </p:cNvSpPr>
          <p:nvPr/>
        </p:nvSpPr>
        <p:spPr bwMode="auto">
          <a:xfrm>
            <a:off x="6324600" y="1447800"/>
            <a:ext cx="2667000" cy="11445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AR_CUSTOMER_PROFILE_CLASSES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CUSTOMER_PROFILE_CLASS_ID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  <a:endParaRPr lang="en-US" altLang="zh-TW" sz="900" b="1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62180" name="Line 36"/>
          <p:cNvSpPr>
            <a:spLocks noChangeShapeType="1"/>
          </p:cNvSpPr>
          <p:nvPr/>
        </p:nvSpPr>
        <p:spPr bwMode="auto">
          <a:xfrm>
            <a:off x="6400800" y="20574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2215" name="Rectangle 71"/>
          <p:cNvSpPr>
            <a:spLocks noChangeArrowheads="1"/>
          </p:cNvSpPr>
          <p:nvPr/>
        </p:nvSpPr>
        <p:spPr bwMode="auto">
          <a:xfrm>
            <a:off x="1042988" y="2205038"/>
            <a:ext cx="2209800" cy="9540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HZ_CUST_ACCOUNTS</a:t>
            </a:r>
            <a:endParaRPr lang="en-US" altLang="zh-TW" sz="9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CUST_ACCOUNT_ID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PARTY_ID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ACCOUNT_NUMBER</a:t>
            </a:r>
          </a:p>
        </p:txBody>
      </p:sp>
      <p:sp>
        <p:nvSpPr>
          <p:cNvPr id="262187" name="Rectangle 43"/>
          <p:cNvSpPr>
            <a:spLocks noChangeArrowheads="1"/>
          </p:cNvSpPr>
          <p:nvPr/>
        </p:nvSpPr>
        <p:spPr bwMode="auto">
          <a:xfrm>
            <a:off x="3779838" y="5300663"/>
            <a:ext cx="1676400" cy="9429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RA_TERRITORIES</a:t>
            </a:r>
            <a:endParaRPr lang="en-US" altLang="zh-TW" sz="900" b="1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TERRITORY_ID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SEGMENT1..20</a:t>
            </a:r>
          </a:p>
        </p:txBody>
      </p:sp>
      <p:sp>
        <p:nvSpPr>
          <p:cNvPr id="262191" name="Line 47"/>
          <p:cNvSpPr>
            <a:spLocks noChangeShapeType="1"/>
          </p:cNvSpPr>
          <p:nvPr/>
        </p:nvSpPr>
        <p:spPr bwMode="auto">
          <a:xfrm>
            <a:off x="6019800" y="20574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2192" name="Rectangle 48"/>
          <p:cNvSpPr>
            <a:spLocks noChangeArrowheads="1"/>
          </p:cNvSpPr>
          <p:nvPr/>
        </p:nvSpPr>
        <p:spPr bwMode="auto">
          <a:xfrm>
            <a:off x="6324600" y="2895600"/>
            <a:ext cx="2209800" cy="9429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AR_COLLECTORS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COLLECTOR_ID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</a:p>
        </p:txBody>
      </p:sp>
      <p:sp>
        <p:nvSpPr>
          <p:cNvPr id="262195" name="Line 51"/>
          <p:cNvSpPr>
            <a:spLocks noChangeShapeType="1"/>
          </p:cNvSpPr>
          <p:nvPr/>
        </p:nvSpPr>
        <p:spPr bwMode="auto">
          <a:xfrm>
            <a:off x="6011863" y="3429000"/>
            <a:ext cx="7699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2204" name="Rectangle 60"/>
          <p:cNvSpPr>
            <a:spLocks noChangeArrowheads="1"/>
          </p:cNvSpPr>
          <p:nvPr/>
        </p:nvSpPr>
        <p:spPr bwMode="auto">
          <a:xfrm>
            <a:off x="6324600" y="5334000"/>
            <a:ext cx="2209800" cy="9429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ZX_RATES_VL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TAX_RATE_CODE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 smtClean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PERCENTAGE_RATE</a:t>
            </a:r>
            <a:endParaRPr lang="en-US" altLang="zh-TW" sz="9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62209" name="Line 65"/>
          <p:cNvSpPr>
            <a:spLocks noChangeShapeType="1"/>
          </p:cNvSpPr>
          <p:nvPr/>
        </p:nvSpPr>
        <p:spPr bwMode="auto">
          <a:xfrm>
            <a:off x="5791200" y="5715000"/>
            <a:ext cx="990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2218" name="Rectangle 74"/>
          <p:cNvSpPr>
            <a:spLocks noChangeArrowheads="1"/>
          </p:cNvSpPr>
          <p:nvPr/>
        </p:nvSpPr>
        <p:spPr bwMode="auto">
          <a:xfrm>
            <a:off x="1042988" y="1341438"/>
            <a:ext cx="2233612" cy="7921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HZ_PARTIES</a:t>
            </a:r>
            <a:endParaRPr lang="en-US" altLang="zh-TW" sz="900" b="1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PARTY_ID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PARTY_NUMBER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chemeClr val="tx1"/>
                </a:solidFill>
              </a:rPr>
              <a:t>Party</a:t>
            </a:r>
            <a:r>
              <a:rPr lang="en-US" altLang="zh-TW" sz="9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_Name (Customer_Name)</a:t>
            </a:r>
          </a:p>
        </p:txBody>
      </p:sp>
      <p:sp>
        <p:nvSpPr>
          <p:cNvPr id="262219" name="Rectangle 75"/>
          <p:cNvSpPr>
            <a:spLocks noChangeArrowheads="1"/>
          </p:cNvSpPr>
          <p:nvPr/>
        </p:nvSpPr>
        <p:spPr bwMode="auto">
          <a:xfrm>
            <a:off x="1042988" y="4076700"/>
            <a:ext cx="2305050" cy="5746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HZ_PARTY_SITES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PARTY_SITE_ID</a:t>
            </a:r>
            <a:endParaRPr lang="en-US" altLang="zh-TW" sz="9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LOCATION_ID</a:t>
            </a:r>
          </a:p>
        </p:txBody>
      </p:sp>
      <p:sp>
        <p:nvSpPr>
          <p:cNvPr id="262220" name="Rectangle 76"/>
          <p:cNvSpPr>
            <a:spLocks noChangeArrowheads="1"/>
          </p:cNvSpPr>
          <p:nvPr/>
        </p:nvSpPr>
        <p:spPr bwMode="auto">
          <a:xfrm>
            <a:off x="1042988" y="4724400"/>
            <a:ext cx="2305050" cy="5762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HZ_LOCATIONS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LOCATION_ID</a:t>
            </a:r>
            <a:endParaRPr lang="en-US" altLang="zh-TW" sz="900" b="1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COUNTRY</a:t>
            </a:r>
          </a:p>
        </p:txBody>
      </p:sp>
      <p:sp>
        <p:nvSpPr>
          <p:cNvPr id="262221" name="Line 77"/>
          <p:cNvSpPr>
            <a:spLocks noChangeShapeType="1"/>
          </p:cNvSpPr>
          <p:nvPr/>
        </p:nvSpPr>
        <p:spPr bwMode="auto">
          <a:xfrm flipH="1">
            <a:off x="827088" y="1628775"/>
            <a:ext cx="5762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23" name="Line 79"/>
          <p:cNvSpPr>
            <a:spLocks noChangeShapeType="1"/>
          </p:cNvSpPr>
          <p:nvPr/>
        </p:nvSpPr>
        <p:spPr bwMode="auto">
          <a:xfrm flipH="1">
            <a:off x="827088" y="2708275"/>
            <a:ext cx="5762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24" name="Line 80"/>
          <p:cNvSpPr>
            <a:spLocks noChangeShapeType="1"/>
          </p:cNvSpPr>
          <p:nvPr/>
        </p:nvSpPr>
        <p:spPr bwMode="auto">
          <a:xfrm flipH="1">
            <a:off x="971550" y="2492375"/>
            <a:ext cx="431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25" name="Line 81"/>
          <p:cNvSpPr>
            <a:spLocks noChangeShapeType="1"/>
          </p:cNvSpPr>
          <p:nvPr/>
        </p:nvSpPr>
        <p:spPr bwMode="auto">
          <a:xfrm flipH="1">
            <a:off x="827088" y="3500438"/>
            <a:ext cx="5762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26" name="Line 82"/>
          <p:cNvSpPr>
            <a:spLocks noChangeShapeType="1"/>
          </p:cNvSpPr>
          <p:nvPr/>
        </p:nvSpPr>
        <p:spPr bwMode="auto">
          <a:xfrm flipH="1">
            <a:off x="971550" y="3716338"/>
            <a:ext cx="431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27" name="Line 83"/>
          <p:cNvSpPr>
            <a:spLocks noChangeShapeType="1"/>
          </p:cNvSpPr>
          <p:nvPr/>
        </p:nvSpPr>
        <p:spPr bwMode="auto">
          <a:xfrm flipH="1">
            <a:off x="971550" y="3932238"/>
            <a:ext cx="4318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28" name="Line 84"/>
          <p:cNvSpPr>
            <a:spLocks noChangeShapeType="1"/>
          </p:cNvSpPr>
          <p:nvPr/>
        </p:nvSpPr>
        <p:spPr bwMode="auto">
          <a:xfrm flipH="1">
            <a:off x="971550" y="4365625"/>
            <a:ext cx="431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29" name="Line 85"/>
          <p:cNvSpPr>
            <a:spLocks noChangeShapeType="1"/>
          </p:cNvSpPr>
          <p:nvPr/>
        </p:nvSpPr>
        <p:spPr bwMode="auto">
          <a:xfrm flipH="1">
            <a:off x="971550" y="4581525"/>
            <a:ext cx="431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30" name="Line 86"/>
          <p:cNvSpPr>
            <a:spLocks noChangeShapeType="1"/>
          </p:cNvSpPr>
          <p:nvPr/>
        </p:nvSpPr>
        <p:spPr bwMode="auto">
          <a:xfrm flipH="1">
            <a:off x="971550" y="5013325"/>
            <a:ext cx="431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31" name="Line 87"/>
          <p:cNvSpPr>
            <a:spLocks noChangeShapeType="1"/>
          </p:cNvSpPr>
          <p:nvPr/>
        </p:nvSpPr>
        <p:spPr bwMode="auto">
          <a:xfrm flipH="1">
            <a:off x="827088" y="5949950"/>
            <a:ext cx="5762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33" name="Line 89"/>
          <p:cNvSpPr>
            <a:spLocks noChangeShapeType="1"/>
          </p:cNvSpPr>
          <p:nvPr/>
        </p:nvSpPr>
        <p:spPr bwMode="auto">
          <a:xfrm>
            <a:off x="827088" y="1628775"/>
            <a:ext cx="0" cy="1079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34" name="Line 90"/>
          <p:cNvSpPr>
            <a:spLocks noChangeShapeType="1"/>
          </p:cNvSpPr>
          <p:nvPr/>
        </p:nvSpPr>
        <p:spPr bwMode="auto">
          <a:xfrm flipV="1">
            <a:off x="971550" y="2492375"/>
            <a:ext cx="0" cy="12239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827088" y="3500438"/>
            <a:ext cx="0" cy="2449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36" name="Line 92"/>
          <p:cNvSpPr>
            <a:spLocks noChangeShapeType="1"/>
          </p:cNvSpPr>
          <p:nvPr/>
        </p:nvSpPr>
        <p:spPr bwMode="auto">
          <a:xfrm flipV="1">
            <a:off x="971550" y="3933825"/>
            <a:ext cx="0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37" name="Line 93"/>
          <p:cNvSpPr>
            <a:spLocks noChangeShapeType="1"/>
          </p:cNvSpPr>
          <p:nvPr/>
        </p:nvSpPr>
        <p:spPr bwMode="auto">
          <a:xfrm>
            <a:off x="971550" y="4581525"/>
            <a:ext cx="0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38" name="Rectangle 94"/>
          <p:cNvSpPr>
            <a:spLocks noChangeArrowheads="1"/>
          </p:cNvSpPr>
          <p:nvPr/>
        </p:nvSpPr>
        <p:spPr bwMode="auto">
          <a:xfrm>
            <a:off x="3779838" y="4652963"/>
            <a:ext cx="1676400" cy="431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FND_TERRITORIES_VL</a:t>
            </a:r>
            <a:endParaRPr lang="en-US" altLang="zh-TW" sz="900" b="1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9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TERRITORY_CODE</a:t>
            </a:r>
            <a:endParaRPr lang="en-US" altLang="zh-TW" sz="900" b="1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62239" name="Line 95"/>
          <p:cNvSpPr>
            <a:spLocks noChangeShapeType="1"/>
          </p:cNvSpPr>
          <p:nvPr/>
        </p:nvSpPr>
        <p:spPr bwMode="auto">
          <a:xfrm flipH="1">
            <a:off x="3492500" y="1773238"/>
            <a:ext cx="431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40" name="Line 96"/>
          <p:cNvSpPr>
            <a:spLocks noChangeShapeType="1"/>
          </p:cNvSpPr>
          <p:nvPr/>
        </p:nvSpPr>
        <p:spPr bwMode="auto">
          <a:xfrm flipH="1">
            <a:off x="3060700" y="2492375"/>
            <a:ext cx="431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41" name="Line 97"/>
          <p:cNvSpPr>
            <a:spLocks noChangeShapeType="1"/>
          </p:cNvSpPr>
          <p:nvPr/>
        </p:nvSpPr>
        <p:spPr bwMode="auto">
          <a:xfrm>
            <a:off x="3492500" y="17732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42" name="Line 98"/>
          <p:cNvSpPr>
            <a:spLocks noChangeShapeType="1"/>
          </p:cNvSpPr>
          <p:nvPr/>
        </p:nvSpPr>
        <p:spPr bwMode="auto">
          <a:xfrm flipH="1">
            <a:off x="3635375" y="5661025"/>
            <a:ext cx="5048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43" name="Line 99"/>
          <p:cNvSpPr>
            <a:spLocks noChangeShapeType="1"/>
          </p:cNvSpPr>
          <p:nvPr/>
        </p:nvSpPr>
        <p:spPr bwMode="auto">
          <a:xfrm flipH="1">
            <a:off x="2987675" y="6308725"/>
            <a:ext cx="6477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44" name="Line 100"/>
          <p:cNvSpPr>
            <a:spLocks noChangeShapeType="1"/>
          </p:cNvSpPr>
          <p:nvPr/>
        </p:nvSpPr>
        <p:spPr bwMode="auto">
          <a:xfrm>
            <a:off x="3635375" y="5661025"/>
            <a:ext cx="0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45" name="Line 101"/>
          <p:cNvSpPr>
            <a:spLocks noChangeShapeType="1"/>
          </p:cNvSpPr>
          <p:nvPr/>
        </p:nvSpPr>
        <p:spPr bwMode="auto">
          <a:xfrm flipH="1">
            <a:off x="3635375" y="4941888"/>
            <a:ext cx="5048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46" name="Line 102"/>
          <p:cNvSpPr>
            <a:spLocks noChangeShapeType="1"/>
          </p:cNvSpPr>
          <p:nvPr/>
        </p:nvSpPr>
        <p:spPr bwMode="auto">
          <a:xfrm flipH="1">
            <a:off x="2987675" y="5229225"/>
            <a:ext cx="6477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47" name="Line 103"/>
          <p:cNvSpPr>
            <a:spLocks noChangeShapeType="1"/>
          </p:cNvSpPr>
          <p:nvPr/>
        </p:nvSpPr>
        <p:spPr bwMode="auto">
          <a:xfrm>
            <a:off x="3635375" y="4941888"/>
            <a:ext cx="0" cy="2873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262248" name="Line 104"/>
          <p:cNvSpPr>
            <a:spLocks noChangeShapeType="1"/>
          </p:cNvSpPr>
          <p:nvPr/>
        </p:nvSpPr>
        <p:spPr bwMode="auto">
          <a:xfrm flipH="1">
            <a:off x="3563938" y="3933825"/>
            <a:ext cx="5048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49" name="Line 105"/>
          <p:cNvSpPr>
            <a:spLocks noChangeShapeType="1"/>
          </p:cNvSpPr>
          <p:nvPr/>
        </p:nvSpPr>
        <p:spPr bwMode="auto">
          <a:xfrm flipH="1">
            <a:off x="2987675" y="6092825"/>
            <a:ext cx="5762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50" name="Line 106"/>
          <p:cNvSpPr>
            <a:spLocks noChangeShapeType="1"/>
          </p:cNvSpPr>
          <p:nvPr/>
        </p:nvSpPr>
        <p:spPr bwMode="auto">
          <a:xfrm>
            <a:off x="3563938" y="3933825"/>
            <a:ext cx="0" cy="2159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53" name="Line 109"/>
          <p:cNvSpPr>
            <a:spLocks noChangeShapeType="1"/>
          </p:cNvSpPr>
          <p:nvPr/>
        </p:nvSpPr>
        <p:spPr bwMode="auto">
          <a:xfrm flipH="1">
            <a:off x="2987675" y="6740525"/>
            <a:ext cx="28082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54" name="Line 110"/>
          <p:cNvSpPr>
            <a:spLocks noChangeShapeType="1"/>
          </p:cNvSpPr>
          <p:nvPr/>
        </p:nvSpPr>
        <p:spPr bwMode="auto">
          <a:xfrm>
            <a:off x="5795963" y="5734050"/>
            <a:ext cx="0" cy="981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62255" name="Line 111"/>
          <p:cNvSpPr>
            <a:spLocks noChangeShapeType="1"/>
          </p:cNvSpPr>
          <p:nvPr/>
        </p:nvSpPr>
        <p:spPr bwMode="auto">
          <a:xfrm>
            <a:off x="5435600" y="2636838"/>
            <a:ext cx="5762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2256" name="Line 112"/>
          <p:cNvSpPr>
            <a:spLocks noChangeShapeType="1"/>
          </p:cNvSpPr>
          <p:nvPr/>
        </p:nvSpPr>
        <p:spPr bwMode="auto">
          <a:xfrm>
            <a:off x="6011863" y="2636838"/>
            <a:ext cx="0" cy="7921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cxnSp>
        <p:nvCxnSpPr>
          <p:cNvPr id="60" name="肘形接點 59"/>
          <p:cNvCxnSpPr/>
          <p:nvPr/>
        </p:nvCxnSpPr>
        <p:spPr bwMode="auto">
          <a:xfrm flipV="1">
            <a:off x="2915816" y="4509120"/>
            <a:ext cx="3888432" cy="2016224"/>
          </a:xfrm>
          <a:prstGeom prst="bentConnector3">
            <a:avLst>
              <a:gd name="adj1" fmla="val 69923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285728"/>
            <a:ext cx="5249869" cy="1143009"/>
          </a:xfrm>
        </p:spPr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第二單元：</a:t>
            </a:r>
            <a:b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Relationships </a:t>
            </a:r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整合作業關聯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043608" y="1646505"/>
            <a:ext cx="716084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24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應收帳款立帳</a:t>
            </a:r>
          </a:p>
          <a:p>
            <a:pPr marL="342900" indent="-342900" algn="l">
              <a:spcBef>
                <a:spcPts val="24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銷貨退回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折讓</a:t>
            </a:r>
          </a:p>
          <a:p>
            <a:pPr marL="342900" indent="-342900" algn="l">
              <a:spcBef>
                <a:spcPts val="24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客戶預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spcBef>
                <a:spcPts val="24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應收帳款調整</a:t>
            </a:r>
          </a:p>
          <a:p>
            <a:pPr marL="342900" indent="-342900" algn="l">
              <a:spcBef>
                <a:spcPts val="24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雜項收款</a:t>
            </a:r>
          </a:p>
          <a:p>
            <a:pPr marL="342900" indent="-342900" algn="l">
              <a:spcBef>
                <a:spcPts val="24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一般收款</a:t>
            </a:r>
          </a:p>
          <a:p>
            <a:pPr marL="342900" indent="-342900" algn="l">
              <a:spcBef>
                <a:spcPts val="24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沖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款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43" name="Rectangle 5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應收帳款立帳</a:t>
            </a:r>
          </a:p>
        </p:txBody>
      </p:sp>
      <p:grpSp>
        <p:nvGrpSpPr>
          <p:cNvPr id="370744" name="Group 56"/>
          <p:cNvGrpSpPr>
            <a:grpSpLocks/>
          </p:cNvGrpSpPr>
          <p:nvPr/>
        </p:nvGrpSpPr>
        <p:grpSpPr bwMode="auto">
          <a:xfrm>
            <a:off x="2667000" y="4495800"/>
            <a:ext cx="1544638" cy="685800"/>
            <a:chOff x="1042" y="2671"/>
            <a:chExt cx="1328" cy="557"/>
          </a:xfrm>
        </p:grpSpPr>
        <p:sp>
          <p:nvSpPr>
            <p:cNvPr id="370745" name="Line 57"/>
            <p:cNvSpPr>
              <a:spLocks noChangeShapeType="1"/>
            </p:cNvSpPr>
            <p:nvPr/>
          </p:nvSpPr>
          <p:spPr bwMode="auto">
            <a:xfrm flipH="1" flipV="1">
              <a:off x="2354" y="2671"/>
              <a:ext cx="6" cy="553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46" name="Line 58"/>
            <p:cNvSpPr>
              <a:spLocks noChangeShapeType="1"/>
            </p:cNvSpPr>
            <p:nvPr/>
          </p:nvSpPr>
          <p:spPr bwMode="auto">
            <a:xfrm>
              <a:off x="1042" y="3228"/>
              <a:ext cx="1328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0747" name="Group 59"/>
          <p:cNvGrpSpPr>
            <a:grpSpLocks/>
          </p:cNvGrpSpPr>
          <p:nvPr/>
        </p:nvGrpSpPr>
        <p:grpSpPr bwMode="auto">
          <a:xfrm>
            <a:off x="2536825" y="1997075"/>
            <a:ext cx="1693863" cy="1127125"/>
            <a:chOff x="1315" y="1096"/>
            <a:chExt cx="1067" cy="872"/>
          </a:xfrm>
        </p:grpSpPr>
        <p:sp>
          <p:nvSpPr>
            <p:cNvPr id="370748" name="Line 60"/>
            <p:cNvSpPr>
              <a:spLocks noChangeShapeType="1"/>
            </p:cNvSpPr>
            <p:nvPr/>
          </p:nvSpPr>
          <p:spPr bwMode="auto">
            <a:xfrm flipH="1">
              <a:off x="2369" y="1103"/>
              <a:ext cx="5" cy="865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49" name="Line 61"/>
            <p:cNvSpPr>
              <a:spLocks noChangeShapeType="1"/>
            </p:cNvSpPr>
            <p:nvPr/>
          </p:nvSpPr>
          <p:spPr bwMode="auto">
            <a:xfrm>
              <a:off x="1315" y="1096"/>
              <a:ext cx="1067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0750" name="Line 62"/>
          <p:cNvSpPr>
            <a:spLocks noChangeShapeType="1"/>
          </p:cNvSpPr>
          <p:nvPr/>
        </p:nvSpPr>
        <p:spPr bwMode="auto">
          <a:xfrm>
            <a:off x="4724400" y="3733800"/>
            <a:ext cx="1447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0751" name="Rectangle 63"/>
          <p:cNvSpPr>
            <a:spLocks noChangeArrowheads="1"/>
          </p:cNvSpPr>
          <p:nvPr/>
        </p:nvSpPr>
        <p:spPr bwMode="auto">
          <a:xfrm>
            <a:off x="2474913" y="3757613"/>
            <a:ext cx="15144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altLang="zh-TW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</a:t>
            </a:r>
          </a:p>
        </p:txBody>
      </p:sp>
      <p:sp>
        <p:nvSpPr>
          <p:cNvPr id="370752" name="Rectangle 64"/>
          <p:cNvSpPr>
            <a:spLocks noChangeArrowheads="1"/>
          </p:cNvSpPr>
          <p:nvPr/>
        </p:nvSpPr>
        <p:spPr bwMode="auto">
          <a:xfrm>
            <a:off x="1066800" y="2819400"/>
            <a:ext cx="2209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altLang="zh-TW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AutoInvoice</a:t>
            </a:r>
          </a:p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訂單系統資料轉入</a:t>
            </a:r>
          </a:p>
        </p:txBody>
      </p:sp>
      <p:sp>
        <p:nvSpPr>
          <p:cNvPr id="370753" name="Rectangle 65"/>
          <p:cNvSpPr>
            <a:spLocks noChangeArrowheads="1"/>
          </p:cNvSpPr>
          <p:nvPr/>
        </p:nvSpPr>
        <p:spPr bwMode="auto">
          <a:xfrm>
            <a:off x="990600" y="5715000"/>
            <a:ext cx="21066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altLang="zh-TW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Manual entry</a:t>
            </a:r>
          </a:p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人工立帳</a:t>
            </a:r>
          </a:p>
        </p:txBody>
      </p:sp>
      <p:grpSp>
        <p:nvGrpSpPr>
          <p:cNvPr id="370754" name="Group 66"/>
          <p:cNvGrpSpPr>
            <a:grpSpLocks/>
          </p:cNvGrpSpPr>
          <p:nvPr/>
        </p:nvGrpSpPr>
        <p:grpSpPr bwMode="auto">
          <a:xfrm>
            <a:off x="3810000" y="3124200"/>
            <a:ext cx="703263" cy="1319213"/>
            <a:chOff x="2120" y="1884"/>
            <a:chExt cx="443" cy="831"/>
          </a:xfrm>
        </p:grpSpPr>
        <p:sp>
          <p:nvSpPr>
            <p:cNvPr id="370755" name="Freeform 67"/>
            <p:cNvSpPr>
              <a:spLocks/>
            </p:cNvSpPr>
            <p:nvPr/>
          </p:nvSpPr>
          <p:spPr bwMode="auto">
            <a:xfrm>
              <a:off x="2120" y="1884"/>
              <a:ext cx="443" cy="831"/>
            </a:xfrm>
            <a:custGeom>
              <a:avLst/>
              <a:gdLst/>
              <a:ahLst/>
              <a:cxnLst>
                <a:cxn ang="0">
                  <a:pos x="442" y="711"/>
                </a:cxn>
                <a:cxn ang="0">
                  <a:pos x="442" y="0"/>
                </a:cxn>
                <a:cxn ang="0">
                  <a:pos x="0" y="118"/>
                </a:cxn>
                <a:cxn ang="0">
                  <a:pos x="0" y="830"/>
                </a:cxn>
                <a:cxn ang="0">
                  <a:pos x="442" y="711"/>
                </a:cxn>
              </a:cxnLst>
              <a:rect l="0" t="0" r="r" b="b"/>
              <a:pathLst>
                <a:path w="443" h="831">
                  <a:moveTo>
                    <a:pt x="442" y="711"/>
                  </a:moveTo>
                  <a:lnTo>
                    <a:pt x="442" y="0"/>
                  </a:lnTo>
                  <a:lnTo>
                    <a:pt x="0" y="118"/>
                  </a:lnTo>
                  <a:lnTo>
                    <a:pt x="0" y="830"/>
                  </a:lnTo>
                  <a:lnTo>
                    <a:pt x="442" y="71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56" name="Freeform 68"/>
            <p:cNvSpPr>
              <a:spLocks/>
            </p:cNvSpPr>
            <p:nvPr/>
          </p:nvSpPr>
          <p:spPr bwMode="white">
            <a:xfrm>
              <a:off x="2146" y="1918"/>
              <a:ext cx="391" cy="762"/>
            </a:xfrm>
            <a:custGeom>
              <a:avLst/>
              <a:gdLst/>
              <a:ahLst/>
              <a:cxnLst>
                <a:cxn ang="0">
                  <a:pos x="390" y="661"/>
                </a:cxn>
                <a:cxn ang="0">
                  <a:pos x="390" y="0"/>
                </a:cxn>
                <a:cxn ang="0">
                  <a:pos x="0" y="101"/>
                </a:cxn>
                <a:cxn ang="0">
                  <a:pos x="0" y="761"/>
                </a:cxn>
                <a:cxn ang="0">
                  <a:pos x="390" y="661"/>
                </a:cxn>
              </a:cxnLst>
              <a:rect l="0" t="0" r="r" b="b"/>
              <a:pathLst>
                <a:path w="391" h="762">
                  <a:moveTo>
                    <a:pt x="390" y="661"/>
                  </a:moveTo>
                  <a:lnTo>
                    <a:pt x="390" y="0"/>
                  </a:lnTo>
                  <a:lnTo>
                    <a:pt x="0" y="101"/>
                  </a:lnTo>
                  <a:lnTo>
                    <a:pt x="0" y="761"/>
                  </a:lnTo>
                  <a:lnTo>
                    <a:pt x="390" y="661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57" name="Freeform 69"/>
            <p:cNvSpPr>
              <a:spLocks/>
            </p:cNvSpPr>
            <p:nvPr/>
          </p:nvSpPr>
          <p:spPr bwMode="auto">
            <a:xfrm>
              <a:off x="2181" y="2040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58" name="Freeform 70"/>
            <p:cNvSpPr>
              <a:spLocks/>
            </p:cNvSpPr>
            <p:nvPr/>
          </p:nvSpPr>
          <p:spPr bwMode="auto">
            <a:xfrm>
              <a:off x="2181" y="2125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59" name="Freeform 71"/>
            <p:cNvSpPr>
              <a:spLocks/>
            </p:cNvSpPr>
            <p:nvPr/>
          </p:nvSpPr>
          <p:spPr bwMode="auto">
            <a:xfrm>
              <a:off x="2181" y="2209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0" name="Freeform 72"/>
            <p:cNvSpPr>
              <a:spLocks/>
            </p:cNvSpPr>
            <p:nvPr/>
          </p:nvSpPr>
          <p:spPr bwMode="auto">
            <a:xfrm>
              <a:off x="2181" y="2293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1" name="Freeform 73"/>
            <p:cNvSpPr>
              <a:spLocks/>
            </p:cNvSpPr>
            <p:nvPr/>
          </p:nvSpPr>
          <p:spPr bwMode="auto">
            <a:xfrm>
              <a:off x="2181" y="2377"/>
              <a:ext cx="132" cy="70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6"/>
                </a:cxn>
                <a:cxn ang="0">
                  <a:pos x="0" y="69"/>
                </a:cxn>
                <a:cxn ang="0">
                  <a:pos x="131" y="33"/>
                </a:cxn>
              </a:cxnLst>
              <a:rect l="0" t="0" r="r" b="b"/>
              <a:pathLst>
                <a:path w="132" h="70">
                  <a:moveTo>
                    <a:pt x="131" y="33"/>
                  </a:moveTo>
                  <a:lnTo>
                    <a:pt x="131" y="0"/>
                  </a:lnTo>
                  <a:lnTo>
                    <a:pt x="0" y="36"/>
                  </a:lnTo>
                  <a:lnTo>
                    <a:pt x="0" y="69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2" name="Freeform 74"/>
            <p:cNvSpPr>
              <a:spLocks/>
            </p:cNvSpPr>
            <p:nvPr/>
          </p:nvSpPr>
          <p:spPr bwMode="auto">
            <a:xfrm>
              <a:off x="2181" y="2462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3" name="Freeform 75"/>
            <p:cNvSpPr>
              <a:spLocks/>
            </p:cNvSpPr>
            <p:nvPr/>
          </p:nvSpPr>
          <p:spPr bwMode="auto">
            <a:xfrm>
              <a:off x="2181" y="2546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4" name="Freeform 76"/>
            <p:cNvSpPr>
              <a:spLocks/>
            </p:cNvSpPr>
            <p:nvPr/>
          </p:nvSpPr>
          <p:spPr bwMode="auto">
            <a:xfrm>
              <a:off x="2367" y="1986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5" name="Freeform 77"/>
            <p:cNvSpPr>
              <a:spLocks/>
            </p:cNvSpPr>
            <p:nvPr/>
          </p:nvSpPr>
          <p:spPr bwMode="auto">
            <a:xfrm>
              <a:off x="2367" y="2071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6" name="Freeform 78"/>
            <p:cNvSpPr>
              <a:spLocks/>
            </p:cNvSpPr>
            <p:nvPr/>
          </p:nvSpPr>
          <p:spPr bwMode="auto">
            <a:xfrm>
              <a:off x="2367" y="2155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7" name="Freeform 79"/>
            <p:cNvSpPr>
              <a:spLocks/>
            </p:cNvSpPr>
            <p:nvPr/>
          </p:nvSpPr>
          <p:spPr bwMode="auto">
            <a:xfrm>
              <a:off x="2367" y="2239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8" name="Freeform 80"/>
            <p:cNvSpPr>
              <a:spLocks/>
            </p:cNvSpPr>
            <p:nvPr/>
          </p:nvSpPr>
          <p:spPr bwMode="auto">
            <a:xfrm>
              <a:off x="2367" y="2323"/>
              <a:ext cx="132" cy="70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6"/>
                </a:cxn>
                <a:cxn ang="0">
                  <a:pos x="0" y="69"/>
                </a:cxn>
                <a:cxn ang="0">
                  <a:pos x="131" y="33"/>
                </a:cxn>
              </a:cxnLst>
              <a:rect l="0" t="0" r="r" b="b"/>
              <a:pathLst>
                <a:path w="132" h="70">
                  <a:moveTo>
                    <a:pt x="131" y="33"/>
                  </a:moveTo>
                  <a:lnTo>
                    <a:pt x="131" y="0"/>
                  </a:lnTo>
                  <a:lnTo>
                    <a:pt x="0" y="36"/>
                  </a:lnTo>
                  <a:lnTo>
                    <a:pt x="0" y="69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69" name="Freeform 81"/>
            <p:cNvSpPr>
              <a:spLocks/>
            </p:cNvSpPr>
            <p:nvPr/>
          </p:nvSpPr>
          <p:spPr bwMode="auto">
            <a:xfrm>
              <a:off x="2367" y="2408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70" name="Freeform 82"/>
            <p:cNvSpPr>
              <a:spLocks/>
            </p:cNvSpPr>
            <p:nvPr/>
          </p:nvSpPr>
          <p:spPr bwMode="auto">
            <a:xfrm>
              <a:off x="2367" y="2492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0771" name="Group 83"/>
          <p:cNvGrpSpPr>
            <a:grpSpLocks/>
          </p:cNvGrpSpPr>
          <p:nvPr/>
        </p:nvGrpSpPr>
        <p:grpSpPr bwMode="auto">
          <a:xfrm>
            <a:off x="1371600" y="4343400"/>
            <a:ext cx="1385888" cy="1266825"/>
            <a:chOff x="486" y="2714"/>
            <a:chExt cx="968" cy="1042"/>
          </a:xfrm>
        </p:grpSpPr>
        <p:sp>
          <p:nvSpPr>
            <p:cNvPr id="370772" name="Freeform 84"/>
            <p:cNvSpPr>
              <a:spLocks/>
            </p:cNvSpPr>
            <p:nvPr/>
          </p:nvSpPr>
          <p:spPr bwMode="auto">
            <a:xfrm>
              <a:off x="497" y="3163"/>
              <a:ext cx="670" cy="369"/>
            </a:xfrm>
            <a:custGeom>
              <a:avLst/>
              <a:gdLst/>
              <a:ahLst/>
              <a:cxnLst>
                <a:cxn ang="0">
                  <a:pos x="217" y="368"/>
                </a:cxn>
                <a:cxn ang="0">
                  <a:pos x="669" y="242"/>
                </a:cxn>
                <a:cxn ang="0">
                  <a:pos x="669" y="182"/>
                </a:cxn>
                <a:cxn ang="0">
                  <a:pos x="359" y="0"/>
                </a:cxn>
                <a:cxn ang="0">
                  <a:pos x="0" y="216"/>
                </a:cxn>
                <a:cxn ang="0">
                  <a:pos x="0" y="244"/>
                </a:cxn>
                <a:cxn ang="0">
                  <a:pos x="217" y="368"/>
                </a:cxn>
              </a:cxnLst>
              <a:rect l="0" t="0" r="r" b="b"/>
              <a:pathLst>
                <a:path w="670" h="369">
                  <a:moveTo>
                    <a:pt x="217" y="368"/>
                  </a:moveTo>
                  <a:lnTo>
                    <a:pt x="669" y="242"/>
                  </a:lnTo>
                  <a:lnTo>
                    <a:pt x="669" y="182"/>
                  </a:lnTo>
                  <a:lnTo>
                    <a:pt x="359" y="0"/>
                  </a:lnTo>
                  <a:lnTo>
                    <a:pt x="0" y="216"/>
                  </a:lnTo>
                  <a:lnTo>
                    <a:pt x="0" y="244"/>
                  </a:lnTo>
                  <a:lnTo>
                    <a:pt x="217" y="368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73" name="Freeform 85"/>
            <p:cNvSpPr>
              <a:spLocks/>
            </p:cNvSpPr>
            <p:nvPr/>
          </p:nvSpPr>
          <p:spPr bwMode="auto">
            <a:xfrm>
              <a:off x="486" y="3098"/>
              <a:ext cx="688" cy="394"/>
            </a:xfrm>
            <a:custGeom>
              <a:avLst/>
              <a:gdLst/>
              <a:ahLst/>
              <a:cxnLst>
                <a:cxn ang="0">
                  <a:pos x="225" y="393"/>
                </a:cxn>
                <a:cxn ang="0">
                  <a:pos x="687" y="266"/>
                </a:cxn>
                <a:cxn ang="0">
                  <a:pos x="687" y="110"/>
                </a:cxn>
                <a:cxn ang="0">
                  <a:pos x="490" y="0"/>
                </a:cxn>
                <a:cxn ang="0">
                  <a:pos x="0" y="130"/>
                </a:cxn>
                <a:cxn ang="0">
                  <a:pos x="0" y="263"/>
                </a:cxn>
                <a:cxn ang="0">
                  <a:pos x="225" y="393"/>
                </a:cxn>
              </a:cxnLst>
              <a:rect l="0" t="0" r="r" b="b"/>
              <a:pathLst>
                <a:path w="688" h="394">
                  <a:moveTo>
                    <a:pt x="225" y="393"/>
                  </a:moveTo>
                  <a:lnTo>
                    <a:pt x="687" y="266"/>
                  </a:lnTo>
                  <a:lnTo>
                    <a:pt x="687" y="110"/>
                  </a:lnTo>
                  <a:lnTo>
                    <a:pt x="490" y="0"/>
                  </a:lnTo>
                  <a:lnTo>
                    <a:pt x="0" y="130"/>
                  </a:lnTo>
                  <a:lnTo>
                    <a:pt x="0" y="263"/>
                  </a:lnTo>
                  <a:lnTo>
                    <a:pt x="225" y="393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74" name="Freeform 86"/>
            <p:cNvSpPr>
              <a:spLocks/>
            </p:cNvSpPr>
            <p:nvPr/>
          </p:nvSpPr>
          <p:spPr bwMode="auto">
            <a:xfrm>
              <a:off x="493" y="3242"/>
              <a:ext cx="220" cy="237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0" y="0"/>
                </a:cxn>
                <a:cxn ang="0">
                  <a:pos x="213" y="105"/>
                </a:cxn>
                <a:cxn ang="0">
                  <a:pos x="219" y="236"/>
                </a:cxn>
                <a:cxn ang="0">
                  <a:pos x="0" y="115"/>
                </a:cxn>
              </a:cxnLst>
              <a:rect l="0" t="0" r="r" b="b"/>
              <a:pathLst>
                <a:path w="220" h="237">
                  <a:moveTo>
                    <a:pt x="0" y="115"/>
                  </a:moveTo>
                  <a:lnTo>
                    <a:pt x="0" y="0"/>
                  </a:lnTo>
                  <a:lnTo>
                    <a:pt x="213" y="105"/>
                  </a:lnTo>
                  <a:lnTo>
                    <a:pt x="219" y="236"/>
                  </a:lnTo>
                  <a:lnTo>
                    <a:pt x="0" y="115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75" name="Line 87"/>
            <p:cNvSpPr>
              <a:spLocks noChangeShapeType="1"/>
            </p:cNvSpPr>
            <p:nvPr/>
          </p:nvSpPr>
          <p:spPr bwMode="auto">
            <a:xfrm flipV="1">
              <a:off x="752" y="3256"/>
              <a:ext cx="371" cy="101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76" name="Freeform 88"/>
            <p:cNvSpPr>
              <a:spLocks/>
            </p:cNvSpPr>
            <p:nvPr/>
          </p:nvSpPr>
          <p:spPr bwMode="auto">
            <a:xfrm>
              <a:off x="752" y="3256"/>
              <a:ext cx="372" cy="10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71" y="0"/>
                </a:cxn>
                <a:cxn ang="0">
                  <a:pos x="0" y="101"/>
                </a:cxn>
              </a:cxnLst>
              <a:rect l="0" t="0" r="r" b="b"/>
              <a:pathLst>
                <a:path w="372" h="102">
                  <a:moveTo>
                    <a:pt x="0" y="101"/>
                  </a:moveTo>
                  <a:lnTo>
                    <a:pt x="371" y="0"/>
                  </a:lnTo>
                  <a:lnTo>
                    <a:pt x="0" y="101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77" name="Freeform 89"/>
            <p:cNvSpPr>
              <a:spLocks/>
            </p:cNvSpPr>
            <p:nvPr/>
          </p:nvSpPr>
          <p:spPr bwMode="auto">
            <a:xfrm>
              <a:off x="773" y="3334"/>
              <a:ext cx="79" cy="3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6" y="0"/>
                </a:cxn>
                <a:cxn ang="0">
                  <a:pos x="78" y="9"/>
                </a:cxn>
                <a:cxn ang="0">
                  <a:pos x="1" y="29"/>
                </a:cxn>
                <a:cxn ang="0">
                  <a:pos x="0" y="19"/>
                </a:cxn>
              </a:cxnLst>
              <a:rect l="0" t="0" r="r" b="b"/>
              <a:pathLst>
                <a:path w="79" h="30">
                  <a:moveTo>
                    <a:pt x="0" y="19"/>
                  </a:moveTo>
                  <a:lnTo>
                    <a:pt x="76" y="0"/>
                  </a:lnTo>
                  <a:lnTo>
                    <a:pt x="78" y="9"/>
                  </a:lnTo>
                  <a:lnTo>
                    <a:pt x="1" y="29"/>
                  </a:lnTo>
                  <a:lnTo>
                    <a:pt x="0" y="1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78" name="Freeform 90"/>
            <p:cNvSpPr>
              <a:spLocks/>
            </p:cNvSpPr>
            <p:nvPr/>
          </p:nvSpPr>
          <p:spPr bwMode="auto">
            <a:xfrm>
              <a:off x="773" y="3334"/>
              <a:ext cx="79" cy="3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6" y="0"/>
                </a:cxn>
                <a:cxn ang="0">
                  <a:pos x="78" y="9"/>
                </a:cxn>
                <a:cxn ang="0">
                  <a:pos x="1" y="29"/>
                </a:cxn>
                <a:cxn ang="0">
                  <a:pos x="0" y="19"/>
                </a:cxn>
              </a:cxnLst>
              <a:rect l="0" t="0" r="r" b="b"/>
              <a:pathLst>
                <a:path w="79" h="30">
                  <a:moveTo>
                    <a:pt x="0" y="19"/>
                  </a:moveTo>
                  <a:lnTo>
                    <a:pt x="76" y="0"/>
                  </a:lnTo>
                  <a:lnTo>
                    <a:pt x="78" y="9"/>
                  </a:lnTo>
                  <a:lnTo>
                    <a:pt x="1" y="29"/>
                  </a:lnTo>
                  <a:lnTo>
                    <a:pt x="0" y="1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79" name="Freeform 91"/>
            <p:cNvSpPr>
              <a:spLocks/>
            </p:cNvSpPr>
            <p:nvPr/>
          </p:nvSpPr>
          <p:spPr bwMode="auto">
            <a:xfrm>
              <a:off x="878" y="3306"/>
              <a:ext cx="82" cy="3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9" y="0"/>
                </a:cxn>
                <a:cxn ang="0">
                  <a:pos x="81" y="9"/>
                </a:cxn>
                <a:cxn ang="0">
                  <a:pos x="2" y="30"/>
                </a:cxn>
                <a:cxn ang="0">
                  <a:pos x="0" y="20"/>
                </a:cxn>
              </a:cxnLst>
              <a:rect l="0" t="0" r="r" b="b"/>
              <a:pathLst>
                <a:path w="82" h="31">
                  <a:moveTo>
                    <a:pt x="0" y="20"/>
                  </a:moveTo>
                  <a:lnTo>
                    <a:pt x="79" y="0"/>
                  </a:lnTo>
                  <a:lnTo>
                    <a:pt x="81" y="9"/>
                  </a:lnTo>
                  <a:lnTo>
                    <a:pt x="2" y="30"/>
                  </a:lnTo>
                  <a:lnTo>
                    <a:pt x="0" y="2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0" name="Freeform 92"/>
            <p:cNvSpPr>
              <a:spLocks/>
            </p:cNvSpPr>
            <p:nvPr/>
          </p:nvSpPr>
          <p:spPr bwMode="auto">
            <a:xfrm>
              <a:off x="878" y="3306"/>
              <a:ext cx="82" cy="3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9" y="0"/>
                </a:cxn>
                <a:cxn ang="0">
                  <a:pos x="81" y="9"/>
                </a:cxn>
                <a:cxn ang="0">
                  <a:pos x="2" y="30"/>
                </a:cxn>
                <a:cxn ang="0">
                  <a:pos x="0" y="20"/>
                </a:cxn>
              </a:cxnLst>
              <a:rect l="0" t="0" r="r" b="b"/>
              <a:pathLst>
                <a:path w="82" h="31">
                  <a:moveTo>
                    <a:pt x="0" y="20"/>
                  </a:moveTo>
                  <a:lnTo>
                    <a:pt x="79" y="0"/>
                  </a:lnTo>
                  <a:lnTo>
                    <a:pt x="81" y="9"/>
                  </a:lnTo>
                  <a:lnTo>
                    <a:pt x="2" y="30"/>
                  </a:lnTo>
                  <a:lnTo>
                    <a:pt x="0" y="2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1" name="Freeform 93"/>
            <p:cNvSpPr>
              <a:spLocks/>
            </p:cNvSpPr>
            <p:nvPr/>
          </p:nvSpPr>
          <p:spPr bwMode="auto">
            <a:xfrm>
              <a:off x="518" y="2785"/>
              <a:ext cx="634" cy="540"/>
            </a:xfrm>
            <a:custGeom>
              <a:avLst/>
              <a:gdLst/>
              <a:ahLst/>
              <a:cxnLst>
                <a:cxn ang="0">
                  <a:pos x="182" y="539"/>
                </a:cxn>
                <a:cxn ang="0">
                  <a:pos x="633" y="420"/>
                </a:cxn>
                <a:cxn ang="0">
                  <a:pos x="618" y="23"/>
                </a:cxn>
                <a:cxn ang="0">
                  <a:pos x="591" y="0"/>
                </a:cxn>
                <a:cxn ang="0">
                  <a:pos x="183" y="108"/>
                </a:cxn>
                <a:cxn ang="0">
                  <a:pos x="87" y="58"/>
                </a:cxn>
                <a:cxn ang="0">
                  <a:pos x="0" y="111"/>
                </a:cxn>
                <a:cxn ang="0">
                  <a:pos x="39" y="428"/>
                </a:cxn>
                <a:cxn ang="0">
                  <a:pos x="182" y="539"/>
                </a:cxn>
              </a:cxnLst>
              <a:rect l="0" t="0" r="r" b="b"/>
              <a:pathLst>
                <a:path w="634" h="540">
                  <a:moveTo>
                    <a:pt x="182" y="539"/>
                  </a:moveTo>
                  <a:lnTo>
                    <a:pt x="633" y="420"/>
                  </a:lnTo>
                  <a:lnTo>
                    <a:pt x="618" y="23"/>
                  </a:lnTo>
                  <a:lnTo>
                    <a:pt x="591" y="0"/>
                  </a:lnTo>
                  <a:lnTo>
                    <a:pt x="183" y="108"/>
                  </a:lnTo>
                  <a:lnTo>
                    <a:pt x="87" y="58"/>
                  </a:lnTo>
                  <a:lnTo>
                    <a:pt x="0" y="111"/>
                  </a:lnTo>
                  <a:lnTo>
                    <a:pt x="39" y="428"/>
                  </a:lnTo>
                  <a:lnTo>
                    <a:pt x="182" y="53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2" name="Freeform 94"/>
            <p:cNvSpPr>
              <a:spLocks/>
            </p:cNvSpPr>
            <p:nvPr/>
          </p:nvSpPr>
          <p:spPr bwMode="auto">
            <a:xfrm>
              <a:off x="509" y="2764"/>
              <a:ext cx="651" cy="548"/>
            </a:xfrm>
            <a:custGeom>
              <a:avLst/>
              <a:gdLst/>
              <a:ahLst/>
              <a:cxnLst>
                <a:cxn ang="0">
                  <a:pos x="111" y="488"/>
                </a:cxn>
                <a:cxn ang="0">
                  <a:pos x="202" y="547"/>
                </a:cxn>
                <a:cxn ang="0">
                  <a:pos x="650" y="421"/>
                </a:cxn>
                <a:cxn ang="0">
                  <a:pos x="635" y="23"/>
                </a:cxn>
                <a:cxn ang="0">
                  <a:pos x="608" y="0"/>
                </a:cxn>
                <a:cxn ang="0">
                  <a:pos x="200" y="108"/>
                </a:cxn>
                <a:cxn ang="0">
                  <a:pos x="104" y="59"/>
                </a:cxn>
                <a:cxn ang="0">
                  <a:pos x="13" y="95"/>
                </a:cxn>
                <a:cxn ang="0">
                  <a:pos x="0" y="108"/>
                </a:cxn>
                <a:cxn ang="0">
                  <a:pos x="0" y="380"/>
                </a:cxn>
                <a:cxn ang="0">
                  <a:pos x="111" y="488"/>
                </a:cxn>
              </a:cxnLst>
              <a:rect l="0" t="0" r="r" b="b"/>
              <a:pathLst>
                <a:path w="651" h="548">
                  <a:moveTo>
                    <a:pt x="111" y="488"/>
                  </a:moveTo>
                  <a:lnTo>
                    <a:pt x="202" y="547"/>
                  </a:lnTo>
                  <a:lnTo>
                    <a:pt x="650" y="421"/>
                  </a:lnTo>
                  <a:lnTo>
                    <a:pt x="635" y="23"/>
                  </a:lnTo>
                  <a:lnTo>
                    <a:pt x="608" y="0"/>
                  </a:lnTo>
                  <a:lnTo>
                    <a:pt x="200" y="108"/>
                  </a:lnTo>
                  <a:lnTo>
                    <a:pt x="104" y="59"/>
                  </a:lnTo>
                  <a:lnTo>
                    <a:pt x="13" y="95"/>
                  </a:lnTo>
                  <a:lnTo>
                    <a:pt x="0" y="108"/>
                  </a:lnTo>
                  <a:lnTo>
                    <a:pt x="0" y="380"/>
                  </a:lnTo>
                  <a:lnTo>
                    <a:pt x="111" y="488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3" name="Freeform 95"/>
            <p:cNvSpPr>
              <a:spLocks/>
            </p:cNvSpPr>
            <p:nvPr/>
          </p:nvSpPr>
          <p:spPr bwMode="auto">
            <a:xfrm>
              <a:off x="518" y="2841"/>
              <a:ext cx="84" cy="372"/>
            </a:xfrm>
            <a:custGeom>
              <a:avLst/>
              <a:gdLst/>
              <a:ahLst/>
              <a:cxnLst>
                <a:cxn ang="0">
                  <a:pos x="0" y="289"/>
                </a:cxn>
                <a:cxn ang="0">
                  <a:pos x="3" y="36"/>
                </a:cxn>
                <a:cxn ang="0">
                  <a:pos x="83" y="0"/>
                </a:cxn>
                <a:cxn ang="0">
                  <a:pos x="81" y="371"/>
                </a:cxn>
                <a:cxn ang="0">
                  <a:pos x="0" y="289"/>
                </a:cxn>
              </a:cxnLst>
              <a:rect l="0" t="0" r="r" b="b"/>
              <a:pathLst>
                <a:path w="84" h="372">
                  <a:moveTo>
                    <a:pt x="0" y="289"/>
                  </a:moveTo>
                  <a:lnTo>
                    <a:pt x="3" y="36"/>
                  </a:lnTo>
                  <a:lnTo>
                    <a:pt x="83" y="0"/>
                  </a:lnTo>
                  <a:lnTo>
                    <a:pt x="81" y="371"/>
                  </a:lnTo>
                  <a:lnTo>
                    <a:pt x="0" y="28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4" name="Freeform 96"/>
            <p:cNvSpPr>
              <a:spLocks/>
            </p:cNvSpPr>
            <p:nvPr/>
          </p:nvSpPr>
          <p:spPr bwMode="auto">
            <a:xfrm>
              <a:off x="626" y="2851"/>
              <a:ext cx="75" cy="434"/>
            </a:xfrm>
            <a:custGeom>
              <a:avLst/>
              <a:gdLst/>
              <a:ahLst/>
              <a:cxnLst>
                <a:cxn ang="0">
                  <a:pos x="0" y="389"/>
                </a:cxn>
                <a:cxn ang="0">
                  <a:pos x="74" y="433"/>
                </a:cxn>
                <a:cxn ang="0">
                  <a:pos x="74" y="39"/>
                </a:cxn>
                <a:cxn ang="0">
                  <a:pos x="4" y="0"/>
                </a:cxn>
                <a:cxn ang="0">
                  <a:pos x="0" y="389"/>
                </a:cxn>
              </a:cxnLst>
              <a:rect l="0" t="0" r="r" b="b"/>
              <a:pathLst>
                <a:path w="75" h="434">
                  <a:moveTo>
                    <a:pt x="0" y="389"/>
                  </a:moveTo>
                  <a:lnTo>
                    <a:pt x="74" y="433"/>
                  </a:lnTo>
                  <a:lnTo>
                    <a:pt x="74" y="39"/>
                  </a:lnTo>
                  <a:lnTo>
                    <a:pt x="4" y="0"/>
                  </a:lnTo>
                  <a:lnTo>
                    <a:pt x="0" y="38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5" name="Freeform 97"/>
            <p:cNvSpPr>
              <a:spLocks/>
            </p:cNvSpPr>
            <p:nvPr/>
          </p:nvSpPr>
          <p:spPr bwMode="auto">
            <a:xfrm>
              <a:off x="777" y="2830"/>
              <a:ext cx="325" cy="409"/>
            </a:xfrm>
            <a:custGeom>
              <a:avLst/>
              <a:gdLst/>
              <a:ahLst/>
              <a:cxnLst>
                <a:cxn ang="0">
                  <a:pos x="324" y="321"/>
                </a:cxn>
                <a:cxn ang="0">
                  <a:pos x="0" y="408"/>
                </a:cxn>
                <a:cxn ang="0">
                  <a:pos x="1" y="88"/>
                </a:cxn>
                <a:cxn ang="0">
                  <a:pos x="314" y="0"/>
                </a:cxn>
                <a:cxn ang="0">
                  <a:pos x="324" y="321"/>
                </a:cxn>
              </a:cxnLst>
              <a:rect l="0" t="0" r="r" b="b"/>
              <a:pathLst>
                <a:path w="325" h="409">
                  <a:moveTo>
                    <a:pt x="324" y="321"/>
                  </a:moveTo>
                  <a:lnTo>
                    <a:pt x="0" y="408"/>
                  </a:lnTo>
                  <a:lnTo>
                    <a:pt x="1" y="88"/>
                  </a:lnTo>
                  <a:lnTo>
                    <a:pt x="314" y="0"/>
                  </a:lnTo>
                  <a:lnTo>
                    <a:pt x="324" y="321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6" name="Freeform 98"/>
            <p:cNvSpPr>
              <a:spLocks/>
            </p:cNvSpPr>
            <p:nvPr/>
          </p:nvSpPr>
          <p:spPr bwMode="auto">
            <a:xfrm>
              <a:off x="613" y="2714"/>
              <a:ext cx="505" cy="16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504" y="49"/>
                </a:cxn>
                <a:cxn ang="0">
                  <a:pos x="96" y="159"/>
                </a:cxn>
                <a:cxn ang="0">
                  <a:pos x="0" y="110"/>
                </a:cxn>
                <a:cxn ang="0">
                  <a:pos x="409" y="0"/>
                </a:cxn>
              </a:cxnLst>
              <a:rect l="0" t="0" r="r" b="b"/>
              <a:pathLst>
                <a:path w="505" h="160">
                  <a:moveTo>
                    <a:pt x="409" y="0"/>
                  </a:moveTo>
                  <a:lnTo>
                    <a:pt x="504" y="49"/>
                  </a:lnTo>
                  <a:lnTo>
                    <a:pt x="96" y="159"/>
                  </a:lnTo>
                  <a:lnTo>
                    <a:pt x="0" y="110"/>
                  </a:lnTo>
                  <a:lnTo>
                    <a:pt x="409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7" name="Freeform 99"/>
            <p:cNvSpPr>
              <a:spLocks/>
            </p:cNvSpPr>
            <p:nvPr/>
          </p:nvSpPr>
          <p:spPr bwMode="auto">
            <a:xfrm>
              <a:off x="865" y="3524"/>
              <a:ext cx="589" cy="232"/>
            </a:xfrm>
            <a:custGeom>
              <a:avLst/>
              <a:gdLst/>
              <a:ahLst/>
              <a:cxnLst>
                <a:cxn ang="0">
                  <a:pos x="105" y="231"/>
                </a:cxn>
                <a:cxn ang="0">
                  <a:pos x="588" y="95"/>
                </a:cxn>
                <a:cxn ang="0">
                  <a:pos x="420" y="0"/>
                </a:cxn>
                <a:cxn ang="0">
                  <a:pos x="0" y="105"/>
                </a:cxn>
                <a:cxn ang="0">
                  <a:pos x="105" y="231"/>
                </a:cxn>
              </a:cxnLst>
              <a:rect l="0" t="0" r="r" b="b"/>
              <a:pathLst>
                <a:path w="589" h="232">
                  <a:moveTo>
                    <a:pt x="105" y="231"/>
                  </a:moveTo>
                  <a:lnTo>
                    <a:pt x="588" y="95"/>
                  </a:lnTo>
                  <a:lnTo>
                    <a:pt x="420" y="0"/>
                  </a:lnTo>
                  <a:lnTo>
                    <a:pt x="0" y="105"/>
                  </a:lnTo>
                  <a:lnTo>
                    <a:pt x="105" y="231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8" name="Freeform 100"/>
            <p:cNvSpPr>
              <a:spLocks/>
            </p:cNvSpPr>
            <p:nvPr/>
          </p:nvSpPr>
          <p:spPr bwMode="auto">
            <a:xfrm>
              <a:off x="876" y="3514"/>
              <a:ext cx="578" cy="232"/>
            </a:xfrm>
            <a:custGeom>
              <a:avLst/>
              <a:gdLst/>
              <a:ahLst/>
              <a:cxnLst>
                <a:cxn ang="0">
                  <a:pos x="105" y="231"/>
                </a:cxn>
                <a:cxn ang="0">
                  <a:pos x="577" y="94"/>
                </a:cxn>
                <a:cxn ang="0">
                  <a:pos x="409" y="0"/>
                </a:cxn>
                <a:cxn ang="0">
                  <a:pos x="0" y="105"/>
                </a:cxn>
                <a:cxn ang="0">
                  <a:pos x="105" y="231"/>
                </a:cxn>
              </a:cxnLst>
              <a:rect l="0" t="0" r="r" b="b"/>
              <a:pathLst>
                <a:path w="578" h="232">
                  <a:moveTo>
                    <a:pt x="105" y="231"/>
                  </a:moveTo>
                  <a:lnTo>
                    <a:pt x="577" y="94"/>
                  </a:lnTo>
                  <a:lnTo>
                    <a:pt x="409" y="0"/>
                  </a:lnTo>
                  <a:lnTo>
                    <a:pt x="0" y="105"/>
                  </a:lnTo>
                  <a:lnTo>
                    <a:pt x="105" y="231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89" name="Freeform 101"/>
            <p:cNvSpPr>
              <a:spLocks/>
            </p:cNvSpPr>
            <p:nvPr/>
          </p:nvSpPr>
          <p:spPr bwMode="auto">
            <a:xfrm>
              <a:off x="821" y="2883"/>
              <a:ext cx="247" cy="102"/>
            </a:xfrm>
            <a:custGeom>
              <a:avLst/>
              <a:gdLst/>
              <a:ahLst/>
              <a:cxnLst>
                <a:cxn ang="0">
                  <a:pos x="246" y="35"/>
                </a:cxn>
                <a:cxn ang="0">
                  <a:pos x="246" y="0"/>
                </a:cxn>
                <a:cxn ang="0">
                  <a:pos x="0" y="66"/>
                </a:cxn>
                <a:cxn ang="0">
                  <a:pos x="0" y="101"/>
                </a:cxn>
                <a:cxn ang="0">
                  <a:pos x="246" y="35"/>
                </a:cxn>
              </a:cxnLst>
              <a:rect l="0" t="0" r="r" b="b"/>
              <a:pathLst>
                <a:path w="247" h="102">
                  <a:moveTo>
                    <a:pt x="246" y="35"/>
                  </a:moveTo>
                  <a:lnTo>
                    <a:pt x="246" y="0"/>
                  </a:lnTo>
                  <a:lnTo>
                    <a:pt x="0" y="66"/>
                  </a:lnTo>
                  <a:lnTo>
                    <a:pt x="0" y="101"/>
                  </a:lnTo>
                  <a:lnTo>
                    <a:pt x="246" y="35"/>
                  </a:lnTo>
                </a:path>
              </a:pathLst>
            </a:custGeom>
            <a:solidFill>
              <a:srgbClr val="FFF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90" name="Freeform 102"/>
            <p:cNvSpPr>
              <a:spLocks/>
            </p:cNvSpPr>
            <p:nvPr/>
          </p:nvSpPr>
          <p:spPr bwMode="auto">
            <a:xfrm>
              <a:off x="821" y="2952"/>
              <a:ext cx="247" cy="102"/>
            </a:xfrm>
            <a:custGeom>
              <a:avLst/>
              <a:gdLst/>
              <a:ahLst/>
              <a:cxnLst>
                <a:cxn ang="0">
                  <a:pos x="246" y="35"/>
                </a:cxn>
                <a:cxn ang="0">
                  <a:pos x="246" y="0"/>
                </a:cxn>
                <a:cxn ang="0">
                  <a:pos x="0" y="66"/>
                </a:cxn>
                <a:cxn ang="0">
                  <a:pos x="0" y="101"/>
                </a:cxn>
                <a:cxn ang="0">
                  <a:pos x="246" y="35"/>
                </a:cxn>
              </a:cxnLst>
              <a:rect l="0" t="0" r="r" b="b"/>
              <a:pathLst>
                <a:path w="247" h="102">
                  <a:moveTo>
                    <a:pt x="246" y="35"/>
                  </a:moveTo>
                  <a:lnTo>
                    <a:pt x="246" y="0"/>
                  </a:lnTo>
                  <a:lnTo>
                    <a:pt x="0" y="66"/>
                  </a:lnTo>
                  <a:lnTo>
                    <a:pt x="0" y="101"/>
                  </a:lnTo>
                  <a:lnTo>
                    <a:pt x="246" y="35"/>
                  </a:lnTo>
                </a:path>
              </a:pathLst>
            </a:custGeom>
            <a:solidFill>
              <a:srgbClr val="FFF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91" name="Freeform 103"/>
            <p:cNvSpPr>
              <a:spLocks/>
            </p:cNvSpPr>
            <p:nvPr/>
          </p:nvSpPr>
          <p:spPr bwMode="auto">
            <a:xfrm>
              <a:off x="821" y="3020"/>
              <a:ext cx="247" cy="101"/>
            </a:xfrm>
            <a:custGeom>
              <a:avLst/>
              <a:gdLst/>
              <a:ahLst/>
              <a:cxnLst>
                <a:cxn ang="0">
                  <a:pos x="246" y="34"/>
                </a:cxn>
                <a:cxn ang="0">
                  <a:pos x="246" y="0"/>
                </a:cxn>
                <a:cxn ang="0">
                  <a:pos x="0" y="66"/>
                </a:cxn>
                <a:cxn ang="0">
                  <a:pos x="0" y="100"/>
                </a:cxn>
                <a:cxn ang="0">
                  <a:pos x="246" y="34"/>
                </a:cxn>
              </a:cxnLst>
              <a:rect l="0" t="0" r="r" b="b"/>
              <a:pathLst>
                <a:path w="247" h="101">
                  <a:moveTo>
                    <a:pt x="246" y="34"/>
                  </a:moveTo>
                  <a:lnTo>
                    <a:pt x="246" y="0"/>
                  </a:lnTo>
                  <a:lnTo>
                    <a:pt x="0" y="66"/>
                  </a:lnTo>
                  <a:lnTo>
                    <a:pt x="0" y="100"/>
                  </a:lnTo>
                  <a:lnTo>
                    <a:pt x="246" y="34"/>
                  </a:lnTo>
                </a:path>
              </a:pathLst>
            </a:custGeom>
            <a:solidFill>
              <a:srgbClr val="FFF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92" name="Freeform 104"/>
            <p:cNvSpPr>
              <a:spLocks/>
            </p:cNvSpPr>
            <p:nvPr/>
          </p:nvSpPr>
          <p:spPr bwMode="auto">
            <a:xfrm>
              <a:off x="821" y="3089"/>
              <a:ext cx="247" cy="102"/>
            </a:xfrm>
            <a:custGeom>
              <a:avLst/>
              <a:gdLst/>
              <a:ahLst/>
              <a:cxnLst>
                <a:cxn ang="0">
                  <a:pos x="246" y="35"/>
                </a:cxn>
                <a:cxn ang="0">
                  <a:pos x="246" y="0"/>
                </a:cxn>
                <a:cxn ang="0">
                  <a:pos x="0" y="66"/>
                </a:cxn>
                <a:cxn ang="0">
                  <a:pos x="0" y="101"/>
                </a:cxn>
                <a:cxn ang="0">
                  <a:pos x="246" y="35"/>
                </a:cxn>
              </a:cxnLst>
              <a:rect l="0" t="0" r="r" b="b"/>
              <a:pathLst>
                <a:path w="247" h="102">
                  <a:moveTo>
                    <a:pt x="246" y="35"/>
                  </a:moveTo>
                  <a:lnTo>
                    <a:pt x="246" y="0"/>
                  </a:lnTo>
                  <a:lnTo>
                    <a:pt x="0" y="66"/>
                  </a:lnTo>
                  <a:lnTo>
                    <a:pt x="0" y="101"/>
                  </a:lnTo>
                  <a:lnTo>
                    <a:pt x="246" y="35"/>
                  </a:lnTo>
                </a:path>
              </a:pathLst>
            </a:custGeom>
            <a:solidFill>
              <a:srgbClr val="FFF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93" name="Freeform 105"/>
            <p:cNvSpPr>
              <a:spLocks/>
            </p:cNvSpPr>
            <p:nvPr/>
          </p:nvSpPr>
          <p:spPr bwMode="auto">
            <a:xfrm>
              <a:off x="836" y="2999"/>
              <a:ext cx="445" cy="674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87" y="71"/>
                </a:cxn>
                <a:cxn ang="0">
                  <a:pos x="134" y="75"/>
                </a:cxn>
                <a:cxn ang="0">
                  <a:pos x="444" y="601"/>
                </a:cxn>
                <a:cxn ang="0">
                  <a:pos x="206" y="673"/>
                </a:cxn>
                <a:cxn ang="0">
                  <a:pos x="58" y="87"/>
                </a:cxn>
                <a:cxn ang="0">
                  <a:pos x="0" y="95"/>
                </a:cxn>
                <a:cxn ang="0">
                  <a:pos x="76" y="0"/>
                </a:cxn>
              </a:cxnLst>
              <a:rect l="0" t="0" r="r" b="b"/>
              <a:pathLst>
                <a:path w="445" h="674">
                  <a:moveTo>
                    <a:pt x="76" y="0"/>
                  </a:moveTo>
                  <a:lnTo>
                    <a:pt x="187" y="71"/>
                  </a:lnTo>
                  <a:lnTo>
                    <a:pt x="134" y="75"/>
                  </a:lnTo>
                  <a:lnTo>
                    <a:pt x="444" y="601"/>
                  </a:lnTo>
                  <a:lnTo>
                    <a:pt x="206" y="673"/>
                  </a:lnTo>
                  <a:lnTo>
                    <a:pt x="58" y="87"/>
                  </a:lnTo>
                  <a:lnTo>
                    <a:pt x="0" y="95"/>
                  </a:lnTo>
                  <a:lnTo>
                    <a:pt x="76" y="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794" name="Freeform 106"/>
            <p:cNvSpPr>
              <a:spLocks/>
            </p:cNvSpPr>
            <p:nvPr/>
          </p:nvSpPr>
          <p:spPr bwMode="auto">
            <a:xfrm>
              <a:off x="846" y="2985"/>
              <a:ext cx="444" cy="673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87" y="70"/>
                </a:cxn>
                <a:cxn ang="0">
                  <a:pos x="134" y="75"/>
                </a:cxn>
                <a:cxn ang="0">
                  <a:pos x="443" y="600"/>
                </a:cxn>
                <a:cxn ang="0">
                  <a:pos x="206" y="672"/>
                </a:cxn>
                <a:cxn ang="0">
                  <a:pos x="57" y="86"/>
                </a:cxn>
                <a:cxn ang="0">
                  <a:pos x="0" y="95"/>
                </a:cxn>
                <a:cxn ang="0">
                  <a:pos x="75" y="0"/>
                </a:cxn>
              </a:cxnLst>
              <a:rect l="0" t="0" r="r" b="b"/>
              <a:pathLst>
                <a:path w="444" h="673">
                  <a:moveTo>
                    <a:pt x="75" y="0"/>
                  </a:moveTo>
                  <a:lnTo>
                    <a:pt x="187" y="70"/>
                  </a:lnTo>
                  <a:lnTo>
                    <a:pt x="134" y="75"/>
                  </a:lnTo>
                  <a:lnTo>
                    <a:pt x="443" y="600"/>
                  </a:lnTo>
                  <a:lnTo>
                    <a:pt x="206" y="672"/>
                  </a:lnTo>
                  <a:lnTo>
                    <a:pt x="57" y="86"/>
                  </a:lnTo>
                  <a:lnTo>
                    <a:pt x="0" y="95"/>
                  </a:lnTo>
                  <a:lnTo>
                    <a:pt x="75" y="0"/>
                  </a:lnTo>
                </a:path>
              </a:pathLst>
            </a:custGeom>
            <a:solidFill>
              <a:srgbClr val="99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0795" name="Group 107"/>
          <p:cNvGrpSpPr>
            <a:grpSpLocks/>
          </p:cNvGrpSpPr>
          <p:nvPr/>
        </p:nvGrpSpPr>
        <p:grpSpPr bwMode="auto">
          <a:xfrm>
            <a:off x="1371600" y="1676400"/>
            <a:ext cx="1306513" cy="1089025"/>
            <a:chOff x="523" y="614"/>
            <a:chExt cx="881" cy="966"/>
          </a:xfrm>
        </p:grpSpPr>
        <p:grpSp>
          <p:nvGrpSpPr>
            <p:cNvPr id="370796" name="Group 108"/>
            <p:cNvGrpSpPr>
              <a:grpSpLocks/>
            </p:cNvGrpSpPr>
            <p:nvPr/>
          </p:nvGrpSpPr>
          <p:grpSpPr bwMode="auto">
            <a:xfrm>
              <a:off x="523" y="614"/>
              <a:ext cx="824" cy="784"/>
              <a:chOff x="523" y="614"/>
              <a:chExt cx="824" cy="784"/>
            </a:xfrm>
          </p:grpSpPr>
          <p:sp>
            <p:nvSpPr>
              <p:cNvPr id="370797" name="Oval 109"/>
              <p:cNvSpPr>
                <a:spLocks noChangeArrowheads="1"/>
              </p:cNvSpPr>
              <p:nvPr/>
            </p:nvSpPr>
            <p:spPr bwMode="auto">
              <a:xfrm>
                <a:off x="523" y="1166"/>
                <a:ext cx="824" cy="232"/>
              </a:xfrm>
              <a:prstGeom prst="ellipse">
                <a:avLst/>
              </a:prstGeom>
              <a:gradFill rotWithShape="0">
                <a:gsLst>
                  <a:gs pos="0">
                    <a:srgbClr val="EAEAEA">
                      <a:gamma/>
                      <a:shade val="89804"/>
                      <a:invGamma/>
                    </a:srgbClr>
                  </a:gs>
                  <a:gs pos="50000">
                    <a:srgbClr val="EAEAEA"/>
                  </a:gs>
                  <a:gs pos="100000">
                    <a:srgbClr val="EAEAEA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798" name="Rectangle 110"/>
              <p:cNvSpPr>
                <a:spLocks noChangeArrowheads="1"/>
              </p:cNvSpPr>
              <p:nvPr/>
            </p:nvSpPr>
            <p:spPr bwMode="auto">
              <a:xfrm>
                <a:off x="523" y="726"/>
                <a:ext cx="824" cy="576"/>
              </a:xfrm>
              <a:prstGeom prst="rect">
                <a:avLst/>
              </a:prstGeom>
              <a:gradFill rotWithShape="0">
                <a:gsLst>
                  <a:gs pos="0">
                    <a:srgbClr val="EAEAEA">
                      <a:gamma/>
                      <a:shade val="89804"/>
                      <a:invGamma/>
                    </a:srgbClr>
                  </a:gs>
                  <a:gs pos="50000">
                    <a:srgbClr val="EAEAEA"/>
                  </a:gs>
                  <a:gs pos="100000">
                    <a:srgbClr val="EAEAEA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799" name="Oval 111"/>
              <p:cNvSpPr>
                <a:spLocks noChangeArrowheads="1"/>
              </p:cNvSpPr>
              <p:nvPr/>
            </p:nvSpPr>
            <p:spPr bwMode="auto">
              <a:xfrm>
                <a:off x="523" y="614"/>
                <a:ext cx="824" cy="232"/>
              </a:xfrm>
              <a:prstGeom prst="ellipse">
                <a:avLst/>
              </a:prstGeom>
              <a:gradFill rotWithShape="0">
                <a:gsLst>
                  <a:gs pos="0">
                    <a:srgbClr val="DDDDDD">
                      <a:gamma/>
                      <a:shade val="89804"/>
                      <a:invGamma/>
                    </a:srgbClr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70800" name="Group 112"/>
            <p:cNvGrpSpPr>
              <a:grpSpLocks/>
            </p:cNvGrpSpPr>
            <p:nvPr/>
          </p:nvGrpSpPr>
          <p:grpSpPr bwMode="auto">
            <a:xfrm>
              <a:off x="847" y="842"/>
              <a:ext cx="557" cy="738"/>
              <a:chOff x="847" y="842"/>
              <a:chExt cx="557" cy="738"/>
            </a:xfrm>
          </p:grpSpPr>
          <p:sp>
            <p:nvSpPr>
              <p:cNvPr id="370801" name="Freeform 113"/>
              <p:cNvSpPr>
                <a:spLocks/>
              </p:cNvSpPr>
              <p:nvPr/>
            </p:nvSpPr>
            <p:spPr bwMode="auto">
              <a:xfrm>
                <a:off x="847" y="842"/>
                <a:ext cx="557" cy="738"/>
              </a:xfrm>
              <a:custGeom>
                <a:avLst/>
                <a:gdLst/>
                <a:ahLst/>
                <a:cxnLst>
                  <a:cxn ang="0">
                    <a:pos x="556" y="587"/>
                  </a:cxn>
                  <a:cxn ang="0">
                    <a:pos x="0" y="737"/>
                  </a:cxn>
                  <a:cxn ang="0">
                    <a:pos x="0" y="149"/>
                  </a:cxn>
                  <a:cxn ang="0">
                    <a:pos x="556" y="0"/>
                  </a:cxn>
                  <a:cxn ang="0">
                    <a:pos x="556" y="587"/>
                  </a:cxn>
                </a:cxnLst>
                <a:rect l="0" t="0" r="r" b="b"/>
                <a:pathLst>
                  <a:path w="557" h="738">
                    <a:moveTo>
                      <a:pt x="556" y="587"/>
                    </a:moveTo>
                    <a:lnTo>
                      <a:pt x="0" y="737"/>
                    </a:lnTo>
                    <a:lnTo>
                      <a:pt x="0" y="149"/>
                    </a:lnTo>
                    <a:lnTo>
                      <a:pt x="556" y="0"/>
                    </a:lnTo>
                    <a:lnTo>
                      <a:pt x="556" y="587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02" name="Freeform 114"/>
              <p:cNvSpPr>
                <a:spLocks/>
              </p:cNvSpPr>
              <p:nvPr/>
            </p:nvSpPr>
            <p:spPr bwMode="auto">
              <a:xfrm>
                <a:off x="870" y="874"/>
                <a:ext cx="510" cy="677"/>
              </a:xfrm>
              <a:custGeom>
                <a:avLst/>
                <a:gdLst/>
                <a:ahLst/>
                <a:cxnLst>
                  <a:cxn ang="0">
                    <a:pos x="509" y="539"/>
                  </a:cxn>
                  <a:cxn ang="0">
                    <a:pos x="0" y="676"/>
                  </a:cxn>
                  <a:cxn ang="0">
                    <a:pos x="0" y="136"/>
                  </a:cxn>
                  <a:cxn ang="0">
                    <a:pos x="509" y="0"/>
                  </a:cxn>
                  <a:cxn ang="0">
                    <a:pos x="509" y="539"/>
                  </a:cxn>
                </a:cxnLst>
                <a:rect l="0" t="0" r="r" b="b"/>
                <a:pathLst>
                  <a:path w="510" h="677">
                    <a:moveTo>
                      <a:pt x="509" y="539"/>
                    </a:moveTo>
                    <a:lnTo>
                      <a:pt x="0" y="676"/>
                    </a:lnTo>
                    <a:lnTo>
                      <a:pt x="0" y="136"/>
                    </a:lnTo>
                    <a:lnTo>
                      <a:pt x="509" y="0"/>
                    </a:lnTo>
                    <a:lnTo>
                      <a:pt x="509" y="539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03" name="Freeform 115"/>
              <p:cNvSpPr>
                <a:spLocks/>
              </p:cNvSpPr>
              <p:nvPr/>
            </p:nvSpPr>
            <p:spPr bwMode="auto">
              <a:xfrm>
                <a:off x="893" y="1006"/>
                <a:ext cx="69" cy="81"/>
              </a:xfrm>
              <a:custGeom>
                <a:avLst/>
                <a:gdLst/>
                <a:ahLst/>
                <a:cxnLst>
                  <a:cxn ang="0">
                    <a:pos x="68" y="62"/>
                  </a:cxn>
                  <a:cxn ang="0">
                    <a:pos x="68" y="0"/>
                  </a:cxn>
                  <a:cxn ang="0">
                    <a:pos x="0" y="18"/>
                  </a:cxn>
                  <a:cxn ang="0">
                    <a:pos x="0" y="80"/>
                  </a:cxn>
                  <a:cxn ang="0">
                    <a:pos x="68" y="62"/>
                  </a:cxn>
                </a:cxnLst>
                <a:rect l="0" t="0" r="r" b="b"/>
                <a:pathLst>
                  <a:path w="69" h="81">
                    <a:moveTo>
                      <a:pt x="68" y="62"/>
                    </a:moveTo>
                    <a:lnTo>
                      <a:pt x="68" y="0"/>
                    </a:lnTo>
                    <a:lnTo>
                      <a:pt x="0" y="18"/>
                    </a:lnTo>
                    <a:lnTo>
                      <a:pt x="0" y="80"/>
                    </a:lnTo>
                    <a:lnTo>
                      <a:pt x="68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04" name="Freeform 116"/>
              <p:cNvSpPr>
                <a:spLocks/>
              </p:cNvSpPr>
              <p:nvPr/>
            </p:nvSpPr>
            <p:spPr bwMode="auto">
              <a:xfrm>
                <a:off x="991" y="981"/>
                <a:ext cx="69" cy="80"/>
              </a:xfrm>
              <a:custGeom>
                <a:avLst/>
                <a:gdLst/>
                <a:ahLst/>
                <a:cxnLst>
                  <a:cxn ang="0">
                    <a:pos x="68" y="61"/>
                  </a:cxn>
                  <a:cxn ang="0">
                    <a:pos x="68" y="0"/>
                  </a:cxn>
                  <a:cxn ang="0">
                    <a:pos x="0" y="17"/>
                  </a:cxn>
                  <a:cxn ang="0">
                    <a:pos x="0" y="79"/>
                  </a:cxn>
                  <a:cxn ang="0">
                    <a:pos x="68" y="61"/>
                  </a:cxn>
                </a:cxnLst>
                <a:rect l="0" t="0" r="r" b="b"/>
                <a:pathLst>
                  <a:path w="69" h="80">
                    <a:moveTo>
                      <a:pt x="68" y="61"/>
                    </a:moveTo>
                    <a:lnTo>
                      <a:pt x="68" y="0"/>
                    </a:lnTo>
                    <a:lnTo>
                      <a:pt x="0" y="17"/>
                    </a:lnTo>
                    <a:lnTo>
                      <a:pt x="0" y="79"/>
                    </a:lnTo>
                    <a:lnTo>
                      <a:pt x="68" y="61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05" name="Freeform 117"/>
              <p:cNvSpPr>
                <a:spLocks/>
              </p:cNvSpPr>
              <p:nvPr/>
            </p:nvSpPr>
            <p:spPr bwMode="auto">
              <a:xfrm>
                <a:off x="1089" y="954"/>
                <a:ext cx="67" cy="83"/>
              </a:xfrm>
              <a:custGeom>
                <a:avLst/>
                <a:gdLst/>
                <a:ahLst/>
                <a:cxnLst>
                  <a:cxn ang="0">
                    <a:pos x="66" y="63"/>
                  </a:cxn>
                  <a:cxn ang="0">
                    <a:pos x="66" y="0"/>
                  </a:cxn>
                  <a:cxn ang="0">
                    <a:pos x="0" y="18"/>
                  </a:cxn>
                  <a:cxn ang="0">
                    <a:pos x="0" y="82"/>
                  </a:cxn>
                  <a:cxn ang="0">
                    <a:pos x="66" y="63"/>
                  </a:cxn>
                </a:cxnLst>
                <a:rect l="0" t="0" r="r" b="b"/>
                <a:pathLst>
                  <a:path w="67" h="83">
                    <a:moveTo>
                      <a:pt x="66" y="63"/>
                    </a:moveTo>
                    <a:lnTo>
                      <a:pt x="66" y="0"/>
                    </a:lnTo>
                    <a:lnTo>
                      <a:pt x="0" y="18"/>
                    </a:lnTo>
                    <a:lnTo>
                      <a:pt x="0" y="82"/>
                    </a:lnTo>
                    <a:lnTo>
                      <a:pt x="66" y="63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06" name="Freeform 118"/>
              <p:cNvSpPr>
                <a:spLocks/>
              </p:cNvSpPr>
              <p:nvPr/>
            </p:nvSpPr>
            <p:spPr bwMode="auto">
              <a:xfrm>
                <a:off x="1186" y="928"/>
                <a:ext cx="68" cy="81"/>
              </a:xfrm>
              <a:custGeom>
                <a:avLst/>
                <a:gdLst/>
                <a:ahLst/>
                <a:cxnLst>
                  <a:cxn ang="0">
                    <a:pos x="67" y="61"/>
                  </a:cxn>
                  <a:cxn ang="0">
                    <a:pos x="67" y="0"/>
                  </a:cxn>
                  <a:cxn ang="0">
                    <a:pos x="0" y="18"/>
                  </a:cxn>
                  <a:cxn ang="0">
                    <a:pos x="0" y="80"/>
                  </a:cxn>
                  <a:cxn ang="0">
                    <a:pos x="67" y="61"/>
                  </a:cxn>
                </a:cxnLst>
                <a:rect l="0" t="0" r="r" b="b"/>
                <a:pathLst>
                  <a:path w="68" h="81">
                    <a:moveTo>
                      <a:pt x="67" y="61"/>
                    </a:moveTo>
                    <a:lnTo>
                      <a:pt x="67" y="0"/>
                    </a:lnTo>
                    <a:lnTo>
                      <a:pt x="0" y="18"/>
                    </a:lnTo>
                    <a:lnTo>
                      <a:pt x="0" y="80"/>
                    </a:lnTo>
                    <a:lnTo>
                      <a:pt x="67" y="61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07" name="Freeform 119"/>
              <p:cNvSpPr>
                <a:spLocks/>
              </p:cNvSpPr>
              <p:nvPr/>
            </p:nvSpPr>
            <p:spPr bwMode="auto">
              <a:xfrm>
                <a:off x="1282" y="904"/>
                <a:ext cx="68" cy="79"/>
              </a:xfrm>
              <a:custGeom>
                <a:avLst/>
                <a:gdLst/>
                <a:ahLst/>
                <a:cxnLst>
                  <a:cxn ang="0">
                    <a:pos x="67" y="60"/>
                  </a:cxn>
                  <a:cxn ang="0">
                    <a:pos x="67" y="0"/>
                  </a:cxn>
                  <a:cxn ang="0">
                    <a:pos x="0" y="17"/>
                  </a:cxn>
                  <a:cxn ang="0">
                    <a:pos x="0" y="78"/>
                  </a:cxn>
                  <a:cxn ang="0">
                    <a:pos x="67" y="60"/>
                  </a:cxn>
                </a:cxnLst>
                <a:rect l="0" t="0" r="r" b="b"/>
                <a:pathLst>
                  <a:path w="68" h="79">
                    <a:moveTo>
                      <a:pt x="67" y="60"/>
                    </a:moveTo>
                    <a:lnTo>
                      <a:pt x="67" y="0"/>
                    </a:lnTo>
                    <a:lnTo>
                      <a:pt x="0" y="17"/>
                    </a:lnTo>
                    <a:lnTo>
                      <a:pt x="0" y="78"/>
                    </a:lnTo>
                    <a:lnTo>
                      <a:pt x="67" y="60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08" name="Freeform 120"/>
              <p:cNvSpPr>
                <a:spLocks/>
              </p:cNvSpPr>
              <p:nvPr/>
            </p:nvSpPr>
            <p:spPr bwMode="auto">
              <a:xfrm>
                <a:off x="893" y="1092"/>
                <a:ext cx="69" cy="82"/>
              </a:xfrm>
              <a:custGeom>
                <a:avLst/>
                <a:gdLst/>
                <a:ahLst/>
                <a:cxnLst>
                  <a:cxn ang="0">
                    <a:pos x="68" y="61"/>
                  </a:cxn>
                  <a:cxn ang="0">
                    <a:pos x="68" y="0"/>
                  </a:cxn>
                  <a:cxn ang="0">
                    <a:pos x="0" y="18"/>
                  </a:cxn>
                  <a:cxn ang="0">
                    <a:pos x="0" y="81"/>
                  </a:cxn>
                  <a:cxn ang="0">
                    <a:pos x="68" y="61"/>
                  </a:cxn>
                </a:cxnLst>
                <a:rect l="0" t="0" r="r" b="b"/>
                <a:pathLst>
                  <a:path w="69" h="82">
                    <a:moveTo>
                      <a:pt x="68" y="61"/>
                    </a:moveTo>
                    <a:lnTo>
                      <a:pt x="68" y="0"/>
                    </a:lnTo>
                    <a:lnTo>
                      <a:pt x="0" y="18"/>
                    </a:lnTo>
                    <a:lnTo>
                      <a:pt x="0" y="81"/>
                    </a:lnTo>
                    <a:lnTo>
                      <a:pt x="68" y="61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09" name="Freeform 121"/>
              <p:cNvSpPr>
                <a:spLocks/>
              </p:cNvSpPr>
              <p:nvPr/>
            </p:nvSpPr>
            <p:spPr bwMode="auto">
              <a:xfrm>
                <a:off x="991" y="1065"/>
                <a:ext cx="69" cy="82"/>
              </a:xfrm>
              <a:custGeom>
                <a:avLst/>
                <a:gdLst/>
                <a:ahLst/>
                <a:cxnLst>
                  <a:cxn ang="0">
                    <a:pos x="68" y="62"/>
                  </a:cxn>
                  <a:cxn ang="0">
                    <a:pos x="68" y="0"/>
                  </a:cxn>
                  <a:cxn ang="0">
                    <a:pos x="0" y="18"/>
                  </a:cxn>
                  <a:cxn ang="0">
                    <a:pos x="0" y="81"/>
                  </a:cxn>
                  <a:cxn ang="0">
                    <a:pos x="68" y="62"/>
                  </a:cxn>
                </a:cxnLst>
                <a:rect l="0" t="0" r="r" b="b"/>
                <a:pathLst>
                  <a:path w="69" h="82">
                    <a:moveTo>
                      <a:pt x="68" y="62"/>
                    </a:moveTo>
                    <a:lnTo>
                      <a:pt x="68" y="0"/>
                    </a:lnTo>
                    <a:lnTo>
                      <a:pt x="0" y="18"/>
                    </a:lnTo>
                    <a:lnTo>
                      <a:pt x="0" y="81"/>
                    </a:lnTo>
                    <a:lnTo>
                      <a:pt x="68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0" name="Freeform 122"/>
              <p:cNvSpPr>
                <a:spLocks/>
              </p:cNvSpPr>
              <p:nvPr/>
            </p:nvSpPr>
            <p:spPr bwMode="auto">
              <a:xfrm>
                <a:off x="1089" y="1041"/>
                <a:ext cx="67" cy="80"/>
              </a:xfrm>
              <a:custGeom>
                <a:avLst/>
                <a:gdLst/>
                <a:ahLst/>
                <a:cxnLst>
                  <a:cxn ang="0">
                    <a:pos x="66" y="61"/>
                  </a:cxn>
                  <a:cxn ang="0">
                    <a:pos x="66" y="0"/>
                  </a:cxn>
                  <a:cxn ang="0">
                    <a:pos x="0" y="17"/>
                  </a:cxn>
                  <a:cxn ang="0">
                    <a:pos x="0" y="79"/>
                  </a:cxn>
                  <a:cxn ang="0">
                    <a:pos x="66" y="61"/>
                  </a:cxn>
                </a:cxnLst>
                <a:rect l="0" t="0" r="r" b="b"/>
                <a:pathLst>
                  <a:path w="67" h="80">
                    <a:moveTo>
                      <a:pt x="66" y="61"/>
                    </a:moveTo>
                    <a:lnTo>
                      <a:pt x="66" y="0"/>
                    </a:lnTo>
                    <a:lnTo>
                      <a:pt x="0" y="17"/>
                    </a:lnTo>
                    <a:lnTo>
                      <a:pt x="0" y="79"/>
                    </a:lnTo>
                    <a:lnTo>
                      <a:pt x="66" y="61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1" name="Freeform 123"/>
              <p:cNvSpPr>
                <a:spLocks/>
              </p:cNvSpPr>
              <p:nvPr/>
            </p:nvSpPr>
            <p:spPr bwMode="auto">
              <a:xfrm>
                <a:off x="1186" y="1014"/>
                <a:ext cx="68" cy="83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67" y="0"/>
                  </a:cxn>
                  <a:cxn ang="0">
                    <a:pos x="0" y="18"/>
                  </a:cxn>
                  <a:cxn ang="0">
                    <a:pos x="0" y="82"/>
                  </a:cxn>
                  <a:cxn ang="0">
                    <a:pos x="67" y="63"/>
                  </a:cxn>
                </a:cxnLst>
                <a:rect l="0" t="0" r="r" b="b"/>
                <a:pathLst>
                  <a:path w="68" h="83">
                    <a:moveTo>
                      <a:pt x="67" y="63"/>
                    </a:moveTo>
                    <a:lnTo>
                      <a:pt x="67" y="0"/>
                    </a:lnTo>
                    <a:lnTo>
                      <a:pt x="0" y="18"/>
                    </a:lnTo>
                    <a:lnTo>
                      <a:pt x="0" y="82"/>
                    </a:lnTo>
                    <a:lnTo>
                      <a:pt x="67" y="63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2" name="Freeform 124"/>
              <p:cNvSpPr>
                <a:spLocks/>
              </p:cNvSpPr>
              <p:nvPr/>
            </p:nvSpPr>
            <p:spPr bwMode="auto">
              <a:xfrm>
                <a:off x="1282" y="990"/>
                <a:ext cx="68" cy="79"/>
              </a:xfrm>
              <a:custGeom>
                <a:avLst/>
                <a:gdLst/>
                <a:ahLst/>
                <a:cxnLst>
                  <a:cxn ang="0">
                    <a:pos x="67" y="60"/>
                  </a:cxn>
                  <a:cxn ang="0">
                    <a:pos x="67" y="0"/>
                  </a:cxn>
                  <a:cxn ang="0">
                    <a:pos x="0" y="17"/>
                  </a:cxn>
                  <a:cxn ang="0">
                    <a:pos x="0" y="78"/>
                  </a:cxn>
                  <a:cxn ang="0">
                    <a:pos x="67" y="60"/>
                  </a:cxn>
                </a:cxnLst>
                <a:rect l="0" t="0" r="r" b="b"/>
                <a:pathLst>
                  <a:path w="68" h="79">
                    <a:moveTo>
                      <a:pt x="67" y="60"/>
                    </a:moveTo>
                    <a:lnTo>
                      <a:pt x="67" y="0"/>
                    </a:lnTo>
                    <a:lnTo>
                      <a:pt x="0" y="17"/>
                    </a:lnTo>
                    <a:lnTo>
                      <a:pt x="0" y="78"/>
                    </a:lnTo>
                    <a:lnTo>
                      <a:pt x="67" y="60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3" name="Freeform 125"/>
              <p:cNvSpPr>
                <a:spLocks/>
              </p:cNvSpPr>
              <p:nvPr/>
            </p:nvSpPr>
            <p:spPr bwMode="auto">
              <a:xfrm>
                <a:off x="893" y="1179"/>
                <a:ext cx="69" cy="81"/>
              </a:xfrm>
              <a:custGeom>
                <a:avLst/>
                <a:gdLst/>
                <a:ahLst/>
                <a:cxnLst>
                  <a:cxn ang="0">
                    <a:pos x="68" y="62"/>
                  </a:cxn>
                  <a:cxn ang="0">
                    <a:pos x="68" y="0"/>
                  </a:cxn>
                  <a:cxn ang="0">
                    <a:pos x="0" y="17"/>
                  </a:cxn>
                  <a:cxn ang="0">
                    <a:pos x="0" y="80"/>
                  </a:cxn>
                  <a:cxn ang="0">
                    <a:pos x="68" y="62"/>
                  </a:cxn>
                </a:cxnLst>
                <a:rect l="0" t="0" r="r" b="b"/>
                <a:pathLst>
                  <a:path w="69" h="81">
                    <a:moveTo>
                      <a:pt x="68" y="62"/>
                    </a:moveTo>
                    <a:lnTo>
                      <a:pt x="68" y="0"/>
                    </a:lnTo>
                    <a:lnTo>
                      <a:pt x="0" y="17"/>
                    </a:lnTo>
                    <a:lnTo>
                      <a:pt x="0" y="80"/>
                    </a:lnTo>
                    <a:lnTo>
                      <a:pt x="68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4" name="Freeform 126"/>
              <p:cNvSpPr>
                <a:spLocks/>
              </p:cNvSpPr>
              <p:nvPr/>
            </p:nvSpPr>
            <p:spPr bwMode="auto">
              <a:xfrm>
                <a:off x="991" y="1152"/>
                <a:ext cx="69" cy="81"/>
              </a:xfrm>
              <a:custGeom>
                <a:avLst/>
                <a:gdLst/>
                <a:ahLst/>
                <a:cxnLst>
                  <a:cxn ang="0">
                    <a:pos x="68" y="61"/>
                  </a:cxn>
                  <a:cxn ang="0">
                    <a:pos x="68" y="0"/>
                  </a:cxn>
                  <a:cxn ang="0">
                    <a:pos x="0" y="18"/>
                  </a:cxn>
                  <a:cxn ang="0">
                    <a:pos x="0" y="80"/>
                  </a:cxn>
                  <a:cxn ang="0">
                    <a:pos x="68" y="61"/>
                  </a:cxn>
                </a:cxnLst>
                <a:rect l="0" t="0" r="r" b="b"/>
                <a:pathLst>
                  <a:path w="69" h="81">
                    <a:moveTo>
                      <a:pt x="68" y="61"/>
                    </a:moveTo>
                    <a:lnTo>
                      <a:pt x="68" y="0"/>
                    </a:lnTo>
                    <a:lnTo>
                      <a:pt x="0" y="18"/>
                    </a:lnTo>
                    <a:lnTo>
                      <a:pt x="0" y="80"/>
                    </a:lnTo>
                    <a:lnTo>
                      <a:pt x="68" y="61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5" name="Freeform 127"/>
              <p:cNvSpPr>
                <a:spLocks/>
              </p:cNvSpPr>
              <p:nvPr/>
            </p:nvSpPr>
            <p:spPr bwMode="auto">
              <a:xfrm>
                <a:off x="1089" y="1127"/>
                <a:ext cx="67" cy="81"/>
              </a:xfrm>
              <a:custGeom>
                <a:avLst/>
                <a:gdLst/>
                <a:ahLst/>
                <a:cxnLst>
                  <a:cxn ang="0">
                    <a:pos x="66" y="62"/>
                  </a:cxn>
                  <a:cxn ang="0">
                    <a:pos x="66" y="0"/>
                  </a:cxn>
                  <a:cxn ang="0">
                    <a:pos x="0" y="17"/>
                  </a:cxn>
                  <a:cxn ang="0">
                    <a:pos x="0" y="80"/>
                  </a:cxn>
                  <a:cxn ang="0">
                    <a:pos x="66" y="62"/>
                  </a:cxn>
                </a:cxnLst>
                <a:rect l="0" t="0" r="r" b="b"/>
                <a:pathLst>
                  <a:path w="67" h="81">
                    <a:moveTo>
                      <a:pt x="66" y="62"/>
                    </a:moveTo>
                    <a:lnTo>
                      <a:pt x="66" y="0"/>
                    </a:lnTo>
                    <a:lnTo>
                      <a:pt x="0" y="17"/>
                    </a:lnTo>
                    <a:lnTo>
                      <a:pt x="0" y="80"/>
                    </a:lnTo>
                    <a:lnTo>
                      <a:pt x="66" y="62"/>
                    </a:lnTo>
                  </a:path>
                </a:pathLst>
              </a:custGeom>
              <a:solidFill>
                <a:srgbClr val="00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6" name="Freeform 128"/>
              <p:cNvSpPr>
                <a:spLocks/>
              </p:cNvSpPr>
              <p:nvPr/>
            </p:nvSpPr>
            <p:spPr bwMode="auto">
              <a:xfrm>
                <a:off x="1186" y="1101"/>
                <a:ext cx="68" cy="82"/>
              </a:xfrm>
              <a:custGeom>
                <a:avLst/>
                <a:gdLst/>
                <a:ahLst/>
                <a:cxnLst>
                  <a:cxn ang="0">
                    <a:pos x="67" y="62"/>
                  </a:cxn>
                  <a:cxn ang="0">
                    <a:pos x="67" y="0"/>
                  </a:cxn>
                  <a:cxn ang="0">
                    <a:pos x="0" y="18"/>
                  </a:cxn>
                  <a:cxn ang="0">
                    <a:pos x="0" y="81"/>
                  </a:cxn>
                  <a:cxn ang="0">
                    <a:pos x="67" y="62"/>
                  </a:cxn>
                </a:cxnLst>
                <a:rect l="0" t="0" r="r" b="b"/>
                <a:pathLst>
                  <a:path w="68" h="82">
                    <a:moveTo>
                      <a:pt x="67" y="62"/>
                    </a:moveTo>
                    <a:lnTo>
                      <a:pt x="67" y="0"/>
                    </a:lnTo>
                    <a:lnTo>
                      <a:pt x="0" y="18"/>
                    </a:lnTo>
                    <a:lnTo>
                      <a:pt x="0" y="81"/>
                    </a:lnTo>
                    <a:lnTo>
                      <a:pt x="67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7" name="Freeform 129"/>
              <p:cNvSpPr>
                <a:spLocks/>
              </p:cNvSpPr>
              <p:nvPr/>
            </p:nvSpPr>
            <p:spPr bwMode="auto">
              <a:xfrm>
                <a:off x="1282" y="1074"/>
                <a:ext cx="68" cy="83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67" y="0"/>
                  </a:cxn>
                  <a:cxn ang="0">
                    <a:pos x="0" y="18"/>
                  </a:cxn>
                  <a:cxn ang="0">
                    <a:pos x="0" y="82"/>
                  </a:cxn>
                  <a:cxn ang="0">
                    <a:pos x="67" y="63"/>
                  </a:cxn>
                </a:cxnLst>
                <a:rect l="0" t="0" r="r" b="b"/>
                <a:pathLst>
                  <a:path w="68" h="83">
                    <a:moveTo>
                      <a:pt x="67" y="63"/>
                    </a:moveTo>
                    <a:lnTo>
                      <a:pt x="67" y="0"/>
                    </a:lnTo>
                    <a:lnTo>
                      <a:pt x="0" y="18"/>
                    </a:lnTo>
                    <a:lnTo>
                      <a:pt x="0" y="82"/>
                    </a:lnTo>
                    <a:lnTo>
                      <a:pt x="67" y="63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8" name="Freeform 130"/>
              <p:cNvSpPr>
                <a:spLocks/>
              </p:cNvSpPr>
              <p:nvPr/>
            </p:nvSpPr>
            <p:spPr bwMode="auto">
              <a:xfrm>
                <a:off x="893" y="1266"/>
                <a:ext cx="69" cy="78"/>
              </a:xfrm>
              <a:custGeom>
                <a:avLst/>
                <a:gdLst/>
                <a:ahLst/>
                <a:cxnLst>
                  <a:cxn ang="0">
                    <a:pos x="68" y="59"/>
                  </a:cxn>
                  <a:cxn ang="0">
                    <a:pos x="68" y="0"/>
                  </a:cxn>
                  <a:cxn ang="0">
                    <a:pos x="0" y="17"/>
                  </a:cxn>
                  <a:cxn ang="0">
                    <a:pos x="0" y="77"/>
                  </a:cxn>
                  <a:cxn ang="0">
                    <a:pos x="68" y="59"/>
                  </a:cxn>
                </a:cxnLst>
                <a:rect l="0" t="0" r="r" b="b"/>
                <a:pathLst>
                  <a:path w="69" h="78">
                    <a:moveTo>
                      <a:pt x="68" y="59"/>
                    </a:moveTo>
                    <a:lnTo>
                      <a:pt x="68" y="0"/>
                    </a:lnTo>
                    <a:lnTo>
                      <a:pt x="0" y="17"/>
                    </a:lnTo>
                    <a:lnTo>
                      <a:pt x="0" y="77"/>
                    </a:lnTo>
                    <a:lnTo>
                      <a:pt x="68" y="59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19" name="Freeform 131"/>
              <p:cNvSpPr>
                <a:spLocks/>
              </p:cNvSpPr>
              <p:nvPr/>
            </p:nvSpPr>
            <p:spPr bwMode="auto">
              <a:xfrm>
                <a:off x="991" y="1239"/>
                <a:ext cx="69" cy="81"/>
              </a:xfrm>
              <a:custGeom>
                <a:avLst/>
                <a:gdLst/>
                <a:ahLst/>
                <a:cxnLst>
                  <a:cxn ang="0">
                    <a:pos x="68" y="62"/>
                  </a:cxn>
                  <a:cxn ang="0">
                    <a:pos x="68" y="0"/>
                  </a:cxn>
                  <a:cxn ang="0">
                    <a:pos x="0" y="17"/>
                  </a:cxn>
                  <a:cxn ang="0">
                    <a:pos x="0" y="80"/>
                  </a:cxn>
                  <a:cxn ang="0">
                    <a:pos x="68" y="62"/>
                  </a:cxn>
                </a:cxnLst>
                <a:rect l="0" t="0" r="r" b="b"/>
                <a:pathLst>
                  <a:path w="69" h="81">
                    <a:moveTo>
                      <a:pt x="68" y="62"/>
                    </a:moveTo>
                    <a:lnTo>
                      <a:pt x="68" y="0"/>
                    </a:lnTo>
                    <a:lnTo>
                      <a:pt x="0" y="17"/>
                    </a:lnTo>
                    <a:lnTo>
                      <a:pt x="0" y="80"/>
                    </a:lnTo>
                    <a:lnTo>
                      <a:pt x="68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0" name="Freeform 132"/>
              <p:cNvSpPr>
                <a:spLocks/>
              </p:cNvSpPr>
              <p:nvPr/>
            </p:nvSpPr>
            <p:spPr bwMode="auto">
              <a:xfrm>
                <a:off x="1089" y="1212"/>
                <a:ext cx="67" cy="82"/>
              </a:xfrm>
              <a:custGeom>
                <a:avLst/>
                <a:gdLst/>
                <a:ahLst/>
                <a:cxnLst>
                  <a:cxn ang="0">
                    <a:pos x="66" y="62"/>
                  </a:cxn>
                  <a:cxn ang="0">
                    <a:pos x="66" y="0"/>
                  </a:cxn>
                  <a:cxn ang="0">
                    <a:pos x="0" y="18"/>
                  </a:cxn>
                  <a:cxn ang="0">
                    <a:pos x="0" y="81"/>
                  </a:cxn>
                  <a:cxn ang="0">
                    <a:pos x="66" y="62"/>
                  </a:cxn>
                </a:cxnLst>
                <a:rect l="0" t="0" r="r" b="b"/>
                <a:pathLst>
                  <a:path w="67" h="82">
                    <a:moveTo>
                      <a:pt x="66" y="62"/>
                    </a:moveTo>
                    <a:lnTo>
                      <a:pt x="66" y="0"/>
                    </a:lnTo>
                    <a:lnTo>
                      <a:pt x="0" y="18"/>
                    </a:lnTo>
                    <a:lnTo>
                      <a:pt x="0" y="81"/>
                    </a:lnTo>
                    <a:lnTo>
                      <a:pt x="66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1" name="Freeform 133"/>
              <p:cNvSpPr>
                <a:spLocks/>
              </p:cNvSpPr>
              <p:nvPr/>
            </p:nvSpPr>
            <p:spPr bwMode="auto">
              <a:xfrm>
                <a:off x="1186" y="1187"/>
                <a:ext cx="68" cy="81"/>
              </a:xfrm>
              <a:custGeom>
                <a:avLst/>
                <a:gdLst/>
                <a:ahLst/>
                <a:cxnLst>
                  <a:cxn ang="0">
                    <a:pos x="67" y="62"/>
                  </a:cxn>
                  <a:cxn ang="0">
                    <a:pos x="67" y="0"/>
                  </a:cxn>
                  <a:cxn ang="0">
                    <a:pos x="0" y="17"/>
                  </a:cxn>
                  <a:cxn ang="0">
                    <a:pos x="0" y="80"/>
                  </a:cxn>
                  <a:cxn ang="0">
                    <a:pos x="67" y="62"/>
                  </a:cxn>
                </a:cxnLst>
                <a:rect l="0" t="0" r="r" b="b"/>
                <a:pathLst>
                  <a:path w="68" h="81">
                    <a:moveTo>
                      <a:pt x="67" y="62"/>
                    </a:moveTo>
                    <a:lnTo>
                      <a:pt x="67" y="0"/>
                    </a:lnTo>
                    <a:lnTo>
                      <a:pt x="0" y="17"/>
                    </a:lnTo>
                    <a:lnTo>
                      <a:pt x="0" y="80"/>
                    </a:lnTo>
                    <a:lnTo>
                      <a:pt x="67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2" name="Freeform 134"/>
              <p:cNvSpPr>
                <a:spLocks/>
              </p:cNvSpPr>
              <p:nvPr/>
            </p:nvSpPr>
            <p:spPr bwMode="auto">
              <a:xfrm>
                <a:off x="1282" y="1160"/>
                <a:ext cx="68" cy="82"/>
              </a:xfrm>
              <a:custGeom>
                <a:avLst/>
                <a:gdLst/>
                <a:ahLst/>
                <a:cxnLst>
                  <a:cxn ang="0">
                    <a:pos x="67" y="62"/>
                  </a:cxn>
                  <a:cxn ang="0">
                    <a:pos x="67" y="0"/>
                  </a:cxn>
                  <a:cxn ang="0">
                    <a:pos x="0" y="19"/>
                  </a:cxn>
                  <a:cxn ang="0">
                    <a:pos x="0" y="81"/>
                  </a:cxn>
                  <a:cxn ang="0">
                    <a:pos x="67" y="62"/>
                  </a:cxn>
                </a:cxnLst>
                <a:rect l="0" t="0" r="r" b="b"/>
                <a:pathLst>
                  <a:path w="68" h="82">
                    <a:moveTo>
                      <a:pt x="67" y="62"/>
                    </a:moveTo>
                    <a:lnTo>
                      <a:pt x="67" y="0"/>
                    </a:lnTo>
                    <a:lnTo>
                      <a:pt x="0" y="19"/>
                    </a:lnTo>
                    <a:lnTo>
                      <a:pt x="0" y="81"/>
                    </a:lnTo>
                    <a:lnTo>
                      <a:pt x="67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3" name="Freeform 135"/>
              <p:cNvSpPr>
                <a:spLocks/>
              </p:cNvSpPr>
              <p:nvPr/>
            </p:nvSpPr>
            <p:spPr bwMode="auto">
              <a:xfrm>
                <a:off x="893" y="1352"/>
                <a:ext cx="69" cy="80"/>
              </a:xfrm>
              <a:custGeom>
                <a:avLst/>
                <a:gdLst/>
                <a:ahLst/>
                <a:cxnLst>
                  <a:cxn ang="0">
                    <a:pos x="68" y="61"/>
                  </a:cxn>
                  <a:cxn ang="0">
                    <a:pos x="68" y="0"/>
                  </a:cxn>
                  <a:cxn ang="0">
                    <a:pos x="0" y="17"/>
                  </a:cxn>
                  <a:cxn ang="0">
                    <a:pos x="0" y="79"/>
                  </a:cxn>
                  <a:cxn ang="0">
                    <a:pos x="68" y="61"/>
                  </a:cxn>
                </a:cxnLst>
                <a:rect l="0" t="0" r="r" b="b"/>
                <a:pathLst>
                  <a:path w="69" h="80">
                    <a:moveTo>
                      <a:pt x="68" y="61"/>
                    </a:moveTo>
                    <a:lnTo>
                      <a:pt x="68" y="0"/>
                    </a:lnTo>
                    <a:lnTo>
                      <a:pt x="0" y="17"/>
                    </a:lnTo>
                    <a:lnTo>
                      <a:pt x="0" y="79"/>
                    </a:lnTo>
                    <a:lnTo>
                      <a:pt x="68" y="61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4" name="Freeform 136"/>
              <p:cNvSpPr>
                <a:spLocks/>
              </p:cNvSpPr>
              <p:nvPr/>
            </p:nvSpPr>
            <p:spPr bwMode="auto">
              <a:xfrm>
                <a:off x="991" y="1326"/>
                <a:ext cx="69" cy="79"/>
              </a:xfrm>
              <a:custGeom>
                <a:avLst/>
                <a:gdLst/>
                <a:ahLst/>
                <a:cxnLst>
                  <a:cxn ang="0">
                    <a:pos x="68" y="60"/>
                  </a:cxn>
                  <a:cxn ang="0">
                    <a:pos x="68" y="0"/>
                  </a:cxn>
                  <a:cxn ang="0">
                    <a:pos x="0" y="17"/>
                  </a:cxn>
                  <a:cxn ang="0">
                    <a:pos x="0" y="78"/>
                  </a:cxn>
                  <a:cxn ang="0">
                    <a:pos x="68" y="60"/>
                  </a:cxn>
                </a:cxnLst>
                <a:rect l="0" t="0" r="r" b="b"/>
                <a:pathLst>
                  <a:path w="69" h="79">
                    <a:moveTo>
                      <a:pt x="68" y="60"/>
                    </a:moveTo>
                    <a:lnTo>
                      <a:pt x="68" y="0"/>
                    </a:lnTo>
                    <a:lnTo>
                      <a:pt x="0" y="17"/>
                    </a:lnTo>
                    <a:lnTo>
                      <a:pt x="0" y="78"/>
                    </a:lnTo>
                    <a:lnTo>
                      <a:pt x="68" y="60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5" name="Freeform 137"/>
              <p:cNvSpPr>
                <a:spLocks/>
              </p:cNvSpPr>
              <p:nvPr/>
            </p:nvSpPr>
            <p:spPr bwMode="auto">
              <a:xfrm>
                <a:off x="1089" y="1299"/>
                <a:ext cx="67" cy="81"/>
              </a:xfrm>
              <a:custGeom>
                <a:avLst/>
                <a:gdLst/>
                <a:ahLst/>
                <a:cxnLst>
                  <a:cxn ang="0">
                    <a:pos x="66" y="62"/>
                  </a:cxn>
                  <a:cxn ang="0">
                    <a:pos x="66" y="0"/>
                  </a:cxn>
                  <a:cxn ang="0">
                    <a:pos x="0" y="17"/>
                  </a:cxn>
                  <a:cxn ang="0">
                    <a:pos x="0" y="80"/>
                  </a:cxn>
                  <a:cxn ang="0">
                    <a:pos x="66" y="62"/>
                  </a:cxn>
                </a:cxnLst>
                <a:rect l="0" t="0" r="r" b="b"/>
                <a:pathLst>
                  <a:path w="67" h="81">
                    <a:moveTo>
                      <a:pt x="66" y="62"/>
                    </a:moveTo>
                    <a:lnTo>
                      <a:pt x="66" y="0"/>
                    </a:lnTo>
                    <a:lnTo>
                      <a:pt x="0" y="17"/>
                    </a:lnTo>
                    <a:lnTo>
                      <a:pt x="0" y="80"/>
                    </a:lnTo>
                    <a:lnTo>
                      <a:pt x="66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6" name="Freeform 138"/>
              <p:cNvSpPr>
                <a:spLocks/>
              </p:cNvSpPr>
              <p:nvPr/>
            </p:nvSpPr>
            <p:spPr bwMode="auto">
              <a:xfrm>
                <a:off x="1186" y="1272"/>
                <a:ext cx="68" cy="82"/>
              </a:xfrm>
              <a:custGeom>
                <a:avLst/>
                <a:gdLst/>
                <a:ahLst/>
                <a:cxnLst>
                  <a:cxn ang="0">
                    <a:pos x="67" y="62"/>
                  </a:cxn>
                  <a:cxn ang="0">
                    <a:pos x="67" y="0"/>
                  </a:cxn>
                  <a:cxn ang="0">
                    <a:pos x="0" y="19"/>
                  </a:cxn>
                  <a:cxn ang="0">
                    <a:pos x="0" y="81"/>
                  </a:cxn>
                  <a:cxn ang="0">
                    <a:pos x="67" y="62"/>
                  </a:cxn>
                </a:cxnLst>
                <a:rect l="0" t="0" r="r" b="b"/>
                <a:pathLst>
                  <a:path w="68" h="82">
                    <a:moveTo>
                      <a:pt x="67" y="62"/>
                    </a:moveTo>
                    <a:lnTo>
                      <a:pt x="67" y="0"/>
                    </a:lnTo>
                    <a:lnTo>
                      <a:pt x="0" y="19"/>
                    </a:lnTo>
                    <a:lnTo>
                      <a:pt x="0" y="81"/>
                    </a:lnTo>
                    <a:lnTo>
                      <a:pt x="67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7" name="Freeform 139"/>
              <p:cNvSpPr>
                <a:spLocks/>
              </p:cNvSpPr>
              <p:nvPr/>
            </p:nvSpPr>
            <p:spPr bwMode="auto">
              <a:xfrm>
                <a:off x="1282" y="1246"/>
                <a:ext cx="68" cy="83"/>
              </a:xfrm>
              <a:custGeom>
                <a:avLst/>
                <a:gdLst/>
                <a:ahLst/>
                <a:cxnLst>
                  <a:cxn ang="0">
                    <a:pos x="67" y="62"/>
                  </a:cxn>
                  <a:cxn ang="0">
                    <a:pos x="67" y="0"/>
                  </a:cxn>
                  <a:cxn ang="0">
                    <a:pos x="0" y="18"/>
                  </a:cxn>
                  <a:cxn ang="0">
                    <a:pos x="0" y="82"/>
                  </a:cxn>
                  <a:cxn ang="0">
                    <a:pos x="67" y="62"/>
                  </a:cxn>
                </a:cxnLst>
                <a:rect l="0" t="0" r="r" b="b"/>
                <a:pathLst>
                  <a:path w="68" h="83">
                    <a:moveTo>
                      <a:pt x="67" y="62"/>
                    </a:moveTo>
                    <a:lnTo>
                      <a:pt x="67" y="0"/>
                    </a:lnTo>
                    <a:lnTo>
                      <a:pt x="0" y="18"/>
                    </a:lnTo>
                    <a:lnTo>
                      <a:pt x="0" y="82"/>
                    </a:lnTo>
                    <a:lnTo>
                      <a:pt x="67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8" name="Freeform 140"/>
              <p:cNvSpPr>
                <a:spLocks/>
              </p:cNvSpPr>
              <p:nvPr/>
            </p:nvSpPr>
            <p:spPr bwMode="auto">
              <a:xfrm>
                <a:off x="893" y="1437"/>
                <a:ext cx="69" cy="81"/>
              </a:xfrm>
              <a:custGeom>
                <a:avLst/>
                <a:gdLst/>
                <a:ahLst/>
                <a:cxnLst>
                  <a:cxn ang="0">
                    <a:pos x="68" y="61"/>
                  </a:cxn>
                  <a:cxn ang="0">
                    <a:pos x="68" y="0"/>
                  </a:cxn>
                  <a:cxn ang="0">
                    <a:pos x="0" y="18"/>
                  </a:cxn>
                  <a:cxn ang="0">
                    <a:pos x="0" y="80"/>
                  </a:cxn>
                  <a:cxn ang="0">
                    <a:pos x="68" y="61"/>
                  </a:cxn>
                </a:cxnLst>
                <a:rect l="0" t="0" r="r" b="b"/>
                <a:pathLst>
                  <a:path w="69" h="81">
                    <a:moveTo>
                      <a:pt x="68" y="61"/>
                    </a:moveTo>
                    <a:lnTo>
                      <a:pt x="68" y="0"/>
                    </a:lnTo>
                    <a:lnTo>
                      <a:pt x="0" y="18"/>
                    </a:lnTo>
                    <a:lnTo>
                      <a:pt x="0" y="80"/>
                    </a:lnTo>
                    <a:lnTo>
                      <a:pt x="68" y="61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29" name="Freeform 141"/>
              <p:cNvSpPr>
                <a:spLocks/>
              </p:cNvSpPr>
              <p:nvPr/>
            </p:nvSpPr>
            <p:spPr bwMode="auto">
              <a:xfrm>
                <a:off x="991" y="1411"/>
                <a:ext cx="69" cy="81"/>
              </a:xfrm>
              <a:custGeom>
                <a:avLst/>
                <a:gdLst/>
                <a:ahLst/>
                <a:cxnLst>
                  <a:cxn ang="0">
                    <a:pos x="68" y="62"/>
                  </a:cxn>
                  <a:cxn ang="0">
                    <a:pos x="68" y="0"/>
                  </a:cxn>
                  <a:cxn ang="0">
                    <a:pos x="0" y="17"/>
                  </a:cxn>
                  <a:cxn ang="0">
                    <a:pos x="0" y="80"/>
                  </a:cxn>
                  <a:cxn ang="0">
                    <a:pos x="68" y="62"/>
                  </a:cxn>
                </a:cxnLst>
                <a:rect l="0" t="0" r="r" b="b"/>
                <a:pathLst>
                  <a:path w="69" h="81">
                    <a:moveTo>
                      <a:pt x="68" y="62"/>
                    </a:moveTo>
                    <a:lnTo>
                      <a:pt x="68" y="0"/>
                    </a:lnTo>
                    <a:lnTo>
                      <a:pt x="0" y="17"/>
                    </a:lnTo>
                    <a:lnTo>
                      <a:pt x="0" y="80"/>
                    </a:lnTo>
                    <a:lnTo>
                      <a:pt x="68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30" name="Freeform 142"/>
              <p:cNvSpPr>
                <a:spLocks/>
              </p:cNvSpPr>
              <p:nvPr/>
            </p:nvSpPr>
            <p:spPr bwMode="auto">
              <a:xfrm>
                <a:off x="1089" y="1386"/>
                <a:ext cx="67" cy="79"/>
              </a:xfrm>
              <a:custGeom>
                <a:avLst/>
                <a:gdLst/>
                <a:ahLst/>
                <a:cxnLst>
                  <a:cxn ang="0">
                    <a:pos x="66" y="60"/>
                  </a:cxn>
                  <a:cxn ang="0">
                    <a:pos x="66" y="0"/>
                  </a:cxn>
                  <a:cxn ang="0">
                    <a:pos x="0" y="17"/>
                  </a:cxn>
                  <a:cxn ang="0">
                    <a:pos x="0" y="78"/>
                  </a:cxn>
                  <a:cxn ang="0">
                    <a:pos x="66" y="60"/>
                  </a:cxn>
                </a:cxnLst>
                <a:rect l="0" t="0" r="r" b="b"/>
                <a:pathLst>
                  <a:path w="67" h="79">
                    <a:moveTo>
                      <a:pt x="66" y="60"/>
                    </a:moveTo>
                    <a:lnTo>
                      <a:pt x="66" y="0"/>
                    </a:lnTo>
                    <a:lnTo>
                      <a:pt x="0" y="17"/>
                    </a:lnTo>
                    <a:lnTo>
                      <a:pt x="0" y="78"/>
                    </a:lnTo>
                    <a:lnTo>
                      <a:pt x="66" y="60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31" name="Freeform 143"/>
              <p:cNvSpPr>
                <a:spLocks/>
              </p:cNvSpPr>
              <p:nvPr/>
            </p:nvSpPr>
            <p:spPr bwMode="auto">
              <a:xfrm>
                <a:off x="1186" y="1360"/>
                <a:ext cx="68" cy="79"/>
              </a:xfrm>
              <a:custGeom>
                <a:avLst/>
                <a:gdLst/>
                <a:ahLst/>
                <a:cxnLst>
                  <a:cxn ang="0">
                    <a:pos x="67" y="59"/>
                  </a:cxn>
                  <a:cxn ang="0">
                    <a:pos x="67" y="0"/>
                  </a:cxn>
                  <a:cxn ang="0">
                    <a:pos x="0" y="17"/>
                  </a:cxn>
                  <a:cxn ang="0">
                    <a:pos x="0" y="78"/>
                  </a:cxn>
                  <a:cxn ang="0">
                    <a:pos x="67" y="59"/>
                  </a:cxn>
                </a:cxnLst>
                <a:rect l="0" t="0" r="r" b="b"/>
                <a:pathLst>
                  <a:path w="68" h="79">
                    <a:moveTo>
                      <a:pt x="67" y="59"/>
                    </a:moveTo>
                    <a:lnTo>
                      <a:pt x="67" y="0"/>
                    </a:lnTo>
                    <a:lnTo>
                      <a:pt x="0" y="17"/>
                    </a:lnTo>
                    <a:lnTo>
                      <a:pt x="0" y="78"/>
                    </a:lnTo>
                    <a:lnTo>
                      <a:pt x="67" y="59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832" name="Freeform 144"/>
              <p:cNvSpPr>
                <a:spLocks/>
              </p:cNvSpPr>
              <p:nvPr/>
            </p:nvSpPr>
            <p:spPr bwMode="auto">
              <a:xfrm>
                <a:off x="1282" y="1332"/>
                <a:ext cx="68" cy="82"/>
              </a:xfrm>
              <a:custGeom>
                <a:avLst/>
                <a:gdLst/>
                <a:ahLst/>
                <a:cxnLst>
                  <a:cxn ang="0">
                    <a:pos x="67" y="62"/>
                  </a:cxn>
                  <a:cxn ang="0">
                    <a:pos x="67" y="0"/>
                  </a:cxn>
                  <a:cxn ang="0">
                    <a:pos x="0" y="18"/>
                  </a:cxn>
                  <a:cxn ang="0">
                    <a:pos x="0" y="81"/>
                  </a:cxn>
                  <a:cxn ang="0">
                    <a:pos x="67" y="62"/>
                  </a:cxn>
                </a:cxnLst>
                <a:rect l="0" t="0" r="r" b="b"/>
                <a:pathLst>
                  <a:path w="68" h="82">
                    <a:moveTo>
                      <a:pt x="67" y="62"/>
                    </a:moveTo>
                    <a:lnTo>
                      <a:pt x="67" y="0"/>
                    </a:lnTo>
                    <a:lnTo>
                      <a:pt x="0" y="18"/>
                    </a:lnTo>
                    <a:lnTo>
                      <a:pt x="0" y="81"/>
                    </a:lnTo>
                    <a:lnTo>
                      <a:pt x="67" y="62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370833" name="Group 145"/>
          <p:cNvGrpSpPr>
            <a:grpSpLocks/>
          </p:cNvGrpSpPr>
          <p:nvPr/>
        </p:nvGrpSpPr>
        <p:grpSpPr bwMode="auto">
          <a:xfrm>
            <a:off x="6477000" y="3124200"/>
            <a:ext cx="703263" cy="1319213"/>
            <a:chOff x="4103" y="671"/>
            <a:chExt cx="443" cy="831"/>
          </a:xfrm>
        </p:grpSpPr>
        <p:sp>
          <p:nvSpPr>
            <p:cNvPr id="370834" name="Freeform 146"/>
            <p:cNvSpPr>
              <a:spLocks/>
            </p:cNvSpPr>
            <p:nvPr/>
          </p:nvSpPr>
          <p:spPr bwMode="auto">
            <a:xfrm>
              <a:off x="4103" y="671"/>
              <a:ext cx="443" cy="831"/>
            </a:xfrm>
            <a:custGeom>
              <a:avLst/>
              <a:gdLst/>
              <a:ahLst/>
              <a:cxnLst>
                <a:cxn ang="0">
                  <a:pos x="442" y="711"/>
                </a:cxn>
                <a:cxn ang="0">
                  <a:pos x="442" y="0"/>
                </a:cxn>
                <a:cxn ang="0">
                  <a:pos x="0" y="118"/>
                </a:cxn>
                <a:cxn ang="0">
                  <a:pos x="0" y="830"/>
                </a:cxn>
                <a:cxn ang="0">
                  <a:pos x="442" y="711"/>
                </a:cxn>
              </a:cxnLst>
              <a:rect l="0" t="0" r="r" b="b"/>
              <a:pathLst>
                <a:path w="443" h="831">
                  <a:moveTo>
                    <a:pt x="442" y="711"/>
                  </a:moveTo>
                  <a:lnTo>
                    <a:pt x="442" y="0"/>
                  </a:lnTo>
                  <a:lnTo>
                    <a:pt x="0" y="118"/>
                  </a:lnTo>
                  <a:lnTo>
                    <a:pt x="0" y="830"/>
                  </a:lnTo>
                  <a:lnTo>
                    <a:pt x="442" y="71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35" name="Freeform 147"/>
            <p:cNvSpPr>
              <a:spLocks/>
            </p:cNvSpPr>
            <p:nvPr/>
          </p:nvSpPr>
          <p:spPr bwMode="white">
            <a:xfrm>
              <a:off x="4129" y="705"/>
              <a:ext cx="391" cy="762"/>
            </a:xfrm>
            <a:custGeom>
              <a:avLst/>
              <a:gdLst/>
              <a:ahLst/>
              <a:cxnLst>
                <a:cxn ang="0">
                  <a:pos x="390" y="661"/>
                </a:cxn>
                <a:cxn ang="0">
                  <a:pos x="390" y="0"/>
                </a:cxn>
                <a:cxn ang="0">
                  <a:pos x="0" y="101"/>
                </a:cxn>
                <a:cxn ang="0">
                  <a:pos x="0" y="761"/>
                </a:cxn>
                <a:cxn ang="0">
                  <a:pos x="390" y="661"/>
                </a:cxn>
              </a:cxnLst>
              <a:rect l="0" t="0" r="r" b="b"/>
              <a:pathLst>
                <a:path w="391" h="762">
                  <a:moveTo>
                    <a:pt x="390" y="661"/>
                  </a:moveTo>
                  <a:lnTo>
                    <a:pt x="390" y="0"/>
                  </a:lnTo>
                  <a:lnTo>
                    <a:pt x="0" y="101"/>
                  </a:lnTo>
                  <a:lnTo>
                    <a:pt x="0" y="761"/>
                  </a:lnTo>
                  <a:lnTo>
                    <a:pt x="390" y="661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36" name="Freeform 148"/>
            <p:cNvSpPr>
              <a:spLocks/>
            </p:cNvSpPr>
            <p:nvPr/>
          </p:nvSpPr>
          <p:spPr bwMode="auto">
            <a:xfrm>
              <a:off x="4164" y="827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37" name="Freeform 149"/>
            <p:cNvSpPr>
              <a:spLocks/>
            </p:cNvSpPr>
            <p:nvPr/>
          </p:nvSpPr>
          <p:spPr bwMode="auto">
            <a:xfrm>
              <a:off x="4164" y="912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38" name="Freeform 150"/>
            <p:cNvSpPr>
              <a:spLocks/>
            </p:cNvSpPr>
            <p:nvPr/>
          </p:nvSpPr>
          <p:spPr bwMode="auto">
            <a:xfrm>
              <a:off x="4164" y="996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39" name="Freeform 151"/>
            <p:cNvSpPr>
              <a:spLocks/>
            </p:cNvSpPr>
            <p:nvPr/>
          </p:nvSpPr>
          <p:spPr bwMode="auto">
            <a:xfrm>
              <a:off x="4164" y="1080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0" name="Freeform 152"/>
            <p:cNvSpPr>
              <a:spLocks/>
            </p:cNvSpPr>
            <p:nvPr/>
          </p:nvSpPr>
          <p:spPr bwMode="auto">
            <a:xfrm>
              <a:off x="4164" y="1164"/>
              <a:ext cx="132" cy="70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6"/>
                </a:cxn>
                <a:cxn ang="0">
                  <a:pos x="0" y="69"/>
                </a:cxn>
                <a:cxn ang="0">
                  <a:pos x="131" y="33"/>
                </a:cxn>
              </a:cxnLst>
              <a:rect l="0" t="0" r="r" b="b"/>
              <a:pathLst>
                <a:path w="132" h="70">
                  <a:moveTo>
                    <a:pt x="131" y="33"/>
                  </a:moveTo>
                  <a:lnTo>
                    <a:pt x="131" y="0"/>
                  </a:lnTo>
                  <a:lnTo>
                    <a:pt x="0" y="36"/>
                  </a:lnTo>
                  <a:lnTo>
                    <a:pt x="0" y="69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1" name="Freeform 153"/>
            <p:cNvSpPr>
              <a:spLocks/>
            </p:cNvSpPr>
            <p:nvPr/>
          </p:nvSpPr>
          <p:spPr bwMode="auto">
            <a:xfrm>
              <a:off x="4164" y="1249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2" name="Freeform 154"/>
            <p:cNvSpPr>
              <a:spLocks/>
            </p:cNvSpPr>
            <p:nvPr/>
          </p:nvSpPr>
          <p:spPr bwMode="auto">
            <a:xfrm>
              <a:off x="4164" y="1333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3" name="Freeform 155"/>
            <p:cNvSpPr>
              <a:spLocks/>
            </p:cNvSpPr>
            <p:nvPr/>
          </p:nvSpPr>
          <p:spPr bwMode="auto">
            <a:xfrm>
              <a:off x="4350" y="773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4" name="Freeform 156"/>
            <p:cNvSpPr>
              <a:spLocks/>
            </p:cNvSpPr>
            <p:nvPr/>
          </p:nvSpPr>
          <p:spPr bwMode="auto">
            <a:xfrm>
              <a:off x="4350" y="858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5" name="Freeform 157"/>
            <p:cNvSpPr>
              <a:spLocks/>
            </p:cNvSpPr>
            <p:nvPr/>
          </p:nvSpPr>
          <p:spPr bwMode="auto">
            <a:xfrm>
              <a:off x="4350" y="942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6" name="Freeform 158"/>
            <p:cNvSpPr>
              <a:spLocks/>
            </p:cNvSpPr>
            <p:nvPr/>
          </p:nvSpPr>
          <p:spPr bwMode="auto">
            <a:xfrm>
              <a:off x="4350" y="1026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7" name="Freeform 159"/>
            <p:cNvSpPr>
              <a:spLocks/>
            </p:cNvSpPr>
            <p:nvPr/>
          </p:nvSpPr>
          <p:spPr bwMode="auto">
            <a:xfrm>
              <a:off x="4350" y="1110"/>
              <a:ext cx="132" cy="70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6"/>
                </a:cxn>
                <a:cxn ang="0">
                  <a:pos x="0" y="69"/>
                </a:cxn>
                <a:cxn ang="0">
                  <a:pos x="131" y="33"/>
                </a:cxn>
              </a:cxnLst>
              <a:rect l="0" t="0" r="r" b="b"/>
              <a:pathLst>
                <a:path w="132" h="70">
                  <a:moveTo>
                    <a:pt x="131" y="33"/>
                  </a:moveTo>
                  <a:lnTo>
                    <a:pt x="131" y="0"/>
                  </a:lnTo>
                  <a:lnTo>
                    <a:pt x="0" y="36"/>
                  </a:lnTo>
                  <a:lnTo>
                    <a:pt x="0" y="69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8" name="Freeform 160"/>
            <p:cNvSpPr>
              <a:spLocks/>
            </p:cNvSpPr>
            <p:nvPr/>
          </p:nvSpPr>
          <p:spPr bwMode="auto">
            <a:xfrm>
              <a:off x="4350" y="1195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0849" name="Freeform 161"/>
            <p:cNvSpPr>
              <a:spLocks/>
            </p:cNvSpPr>
            <p:nvPr/>
          </p:nvSpPr>
          <p:spPr bwMode="auto">
            <a:xfrm>
              <a:off x="4350" y="1279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0850" name="Rectangle 162"/>
          <p:cNvSpPr>
            <a:spLocks noChangeArrowheads="1"/>
          </p:cNvSpPr>
          <p:nvPr/>
        </p:nvSpPr>
        <p:spPr bwMode="auto">
          <a:xfrm>
            <a:off x="7315200" y="3581400"/>
            <a:ext cx="1666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altLang="zh-TW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Journal Entry</a:t>
            </a:r>
          </a:p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總帳傳票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2844" y="528622"/>
            <a:ext cx="4857784" cy="685800"/>
          </a:xfrm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人工立帳</a:t>
            </a:r>
          </a:p>
        </p:txBody>
      </p:sp>
      <p:sp>
        <p:nvSpPr>
          <p:cNvPr id="376835" name="Line 1027"/>
          <p:cNvSpPr>
            <a:spLocks noChangeShapeType="1"/>
          </p:cNvSpPr>
          <p:nvPr/>
        </p:nvSpPr>
        <p:spPr bwMode="auto">
          <a:xfrm>
            <a:off x="2289175" y="4970463"/>
            <a:ext cx="2230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6836" name="Rectangle 1028"/>
          <p:cNvSpPr>
            <a:spLocks noChangeArrowheads="1"/>
          </p:cNvSpPr>
          <p:nvPr/>
        </p:nvSpPr>
        <p:spPr bwMode="auto">
          <a:xfrm>
            <a:off x="7010400" y="5943600"/>
            <a:ext cx="18351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審核立帳</a:t>
            </a:r>
          </a:p>
        </p:txBody>
      </p:sp>
      <p:sp>
        <p:nvSpPr>
          <p:cNvPr id="376837" name="Rectangle 1029"/>
          <p:cNvSpPr>
            <a:spLocks noChangeArrowheads="1"/>
          </p:cNvSpPr>
          <p:nvPr/>
        </p:nvSpPr>
        <p:spPr bwMode="auto">
          <a:xfrm>
            <a:off x="1327150" y="2924175"/>
            <a:ext cx="1873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批次立帳 </a:t>
            </a:r>
          </a:p>
          <a:p>
            <a:pPr defTabSz="822325" eaLnBrk="0" hangingPunct="0">
              <a:spcBef>
                <a:spcPct val="50000"/>
              </a:spcBef>
            </a:pPr>
            <a:r>
              <a:rPr lang="en-US" altLang="zh-TW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選擇性</a:t>
            </a:r>
            <a:r>
              <a:rPr lang="en-US" altLang="zh-TW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76838" name="Rectangle 1030"/>
          <p:cNvSpPr>
            <a:spLocks noChangeArrowheads="1"/>
          </p:cNvSpPr>
          <p:nvPr/>
        </p:nvSpPr>
        <p:spPr bwMode="auto">
          <a:xfrm>
            <a:off x="4114800" y="3014663"/>
            <a:ext cx="18859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輸入交易明細</a:t>
            </a:r>
          </a:p>
        </p:txBody>
      </p:sp>
      <p:sp>
        <p:nvSpPr>
          <p:cNvPr id="376839" name="Rectangle 1031"/>
          <p:cNvSpPr>
            <a:spLocks noChangeArrowheads="1"/>
          </p:cNvSpPr>
          <p:nvPr/>
        </p:nvSpPr>
        <p:spPr bwMode="auto">
          <a:xfrm>
            <a:off x="6858000" y="2971800"/>
            <a:ext cx="2116138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altLang="zh-TW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AutoAccounting </a:t>
            </a:r>
            <a:r>
              <a:rPr lang="zh-TW" altLang="en-US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產生會計分錄</a:t>
            </a:r>
          </a:p>
        </p:txBody>
      </p:sp>
      <p:sp>
        <p:nvSpPr>
          <p:cNvPr id="376840" name="Rectangle 1032"/>
          <p:cNvSpPr>
            <a:spLocks noChangeArrowheads="1"/>
          </p:cNvSpPr>
          <p:nvPr/>
        </p:nvSpPr>
        <p:spPr bwMode="auto">
          <a:xfrm>
            <a:off x="1143000" y="5943600"/>
            <a:ext cx="24384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輸入運費資料</a:t>
            </a:r>
          </a:p>
        </p:txBody>
      </p:sp>
      <p:grpSp>
        <p:nvGrpSpPr>
          <p:cNvPr id="376841" name="Group 1033"/>
          <p:cNvGrpSpPr>
            <a:grpSpLocks/>
          </p:cNvGrpSpPr>
          <p:nvPr/>
        </p:nvGrpSpPr>
        <p:grpSpPr bwMode="auto">
          <a:xfrm>
            <a:off x="1563688" y="4551363"/>
            <a:ext cx="1408112" cy="1087437"/>
            <a:chOff x="601" y="2865"/>
            <a:chExt cx="873" cy="764"/>
          </a:xfrm>
        </p:grpSpPr>
        <p:sp>
          <p:nvSpPr>
            <p:cNvPr id="376842" name="Freeform 1034"/>
            <p:cNvSpPr>
              <a:spLocks/>
            </p:cNvSpPr>
            <p:nvPr/>
          </p:nvSpPr>
          <p:spPr bwMode="auto">
            <a:xfrm>
              <a:off x="775" y="3305"/>
              <a:ext cx="92" cy="137"/>
            </a:xfrm>
            <a:custGeom>
              <a:avLst/>
              <a:gdLst/>
              <a:ahLst/>
              <a:cxnLst>
                <a:cxn ang="0">
                  <a:pos x="91" y="63"/>
                </a:cxn>
                <a:cxn ang="0">
                  <a:pos x="88" y="50"/>
                </a:cxn>
                <a:cxn ang="0">
                  <a:pos x="85" y="38"/>
                </a:cxn>
                <a:cxn ang="0">
                  <a:pos x="82" y="27"/>
                </a:cxn>
                <a:cxn ang="0">
                  <a:pos x="76" y="17"/>
                </a:cxn>
                <a:cxn ang="0">
                  <a:pos x="71" y="10"/>
                </a:cxn>
                <a:cxn ang="0">
                  <a:pos x="65" y="3"/>
                </a:cxn>
                <a:cxn ang="0">
                  <a:pos x="58" y="1"/>
                </a:cxn>
                <a:cxn ang="0">
                  <a:pos x="52" y="0"/>
                </a:cxn>
                <a:cxn ang="0">
                  <a:pos x="20" y="3"/>
                </a:cxn>
                <a:cxn ang="0">
                  <a:pos x="20" y="6"/>
                </a:cxn>
                <a:cxn ang="0">
                  <a:pos x="16" y="10"/>
                </a:cxn>
                <a:cxn ang="0">
                  <a:pos x="11" y="15"/>
                </a:cxn>
                <a:cxn ang="0">
                  <a:pos x="7" y="21"/>
                </a:cxn>
                <a:cxn ang="0">
                  <a:pos x="4" y="30"/>
                </a:cxn>
                <a:cxn ang="0">
                  <a:pos x="1" y="39"/>
                </a:cxn>
                <a:cxn ang="0">
                  <a:pos x="1" y="49"/>
                </a:cxn>
                <a:cxn ang="0">
                  <a:pos x="0" y="61"/>
                </a:cxn>
                <a:cxn ang="0">
                  <a:pos x="0" y="72"/>
                </a:cxn>
                <a:cxn ang="0">
                  <a:pos x="2" y="85"/>
                </a:cxn>
                <a:cxn ang="0">
                  <a:pos x="5" y="97"/>
                </a:cxn>
                <a:cxn ang="0">
                  <a:pos x="8" y="109"/>
                </a:cxn>
                <a:cxn ang="0">
                  <a:pos x="14" y="118"/>
                </a:cxn>
                <a:cxn ang="0">
                  <a:pos x="19" y="125"/>
                </a:cxn>
                <a:cxn ang="0">
                  <a:pos x="25" y="132"/>
                </a:cxn>
                <a:cxn ang="0">
                  <a:pos x="32" y="134"/>
                </a:cxn>
                <a:cxn ang="0">
                  <a:pos x="38" y="136"/>
                </a:cxn>
                <a:cxn ang="0">
                  <a:pos x="40" y="136"/>
                </a:cxn>
                <a:cxn ang="0">
                  <a:pos x="40" y="136"/>
                </a:cxn>
                <a:cxn ang="0">
                  <a:pos x="40" y="136"/>
                </a:cxn>
                <a:cxn ang="0">
                  <a:pos x="41" y="136"/>
                </a:cxn>
                <a:cxn ang="0">
                  <a:pos x="41" y="136"/>
                </a:cxn>
                <a:cxn ang="0">
                  <a:pos x="41" y="136"/>
                </a:cxn>
                <a:cxn ang="0">
                  <a:pos x="43" y="136"/>
                </a:cxn>
                <a:cxn ang="0">
                  <a:pos x="43" y="136"/>
                </a:cxn>
                <a:cxn ang="0">
                  <a:pos x="62" y="132"/>
                </a:cxn>
                <a:cxn ang="0">
                  <a:pos x="68" y="129"/>
                </a:cxn>
                <a:cxn ang="0">
                  <a:pos x="74" y="125"/>
                </a:cxn>
                <a:cxn ang="0">
                  <a:pos x="80" y="119"/>
                </a:cxn>
                <a:cxn ang="0">
                  <a:pos x="85" y="110"/>
                </a:cxn>
                <a:cxn ang="0">
                  <a:pos x="88" y="101"/>
                </a:cxn>
                <a:cxn ang="0">
                  <a:pos x="89" y="90"/>
                </a:cxn>
                <a:cxn ang="0">
                  <a:pos x="91" y="77"/>
                </a:cxn>
                <a:cxn ang="0">
                  <a:pos x="91" y="63"/>
                </a:cxn>
              </a:cxnLst>
              <a:rect l="0" t="0" r="r" b="b"/>
              <a:pathLst>
                <a:path w="92" h="137">
                  <a:moveTo>
                    <a:pt x="91" y="63"/>
                  </a:moveTo>
                  <a:lnTo>
                    <a:pt x="88" y="50"/>
                  </a:lnTo>
                  <a:lnTo>
                    <a:pt x="85" y="38"/>
                  </a:lnTo>
                  <a:lnTo>
                    <a:pt x="82" y="27"/>
                  </a:lnTo>
                  <a:lnTo>
                    <a:pt x="76" y="17"/>
                  </a:lnTo>
                  <a:lnTo>
                    <a:pt x="71" y="10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2" y="0"/>
                  </a:lnTo>
                  <a:lnTo>
                    <a:pt x="20" y="3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1" y="15"/>
                  </a:lnTo>
                  <a:lnTo>
                    <a:pt x="7" y="21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72"/>
                  </a:lnTo>
                  <a:lnTo>
                    <a:pt x="2" y="85"/>
                  </a:lnTo>
                  <a:lnTo>
                    <a:pt x="5" y="97"/>
                  </a:lnTo>
                  <a:lnTo>
                    <a:pt x="8" y="109"/>
                  </a:lnTo>
                  <a:lnTo>
                    <a:pt x="14" y="118"/>
                  </a:lnTo>
                  <a:lnTo>
                    <a:pt x="19" y="125"/>
                  </a:lnTo>
                  <a:lnTo>
                    <a:pt x="25" y="132"/>
                  </a:lnTo>
                  <a:lnTo>
                    <a:pt x="32" y="134"/>
                  </a:lnTo>
                  <a:lnTo>
                    <a:pt x="38" y="136"/>
                  </a:lnTo>
                  <a:lnTo>
                    <a:pt x="40" y="136"/>
                  </a:lnTo>
                  <a:lnTo>
                    <a:pt x="40" y="136"/>
                  </a:lnTo>
                  <a:lnTo>
                    <a:pt x="40" y="136"/>
                  </a:lnTo>
                  <a:lnTo>
                    <a:pt x="41" y="136"/>
                  </a:lnTo>
                  <a:lnTo>
                    <a:pt x="41" y="136"/>
                  </a:lnTo>
                  <a:lnTo>
                    <a:pt x="41" y="136"/>
                  </a:lnTo>
                  <a:lnTo>
                    <a:pt x="43" y="136"/>
                  </a:lnTo>
                  <a:lnTo>
                    <a:pt x="43" y="136"/>
                  </a:lnTo>
                  <a:lnTo>
                    <a:pt x="62" y="132"/>
                  </a:lnTo>
                  <a:lnTo>
                    <a:pt x="68" y="129"/>
                  </a:lnTo>
                  <a:lnTo>
                    <a:pt x="74" y="125"/>
                  </a:lnTo>
                  <a:lnTo>
                    <a:pt x="80" y="119"/>
                  </a:lnTo>
                  <a:lnTo>
                    <a:pt x="85" y="110"/>
                  </a:lnTo>
                  <a:lnTo>
                    <a:pt x="88" y="101"/>
                  </a:lnTo>
                  <a:lnTo>
                    <a:pt x="89" y="90"/>
                  </a:lnTo>
                  <a:lnTo>
                    <a:pt x="91" y="77"/>
                  </a:lnTo>
                  <a:lnTo>
                    <a:pt x="91" y="6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43" name="Freeform 1035"/>
            <p:cNvSpPr>
              <a:spLocks/>
            </p:cNvSpPr>
            <p:nvPr/>
          </p:nvSpPr>
          <p:spPr bwMode="auto">
            <a:xfrm>
              <a:off x="772" y="3306"/>
              <a:ext cx="67" cy="134"/>
            </a:xfrm>
            <a:custGeom>
              <a:avLst/>
              <a:gdLst/>
              <a:ahLst/>
              <a:cxnLst>
                <a:cxn ang="0">
                  <a:pos x="38" y="133"/>
                </a:cxn>
                <a:cxn ang="0">
                  <a:pos x="45" y="130"/>
                </a:cxn>
                <a:cxn ang="0">
                  <a:pos x="51" y="126"/>
                </a:cxn>
                <a:cxn ang="0">
                  <a:pos x="55" y="120"/>
                </a:cxn>
                <a:cxn ang="0">
                  <a:pos x="60" y="111"/>
                </a:cxn>
                <a:cxn ang="0">
                  <a:pos x="63" y="101"/>
                </a:cxn>
                <a:cxn ang="0">
                  <a:pos x="64" y="89"/>
                </a:cxn>
                <a:cxn ang="0">
                  <a:pos x="66" y="78"/>
                </a:cxn>
                <a:cxn ang="0">
                  <a:pos x="66" y="63"/>
                </a:cxn>
                <a:cxn ang="0">
                  <a:pos x="64" y="51"/>
                </a:cxn>
                <a:cxn ang="0">
                  <a:pos x="61" y="38"/>
                </a:cxn>
                <a:cxn ang="0">
                  <a:pos x="57" y="26"/>
                </a:cxn>
                <a:cxn ang="0">
                  <a:pos x="52" y="17"/>
                </a:cxn>
                <a:cxn ang="0">
                  <a:pos x="46" y="10"/>
                </a:cxn>
                <a:cxn ang="0">
                  <a:pos x="41" y="3"/>
                </a:cxn>
                <a:cxn ang="0">
                  <a:pos x="33" y="0"/>
                </a:cxn>
                <a:cxn ang="0">
                  <a:pos x="27" y="0"/>
                </a:cxn>
                <a:cxn ang="0">
                  <a:pos x="20" y="1"/>
                </a:cxn>
                <a:cxn ang="0">
                  <a:pos x="14" y="5"/>
                </a:cxn>
                <a:cxn ang="0">
                  <a:pos x="10" y="11"/>
                </a:cxn>
                <a:cxn ang="0">
                  <a:pos x="5" y="20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4"/>
                </a:cxn>
                <a:cxn ang="0">
                  <a:pos x="0" y="67"/>
                </a:cxn>
                <a:cxn ang="0">
                  <a:pos x="1" y="81"/>
                </a:cxn>
                <a:cxn ang="0">
                  <a:pos x="4" y="93"/>
                </a:cxn>
                <a:cxn ang="0">
                  <a:pos x="8" y="104"/>
                </a:cxn>
                <a:cxn ang="0">
                  <a:pos x="13" y="113"/>
                </a:cxn>
                <a:cxn ang="0">
                  <a:pos x="19" y="122"/>
                </a:cxn>
                <a:cxn ang="0">
                  <a:pos x="24" y="127"/>
                </a:cxn>
                <a:cxn ang="0">
                  <a:pos x="32" y="131"/>
                </a:cxn>
                <a:cxn ang="0">
                  <a:pos x="38" y="133"/>
                </a:cxn>
              </a:cxnLst>
              <a:rect l="0" t="0" r="r" b="b"/>
              <a:pathLst>
                <a:path w="67" h="134">
                  <a:moveTo>
                    <a:pt x="38" y="133"/>
                  </a:moveTo>
                  <a:lnTo>
                    <a:pt x="45" y="130"/>
                  </a:lnTo>
                  <a:lnTo>
                    <a:pt x="51" y="126"/>
                  </a:lnTo>
                  <a:lnTo>
                    <a:pt x="55" y="120"/>
                  </a:lnTo>
                  <a:lnTo>
                    <a:pt x="60" y="111"/>
                  </a:lnTo>
                  <a:lnTo>
                    <a:pt x="63" y="101"/>
                  </a:lnTo>
                  <a:lnTo>
                    <a:pt x="64" y="89"/>
                  </a:lnTo>
                  <a:lnTo>
                    <a:pt x="66" y="78"/>
                  </a:lnTo>
                  <a:lnTo>
                    <a:pt x="66" y="63"/>
                  </a:lnTo>
                  <a:lnTo>
                    <a:pt x="64" y="51"/>
                  </a:lnTo>
                  <a:lnTo>
                    <a:pt x="61" y="38"/>
                  </a:lnTo>
                  <a:lnTo>
                    <a:pt x="57" y="26"/>
                  </a:lnTo>
                  <a:lnTo>
                    <a:pt x="52" y="17"/>
                  </a:lnTo>
                  <a:lnTo>
                    <a:pt x="46" y="10"/>
                  </a:lnTo>
                  <a:lnTo>
                    <a:pt x="41" y="3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5"/>
                  </a:lnTo>
                  <a:lnTo>
                    <a:pt x="10" y="11"/>
                  </a:lnTo>
                  <a:lnTo>
                    <a:pt x="5" y="20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4"/>
                  </a:lnTo>
                  <a:lnTo>
                    <a:pt x="0" y="67"/>
                  </a:lnTo>
                  <a:lnTo>
                    <a:pt x="1" y="81"/>
                  </a:lnTo>
                  <a:lnTo>
                    <a:pt x="4" y="93"/>
                  </a:lnTo>
                  <a:lnTo>
                    <a:pt x="8" y="104"/>
                  </a:lnTo>
                  <a:lnTo>
                    <a:pt x="13" y="113"/>
                  </a:lnTo>
                  <a:lnTo>
                    <a:pt x="19" y="122"/>
                  </a:lnTo>
                  <a:lnTo>
                    <a:pt x="24" y="127"/>
                  </a:lnTo>
                  <a:lnTo>
                    <a:pt x="32" y="131"/>
                  </a:lnTo>
                  <a:lnTo>
                    <a:pt x="38" y="1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44" name="Freeform 1036"/>
            <p:cNvSpPr>
              <a:spLocks/>
            </p:cNvSpPr>
            <p:nvPr/>
          </p:nvSpPr>
          <p:spPr bwMode="auto">
            <a:xfrm>
              <a:off x="786" y="3330"/>
              <a:ext cx="37" cy="88"/>
            </a:xfrm>
            <a:custGeom>
              <a:avLst/>
              <a:gdLst/>
              <a:ahLst/>
              <a:cxnLst>
                <a:cxn ang="0">
                  <a:pos x="20" y="87"/>
                </a:cxn>
                <a:cxn ang="0">
                  <a:pos x="24" y="85"/>
                </a:cxn>
                <a:cxn ang="0">
                  <a:pos x="27" y="83"/>
                </a:cxn>
                <a:cxn ang="0">
                  <a:pos x="30" y="79"/>
                </a:cxn>
                <a:cxn ang="0">
                  <a:pos x="31" y="73"/>
                </a:cxn>
                <a:cxn ang="0">
                  <a:pos x="34" y="67"/>
                </a:cxn>
                <a:cxn ang="0">
                  <a:pos x="36" y="59"/>
                </a:cxn>
                <a:cxn ang="0">
                  <a:pos x="36" y="50"/>
                </a:cxn>
                <a:cxn ang="0">
                  <a:pos x="36" y="42"/>
                </a:cxn>
                <a:cxn ang="0">
                  <a:pos x="34" y="33"/>
                </a:cxn>
                <a:cxn ang="0">
                  <a:pos x="33" y="26"/>
                </a:cxn>
                <a:cxn ang="0">
                  <a:pos x="30" y="18"/>
                </a:cxn>
                <a:cxn ang="0">
                  <a:pos x="29" y="12"/>
                </a:cxn>
                <a:cxn ang="0">
                  <a:pos x="24" y="7"/>
                </a:cxn>
                <a:cxn ang="0">
                  <a:pos x="22" y="3"/>
                </a:cxn>
                <a:cxn ang="0">
                  <a:pos x="19" y="1"/>
                </a:cxn>
                <a:cxn ang="0">
                  <a:pos x="15" y="0"/>
                </a:cxn>
                <a:cxn ang="0">
                  <a:pos x="12" y="1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4" y="13"/>
                </a:cxn>
                <a:cxn ang="0">
                  <a:pos x="1" y="21"/>
                </a:cxn>
                <a:cxn ang="0">
                  <a:pos x="1" y="28"/>
                </a:cxn>
                <a:cxn ang="0">
                  <a:pos x="0" y="36"/>
                </a:cxn>
                <a:cxn ang="0">
                  <a:pos x="1" y="44"/>
                </a:cxn>
                <a:cxn ang="0">
                  <a:pos x="1" y="53"/>
                </a:cxn>
                <a:cxn ang="0">
                  <a:pos x="2" y="62"/>
                </a:cxn>
                <a:cxn ang="0">
                  <a:pos x="5" y="69"/>
                </a:cxn>
                <a:cxn ang="0">
                  <a:pos x="8" y="75"/>
                </a:cxn>
                <a:cxn ang="0">
                  <a:pos x="11" y="80"/>
                </a:cxn>
                <a:cxn ang="0">
                  <a:pos x="13" y="84"/>
                </a:cxn>
                <a:cxn ang="0">
                  <a:pos x="18" y="87"/>
                </a:cxn>
                <a:cxn ang="0">
                  <a:pos x="20" y="87"/>
                </a:cxn>
              </a:cxnLst>
              <a:rect l="0" t="0" r="r" b="b"/>
              <a:pathLst>
                <a:path w="37" h="88">
                  <a:moveTo>
                    <a:pt x="20" y="87"/>
                  </a:moveTo>
                  <a:lnTo>
                    <a:pt x="24" y="85"/>
                  </a:lnTo>
                  <a:lnTo>
                    <a:pt x="27" y="83"/>
                  </a:lnTo>
                  <a:lnTo>
                    <a:pt x="30" y="79"/>
                  </a:lnTo>
                  <a:lnTo>
                    <a:pt x="31" y="73"/>
                  </a:lnTo>
                  <a:lnTo>
                    <a:pt x="34" y="67"/>
                  </a:lnTo>
                  <a:lnTo>
                    <a:pt x="36" y="59"/>
                  </a:lnTo>
                  <a:lnTo>
                    <a:pt x="36" y="50"/>
                  </a:lnTo>
                  <a:lnTo>
                    <a:pt x="36" y="42"/>
                  </a:lnTo>
                  <a:lnTo>
                    <a:pt x="34" y="33"/>
                  </a:lnTo>
                  <a:lnTo>
                    <a:pt x="33" y="26"/>
                  </a:lnTo>
                  <a:lnTo>
                    <a:pt x="30" y="18"/>
                  </a:lnTo>
                  <a:lnTo>
                    <a:pt x="29" y="12"/>
                  </a:lnTo>
                  <a:lnTo>
                    <a:pt x="24" y="7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8"/>
                  </a:lnTo>
                  <a:lnTo>
                    <a:pt x="4" y="13"/>
                  </a:lnTo>
                  <a:lnTo>
                    <a:pt x="1" y="21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1" y="44"/>
                  </a:lnTo>
                  <a:lnTo>
                    <a:pt x="1" y="53"/>
                  </a:lnTo>
                  <a:lnTo>
                    <a:pt x="2" y="62"/>
                  </a:lnTo>
                  <a:lnTo>
                    <a:pt x="5" y="69"/>
                  </a:lnTo>
                  <a:lnTo>
                    <a:pt x="8" y="75"/>
                  </a:lnTo>
                  <a:lnTo>
                    <a:pt x="11" y="80"/>
                  </a:lnTo>
                  <a:lnTo>
                    <a:pt x="13" y="84"/>
                  </a:lnTo>
                  <a:lnTo>
                    <a:pt x="18" y="87"/>
                  </a:lnTo>
                  <a:lnTo>
                    <a:pt x="20" y="8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45" name="Freeform 1037"/>
            <p:cNvSpPr>
              <a:spLocks/>
            </p:cNvSpPr>
            <p:nvPr/>
          </p:nvSpPr>
          <p:spPr bwMode="auto">
            <a:xfrm>
              <a:off x="617" y="3157"/>
              <a:ext cx="91" cy="138"/>
            </a:xfrm>
            <a:custGeom>
              <a:avLst/>
              <a:gdLst/>
              <a:ahLst/>
              <a:cxnLst>
                <a:cxn ang="0">
                  <a:pos x="90" y="64"/>
                </a:cxn>
                <a:cxn ang="0">
                  <a:pos x="87" y="51"/>
                </a:cxn>
                <a:cxn ang="0">
                  <a:pos x="84" y="38"/>
                </a:cxn>
                <a:cxn ang="0">
                  <a:pos x="81" y="26"/>
                </a:cxn>
                <a:cxn ang="0">
                  <a:pos x="76" y="17"/>
                </a:cxn>
                <a:cxn ang="0">
                  <a:pos x="70" y="10"/>
                </a:cxn>
                <a:cxn ang="0">
                  <a:pos x="64" y="3"/>
                </a:cxn>
                <a:cxn ang="0">
                  <a:pos x="57" y="0"/>
                </a:cxn>
                <a:cxn ang="0">
                  <a:pos x="51" y="0"/>
                </a:cxn>
                <a:cxn ang="0">
                  <a:pos x="20" y="3"/>
                </a:cxn>
                <a:cxn ang="0">
                  <a:pos x="20" y="6"/>
                </a:cxn>
                <a:cxn ang="0">
                  <a:pos x="16" y="10"/>
                </a:cxn>
                <a:cxn ang="0">
                  <a:pos x="11" y="15"/>
                </a:cxn>
                <a:cxn ang="0">
                  <a:pos x="7" y="21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1" y="49"/>
                </a:cxn>
                <a:cxn ang="0">
                  <a:pos x="0" y="60"/>
                </a:cxn>
                <a:cxn ang="0">
                  <a:pos x="1" y="72"/>
                </a:cxn>
                <a:cxn ang="0">
                  <a:pos x="2" y="85"/>
                </a:cxn>
                <a:cxn ang="0">
                  <a:pos x="5" y="98"/>
                </a:cxn>
                <a:cxn ang="0">
                  <a:pos x="8" y="108"/>
                </a:cxn>
                <a:cxn ang="0">
                  <a:pos x="14" y="119"/>
                </a:cxn>
                <a:cxn ang="0">
                  <a:pos x="19" y="126"/>
                </a:cxn>
                <a:cxn ang="0">
                  <a:pos x="26" y="131"/>
                </a:cxn>
                <a:cxn ang="0">
                  <a:pos x="32" y="135"/>
                </a:cxn>
                <a:cxn ang="0">
                  <a:pos x="38" y="137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41" y="137"/>
                </a:cxn>
                <a:cxn ang="0">
                  <a:pos x="41" y="137"/>
                </a:cxn>
                <a:cxn ang="0">
                  <a:pos x="41" y="137"/>
                </a:cxn>
                <a:cxn ang="0">
                  <a:pos x="42" y="135"/>
                </a:cxn>
                <a:cxn ang="0">
                  <a:pos x="42" y="135"/>
                </a:cxn>
                <a:cxn ang="0">
                  <a:pos x="61" y="133"/>
                </a:cxn>
                <a:cxn ang="0">
                  <a:pos x="67" y="130"/>
                </a:cxn>
                <a:cxn ang="0">
                  <a:pos x="73" y="126"/>
                </a:cxn>
                <a:cxn ang="0">
                  <a:pos x="79" y="120"/>
                </a:cxn>
                <a:cxn ang="0">
                  <a:pos x="84" y="111"/>
                </a:cxn>
                <a:cxn ang="0">
                  <a:pos x="87" y="101"/>
                </a:cxn>
                <a:cxn ang="0">
                  <a:pos x="88" y="89"/>
                </a:cxn>
                <a:cxn ang="0">
                  <a:pos x="90" y="78"/>
                </a:cxn>
                <a:cxn ang="0">
                  <a:pos x="90" y="64"/>
                </a:cxn>
              </a:cxnLst>
              <a:rect l="0" t="0" r="r" b="b"/>
              <a:pathLst>
                <a:path w="91" h="138">
                  <a:moveTo>
                    <a:pt x="90" y="64"/>
                  </a:moveTo>
                  <a:lnTo>
                    <a:pt x="87" y="51"/>
                  </a:lnTo>
                  <a:lnTo>
                    <a:pt x="84" y="38"/>
                  </a:lnTo>
                  <a:lnTo>
                    <a:pt x="81" y="26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3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20" y="3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1" y="15"/>
                  </a:lnTo>
                  <a:lnTo>
                    <a:pt x="7" y="21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1" y="72"/>
                  </a:lnTo>
                  <a:lnTo>
                    <a:pt x="2" y="85"/>
                  </a:lnTo>
                  <a:lnTo>
                    <a:pt x="5" y="98"/>
                  </a:lnTo>
                  <a:lnTo>
                    <a:pt x="8" y="108"/>
                  </a:lnTo>
                  <a:lnTo>
                    <a:pt x="14" y="119"/>
                  </a:lnTo>
                  <a:lnTo>
                    <a:pt x="19" y="126"/>
                  </a:lnTo>
                  <a:lnTo>
                    <a:pt x="26" y="131"/>
                  </a:lnTo>
                  <a:lnTo>
                    <a:pt x="32" y="135"/>
                  </a:lnTo>
                  <a:lnTo>
                    <a:pt x="38" y="137"/>
                  </a:lnTo>
                  <a:lnTo>
                    <a:pt x="39" y="137"/>
                  </a:lnTo>
                  <a:lnTo>
                    <a:pt x="39" y="137"/>
                  </a:lnTo>
                  <a:lnTo>
                    <a:pt x="39" y="137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5"/>
                  </a:lnTo>
                  <a:lnTo>
                    <a:pt x="42" y="135"/>
                  </a:lnTo>
                  <a:lnTo>
                    <a:pt x="61" y="133"/>
                  </a:lnTo>
                  <a:lnTo>
                    <a:pt x="67" y="130"/>
                  </a:lnTo>
                  <a:lnTo>
                    <a:pt x="73" y="126"/>
                  </a:lnTo>
                  <a:lnTo>
                    <a:pt x="79" y="120"/>
                  </a:lnTo>
                  <a:lnTo>
                    <a:pt x="84" y="111"/>
                  </a:lnTo>
                  <a:lnTo>
                    <a:pt x="87" y="101"/>
                  </a:lnTo>
                  <a:lnTo>
                    <a:pt x="88" y="89"/>
                  </a:lnTo>
                  <a:lnTo>
                    <a:pt x="90" y="78"/>
                  </a:lnTo>
                  <a:lnTo>
                    <a:pt x="90" y="6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46" name="Freeform 1038"/>
            <p:cNvSpPr>
              <a:spLocks/>
            </p:cNvSpPr>
            <p:nvPr/>
          </p:nvSpPr>
          <p:spPr bwMode="auto">
            <a:xfrm>
              <a:off x="611" y="3159"/>
              <a:ext cx="69" cy="132"/>
            </a:xfrm>
            <a:custGeom>
              <a:avLst/>
              <a:gdLst/>
              <a:ahLst/>
              <a:cxnLst>
                <a:cxn ang="0">
                  <a:pos x="39" y="131"/>
                </a:cxn>
                <a:cxn ang="0">
                  <a:pos x="46" y="129"/>
                </a:cxn>
                <a:cxn ang="0">
                  <a:pos x="52" y="125"/>
                </a:cxn>
                <a:cxn ang="0">
                  <a:pos x="57" y="119"/>
                </a:cxn>
                <a:cxn ang="0">
                  <a:pos x="61" y="110"/>
                </a:cxn>
                <a:cxn ang="0">
                  <a:pos x="64" y="100"/>
                </a:cxn>
                <a:cxn ang="0">
                  <a:pos x="68" y="89"/>
                </a:cxn>
                <a:cxn ang="0">
                  <a:pos x="68" y="76"/>
                </a:cxn>
                <a:cxn ang="0">
                  <a:pos x="68" y="64"/>
                </a:cxn>
                <a:cxn ang="0">
                  <a:pos x="66" y="50"/>
                </a:cxn>
                <a:cxn ang="0">
                  <a:pos x="63" y="39"/>
                </a:cxn>
                <a:cxn ang="0">
                  <a:pos x="58" y="27"/>
                </a:cxn>
                <a:cxn ang="0">
                  <a:pos x="54" y="18"/>
                </a:cxn>
                <a:cxn ang="0">
                  <a:pos x="48" y="10"/>
                </a:cxn>
                <a:cxn ang="0">
                  <a:pos x="42" y="5"/>
                </a:cxn>
                <a:cxn ang="0">
                  <a:pos x="36" y="1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6" y="6"/>
                </a:cxn>
                <a:cxn ang="0">
                  <a:pos x="10" y="12"/>
                </a:cxn>
                <a:cxn ang="0">
                  <a:pos x="6" y="21"/>
                </a:cxn>
                <a:cxn ang="0">
                  <a:pos x="3" y="31"/>
                </a:cxn>
                <a:cxn ang="0">
                  <a:pos x="1" y="42"/>
                </a:cxn>
                <a:cxn ang="0">
                  <a:pos x="0" y="54"/>
                </a:cxn>
                <a:cxn ang="0">
                  <a:pos x="0" y="68"/>
                </a:cxn>
                <a:cxn ang="0">
                  <a:pos x="3" y="80"/>
                </a:cxn>
                <a:cxn ang="0">
                  <a:pos x="6" y="93"/>
                </a:cxn>
                <a:cxn ang="0">
                  <a:pos x="9" y="104"/>
                </a:cxn>
                <a:cxn ang="0">
                  <a:pos x="13" y="113"/>
                </a:cxn>
                <a:cxn ang="0">
                  <a:pos x="19" y="120"/>
                </a:cxn>
                <a:cxn ang="0">
                  <a:pos x="25" y="127"/>
                </a:cxn>
                <a:cxn ang="0">
                  <a:pos x="33" y="131"/>
                </a:cxn>
                <a:cxn ang="0">
                  <a:pos x="39" y="131"/>
                </a:cxn>
              </a:cxnLst>
              <a:rect l="0" t="0" r="r" b="b"/>
              <a:pathLst>
                <a:path w="69" h="132">
                  <a:moveTo>
                    <a:pt x="39" y="131"/>
                  </a:moveTo>
                  <a:lnTo>
                    <a:pt x="46" y="129"/>
                  </a:lnTo>
                  <a:lnTo>
                    <a:pt x="52" y="125"/>
                  </a:lnTo>
                  <a:lnTo>
                    <a:pt x="57" y="119"/>
                  </a:lnTo>
                  <a:lnTo>
                    <a:pt x="61" y="110"/>
                  </a:lnTo>
                  <a:lnTo>
                    <a:pt x="64" y="100"/>
                  </a:lnTo>
                  <a:lnTo>
                    <a:pt x="68" y="89"/>
                  </a:lnTo>
                  <a:lnTo>
                    <a:pt x="68" y="76"/>
                  </a:lnTo>
                  <a:lnTo>
                    <a:pt x="68" y="64"/>
                  </a:lnTo>
                  <a:lnTo>
                    <a:pt x="66" y="50"/>
                  </a:lnTo>
                  <a:lnTo>
                    <a:pt x="63" y="39"/>
                  </a:lnTo>
                  <a:lnTo>
                    <a:pt x="58" y="27"/>
                  </a:lnTo>
                  <a:lnTo>
                    <a:pt x="54" y="18"/>
                  </a:lnTo>
                  <a:lnTo>
                    <a:pt x="48" y="10"/>
                  </a:lnTo>
                  <a:lnTo>
                    <a:pt x="42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21"/>
                  </a:lnTo>
                  <a:lnTo>
                    <a:pt x="3" y="31"/>
                  </a:lnTo>
                  <a:lnTo>
                    <a:pt x="1" y="42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3" y="80"/>
                  </a:lnTo>
                  <a:lnTo>
                    <a:pt x="6" y="93"/>
                  </a:lnTo>
                  <a:lnTo>
                    <a:pt x="9" y="104"/>
                  </a:lnTo>
                  <a:lnTo>
                    <a:pt x="13" y="113"/>
                  </a:lnTo>
                  <a:lnTo>
                    <a:pt x="19" y="120"/>
                  </a:lnTo>
                  <a:lnTo>
                    <a:pt x="25" y="127"/>
                  </a:lnTo>
                  <a:lnTo>
                    <a:pt x="33" y="131"/>
                  </a:lnTo>
                  <a:lnTo>
                    <a:pt x="39" y="13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47" name="Freeform 1039"/>
            <p:cNvSpPr>
              <a:spLocks/>
            </p:cNvSpPr>
            <p:nvPr/>
          </p:nvSpPr>
          <p:spPr bwMode="auto">
            <a:xfrm>
              <a:off x="625" y="3181"/>
              <a:ext cx="40" cy="91"/>
            </a:xfrm>
            <a:custGeom>
              <a:avLst/>
              <a:gdLst/>
              <a:ahLst/>
              <a:cxnLst>
                <a:cxn ang="0">
                  <a:pos x="22" y="90"/>
                </a:cxn>
                <a:cxn ang="0">
                  <a:pos x="27" y="88"/>
                </a:cxn>
                <a:cxn ang="0">
                  <a:pos x="30" y="86"/>
                </a:cxn>
                <a:cxn ang="0">
                  <a:pos x="33" y="81"/>
                </a:cxn>
                <a:cxn ang="0">
                  <a:pos x="36" y="75"/>
                </a:cxn>
                <a:cxn ang="0">
                  <a:pos x="37" y="69"/>
                </a:cxn>
                <a:cxn ang="0">
                  <a:pos x="39" y="61"/>
                </a:cxn>
                <a:cxn ang="0">
                  <a:pos x="39" y="52"/>
                </a:cxn>
                <a:cxn ang="0">
                  <a:pos x="39" y="43"/>
                </a:cxn>
                <a:cxn ang="0">
                  <a:pos x="37" y="34"/>
                </a:cxn>
                <a:cxn ang="0">
                  <a:pos x="36" y="27"/>
                </a:cxn>
                <a:cxn ang="0">
                  <a:pos x="34" y="19"/>
                </a:cxn>
                <a:cxn ang="0">
                  <a:pos x="31" y="12"/>
                </a:cxn>
                <a:cxn ang="0">
                  <a:pos x="28" y="7"/>
                </a:cxn>
                <a:cxn ang="0">
                  <a:pos x="24" y="3"/>
                </a:cxn>
                <a:cxn ang="0">
                  <a:pos x="21" y="1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9" y="3"/>
                </a:cxn>
                <a:cxn ang="0">
                  <a:pos x="6" y="9"/>
                </a:cxn>
                <a:cxn ang="0">
                  <a:pos x="4" y="14"/>
                </a:cxn>
                <a:cxn ang="0">
                  <a:pos x="3" y="21"/>
                </a:cxn>
                <a:cxn ang="0">
                  <a:pos x="1" y="29"/>
                </a:cxn>
                <a:cxn ang="0">
                  <a:pos x="0" y="37"/>
                </a:cxn>
                <a:cxn ang="0">
                  <a:pos x="1" y="46"/>
                </a:cxn>
                <a:cxn ang="0">
                  <a:pos x="1" y="55"/>
                </a:cxn>
                <a:cxn ang="0">
                  <a:pos x="3" y="64"/>
                </a:cxn>
                <a:cxn ang="0">
                  <a:pos x="6" y="70"/>
                </a:cxn>
                <a:cxn ang="0">
                  <a:pos x="9" y="77"/>
                </a:cxn>
                <a:cxn ang="0">
                  <a:pos x="12" y="83"/>
                </a:cxn>
                <a:cxn ang="0">
                  <a:pos x="15" y="87"/>
                </a:cxn>
                <a:cxn ang="0">
                  <a:pos x="19" y="88"/>
                </a:cxn>
                <a:cxn ang="0">
                  <a:pos x="22" y="90"/>
                </a:cxn>
              </a:cxnLst>
              <a:rect l="0" t="0" r="r" b="b"/>
              <a:pathLst>
                <a:path w="40" h="91">
                  <a:moveTo>
                    <a:pt x="22" y="90"/>
                  </a:moveTo>
                  <a:lnTo>
                    <a:pt x="27" y="88"/>
                  </a:lnTo>
                  <a:lnTo>
                    <a:pt x="30" y="86"/>
                  </a:lnTo>
                  <a:lnTo>
                    <a:pt x="33" y="81"/>
                  </a:lnTo>
                  <a:lnTo>
                    <a:pt x="36" y="75"/>
                  </a:lnTo>
                  <a:lnTo>
                    <a:pt x="37" y="69"/>
                  </a:lnTo>
                  <a:lnTo>
                    <a:pt x="39" y="61"/>
                  </a:lnTo>
                  <a:lnTo>
                    <a:pt x="39" y="52"/>
                  </a:lnTo>
                  <a:lnTo>
                    <a:pt x="39" y="43"/>
                  </a:lnTo>
                  <a:lnTo>
                    <a:pt x="37" y="34"/>
                  </a:lnTo>
                  <a:lnTo>
                    <a:pt x="36" y="27"/>
                  </a:lnTo>
                  <a:lnTo>
                    <a:pt x="34" y="19"/>
                  </a:lnTo>
                  <a:lnTo>
                    <a:pt x="31" y="12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6" y="9"/>
                  </a:lnTo>
                  <a:lnTo>
                    <a:pt x="4" y="14"/>
                  </a:lnTo>
                  <a:lnTo>
                    <a:pt x="3" y="21"/>
                  </a:lnTo>
                  <a:lnTo>
                    <a:pt x="1" y="29"/>
                  </a:lnTo>
                  <a:lnTo>
                    <a:pt x="0" y="37"/>
                  </a:lnTo>
                  <a:lnTo>
                    <a:pt x="1" y="46"/>
                  </a:lnTo>
                  <a:lnTo>
                    <a:pt x="1" y="55"/>
                  </a:lnTo>
                  <a:lnTo>
                    <a:pt x="3" y="64"/>
                  </a:lnTo>
                  <a:lnTo>
                    <a:pt x="6" y="70"/>
                  </a:lnTo>
                  <a:lnTo>
                    <a:pt x="9" y="77"/>
                  </a:lnTo>
                  <a:lnTo>
                    <a:pt x="12" y="83"/>
                  </a:lnTo>
                  <a:lnTo>
                    <a:pt x="15" y="87"/>
                  </a:lnTo>
                  <a:lnTo>
                    <a:pt x="19" y="88"/>
                  </a:lnTo>
                  <a:lnTo>
                    <a:pt x="22" y="9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48" name="Freeform 1040"/>
            <p:cNvSpPr>
              <a:spLocks/>
            </p:cNvSpPr>
            <p:nvPr/>
          </p:nvSpPr>
          <p:spPr bwMode="auto">
            <a:xfrm>
              <a:off x="842" y="3353"/>
              <a:ext cx="91" cy="137"/>
            </a:xfrm>
            <a:custGeom>
              <a:avLst/>
              <a:gdLst/>
              <a:ahLst/>
              <a:cxnLst>
                <a:cxn ang="0">
                  <a:pos x="90" y="64"/>
                </a:cxn>
                <a:cxn ang="0">
                  <a:pos x="87" y="50"/>
                </a:cxn>
                <a:cxn ang="0">
                  <a:pos x="84" y="39"/>
                </a:cxn>
                <a:cxn ang="0">
                  <a:pos x="81" y="27"/>
                </a:cxn>
                <a:cxn ang="0">
                  <a:pos x="76" y="18"/>
                </a:cxn>
                <a:cxn ang="0">
                  <a:pos x="70" y="10"/>
                </a:cxn>
                <a:cxn ang="0">
                  <a:pos x="64" y="5"/>
                </a:cxn>
                <a:cxn ang="0">
                  <a:pos x="57" y="1"/>
                </a:cxn>
                <a:cxn ang="0">
                  <a:pos x="51" y="0"/>
                </a:cxn>
                <a:cxn ang="0">
                  <a:pos x="20" y="3"/>
                </a:cxn>
                <a:cxn ang="0">
                  <a:pos x="20" y="6"/>
                </a:cxn>
                <a:cxn ang="0">
                  <a:pos x="16" y="10"/>
                </a:cxn>
                <a:cxn ang="0">
                  <a:pos x="11" y="15"/>
                </a:cxn>
                <a:cxn ang="0">
                  <a:pos x="7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1" y="49"/>
                </a:cxn>
                <a:cxn ang="0">
                  <a:pos x="0" y="60"/>
                </a:cxn>
                <a:cxn ang="0">
                  <a:pos x="1" y="71"/>
                </a:cxn>
                <a:cxn ang="0">
                  <a:pos x="2" y="85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4" y="117"/>
                </a:cxn>
                <a:cxn ang="0">
                  <a:pos x="19" y="125"/>
                </a:cxn>
                <a:cxn ang="0">
                  <a:pos x="25" y="130"/>
                </a:cxn>
                <a:cxn ang="0">
                  <a:pos x="32" y="134"/>
                </a:cxn>
                <a:cxn ang="0">
                  <a:pos x="38" y="136"/>
                </a:cxn>
                <a:cxn ang="0">
                  <a:pos x="39" y="136"/>
                </a:cxn>
                <a:cxn ang="0">
                  <a:pos x="39" y="136"/>
                </a:cxn>
                <a:cxn ang="0">
                  <a:pos x="39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2" y="134"/>
                </a:cxn>
                <a:cxn ang="0">
                  <a:pos x="42" y="134"/>
                </a:cxn>
                <a:cxn ang="0">
                  <a:pos x="61" y="130"/>
                </a:cxn>
                <a:cxn ang="0">
                  <a:pos x="67" y="129"/>
                </a:cxn>
                <a:cxn ang="0">
                  <a:pos x="73" y="125"/>
                </a:cxn>
                <a:cxn ang="0">
                  <a:pos x="79" y="119"/>
                </a:cxn>
                <a:cxn ang="0">
                  <a:pos x="84" y="110"/>
                </a:cxn>
                <a:cxn ang="0">
                  <a:pos x="87" y="100"/>
                </a:cxn>
                <a:cxn ang="0">
                  <a:pos x="88" y="89"/>
                </a:cxn>
                <a:cxn ang="0">
                  <a:pos x="90" y="76"/>
                </a:cxn>
                <a:cxn ang="0">
                  <a:pos x="90" y="64"/>
                </a:cxn>
              </a:cxnLst>
              <a:rect l="0" t="0" r="r" b="b"/>
              <a:pathLst>
                <a:path w="91" h="137">
                  <a:moveTo>
                    <a:pt x="90" y="64"/>
                  </a:moveTo>
                  <a:lnTo>
                    <a:pt x="87" y="50"/>
                  </a:lnTo>
                  <a:lnTo>
                    <a:pt x="84" y="39"/>
                  </a:lnTo>
                  <a:lnTo>
                    <a:pt x="81" y="27"/>
                  </a:lnTo>
                  <a:lnTo>
                    <a:pt x="76" y="18"/>
                  </a:lnTo>
                  <a:lnTo>
                    <a:pt x="70" y="10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51" y="0"/>
                  </a:lnTo>
                  <a:lnTo>
                    <a:pt x="20" y="3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1" y="15"/>
                  </a:lnTo>
                  <a:lnTo>
                    <a:pt x="7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1" y="71"/>
                  </a:lnTo>
                  <a:lnTo>
                    <a:pt x="2" y="85"/>
                  </a:lnTo>
                  <a:lnTo>
                    <a:pt x="5" y="96"/>
                  </a:lnTo>
                  <a:lnTo>
                    <a:pt x="8" y="108"/>
                  </a:lnTo>
                  <a:lnTo>
                    <a:pt x="14" y="117"/>
                  </a:lnTo>
                  <a:lnTo>
                    <a:pt x="19" y="125"/>
                  </a:lnTo>
                  <a:lnTo>
                    <a:pt x="25" y="130"/>
                  </a:lnTo>
                  <a:lnTo>
                    <a:pt x="32" y="134"/>
                  </a:lnTo>
                  <a:lnTo>
                    <a:pt x="38" y="136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34"/>
                  </a:lnTo>
                  <a:lnTo>
                    <a:pt x="41" y="134"/>
                  </a:lnTo>
                  <a:lnTo>
                    <a:pt x="41" y="134"/>
                  </a:lnTo>
                  <a:lnTo>
                    <a:pt x="41" y="134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61" y="130"/>
                  </a:lnTo>
                  <a:lnTo>
                    <a:pt x="67" y="129"/>
                  </a:lnTo>
                  <a:lnTo>
                    <a:pt x="73" y="125"/>
                  </a:lnTo>
                  <a:lnTo>
                    <a:pt x="79" y="119"/>
                  </a:lnTo>
                  <a:lnTo>
                    <a:pt x="84" y="110"/>
                  </a:lnTo>
                  <a:lnTo>
                    <a:pt x="87" y="100"/>
                  </a:lnTo>
                  <a:lnTo>
                    <a:pt x="88" y="89"/>
                  </a:lnTo>
                  <a:lnTo>
                    <a:pt x="90" y="76"/>
                  </a:lnTo>
                  <a:lnTo>
                    <a:pt x="90" y="6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49" name="Freeform 1041"/>
            <p:cNvSpPr>
              <a:spLocks/>
            </p:cNvSpPr>
            <p:nvPr/>
          </p:nvSpPr>
          <p:spPr bwMode="auto">
            <a:xfrm>
              <a:off x="835" y="3356"/>
              <a:ext cx="69" cy="133"/>
            </a:xfrm>
            <a:custGeom>
              <a:avLst/>
              <a:gdLst/>
              <a:ahLst/>
              <a:cxnLst>
                <a:cxn ang="0">
                  <a:pos x="39" y="132"/>
                </a:cxn>
                <a:cxn ang="0">
                  <a:pos x="46" y="130"/>
                </a:cxn>
                <a:cxn ang="0">
                  <a:pos x="52" y="125"/>
                </a:cxn>
                <a:cxn ang="0">
                  <a:pos x="57" y="119"/>
                </a:cxn>
                <a:cxn ang="0">
                  <a:pos x="61" y="111"/>
                </a:cxn>
                <a:cxn ang="0">
                  <a:pos x="64" y="101"/>
                </a:cxn>
                <a:cxn ang="0">
                  <a:pos x="68" y="90"/>
                </a:cxn>
                <a:cxn ang="0">
                  <a:pos x="68" y="77"/>
                </a:cxn>
                <a:cxn ang="0">
                  <a:pos x="68" y="63"/>
                </a:cxn>
                <a:cxn ang="0">
                  <a:pos x="66" y="50"/>
                </a:cxn>
                <a:cxn ang="0">
                  <a:pos x="63" y="38"/>
                </a:cxn>
                <a:cxn ang="0">
                  <a:pos x="58" y="27"/>
                </a:cxn>
                <a:cxn ang="0">
                  <a:pos x="54" y="17"/>
                </a:cxn>
                <a:cxn ang="0">
                  <a:pos x="48" y="10"/>
                </a:cxn>
                <a:cxn ang="0">
                  <a:pos x="42" y="5"/>
                </a:cxn>
                <a:cxn ang="0">
                  <a:pos x="34" y="1"/>
                </a:cxn>
                <a:cxn ang="0">
                  <a:pos x="28" y="0"/>
                </a:cxn>
                <a:cxn ang="0">
                  <a:pos x="22" y="1"/>
                </a:cxn>
                <a:cxn ang="0">
                  <a:pos x="16" y="6"/>
                </a:cxn>
                <a:cxn ang="0">
                  <a:pos x="10" y="12"/>
                </a:cxn>
                <a:cxn ang="0">
                  <a:pos x="6" y="20"/>
                </a:cxn>
                <a:cxn ang="0">
                  <a:pos x="3" y="30"/>
                </a:cxn>
                <a:cxn ang="0">
                  <a:pos x="1" y="41"/>
                </a:cxn>
                <a:cxn ang="0">
                  <a:pos x="0" y="54"/>
                </a:cxn>
                <a:cxn ang="0">
                  <a:pos x="0" y="68"/>
                </a:cxn>
                <a:cxn ang="0">
                  <a:pos x="3" y="81"/>
                </a:cxn>
                <a:cxn ang="0">
                  <a:pos x="6" y="93"/>
                </a:cxn>
                <a:cxn ang="0">
                  <a:pos x="9" y="104"/>
                </a:cxn>
                <a:cxn ang="0">
                  <a:pos x="13" y="114"/>
                </a:cxn>
                <a:cxn ang="0">
                  <a:pos x="19" y="121"/>
                </a:cxn>
                <a:cxn ang="0">
                  <a:pos x="25" y="128"/>
                </a:cxn>
                <a:cxn ang="0">
                  <a:pos x="33" y="130"/>
                </a:cxn>
                <a:cxn ang="0">
                  <a:pos x="39" y="132"/>
                </a:cxn>
              </a:cxnLst>
              <a:rect l="0" t="0" r="r" b="b"/>
              <a:pathLst>
                <a:path w="69" h="133">
                  <a:moveTo>
                    <a:pt x="39" y="132"/>
                  </a:moveTo>
                  <a:lnTo>
                    <a:pt x="46" y="130"/>
                  </a:lnTo>
                  <a:lnTo>
                    <a:pt x="52" y="125"/>
                  </a:lnTo>
                  <a:lnTo>
                    <a:pt x="57" y="119"/>
                  </a:lnTo>
                  <a:lnTo>
                    <a:pt x="61" y="111"/>
                  </a:lnTo>
                  <a:lnTo>
                    <a:pt x="64" y="101"/>
                  </a:lnTo>
                  <a:lnTo>
                    <a:pt x="68" y="90"/>
                  </a:lnTo>
                  <a:lnTo>
                    <a:pt x="68" y="77"/>
                  </a:lnTo>
                  <a:lnTo>
                    <a:pt x="68" y="63"/>
                  </a:lnTo>
                  <a:lnTo>
                    <a:pt x="66" y="50"/>
                  </a:lnTo>
                  <a:lnTo>
                    <a:pt x="63" y="38"/>
                  </a:lnTo>
                  <a:lnTo>
                    <a:pt x="58" y="27"/>
                  </a:lnTo>
                  <a:lnTo>
                    <a:pt x="54" y="17"/>
                  </a:lnTo>
                  <a:lnTo>
                    <a:pt x="48" y="10"/>
                  </a:lnTo>
                  <a:lnTo>
                    <a:pt x="42" y="5"/>
                  </a:lnTo>
                  <a:lnTo>
                    <a:pt x="34" y="1"/>
                  </a:lnTo>
                  <a:lnTo>
                    <a:pt x="28" y="0"/>
                  </a:lnTo>
                  <a:lnTo>
                    <a:pt x="22" y="1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20"/>
                  </a:lnTo>
                  <a:lnTo>
                    <a:pt x="3" y="30"/>
                  </a:lnTo>
                  <a:lnTo>
                    <a:pt x="1" y="41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3" y="81"/>
                  </a:lnTo>
                  <a:lnTo>
                    <a:pt x="6" y="93"/>
                  </a:lnTo>
                  <a:lnTo>
                    <a:pt x="9" y="104"/>
                  </a:lnTo>
                  <a:lnTo>
                    <a:pt x="13" y="114"/>
                  </a:lnTo>
                  <a:lnTo>
                    <a:pt x="19" y="121"/>
                  </a:lnTo>
                  <a:lnTo>
                    <a:pt x="25" y="128"/>
                  </a:lnTo>
                  <a:lnTo>
                    <a:pt x="33" y="130"/>
                  </a:lnTo>
                  <a:lnTo>
                    <a:pt x="39" y="13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0" name="Freeform 1042"/>
            <p:cNvSpPr>
              <a:spLocks/>
            </p:cNvSpPr>
            <p:nvPr/>
          </p:nvSpPr>
          <p:spPr bwMode="auto">
            <a:xfrm>
              <a:off x="849" y="3379"/>
              <a:ext cx="41" cy="89"/>
            </a:xfrm>
            <a:custGeom>
              <a:avLst/>
              <a:gdLst/>
              <a:ahLst/>
              <a:cxnLst>
                <a:cxn ang="0">
                  <a:pos x="23" y="88"/>
                </a:cxn>
                <a:cxn ang="0">
                  <a:pos x="27" y="86"/>
                </a:cxn>
                <a:cxn ang="0">
                  <a:pos x="30" y="84"/>
                </a:cxn>
                <a:cxn ang="0">
                  <a:pos x="33" y="79"/>
                </a:cxn>
                <a:cxn ang="0">
                  <a:pos x="36" y="74"/>
                </a:cxn>
                <a:cxn ang="0">
                  <a:pos x="38" y="66"/>
                </a:cxn>
                <a:cxn ang="0">
                  <a:pos x="40" y="59"/>
                </a:cxn>
                <a:cxn ang="0">
                  <a:pos x="40" y="51"/>
                </a:cxn>
                <a:cxn ang="0">
                  <a:pos x="40" y="42"/>
                </a:cxn>
                <a:cxn ang="0">
                  <a:pos x="38" y="33"/>
                </a:cxn>
                <a:cxn ang="0">
                  <a:pos x="36" y="25"/>
                </a:cxn>
                <a:cxn ang="0">
                  <a:pos x="35" y="17"/>
                </a:cxn>
                <a:cxn ang="0">
                  <a:pos x="32" y="11"/>
                </a:cxn>
                <a:cxn ang="0">
                  <a:pos x="29" y="6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9" y="3"/>
                </a:cxn>
                <a:cxn ang="0">
                  <a:pos x="6" y="8"/>
                </a:cxn>
                <a:cxn ang="0">
                  <a:pos x="4" y="13"/>
                </a:cxn>
                <a:cxn ang="0">
                  <a:pos x="3" y="20"/>
                </a:cxn>
                <a:cxn ang="0">
                  <a:pos x="1" y="27"/>
                </a:cxn>
                <a:cxn ang="0">
                  <a:pos x="0" y="36"/>
                </a:cxn>
                <a:cxn ang="0">
                  <a:pos x="1" y="45"/>
                </a:cxn>
                <a:cxn ang="0">
                  <a:pos x="1" y="54"/>
                </a:cxn>
                <a:cxn ang="0">
                  <a:pos x="3" y="61"/>
                </a:cxn>
                <a:cxn ang="0">
                  <a:pos x="6" y="69"/>
                </a:cxn>
                <a:cxn ang="0">
                  <a:pos x="9" y="75"/>
                </a:cxn>
                <a:cxn ang="0">
                  <a:pos x="12" y="80"/>
                </a:cxn>
                <a:cxn ang="0">
                  <a:pos x="15" y="84"/>
                </a:cxn>
                <a:cxn ang="0">
                  <a:pos x="20" y="86"/>
                </a:cxn>
                <a:cxn ang="0">
                  <a:pos x="23" y="88"/>
                </a:cxn>
              </a:cxnLst>
              <a:rect l="0" t="0" r="r" b="b"/>
              <a:pathLst>
                <a:path w="41" h="89">
                  <a:moveTo>
                    <a:pt x="23" y="88"/>
                  </a:moveTo>
                  <a:lnTo>
                    <a:pt x="27" y="86"/>
                  </a:lnTo>
                  <a:lnTo>
                    <a:pt x="30" y="84"/>
                  </a:lnTo>
                  <a:lnTo>
                    <a:pt x="33" y="79"/>
                  </a:lnTo>
                  <a:lnTo>
                    <a:pt x="36" y="74"/>
                  </a:lnTo>
                  <a:lnTo>
                    <a:pt x="38" y="66"/>
                  </a:lnTo>
                  <a:lnTo>
                    <a:pt x="40" y="59"/>
                  </a:lnTo>
                  <a:lnTo>
                    <a:pt x="40" y="51"/>
                  </a:lnTo>
                  <a:lnTo>
                    <a:pt x="40" y="42"/>
                  </a:lnTo>
                  <a:lnTo>
                    <a:pt x="38" y="33"/>
                  </a:lnTo>
                  <a:lnTo>
                    <a:pt x="36" y="25"/>
                  </a:lnTo>
                  <a:lnTo>
                    <a:pt x="35" y="17"/>
                  </a:lnTo>
                  <a:lnTo>
                    <a:pt x="32" y="11"/>
                  </a:lnTo>
                  <a:lnTo>
                    <a:pt x="29" y="6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6" y="8"/>
                  </a:lnTo>
                  <a:lnTo>
                    <a:pt x="4" y="13"/>
                  </a:lnTo>
                  <a:lnTo>
                    <a:pt x="3" y="20"/>
                  </a:lnTo>
                  <a:lnTo>
                    <a:pt x="1" y="27"/>
                  </a:lnTo>
                  <a:lnTo>
                    <a:pt x="0" y="36"/>
                  </a:lnTo>
                  <a:lnTo>
                    <a:pt x="1" y="45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6" y="69"/>
                  </a:lnTo>
                  <a:lnTo>
                    <a:pt x="9" y="75"/>
                  </a:lnTo>
                  <a:lnTo>
                    <a:pt x="12" y="80"/>
                  </a:lnTo>
                  <a:lnTo>
                    <a:pt x="15" y="84"/>
                  </a:lnTo>
                  <a:lnTo>
                    <a:pt x="20" y="86"/>
                  </a:lnTo>
                  <a:lnTo>
                    <a:pt x="23" y="8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1" name="Freeform 1043"/>
            <p:cNvSpPr>
              <a:spLocks/>
            </p:cNvSpPr>
            <p:nvPr/>
          </p:nvSpPr>
          <p:spPr bwMode="auto">
            <a:xfrm>
              <a:off x="948" y="3122"/>
              <a:ext cx="287" cy="323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86" y="268"/>
                </a:cxn>
                <a:cxn ang="0">
                  <a:pos x="0" y="322"/>
                </a:cxn>
                <a:cxn ang="0">
                  <a:pos x="0" y="49"/>
                </a:cxn>
                <a:cxn ang="0">
                  <a:pos x="286" y="0"/>
                </a:cxn>
              </a:cxnLst>
              <a:rect l="0" t="0" r="r" b="b"/>
              <a:pathLst>
                <a:path w="287" h="323">
                  <a:moveTo>
                    <a:pt x="286" y="0"/>
                  </a:moveTo>
                  <a:lnTo>
                    <a:pt x="286" y="268"/>
                  </a:lnTo>
                  <a:lnTo>
                    <a:pt x="0" y="322"/>
                  </a:lnTo>
                  <a:lnTo>
                    <a:pt x="0" y="49"/>
                  </a:lnTo>
                  <a:lnTo>
                    <a:pt x="286" y="0"/>
                  </a:lnTo>
                </a:path>
              </a:pathLst>
            </a:custGeom>
            <a:solidFill>
              <a:srgbClr val="63CB6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2" name="Freeform 1044"/>
            <p:cNvSpPr>
              <a:spLocks/>
            </p:cNvSpPr>
            <p:nvPr/>
          </p:nvSpPr>
          <p:spPr bwMode="auto">
            <a:xfrm>
              <a:off x="601" y="2902"/>
              <a:ext cx="350" cy="541"/>
            </a:xfrm>
            <a:custGeom>
              <a:avLst/>
              <a:gdLst/>
              <a:ahLst/>
              <a:cxnLst>
                <a:cxn ang="0">
                  <a:pos x="349" y="540"/>
                </a:cxn>
                <a:cxn ang="0">
                  <a:pos x="349" y="268"/>
                </a:cxn>
                <a:cxn ang="0">
                  <a:pos x="0" y="0"/>
                </a:cxn>
                <a:cxn ang="0">
                  <a:pos x="0" y="246"/>
                </a:cxn>
                <a:cxn ang="0">
                  <a:pos x="349" y="540"/>
                </a:cxn>
              </a:cxnLst>
              <a:rect l="0" t="0" r="r" b="b"/>
              <a:pathLst>
                <a:path w="350" h="541">
                  <a:moveTo>
                    <a:pt x="349" y="540"/>
                  </a:moveTo>
                  <a:lnTo>
                    <a:pt x="349" y="268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349" y="54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3" name="Freeform 1045"/>
            <p:cNvSpPr>
              <a:spLocks/>
            </p:cNvSpPr>
            <p:nvPr/>
          </p:nvSpPr>
          <p:spPr bwMode="auto">
            <a:xfrm>
              <a:off x="603" y="2865"/>
              <a:ext cx="629" cy="314"/>
            </a:xfrm>
            <a:custGeom>
              <a:avLst/>
              <a:gdLst/>
              <a:ahLst/>
              <a:cxnLst>
                <a:cxn ang="0">
                  <a:pos x="348" y="313"/>
                </a:cxn>
                <a:cxn ang="0">
                  <a:pos x="0" y="39"/>
                </a:cxn>
                <a:cxn ang="0">
                  <a:pos x="233" y="0"/>
                </a:cxn>
                <a:cxn ang="0">
                  <a:pos x="628" y="254"/>
                </a:cxn>
                <a:cxn ang="0">
                  <a:pos x="348" y="313"/>
                </a:cxn>
              </a:cxnLst>
              <a:rect l="0" t="0" r="r" b="b"/>
              <a:pathLst>
                <a:path w="629" h="314">
                  <a:moveTo>
                    <a:pt x="348" y="313"/>
                  </a:moveTo>
                  <a:lnTo>
                    <a:pt x="0" y="39"/>
                  </a:lnTo>
                  <a:lnTo>
                    <a:pt x="233" y="0"/>
                  </a:lnTo>
                  <a:lnTo>
                    <a:pt x="628" y="254"/>
                  </a:lnTo>
                  <a:lnTo>
                    <a:pt x="348" y="313"/>
                  </a:lnTo>
                </a:path>
              </a:pathLst>
            </a:custGeom>
            <a:solidFill>
              <a:srgbClr val="92DB9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4" name="Freeform 1046"/>
            <p:cNvSpPr>
              <a:spLocks/>
            </p:cNvSpPr>
            <p:nvPr/>
          </p:nvSpPr>
          <p:spPr bwMode="auto">
            <a:xfrm>
              <a:off x="1013" y="3491"/>
              <a:ext cx="91" cy="137"/>
            </a:xfrm>
            <a:custGeom>
              <a:avLst/>
              <a:gdLst/>
              <a:ahLst/>
              <a:cxnLst>
                <a:cxn ang="0">
                  <a:pos x="90" y="64"/>
                </a:cxn>
                <a:cxn ang="0">
                  <a:pos x="88" y="50"/>
                </a:cxn>
                <a:cxn ang="0">
                  <a:pos x="85" y="38"/>
                </a:cxn>
                <a:cxn ang="0">
                  <a:pos x="81" y="27"/>
                </a:cxn>
                <a:cxn ang="0">
                  <a:pos x="76" y="17"/>
                </a:cxn>
                <a:cxn ang="0">
                  <a:pos x="70" y="10"/>
                </a:cxn>
                <a:cxn ang="0">
                  <a:pos x="64" y="5"/>
                </a:cxn>
                <a:cxn ang="0">
                  <a:pos x="58" y="1"/>
                </a:cxn>
                <a:cxn ang="0">
                  <a:pos x="51" y="0"/>
                </a:cxn>
                <a:cxn ang="0">
                  <a:pos x="21" y="3"/>
                </a:cxn>
                <a:cxn ang="0">
                  <a:pos x="21" y="6"/>
                </a:cxn>
                <a:cxn ang="0">
                  <a:pos x="16" y="10"/>
                </a:cxn>
                <a:cxn ang="0">
                  <a:pos x="12" y="15"/>
                </a:cxn>
                <a:cxn ang="0">
                  <a:pos x="7" y="22"/>
                </a:cxn>
                <a:cxn ang="0">
                  <a:pos x="4" y="30"/>
                </a:cxn>
                <a:cxn ang="0">
                  <a:pos x="1" y="39"/>
                </a:cxn>
                <a:cxn ang="0">
                  <a:pos x="0" y="49"/>
                </a:cxn>
                <a:cxn ang="0">
                  <a:pos x="0" y="61"/>
                </a:cxn>
                <a:cxn ang="0">
                  <a:pos x="0" y="72"/>
                </a:cxn>
                <a:cxn ang="0">
                  <a:pos x="1" y="85"/>
                </a:cxn>
                <a:cxn ang="0">
                  <a:pos x="4" y="97"/>
                </a:cxn>
                <a:cxn ang="0">
                  <a:pos x="9" y="109"/>
                </a:cxn>
                <a:cxn ang="0">
                  <a:pos x="13" y="118"/>
                </a:cxn>
                <a:cxn ang="0">
                  <a:pos x="19" y="125"/>
                </a:cxn>
                <a:cxn ang="0">
                  <a:pos x="25" y="132"/>
                </a:cxn>
                <a:cxn ang="0">
                  <a:pos x="31" y="136"/>
                </a:cxn>
                <a:cxn ang="0">
                  <a:pos x="39" y="136"/>
                </a:cxn>
                <a:cxn ang="0">
                  <a:pos x="39" y="136"/>
                </a:cxn>
                <a:cxn ang="0">
                  <a:pos x="40" y="136"/>
                </a:cxn>
                <a:cxn ang="0">
                  <a:pos x="40" y="136"/>
                </a:cxn>
                <a:cxn ang="0">
                  <a:pos x="40" y="136"/>
                </a:cxn>
                <a:cxn ang="0">
                  <a:pos x="42" y="136"/>
                </a:cxn>
                <a:cxn ang="0">
                  <a:pos x="42" y="136"/>
                </a:cxn>
                <a:cxn ang="0">
                  <a:pos x="42" y="136"/>
                </a:cxn>
                <a:cxn ang="0">
                  <a:pos x="43" y="136"/>
                </a:cxn>
                <a:cxn ang="0">
                  <a:pos x="63" y="132"/>
                </a:cxn>
                <a:cxn ang="0">
                  <a:pos x="69" y="130"/>
                </a:cxn>
                <a:cxn ang="0">
                  <a:pos x="75" y="125"/>
                </a:cxn>
                <a:cxn ang="0">
                  <a:pos x="79" y="119"/>
                </a:cxn>
                <a:cxn ang="0">
                  <a:pos x="84" y="111"/>
                </a:cxn>
                <a:cxn ang="0">
                  <a:pos x="87" y="101"/>
                </a:cxn>
                <a:cxn ang="0">
                  <a:pos x="90" y="90"/>
                </a:cxn>
                <a:cxn ang="0">
                  <a:pos x="90" y="77"/>
                </a:cxn>
                <a:cxn ang="0">
                  <a:pos x="90" y="64"/>
                </a:cxn>
              </a:cxnLst>
              <a:rect l="0" t="0" r="r" b="b"/>
              <a:pathLst>
                <a:path w="91" h="137">
                  <a:moveTo>
                    <a:pt x="90" y="64"/>
                  </a:moveTo>
                  <a:lnTo>
                    <a:pt x="88" y="50"/>
                  </a:lnTo>
                  <a:lnTo>
                    <a:pt x="85" y="38"/>
                  </a:lnTo>
                  <a:lnTo>
                    <a:pt x="81" y="27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5"/>
                  </a:lnTo>
                  <a:lnTo>
                    <a:pt x="58" y="1"/>
                  </a:lnTo>
                  <a:lnTo>
                    <a:pt x="51" y="0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16" y="10"/>
                  </a:lnTo>
                  <a:lnTo>
                    <a:pt x="12" y="15"/>
                  </a:lnTo>
                  <a:lnTo>
                    <a:pt x="7" y="22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0" y="61"/>
                  </a:lnTo>
                  <a:lnTo>
                    <a:pt x="0" y="72"/>
                  </a:lnTo>
                  <a:lnTo>
                    <a:pt x="1" y="85"/>
                  </a:lnTo>
                  <a:lnTo>
                    <a:pt x="4" y="97"/>
                  </a:lnTo>
                  <a:lnTo>
                    <a:pt x="9" y="109"/>
                  </a:lnTo>
                  <a:lnTo>
                    <a:pt x="13" y="118"/>
                  </a:lnTo>
                  <a:lnTo>
                    <a:pt x="19" y="125"/>
                  </a:lnTo>
                  <a:lnTo>
                    <a:pt x="25" y="132"/>
                  </a:lnTo>
                  <a:lnTo>
                    <a:pt x="31" y="136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40" y="136"/>
                  </a:lnTo>
                  <a:lnTo>
                    <a:pt x="40" y="136"/>
                  </a:lnTo>
                  <a:lnTo>
                    <a:pt x="40" y="13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3" y="136"/>
                  </a:lnTo>
                  <a:lnTo>
                    <a:pt x="63" y="132"/>
                  </a:lnTo>
                  <a:lnTo>
                    <a:pt x="69" y="130"/>
                  </a:lnTo>
                  <a:lnTo>
                    <a:pt x="75" y="125"/>
                  </a:lnTo>
                  <a:lnTo>
                    <a:pt x="79" y="119"/>
                  </a:lnTo>
                  <a:lnTo>
                    <a:pt x="84" y="111"/>
                  </a:lnTo>
                  <a:lnTo>
                    <a:pt x="87" y="101"/>
                  </a:lnTo>
                  <a:lnTo>
                    <a:pt x="90" y="90"/>
                  </a:lnTo>
                  <a:lnTo>
                    <a:pt x="90" y="77"/>
                  </a:lnTo>
                  <a:lnTo>
                    <a:pt x="90" y="6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5" name="Freeform 1047"/>
            <p:cNvSpPr>
              <a:spLocks/>
            </p:cNvSpPr>
            <p:nvPr/>
          </p:nvSpPr>
          <p:spPr bwMode="auto">
            <a:xfrm>
              <a:off x="967" y="3452"/>
              <a:ext cx="174" cy="167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5"/>
                </a:cxn>
                <a:cxn ang="0">
                  <a:pos x="6" y="1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25" y="11"/>
                </a:cxn>
                <a:cxn ang="0">
                  <a:pos x="45" y="27"/>
                </a:cxn>
                <a:cxn ang="0">
                  <a:pos x="70" y="49"/>
                </a:cxn>
                <a:cxn ang="0">
                  <a:pos x="97" y="73"/>
                </a:cxn>
                <a:cxn ang="0">
                  <a:pos x="124" y="97"/>
                </a:cxn>
                <a:cxn ang="0">
                  <a:pos x="147" y="117"/>
                </a:cxn>
                <a:cxn ang="0">
                  <a:pos x="163" y="131"/>
                </a:cxn>
                <a:cxn ang="0">
                  <a:pos x="169" y="136"/>
                </a:cxn>
                <a:cxn ang="0">
                  <a:pos x="173" y="166"/>
                </a:cxn>
              </a:cxnLst>
              <a:rect l="0" t="0" r="r" b="b"/>
              <a:pathLst>
                <a:path w="174" h="167">
                  <a:moveTo>
                    <a:pt x="173" y="166"/>
                  </a:move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5"/>
                  </a:lnTo>
                  <a:lnTo>
                    <a:pt x="6" y="1"/>
                  </a:lnTo>
                  <a:lnTo>
                    <a:pt x="9" y="0"/>
                  </a:lnTo>
                  <a:lnTo>
                    <a:pt x="15" y="1"/>
                  </a:lnTo>
                  <a:lnTo>
                    <a:pt x="25" y="11"/>
                  </a:lnTo>
                  <a:lnTo>
                    <a:pt x="45" y="27"/>
                  </a:lnTo>
                  <a:lnTo>
                    <a:pt x="70" y="49"/>
                  </a:lnTo>
                  <a:lnTo>
                    <a:pt x="97" y="73"/>
                  </a:lnTo>
                  <a:lnTo>
                    <a:pt x="124" y="97"/>
                  </a:lnTo>
                  <a:lnTo>
                    <a:pt x="147" y="117"/>
                  </a:lnTo>
                  <a:lnTo>
                    <a:pt x="163" y="131"/>
                  </a:lnTo>
                  <a:lnTo>
                    <a:pt x="169" y="136"/>
                  </a:lnTo>
                  <a:lnTo>
                    <a:pt x="173" y="16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6" name="Freeform 1048"/>
            <p:cNvSpPr>
              <a:spLocks/>
            </p:cNvSpPr>
            <p:nvPr/>
          </p:nvSpPr>
          <p:spPr bwMode="auto">
            <a:xfrm>
              <a:off x="1060" y="3330"/>
              <a:ext cx="402" cy="272"/>
            </a:xfrm>
            <a:custGeom>
              <a:avLst/>
              <a:gdLst/>
              <a:ahLst/>
              <a:cxnLst>
                <a:cxn ang="0">
                  <a:pos x="399" y="201"/>
                </a:cxn>
                <a:cxn ang="0">
                  <a:pos x="399" y="199"/>
                </a:cxn>
                <a:cxn ang="0">
                  <a:pos x="399" y="194"/>
                </a:cxn>
                <a:cxn ang="0">
                  <a:pos x="401" y="186"/>
                </a:cxn>
                <a:cxn ang="0">
                  <a:pos x="401" y="176"/>
                </a:cxn>
                <a:cxn ang="0">
                  <a:pos x="401" y="166"/>
                </a:cxn>
                <a:cxn ang="0">
                  <a:pos x="399" y="156"/>
                </a:cxn>
                <a:cxn ang="0">
                  <a:pos x="398" y="148"/>
                </a:cxn>
                <a:cxn ang="0">
                  <a:pos x="393" y="141"/>
                </a:cxn>
                <a:cxn ang="0">
                  <a:pos x="386" y="134"/>
                </a:cxn>
                <a:cxn ang="0">
                  <a:pos x="372" y="124"/>
                </a:cxn>
                <a:cxn ang="0">
                  <a:pos x="354" y="111"/>
                </a:cxn>
                <a:cxn ang="0">
                  <a:pos x="336" y="99"/>
                </a:cxn>
                <a:cxn ang="0">
                  <a:pos x="319" y="87"/>
                </a:cxn>
                <a:cxn ang="0">
                  <a:pos x="302" y="77"/>
                </a:cxn>
                <a:cxn ang="0">
                  <a:pos x="292" y="71"/>
                </a:cxn>
                <a:cxn ang="0">
                  <a:pos x="287" y="69"/>
                </a:cxn>
                <a:cxn ang="0">
                  <a:pos x="266" y="0"/>
                </a:cxn>
                <a:cxn ang="0">
                  <a:pos x="0" y="41"/>
                </a:cxn>
                <a:cxn ang="0">
                  <a:pos x="13" y="122"/>
                </a:cxn>
                <a:cxn ang="0">
                  <a:pos x="31" y="214"/>
                </a:cxn>
                <a:cxn ang="0">
                  <a:pos x="84" y="271"/>
                </a:cxn>
                <a:cxn ang="0">
                  <a:pos x="399" y="201"/>
                </a:cxn>
              </a:cxnLst>
              <a:rect l="0" t="0" r="r" b="b"/>
              <a:pathLst>
                <a:path w="402" h="272">
                  <a:moveTo>
                    <a:pt x="399" y="201"/>
                  </a:moveTo>
                  <a:lnTo>
                    <a:pt x="399" y="199"/>
                  </a:lnTo>
                  <a:lnTo>
                    <a:pt x="399" y="194"/>
                  </a:lnTo>
                  <a:lnTo>
                    <a:pt x="401" y="186"/>
                  </a:lnTo>
                  <a:lnTo>
                    <a:pt x="401" y="176"/>
                  </a:lnTo>
                  <a:lnTo>
                    <a:pt x="401" y="166"/>
                  </a:lnTo>
                  <a:lnTo>
                    <a:pt x="399" y="156"/>
                  </a:lnTo>
                  <a:lnTo>
                    <a:pt x="398" y="148"/>
                  </a:lnTo>
                  <a:lnTo>
                    <a:pt x="393" y="141"/>
                  </a:lnTo>
                  <a:lnTo>
                    <a:pt x="386" y="134"/>
                  </a:lnTo>
                  <a:lnTo>
                    <a:pt x="372" y="124"/>
                  </a:lnTo>
                  <a:lnTo>
                    <a:pt x="354" y="111"/>
                  </a:lnTo>
                  <a:lnTo>
                    <a:pt x="336" y="99"/>
                  </a:lnTo>
                  <a:lnTo>
                    <a:pt x="319" y="87"/>
                  </a:lnTo>
                  <a:lnTo>
                    <a:pt x="302" y="77"/>
                  </a:lnTo>
                  <a:lnTo>
                    <a:pt x="292" y="71"/>
                  </a:lnTo>
                  <a:lnTo>
                    <a:pt x="287" y="69"/>
                  </a:lnTo>
                  <a:lnTo>
                    <a:pt x="266" y="0"/>
                  </a:lnTo>
                  <a:lnTo>
                    <a:pt x="0" y="41"/>
                  </a:lnTo>
                  <a:lnTo>
                    <a:pt x="13" y="122"/>
                  </a:lnTo>
                  <a:lnTo>
                    <a:pt x="31" y="214"/>
                  </a:lnTo>
                  <a:lnTo>
                    <a:pt x="84" y="271"/>
                  </a:lnTo>
                  <a:lnTo>
                    <a:pt x="399" y="201"/>
                  </a:lnTo>
                </a:path>
              </a:pathLst>
            </a:custGeom>
            <a:solidFill>
              <a:srgbClr val="FFCB3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7" name="Freeform 1049"/>
            <p:cNvSpPr>
              <a:spLocks/>
            </p:cNvSpPr>
            <p:nvPr/>
          </p:nvSpPr>
          <p:spPr bwMode="auto">
            <a:xfrm>
              <a:off x="1152" y="3483"/>
              <a:ext cx="299" cy="114"/>
            </a:xfrm>
            <a:custGeom>
              <a:avLst/>
              <a:gdLst/>
              <a:ahLst/>
              <a:cxnLst>
                <a:cxn ang="0">
                  <a:pos x="298" y="0"/>
                </a:cxn>
                <a:cxn ang="0">
                  <a:pos x="298" y="46"/>
                </a:cxn>
                <a:cxn ang="0">
                  <a:pos x="0" y="113"/>
                </a:cxn>
                <a:cxn ang="0">
                  <a:pos x="0" y="66"/>
                </a:cxn>
                <a:cxn ang="0">
                  <a:pos x="298" y="0"/>
                </a:cxn>
              </a:cxnLst>
              <a:rect l="0" t="0" r="r" b="b"/>
              <a:pathLst>
                <a:path w="299" h="114">
                  <a:moveTo>
                    <a:pt x="298" y="0"/>
                  </a:moveTo>
                  <a:lnTo>
                    <a:pt x="298" y="46"/>
                  </a:lnTo>
                  <a:lnTo>
                    <a:pt x="0" y="113"/>
                  </a:lnTo>
                  <a:lnTo>
                    <a:pt x="0" y="66"/>
                  </a:lnTo>
                  <a:lnTo>
                    <a:pt x="298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8" name="Freeform 1050"/>
            <p:cNvSpPr>
              <a:spLocks/>
            </p:cNvSpPr>
            <p:nvPr/>
          </p:nvSpPr>
          <p:spPr bwMode="auto">
            <a:xfrm>
              <a:off x="983" y="3296"/>
              <a:ext cx="165" cy="306"/>
            </a:xfrm>
            <a:custGeom>
              <a:avLst/>
              <a:gdLst/>
              <a:ahLst/>
              <a:cxnLst>
                <a:cxn ang="0">
                  <a:pos x="162" y="305"/>
                </a:cxn>
                <a:cxn ang="0">
                  <a:pos x="162" y="302"/>
                </a:cxn>
                <a:cxn ang="0">
                  <a:pos x="164" y="294"/>
                </a:cxn>
                <a:cxn ang="0">
                  <a:pos x="164" y="284"/>
                </a:cxn>
                <a:cxn ang="0">
                  <a:pos x="164" y="273"/>
                </a:cxn>
                <a:cxn ang="0">
                  <a:pos x="164" y="259"/>
                </a:cxn>
                <a:cxn ang="0">
                  <a:pos x="162" y="247"/>
                </a:cxn>
                <a:cxn ang="0">
                  <a:pos x="159" y="235"/>
                </a:cxn>
                <a:cxn ang="0">
                  <a:pos x="156" y="226"/>
                </a:cxn>
                <a:cxn ang="0">
                  <a:pos x="150" y="218"/>
                </a:cxn>
                <a:cxn ang="0">
                  <a:pos x="142" y="207"/>
                </a:cxn>
                <a:cxn ang="0">
                  <a:pos x="133" y="196"/>
                </a:cxn>
                <a:cxn ang="0">
                  <a:pos x="124" y="185"/>
                </a:cxn>
                <a:cxn ang="0">
                  <a:pos x="117" y="173"/>
                </a:cxn>
                <a:cxn ang="0">
                  <a:pos x="109" y="165"/>
                </a:cxn>
                <a:cxn ang="0">
                  <a:pos x="105" y="158"/>
                </a:cxn>
                <a:cxn ang="0">
                  <a:pos x="103" y="156"/>
                </a:cxn>
                <a:cxn ang="0">
                  <a:pos x="90" y="71"/>
                </a:cxn>
                <a:cxn ang="0">
                  <a:pos x="0" y="0"/>
                </a:cxn>
                <a:cxn ang="0">
                  <a:pos x="0" y="157"/>
                </a:cxn>
                <a:cxn ang="0">
                  <a:pos x="162" y="305"/>
                </a:cxn>
              </a:cxnLst>
              <a:rect l="0" t="0" r="r" b="b"/>
              <a:pathLst>
                <a:path w="165" h="306">
                  <a:moveTo>
                    <a:pt x="162" y="305"/>
                  </a:moveTo>
                  <a:lnTo>
                    <a:pt x="162" y="302"/>
                  </a:lnTo>
                  <a:lnTo>
                    <a:pt x="164" y="294"/>
                  </a:lnTo>
                  <a:lnTo>
                    <a:pt x="164" y="284"/>
                  </a:lnTo>
                  <a:lnTo>
                    <a:pt x="164" y="273"/>
                  </a:lnTo>
                  <a:lnTo>
                    <a:pt x="164" y="259"/>
                  </a:lnTo>
                  <a:lnTo>
                    <a:pt x="162" y="247"/>
                  </a:lnTo>
                  <a:lnTo>
                    <a:pt x="159" y="235"/>
                  </a:lnTo>
                  <a:lnTo>
                    <a:pt x="156" y="226"/>
                  </a:lnTo>
                  <a:lnTo>
                    <a:pt x="150" y="218"/>
                  </a:lnTo>
                  <a:lnTo>
                    <a:pt x="142" y="207"/>
                  </a:lnTo>
                  <a:lnTo>
                    <a:pt x="133" y="196"/>
                  </a:lnTo>
                  <a:lnTo>
                    <a:pt x="124" y="185"/>
                  </a:lnTo>
                  <a:lnTo>
                    <a:pt x="117" y="173"/>
                  </a:lnTo>
                  <a:lnTo>
                    <a:pt x="109" y="165"/>
                  </a:lnTo>
                  <a:lnTo>
                    <a:pt x="105" y="158"/>
                  </a:lnTo>
                  <a:lnTo>
                    <a:pt x="103" y="156"/>
                  </a:lnTo>
                  <a:lnTo>
                    <a:pt x="90" y="71"/>
                  </a:lnTo>
                  <a:lnTo>
                    <a:pt x="0" y="0"/>
                  </a:lnTo>
                  <a:lnTo>
                    <a:pt x="0" y="157"/>
                  </a:lnTo>
                  <a:lnTo>
                    <a:pt x="162" y="305"/>
                  </a:lnTo>
                </a:path>
              </a:pathLst>
            </a:custGeom>
            <a:solidFill>
              <a:srgbClr val="CD96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59" name="Freeform 1051"/>
            <p:cNvSpPr>
              <a:spLocks/>
            </p:cNvSpPr>
            <p:nvPr/>
          </p:nvSpPr>
          <p:spPr bwMode="auto">
            <a:xfrm>
              <a:off x="1009" y="3495"/>
              <a:ext cx="67" cy="131"/>
            </a:xfrm>
            <a:custGeom>
              <a:avLst/>
              <a:gdLst/>
              <a:ahLst/>
              <a:cxnLst>
                <a:cxn ang="0">
                  <a:pos x="38" y="130"/>
                </a:cxn>
                <a:cxn ang="0">
                  <a:pos x="44" y="127"/>
                </a:cxn>
                <a:cxn ang="0">
                  <a:pos x="49" y="123"/>
                </a:cxn>
                <a:cxn ang="0">
                  <a:pos x="55" y="117"/>
                </a:cxn>
                <a:cxn ang="0">
                  <a:pos x="58" y="108"/>
                </a:cxn>
                <a:cxn ang="0">
                  <a:pos x="63" y="100"/>
                </a:cxn>
                <a:cxn ang="0">
                  <a:pos x="64" y="88"/>
                </a:cxn>
                <a:cxn ang="0">
                  <a:pos x="66" y="76"/>
                </a:cxn>
                <a:cxn ang="0">
                  <a:pos x="64" y="62"/>
                </a:cxn>
                <a:cxn ang="0">
                  <a:pos x="63" y="50"/>
                </a:cxn>
                <a:cxn ang="0">
                  <a:pos x="60" y="37"/>
                </a:cxn>
                <a:cxn ang="0">
                  <a:pos x="57" y="27"/>
                </a:cxn>
                <a:cxn ang="0">
                  <a:pos x="51" y="17"/>
                </a:cxn>
                <a:cxn ang="0">
                  <a:pos x="46" y="10"/>
                </a:cxn>
                <a:cxn ang="0">
                  <a:pos x="39" y="3"/>
                </a:cxn>
                <a:cxn ang="0">
                  <a:pos x="33" y="1"/>
                </a:cxn>
                <a:cxn ang="0">
                  <a:pos x="27" y="0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5" y="20"/>
                </a:cxn>
                <a:cxn ang="0">
                  <a:pos x="2" y="30"/>
                </a:cxn>
                <a:cxn ang="0">
                  <a:pos x="0" y="41"/>
                </a:cxn>
                <a:cxn ang="0">
                  <a:pos x="0" y="53"/>
                </a:cxn>
                <a:cxn ang="0">
                  <a:pos x="0" y="66"/>
                </a:cxn>
                <a:cxn ang="0">
                  <a:pos x="1" y="80"/>
                </a:cxn>
                <a:cxn ang="0">
                  <a:pos x="4" y="91"/>
                </a:cxn>
                <a:cxn ang="0">
                  <a:pos x="8" y="102"/>
                </a:cxn>
                <a:cxn ang="0">
                  <a:pos x="13" y="112"/>
                </a:cxn>
                <a:cxn ang="0">
                  <a:pos x="19" y="120"/>
                </a:cxn>
                <a:cxn ang="0">
                  <a:pos x="24" y="125"/>
                </a:cxn>
                <a:cxn ang="0">
                  <a:pos x="30" y="128"/>
                </a:cxn>
                <a:cxn ang="0">
                  <a:pos x="38" y="130"/>
                </a:cxn>
              </a:cxnLst>
              <a:rect l="0" t="0" r="r" b="b"/>
              <a:pathLst>
                <a:path w="67" h="131">
                  <a:moveTo>
                    <a:pt x="38" y="130"/>
                  </a:moveTo>
                  <a:lnTo>
                    <a:pt x="44" y="127"/>
                  </a:lnTo>
                  <a:lnTo>
                    <a:pt x="49" y="123"/>
                  </a:lnTo>
                  <a:lnTo>
                    <a:pt x="55" y="117"/>
                  </a:lnTo>
                  <a:lnTo>
                    <a:pt x="58" y="108"/>
                  </a:lnTo>
                  <a:lnTo>
                    <a:pt x="63" y="100"/>
                  </a:lnTo>
                  <a:lnTo>
                    <a:pt x="64" y="88"/>
                  </a:lnTo>
                  <a:lnTo>
                    <a:pt x="66" y="76"/>
                  </a:lnTo>
                  <a:lnTo>
                    <a:pt x="64" y="62"/>
                  </a:lnTo>
                  <a:lnTo>
                    <a:pt x="63" y="50"/>
                  </a:lnTo>
                  <a:lnTo>
                    <a:pt x="60" y="37"/>
                  </a:lnTo>
                  <a:lnTo>
                    <a:pt x="57" y="27"/>
                  </a:lnTo>
                  <a:lnTo>
                    <a:pt x="51" y="17"/>
                  </a:lnTo>
                  <a:lnTo>
                    <a:pt x="46" y="10"/>
                  </a:lnTo>
                  <a:lnTo>
                    <a:pt x="39" y="3"/>
                  </a:lnTo>
                  <a:lnTo>
                    <a:pt x="33" y="1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5" y="20"/>
                  </a:lnTo>
                  <a:lnTo>
                    <a:pt x="2" y="30"/>
                  </a:lnTo>
                  <a:lnTo>
                    <a:pt x="0" y="41"/>
                  </a:lnTo>
                  <a:lnTo>
                    <a:pt x="0" y="53"/>
                  </a:lnTo>
                  <a:lnTo>
                    <a:pt x="0" y="66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8" y="102"/>
                  </a:lnTo>
                  <a:lnTo>
                    <a:pt x="13" y="112"/>
                  </a:lnTo>
                  <a:lnTo>
                    <a:pt x="19" y="120"/>
                  </a:lnTo>
                  <a:lnTo>
                    <a:pt x="24" y="125"/>
                  </a:lnTo>
                  <a:lnTo>
                    <a:pt x="30" y="128"/>
                  </a:lnTo>
                  <a:lnTo>
                    <a:pt x="38" y="13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0" name="Freeform 1052"/>
            <p:cNvSpPr>
              <a:spLocks/>
            </p:cNvSpPr>
            <p:nvPr/>
          </p:nvSpPr>
          <p:spPr bwMode="auto">
            <a:xfrm>
              <a:off x="1023" y="3517"/>
              <a:ext cx="39" cy="88"/>
            </a:xfrm>
            <a:custGeom>
              <a:avLst/>
              <a:gdLst/>
              <a:ahLst/>
              <a:cxnLst>
                <a:cxn ang="0">
                  <a:pos x="21" y="87"/>
                </a:cxn>
                <a:cxn ang="0">
                  <a:pos x="24" y="87"/>
                </a:cxn>
                <a:cxn ang="0">
                  <a:pos x="29" y="83"/>
                </a:cxn>
                <a:cxn ang="0">
                  <a:pos x="32" y="79"/>
                </a:cxn>
                <a:cxn ang="0">
                  <a:pos x="33" y="73"/>
                </a:cxn>
                <a:cxn ang="0">
                  <a:pos x="35" y="66"/>
                </a:cxn>
                <a:cxn ang="0">
                  <a:pos x="36" y="59"/>
                </a:cxn>
                <a:cxn ang="0">
                  <a:pos x="38" y="51"/>
                </a:cxn>
                <a:cxn ang="0">
                  <a:pos x="36" y="41"/>
                </a:cxn>
                <a:cxn ang="0">
                  <a:pos x="36" y="34"/>
                </a:cxn>
                <a:cxn ang="0">
                  <a:pos x="35" y="25"/>
                </a:cxn>
                <a:cxn ang="0">
                  <a:pos x="32" y="17"/>
                </a:cxn>
                <a:cxn ang="0">
                  <a:pos x="29" y="11"/>
                </a:cxn>
                <a:cxn ang="0">
                  <a:pos x="26" y="6"/>
                </a:cxn>
                <a:cxn ang="0">
                  <a:pos x="23" y="2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7"/>
                </a:cxn>
                <a:cxn ang="0">
                  <a:pos x="2" y="13"/>
                </a:cxn>
                <a:cxn ang="0">
                  <a:pos x="1" y="20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2" y="61"/>
                </a:cxn>
                <a:cxn ang="0">
                  <a:pos x="5" y="69"/>
                </a:cxn>
                <a:cxn ang="0">
                  <a:pos x="7" y="75"/>
                </a:cxn>
                <a:cxn ang="0">
                  <a:pos x="10" y="80"/>
                </a:cxn>
                <a:cxn ang="0">
                  <a:pos x="14" y="84"/>
                </a:cxn>
                <a:cxn ang="0">
                  <a:pos x="17" y="87"/>
                </a:cxn>
                <a:cxn ang="0">
                  <a:pos x="21" y="87"/>
                </a:cxn>
              </a:cxnLst>
              <a:rect l="0" t="0" r="r" b="b"/>
              <a:pathLst>
                <a:path w="39" h="88">
                  <a:moveTo>
                    <a:pt x="21" y="87"/>
                  </a:moveTo>
                  <a:lnTo>
                    <a:pt x="24" y="87"/>
                  </a:lnTo>
                  <a:lnTo>
                    <a:pt x="29" y="83"/>
                  </a:lnTo>
                  <a:lnTo>
                    <a:pt x="32" y="79"/>
                  </a:lnTo>
                  <a:lnTo>
                    <a:pt x="33" y="73"/>
                  </a:lnTo>
                  <a:lnTo>
                    <a:pt x="35" y="66"/>
                  </a:lnTo>
                  <a:lnTo>
                    <a:pt x="36" y="59"/>
                  </a:lnTo>
                  <a:lnTo>
                    <a:pt x="38" y="51"/>
                  </a:lnTo>
                  <a:lnTo>
                    <a:pt x="36" y="41"/>
                  </a:lnTo>
                  <a:lnTo>
                    <a:pt x="36" y="34"/>
                  </a:lnTo>
                  <a:lnTo>
                    <a:pt x="35" y="25"/>
                  </a:lnTo>
                  <a:lnTo>
                    <a:pt x="32" y="17"/>
                  </a:lnTo>
                  <a:lnTo>
                    <a:pt x="29" y="11"/>
                  </a:lnTo>
                  <a:lnTo>
                    <a:pt x="26" y="6"/>
                  </a:lnTo>
                  <a:lnTo>
                    <a:pt x="23" y="2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7"/>
                  </a:lnTo>
                  <a:lnTo>
                    <a:pt x="2" y="13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1"/>
                  </a:lnTo>
                  <a:lnTo>
                    <a:pt x="5" y="69"/>
                  </a:lnTo>
                  <a:lnTo>
                    <a:pt x="7" y="75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17" y="87"/>
                  </a:lnTo>
                  <a:lnTo>
                    <a:pt x="21" y="87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1" name="Freeform 1053"/>
            <p:cNvSpPr>
              <a:spLocks/>
            </p:cNvSpPr>
            <p:nvPr/>
          </p:nvSpPr>
          <p:spPr bwMode="auto">
            <a:xfrm>
              <a:off x="1133" y="3520"/>
              <a:ext cx="341" cy="109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1" y="62"/>
                </a:cxn>
                <a:cxn ang="0">
                  <a:pos x="1" y="64"/>
                </a:cxn>
                <a:cxn ang="0">
                  <a:pos x="2" y="67"/>
                </a:cxn>
                <a:cxn ang="0">
                  <a:pos x="4" y="69"/>
                </a:cxn>
                <a:cxn ang="0">
                  <a:pos x="7" y="73"/>
                </a:cxn>
                <a:cxn ang="0">
                  <a:pos x="10" y="76"/>
                </a:cxn>
                <a:cxn ang="0">
                  <a:pos x="13" y="78"/>
                </a:cxn>
                <a:cxn ang="0">
                  <a:pos x="16" y="78"/>
                </a:cxn>
                <a:cxn ang="0">
                  <a:pos x="31" y="76"/>
                </a:cxn>
                <a:cxn ang="0">
                  <a:pos x="68" y="68"/>
                </a:cxn>
                <a:cxn ang="0">
                  <a:pos x="117" y="57"/>
                </a:cxn>
                <a:cxn ang="0">
                  <a:pos x="172" y="44"/>
                </a:cxn>
                <a:cxn ang="0">
                  <a:pos x="229" y="33"/>
                </a:cxn>
                <a:cxn ang="0">
                  <a:pos x="277" y="21"/>
                </a:cxn>
                <a:cxn ang="0">
                  <a:pos x="311" y="13"/>
                </a:cxn>
                <a:cxn ang="0">
                  <a:pos x="325" y="11"/>
                </a:cxn>
                <a:cxn ang="0">
                  <a:pos x="331" y="0"/>
                </a:cxn>
                <a:cxn ang="0">
                  <a:pos x="331" y="0"/>
                </a:cxn>
                <a:cxn ang="0">
                  <a:pos x="332" y="0"/>
                </a:cxn>
                <a:cxn ang="0">
                  <a:pos x="334" y="0"/>
                </a:cxn>
                <a:cxn ang="0">
                  <a:pos x="335" y="0"/>
                </a:cxn>
                <a:cxn ang="0">
                  <a:pos x="337" y="1"/>
                </a:cxn>
                <a:cxn ang="0">
                  <a:pos x="338" y="2"/>
                </a:cxn>
                <a:cxn ang="0">
                  <a:pos x="338" y="5"/>
                </a:cxn>
                <a:cxn ang="0">
                  <a:pos x="340" y="7"/>
                </a:cxn>
                <a:cxn ang="0">
                  <a:pos x="338" y="11"/>
                </a:cxn>
                <a:cxn ang="0">
                  <a:pos x="338" y="16"/>
                </a:cxn>
                <a:cxn ang="0">
                  <a:pos x="335" y="21"/>
                </a:cxn>
                <a:cxn ang="0">
                  <a:pos x="334" y="25"/>
                </a:cxn>
                <a:cxn ang="0">
                  <a:pos x="332" y="30"/>
                </a:cxn>
                <a:cxn ang="0">
                  <a:pos x="331" y="33"/>
                </a:cxn>
                <a:cxn ang="0">
                  <a:pos x="329" y="35"/>
                </a:cxn>
                <a:cxn ang="0">
                  <a:pos x="329" y="36"/>
                </a:cxn>
                <a:cxn ang="0">
                  <a:pos x="316" y="39"/>
                </a:cxn>
                <a:cxn ang="0">
                  <a:pos x="281" y="48"/>
                </a:cxn>
                <a:cxn ang="0">
                  <a:pos x="231" y="59"/>
                </a:cxn>
                <a:cxn ang="0">
                  <a:pos x="174" y="73"/>
                </a:cxn>
                <a:cxn ang="0">
                  <a:pos x="117" y="86"/>
                </a:cxn>
                <a:cxn ang="0">
                  <a:pos x="67" y="97"/>
                </a:cxn>
                <a:cxn ang="0">
                  <a:pos x="31" y="105"/>
                </a:cxn>
                <a:cxn ang="0">
                  <a:pos x="14" y="108"/>
                </a:cxn>
                <a:cxn ang="0">
                  <a:pos x="13" y="105"/>
                </a:cxn>
                <a:cxn ang="0">
                  <a:pos x="10" y="102"/>
                </a:cxn>
                <a:cxn ang="0">
                  <a:pos x="8" y="99"/>
                </a:cxn>
                <a:cxn ang="0">
                  <a:pos x="5" y="96"/>
                </a:cxn>
                <a:cxn ang="0">
                  <a:pos x="4" y="92"/>
                </a:cxn>
                <a:cxn ang="0">
                  <a:pos x="4" y="90"/>
                </a:cxn>
                <a:cxn ang="0">
                  <a:pos x="2" y="88"/>
                </a:cxn>
                <a:cxn ang="0">
                  <a:pos x="2" y="87"/>
                </a:cxn>
                <a:cxn ang="0">
                  <a:pos x="0" y="60"/>
                </a:cxn>
              </a:cxnLst>
              <a:rect l="0" t="0" r="r" b="b"/>
              <a:pathLst>
                <a:path w="341" h="109">
                  <a:moveTo>
                    <a:pt x="0" y="60"/>
                  </a:moveTo>
                  <a:lnTo>
                    <a:pt x="1" y="62"/>
                  </a:lnTo>
                  <a:lnTo>
                    <a:pt x="1" y="64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7" y="73"/>
                  </a:lnTo>
                  <a:lnTo>
                    <a:pt x="10" y="76"/>
                  </a:lnTo>
                  <a:lnTo>
                    <a:pt x="13" y="78"/>
                  </a:lnTo>
                  <a:lnTo>
                    <a:pt x="16" y="78"/>
                  </a:lnTo>
                  <a:lnTo>
                    <a:pt x="31" y="76"/>
                  </a:lnTo>
                  <a:lnTo>
                    <a:pt x="68" y="68"/>
                  </a:lnTo>
                  <a:lnTo>
                    <a:pt x="117" y="57"/>
                  </a:lnTo>
                  <a:lnTo>
                    <a:pt x="172" y="44"/>
                  </a:lnTo>
                  <a:lnTo>
                    <a:pt x="229" y="33"/>
                  </a:lnTo>
                  <a:lnTo>
                    <a:pt x="277" y="21"/>
                  </a:lnTo>
                  <a:lnTo>
                    <a:pt x="311" y="13"/>
                  </a:lnTo>
                  <a:lnTo>
                    <a:pt x="325" y="11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32" y="0"/>
                  </a:lnTo>
                  <a:lnTo>
                    <a:pt x="334" y="0"/>
                  </a:lnTo>
                  <a:lnTo>
                    <a:pt x="335" y="0"/>
                  </a:lnTo>
                  <a:lnTo>
                    <a:pt x="337" y="1"/>
                  </a:lnTo>
                  <a:lnTo>
                    <a:pt x="338" y="2"/>
                  </a:lnTo>
                  <a:lnTo>
                    <a:pt x="338" y="5"/>
                  </a:lnTo>
                  <a:lnTo>
                    <a:pt x="340" y="7"/>
                  </a:lnTo>
                  <a:lnTo>
                    <a:pt x="338" y="11"/>
                  </a:lnTo>
                  <a:lnTo>
                    <a:pt x="338" y="16"/>
                  </a:lnTo>
                  <a:lnTo>
                    <a:pt x="335" y="21"/>
                  </a:lnTo>
                  <a:lnTo>
                    <a:pt x="334" y="25"/>
                  </a:lnTo>
                  <a:lnTo>
                    <a:pt x="332" y="30"/>
                  </a:lnTo>
                  <a:lnTo>
                    <a:pt x="331" y="33"/>
                  </a:lnTo>
                  <a:lnTo>
                    <a:pt x="329" y="35"/>
                  </a:lnTo>
                  <a:lnTo>
                    <a:pt x="329" y="36"/>
                  </a:lnTo>
                  <a:lnTo>
                    <a:pt x="316" y="39"/>
                  </a:lnTo>
                  <a:lnTo>
                    <a:pt x="281" y="48"/>
                  </a:lnTo>
                  <a:lnTo>
                    <a:pt x="231" y="59"/>
                  </a:lnTo>
                  <a:lnTo>
                    <a:pt x="174" y="73"/>
                  </a:lnTo>
                  <a:lnTo>
                    <a:pt x="117" y="86"/>
                  </a:lnTo>
                  <a:lnTo>
                    <a:pt x="67" y="97"/>
                  </a:lnTo>
                  <a:lnTo>
                    <a:pt x="31" y="105"/>
                  </a:lnTo>
                  <a:lnTo>
                    <a:pt x="14" y="108"/>
                  </a:lnTo>
                  <a:lnTo>
                    <a:pt x="13" y="105"/>
                  </a:lnTo>
                  <a:lnTo>
                    <a:pt x="10" y="102"/>
                  </a:lnTo>
                  <a:lnTo>
                    <a:pt x="8" y="99"/>
                  </a:lnTo>
                  <a:lnTo>
                    <a:pt x="5" y="96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2" y="88"/>
                  </a:lnTo>
                  <a:lnTo>
                    <a:pt x="2" y="87"/>
                  </a:lnTo>
                  <a:lnTo>
                    <a:pt x="0" y="60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2" name="Freeform 1054"/>
            <p:cNvSpPr>
              <a:spLocks/>
            </p:cNvSpPr>
            <p:nvPr/>
          </p:nvSpPr>
          <p:spPr bwMode="auto">
            <a:xfrm>
              <a:off x="1082" y="3337"/>
              <a:ext cx="258" cy="108"/>
            </a:xfrm>
            <a:custGeom>
              <a:avLst/>
              <a:gdLst/>
              <a:ahLst/>
              <a:cxnLst>
                <a:cxn ang="0">
                  <a:pos x="13" y="107"/>
                </a:cxn>
                <a:cxn ang="0">
                  <a:pos x="17" y="107"/>
                </a:cxn>
                <a:cxn ang="0">
                  <a:pos x="26" y="105"/>
                </a:cxn>
                <a:cxn ang="0">
                  <a:pos x="40" y="104"/>
                </a:cxn>
                <a:cxn ang="0">
                  <a:pos x="58" y="103"/>
                </a:cxn>
                <a:cxn ang="0">
                  <a:pos x="79" y="100"/>
                </a:cxn>
                <a:cxn ang="0">
                  <a:pos x="103" y="96"/>
                </a:cxn>
                <a:cxn ang="0">
                  <a:pos x="128" y="92"/>
                </a:cxn>
                <a:cxn ang="0">
                  <a:pos x="153" y="87"/>
                </a:cxn>
                <a:cxn ang="0">
                  <a:pos x="176" y="82"/>
                </a:cxn>
                <a:cxn ang="0">
                  <a:pos x="197" y="77"/>
                </a:cxn>
                <a:cxn ang="0">
                  <a:pos x="215" y="72"/>
                </a:cxn>
                <a:cxn ang="0">
                  <a:pos x="230" y="68"/>
                </a:cxn>
                <a:cxn ang="0">
                  <a:pos x="242" y="64"/>
                </a:cxn>
                <a:cxn ang="0">
                  <a:pos x="249" y="62"/>
                </a:cxn>
                <a:cxn ang="0">
                  <a:pos x="255" y="59"/>
                </a:cxn>
                <a:cxn ang="0">
                  <a:pos x="257" y="58"/>
                </a:cxn>
                <a:cxn ang="0">
                  <a:pos x="231" y="0"/>
                </a:cxn>
                <a:cxn ang="0">
                  <a:pos x="0" y="38"/>
                </a:cxn>
                <a:cxn ang="0">
                  <a:pos x="8" y="107"/>
                </a:cxn>
                <a:cxn ang="0">
                  <a:pos x="13" y="107"/>
                </a:cxn>
              </a:cxnLst>
              <a:rect l="0" t="0" r="r" b="b"/>
              <a:pathLst>
                <a:path w="258" h="108">
                  <a:moveTo>
                    <a:pt x="13" y="107"/>
                  </a:moveTo>
                  <a:lnTo>
                    <a:pt x="17" y="107"/>
                  </a:lnTo>
                  <a:lnTo>
                    <a:pt x="26" y="105"/>
                  </a:lnTo>
                  <a:lnTo>
                    <a:pt x="40" y="104"/>
                  </a:lnTo>
                  <a:lnTo>
                    <a:pt x="58" y="103"/>
                  </a:lnTo>
                  <a:lnTo>
                    <a:pt x="79" y="100"/>
                  </a:lnTo>
                  <a:lnTo>
                    <a:pt x="103" y="96"/>
                  </a:lnTo>
                  <a:lnTo>
                    <a:pt x="128" y="92"/>
                  </a:lnTo>
                  <a:lnTo>
                    <a:pt x="153" y="87"/>
                  </a:lnTo>
                  <a:lnTo>
                    <a:pt x="176" y="82"/>
                  </a:lnTo>
                  <a:lnTo>
                    <a:pt x="197" y="77"/>
                  </a:lnTo>
                  <a:lnTo>
                    <a:pt x="215" y="72"/>
                  </a:lnTo>
                  <a:lnTo>
                    <a:pt x="230" y="68"/>
                  </a:lnTo>
                  <a:lnTo>
                    <a:pt x="242" y="64"/>
                  </a:lnTo>
                  <a:lnTo>
                    <a:pt x="249" y="62"/>
                  </a:lnTo>
                  <a:lnTo>
                    <a:pt x="255" y="59"/>
                  </a:lnTo>
                  <a:lnTo>
                    <a:pt x="257" y="58"/>
                  </a:lnTo>
                  <a:lnTo>
                    <a:pt x="231" y="0"/>
                  </a:lnTo>
                  <a:lnTo>
                    <a:pt x="0" y="38"/>
                  </a:lnTo>
                  <a:lnTo>
                    <a:pt x="8" y="107"/>
                  </a:lnTo>
                  <a:lnTo>
                    <a:pt x="13" y="107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3" name="Freeform 1055"/>
            <p:cNvSpPr>
              <a:spLocks/>
            </p:cNvSpPr>
            <p:nvPr/>
          </p:nvSpPr>
          <p:spPr bwMode="auto">
            <a:xfrm>
              <a:off x="1129" y="3352"/>
              <a:ext cx="204" cy="84"/>
            </a:xfrm>
            <a:custGeom>
              <a:avLst/>
              <a:gdLst/>
              <a:ahLst/>
              <a:cxnLst>
                <a:cxn ang="0">
                  <a:pos x="46" y="81"/>
                </a:cxn>
                <a:cxn ang="0">
                  <a:pos x="68" y="76"/>
                </a:cxn>
                <a:cxn ang="0">
                  <a:pos x="100" y="71"/>
                </a:cxn>
                <a:cxn ang="0">
                  <a:pos x="126" y="65"/>
                </a:cxn>
                <a:cxn ang="0">
                  <a:pos x="143" y="61"/>
                </a:cxn>
                <a:cxn ang="0">
                  <a:pos x="165" y="57"/>
                </a:cxn>
                <a:cxn ang="0">
                  <a:pos x="186" y="51"/>
                </a:cxn>
                <a:cxn ang="0">
                  <a:pos x="201" y="45"/>
                </a:cxn>
                <a:cxn ang="0">
                  <a:pos x="201" y="37"/>
                </a:cxn>
                <a:cxn ang="0">
                  <a:pos x="197" y="25"/>
                </a:cxn>
                <a:cxn ang="0">
                  <a:pos x="191" y="11"/>
                </a:cxn>
                <a:cxn ang="0">
                  <a:pos x="188" y="2"/>
                </a:cxn>
                <a:cxn ang="0">
                  <a:pos x="185" y="0"/>
                </a:cxn>
                <a:cxn ang="0">
                  <a:pos x="173" y="2"/>
                </a:cxn>
                <a:cxn ang="0">
                  <a:pos x="155" y="5"/>
                </a:cxn>
                <a:cxn ang="0">
                  <a:pos x="135" y="7"/>
                </a:cxn>
                <a:cxn ang="0">
                  <a:pos x="120" y="12"/>
                </a:cxn>
                <a:cxn ang="0">
                  <a:pos x="107" y="17"/>
                </a:cxn>
                <a:cxn ang="0">
                  <a:pos x="98" y="23"/>
                </a:cxn>
                <a:cxn ang="0">
                  <a:pos x="100" y="27"/>
                </a:cxn>
                <a:cxn ang="0">
                  <a:pos x="125" y="32"/>
                </a:cxn>
                <a:cxn ang="0">
                  <a:pos x="138" y="38"/>
                </a:cxn>
                <a:cxn ang="0">
                  <a:pos x="129" y="46"/>
                </a:cxn>
                <a:cxn ang="0">
                  <a:pos x="110" y="55"/>
                </a:cxn>
                <a:cxn ang="0">
                  <a:pos x="92" y="64"/>
                </a:cxn>
                <a:cxn ang="0">
                  <a:pos x="68" y="70"/>
                </a:cxn>
                <a:cxn ang="0">
                  <a:pos x="41" y="74"/>
                </a:cxn>
                <a:cxn ang="0">
                  <a:pos x="16" y="77"/>
                </a:cxn>
                <a:cxn ang="0">
                  <a:pos x="0" y="81"/>
                </a:cxn>
                <a:cxn ang="0">
                  <a:pos x="5" y="83"/>
                </a:cxn>
                <a:cxn ang="0">
                  <a:pos x="23" y="83"/>
                </a:cxn>
                <a:cxn ang="0">
                  <a:pos x="40" y="81"/>
                </a:cxn>
              </a:cxnLst>
              <a:rect l="0" t="0" r="r" b="b"/>
              <a:pathLst>
                <a:path w="204" h="84">
                  <a:moveTo>
                    <a:pt x="43" y="81"/>
                  </a:moveTo>
                  <a:lnTo>
                    <a:pt x="46" y="81"/>
                  </a:lnTo>
                  <a:lnTo>
                    <a:pt x="55" y="79"/>
                  </a:lnTo>
                  <a:lnTo>
                    <a:pt x="68" y="76"/>
                  </a:lnTo>
                  <a:lnTo>
                    <a:pt x="83" y="74"/>
                  </a:lnTo>
                  <a:lnTo>
                    <a:pt x="100" y="71"/>
                  </a:lnTo>
                  <a:lnTo>
                    <a:pt x="114" y="67"/>
                  </a:lnTo>
                  <a:lnTo>
                    <a:pt x="126" y="65"/>
                  </a:lnTo>
                  <a:lnTo>
                    <a:pt x="135" y="64"/>
                  </a:lnTo>
                  <a:lnTo>
                    <a:pt x="143" y="61"/>
                  </a:lnTo>
                  <a:lnTo>
                    <a:pt x="153" y="60"/>
                  </a:lnTo>
                  <a:lnTo>
                    <a:pt x="165" y="57"/>
                  </a:lnTo>
                  <a:lnTo>
                    <a:pt x="176" y="54"/>
                  </a:lnTo>
                  <a:lnTo>
                    <a:pt x="186" y="51"/>
                  </a:lnTo>
                  <a:lnTo>
                    <a:pt x="195" y="47"/>
                  </a:lnTo>
                  <a:lnTo>
                    <a:pt x="201" y="45"/>
                  </a:lnTo>
                  <a:lnTo>
                    <a:pt x="203" y="41"/>
                  </a:lnTo>
                  <a:lnTo>
                    <a:pt x="201" y="37"/>
                  </a:lnTo>
                  <a:lnTo>
                    <a:pt x="200" y="31"/>
                  </a:lnTo>
                  <a:lnTo>
                    <a:pt x="197" y="25"/>
                  </a:lnTo>
                  <a:lnTo>
                    <a:pt x="194" y="17"/>
                  </a:lnTo>
                  <a:lnTo>
                    <a:pt x="191" y="11"/>
                  </a:lnTo>
                  <a:lnTo>
                    <a:pt x="189" y="6"/>
                  </a:lnTo>
                  <a:lnTo>
                    <a:pt x="188" y="2"/>
                  </a:lnTo>
                  <a:lnTo>
                    <a:pt x="186" y="0"/>
                  </a:lnTo>
                  <a:lnTo>
                    <a:pt x="185" y="0"/>
                  </a:lnTo>
                  <a:lnTo>
                    <a:pt x="180" y="1"/>
                  </a:lnTo>
                  <a:lnTo>
                    <a:pt x="173" y="2"/>
                  </a:lnTo>
                  <a:lnTo>
                    <a:pt x="164" y="3"/>
                  </a:lnTo>
                  <a:lnTo>
                    <a:pt x="155" y="5"/>
                  </a:lnTo>
                  <a:lnTo>
                    <a:pt x="144" y="6"/>
                  </a:lnTo>
                  <a:lnTo>
                    <a:pt x="135" y="7"/>
                  </a:lnTo>
                  <a:lnTo>
                    <a:pt x="128" y="10"/>
                  </a:lnTo>
                  <a:lnTo>
                    <a:pt x="120" y="12"/>
                  </a:lnTo>
                  <a:lnTo>
                    <a:pt x="113" y="15"/>
                  </a:lnTo>
                  <a:lnTo>
                    <a:pt x="107" y="17"/>
                  </a:lnTo>
                  <a:lnTo>
                    <a:pt x="102" y="20"/>
                  </a:lnTo>
                  <a:lnTo>
                    <a:pt x="98" y="23"/>
                  </a:lnTo>
                  <a:lnTo>
                    <a:pt x="98" y="26"/>
                  </a:lnTo>
                  <a:lnTo>
                    <a:pt x="100" y="27"/>
                  </a:lnTo>
                  <a:lnTo>
                    <a:pt x="107" y="28"/>
                  </a:lnTo>
                  <a:lnTo>
                    <a:pt x="125" y="32"/>
                  </a:lnTo>
                  <a:lnTo>
                    <a:pt x="135" y="35"/>
                  </a:lnTo>
                  <a:lnTo>
                    <a:pt x="138" y="38"/>
                  </a:lnTo>
                  <a:lnTo>
                    <a:pt x="135" y="42"/>
                  </a:lnTo>
                  <a:lnTo>
                    <a:pt x="129" y="46"/>
                  </a:lnTo>
                  <a:lnTo>
                    <a:pt x="120" y="50"/>
                  </a:lnTo>
                  <a:lnTo>
                    <a:pt x="110" y="55"/>
                  </a:lnTo>
                  <a:lnTo>
                    <a:pt x="101" y="59"/>
                  </a:lnTo>
                  <a:lnTo>
                    <a:pt x="92" y="64"/>
                  </a:lnTo>
                  <a:lnTo>
                    <a:pt x="80" y="67"/>
                  </a:lnTo>
                  <a:lnTo>
                    <a:pt x="68" y="70"/>
                  </a:lnTo>
                  <a:lnTo>
                    <a:pt x="55" y="72"/>
                  </a:lnTo>
                  <a:lnTo>
                    <a:pt x="41" y="74"/>
                  </a:lnTo>
                  <a:lnTo>
                    <a:pt x="28" y="76"/>
                  </a:lnTo>
                  <a:lnTo>
                    <a:pt x="16" y="77"/>
                  </a:lnTo>
                  <a:lnTo>
                    <a:pt x="5" y="80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5" y="83"/>
                  </a:lnTo>
                  <a:lnTo>
                    <a:pt x="14" y="83"/>
                  </a:lnTo>
                  <a:lnTo>
                    <a:pt x="23" y="83"/>
                  </a:lnTo>
                  <a:lnTo>
                    <a:pt x="32" y="81"/>
                  </a:lnTo>
                  <a:lnTo>
                    <a:pt x="40" y="81"/>
                  </a:lnTo>
                  <a:lnTo>
                    <a:pt x="43" y="81"/>
                  </a:lnTo>
                </a:path>
              </a:pathLst>
            </a:custGeom>
            <a:solidFill>
              <a:srgbClr val="CBCBCB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4" name="Freeform 1056"/>
            <p:cNvSpPr>
              <a:spLocks/>
            </p:cNvSpPr>
            <p:nvPr/>
          </p:nvSpPr>
          <p:spPr bwMode="auto">
            <a:xfrm>
              <a:off x="1157" y="3542"/>
              <a:ext cx="52" cy="4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1" y="0"/>
                </a:cxn>
                <a:cxn ang="0">
                  <a:pos x="51" y="36"/>
                </a:cxn>
                <a:cxn ang="0">
                  <a:pos x="1" y="48"/>
                </a:cxn>
                <a:cxn ang="0">
                  <a:pos x="0" y="10"/>
                </a:cxn>
              </a:cxnLst>
              <a:rect l="0" t="0" r="r" b="b"/>
              <a:pathLst>
                <a:path w="52" h="49">
                  <a:moveTo>
                    <a:pt x="0" y="10"/>
                  </a:moveTo>
                  <a:lnTo>
                    <a:pt x="51" y="0"/>
                  </a:lnTo>
                  <a:lnTo>
                    <a:pt x="51" y="36"/>
                  </a:lnTo>
                  <a:lnTo>
                    <a:pt x="1" y="48"/>
                  </a:lnTo>
                  <a:lnTo>
                    <a:pt x="0" y="1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5" name="Freeform 1057"/>
            <p:cNvSpPr>
              <a:spLocks/>
            </p:cNvSpPr>
            <p:nvPr/>
          </p:nvSpPr>
          <p:spPr bwMode="auto">
            <a:xfrm>
              <a:off x="1395" y="3489"/>
              <a:ext cx="49" cy="47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48" y="0"/>
                </a:cxn>
                <a:cxn ang="0">
                  <a:pos x="48" y="34"/>
                </a:cxn>
                <a:cxn ang="0">
                  <a:pos x="1" y="46"/>
                </a:cxn>
                <a:cxn ang="0">
                  <a:pos x="0" y="11"/>
                </a:cxn>
              </a:cxnLst>
              <a:rect l="0" t="0" r="r" b="b"/>
              <a:pathLst>
                <a:path w="49" h="47">
                  <a:moveTo>
                    <a:pt x="0" y="11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1" y="46"/>
                  </a:lnTo>
                  <a:lnTo>
                    <a:pt x="0" y="1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6" name="Line 1058"/>
            <p:cNvSpPr>
              <a:spLocks noChangeShapeType="1"/>
            </p:cNvSpPr>
            <p:nvPr/>
          </p:nvSpPr>
          <p:spPr bwMode="auto">
            <a:xfrm flipV="1">
              <a:off x="1156" y="3506"/>
              <a:ext cx="289" cy="66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7" name="Freeform 1059"/>
            <p:cNvSpPr>
              <a:spLocks/>
            </p:cNvSpPr>
            <p:nvPr/>
          </p:nvSpPr>
          <p:spPr bwMode="auto">
            <a:xfrm>
              <a:off x="1156" y="3506"/>
              <a:ext cx="290" cy="67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289" y="0"/>
                </a:cxn>
                <a:cxn ang="0">
                  <a:pos x="0" y="66"/>
                </a:cxn>
              </a:cxnLst>
              <a:rect l="0" t="0" r="r" b="b"/>
              <a:pathLst>
                <a:path w="290" h="67">
                  <a:moveTo>
                    <a:pt x="0" y="66"/>
                  </a:moveTo>
                  <a:lnTo>
                    <a:pt x="289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8" name="Freeform 1060"/>
            <p:cNvSpPr>
              <a:spLocks/>
            </p:cNvSpPr>
            <p:nvPr/>
          </p:nvSpPr>
          <p:spPr bwMode="auto">
            <a:xfrm>
              <a:off x="1159" y="3408"/>
              <a:ext cx="237" cy="177"/>
            </a:xfrm>
            <a:custGeom>
              <a:avLst/>
              <a:gdLst/>
              <a:ahLst/>
              <a:cxnLst>
                <a:cxn ang="0">
                  <a:pos x="62" y="165"/>
                </a:cxn>
                <a:cxn ang="0">
                  <a:pos x="62" y="163"/>
                </a:cxn>
                <a:cxn ang="0">
                  <a:pos x="62" y="157"/>
                </a:cxn>
                <a:cxn ang="0">
                  <a:pos x="61" y="146"/>
                </a:cxn>
                <a:cxn ang="0">
                  <a:pos x="61" y="136"/>
                </a:cxn>
                <a:cxn ang="0">
                  <a:pos x="59" y="125"/>
                </a:cxn>
                <a:cxn ang="0">
                  <a:pos x="58" y="115"/>
                </a:cxn>
                <a:cxn ang="0">
                  <a:pos x="56" y="106"/>
                </a:cxn>
                <a:cxn ang="0">
                  <a:pos x="53" y="101"/>
                </a:cxn>
                <a:cxn ang="0">
                  <a:pos x="47" y="93"/>
                </a:cxn>
                <a:cxn ang="0">
                  <a:pos x="40" y="84"/>
                </a:cxn>
                <a:cxn ang="0">
                  <a:pos x="31" y="73"/>
                </a:cxn>
                <a:cxn ang="0">
                  <a:pos x="22" y="63"/>
                </a:cxn>
                <a:cxn ang="0">
                  <a:pos x="13" y="51"/>
                </a:cxn>
                <a:cxn ang="0">
                  <a:pos x="5" y="43"/>
                </a:cxn>
                <a:cxn ang="0">
                  <a:pos x="1" y="37"/>
                </a:cxn>
                <a:cxn ang="0">
                  <a:pos x="0" y="35"/>
                </a:cxn>
                <a:cxn ang="0">
                  <a:pos x="2" y="34"/>
                </a:cxn>
                <a:cxn ang="0">
                  <a:pos x="10" y="34"/>
                </a:cxn>
                <a:cxn ang="0">
                  <a:pos x="20" y="32"/>
                </a:cxn>
                <a:cxn ang="0">
                  <a:pos x="32" y="30"/>
                </a:cxn>
                <a:cxn ang="0">
                  <a:pos x="47" y="27"/>
                </a:cxn>
                <a:cxn ang="0">
                  <a:pos x="62" y="25"/>
                </a:cxn>
                <a:cxn ang="0">
                  <a:pos x="76" y="22"/>
                </a:cxn>
                <a:cxn ang="0">
                  <a:pos x="88" y="20"/>
                </a:cxn>
                <a:cxn ang="0">
                  <a:pos x="100" y="16"/>
                </a:cxn>
                <a:cxn ang="0">
                  <a:pos x="110" y="13"/>
                </a:cxn>
                <a:cxn ang="0">
                  <a:pos x="122" y="10"/>
                </a:cxn>
                <a:cxn ang="0">
                  <a:pos x="132" y="6"/>
                </a:cxn>
                <a:cxn ang="0">
                  <a:pos x="140" y="3"/>
                </a:cxn>
                <a:cxn ang="0">
                  <a:pos x="147" y="2"/>
                </a:cxn>
                <a:cxn ang="0">
                  <a:pos x="152" y="1"/>
                </a:cxn>
                <a:cxn ang="0">
                  <a:pos x="153" y="0"/>
                </a:cxn>
                <a:cxn ang="0">
                  <a:pos x="156" y="2"/>
                </a:cxn>
                <a:cxn ang="0">
                  <a:pos x="164" y="6"/>
                </a:cxn>
                <a:cxn ang="0">
                  <a:pos x="176" y="13"/>
                </a:cxn>
                <a:cxn ang="0">
                  <a:pos x="189" y="22"/>
                </a:cxn>
                <a:cxn ang="0">
                  <a:pos x="203" y="31"/>
                </a:cxn>
                <a:cxn ang="0">
                  <a:pos x="215" y="40"/>
                </a:cxn>
                <a:cxn ang="0">
                  <a:pos x="225" y="49"/>
                </a:cxn>
                <a:cxn ang="0">
                  <a:pos x="231" y="55"/>
                </a:cxn>
                <a:cxn ang="0">
                  <a:pos x="234" y="64"/>
                </a:cxn>
                <a:cxn ang="0">
                  <a:pos x="236" y="75"/>
                </a:cxn>
                <a:cxn ang="0">
                  <a:pos x="236" y="89"/>
                </a:cxn>
                <a:cxn ang="0">
                  <a:pos x="236" y="102"/>
                </a:cxn>
                <a:cxn ang="0">
                  <a:pos x="236" y="115"/>
                </a:cxn>
                <a:cxn ang="0">
                  <a:pos x="236" y="126"/>
                </a:cxn>
                <a:cxn ang="0">
                  <a:pos x="236" y="134"/>
                </a:cxn>
                <a:cxn ang="0">
                  <a:pos x="234" y="136"/>
                </a:cxn>
                <a:cxn ang="0">
                  <a:pos x="59" y="176"/>
                </a:cxn>
                <a:cxn ang="0">
                  <a:pos x="62" y="165"/>
                </a:cxn>
              </a:cxnLst>
              <a:rect l="0" t="0" r="r" b="b"/>
              <a:pathLst>
                <a:path w="237" h="177">
                  <a:moveTo>
                    <a:pt x="62" y="165"/>
                  </a:moveTo>
                  <a:lnTo>
                    <a:pt x="62" y="163"/>
                  </a:lnTo>
                  <a:lnTo>
                    <a:pt x="62" y="157"/>
                  </a:lnTo>
                  <a:lnTo>
                    <a:pt x="61" y="146"/>
                  </a:lnTo>
                  <a:lnTo>
                    <a:pt x="61" y="136"/>
                  </a:lnTo>
                  <a:lnTo>
                    <a:pt x="59" y="125"/>
                  </a:lnTo>
                  <a:lnTo>
                    <a:pt x="58" y="115"/>
                  </a:lnTo>
                  <a:lnTo>
                    <a:pt x="56" y="106"/>
                  </a:lnTo>
                  <a:lnTo>
                    <a:pt x="53" y="101"/>
                  </a:lnTo>
                  <a:lnTo>
                    <a:pt x="47" y="93"/>
                  </a:lnTo>
                  <a:lnTo>
                    <a:pt x="40" y="84"/>
                  </a:lnTo>
                  <a:lnTo>
                    <a:pt x="31" y="73"/>
                  </a:lnTo>
                  <a:lnTo>
                    <a:pt x="22" y="63"/>
                  </a:lnTo>
                  <a:lnTo>
                    <a:pt x="13" y="51"/>
                  </a:lnTo>
                  <a:lnTo>
                    <a:pt x="5" y="43"/>
                  </a:lnTo>
                  <a:lnTo>
                    <a:pt x="1" y="37"/>
                  </a:lnTo>
                  <a:lnTo>
                    <a:pt x="0" y="35"/>
                  </a:lnTo>
                  <a:lnTo>
                    <a:pt x="2" y="34"/>
                  </a:lnTo>
                  <a:lnTo>
                    <a:pt x="10" y="34"/>
                  </a:lnTo>
                  <a:lnTo>
                    <a:pt x="20" y="32"/>
                  </a:lnTo>
                  <a:lnTo>
                    <a:pt x="32" y="30"/>
                  </a:lnTo>
                  <a:lnTo>
                    <a:pt x="47" y="27"/>
                  </a:lnTo>
                  <a:lnTo>
                    <a:pt x="62" y="25"/>
                  </a:lnTo>
                  <a:lnTo>
                    <a:pt x="76" y="22"/>
                  </a:lnTo>
                  <a:lnTo>
                    <a:pt x="88" y="20"/>
                  </a:lnTo>
                  <a:lnTo>
                    <a:pt x="100" y="16"/>
                  </a:lnTo>
                  <a:lnTo>
                    <a:pt x="110" y="13"/>
                  </a:lnTo>
                  <a:lnTo>
                    <a:pt x="122" y="10"/>
                  </a:lnTo>
                  <a:lnTo>
                    <a:pt x="132" y="6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2" y="1"/>
                  </a:lnTo>
                  <a:lnTo>
                    <a:pt x="153" y="0"/>
                  </a:lnTo>
                  <a:lnTo>
                    <a:pt x="156" y="2"/>
                  </a:lnTo>
                  <a:lnTo>
                    <a:pt x="164" y="6"/>
                  </a:lnTo>
                  <a:lnTo>
                    <a:pt x="176" y="13"/>
                  </a:lnTo>
                  <a:lnTo>
                    <a:pt x="189" y="22"/>
                  </a:lnTo>
                  <a:lnTo>
                    <a:pt x="203" y="31"/>
                  </a:lnTo>
                  <a:lnTo>
                    <a:pt x="215" y="40"/>
                  </a:lnTo>
                  <a:lnTo>
                    <a:pt x="225" y="49"/>
                  </a:lnTo>
                  <a:lnTo>
                    <a:pt x="231" y="55"/>
                  </a:lnTo>
                  <a:lnTo>
                    <a:pt x="234" y="64"/>
                  </a:lnTo>
                  <a:lnTo>
                    <a:pt x="236" y="75"/>
                  </a:lnTo>
                  <a:lnTo>
                    <a:pt x="236" y="89"/>
                  </a:lnTo>
                  <a:lnTo>
                    <a:pt x="236" y="102"/>
                  </a:lnTo>
                  <a:lnTo>
                    <a:pt x="236" y="115"/>
                  </a:lnTo>
                  <a:lnTo>
                    <a:pt x="236" y="126"/>
                  </a:lnTo>
                  <a:lnTo>
                    <a:pt x="236" y="134"/>
                  </a:lnTo>
                  <a:lnTo>
                    <a:pt x="234" y="136"/>
                  </a:lnTo>
                  <a:lnTo>
                    <a:pt x="59" y="176"/>
                  </a:lnTo>
                  <a:lnTo>
                    <a:pt x="62" y="16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69" name="Freeform 1061"/>
            <p:cNvSpPr>
              <a:spLocks/>
            </p:cNvSpPr>
            <p:nvPr/>
          </p:nvSpPr>
          <p:spPr bwMode="auto">
            <a:xfrm>
              <a:off x="1227" y="3483"/>
              <a:ext cx="163" cy="93"/>
            </a:xfrm>
            <a:custGeom>
              <a:avLst/>
              <a:gdLst/>
              <a:ahLst/>
              <a:cxnLst>
                <a:cxn ang="0">
                  <a:pos x="157" y="55"/>
                </a:cxn>
                <a:cxn ang="0">
                  <a:pos x="162" y="0"/>
                </a:cxn>
                <a:cxn ang="0">
                  <a:pos x="1" y="36"/>
                </a:cxn>
                <a:cxn ang="0">
                  <a:pos x="0" y="92"/>
                </a:cxn>
                <a:cxn ang="0">
                  <a:pos x="157" y="55"/>
                </a:cxn>
              </a:cxnLst>
              <a:rect l="0" t="0" r="r" b="b"/>
              <a:pathLst>
                <a:path w="163" h="93">
                  <a:moveTo>
                    <a:pt x="157" y="55"/>
                  </a:moveTo>
                  <a:lnTo>
                    <a:pt x="162" y="0"/>
                  </a:lnTo>
                  <a:lnTo>
                    <a:pt x="1" y="36"/>
                  </a:lnTo>
                  <a:lnTo>
                    <a:pt x="0" y="92"/>
                  </a:lnTo>
                  <a:lnTo>
                    <a:pt x="157" y="5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70" name="Freeform 1062"/>
            <p:cNvSpPr>
              <a:spLocks/>
            </p:cNvSpPr>
            <p:nvPr/>
          </p:nvSpPr>
          <p:spPr bwMode="auto">
            <a:xfrm>
              <a:off x="1164" y="3448"/>
              <a:ext cx="59" cy="78"/>
            </a:xfrm>
            <a:custGeom>
              <a:avLst/>
              <a:gdLst/>
              <a:ahLst/>
              <a:cxnLst>
                <a:cxn ang="0">
                  <a:pos x="48" y="55"/>
                </a:cxn>
                <a:cxn ang="0">
                  <a:pos x="58" y="77"/>
                </a:cxn>
                <a:cxn ang="0">
                  <a:pos x="58" y="75"/>
                </a:cxn>
                <a:cxn ang="0">
                  <a:pos x="58" y="72"/>
                </a:cxn>
                <a:cxn ang="0">
                  <a:pos x="58" y="67"/>
                </a:cxn>
                <a:cxn ang="0">
                  <a:pos x="58" y="60"/>
                </a:cxn>
                <a:cxn ang="0">
                  <a:pos x="58" y="54"/>
                </a:cxn>
                <a:cxn ang="0">
                  <a:pos x="56" y="48"/>
                </a:cxn>
                <a:cxn ang="0">
                  <a:pos x="54" y="43"/>
                </a:cxn>
                <a:cxn ang="0">
                  <a:pos x="53" y="39"/>
                </a:cxn>
                <a:cxn ang="0">
                  <a:pos x="48" y="36"/>
                </a:cxn>
                <a:cxn ang="0">
                  <a:pos x="42" y="31"/>
                </a:cxn>
                <a:cxn ang="0">
                  <a:pos x="33" y="23"/>
                </a:cxn>
                <a:cxn ang="0">
                  <a:pos x="24" y="17"/>
                </a:cxn>
                <a:cxn ang="0">
                  <a:pos x="15" y="11"/>
                </a:cxn>
                <a:cxn ang="0">
                  <a:pos x="7" y="4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48" y="55"/>
                </a:cxn>
              </a:cxnLst>
              <a:rect l="0" t="0" r="r" b="b"/>
              <a:pathLst>
                <a:path w="59" h="78">
                  <a:moveTo>
                    <a:pt x="48" y="55"/>
                  </a:moveTo>
                  <a:lnTo>
                    <a:pt x="58" y="77"/>
                  </a:lnTo>
                  <a:lnTo>
                    <a:pt x="58" y="75"/>
                  </a:lnTo>
                  <a:lnTo>
                    <a:pt x="58" y="72"/>
                  </a:lnTo>
                  <a:lnTo>
                    <a:pt x="58" y="67"/>
                  </a:lnTo>
                  <a:lnTo>
                    <a:pt x="58" y="60"/>
                  </a:lnTo>
                  <a:lnTo>
                    <a:pt x="58" y="54"/>
                  </a:lnTo>
                  <a:lnTo>
                    <a:pt x="56" y="48"/>
                  </a:lnTo>
                  <a:lnTo>
                    <a:pt x="54" y="43"/>
                  </a:lnTo>
                  <a:lnTo>
                    <a:pt x="53" y="39"/>
                  </a:lnTo>
                  <a:lnTo>
                    <a:pt x="48" y="36"/>
                  </a:lnTo>
                  <a:lnTo>
                    <a:pt x="42" y="31"/>
                  </a:lnTo>
                  <a:lnTo>
                    <a:pt x="33" y="23"/>
                  </a:lnTo>
                  <a:lnTo>
                    <a:pt x="24" y="17"/>
                  </a:lnTo>
                  <a:lnTo>
                    <a:pt x="15" y="11"/>
                  </a:lnTo>
                  <a:lnTo>
                    <a:pt x="7" y="4"/>
                  </a:lnTo>
                  <a:lnTo>
                    <a:pt x="1" y="1"/>
                  </a:lnTo>
                  <a:lnTo>
                    <a:pt x="0" y="0"/>
                  </a:lnTo>
                  <a:lnTo>
                    <a:pt x="48" y="5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71" name="Freeform 1063"/>
            <p:cNvSpPr>
              <a:spLocks/>
            </p:cNvSpPr>
            <p:nvPr/>
          </p:nvSpPr>
          <p:spPr bwMode="auto">
            <a:xfrm>
              <a:off x="978" y="3259"/>
              <a:ext cx="363" cy="12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211" y="0"/>
                </a:cxn>
                <a:cxn ang="0">
                  <a:pos x="217" y="2"/>
                </a:cxn>
                <a:cxn ang="0">
                  <a:pos x="233" y="7"/>
                </a:cxn>
                <a:cxn ang="0">
                  <a:pos x="257" y="17"/>
                </a:cxn>
                <a:cxn ang="0">
                  <a:pos x="284" y="27"/>
                </a:cxn>
                <a:cxn ang="0">
                  <a:pos x="311" y="39"/>
                </a:cxn>
                <a:cxn ang="0">
                  <a:pos x="335" y="51"/>
                </a:cxn>
                <a:cxn ang="0">
                  <a:pos x="353" y="61"/>
                </a:cxn>
                <a:cxn ang="0">
                  <a:pos x="362" y="70"/>
                </a:cxn>
                <a:cxn ang="0">
                  <a:pos x="353" y="78"/>
                </a:cxn>
                <a:cxn ang="0">
                  <a:pos x="326" y="88"/>
                </a:cxn>
                <a:cxn ang="0">
                  <a:pos x="287" y="98"/>
                </a:cxn>
                <a:cxn ang="0">
                  <a:pos x="242" y="107"/>
                </a:cxn>
                <a:cxn ang="0">
                  <a:pos x="195" y="114"/>
                </a:cxn>
                <a:cxn ang="0">
                  <a:pos x="153" y="118"/>
                </a:cxn>
                <a:cxn ang="0">
                  <a:pos x="119" y="120"/>
                </a:cxn>
                <a:cxn ang="0">
                  <a:pos x="99" y="116"/>
                </a:cxn>
                <a:cxn ang="0">
                  <a:pos x="87" y="107"/>
                </a:cxn>
                <a:cxn ang="0">
                  <a:pos x="72" y="94"/>
                </a:cxn>
                <a:cxn ang="0">
                  <a:pos x="56" y="82"/>
                </a:cxn>
                <a:cxn ang="0">
                  <a:pos x="40" y="66"/>
                </a:cxn>
                <a:cxn ang="0">
                  <a:pos x="25" y="53"/>
                </a:cxn>
                <a:cxn ang="0">
                  <a:pos x="11" y="42"/>
                </a:cxn>
                <a:cxn ang="0">
                  <a:pos x="4" y="34"/>
                </a:cxn>
                <a:cxn ang="0">
                  <a:pos x="0" y="31"/>
                </a:cxn>
              </a:cxnLst>
              <a:rect l="0" t="0" r="r" b="b"/>
              <a:pathLst>
                <a:path w="363" h="121">
                  <a:moveTo>
                    <a:pt x="0" y="31"/>
                  </a:moveTo>
                  <a:lnTo>
                    <a:pt x="211" y="0"/>
                  </a:lnTo>
                  <a:lnTo>
                    <a:pt x="217" y="2"/>
                  </a:lnTo>
                  <a:lnTo>
                    <a:pt x="233" y="7"/>
                  </a:lnTo>
                  <a:lnTo>
                    <a:pt x="257" y="17"/>
                  </a:lnTo>
                  <a:lnTo>
                    <a:pt x="284" y="27"/>
                  </a:lnTo>
                  <a:lnTo>
                    <a:pt x="311" y="39"/>
                  </a:lnTo>
                  <a:lnTo>
                    <a:pt x="335" y="51"/>
                  </a:lnTo>
                  <a:lnTo>
                    <a:pt x="353" y="61"/>
                  </a:lnTo>
                  <a:lnTo>
                    <a:pt x="362" y="70"/>
                  </a:lnTo>
                  <a:lnTo>
                    <a:pt x="353" y="78"/>
                  </a:lnTo>
                  <a:lnTo>
                    <a:pt x="326" y="88"/>
                  </a:lnTo>
                  <a:lnTo>
                    <a:pt x="287" y="98"/>
                  </a:lnTo>
                  <a:lnTo>
                    <a:pt x="242" y="107"/>
                  </a:lnTo>
                  <a:lnTo>
                    <a:pt x="195" y="114"/>
                  </a:lnTo>
                  <a:lnTo>
                    <a:pt x="153" y="118"/>
                  </a:lnTo>
                  <a:lnTo>
                    <a:pt x="119" y="120"/>
                  </a:lnTo>
                  <a:lnTo>
                    <a:pt x="99" y="116"/>
                  </a:lnTo>
                  <a:lnTo>
                    <a:pt x="87" y="107"/>
                  </a:lnTo>
                  <a:lnTo>
                    <a:pt x="72" y="94"/>
                  </a:lnTo>
                  <a:lnTo>
                    <a:pt x="56" y="82"/>
                  </a:lnTo>
                  <a:lnTo>
                    <a:pt x="40" y="66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4" y="34"/>
                  </a:lnTo>
                  <a:lnTo>
                    <a:pt x="0" y="31"/>
                  </a:lnTo>
                </a:path>
              </a:pathLst>
            </a:custGeom>
            <a:solidFill>
              <a:srgbClr val="FFD76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72" name="Freeform 1064"/>
            <p:cNvSpPr>
              <a:spLocks/>
            </p:cNvSpPr>
            <p:nvPr/>
          </p:nvSpPr>
          <p:spPr bwMode="auto">
            <a:xfrm>
              <a:off x="983" y="3191"/>
              <a:ext cx="294" cy="146"/>
            </a:xfrm>
            <a:custGeom>
              <a:avLst/>
              <a:gdLst/>
              <a:ahLst/>
              <a:cxnLst>
                <a:cxn ang="0">
                  <a:pos x="55" y="145"/>
                </a:cxn>
                <a:cxn ang="0">
                  <a:pos x="293" y="107"/>
                </a:cxn>
                <a:cxn ang="0">
                  <a:pos x="291" y="102"/>
                </a:cxn>
                <a:cxn ang="0">
                  <a:pos x="286" y="90"/>
                </a:cxn>
                <a:cxn ang="0">
                  <a:pos x="280" y="73"/>
                </a:cxn>
                <a:cxn ang="0">
                  <a:pos x="273" y="54"/>
                </a:cxn>
                <a:cxn ang="0">
                  <a:pos x="262" y="34"/>
                </a:cxn>
                <a:cxn ang="0">
                  <a:pos x="252" y="17"/>
                </a:cxn>
                <a:cxn ang="0">
                  <a:pos x="240" y="5"/>
                </a:cxn>
                <a:cxn ang="0">
                  <a:pos x="226" y="0"/>
                </a:cxn>
                <a:cxn ang="0">
                  <a:pos x="207" y="1"/>
                </a:cxn>
                <a:cxn ang="0">
                  <a:pos x="175" y="5"/>
                </a:cxn>
                <a:cxn ang="0">
                  <a:pos x="139" y="11"/>
                </a:cxn>
                <a:cxn ang="0">
                  <a:pos x="99" y="17"/>
                </a:cxn>
                <a:cxn ang="0">
                  <a:pos x="61" y="23"/>
                </a:cxn>
                <a:cxn ang="0">
                  <a:pos x="30" y="30"/>
                </a:cxn>
                <a:cxn ang="0">
                  <a:pos x="7" y="34"/>
                </a:cxn>
                <a:cxn ang="0">
                  <a:pos x="0" y="36"/>
                </a:cxn>
                <a:cxn ang="0">
                  <a:pos x="1" y="36"/>
                </a:cxn>
                <a:cxn ang="0">
                  <a:pos x="4" y="36"/>
                </a:cxn>
                <a:cxn ang="0">
                  <a:pos x="9" y="37"/>
                </a:cxn>
                <a:cxn ang="0">
                  <a:pos x="13" y="39"/>
                </a:cxn>
                <a:cxn ang="0">
                  <a:pos x="19" y="42"/>
                </a:cxn>
                <a:cxn ang="0">
                  <a:pos x="25" y="47"/>
                </a:cxn>
                <a:cxn ang="0">
                  <a:pos x="30" y="54"/>
                </a:cxn>
                <a:cxn ang="0">
                  <a:pos x="34" y="64"/>
                </a:cxn>
                <a:cxn ang="0">
                  <a:pos x="37" y="75"/>
                </a:cxn>
                <a:cxn ang="0">
                  <a:pos x="40" y="88"/>
                </a:cxn>
                <a:cxn ang="0">
                  <a:pos x="45" y="102"/>
                </a:cxn>
                <a:cxn ang="0">
                  <a:pos x="48" y="114"/>
                </a:cxn>
                <a:cxn ang="0">
                  <a:pos x="51" y="127"/>
                </a:cxn>
                <a:cxn ang="0">
                  <a:pos x="54" y="136"/>
                </a:cxn>
                <a:cxn ang="0">
                  <a:pos x="55" y="142"/>
                </a:cxn>
                <a:cxn ang="0">
                  <a:pos x="55" y="145"/>
                </a:cxn>
              </a:cxnLst>
              <a:rect l="0" t="0" r="r" b="b"/>
              <a:pathLst>
                <a:path w="294" h="146">
                  <a:moveTo>
                    <a:pt x="55" y="145"/>
                  </a:moveTo>
                  <a:lnTo>
                    <a:pt x="293" y="107"/>
                  </a:lnTo>
                  <a:lnTo>
                    <a:pt x="291" y="102"/>
                  </a:lnTo>
                  <a:lnTo>
                    <a:pt x="286" y="90"/>
                  </a:lnTo>
                  <a:lnTo>
                    <a:pt x="280" y="73"/>
                  </a:lnTo>
                  <a:lnTo>
                    <a:pt x="273" y="54"/>
                  </a:lnTo>
                  <a:lnTo>
                    <a:pt x="262" y="34"/>
                  </a:lnTo>
                  <a:lnTo>
                    <a:pt x="252" y="17"/>
                  </a:lnTo>
                  <a:lnTo>
                    <a:pt x="240" y="5"/>
                  </a:lnTo>
                  <a:lnTo>
                    <a:pt x="226" y="0"/>
                  </a:lnTo>
                  <a:lnTo>
                    <a:pt x="207" y="1"/>
                  </a:lnTo>
                  <a:lnTo>
                    <a:pt x="175" y="5"/>
                  </a:lnTo>
                  <a:lnTo>
                    <a:pt x="139" y="11"/>
                  </a:lnTo>
                  <a:lnTo>
                    <a:pt x="99" y="17"/>
                  </a:lnTo>
                  <a:lnTo>
                    <a:pt x="61" y="23"/>
                  </a:lnTo>
                  <a:lnTo>
                    <a:pt x="30" y="30"/>
                  </a:lnTo>
                  <a:lnTo>
                    <a:pt x="7" y="34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9" y="37"/>
                  </a:lnTo>
                  <a:lnTo>
                    <a:pt x="13" y="39"/>
                  </a:lnTo>
                  <a:lnTo>
                    <a:pt x="19" y="42"/>
                  </a:lnTo>
                  <a:lnTo>
                    <a:pt x="25" y="47"/>
                  </a:lnTo>
                  <a:lnTo>
                    <a:pt x="30" y="54"/>
                  </a:lnTo>
                  <a:lnTo>
                    <a:pt x="34" y="64"/>
                  </a:lnTo>
                  <a:lnTo>
                    <a:pt x="37" y="75"/>
                  </a:lnTo>
                  <a:lnTo>
                    <a:pt x="40" y="88"/>
                  </a:lnTo>
                  <a:lnTo>
                    <a:pt x="45" y="102"/>
                  </a:lnTo>
                  <a:lnTo>
                    <a:pt x="48" y="114"/>
                  </a:lnTo>
                  <a:lnTo>
                    <a:pt x="51" y="127"/>
                  </a:lnTo>
                  <a:lnTo>
                    <a:pt x="54" y="136"/>
                  </a:lnTo>
                  <a:lnTo>
                    <a:pt x="55" y="142"/>
                  </a:lnTo>
                  <a:lnTo>
                    <a:pt x="55" y="14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73" name="Freeform 1065"/>
            <p:cNvSpPr>
              <a:spLocks/>
            </p:cNvSpPr>
            <p:nvPr/>
          </p:nvSpPr>
          <p:spPr bwMode="auto">
            <a:xfrm>
              <a:off x="986" y="3227"/>
              <a:ext cx="54" cy="110"/>
            </a:xfrm>
            <a:custGeom>
              <a:avLst/>
              <a:gdLst/>
              <a:ahLst/>
              <a:cxnLst>
                <a:cxn ang="0">
                  <a:pos x="53" y="109"/>
                </a:cxn>
                <a:cxn ang="0">
                  <a:pos x="0" y="63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1"/>
                </a:cxn>
                <a:cxn ang="0">
                  <a:pos x="10" y="1"/>
                </a:cxn>
                <a:cxn ang="0">
                  <a:pos x="15" y="3"/>
                </a:cxn>
                <a:cxn ang="0">
                  <a:pos x="19" y="7"/>
                </a:cxn>
                <a:cxn ang="0">
                  <a:pos x="24" y="12"/>
                </a:cxn>
                <a:cxn ang="0">
                  <a:pos x="28" y="20"/>
                </a:cxn>
                <a:cxn ang="0">
                  <a:pos x="31" y="30"/>
                </a:cxn>
                <a:cxn ang="0">
                  <a:pos x="34" y="43"/>
                </a:cxn>
                <a:cxn ang="0">
                  <a:pos x="39" y="58"/>
                </a:cxn>
                <a:cxn ang="0">
                  <a:pos x="43" y="73"/>
                </a:cxn>
                <a:cxn ang="0">
                  <a:pos x="46" y="87"/>
                </a:cxn>
                <a:cxn ang="0">
                  <a:pos x="49" y="98"/>
                </a:cxn>
                <a:cxn ang="0">
                  <a:pos x="53" y="106"/>
                </a:cxn>
                <a:cxn ang="0">
                  <a:pos x="53" y="109"/>
                </a:cxn>
              </a:cxnLst>
              <a:rect l="0" t="0" r="r" b="b"/>
              <a:pathLst>
                <a:path w="54" h="110">
                  <a:moveTo>
                    <a:pt x="53" y="109"/>
                  </a:moveTo>
                  <a:lnTo>
                    <a:pt x="0" y="63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1"/>
                  </a:lnTo>
                  <a:lnTo>
                    <a:pt x="10" y="1"/>
                  </a:lnTo>
                  <a:lnTo>
                    <a:pt x="15" y="3"/>
                  </a:lnTo>
                  <a:lnTo>
                    <a:pt x="19" y="7"/>
                  </a:lnTo>
                  <a:lnTo>
                    <a:pt x="24" y="12"/>
                  </a:lnTo>
                  <a:lnTo>
                    <a:pt x="28" y="20"/>
                  </a:lnTo>
                  <a:lnTo>
                    <a:pt x="31" y="30"/>
                  </a:lnTo>
                  <a:lnTo>
                    <a:pt x="34" y="43"/>
                  </a:lnTo>
                  <a:lnTo>
                    <a:pt x="39" y="58"/>
                  </a:lnTo>
                  <a:lnTo>
                    <a:pt x="43" y="73"/>
                  </a:lnTo>
                  <a:lnTo>
                    <a:pt x="46" y="87"/>
                  </a:lnTo>
                  <a:lnTo>
                    <a:pt x="49" y="98"/>
                  </a:lnTo>
                  <a:lnTo>
                    <a:pt x="53" y="106"/>
                  </a:lnTo>
                  <a:lnTo>
                    <a:pt x="53" y="109"/>
                  </a:lnTo>
                </a:path>
              </a:pathLst>
            </a:custGeom>
            <a:solidFill>
              <a:srgbClr val="CD96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74" name="Freeform 1066"/>
            <p:cNvSpPr>
              <a:spLocks/>
            </p:cNvSpPr>
            <p:nvPr/>
          </p:nvSpPr>
          <p:spPr bwMode="auto">
            <a:xfrm>
              <a:off x="993" y="3482"/>
              <a:ext cx="29" cy="2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8" y="7"/>
                </a:cxn>
                <a:cxn ang="0">
                  <a:pos x="4" y="10"/>
                </a:cxn>
                <a:cxn ang="0">
                  <a:pos x="3" y="14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1" y="22"/>
                </a:cxn>
                <a:cxn ang="0">
                  <a:pos x="3" y="24"/>
                </a:cxn>
                <a:cxn ang="0">
                  <a:pos x="4" y="26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9" y="26"/>
                </a:cxn>
                <a:cxn ang="0">
                  <a:pos x="11" y="26"/>
                </a:cxn>
                <a:cxn ang="0">
                  <a:pos x="11" y="26"/>
                </a:cxn>
                <a:cxn ang="0">
                  <a:pos x="11" y="26"/>
                </a:cxn>
                <a:cxn ang="0">
                  <a:pos x="11" y="23"/>
                </a:cxn>
                <a:cxn ang="0">
                  <a:pos x="13" y="20"/>
                </a:cxn>
                <a:cxn ang="0">
                  <a:pos x="14" y="15"/>
                </a:cxn>
                <a:cxn ang="0">
                  <a:pos x="16" y="11"/>
                </a:cxn>
                <a:cxn ang="0">
                  <a:pos x="18" y="8"/>
                </a:cxn>
                <a:cxn ang="0">
                  <a:pos x="21" y="5"/>
                </a:cxn>
                <a:cxn ang="0">
                  <a:pos x="24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26" y="4"/>
                </a:cxn>
                <a:cxn ang="0">
                  <a:pos x="24" y="3"/>
                </a:cxn>
                <a:cxn ang="0">
                  <a:pos x="23" y="2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</a:cxnLst>
              <a:rect l="0" t="0" r="r" b="b"/>
              <a:pathLst>
                <a:path w="29" h="27">
                  <a:moveTo>
                    <a:pt x="18" y="0"/>
                  </a:moveTo>
                  <a:lnTo>
                    <a:pt x="18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8" y="7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3" y="20"/>
                  </a:lnTo>
                  <a:lnTo>
                    <a:pt x="14" y="15"/>
                  </a:lnTo>
                  <a:lnTo>
                    <a:pt x="16" y="11"/>
                  </a:lnTo>
                  <a:lnTo>
                    <a:pt x="18" y="8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75" name="Freeform 1067"/>
            <p:cNvSpPr>
              <a:spLocks/>
            </p:cNvSpPr>
            <p:nvPr/>
          </p:nvSpPr>
          <p:spPr bwMode="auto">
            <a:xfrm>
              <a:off x="990" y="3311"/>
              <a:ext cx="34" cy="14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0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43"/>
                </a:cxn>
                <a:cxn ang="0">
                  <a:pos x="0" y="143"/>
                </a:cxn>
                <a:cxn ang="0">
                  <a:pos x="1" y="144"/>
                </a:cxn>
                <a:cxn ang="0">
                  <a:pos x="3" y="145"/>
                </a:cxn>
                <a:cxn ang="0">
                  <a:pos x="4" y="145"/>
                </a:cxn>
                <a:cxn ang="0">
                  <a:pos x="7" y="147"/>
                </a:cxn>
                <a:cxn ang="0">
                  <a:pos x="9" y="147"/>
                </a:cxn>
                <a:cxn ang="0">
                  <a:pos x="14" y="147"/>
                </a:cxn>
                <a:cxn ang="0">
                  <a:pos x="17" y="147"/>
                </a:cxn>
                <a:cxn ang="0">
                  <a:pos x="20" y="147"/>
                </a:cxn>
                <a:cxn ang="0">
                  <a:pos x="23" y="147"/>
                </a:cxn>
                <a:cxn ang="0">
                  <a:pos x="26" y="147"/>
                </a:cxn>
                <a:cxn ang="0">
                  <a:pos x="28" y="145"/>
                </a:cxn>
                <a:cxn ang="0">
                  <a:pos x="31" y="145"/>
                </a:cxn>
                <a:cxn ang="0">
                  <a:pos x="31" y="144"/>
                </a:cxn>
                <a:cxn ang="0">
                  <a:pos x="33" y="143"/>
                </a:cxn>
                <a:cxn ang="0">
                  <a:pos x="33" y="143"/>
                </a:cxn>
                <a:cxn ang="0">
                  <a:pos x="33" y="141"/>
                </a:cxn>
                <a:cxn ang="0">
                  <a:pos x="33" y="141"/>
                </a:cxn>
                <a:cxn ang="0">
                  <a:pos x="33" y="141"/>
                </a:cxn>
                <a:cxn ang="0">
                  <a:pos x="33" y="141"/>
                </a:cxn>
                <a:cxn ang="0">
                  <a:pos x="33" y="141"/>
                </a:cxn>
                <a:cxn ang="0">
                  <a:pos x="33" y="141"/>
                </a:cxn>
                <a:cxn ang="0">
                  <a:pos x="33" y="0"/>
                </a:cxn>
              </a:cxnLst>
              <a:rect l="0" t="0" r="r" b="b"/>
              <a:pathLst>
                <a:path w="34" h="148">
                  <a:moveTo>
                    <a:pt x="33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1" y="144"/>
                  </a:lnTo>
                  <a:lnTo>
                    <a:pt x="3" y="145"/>
                  </a:lnTo>
                  <a:lnTo>
                    <a:pt x="4" y="145"/>
                  </a:lnTo>
                  <a:lnTo>
                    <a:pt x="7" y="147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7" y="147"/>
                  </a:lnTo>
                  <a:lnTo>
                    <a:pt x="20" y="147"/>
                  </a:lnTo>
                  <a:lnTo>
                    <a:pt x="23" y="147"/>
                  </a:lnTo>
                  <a:lnTo>
                    <a:pt x="26" y="147"/>
                  </a:lnTo>
                  <a:lnTo>
                    <a:pt x="28" y="145"/>
                  </a:lnTo>
                  <a:lnTo>
                    <a:pt x="31" y="145"/>
                  </a:lnTo>
                  <a:lnTo>
                    <a:pt x="31" y="144"/>
                  </a:lnTo>
                  <a:lnTo>
                    <a:pt x="33" y="143"/>
                  </a:lnTo>
                  <a:lnTo>
                    <a:pt x="33" y="143"/>
                  </a:lnTo>
                  <a:lnTo>
                    <a:pt x="33" y="141"/>
                  </a:lnTo>
                  <a:lnTo>
                    <a:pt x="33" y="141"/>
                  </a:lnTo>
                  <a:lnTo>
                    <a:pt x="33" y="141"/>
                  </a:lnTo>
                  <a:lnTo>
                    <a:pt x="33" y="141"/>
                  </a:lnTo>
                  <a:lnTo>
                    <a:pt x="33" y="141"/>
                  </a:lnTo>
                  <a:lnTo>
                    <a:pt x="33" y="141"/>
                  </a:lnTo>
                  <a:lnTo>
                    <a:pt x="33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76" name="Freeform 1068"/>
            <p:cNvSpPr>
              <a:spLocks/>
            </p:cNvSpPr>
            <p:nvPr/>
          </p:nvSpPr>
          <p:spPr bwMode="auto">
            <a:xfrm>
              <a:off x="990" y="3306"/>
              <a:ext cx="34" cy="25"/>
            </a:xfrm>
            <a:custGeom>
              <a:avLst/>
              <a:gdLst/>
              <a:ahLst/>
              <a:cxnLst>
                <a:cxn ang="0">
                  <a:pos x="17" y="24"/>
                </a:cxn>
                <a:cxn ang="0">
                  <a:pos x="20" y="24"/>
                </a:cxn>
                <a:cxn ang="0">
                  <a:pos x="23" y="24"/>
                </a:cxn>
                <a:cxn ang="0">
                  <a:pos x="26" y="24"/>
                </a:cxn>
                <a:cxn ang="0">
                  <a:pos x="28" y="20"/>
                </a:cxn>
                <a:cxn ang="0">
                  <a:pos x="31" y="20"/>
                </a:cxn>
                <a:cxn ang="0">
                  <a:pos x="33" y="16"/>
                </a:cxn>
                <a:cxn ang="0">
                  <a:pos x="33" y="16"/>
                </a:cxn>
                <a:cxn ang="0">
                  <a:pos x="33" y="12"/>
                </a:cxn>
                <a:cxn ang="0">
                  <a:pos x="33" y="8"/>
                </a:cxn>
                <a:cxn ang="0">
                  <a:pos x="33" y="8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6" y="0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3" y="20"/>
                </a:cxn>
                <a:cxn ang="0">
                  <a:pos x="4" y="20"/>
                </a:cxn>
                <a:cxn ang="0">
                  <a:pos x="7" y="24"/>
                </a:cxn>
                <a:cxn ang="0">
                  <a:pos x="9" y="24"/>
                </a:cxn>
                <a:cxn ang="0">
                  <a:pos x="14" y="24"/>
                </a:cxn>
                <a:cxn ang="0">
                  <a:pos x="17" y="24"/>
                </a:cxn>
              </a:cxnLst>
              <a:rect l="0" t="0" r="r" b="b"/>
              <a:pathLst>
                <a:path w="34" h="25">
                  <a:moveTo>
                    <a:pt x="17" y="24"/>
                  </a:moveTo>
                  <a:lnTo>
                    <a:pt x="20" y="24"/>
                  </a:lnTo>
                  <a:lnTo>
                    <a:pt x="23" y="24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31" y="20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4" y="20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14" y="24"/>
                  </a:lnTo>
                  <a:lnTo>
                    <a:pt x="17" y="24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77" name="Freeform 1069"/>
            <p:cNvSpPr>
              <a:spLocks/>
            </p:cNvSpPr>
            <p:nvPr/>
          </p:nvSpPr>
          <p:spPr bwMode="auto">
            <a:xfrm>
              <a:off x="981" y="3193"/>
              <a:ext cx="36" cy="120"/>
            </a:xfrm>
            <a:custGeom>
              <a:avLst/>
              <a:gdLst/>
              <a:ahLst/>
              <a:cxnLst>
                <a:cxn ang="0">
                  <a:pos x="35" y="27"/>
                </a:cxn>
                <a:cxn ang="0">
                  <a:pos x="35" y="25"/>
                </a:cxn>
                <a:cxn ang="0">
                  <a:pos x="33" y="20"/>
                </a:cxn>
                <a:cxn ang="0">
                  <a:pos x="30" y="13"/>
                </a:cxn>
                <a:cxn ang="0">
                  <a:pos x="24" y="7"/>
                </a:cxn>
                <a:cxn ang="0">
                  <a:pos x="18" y="3"/>
                </a:cxn>
                <a:cxn ang="0">
                  <a:pos x="12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3" y="11"/>
                </a:cxn>
                <a:cxn ang="0">
                  <a:pos x="6" y="13"/>
                </a:cxn>
                <a:cxn ang="0">
                  <a:pos x="12" y="16"/>
                </a:cxn>
                <a:cxn ang="0">
                  <a:pos x="15" y="21"/>
                </a:cxn>
                <a:cxn ang="0">
                  <a:pos x="16" y="25"/>
                </a:cxn>
                <a:cxn ang="0">
                  <a:pos x="15" y="27"/>
                </a:cxn>
                <a:cxn ang="0">
                  <a:pos x="15" y="116"/>
                </a:cxn>
                <a:cxn ang="0">
                  <a:pos x="15" y="116"/>
                </a:cxn>
                <a:cxn ang="0">
                  <a:pos x="15" y="116"/>
                </a:cxn>
                <a:cxn ang="0">
                  <a:pos x="16" y="117"/>
                </a:cxn>
                <a:cxn ang="0">
                  <a:pos x="18" y="119"/>
                </a:cxn>
                <a:cxn ang="0">
                  <a:pos x="21" y="119"/>
                </a:cxn>
                <a:cxn ang="0">
                  <a:pos x="25" y="119"/>
                </a:cxn>
                <a:cxn ang="0">
                  <a:pos x="28" y="119"/>
                </a:cxn>
                <a:cxn ang="0">
                  <a:pos x="31" y="119"/>
                </a:cxn>
                <a:cxn ang="0">
                  <a:pos x="35" y="11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35" y="29"/>
                </a:cxn>
              </a:cxnLst>
              <a:rect l="0" t="0" r="r" b="b"/>
              <a:pathLst>
                <a:path w="36" h="120">
                  <a:moveTo>
                    <a:pt x="35" y="29"/>
                  </a:moveTo>
                  <a:lnTo>
                    <a:pt x="35" y="27"/>
                  </a:lnTo>
                  <a:lnTo>
                    <a:pt x="35" y="26"/>
                  </a:lnTo>
                  <a:lnTo>
                    <a:pt x="35" y="25"/>
                  </a:lnTo>
                  <a:lnTo>
                    <a:pt x="35" y="22"/>
                  </a:lnTo>
                  <a:lnTo>
                    <a:pt x="33" y="20"/>
                  </a:lnTo>
                  <a:lnTo>
                    <a:pt x="31" y="16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1" y="6"/>
                  </a:lnTo>
                  <a:lnTo>
                    <a:pt x="18" y="3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6" y="13"/>
                  </a:lnTo>
                  <a:lnTo>
                    <a:pt x="9" y="15"/>
                  </a:lnTo>
                  <a:lnTo>
                    <a:pt x="12" y="16"/>
                  </a:lnTo>
                  <a:lnTo>
                    <a:pt x="13" y="18"/>
                  </a:lnTo>
                  <a:lnTo>
                    <a:pt x="15" y="21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6" y="117"/>
                  </a:lnTo>
                  <a:lnTo>
                    <a:pt x="16" y="117"/>
                  </a:lnTo>
                  <a:lnTo>
                    <a:pt x="18" y="119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7" y="119"/>
                  </a:lnTo>
                  <a:lnTo>
                    <a:pt x="28" y="119"/>
                  </a:lnTo>
                  <a:lnTo>
                    <a:pt x="30" y="119"/>
                  </a:lnTo>
                  <a:lnTo>
                    <a:pt x="31" y="119"/>
                  </a:lnTo>
                  <a:lnTo>
                    <a:pt x="33" y="117"/>
                  </a:lnTo>
                  <a:lnTo>
                    <a:pt x="35" y="11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35" y="2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78" name="Freeform 1070"/>
            <p:cNvSpPr>
              <a:spLocks/>
            </p:cNvSpPr>
            <p:nvPr/>
          </p:nvSpPr>
          <p:spPr bwMode="auto">
            <a:xfrm>
              <a:off x="997" y="3199"/>
              <a:ext cx="29" cy="105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25" y="101"/>
                </a:cxn>
                <a:cxn ang="0">
                  <a:pos x="25" y="91"/>
                </a:cxn>
                <a:cxn ang="0">
                  <a:pos x="25" y="77"/>
                </a:cxn>
                <a:cxn ang="0">
                  <a:pos x="25" y="61"/>
                </a:cxn>
                <a:cxn ang="0">
                  <a:pos x="28" y="45"/>
                </a:cxn>
                <a:cxn ang="0">
                  <a:pos x="25" y="30"/>
                </a:cxn>
                <a:cxn ang="0">
                  <a:pos x="25" y="18"/>
                </a:cxn>
                <a:cxn ang="0">
                  <a:pos x="25" y="12"/>
                </a:cxn>
                <a:cxn ang="0">
                  <a:pos x="23" y="11"/>
                </a:cxn>
                <a:cxn ang="0">
                  <a:pos x="19" y="8"/>
                </a:cxn>
                <a:cxn ang="0">
                  <a:pos x="15" y="6"/>
                </a:cxn>
                <a:cxn ang="0">
                  <a:pos x="10" y="5"/>
                </a:cxn>
                <a:cxn ang="0">
                  <a:pos x="6" y="2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2"/>
                </a:cxn>
                <a:cxn ang="0">
                  <a:pos x="6" y="3"/>
                </a:cxn>
                <a:cxn ang="0">
                  <a:pos x="10" y="6"/>
                </a:cxn>
                <a:cxn ang="0">
                  <a:pos x="15" y="10"/>
                </a:cxn>
                <a:cxn ang="0">
                  <a:pos x="17" y="15"/>
                </a:cxn>
                <a:cxn ang="0">
                  <a:pos x="19" y="20"/>
                </a:cxn>
                <a:cxn ang="0">
                  <a:pos x="19" y="26"/>
                </a:cxn>
                <a:cxn ang="0">
                  <a:pos x="19" y="35"/>
                </a:cxn>
                <a:cxn ang="0">
                  <a:pos x="19" y="45"/>
                </a:cxn>
                <a:cxn ang="0">
                  <a:pos x="21" y="58"/>
                </a:cxn>
                <a:cxn ang="0">
                  <a:pos x="21" y="71"/>
                </a:cxn>
                <a:cxn ang="0">
                  <a:pos x="23" y="83"/>
                </a:cxn>
                <a:cxn ang="0">
                  <a:pos x="23" y="95"/>
                </a:cxn>
                <a:cxn ang="0">
                  <a:pos x="23" y="101"/>
                </a:cxn>
                <a:cxn ang="0">
                  <a:pos x="25" y="104"/>
                </a:cxn>
              </a:cxnLst>
              <a:rect l="0" t="0" r="r" b="b"/>
              <a:pathLst>
                <a:path w="29" h="105">
                  <a:moveTo>
                    <a:pt x="25" y="104"/>
                  </a:moveTo>
                  <a:lnTo>
                    <a:pt x="25" y="101"/>
                  </a:lnTo>
                  <a:lnTo>
                    <a:pt x="25" y="91"/>
                  </a:lnTo>
                  <a:lnTo>
                    <a:pt x="25" y="77"/>
                  </a:lnTo>
                  <a:lnTo>
                    <a:pt x="25" y="61"/>
                  </a:lnTo>
                  <a:lnTo>
                    <a:pt x="28" y="45"/>
                  </a:lnTo>
                  <a:lnTo>
                    <a:pt x="25" y="30"/>
                  </a:lnTo>
                  <a:lnTo>
                    <a:pt x="25" y="18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19" y="8"/>
                  </a:lnTo>
                  <a:lnTo>
                    <a:pt x="15" y="6"/>
                  </a:lnTo>
                  <a:lnTo>
                    <a:pt x="10" y="5"/>
                  </a:lnTo>
                  <a:lnTo>
                    <a:pt x="6" y="2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2"/>
                  </a:lnTo>
                  <a:lnTo>
                    <a:pt x="6" y="3"/>
                  </a:lnTo>
                  <a:lnTo>
                    <a:pt x="10" y="6"/>
                  </a:lnTo>
                  <a:lnTo>
                    <a:pt x="15" y="10"/>
                  </a:lnTo>
                  <a:lnTo>
                    <a:pt x="17" y="15"/>
                  </a:lnTo>
                  <a:lnTo>
                    <a:pt x="19" y="20"/>
                  </a:lnTo>
                  <a:lnTo>
                    <a:pt x="19" y="26"/>
                  </a:lnTo>
                  <a:lnTo>
                    <a:pt x="19" y="35"/>
                  </a:lnTo>
                  <a:lnTo>
                    <a:pt x="19" y="45"/>
                  </a:lnTo>
                  <a:lnTo>
                    <a:pt x="21" y="58"/>
                  </a:lnTo>
                  <a:lnTo>
                    <a:pt x="21" y="71"/>
                  </a:lnTo>
                  <a:lnTo>
                    <a:pt x="23" y="83"/>
                  </a:lnTo>
                  <a:lnTo>
                    <a:pt x="23" y="95"/>
                  </a:lnTo>
                  <a:lnTo>
                    <a:pt x="23" y="101"/>
                  </a:lnTo>
                  <a:lnTo>
                    <a:pt x="25" y="10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6879" name="Rectangle 1071"/>
          <p:cNvSpPr>
            <a:spLocks noChangeArrowheads="1"/>
          </p:cNvSpPr>
          <p:nvPr/>
        </p:nvSpPr>
        <p:spPr bwMode="auto">
          <a:xfrm>
            <a:off x="4038600" y="5943600"/>
            <a:ext cx="24209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輸入業務人員名稱</a:t>
            </a:r>
          </a:p>
        </p:txBody>
      </p:sp>
      <p:sp>
        <p:nvSpPr>
          <p:cNvPr id="376880" name="Line 1072"/>
          <p:cNvSpPr>
            <a:spLocks noChangeShapeType="1"/>
          </p:cNvSpPr>
          <p:nvPr/>
        </p:nvSpPr>
        <p:spPr bwMode="auto">
          <a:xfrm>
            <a:off x="2667000" y="2362200"/>
            <a:ext cx="2011363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6881" name="Line 1073"/>
          <p:cNvSpPr>
            <a:spLocks noChangeShapeType="1"/>
          </p:cNvSpPr>
          <p:nvPr/>
        </p:nvSpPr>
        <p:spPr bwMode="auto">
          <a:xfrm flipV="1">
            <a:off x="5715000" y="2362200"/>
            <a:ext cx="1435100" cy="317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6882" name="Line 1074"/>
          <p:cNvSpPr>
            <a:spLocks noChangeShapeType="1"/>
          </p:cNvSpPr>
          <p:nvPr/>
        </p:nvSpPr>
        <p:spPr bwMode="auto">
          <a:xfrm>
            <a:off x="6096000" y="4953000"/>
            <a:ext cx="110648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76883" name="Group 1075"/>
          <p:cNvGrpSpPr>
            <a:grpSpLocks/>
          </p:cNvGrpSpPr>
          <p:nvPr/>
        </p:nvGrpSpPr>
        <p:grpSpPr bwMode="auto">
          <a:xfrm>
            <a:off x="2133600" y="3581400"/>
            <a:ext cx="5867400" cy="1027113"/>
            <a:chOff x="1344" y="2256"/>
            <a:chExt cx="3696" cy="647"/>
          </a:xfrm>
        </p:grpSpPr>
        <p:sp>
          <p:nvSpPr>
            <p:cNvPr id="376884" name="Line 1076"/>
            <p:cNvSpPr>
              <a:spLocks noChangeShapeType="1"/>
            </p:cNvSpPr>
            <p:nvPr/>
          </p:nvSpPr>
          <p:spPr bwMode="auto">
            <a:xfrm flipH="1">
              <a:off x="5040" y="2256"/>
              <a:ext cx="0" cy="153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85" name="Line 1077"/>
            <p:cNvSpPr>
              <a:spLocks noChangeShapeType="1"/>
            </p:cNvSpPr>
            <p:nvPr/>
          </p:nvSpPr>
          <p:spPr bwMode="auto">
            <a:xfrm flipV="1">
              <a:off x="1344" y="2400"/>
              <a:ext cx="3696" cy="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86" name="Line 1078"/>
            <p:cNvSpPr>
              <a:spLocks noChangeShapeType="1"/>
            </p:cNvSpPr>
            <p:nvPr/>
          </p:nvSpPr>
          <p:spPr bwMode="auto">
            <a:xfrm>
              <a:off x="1344" y="2402"/>
              <a:ext cx="0" cy="501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6887" name="Group 1079"/>
          <p:cNvGrpSpPr>
            <a:grpSpLocks/>
          </p:cNvGrpSpPr>
          <p:nvPr/>
        </p:nvGrpSpPr>
        <p:grpSpPr bwMode="auto">
          <a:xfrm>
            <a:off x="1855788" y="1676400"/>
            <a:ext cx="838200" cy="1343025"/>
            <a:chOff x="785" y="1017"/>
            <a:chExt cx="528" cy="883"/>
          </a:xfrm>
        </p:grpSpPr>
        <p:sp>
          <p:nvSpPr>
            <p:cNvPr id="376888" name="Freeform 1080"/>
            <p:cNvSpPr>
              <a:spLocks/>
            </p:cNvSpPr>
            <p:nvPr/>
          </p:nvSpPr>
          <p:spPr bwMode="auto">
            <a:xfrm>
              <a:off x="785" y="1017"/>
              <a:ext cx="450" cy="842"/>
            </a:xfrm>
            <a:custGeom>
              <a:avLst/>
              <a:gdLst/>
              <a:ahLst/>
              <a:cxnLst>
                <a:cxn ang="0">
                  <a:pos x="449" y="720"/>
                </a:cxn>
                <a:cxn ang="0">
                  <a:pos x="449" y="0"/>
                </a:cxn>
                <a:cxn ang="0">
                  <a:pos x="0" y="120"/>
                </a:cxn>
                <a:cxn ang="0">
                  <a:pos x="0" y="841"/>
                </a:cxn>
                <a:cxn ang="0">
                  <a:pos x="449" y="720"/>
                </a:cxn>
              </a:cxnLst>
              <a:rect l="0" t="0" r="r" b="b"/>
              <a:pathLst>
                <a:path w="450" h="842">
                  <a:moveTo>
                    <a:pt x="449" y="720"/>
                  </a:moveTo>
                  <a:lnTo>
                    <a:pt x="449" y="0"/>
                  </a:lnTo>
                  <a:lnTo>
                    <a:pt x="0" y="120"/>
                  </a:lnTo>
                  <a:lnTo>
                    <a:pt x="0" y="841"/>
                  </a:lnTo>
                  <a:lnTo>
                    <a:pt x="449" y="72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889" name="Freeform 1081"/>
            <p:cNvSpPr>
              <a:spLocks/>
            </p:cNvSpPr>
            <p:nvPr/>
          </p:nvSpPr>
          <p:spPr bwMode="auto">
            <a:xfrm>
              <a:off x="826" y="1037"/>
              <a:ext cx="450" cy="842"/>
            </a:xfrm>
            <a:custGeom>
              <a:avLst/>
              <a:gdLst/>
              <a:ahLst/>
              <a:cxnLst>
                <a:cxn ang="0">
                  <a:pos x="449" y="721"/>
                </a:cxn>
                <a:cxn ang="0">
                  <a:pos x="449" y="0"/>
                </a:cxn>
                <a:cxn ang="0">
                  <a:pos x="0" y="120"/>
                </a:cxn>
                <a:cxn ang="0">
                  <a:pos x="0" y="841"/>
                </a:cxn>
                <a:cxn ang="0">
                  <a:pos x="449" y="721"/>
                </a:cxn>
              </a:cxnLst>
              <a:rect l="0" t="0" r="r" b="b"/>
              <a:pathLst>
                <a:path w="450" h="842">
                  <a:moveTo>
                    <a:pt x="449" y="721"/>
                  </a:moveTo>
                  <a:lnTo>
                    <a:pt x="449" y="0"/>
                  </a:lnTo>
                  <a:lnTo>
                    <a:pt x="0" y="120"/>
                  </a:lnTo>
                  <a:lnTo>
                    <a:pt x="0" y="841"/>
                  </a:lnTo>
                  <a:lnTo>
                    <a:pt x="449" y="721"/>
                  </a:lnTo>
                </a:path>
              </a:pathLst>
            </a:custGeom>
            <a:solidFill>
              <a:srgbClr val="77777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76890" name="Group 1082"/>
            <p:cNvGrpSpPr>
              <a:grpSpLocks/>
            </p:cNvGrpSpPr>
            <p:nvPr/>
          </p:nvGrpSpPr>
          <p:grpSpPr bwMode="auto">
            <a:xfrm>
              <a:off x="864" y="1058"/>
              <a:ext cx="449" cy="842"/>
              <a:chOff x="864" y="1058"/>
              <a:chExt cx="449" cy="842"/>
            </a:xfrm>
          </p:grpSpPr>
          <p:sp>
            <p:nvSpPr>
              <p:cNvPr id="376891" name="Freeform 1083"/>
              <p:cNvSpPr>
                <a:spLocks/>
              </p:cNvSpPr>
              <p:nvPr/>
            </p:nvSpPr>
            <p:spPr bwMode="auto">
              <a:xfrm>
                <a:off x="864" y="1058"/>
                <a:ext cx="449" cy="842"/>
              </a:xfrm>
              <a:custGeom>
                <a:avLst/>
                <a:gdLst/>
                <a:ahLst/>
                <a:cxnLst>
                  <a:cxn ang="0">
                    <a:pos x="448" y="720"/>
                  </a:cxn>
                  <a:cxn ang="0">
                    <a:pos x="448" y="0"/>
                  </a:cxn>
                  <a:cxn ang="0">
                    <a:pos x="0" y="120"/>
                  </a:cxn>
                  <a:cxn ang="0">
                    <a:pos x="0" y="841"/>
                  </a:cxn>
                  <a:cxn ang="0">
                    <a:pos x="448" y="720"/>
                  </a:cxn>
                </a:cxnLst>
                <a:rect l="0" t="0" r="r" b="b"/>
                <a:pathLst>
                  <a:path w="449" h="842">
                    <a:moveTo>
                      <a:pt x="448" y="720"/>
                    </a:moveTo>
                    <a:lnTo>
                      <a:pt x="448" y="0"/>
                    </a:lnTo>
                    <a:lnTo>
                      <a:pt x="0" y="120"/>
                    </a:lnTo>
                    <a:lnTo>
                      <a:pt x="0" y="841"/>
                    </a:lnTo>
                    <a:lnTo>
                      <a:pt x="448" y="7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892" name="Freeform 1084"/>
              <p:cNvSpPr>
                <a:spLocks/>
              </p:cNvSpPr>
              <p:nvPr/>
            </p:nvSpPr>
            <p:spPr bwMode="white">
              <a:xfrm>
                <a:off x="891" y="1092"/>
                <a:ext cx="395" cy="773"/>
              </a:xfrm>
              <a:custGeom>
                <a:avLst/>
                <a:gdLst/>
                <a:ahLst/>
                <a:cxnLst>
                  <a:cxn ang="0">
                    <a:pos x="394" y="670"/>
                  </a:cxn>
                  <a:cxn ang="0">
                    <a:pos x="394" y="0"/>
                  </a:cxn>
                  <a:cxn ang="0">
                    <a:pos x="0" y="102"/>
                  </a:cxn>
                  <a:cxn ang="0">
                    <a:pos x="0" y="772"/>
                  </a:cxn>
                  <a:cxn ang="0">
                    <a:pos x="394" y="670"/>
                  </a:cxn>
                </a:cxnLst>
                <a:rect l="0" t="0" r="r" b="b"/>
                <a:pathLst>
                  <a:path w="395" h="773">
                    <a:moveTo>
                      <a:pt x="394" y="670"/>
                    </a:moveTo>
                    <a:lnTo>
                      <a:pt x="394" y="0"/>
                    </a:lnTo>
                    <a:lnTo>
                      <a:pt x="0" y="102"/>
                    </a:lnTo>
                    <a:lnTo>
                      <a:pt x="0" y="772"/>
                    </a:lnTo>
                    <a:lnTo>
                      <a:pt x="394" y="670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893" name="Freeform 1085"/>
              <p:cNvSpPr>
                <a:spLocks/>
              </p:cNvSpPr>
              <p:nvPr/>
            </p:nvSpPr>
            <p:spPr bwMode="auto">
              <a:xfrm>
                <a:off x="926" y="1216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894" name="Freeform 1086"/>
              <p:cNvSpPr>
                <a:spLocks/>
              </p:cNvSpPr>
              <p:nvPr/>
            </p:nvSpPr>
            <p:spPr bwMode="auto">
              <a:xfrm>
                <a:off x="926" y="1302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895" name="Freeform 1087"/>
              <p:cNvSpPr>
                <a:spLocks/>
              </p:cNvSpPr>
              <p:nvPr/>
            </p:nvSpPr>
            <p:spPr bwMode="auto">
              <a:xfrm>
                <a:off x="926" y="1387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896" name="Freeform 1088"/>
              <p:cNvSpPr>
                <a:spLocks/>
              </p:cNvSpPr>
              <p:nvPr/>
            </p:nvSpPr>
            <p:spPr bwMode="auto">
              <a:xfrm>
                <a:off x="926" y="1473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897" name="Freeform 1089"/>
              <p:cNvSpPr>
                <a:spLocks/>
              </p:cNvSpPr>
              <p:nvPr/>
            </p:nvSpPr>
            <p:spPr bwMode="auto">
              <a:xfrm>
                <a:off x="926" y="1558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898" name="Freeform 1090"/>
              <p:cNvSpPr>
                <a:spLocks/>
              </p:cNvSpPr>
              <p:nvPr/>
            </p:nvSpPr>
            <p:spPr bwMode="auto">
              <a:xfrm>
                <a:off x="926" y="1643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899" name="Freeform 1091"/>
              <p:cNvSpPr>
                <a:spLocks/>
              </p:cNvSpPr>
              <p:nvPr/>
            </p:nvSpPr>
            <p:spPr bwMode="auto">
              <a:xfrm>
                <a:off x="926" y="1729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00" name="Freeform 1092"/>
              <p:cNvSpPr>
                <a:spLocks/>
              </p:cNvSpPr>
              <p:nvPr/>
            </p:nvSpPr>
            <p:spPr bwMode="auto">
              <a:xfrm>
                <a:off x="1114" y="1162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01" name="Freeform 1093"/>
              <p:cNvSpPr>
                <a:spLocks/>
              </p:cNvSpPr>
              <p:nvPr/>
            </p:nvSpPr>
            <p:spPr bwMode="auto">
              <a:xfrm>
                <a:off x="1114" y="1247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02" name="Freeform 1094"/>
              <p:cNvSpPr>
                <a:spLocks/>
              </p:cNvSpPr>
              <p:nvPr/>
            </p:nvSpPr>
            <p:spPr bwMode="auto">
              <a:xfrm>
                <a:off x="1114" y="1333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03" name="Freeform 1095"/>
              <p:cNvSpPr>
                <a:spLocks/>
              </p:cNvSpPr>
              <p:nvPr/>
            </p:nvSpPr>
            <p:spPr bwMode="auto">
              <a:xfrm>
                <a:off x="1114" y="1418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04" name="Freeform 1096"/>
              <p:cNvSpPr>
                <a:spLocks/>
              </p:cNvSpPr>
              <p:nvPr/>
            </p:nvSpPr>
            <p:spPr bwMode="auto">
              <a:xfrm>
                <a:off x="1114" y="1503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05" name="Freeform 1097"/>
              <p:cNvSpPr>
                <a:spLocks/>
              </p:cNvSpPr>
              <p:nvPr/>
            </p:nvSpPr>
            <p:spPr bwMode="auto">
              <a:xfrm>
                <a:off x="1114" y="1589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06" name="Freeform 1098"/>
              <p:cNvSpPr>
                <a:spLocks/>
              </p:cNvSpPr>
              <p:nvPr/>
            </p:nvSpPr>
            <p:spPr bwMode="auto">
              <a:xfrm>
                <a:off x="1114" y="1674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376907" name="Group 1099"/>
          <p:cNvGrpSpPr>
            <a:grpSpLocks/>
          </p:cNvGrpSpPr>
          <p:nvPr/>
        </p:nvGrpSpPr>
        <p:grpSpPr bwMode="auto">
          <a:xfrm>
            <a:off x="4673600" y="1828800"/>
            <a:ext cx="1014413" cy="1157288"/>
            <a:chOff x="2560" y="1048"/>
            <a:chExt cx="639" cy="831"/>
          </a:xfrm>
        </p:grpSpPr>
        <p:sp>
          <p:nvSpPr>
            <p:cNvPr id="376908" name="Freeform 1100"/>
            <p:cNvSpPr>
              <a:spLocks/>
            </p:cNvSpPr>
            <p:nvPr/>
          </p:nvSpPr>
          <p:spPr bwMode="auto">
            <a:xfrm>
              <a:off x="2560" y="1048"/>
              <a:ext cx="443" cy="831"/>
            </a:xfrm>
            <a:custGeom>
              <a:avLst/>
              <a:gdLst/>
              <a:ahLst/>
              <a:cxnLst>
                <a:cxn ang="0">
                  <a:pos x="442" y="711"/>
                </a:cxn>
                <a:cxn ang="0">
                  <a:pos x="442" y="0"/>
                </a:cxn>
                <a:cxn ang="0">
                  <a:pos x="0" y="118"/>
                </a:cxn>
                <a:cxn ang="0">
                  <a:pos x="0" y="830"/>
                </a:cxn>
                <a:cxn ang="0">
                  <a:pos x="442" y="711"/>
                </a:cxn>
              </a:cxnLst>
              <a:rect l="0" t="0" r="r" b="b"/>
              <a:pathLst>
                <a:path w="443" h="831">
                  <a:moveTo>
                    <a:pt x="442" y="711"/>
                  </a:moveTo>
                  <a:lnTo>
                    <a:pt x="442" y="0"/>
                  </a:lnTo>
                  <a:lnTo>
                    <a:pt x="0" y="118"/>
                  </a:lnTo>
                  <a:lnTo>
                    <a:pt x="0" y="830"/>
                  </a:lnTo>
                  <a:lnTo>
                    <a:pt x="442" y="71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09" name="Freeform 1101"/>
            <p:cNvSpPr>
              <a:spLocks/>
            </p:cNvSpPr>
            <p:nvPr/>
          </p:nvSpPr>
          <p:spPr bwMode="white">
            <a:xfrm>
              <a:off x="2586" y="1082"/>
              <a:ext cx="391" cy="762"/>
            </a:xfrm>
            <a:custGeom>
              <a:avLst/>
              <a:gdLst/>
              <a:ahLst/>
              <a:cxnLst>
                <a:cxn ang="0">
                  <a:pos x="390" y="661"/>
                </a:cxn>
                <a:cxn ang="0">
                  <a:pos x="390" y="0"/>
                </a:cxn>
                <a:cxn ang="0">
                  <a:pos x="0" y="101"/>
                </a:cxn>
                <a:cxn ang="0">
                  <a:pos x="0" y="761"/>
                </a:cxn>
                <a:cxn ang="0">
                  <a:pos x="390" y="661"/>
                </a:cxn>
              </a:cxnLst>
              <a:rect l="0" t="0" r="r" b="b"/>
              <a:pathLst>
                <a:path w="391" h="762">
                  <a:moveTo>
                    <a:pt x="390" y="661"/>
                  </a:moveTo>
                  <a:lnTo>
                    <a:pt x="390" y="0"/>
                  </a:lnTo>
                  <a:lnTo>
                    <a:pt x="0" y="101"/>
                  </a:lnTo>
                  <a:lnTo>
                    <a:pt x="0" y="761"/>
                  </a:lnTo>
                  <a:lnTo>
                    <a:pt x="390" y="661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0" name="Freeform 1102"/>
            <p:cNvSpPr>
              <a:spLocks/>
            </p:cNvSpPr>
            <p:nvPr/>
          </p:nvSpPr>
          <p:spPr bwMode="auto">
            <a:xfrm>
              <a:off x="2621" y="1171"/>
              <a:ext cx="247" cy="102"/>
            </a:xfrm>
            <a:custGeom>
              <a:avLst/>
              <a:gdLst/>
              <a:ahLst/>
              <a:cxnLst>
                <a:cxn ang="0">
                  <a:pos x="246" y="33"/>
                </a:cxn>
                <a:cxn ang="0">
                  <a:pos x="246" y="0"/>
                </a:cxn>
                <a:cxn ang="0">
                  <a:pos x="0" y="68"/>
                </a:cxn>
                <a:cxn ang="0">
                  <a:pos x="0" y="101"/>
                </a:cxn>
                <a:cxn ang="0">
                  <a:pos x="246" y="33"/>
                </a:cxn>
              </a:cxnLst>
              <a:rect l="0" t="0" r="r" b="b"/>
              <a:pathLst>
                <a:path w="247" h="102">
                  <a:moveTo>
                    <a:pt x="246" y="33"/>
                  </a:moveTo>
                  <a:lnTo>
                    <a:pt x="246" y="0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246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1" name="Freeform 1103"/>
            <p:cNvSpPr>
              <a:spLocks/>
            </p:cNvSpPr>
            <p:nvPr/>
          </p:nvSpPr>
          <p:spPr bwMode="auto">
            <a:xfrm>
              <a:off x="2621" y="1255"/>
              <a:ext cx="247" cy="103"/>
            </a:xfrm>
            <a:custGeom>
              <a:avLst/>
              <a:gdLst/>
              <a:ahLst/>
              <a:cxnLst>
                <a:cxn ang="0">
                  <a:pos x="246" y="33"/>
                </a:cxn>
                <a:cxn ang="0">
                  <a:pos x="246" y="0"/>
                </a:cxn>
                <a:cxn ang="0">
                  <a:pos x="0" y="69"/>
                </a:cxn>
                <a:cxn ang="0">
                  <a:pos x="0" y="102"/>
                </a:cxn>
                <a:cxn ang="0">
                  <a:pos x="246" y="33"/>
                </a:cxn>
              </a:cxnLst>
              <a:rect l="0" t="0" r="r" b="b"/>
              <a:pathLst>
                <a:path w="247" h="103">
                  <a:moveTo>
                    <a:pt x="246" y="33"/>
                  </a:moveTo>
                  <a:lnTo>
                    <a:pt x="246" y="0"/>
                  </a:lnTo>
                  <a:lnTo>
                    <a:pt x="0" y="69"/>
                  </a:lnTo>
                  <a:lnTo>
                    <a:pt x="0" y="102"/>
                  </a:lnTo>
                  <a:lnTo>
                    <a:pt x="246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2" name="Freeform 1104"/>
            <p:cNvSpPr>
              <a:spLocks/>
            </p:cNvSpPr>
            <p:nvPr/>
          </p:nvSpPr>
          <p:spPr bwMode="auto">
            <a:xfrm>
              <a:off x="2621" y="1340"/>
              <a:ext cx="247" cy="102"/>
            </a:xfrm>
            <a:custGeom>
              <a:avLst/>
              <a:gdLst/>
              <a:ahLst/>
              <a:cxnLst>
                <a:cxn ang="0">
                  <a:pos x="246" y="33"/>
                </a:cxn>
                <a:cxn ang="0">
                  <a:pos x="246" y="0"/>
                </a:cxn>
                <a:cxn ang="0">
                  <a:pos x="0" y="68"/>
                </a:cxn>
                <a:cxn ang="0">
                  <a:pos x="0" y="101"/>
                </a:cxn>
                <a:cxn ang="0">
                  <a:pos x="246" y="33"/>
                </a:cxn>
              </a:cxnLst>
              <a:rect l="0" t="0" r="r" b="b"/>
              <a:pathLst>
                <a:path w="247" h="102">
                  <a:moveTo>
                    <a:pt x="246" y="33"/>
                  </a:moveTo>
                  <a:lnTo>
                    <a:pt x="246" y="0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246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3" name="Freeform 1105"/>
            <p:cNvSpPr>
              <a:spLocks/>
            </p:cNvSpPr>
            <p:nvPr/>
          </p:nvSpPr>
          <p:spPr bwMode="auto">
            <a:xfrm>
              <a:off x="2621" y="1424"/>
              <a:ext cx="247" cy="102"/>
            </a:xfrm>
            <a:custGeom>
              <a:avLst/>
              <a:gdLst/>
              <a:ahLst/>
              <a:cxnLst>
                <a:cxn ang="0">
                  <a:pos x="246" y="33"/>
                </a:cxn>
                <a:cxn ang="0">
                  <a:pos x="246" y="0"/>
                </a:cxn>
                <a:cxn ang="0">
                  <a:pos x="0" y="68"/>
                </a:cxn>
                <a:cxn ang="0">
                  <a:pos x="0" y="101"/>
                </a:cxn>
                <a:cxn ang="0">
                  <a:pos x="246" y="33"/>
                </a:cxn>
              </a:cxnLst>
              <a:rect l="0" t="0" r="r" b="b"/>
              <a:pathLst>
                <a:path w="247" h="102">
                  <a:moveTo>
                    <a:pt x="246" y="33"/>
                  </a:moveTo>
                  <a:lnTo>
                    <a:pt x="246" y="0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246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4" name="Freeform 1106"/>
            <p:cNvSpPr>
              <a:spLocks/>
            </p:cNvSpPr>
            <p:nvPr/>
          </p:nvSpPr>
          <p:spPr bwMode="auto">
            <a:xfrm>
              <a:off x="2621" y="1508"/>
              <a:ext cx="247" cy="103"/>
            </a:xfrm>
            <a:custGeom>
              <a:avLst/>
              <a:gdLst/>
              <a:ahLst/>
              <a:cxnLst>
                <a:cxn ang="0">
                  <a:pos x="246" y="33"/>
                </a:cxn>
                <a:cxn ang="0">
                  <a:pos x="246" y="0"/>
                </a:cxn>
                <a:cxn ang="0">
                  <a:pos x="0" y="69"/>
                </a:cxn>
                <a:cxn ang="0">
                  <a:pos x="0" y="102"/>
                </a:cxn>
                <a:cxn ang="0">
                  <a:pos x="246" y="33"/>
                </a:cxn>
              </a:cxnLst>
              <a:rect l="0" t="0" r="r" b="b"/>
              <a:pathLst>
                <a:path w="247" h="103">
                  <a:moveTo>
                    <a:pt x="246" y="33"/>
                  </a:moveTo>
                  <a:lnTo>
                    <a:pt x="246" y="0"/>
                  </a:lnTo>
                  <a:lnTo>
                    <a:pt x="0" y="69"/>
                  </a:lnTo>
                  <a:lnTo>
                    <a:pt x="0" y="102"/>
                  </a:lnTo>
                  <a:lnTo>
                    <a:pt x="246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5" name="Freeform 1107"/>
            <p:cNvSpPr>
              <a:spLocks/>
            </p:cNvSpPr>
            <p:nvPr/>
          </p:nvSpPr>
          <p:spPr bwMode="auto">
            <a:xfrm>
              <a:off x="2621" y="1592"/>
              <a:ext cx="247" cy="103"/>
            </a:xfrm>
            <a:custGeom>
              <a:avLst/>
              <a:gdLst/>
              <a:ahLst/>
              <a:cxnLst>
                <a:cxn ang="0">
                  <a:pos x="246" y="33"/>
                </a:cxn>
                <a:cxn ang="0">
                  <a:pos x="246" y="0"/>
                </a:cxn>
                <a:cxn ang="0">
                  <a:pos x="0" y="69"/>
                </a:cxn>
                <a:cxn ang="0">
                  <a:pos x="0" y="102"/>
                </a:cxn>
                <a:cxn ang="0">
                  <a:pos x="246" y="33"/>
                </a:cxn>
              </a:cxnLst>
              <a:rect l="0" t="0" r="r" b="b"/>
              <a:pathLst>
                <a:path w="247" h="103">
                  <a:moveTo>
                    <a:pt x="246" y="33"/>
                  </a:moveTo>
                  <a:lnTo>
                    <a:pt x="246" y="0"/>
                  </a:lnTo>
                  <a:lnTo>
                    <a:pt x="0" y="69"/>
                  </a:lnTo>
                  <a:lnTo>
                    <a:pt x="0" y="102"/>
                  </a:lnTo>
                  <a:lnTo>
                    <a:pt x="246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6" name="Freeform 1108"/>
            <p:cNvSpPr>
              <a:spLocks/>
            </p:cNvSpPr>
            <p:nvPr/>
          </p:nvSpPr>
          <p:spPr bwMode="auto">
            <a:xfrm>
              <a:off x="2621" y="1677"/>
              <a:ext cx="247" cy="102"/>
            </a:xfrm>
            <a:custGeom>
              <a:avLst/>
              <a:gdLst/>
              <a:ahLst/>
              <a:cxnLst>
                <a:cxn ang="0">
                  <a:pos x="246" y="33"/>
                </a:cxn>
                <a:cxn ang="0">
                  <a:pos x="246" y="0"/>
                </a:cxn>
                <a:cxn ang="0">
                  <a:pos x="0" y="68"/>
                </a:cxn>
                <a:cxn ang="0">
                  <a:pos x="0" y="101"/>
                </a:cxn>
                <a:cxn ang="0">
                  <a:pos x="246" y="33"/>
                </a:cxn>
              </a:cxnLst>
              <a:rect l="0" t="0" r="r" b="b"/>
              <a:pathLst>
                <a:path w="247" h="102">
                  <a:moveTo>
                    <a:pt x="246" y="33"/>
                  </a:moveTo>
                  <a:lnTo>
                    <a:pt x="246" y="0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246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7" name="Freeform 1109"/>
            <p:cNvSpPr>
              <a:spLocks/>
            </p:cNvSpPr>
            <p:nvPr/>
          </p:nvSpPr>
          <p:spPr bwMode="auto">
            <a:xfrm>
              <a:off x="2902" y="1149"/>
              <a:ext cx="53" cy="51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52" y="0"/>
                </a:cxn>
                <a:cxn ang="0">
                  <a:pos x="0" y="17"/>
                </a:cxn>
                <a:cxn ang="0">
                  <a:pos x="0" y="50"/>
                </a:cxn>
                <a:cxn ang="0">
                  <a:pos x="52" y="33"/>
                </a:cxn>
              </a:cxnLst>
              <a:rect l="0" t="0" r="r" b="b"/>
              <a:pathLst>
                <a:path w="53" h="51">
                  <a:moveTo>
                    <a:pt x="52" y="33"/>
                  </a:moveTo>
                  <a:lnTo>
                    <a:pt x="52" y="0"/>
                  </a:lnTo>
                  <a:lnTo>
                    <a:pt x="0" y="17"/>
                  </a:lnTo>
                  <a:lnTo>
                    <a:pt x="0" y="50"/>
                  </a:lnTo>
                  <a:lnTo>
                    <a:pt x="52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8" name="Freeform 1110"/>
            <p:cNvSpPr>
              <a:spLocks/>
            </p:cNvSpPr>
            <p:nvPr/>
          </p:nvSpPr>
          <p:spPr bwMode="auto">
            <a:xfrm>
              <a:off x="2902" y="1234"/>
              <a:ext cx="53" cy="50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52" y="0"/>
                </a:cxn>
                <a:cxn ang="0">
                  <a:pos x="0" y="16"/>
                </a:cxn>
                <a:cxn ang="0">
                  <a:pos x="0" y="49"/>
                </a:cxn>
                <a:cxn ang="0">
                  <a:pos x="52" y="33"/>
                </a:cxn>
              </a:cxnLst>
              <a:rect l="0" t="0" r="r" b="b"/>
              <a:pathLst>
                <a:path w="53" h="50">
                  <a:moveTo>
                    <a:pt x="52" y="33"/>
                  </a:moveTo>
                  <a:lnTo>
                    <a:pt x="52" y="0"/>
                  </a:lnTo>
                  <a:lnTo>
                    <a:pt x="0" y="16"/>
                  </a:lnTo>
                  <a:lnTo>
                    <a:pt x="0" y="49"/>
                  </a:lnTo>
                  <a:lnTo>
                    <a:pt x="52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19" name="Freeform 1111"/>
            <p:cNvSpPr>
              <a:spLocks/>
            </p:cNvSpPr>
            <p:nvPr/>
          </p:nvSpPr>
          <p:spPr bwMode="auto">
            <a:xfrm>
              <a:off x="2902" y="1318"/>
              <a:ext cx="53" cy="50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52" y="0"/>
                </a:cxn>
                <a:cxn ang="0">
                  <a:pos x="0" y="16"/>
                </a:cxn>
                <a:cxn ang="0">
                  <a:pos x="0" y="49"/>
                </a:cxn>
                <a:cxn ang="0">
                  <a:pos x="52" y="33"/>
                </a:cxn>
              </a:cxnLst>
              <a:rect l="0" t="0" r="r" b="b"/>
              <a:pathLst>
                <a:path w="53" h="50">
                  <a:moveTo>
                    <a:pt x="52" y="33"/>
                  </a:moveTo>
                  <a:lnTo>
                    <a:pt x="52" y="0"/>
                  </a:lnTo>
                  <a:lnTo>
                    <a:pt x="0" y="16"/>
                  </a:lnTo>
                  <a:lnTo>
                    <a:pt x="0" y="49"/>
                  </a:lnTo>
                  <a:lnTo>
                    <a:pt x="52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20" name="Freeform 1112"/>
            <p:cNvSpPr>
              <a:spLocks/>
            </p:cNvSpPr>
            <p:nvPr/>
          </p:nvSpPr>
          <p:spPr bwMode="auto">
            <a:xfrm>
              <a:off x="2902" y="1402"/>
              <a:ext cx="53" cy="51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52" y="0"/>
                </a:cxn>
                <a:cxn ang="0">
                  <a:pos x="0" y="17"/>
                </a:cxn>
                <a:cxn ang="0">
                  <a:pos x="0" y="50"/>
                </a:cxn>
                <a:cxn ang="0">
                  <a:pos x="52" y="33"/>
                </a:cxn>
              </a:cxnLst>
              <a:rect l="0" t="0" r="r" b="b"/>
              <a:pathLst>
                <a:path w="53" h="51">
                  <a:moveTo>
                    <a:pt x="52" y="33"/>
                  </a:moveTo>
                  <a:lnTo>
                    <a:pt x="52" y="0"/>
                  </a:lnTo>
                  <a:lnTo>
                    <a:pt x="0" y="17"/>
                  </a:lnTo>
                  <a:lnTo>
                    <a:pt x="0" y="50"/>
                  </a:lnTo>
                  <a:lnTo>
                    <a:pt x="52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21" name="Freeform 1113"/>
            <p:cNvSpPr>
              <a:spLocks/>
            </p:cNvSpPr>
            <p:nvPr/>
          </p:nvSpPr>
          <p:spPr bwMode="auto">
            <a:xfrm>
              <a:off x="2902" y="1487"/>
              <a:ext cx="53" cy="50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52" y="0"/>
                </a:cxn>
                <a:cxn ang="0">
                  <a:pos x="0" y="16"/>
                </a:cxn>
                <a:cxn ang="0">
                  <a:pos x="0" y="49"/>
                </a:cxn>
                <a:cxn ang="0">
                  <a:pos x="52" y="33"/>
                </a:cxn>
              </a:cxnLst>
              <a:rect l="0" t="0" r="r" b="b"/>
              <a:pathLst>
                <a:path w="53" h="50">
                  <a:moveTo>
                    <a:pt x="52" y="33"/>
                  </a:moveTo>
                  <a:lnTo>
                    <a:pt x="52" y="0"/>
                  </a:lnTo>
                  <a:lnTo>
                    <a:pt x="0" y="16"/>
                  </a:lnTo>
                  <a:lnTo>
                    <a:pt x="0" y="49"/>
                  </a:lnTo>
                  <a:lnTo>
                    <a:pt x="52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22" name="Freeform 1114"/>
            <p:cNvSpPr>
              <a:spLocks/>
            </p:cNvSpPr>
            <p:nvPr/>
          </p:nvSpPr>
          <p:spPr bwMode="auto">
            <a:xfrm>
              <a:off x="2902" y="1571"/>
              <a:ext cx="53" cy="50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52" y="0"/>
                </a:cxn>
                <a:cxn ang="0">
                  <a:pos x="0" y="16"/>
                </a:cxn>
                <a:cxn ang="0">
                  <a:pos x="0" y="49"/>
                </a:cxn>
                <a:cxn ang="0">
                  <a:pos x="52" y="33"/>
                </a:cxn>
              </a:cxnLst>
              <a:rect l="0" t="0" r="r" b="b"/>
              <a:pathLst>
                <a:path w="53" h="50">
                  <a:moveTo>
                    <a:pt x="52" y="33"/>
                  </a:moveTo>
                  <a:lnTo>
                    <a:pt x="52" y="0"/>
                  </a:lnTo>
                  <a:lnTo>
                    <a:pt x="0" y="16"/>
                  </a:lnTo>
                  <a:lnTo>
                    <a:pt x="0" y="49"/>
                  </a:lnTo>
                  <a:lnTo>
                    <a:pt x="52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23" name="Freeform 1115"/>
            <p:cNvSpPr>
              <a:spLocks/>
            </p:cNvSpPr>
            <p:nvPr/>
          </p:nvSpPr>
          <p:spPr bwMode="auto">
            <a:xfrm>
              <a:off x="2902" y="1655"/>
              <a:ext cx="53" cy="51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52" y="0"/>
                </a:cxn>
                <a:cxn ang="0">
                  <a:pos x="0" y="17"/>
                </a:cxn>
                <a:cxn ang="0">
                  <a:pos x="0" y="50"/>
                </a:cxn>
                <a:cxn ang="0">
                  <a:pos x="52" y="33"/>
                </a:cxn>
              </a:cxnLst>
              <a:rect l="0" t="0" r="r" b="b"/>
              <a:pathLst>
                <a:path w="53" h="51">
                  <a:moveTo>
                    <a:pt x="52" y="33"/>
                  </a:moveTo>
                  <a:lnTo>
                    <a:pt x="52" y="0"/>
                  </a:lnTo>
                  <a:lnTo>
                    <a:pt x="0" y="17"/>
                  </a:lnTo>
                  <a:lnTo>
                    <a:pt x="0" y="50"/>
                  </a:lnTo>
                  <a:lnTo>
                    <a:pt x="52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76924" name="Group 1116"/>
            <p:cNvGrpSpPr>
              <a:grpSpLocks/>
            </p:cNvGrpSpPr>
            <p:nvPr/>
          </p:nvGrpSpPr>
          <p:grpSpPr bwMode="auto">
            <a:xfrm>
              <a:off x="2809" y="1143"/>
              <a:ext cx="390" cy="362"/>
              <a:chOff x="2809" y="1143"/>
              <a:chExt cx="390" cy="362"/>
            </a:xfrm>
          </p:grpSpPr>
          <p:sp>
            <p:nvSpPr>
              <p:cNvPr id="376925" name="Freeform 1117"/>
              <p:cNvSpPr>
                <a:spLocks/>
              </p:cNvSpPr>
              <p:nvPr/>
            </p:nvSpPr>
            <p:spPr bwMode="auto">
              <a:xfrm>
                <a:off x="2878" y="1186"/>
                <a:ext cx="289" cy="292"/>
              </a:xfrm>
              <a:custGeom>
                <a:avLst/>
                <a:gdLst/>
                <a:ahLst/>
                <a:cxnLst>
                  <a:cxn ang="0">
                    <a:pos x="2" y="291"/>
                  </a:cxn>
                  <a:cxn ang="0">
                    <a:pos x="0" y="271"/>
                  </a:cxn>
                  <a:cxn ang="0">
                    <a:pos x="288" y="0"/>
                  </a:cxn>
                  <a:cxn ang="0">
                    <a:pos x="285" y="23"/>
                  </a:cxn>
                  <a:cxn ang="0">
                    <a:pos x="2" y="291"/>
                  </a:cxn>
                </a:cxnLst>
                <a:rect l="0" t="0" r="r" b="b"/>
                <a:pathLst>
                  <a:path w="289" h="292">
                    <a:moveTo>
                      <a:pt x="2" y="291"/>
                    </a:moveTo>
                    <a:lnTo>
                      <a:pt x="0" y="271"/>
                    </a:lnTo>
                    <a:lnTo>
                      <a:pt x="288" y="0"/>
                    </a:lnTo>
                    <a:lnTo>
                      <a:pt x="285" y="23"/>
                    </a:lnTo>
                    <a:lnTo>
                      <a:pt x="2" y="291"/>
                    </a:lnTo>
                  </a:path>
                </a:pathLst>
              </a:custGeom>
              <a:solidFill>
                <a:srgbClr val="99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376926" name="Group 1118"/>
              <p:cNvGrpSpPr>
                <a:grpSpLocks/>
              </p:cNvGrpSpPr>
              <p:nvPr/>
            </p:nvGrpSpPr>
            <p:grpSpPr bwMode="auto">
              <a:xfrm>
                <a:off x="2809" y="1143"/>
                <a:ext cx="390" cy="362"/>
                <a:chOff x="2809" y="1143"/>
                <a:chExt cx="390" cy="362"/>
              </a:xfrm>
            </p:grpSpPr>
            <p:sp>
              <p:nvSpPr>
                <p:cNvPr id="376927" name="Freeform 1119"/>
                <p:cNvSpPr>
                  <a:spLocks/>
                </p:cNvSpPr>
                <p:nvPr/>
              </p:nvSpPr>
              <p:spPr bwMode="auto">
                <a:xfrm>
                  <a:off x="2809" y="1438"/>
                  <a:ext cx="77" cy="67"/>
                </a:xfrm>
                <a:custGeom>
                  <a:avLst/>
                  <a:gdLst/>
                  <a:ahLst/>
                  <a:cxnLst>
                    <a:cxn ang="0">
                      <a:pos x="40" y="3"/>
                    </a:cxn>
                    <a:cxn ang="0">
                      <a:pos x="0" y="66"/>
                    </a:cxn>
                    <a:cxn ang="0">
                      <a:pos x="71" y="39"/>
                    </a:cxn>
                    <a:cxn ang="0">
                      <a:pos x="76" y="22"/>
                    </a:cxn>
                    <a:cxn ang="0">
                      <a:pos x="67" y="8"/>
                    </a:cxn>
                    <a:cxn ang="0">
                      <a:pos x="64" y="0"/>
                    </a:cxn>
                    <a:cxn ang="0">
                      <a:pos x="46" y="5"/>
                    </a:cxn>
                    <a:cxn ang="0">
                      <a:pos x="43" y="1"/>
                    </a:cxn>
                    <a:cxn ang="0">
                      <a:pos x="40" y="3"/>
                    </a:cxn>
                  </a:cxnLst>
                  <a:rect l="0" t="0" r="r" b="b"/>
                  <a:pathLst>
                    <a:path w="77" h="67">
                      <a:moveTo>
                        <a:pt x="40" y="3"/>
                      </a:moveTo>
                      <a:lnTo>
                        <a:pt x="0" y="66"/>
                      </a:lnTo>
                      <a:lnTo>
                        <a:pt x="71" y="39"/>
                      </a:lnTo>
                      <a:lnTo>
                        <a:pt x="76" y="22"/>
                      </a:lnTo>
                      <a:lnTo>
                        <a:pt x="67" y="8"/>
                      </a:lnTo>
                      <a:lnTo>
                        <a:pt x="64" y="0"/>
                      </a:lnTo>
                      <a:lnTo>
                        <a:pt x="46" y="5"/>
                      </a:lnTo>
                      <a:lnTo>
                        <a:pt x="43" y="1"/>
                      </a:lnTo>
                      <a:lnTo>
                        <a:pt x="40" y="3"/>
                      </a:lnTo>
                    </a:path>
                  </a:pathLst>
                </a:custGeom>
                <a:solidFill>
                  <a:srgbClr val="FFFFCC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76928" name="Freeform 1120"/>
                <p:cNvSpPr>
                  <a:spLocks/>
                </p:cNvSpPr>
                <p:nvPr/>
              </p:nvSpPr>
              <p:spPr bwMode="auto">
                <a:xfrm>
                  <a:off x="2809" y="1484"/>
                  <a:ext cx="25" cy="21"/>
                </a:xfrm>
                <a:custGeom>
                  <a:avLst/>
                  <a:gdLst/>
                  <a:ahLst/>
                  <a:cxnLst>
                    <a:cxn ang="0">
                      <a:pos x="23" y="1"/>
                    </a:cxn>
                    <a:cxn ang="0">
                      <a:pos x="24" y="5"/>
                    </a:cxn>
                    <a:cxn ang="0">
                      <a:pos x="22" y="12"/>
                    </a:cxn>
                    <a:cxn ang="0">
                      <a:pos x="0" y="20"/>
                    </a:cxn>
                    <a:cxn ang="0">
                      <a:pos x="12" y="0"/>
                    </a:cxn>
                    <a:cxn ang="0">
                      <a:pos x="23" y="1"/>
                    </a:cxn>
                  </a:cxnLst>
                  <a:rect l="0" t="0" r="r" b="b"/>
                  <a:pathLst>
                    <a:path w="25" h="21">
                      <a:moveTo>
                        <a:pt x="23" y="1"/>
                      </a:moveTo>
                      <a:lnTo>
                        <a:pt x="24" y="5"/>
                      </a:lnTo>
                      <a:lnTo>
                        <a:pt x="22" y="12"/>
                      </a:lnTo>
                      <a:lnTo>
                        <a:pt x="0" y="20"/>
                      </a:lnTo>
                      <a:lnTo>
                        <a:pt x="12" y="0"/>
                      </a:lnTo>
                      <a:lnTo>
                        <a:pt x="23" y="1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376929" name="Group 1121"/>
                <p:cNvGrpSpPr>
                  <a:grpSpLocks/>
                </p:cNvGrpSpPr>
                <p:nvPr/>
              </p:nvGrpSpPr>
              <p:grpSpPr bwMode="auto">
                <a:xfrm>
                  <a:off x="2849" y="1143"/>
                  <a:ext cx="350" cy="317"/>
                  <a:chOff x="2849" y="1143"/>
                  <a:chExt cx="350" cy="317"/>
                </a:xfrm>
              </p:grpSpPr>
              <p:sp>
                <p:nvSpPr>
                  <p:cNvPr id="376930" name="Freeform 1122"/>
                  <p:cNvSpPr>
                    <a:spLocks/>
                  </p:cNvSpPr>
                  <p:nvPr/>
                </p:nvSpPr>
                <p:spPr bwMode="auto">
                  <a:xfrm>
                    <a:off x="2849" y="1169"/>
                    <a:ext cx="306" cy="273"/>
                  </a:xfrm>
                  <a:custGeom>
                    <a:avLst/>
                    <a:gdLst/>
                    <a:ahLst/>
                    <a:cxnLst>
                      <a:cxn ang="0">
                        <a:pos x="21" y="270"/>
                      </a:cxn>
                      <a:cxn ang="0">
                        <a:pos x="0" y="272"/>
                      </a:cxn>
                      <a:cxn ang="0">
                        <a:pos x="289" y="0"/>
                      </a:cxn>
                      <a:cxn ang="0">
                        <a:pos x="305" y="11"/>
                      </a:cxn>
                      <a:cxn ang="0">
                        <a:pos x="21" y="270"/>
                      </a:cxn>
                    </a:cxnLst>
                    <a:rect l="0" t="0" r="r" b="b"/>
                    <a:pathLst>
                      <a:path w="306" h="273">
                        <a:moveTo>
                          <a:pt x="21" y="270"/>
                        </a:moveTo>
                        <a:lnTo>
                          <a:pt x="0" y="272"/>
                        </a:lnTo>
                        <a:lnTo>
                          <a:pt x="289" y="0"/>
                        </a:lnTo>
                        <a:lnTo>
                          <a:pt x="305" y="11"/>
                        </a:lnTo>
                        <a:lnTo>
                          <a:pt x="21" y="270"/>
                        </a:lnTo>
                      </a:path>
                    </a:pathLst>
                  </a:custGeom>
                  <a:solidFill>
                    <a:srgbClr val="FFF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76931" name="Freeform 1123"/>
                  <p:cNvSpPr>
                    <a:spLocks/>
                  </p:cNvSpPr>
                  <p:nvPr/>
                </p:nvSpPr>
                <p:spPr bwMode="auto">
                  <a:xfrm>
                    <a:off x="2865" y="1173"/>
                    <a:ext cx="300" cy="287"/>
                  </a:xfrm>
                  <a:custGeom>
                    <a:avLst/>
                    <a:gdLst/>
                    <a:ahLst/>
                    <a:cxnLst>
                      <a:cxn ang="0">
                        <a:pos x="13" y="286"/>
                      </a:cxn>
                      <a:cxn ang="0">
                        <a:pos x="0" y="271"/>
                      </a:cxn>
                      <a:cxn ang="0">
                        <a:pos x="289" y="0"/>
                      </a:cxn>
                      <a:cxn ang="0">
                        <a:pos x="299" y="15"/>
                      </a:cxn>
                      <a:cxn ang="0">
                        <a:pos x="13" y="286"/>
                      </a:cxn>
                    </a:cxnLst>
                    <a:rect l="0" t="0" r="r" b="b"/>
                    <a:pathLst>
                      <a:path w="300" h="287">
                        <a:moveTo>
                          <a:pt x="13" y="286"/>
                        </a:moveTo>
                        <a:lnTo>
                          <a:pt x="0" y="271"/>
                        </a:lnTo>
                        <a:lnTo>
                          <a:pt x="289" y="0"/>
                        </a:lnTo>
                        <a:lnTo>
                          <a:pt x="299" y="15"/>
                        </a:lnTo>
                        <a:lnTo>
                          <a:pt x="13" y="286"/>
                        </a:lnTo>
                      </a:path>
                    </a:pathLst>
                  </a:custGeom>
                  <a:solidFill>
                    <a:srgbClr val="CCCC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grpSp>
                <p:nvGrpSpPr>
                  <p:cNvPr id="376932" name="Group 1124"/>
                  <p:cNvGrpSpPr>
                    <a:grpSpLocks/>
                  </p:cNvGrpSpPr>
                  <p:nvPr/>
                </p:nvGrpSpPr>
                <p:grpSpPr bwMode="auto">
                  <a:xfrm>
                    <a:off x="3129" y="1143"/>
                    <a:ext cx="70" cy="71"/>
                    <a:chOff x="3129" y="1143"/>
                    <a:chExt cx="70" cy="71"/>
                  </a:xfrm>
                </p:grpSpPr>
                <p:sp>
                  <p:nvSpPr>
                    <p:cNvPr id="376933" name="Freeform 1125"/>
                    <p:cNvSpPr>
                      <a:spLocks/>
                    </p:cNvSpPr>
                    <p:nvPr/>
                  </p:nvSpPr>
                  <p:spPr bwMode="auto">
                    <a:xfrm>
                      <a:off x="3136" y="1161"/>
                      <a:ext cx="44" cy="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2" y="9"/>
                        </a:cxn>
                        <a:cxn ang="0">
                          <a:pos x="6" y="8"/>
                        </a:cxn>
                        <a:cxn ang="0">
                          <a:pos x="9" y="8"/>
                        </a:cxn>
                        <a:cxn ang="0">
                          <a:pos x="13" y="9"/>
                        </a:cxn>
                        <a:cxn ang="0">
                          <a:pos x="17" y="10"/>
                        </a:cxn>
                        <a:cxn ang="0">
                          <a:pos x="21" y="13"/>
                        </a:cxn>
                        <a:cxn ang="0">
                          <a:pos x="26" y="17"/>
                        </a:cxn>
                        <a:cxn ang="0">
                          <a:pos x="29" y="21"/>
                        </a:cxn>
                        <a:cxn ang="0">
                          <a:pos x="31" y="24"/>
                        </a:cxn>
                        <a:cxn ang="0">
                          <a:pos x="33" y="27"/>
                        </a:cxn>
                        <a:cxn ang="0">
                          <a:pos x="34" y="29"/>
                        </a:cxn>
                        <a:cxn ang="0">
                          <a:pos x="35" y="32"/>
                        </a:cxn>
                        <a:cxn ang="0">
                          <a:pos x="35" y="35"/>
                        </a:cxn>
                        <a:cxn ang="0">
                          <a:pos x="34" y="38"/>
                        </a:cxn>
                        <a:cxn ang="0">
                          <a:pos x="32" y="42"/>
                        </a:cxn>
                        <a:cxn ang="0">
                          <a:pos x="29" y="46"/>
                        </a:cxn>
                        <a:cxn ang="0">
                          <a:pos x="38" y="38"/>
                        </a:cxn>
                        <a:cxn ang="0">
                          <a:pos x="40" y="34"/>
                        </a:cxn>
                        <a:cxn ang="0">
                          <a:pos x="42" y="31"/>
                        </a:cxn>
                        <a:cxn ang="0">
                          <a:pos x="43" y="28"/>
                        </a:cxn>
                        <a:cxn ang="0">
                          <a:pos x="43" y="25"/>
                        </a:cxn>
                        <a:cxn ang="0">
                          <a:pos x="42" y="22"/>
                        </a:cxn>
                        <a:cxn ang="0">
                          <a:pos x="41" y="19"/>
                        </a:cxn>
                        <a:cxn ang="0">
                          <a:pos x="40" y="17"/>
                        </a:cxn>
                        <a:cxn ang="0">
                          <a:pos x="38" y="14"/>
                        </a:cxn>
                        <a:cxn ang="0">
                          <a:pos x="34" y="10"/>
                        </a:cxn>
                        <a:cxn ang="0">
                          <a:pos x="29" y="6"/>
                        </a:cxn>
                        <a:cxn ang="0">
                          <a:pos x="25" y="3"/>
                        </a:cxn>
                        <a:cxn ang="0">
                          <a:pos x="21" y="1"/>
                        </a:cxn>
                        <a:cxn ang="0">
                          <a:pos x="17" y="0"/>
                        </a:cxn>
                        <a:cxn ang="0">
                          <a:pos x="14" y="0"/>
                        </a:cxn>
                        <a:cxn ang="0">
                          <a:pos x="10" y="1"/>
                        </a:cxn>
                        <a:cxn ang="0">
                          <a:pos x="8" y="3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44" h="47">
                          <a:moveTo>
                            <a:pt x="0" y="10"/>
                          </a:moveTo>
                          <a:lnTo>
                            <a:pt x="2" y="9"/>
                          </a:lnTo>
                          <a:lnTo>
                            <a:pt x="6" y="8"/>
                          </a:lnTo>
                          <a:lnTo>
                            <a:pt x="9" y="8"/>
                          </a:lnTo>
                          <a:lnTo>
                            <a:pt x="13" y="9"/>
                          </a:lnTo>
                          <a:lnTo>
                            <a:pt x="17" y="10"/>
                          </a:lnTo>
                          <a:lnTo>
                            <a:pt x="21" y="13"/>
                          </a:lnTo>
                          <a:lnTo>
                            <a:pt x="26" y="17"/>
                          </a:lnTo>
                          <a:lnTo>
                            <a:pt x="29" y="21"/>
                          </a:lnTo>
                          <a:lnTo>
                            <a:pt x="31" y="24"/>
                          </a:lnTo>
                          <a:lnTo>
                            <a:pt x="33" y="27"/>
                          </a:lnTo>
                          <a:lnTo>
                            <a:pt x="34" y="29"/>
                          </a:lnTo>
                          <a:lnTo>
                            <a:pt x="35" y="32"/>
                          </a:lnTo>
                          <a:lnTo>
                            <a:pt x="35" y="35"/>
                          </a:lnTo>
                          <a:lnTo>
                            <a:pt x="34" y="38"/>
                          </a:lnTo>
                          <a:lnTo>
                            <a:pt x="32" y="42"/>
                          </a:lnTo>
                          <a:lnTo>
                            <a:pt x="29" y="46"/>
                          </a:lnTo>
                          <a:lnTo>
                            <a:pt x="38" y="38"/>
                          </a:lnTo>
                          <a:lnTo>
                            <a:pt x="40" y="34"/>
                          </a:lnTo>
                          <a:lnTo>
                            <a:pt x="42" y="31"/>
                          </a:lnTo>
                          <a:lnTo>
                            <a:pt x="43" y="28"/>
                          </a:lnTo>
                          <a:lnTo>
                            <a:pt x="43" y="25"/>
                          </a:lnTo>
                          <a:lnTo>
                            <a:pt x="42" y="22"/>
                          </a:lnTo>
                          <a:lnTo>
                            <a:pt x="41" y="19"/>
                          </a:lnTo>
                          <a:lnTo>
                            <a:pt x="40" y="17"/>
                          </a:lnTo>
                          <a:lnTo>
                            <a:pt x="38" y="14"/>
                          </a:lnTo>
                          <a:lnTo>
                            <a:pt x="34" y="10"/>
                          </a:lnTo>
                          <a:lnTo>
                            <a:pt x="29" y="6"/>
                          </a:lnTo>
                          <a:lnTo>
                            <a:pt x="25" y="3"/>
                          </a:lnTo>
                          <a:lnTo>
                            <a:pt x="21" y="1"/>
                          </a:lnTo>
                          <a:lnTo>
                            <a:pt x="17" y="0"/>
                          </a:lnTo>
                          <a:lnTo>
                            <a:pt x="14" y="0"/>
                          </a:lnTo>
                          <a:lnTo>
                            <a:pt x="10" y="1"/>
                          </a:lnTo>
                          <a:lnTo>
                            <a:pt x="8" y="3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376934" name="Freeform 1126"/>
                    <p:cNvSpPr>
                      <a:spLocks/>
                    </p:cNvSpPr>
                    <p:nvPr/>
                  </p:nvSpPr>
                  <p:spPr bwMode="auto">
                    <a:xfrm>
                      <a:off x="3139" y="1158"/>
                      <a:ext cx="45" cy="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3" y="8"/>
                        </a:cxn>
                        <a:cxn ang="0">
                          <a:pos x="6" y="7"/>
                        </a:cxn>
                        <a:cxn ang="0">
                          <a:pos x="10" y="7"/>
                        </a:cxn>
                        <a:cxn ang="0">
                          <a:pos x="14" y="8"/>
                        </a:cxn>
                        <a:cxn ang="0">
                          <a:pos x="18" y="10"/>
                        </a:cxn>
                        <a:cxn ang="0">
                          <a:pos x="22" y="13"/>
                        </a:cxn>
                        <a:cxn ang="0">
                          <a:pos x="26" y="16"/>
                        </a:cxn>
                        <a:cxn ang="0">
                          <a:pos x="30" y="21"/>
                        </a:cxn>
                        <a:cxn ang="0">
                          <a:pos x="32" y="24"/>
                        </a:cxn>
                        <a:cxn ang="0">
                          <a:pos x="34" y="26"/>
                        </a:cxn>
                        <a:cxn ang="0">
                          <a:pos x="35" y="29"/>
                        </a:cxn>
                        <a:cxn ang="0">
                          <a:pos x="36" y="31"/>
                        </a:cxn>
                        <a:cxn ang="0">
                          <a:pos x="35" y="34"/>
                        </a:cxn>
                        <a:cxn ang="0">
                          <a:pos x="34" y="37"/>
                        </a:cxn>
                        <a:cxn ang="0">
                          <a:pos x="33" y="41"/>
                        </a:cxn>
                        <a:cxn ang="0">
                          <a:pos x="30" y="45"/>
                        </a:cxn>
                        <a:cxn ang="0">
                          <a:pos x="38" y="38"/>
                        </a:cxn>
                        <a:cxn ang="0">
                          <a:pos x="41" y="34"/>
                        </a:cxn>
                        <a:cxn ang="0">
                          <a:pos x="43" y="30"/>
                        </a:cxn>
                        <a:cxn ang="0">
                          <a:pos x="44" y="27"/>
                        </a:cxn>
                        <a:cxn ang="0">
                          <a:pos x="44" y="24"/>
                        </a:cxn>
                        <a:cxn ang="0">
                          <a:pos x="43" y="21"/>
                        </a:cxn>
                        <a:cxn ang="0">
                          <a:pos x="42" y="19"/>
                        </a:cxn>
                        <a:cxn ang="0">
                          <a:pos x="40" y="16"/>
                        </a:cxn>
                        <a:cxn ang="0">
                          <a:pos x="38" y="13"/>
                        </a:cxn>
                        <a:cxn ang="0">
                          <a:pos x="34" y="9"/>
                        </a:cxn>
                        <a:cxn ang="0">
                          <a:pos x="30" y="5"/>
                        </a:cxn>
                        <a:cxn ang="0">
                          <a:pos x="26" y="3"/>
                        </a:cxn>
                        <a:cxn ang="0">
                          <a:pos x="22" y="1"/>
                        </a:cxn>
                        <a:cxn ang="0">
                          <a:pos x="18" y="0"/>
                        </a:cxn>
                        <a:cxn ang="0">
                          <a:pos x="15" y="0"/>
                        </a:cxn>
                        <a:cxn ang="0">
                          <a:pos x="11" y="1"/>
                        </a:cxn>
                        <a:cxn ang="0">
                          <a:pos x="9" y="3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45" h="46">
                          <a:moveTo>
                            <a:pt x="0" y="10"/>
                          </a:moveTo>
                          <a:lnTo>
                            <a:pt x="3" y="8"/>
                          </a:lnTo>
                          <a:lnTo>
                            <a:pt x="6" y="7"/>
                          </a:lnTo>
                          <a:lnTo>
                            <a:pt x="10" y="7"/>
                          </a:lnTo>
                          <a:lnTo>
                            <a:pt x="14" y="8"/>
                          </a:lnTo>
                          <a:lnTo>
                            <a:pt x="18" y="10"/>
                          </a:lnTo>
                          <a:lnTo>
                            <a:pt x="22" y="13"/>
                          </a:lnTo>
                          <a:lnTo>
                            <a:pt x="26" y="16"/>
                          </a:lnTo>
                          <a:lnTo>
                            <a:pt x="30" y="21"/>
                          </a:lnTo>
                          <a:lnTo>
                            <a:pt x="32" y="24"/>
                          </a:lnTo>
                          <a:lnTo>
                            <a:pt x="34" y="26"/>
                          </a:lnTo>
                          <a:lnTo>
                            <a:pt x="35" y="29"/>
                          </a:lnTo>
                          <a:lnTo>
                            <a:pt x="36" y="31"/>
                          </a:lnTo>
                          <a:lnTo>
                            <a:pt x="35" y="34"/>
                          </a:lnTo>
                          <a:lnTo>
                            <a:pt x="34" y="37"/>
                          </a:lnTo>
                          <a:lnTo>
                            <a:pt x="33" y="41"/>
                          </a:lnTo>
                          <a:lnTo>
                            <a:pt x="30" y="45"/>
                          </a:lnTo>
                          <a:lnTo>
                            <a:pt x="38" y="38"/>
                          </a:lnTo>
                          <a:lnTo>
                            <a:pt x="41" y="34"/>
                          </a:lnTo>
                          <a:lnTo>
                            <a:pt x="43" y="30"/>
                          </a:lnTo>
                          <a:lnTo>
                            <a:pt x="44" y="27"/>
                          </a:lnTo>
                          <a:lnTo>
                            <a:pt x="44" y="24"/>
                          </a:lnTo>
                          <a:lnTo>
                            <a:pt x="43" y="21"/>
                          </a:lnTo>
                          <a:lnTo>
                            <a:pt x="42" y="19"/>
                          </a:lnTo>
                          <a:lnTo>
                            <a:pt x="40" y="16"/>
                          </a:lnTo>
                          <a:lnTo>
                            <a:pt x="38" y="13"/>
                          </a:lnTo>
                          <a:lnTo>
                            <a:pt x="34" y="9"/>
                          </a:lnTo>
                          <a:lnTo>
                            <a:pt x="30" y="5"/>
                          </a:lnTo>
                          <a:lnTo>
                            <a:pt x="26" y="3"/>
                          </a:lnTo>
                          <a:lnTo>
                            <a:pt x="22" y="1"/>
                          </a:lnTo>
                          <a:lnTo>
                            <a:pt x="18" y="0"/>
                          </a:lnTo>
                          <a:lnTo>
                            <a:pt x="15" y="0"/>
                          </a:lnTo>
                          <a:lnTo>
                            <a:pt x="11" y="1"/>
                          </a:lnTo>
                          <a:lnTo>
                            <a:pt x="9" y="3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4C4C4C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376935" name="Freeform 1127"/>
                    <p:cNvSpPr>
                      <a:spLocks/>
                    </p:cNvSpPr>
                    <p:nvPr/>
                  </p:nvSpPr>
                  <p:spPr bwMode="auto">
                    <a:xfrm>
                      <a:off x="3143" y="1143"/>
                      <a:ext cx="56" cy="5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1"/>
                        </a:cxn>
                        <a:cxn ang="0">
                          <a:pos x="2" y="19"/>
                        </a:cxn>
                        <a:cxn ang="0">
                          <a:pos x="6" y="18"/>
                        </a:cxn>
                        <a:cxn ang="0">
                          <a:pos x="9" y="18"/>
                        </a:cxn>
                        <a:cxn ang="0">
                          <a:pos x="13" y="19"/>
                        </a:cxn>
                        <a:cxn ang="0">
                          <a:pos x="17" y="21"/>
                        </a:cxn>
                        <a:cxn ang="0">
                          <a:pos x="21" y="24"/>
                        </a:cxn>
                        <a:cxn ang="0">
                          <a:pos x="26" y="28"/>
                        </a:cxn>
                        <a:cxn ang="0">
                          <a:pos x="30" y="32"/>
                        </a:cxn>
                        <a:cxn ang="0">
                          <a:pos x="32" y="35"/>
                        </a:cxn>
                        <a:cxn ang="0">
                          <a:pos x="33" y="38"/>
                        </a:cxn>
                        <a:cxn ang="0">
                          <a:pos x="34" y="41"/>
                        </a:cxn>
                        <a:cxn ang="0">
                          <a:pos x="35" y="43"/>
                        </a:cxn>
                        <a:cxn ang="0">
                          <a:pos x="35" y="47"/>
                        </a:cxn>
                        <a:cxn ang="0">
                          <a:pos x="34" y="50"/>
                        </a:cxn>
                        <a:cxn ang="0">
                          <a:pos x="33" y="54"/>
                        </a:cxn>
                        <a:cxn ang="0">
                          <a:pos x="30" y="58"/>
                        </a:cxn>
                        <a:cxn ang="0">
                          <a:pos x="50" y="40"/>
                        </a:cxn>
                        <a:cxn ang="0">
                          <a:pos x="52" y="35"/>
                        </a:cxn>
                        <a:cxn ang="0">
                          <a:pos x="54" y="32"/>
                        </a:cxn>
                        <a:cxn ang="0">
                          <a:pos x="55" y="28"/>
                        </a:cxn>
                        <a:cxn ang="0">
                          <a:pos x="55" y="25"/>
                        </a:cxn>
                        <a:cxn ang="0">
                          <a:pos x="54" y="22"/>
                        </a:cxn>
                        <a:cxn ang="0">
                          <a:pos x="53" y="19"/>
                        </a:cxn>
                        <a:cxn ang="0">
                          <a:pos x="51" y="17"/>
                        </a:cxn>
                        <a:cxn ang="0">
                          <a:pos x="49" y="14"/>
                        </a:cxn>
                        <a:cxn ang="0">
                          <a:pos x="45" y="9"/>
                        </a:cxn>
                        <a:cxn ang="0">
                          <a:pos x="41" y="5"/>
                        </a:cxn>
                        <a:cxn ang="0">
                          <a:pos x="37" y="3"/>
                        </a:cxn>
                        <a:cxn ang="0">
                          <a:pos x="33" y="1"/>
                        </a:cxn>
                        <a:cxn ang="0">
                          <a:pos x="29" y="0"/>
                        </a:cxn>
                        <a:cxn ang="0">
                          <a:pos x="25" y="0"/>
                        </a:cxn>
                        <a:cxn ang="0">
                          <a:pos x="22" y="1"/>
                        </a:cxn>
                        <a:cxn ang="0">
                          <a:pos x="19" y="3"/>
                        </a:cxn>
                        <a:cxn ang="0">
                          <a:pos x="0" y="21"/>
                        </a:cxn>
                      </a:cxnLst>
                      <a:rect l="0" t="0" r="r" b="b"/>
                      <a:pathLst>
                        <a:path w="56" h="59">
                          <a:moveTo>
                            <a:pt x="0" y="21"/>
                          </a:moveTo>
                          <a:lnTo>
                            <a:pt x="2" y="19"/>
                          </a:lnTo>
                          <a:lnTo>
                            <a:pt x="6" y="18"/>
                          </a:lnTo>
                          <a:lnTo>
                            <a:pt x="9" y="18"/>
                          </a:lnTo>
                          <a:lnTo>
                            <a:pt x="13" y="19"/>
                          </a:lnTo>
                          <a:lnTo>
                            <a:pt x="17" y="21"/>
                          </a:lnTo>
                          <a:lnTo>
                            <a:pt x="21" y="24"/>
                          </a:lnTo>
                          <a:lnTo>
                            <a:pt x="26" y="28"/>
                          </a:lnTo>
                          <a:lnTo>
                            <a:pt x="30" y="32"/>
                          </a:lnTo>
                          <a:lnTo>
                            <a:pt x="32" y="35"/>
                          </a:lnTo>
                          <a:lnTo>
                            <a:pt x="33" y="38"/>
                          </a:lnTo>
                          <a:lnTo>
                            <a:pt x="34" y="41"/>
                          </a:lnTo>
                          <a:lnTo>
                            <a:pt x="35" y="43"/>
                          </a:lnTo>
                          <a:lnTo>
                            <a:pt x="35" y="47"/>
                          </a:lnTo>
                          <a:lnTo>
                            <a:pt x="34" y="50"/>
                          </a:lnTo>
                          <a:lnTo>
                            <a:pt x="33" y="54"/>
                          </a:lnTo>
                          <a:lnTo>
                            <a:pt x="30" y="58"/>
                          </a:lnTo>
                          <a:lnTo>
                            <a:pt x="50" y="40"/>
                          </a:lnTo>
                          <a:lnTo>
                            <a:pt x="52" y="35"/>
                          </a:lnTo>
                          <a:lnTo>
                            <a:pt x="54" y="32"/>
                          </a:lnTo>
                          <a:lnTo>
                            <a:pt x="55" y="28"/>
                          </a:lnTo>
                          <a:lnTo>
                            <a:pt x="55" y="25"/>
                          </a:lnTo>
                          <a:lnTo>
                            <a:pt x="54" y="22"/>
                          </a:lnTo>
                          <a:lnTo>
                            <a:pt x="53" y="19"/>
                          </a:lnTo>
                          <a:lnTo>
                            <a:pt x="51" y="17"/>
                          </a:lnTo>
                          <a:lnTo>
                            <a:pt x="49" y="14"/>
                          </a:lnTo>
                          <a:lnTo>
                            <a:pt x="45" y="9"/>
                          </a:lnTo>
                          <a:lnTo>
                            <a:pt x="41" y="5"/>
                          </a:lnTo>
                          <a:lnTo>
                            <a:pt x="37" y="3"/>
                          </a:lnTo>
                          <a:lnTo>
                            <a:pt x="33" y="1"/>
                          </a:lnTo>
                          <a:lnTo>
                            <a:pt x="29" y="0"/>
                          </a:lnTo>
                          <a:lnTo>
                            <a:pt x="25" y="0"/>
                          </a:lnTo>
                          <a:lnTo>
                            <a:pt x="22" y="1"/>
                          </a:lnTo>
                          <a:lnTo>
                            <a:pt x="19" y="3"/>
                          </a:lnTo>
                          <a:lnTo>
                            <a:pt x="0" y="21"/>
                          </a:lnTo>
                        </a:path>
                      </a:pathLst>
                    </a:custGeom>
                    <a:solidFill>
                      <a:srgbClr val="FFCCCC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376936" name="Freeform 1128"/>
                    <p:cNvSpPr>
                      <a:spLocks/>
                    </p:cNvSpPr>
                    <p:nvPr/>
                  </p:nvSpPr>
                  <p:spPr bwMode="auto">
                    <a:xfrm>
                      <a:off x="3129" y="1168"/>
                      <a:ext cx="44" cy="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2" y="8"/>
                        </a:cxn>
                        <a:cxn ang="0">
                          <a:pos x="6" y="7"/>
                        </a:cxn>
                        <a:cxn ang="0">
                          <a:pos x="9" y="7"/>
                        </a:cxn>
                        <a:cxn ang="0">
                          <a:pos x="13" y="8"/>
                        </a:cxn>
                        <a:cxn ang="0">
                          <a:pos x="17" y="10"/>
                        </a:cxn>
                        <a:cxn ang="0">
                          <a:pos x="21" y="12"/>
                        </a:cxn>
                        <a:cxn ang="0">
                          <a:pos x="25" y="16"/>
                        </a:cxn>
                        <a:cxn ang="0">
                          <a:pos x="29" y="21"/>
                        </a:cxn>
                        <a:cxn ang="0">
                          <a:pos x="31" y="23"/>
                        </a:cxn>
                        <a:cxn ang="0">
                          <a:pos x="33" y="26"/>
                        </a:cxn>
                        <a:cxn ang="0">
                          <a:pos x="34" y="29"/>
                        </a:cxn>
                        <a:cxn ang="0">
                          <a:pos x="35" y="31"/>
                        </a:cxn>
                        <a:cxn ang="0">
                          <a:pos x="34" y="34"/>
                        </a:cxn>
                        <a:cxn ang="0">
                          <a:pos x="34" y="37"/>
                        </a:cxn>
                        <a:cxn ang="0">
                          <a:pos x="32" y="41"/>
                        </a:cxn>
                        <a:cxn ang="0">
                          <a:pos x="29" y="45"/>
                        </a:cxn>
                        <a:cxn ang="0">
                          <a:pos x="38" y="38"/>
                        </a:cxn>
                        <a:cxn ang="0">
                          <a:pos x="40" y="34"/>
                        </a:cxn>
                        <a:cxn ang="0">
                          <a:pos x="42" y="30"/>
                        </a:cxn>
                        <a:cxn ang="0">
                          <a:pos x="43" y="27"/>
                        </a:cxn>
                        <a:cxn ang="0">
                          <a:pos x="43" y="24"/>
                        </a:cxn>
                        <a:cxn ang="0">
                          <a:pos x="42" y="21"/>
                        </a:cxn>
                        <a:cxn ang="0">
                          <a:pos x="41" y="19"/>
                        </a:cxn>
                        <a:cxn ang="0">
                          <a:pos x="40" y="16"/>
                        </a:cxn>
                        <a:cxn ang="0">
                          <a:pos x="38" y="13"/>
                        </a:cxn>
                        <a:cxn ang="0">
                          <a:pos x="34" y="9"/>
                        </a:cxn>
                        <a:cxn ang="0">
                          <a:pos x="29" y="5"/>
                        </a:cxn>
                        <a:cxn ang="0">
                          <a:pos x="25" y="2"/>
                        </a:cxn>
                        <a:cxn ang="0">
                          <a:pos x="21" y="1"/>
                        </a:cxn>
                        <a:cxn ang="0">
                          <a:pos x="17" y="0"/>
                        </a:cxn>
                        <a:cxn ang="0">
                          <a:pos x="14" y="0"/>
                        </a:cxn>
                        <a:cxn ang="0">
                          <a:pos x="10" y="1"/>
                        </a:cxn>
                        <a:cxn ang="0">
                          <a:pos x="8" y="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44" h="46">
                          <a:moveTo>
                            <a:pt x="0" y="10"/>
                          </a:moveTo>
                          <a:lnTo>
                            <a:pt x="2" y="8"/>
                          </a:lnTo>
                          <a:lnTo>
                            <a:pt x="6" y="7"/>
                          </a:lnTo>
                          <a:lnTo>
                            <a:pt x="9" y="7"/>
                          </a:lnTo>
                          <a:lnTo>
                            <a:pt x="13" y="8"/>
                          </a:lnTo>
                          <a:lnTo>
                            <a:pt x="17" y="10"/>
                          </a:lnTo>
                          <a:lnTo>
                            <a:pt x="21" y="12"/>
                          </a:lnTo>
                          <a:lnTo>
                            <a:pt x="25" y="16"/>
                          </a:lnTo>
                          <a:lnTo>
                            <a:pt x="29" y="21"/>
                          </a:lnTo>
                          <a:lnTo>
                            <a:pt x="31" y="23"/>
                          </a:lnTo>
                          <a:lnTo>
                            <a:pt x="33" y="26"/>
                          </a:lnTo>
                          <a:lnTo>
                            <a:pt x="34" y="29"/>
                          </a:lnTo>
                          <a:lnTo>
                            <a:pt x="35" y="31"/>
                          </a:lnTo>
                          <a:lnTo>
                            <a:pt x="34" y="34"/>
                          </a:lnTo>
                          <a:lnTo>
                            <a:pt x="34" y="37"/>
                          </a:lnTo>
                          <a:lnTo>
                            <a:pt x="32" y="41"/>
                          </a:lnTo>
                          <a:lnTo>
                            <a:pt x="29" y="45"/>
                          </a:lnTo>
                          <a:lnTo>
                            <a:pt x="38" y="38"/>
                          </a:lnTo>
                          <a:lnTo>
                            <a:pt x="40" y="34"/>
                          </a:lnTo>
                          <a:lnTo>
                            <a:pt x="42" y="30"/>
                          </a:lnTo>
                          <a:lnTo>
                            <a:pt x="43" y="27"/>
                          </a:lnTo>
                          <a:lnTo>
                            <a:pt x="43" y="24"/>
                          </a:lnTo>
                          <a:lnTo>
                            <a:pt x="42" y="21"/>
                          </a:lnTo>
                          <a:lnTo>
                            <a:pt x="41" y="19"/>
                          </a:lnTo>
                          <a:lnTo>
                            <a:pt x="40" y="16"/>
                          </a:lnTo>
                          <a:lnTo>
                            <a:pt x="38" y="13"/>
                          </a:lnTo>
                          <a:lnTo>
                            <a:pt x="34" y="9"/>
                          </a:lnTo>
                          <a:lnTo>
                            <a:pt x="29" y="5"/>
                          </a:lnTo>
                          <a:lnTo>
                            <a:pt x="25" y="2"/>
                          </a:lnTo>
                          <a:lnTo>
                            <a:pt x="21" y="1"/>
                          </a:lnTo>
                          <a:lnTo>
                            <a:pt x="17" y="0"/>
                          </a:lnTo>
                          <a:lnTo>
                            <a:pt x="14" y="0"/>
                          </a:lnTo>
                          <a:lnTo>
                            <a:pt x="10" y="1"/>
                          </a:lnTo>
                          <a:lnTo>
                            <a:pt x="8" y="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4C4C4C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376937" name="Freeform 1129"/>
                    <p:cNvSpPr>
                      <a:spLocks/>
                    </p:cNvSpPr>
                    <p:nvPr/>
                  </p:nvSpPr>
                  <p:spPr bwMode="auto">
                    <a:xfrm>
                      <a:off x="3178" y="1163"/>
                      <a:ext cx="20" cy="3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"/>
                        </a:cxn>
                        <a:cxn ang="0">
                          <a:pos x="17" y="17"/>
                        </a:cxn>
                        <a:cxn ang="0">
                          <a:pos x="19" y="6"/>
                        </a:cxn>
                        <a:cxn ang="0">
                          <a:pos x="17" y="0"/>
                        </a:cxn>
                        <a:cxn ang="0">
                          <a:pos x="1" y="16"/>
                        </a:cxn>
                        <a:cxn ang="0">
                          <a:pos x="2" y="21"/>
                        </a:cxn>
                        <a:cxn ang="0">
                          <a:pos x="0" y="31"/>
                        </a:cxn>
                      </a:cxnLst>
                      <a:rect l="0" t="0" r="r" b="b"/>
                      <a:pathLst>
                        <a:path w="20" h="32">
                          <a:moveTo>
                            <a:pt x="0" y="31"/>
                          </a:moveTo>
                          <a:lnTo>
                            <a:pt x="17" y="17"/>
                          </a:lnTo>
                          <a:lnTo>
                            <a:pt x="19" y="6"/>
                          </a:lnTo>
                          <a:lnTo>
                            <a:pt x="17" y="0"/>
                          </a:lnTo>
                          <a:lnTo>
                            <a:pt x="1" y="16"/>
                          </a:lnTo>
                          <a:lnTo>
                            <a:pt x="2" y="21"/>
                          </a:lnTo>
                          <a:lnTo>
                            <a:pt x="0" y="31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sp>
              <p:nvSpPr>
                <p:cNvPr id="376938" name="Freeform 1130"/>
                <p:cNvSpPr>
                  <a:spLocks/>
                </p:cNvSpPr>
                <p:nvPr/>
              </p:nvSpPr>
              <p:spPr bwMode="auto">
                <a:xfrm>
                  <a:off x="2835" y="1460"/>
                  <a:ext cx="51" cy="35"/>
                </a:xfrm>
                <a:custGeom>
                  <a:avLst/>
                  <a:gdLst/>
                  <a:ahLst/>
                  <a:cxnLst>
                    <a:cxn ang="0">
                      <a:pos x="46" y="8"/>
                    </a:cxn>
                    <a:cxn ang="0">
                      <a:pos x="45" y="17"/>
                    </a:cxn>
                    <a:cxn ang="0">
                      <a:pos x="0" y="34"/>
                    </a:cxn>
                    <a:cxn ang="0">
                      <a:pos x="5" y="28"/>
                    </a:cxn>
                    <a:cxn ang="0">
                      <a:pos x="47" y="0"/>
                    </a:cxn>
                    <a:cxn ang="0">
                      <a:pos x="50" y="0"/>
                    </a:cxn>
                    <a:cxn ang="0">
                      <a:pos x="46" y="8"/>
                    </a:cxn>
                  </a:cxnLst>
                  <a:rect l="0" t="0" r="r" b="b"/>
                  <a:pathLst>
                    <a:path w="51" h="35">
                      <a:moveTo>
                        <a:pt x="46" y="8"/>
                      </a:moveTo>
                      <a:lnTo>
                        <a:pt x="45" y="17"/>
                      </a:lnTo>
                      <a:lnTo>
                        <a:pt x="0" y="34"/>
                      </a:lnTo>
                      <a:lnTo>
                        <a:pt x="5" y="28"/>
                      </a:lnTo>
                      <a:lnTo>
                        <a:pt x="47" y="0"/>
                      </a:lnTo>
                      <a:lnTo>
                        <a:pt x="50" y="0"/>
                      </a:lnTo>
                      <a:lnTo>
                        <a:pt x="46" y="8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376939" name="Freeform 1131"/>
            <p:cNvSpPr>
              <a:spLocks/>
            </p:cNvSpPr>
            <p:nvPr/>
          </p:nvSpPr>
          <p:spPr bwMode="auto">
            <a:xfrm>
              <a:off x="2828" y="1439"/>
              <a:ext cx="31" cy="4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4" y="3"/>
                </a:cxn>
                <a:cxn ang="0">
                  <a:pos x="30" y="0"/>
                </a:cxn>
                <a:cxn ang="0">
                  <a:pos x="0" y="39"/>
                </a:cxn>
              </a:cxnLst>
              <a:rect l="0" t="0" r="r" b="b"/>
              <a:pathLst>
                <a:path w="31" h="40">
                  <a:moveTo>
                    <a:pt x="0" y="39"/>
                  </a:moveTo>
                  <a:lnTo>
                    <a:pt x="24" y="3"/>
                  </a:lnTo>
                  <a:lnTo>
                    <a:pt x="30" y="0"/>
                  </a:lnTo>
                  <a:lnTo>
                    <a:pt x="0" y="3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6940" name="Group 1132"/>
          <p:cNvGrpSpPr>
            <a:grpSpLocks/>
          </p:cNvGrpSpPr>
          <p:nvPr/>
        </p:nvGrpSpPr>
        <p:grpSpPr bwMode="auto">
          <a:xfrm>
            <a:off x="7315200" y="4572000"/>
            <a:ext cx="1447800" cy="1273175"/>
            <a:chOff x="3936" y="2491"/>
            <a:chExt cx="968" cy="1042"/>
          </a:xfrm>
        </p:grpSpPr>
        <p:sp>
          <p:nvSpPr>
            <p:cNvPr id="376941" name="Freeform 1133"/>
            <p:cNvSpPr>
              <a:spLocks/>
            </p:cNvSpPr>
            <p:nvPr/>
          </p:nvSpPr>
          <p:spPr bwMode="auto">
            <a:xfrm>
              <a:off x="3947" y="2940"/>
              <a:ext cx="670" cy="369"/>
            </a:xfrm>
            <a:custGeom>
              <a:avLst/>
              <a:gdLst/>
              <a:ahLst/>
              <a:cxnLst>
                <a:cxn ang="0">
                  <a:pos x="217" y="368"/>
                </a:cxn>
                <a:cxn ang="0">
                  <a:pos x="669" y="242"/>
                </a:cxn>
                <a:cxn ang="0">
                  <a:pos x="669" y="182"/>
                </a:cxn>
                <a:cxn ang="0">
                  <a:pos x="359" y="0"/>
                </a:cxn>
                <a:cxn ang="0">
                  <a:pos x="0" y="216"/>
                </a:cxn>
                <a:cxn ang="0">
                  <a:pos x="0" y="244"/>
                </a:cxn>
                <a:cxn ang="0">
                  <a:pos x="217" y="368"/>
                </a:cxn>
              </a:cxnLst>
              <a:rect l="0" t="0" r="r" b="b"/>
              <a:pathLst>
                <a:path w="670" h="369">
                  <a:moveTo>
                    <a:pt x="217" y="368"/>
                  </a:moveTo>
                  <a:lnTo>
                    <a:pt x="669" y="242"/>
                  </a:lnTo>
                  <a:lnTo>
                    <a:pt x="669" y="182"/>
                  </a:lnTo>
                  <a:lnTo>
                    <a:pt x="359" y="0"/>
                  </a:lnTo>
                  <a:lnTo>
                    <a:pt x="0" y="216"/>
                  </a:lnTo>
                  <a:lnTo>
                    <a:pt x="0" y="244"/>
                  </a:lnTo>
                  <a:lnTo>
                    <a:pt x="217" y="368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42" name="Freeform 1134"/>
            <p:cNvSpPr>
              <a:spLocks/>
            </p:cNvSpPr>
            <p:nvPr/>
          </p:nvSpPr>
          <p:spPr bwMode="auto">
            <a:xfrm>
              <a:off x="3936" y="2875"/>
              <a:ext cx="688" cy="394"/>
            </a:xfrm>
            <a:custGeom>
              <a:avLst/>
              <a:gdLst/>
              <a:ahLst/>
              <a:cxnLst>
                <a:cxn ang="0">
                  <a:pos x="225" y="393"/>
                </a:cxn>
                <a:cxn ang="0">
                  <a:pos x="687" y="266"/>
                </a:cxn>
                <a:cxn ang="0">
                  <a:pos x="687" y="110"/>
                </a:cxn>
                <a:cxn ang="0">
                  <a:pos x="490" y="0"/>
                </a:cxn>
                <a:cxn ang="0">
                  <a:pos x="0" y="130"/>
                </a:cxn>
                <a:cxn ang="0">
                  <a:pos x="0" y="263"/>
                </a:cxn>
                <a:cxn ang="0">
                  <a:pos x="225" y="393"/>
                </a:cxn>
              </a:cxnLst>
              <a:rect l="0" t="0" r="r" b="b"/>
              <a:pathLst>
                <a:path w="688" h="394">
                  <a:moveTo>
                    <a:pt x="225" y="393"/>
                  </a:moveTo>
                  <a:lnTo>
                    <a:pt x="687" y="266"/>
                  </a:lnTo>
                  <a:lnTo>
                    <a:pt x="687" y="110"/>
                  </a:lnTo>
                  <a:lnTo>
                    <a:pt x="490" y="0"/>
                  </a:lnTo>
                  <a:lnTo>
                    <a:pt x="0" y="130"/>
                  </a:lnTo>
                  <a:lnTo>
                    <a:pt x="0" y="263"/>
                  </a:lnTo>
                  <a:lnTo>
                    <a:pt x="225" y="393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43" name="Freeform 1135"/>
            <p:cNvSpPr>
              <a:spLocks/>
            </p:cNvSpPr>
            <p:nvPr/>
          </p:nvSpPr>
          <p:spPr bwMode="auto">
            <a:xfrm>
              <a:off x="3943" y="3019"/>
              <a:ext cx="220" cy="237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0" y="0"/>
                </a:cxn>
                <a:cxn ang="0">
                  <a:pos x="213" y="105"/>
                </a:cxn>
                <a:cxn ang="0">
                  <a:pos x="219" y="236"/>
                </a:cxn>
                <a:cxn ang="0">
                  <a:pos x="0" y="115"/>
                </a:cxn>
              </a:cxnLst>
              <a:rect l="0" t="0" r="r" b="b"/>
              <a:pathLst>
                <a:path w="220" h="237">
                  <a:moveTo>
                    <a:pt x="0" y="115"/>
                  </a:moveTo>
                  <a:lnTo>
                    <a:pt x="0" y="0"/>
                  </a:lnTo>
                  <a:lnTo>
                    <a:pt x="213" y="105"/>
                  </a:lnTo>
                  <a:lnTo>
                    <a:pt x="219" y="236"/>
                  </a:lnTo>
                  <a:lnTo>
                    <a:pt x="0" y="115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44" name="Line 1136"/>
            <p:cNvSpPr>
              <a:spLocks noChangeShapeType="1"/>
            </p:cNvSpPr>
            <p:nvPr/>
          </p:nvSpPr>
          <p:spPr bwMode="auto">
            <a:xfrm flipV="1">
              <a:off x="4202" y="3033"/>
              <a:ext cx="371" cy="101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45" name="Freeform 1137"/>
            <p:cNvSpPr>
              <a:spLocks/>
            </p:cNvSpPr>
            <p:nvPr/>
          </p:nvSpPr>
          <p:spPr bwMode="auto">
            <a:xfrm>
              <a:off x="4202" y="3033"/>
              <a:ext cx="372" cy="10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71" y="0"/>
                </a:cxn>
                <a:cxn ang="0">
                  <a:pos x="0" y="101"/>
                </a:cxn>
              </a:cxnLst>
              <a:rect l="0" t="0" r="r" b="b"/>
              <a:pathLst>
                <a:path w="372" h="102">
                  <a:moveTo>
                    <a:pt x="0" y="101"/>
                  </a:moveTo>
                  <a:lnTo>
                    <a:pt x="371" y="0"/>
                  </a:lnTo>
                  <a:lnTo>
                    <a:pt x="0" y="101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46" name="Freeform 1138"/>
            <p:cNvSpPr>
              <a:spLocks/>
            </p:cNvSpPr>
            <p:nvPr/>
          </p:nvSpPr>
          <p:spPr bwMode="auto">
            <a:xfrm>
              <a:off x="4223" y="3111"/>
              <a:ext cx="79" cy="3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6" y="0"/>
                </a:cxn>
                <a:cxn ang="0">
                  <a:pos x="78" y="9"/>
                </a:cxn>
                <a:cxn ang="0">
                  <a:pos x="1" y="29"/>
                </a:cxn>
                <a:cxn ang="0">
                  <a:pos x="0" y="19"/>
                </a:cxn>
              </a:cxnLst>
              <a:rect l="0" t="0" r="r" b="b"/>
              <a:pathLst>
                <a:path w="79" h="30">
                  <a:moveTo>
                    <a:pt x="0" y="19"/>
                  </a:moveTo>
                  <a:lnTo>
                    <a:pt x="76" y="0"/>
                  </a:lnTo>
                  <a:lnTo>
                    <a:pt x="78" y="9"/>
                  </a:lnTo>
                  <a:lnTo>
                    <a:pt x="1" y="29"/>
                  </a:lnTo>
                  <a:lnTo>
                    <a:pt x="0" y="1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47" name="Freeform 1139"/>
            <p:cNvSpPr>
              <a:spLocks/>
            </p:cNvSpPr>
            <p:nvPr/>
          </p:nvSpPr>
          <p:spPr bwMode="auto">
            <a:xfrm>
              <a:off x="4223" y="3111"/>
              <a:ext cx="79" cy="3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6" y="0"/>
                </a:cxn>
                <a:cxn ang="0">
                  <a:pos x="78" y="9"/>
                </a:cxn>
                <a:cxn ang="0">
                  <a:pos x="1" y="29"/>
                </a:cxn>
                <a:cxn ang="0">
                  <a:pos x="0" y="19"/>
                </a:cxn>
              </a:cxnLst>
              <a:rect l="0" t="0" r="r" b="b"/>
              <a:pathLst>
                <a:path w="79" h="30">
                  <a:moveTo>
                    <a:pt x="0" y="19"/>
                  </a:moveTo>
                  <a:lnTo>
                    <a:pt x="76" y="0"/>
                  </a:lnTo>
                  <a:lnTo>
                    <a:pt x="78" y="9"/>
                  </a:lnTo>
                  <a:lnTo>
                    <a:pt x="1" y="29"/>
                  </a:lnTo>
                  <a:lnTo>
                    <a:pt x="0" y="1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48" name="Freeform 1140"/>
            <p:cNvSpPr>
              <a:spLocks/>
            </p:cNvSpPr>
            <p:nvPr/>
          </p:nvSpPr>
          <p:spPr bwMode="auto">
            <a:xfrm>
              <a:off x="4328" y="3083"/>
              <a:ext cx="82" cy="3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9" y="0"/>
                </a:cxn>
                <a:cxn ang="0">
                  <a:pos x="81" y="9"/>
                </a:cxn>
                <a:cxn ang="0">
                  <a:pos x="2" y="30"/>
                </a:cxn>
                <a:cxn ang="0">
                  <a:pos x="0" y="20"/>
                </a:cxn>
              </a:cxnLst>
              <a:rect l="0" t="0" r="r" b="b"/>
              <a:pathLst>
                <a:path w="82" h="31">
                  <a:moveTo>
                    <a:pt x="0" y="20"/>
                  </a:moveTo>
                  <a:lnTo>
                    <a:pt x="79" y="0"/>
                  </a:lnTo>
                  <a:lnTo>
                    <a:pt x="81" y="9"/>
                  </a:lnTo>
                  <a:lnTo>
                    <a:pt x="2" y="30"/>
                  </a:lnTo>
                  <a:lnTo>
                    <a:pt x="0" y="2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49" name="Freeform 1141"/>
            <p:cNvSpPr>
              <a:spLocks/>
            </p:cNvSpPr>
            <p:nvPr/>
          </p:nvSpPr>
          <p:spPr bwMode="auto">
            <a:xfrm>
              <a:off x="4328" y="3083"/>
              <a:ext cx="82" cy="3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9" y="0"/>
                </a:cxn>
                <a:cxn ang="0">
                  <a:pos x="81" y="9"/>
                </a:cxn>
                <a:cxn ang="0">
                  <a:pos x="2" y="30"/>
                </a:cxn>
                <a:cxn ang="0">
                  <a:pos x="0" y="20"/>
                </a:cxn>
              </a:cxnLst>
              <a:rect l="0" t="0" r="r" b="b"/>
              <a:pathLst>
                <a:path w="82" h="31">
                  <a:moveTo>
                    <a:pt x="0" y="20"/>
                  </a:moveTo>
                  <a:lnTo>
                    <a:pt x="79" y="0"/>
                  </a:lnTo>
                  <a:lnTo>
                    <a:pt x="81" y="9"/>
                  </a:lnTo>
                  <a:lnTo>
                    <a:pt x="2" y="30"/>
                  </a:lnTo>
                  <a:lnTo>
                    <a:pt x="0" y="2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0" name="Freeform 1142"/>
            <p:cNvSpPr>
              <a:spLocks/>
            </p:cNvSpPr>
            <p:nvPr/>
          </p:nvSpPr>
          <p:spPr bwMode="auto">
            <a:xfrm>
              <a:off x="3968" y="2562"/>
              <a:ext cx="634" cy="540"/>
            </a:xfrm>
            <a:custGeom>
              <a:avLst/>
              <a:gdLst/>
              <a:ahLst/>
              <a:cxnLst>
                <a:cxn ang="0">
                  <a:pos x="182" y="539"/>
                </a:cxn>
                <a:cxn ang="0">
                  <a:pos x="633" y="420"/>
                </a:cxn>
                <a:cxn ang="0">
                  <a:pos x="618" y="23"/>
                </a:cxn>
                <a:cxn ang="0">
                  <a:pos x="591" y="0"/>
                </a:cxn>
                <a:cxn ang="0">
                  <a:pos x="183" y="108"/>
                </a:cxn>
                <a:cxn ang="0">
                  <a:pos x="87" y="58"/>
                </a:cxn>
                <a:cxn ang="0">
                  <a:pos x="0" y="111"/>
                </a:cxn>
                <a:cxn ang="0">
                  <a:pos x="39" y="428"/>
                </a:cxn>
                <a:cxn ang="0">
                  <a:pos x="182" y="539"/>
                </a:cxn>
              </a:cxnLst>
              <a:rect l="0" t="0" r="r" b="b"/>
              <a:pathLst>
                <a:path w="634" h="540">
                  <a:moveTo>
                    <a:pt x="182" y="539"/>
                  </a:moveTo>
                  <a:lnTo>
                    <a:pt x="633" y="420"/>
                  </a:lnTo>
                  <a:lnTo>
                    <a:pt x="618" y="23"/>
                  </a:lnTo>
                  <a:lnTo>
                    <a:pt x="591" y="0"/>
                  </a:lnTo>
                  <a:lnTo>
                    <a:pt x="183" y="108"/>
                  </a:lnTo>
                  <a:lnTo>
                    <a:pt x="87" y="58"/>
                  </a:lnTo>
                  <a:lnTo>
                    <a:pt x="0" y="111"/>
                  </a:lnTo>
                  <a:lnTo>
                    <a:pt x="39" y="428"/>
                  </a:lnTo>
                  <a:lnTo>
                    <a:pt x="182" y="539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1" name="Freeform 1143"/>
            <p:cNvSpPr>
              <a:spLocks/>
            </p:cNvSpPr>
            <p:nvPr/>
          </p:nvSpPr>
          <p:spPr bwMode="auto">
            <a:xfrm>
              <a:off x="3959" y="2541"/>
              <a:ext cx="651" cy="548"/>
            </a:xfrm>
            <a:custGeom>
              <a:avLst/>
              <a:gdLst/>
              <a:ahLst/>
              <a:cxnLst>
                <a:cxn ang="0">
                  <a:pos x="111" y="488"/>
                </a:cxn>
                <a:cxn ang="0">
                  <a:pos x="202" y="547"/>
                </a:cxn>
                <a:cxn ang="0">
                  <a:pos x="650" y="421"/>
                </a:cxn>
                <a:cxn ang="0">
                  <a:pos x="635" y="23"/>
                </a:cxn>
                <a:cxn ang="0">
                  <a:pos x="608" y="0"/>
                </a:cxn>
                <a:cxn ang="0">
                  <a:pos x="200" y="108"/>
                </a:cxn>
                <a:cxn ang="0">
                  <a:pos x="104" y="59"/>
                </a:cxn>
                <a:cxn ang="0">
                  <a:pos x="13" y="95"/>
                </a:cxn>
                <a:cxn ang="0">
                  <a:pos x="0" y="108"/>
                </a:cxn>
                <a:cxn ang="0">
                  <a:pos x="0" y="380"/>
                </a:cxn>
                <a:cxn ang="0">
                  <a:pos x="111" y="488"/>
                </a:cxn>
              </a:cxnLst>
              <a:rect l="0" t="0" r="r" b="b"/>
              <a:pathLst>
                <a:path w="651" h="548">
                  <a:moveTo>
                    <a:pt x="111" y="488"/>
                  </a:moveTo>
                  <a:lnTo>
                    <a:pt x="202" y="547"/>
                  </a:lnTo>
                  <a:lnTo>
                    <a:pt x="650" y="421"/>
                  </a:lnTo>
                  <a:lnTo>
                    <a:pt x="635" y="23"/>
                  </a:lnTo>
                  <a:lnTo>
                    <a:pt x="608" y="0"/>
                  </a:lnTo>
                  <a:lnTo>
                    <a:pt x="200" y="108"/>
                  </a:lnTo>
                  <a:lnTo>
                    <a:pt x="104" y="59"/>
                  </a:lnTo>
                  <a:lnTo>
                    <a:pt x="13" y="95"/>
                  </a:lnTo>
                  <a:lnTo>
                    <a:pt x="0" y="108"/>
                  </a:lnTo>
                  <a:lnTo>
                    <a:pt x="0" y="380"/>
                  </a:lnTo>
                  <a:lnTo>
                    <a:pt x="111" y="488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2" name="Freeform 1144"/>
            <p:cNvSpPr>
              <a:spLocks/>
            </p:cNvSpPr>
            <p:nvPr/>
          </p:nvSpPr>
          <p:spPr bwMode="auto">
            <a:xfrm>
              <a:off x="3968" y="2618"/>
              <a:ext cx="84" cy="372"/>
            </a:xfrm>
            <a:custGeom>
              <a:avLst/>
              <a:gdLst/>
              <a:ahLst/>
              <a:cxnLst>
                <a:cxn ang="0">
                  <a:pos x="0" y="289"/>
                </a:cxn>
                <a:cxn ang="0">
                  <a:pos x="3" y="36"/>
                </a:cxn>
                <a:cxn ang="0">
                  <a:pos x="83" y="0"/>
                </a:cxn>
                <a:cxn ang="0">
                  <a:pos x="81" y="371"/>
                </a:cxn>
                <a:cxn ang="0">
                  <a:pos x="0" y="289"/>
                </a:cxn>
              </a:cxnLst>
              <a:rect l="0" t="0" r="r" b="b"/>
              <a:pathLst>
                <a:path w="84" h="372">
                  <a:moveTo>
                    <a:pt x="0" y="289"/>
                  </a:moveTo>
                  <a:lnTo>
                    <a:pt x="3" y="36"/>
                  </a:lnTo>
                  <a:lnTo>
                    <a:pt x="83" y="0"/>
                  </a:lnTo>
                  <a:lnTo>
                    <a:pt x="81" y="371"/>
                  </a:lnTo>
                  <a:lnTo>
                    <a:pt x="0" y="28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3" name="Freeform 1145"/>
            <p:cNvSpPr>
              <a:spLocks/>
            </p:cNvSpPr>
            <p:nvPr/>
          </p:nvSpPr>
          <p:spPr bwMode="auto">
            <a:xfrm>
              <a:off x="4076" y="2628"/>
              <a:ext cx="75" cy="434"/>
            </a:xfrm>
            <a:custGeom>
              <a:avLst/>
              <a:gdLst/>
              <a:ahLst/>
              <a:cxnLst>
                <a:cxn ang="0">
                  <a:pos x="0" y="389"/>
                </a:cxn>
                <a:cxn ang="0">
                  <a:pos x="74" y="433"/>
                </a:cxn>
                <a:cxn ang="0">
                  <a:pos x="74" y="39"/>
                </a:cxn>
                <a:cxn ang="0">
                  <a:pos x="4" y="0"/>
                </a:cxn>
                <a:cxn ang="0">
                  <a:pos x="0" y="389"/>
                </a:cxn>
              </a:cxnLst>
              <a:rect l="0" t="0" r="r" b="b"/>
              <a:pathLst>
                <a:path w="75" h="434">
                  <a:moveTo>
                    <a:pt x="0" y="389"/>
                  </a:moveTo>
                  <a:lnTo>
                    <a:pt x="74" y="433"/>
                  </a:lnTo>
                  <a:lnTo>
                    <a:pt x="74" y="39"/>
                  </a:lnTo>
                  <a:lnTo>
                    <a:pt x="4" y="0"/>
                  </a:lnTo>
                  <a:lnTo>
                    <a:pt x="0" y="389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4" name="Freeform 1146"/>
            <p:cNvSpPr>
              <a:spLocks/>
            </p:cNvSpPr>
            <p:nvPr/>
          </p:nvSpPr>
          <p:spPr bwMode="auto">
            <a:xfrm>
              <a:off x="4227" y="2607"/>
              <a:ext cx="325" cy="409"/>
            </a:xfrm>
            <a:custGeom>
              <a:avLst/>
              <a:gdLst/>
              <a:ahLst/>
              <a:cxnLst>
                <a:cxn ang="0">
                  <a:pos x="324" y="321"/>
                </a:cxn>
                <a:cxn ang="0">
                  <a:pos x="0" y="408"/>
                </a:cxn>
                <a:cxn ang="0">
                  <a:pos x="1" y="88"/>
                </a:cxn>
                <a:cxn ang="0">
                  <a:pos x="314" y="0"/>
                </a:cxn>
                <a:cxn ang="0">
                  <a:pos x="324" y="321"/>
                </a:cxn>
              </a:cxnLst>
              <a:rect l="0" t="0" r="r" b="b"/>
              <a:pathLst>
                <a:path w="325" h="409">
                  <a:moveTo>
                    <a:pt x="324" y="321"/>
                  </a:moveTo>
                  <a:lnTo>
                    <a:pt x="0" y="408"/>
                  </a:lnTo>
                  <a:lnTo>
                    <a:pt x="1" y="88"/>
                  </a:lnTo>
                  <a:lnTo>
                    <a:pt x="314" y="0"/>
                  </a:lnTo>
                  <a:lnTo>
                    <a:pt x="324" y="321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5" name="Freeform 1147"/>
            <p:cNvSpPr>
              <a:spLocks/>
            </p:cNvSpPr>
            <p:nvPr/>
          </p:nvSpPr>
          <p:spPr bwMode="auto">
            <a:xfrm>
              <a:off x="4063" y="2491"/>
              <a:ext cx="505" cy="16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504" y="49"/>
                </a:cxn>
                <a:cxn ang="0">
                  <a:pos x="96" y="159"/>
                </a:cxn>
                <a:cxn ang="0">
                  <a:pos x="0" y="110"/>
                </a:cxn>
                <a:cxn ang="0">
                  <a:pos x="409" y="0"/>
                </a:cxn>
              </a:cxnLst>
              <a:rect l="0" t="0" r="r" b="b"/>
              <a:pathLst>
                <a:path w="505" h="160">
                  <a:moveTo>
                    <a:pt x="409" y="0"/>
                  </a:moveTo>
                  <a:lnTo>
                    <a:pt x="504" y="49"/>
                  </a:lnTo>
                  <a:lnTo>
                    <a:pt x="96" y="159"/>
                  </a:lnTo>
                  <a:lnTo>
                    <a:pt x="0" y="110"/>
                  </a:lnTo>
                  <a:lnTo>
                    <a:pt x="409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6" name="Freeform 1148"/>
            <p:cNvSpPr>
              <a:spLocks/>
            </p:cNvSpPr>
            <p:nvPr/>
          </p:nvSpPr>
          <p:spPr bwMode="auto">
            <a:xfrm>
              <a:off x="4315" y="3301"/>
              <a:ext cx="589" cy="232"/>
            </a:xfrm>
            <a:custGeom>
              <a:avLst/>
              <a:gdLst/>
              <a:ahLst/>
              <a:cxnLst>
                <a:cxn ang="0">
                  <a:pos x="105" y="231"/>
                </a:cxn>
                <a:cxn ang="0">
                  <a:pos x="588" y="95"/>
                </a:cxn>
                <a:cxn ang="0">
                  <a:pos x="420" y="0"/>
                </a:cxn>
                <a:cxn ang="0">
                  <a:pos x="0" y="105"/>
                </a:cxn>
                <a:cxn ang="0">
                  <a:pos x="105" y="231"/>
                </a:cxn>
              </a:cxnLst>
              <a:rect l="0" t="0" r="r" b="b"/>
              <a:pathLst>
                <a:path w="589" h="232">
                  <a:moveTo>
                    <a:pt x="105" y="231"/>
                  </a:moveTo>
                  <a:lnTo>
                    <a:pt x="588" y="95"/>
                  </a:lnTo>
                  <a:lnTo>
                    <a:pt x="420" y="0"/>
                  </a:lnTo>
                  <a:lnTo>
                    <a:pt x="0" y="105"/>
                  </a:lnTo>
                  <a:lnTo>
                    <a:pt x="105" y="231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7" name="Freeform 1149"/>
            <p:cNvSpPr>
              <a:spLocks/>
            </p:cNvSpPr>
            <p:nvPr/>
          </p:nvSpPr>
          <p:spPr bwMode="auto">
            <a:xfrm>
              <a:off x="4326" y="3291"/>
              <a:ext cx="578" cy="232"/>
            </a:xfrm>
            <a:custGeom>
              <a:avLst/>
              <a:gdLst/>
              <a:ahLst/>
              <a:cxnLst>
                <a:cxn ang="0">
                  <a:pos x="105" y="231"/>
                </a:cxn>
                <a:cxn ang="0">
                  <a:pos x="577" y="94"/>
                </a:cxn>
                <a:cxn ang="0">
                  <a:pos x="409" y="0"/>
                </a:cxn>
                <a:cxn ang="0">
                  <a:pos x="0" y="105"/>
                </a:cxn>
                <a:cxn ang="0">
                  <a:pos x="105" y="231"/>
                </a:cxn>
              </a:cxnLst>
              <a:rect l="0" t="0" r="r" b="b"/>
              <a:pathLst>
                <a:path w="578" h="232">
                  <a:moveTo>
                    <a:pt x="105" y="231"/>
                  </a:moveTo>
                  <a:lnTo>
                    <a:pt x="577" y="94"/>
                  </a:lnTo>
                  <a:lnTo>
                    <a:pt x="409" y="0"/>
                  </a:lnTo>
                  <a:lnTo>
                    <a:pt x="0" y="105"/>
                  </a:lnTo>
                  <a:lnTo>
                    <a:pt x="105" y="231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8" name="Freeform 1150"/>
            <p:cNvSpPr>
              <a:spLocks/>
            </p:cNvSpPr>
            <p:nvPr/>
          </p:nvSpPr>
          <p:spPr bwMode="auto">
            <a:xfrm>
              <a:off x="4271" y="2660"/>
              <a:ext cx="247" cy="102"/>
            </a:xfrm>
            <a:custGeom>
              <a:avLst/>
              <a:gdLst/>
              <a:ahLst/>
              <a:cxnLst>
                <a:cxn ang="0">
                  <a:pos x="246" y="35"/>
                </a:cxn>
                <a:cxn ang="0">
                  <a:pos x="246" y="0"/>
                </a:cxn>
                <a:cxn ang="0">
                  <a:pos x="0" y="66"/>
                </a:cxn>
                <a:cxn ang="0">
                  <a:pos x="0" y="101"/>
                </a:cxn>
                <a:cxn ang="0">
                  <a:pos x="246" y="35"/>
                </a:cxn>
              </a:cxnLst>
              <a:rect l="0" t="0" r="r" b="b"/>
              <a:pathLst>
                <a:path w="247" h="102">
                  <a:moveTo>
                    <a:pt x="246" y="35"/>
                  </a:moveTo>
                  <a:lnTo>
                    <a:pt x="246" y="0"/>
                  </a:lnTo>
                  <a:lnTo>
                    <a:pt x="0" y="66"/>
                  </a:lnTo>
                  <a:lnTo>
                    <a:pt x="0" y="101"/>
                  </a:lnTo>
                  <a:lnTo>
                    <a:pt x="246" y="35"/>
                  </a:lnTo>
                </a:path>
              </a:pathLst>
            </a:custGeom>
            <a:solidFill>
              <a:srgbClr val="FFF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59" name="Freeform 1151"/>
            <p:cNvSpPr>
              <a:spLocks/>
            </p:cNvSpPr>
            <p:nvPr/>
          </p:nvSpPr>
          <p:spPr bwMode="auto">
            <a:xfrm>
              <a:off x="4271" y="2729"/>
              <a:ext cx="247" cy="102"/>
            </a:xfrm>
            <a:custGeom>
              <a:avLst/>
              <a:gdLst/>
              <a:ahLst/>
              <a:cxnLst>
                <a:cxn ang="0">
                  <a:pos x="246" y="35"/>
                </a:cxn>
                <a:cxn ang="0">
                  <a:pos x="246" y="0"/>
                </a:cxn>
                <a:cxn ang="0">
                  <a:pos x="0" y="66"/>
                </a:cxn>
                <a:cxn ang="0">
                  <a:pos x="0" y="101"/>
                </a:cxn>
                <a:cxn ang="0">
                  <a:pos x="246" y="35"/>
                </a:cxn>
              </a:cxnLst>
              <a:rect l="0" t="0" r="r" b="b"/>
              <a:pathLst>
                <a:path w="247" h="102">
                  <a:moveTo>
                    <a:pt x="246" y="35"/>
                  </a:moveTo>
                  <a:lnTo>
                    <a:pt x="246" y="0"/>
                  </a:lnTo>
                  <a:lnTo>
                    <a:pt x="0" y="66"/>
                  </a:lnTo>
                  <a:lnTo>
                    <a:pt x="0" y="101"/>
                  </a:lnTo>
                  <a:lnTo>
                    <a:pt x="246" y="35"/>
                  </a:lnTo>
                </a:path>
              </a:pathLst>
            </a:custGeom>
            <a:solidFill>
              <a:srgbClr val="FFF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60" name="Freeform 1152"/>
            <p:cNvSpPr>
              <a:spLocks/>
            </p:cNvSpPr>
            <p:nvPr/>
          </p:nvSpPr>
          <p:spPr bwMode="auto">
            <a:xfrm>
              <a:off x="4271" y="2797"/>
              <a:ext cx="247" cy="101"/>
            </a:xfrm>
            <a:custGeom>
              <a:avLst/>
              <a:gdLst/>
              <a:ahLst/>
              <a:cxnLst>
                <a:cxn ang="0">
                  <a:pos x="246" y="34"/>
                </a:cxn>
                <a:cxn ang="0">
                  <a:pos x="246" y="0"/>
                </a:cxn>
                <a:cxn ang="0">
                  <a:pos x="0" y="66"/>
                </a:cxn>
                <a:cxn ang="0">
                  <a:pos x="0" y="100"/>
                </a:cxn>
                <a:cxn ang="0">
                  <a:pos x="246" y="34"/>
                </a:cxn>
              </a:cxnLst>
              <a:rect l="0" t="0" r="r" b="b"/>
              <a:pathLst>
                <a:path w="247" h="101">
                  <a:moveTo>
                    <a:pt x="246" y="34"/>
                  </a:moveTo>
                  <a:lnTo>
                    <a:pt x="246" y="0"/>
                  </a:lnTo>
                  <a:lnTo>
                    <a:pt x="0" y="66"/>
                  </a:lnTo>
                  <a:lnTo>
                    <a:pt x="0" y="100"/>
                  </a:lnTo>
                  <a:lnTo>
                    <a:pt x="246" y="34"/>
                  </a:lnTo>
                </a:path>
              </a:pathLst>
            </a:custGeom>
            <a:solidFill>
              <a:srgbClr val="FFF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61" name="Freeform 1153"/>
            <p:cNvSpPr>
              <a:spLocks/>
            </p:cNvSpPr>
            <p:nvPr/>
          </p:nvSpPr>
          <p:spPr bwMode="auto">
            <a:xfrm>
              <a:off x="4271" y="2866"/>
              <a:ext cx="247" cy="102"/>
            </a:xfrm>
            <a:custGeom>
              <a:avLst/>
              <a:gdLst/>
              <a:ahLst/>
              <a:cxnLst>
                <a:cxn ang="0">
                  <a:pos x="246" y="35"/>
                </a:cxn>
                <a:cxn ang="0">
                  <a:pos x="246" y="0"/>
                </a:cxn>
                <a:cxn ang="0">
                  <a:pos x="0" y="66"/>
                </a:cxn>
                <a:cxn ang="0">
                  <a:pos x="0" y="101"/>
                </a:cxn>
                <a:cxn ang="0">
                  <a:pos x="246" y="35"/>
                </a:cxn>
              </a:cxnLst>
              <a:rect l="0" t="0" r="r" b="b"/>
              <a:pathLst>
                <a:path w="247" h="102">
                  <a:moveTo>
                    <a:pt x="246" y="35"/>
                  </a:moveTo>
                  <a:lnTo>
                    <a:pt x="246" y="0"/>
                  </a:lnTo>
                  <a:lnTo>
                    <a:pt x="0" y="66"/>
                  </a:lnTo>
                  <a:lnTo>
                    <a:pt x="0" y="101"/>
                  </a:lnTo>
                  <a:lnTo>
                    <a:pt x="246" y="35"/>
                  </a:lnTo>
                </a:path>
              </a:pathLst>
            </a:custGeom>
            <a:solidFill>
              <a:srgbClr val="FFF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62" name="Freeform 1154"/>
            <p:cNvSpPr>
              <a:spLocks/>
            </p:cNvSpPr>
            <p:nvPr/>
          </p:nvSpPr>
          <p:spPr bwMode="auto">
            <a:xfrm>
              <a:off x="4286" y="2776"/>
              <a:ext cx="445" cy="674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87" y="71"/>
                </a:cxn>
                <a:cxn ang="0">
                  <a:pos x="134" y="75"/>
                </a:cxn>
                <a:cxn ang="0">
                  <a:pos x="444" y="601"/>
                </a:cxn>
                <a:cxn ang="0">
                  <a:pos x="206" y="673"/>
                </a:cxn>
                <a:cxn ang="0">
                  <a:pos x="58" y="87"/>
                </a:cxn>
                <a:cxn ang="0">
                  <a:pos x="0" y="95"/>
                </a:cxn>
                <a:cxn ang="0">
                  <a:pos x="76" y="0"/>
                </a:cxn>
              </a:cxnLst>
              <a:rect l="0" t="0" r="r" b="b"/>
              <a:pathLst>
                <a:path w="445" h="674">
                  <a:moveTo>
                    <a:pt x="76" y="0"/>
                  </a:moveTo>
                  <a:lnTo>
                    <a:pt x="187" y="71"/>
                  </a:lnTo>
                  <a:lnTo>
                    <a:pt x="134" y="75"/>
                  </a:lnTo>
                  <a:lnTo>
                    <a:pt x="444" y="601"/>
                  </a:lnTo>
                  <a:lnTo>
                    <a:pt x="206" y="673"/>
                  </a:lnTo>
                  <a:lnTo>
                    <a:pt x="58" y="87"/>
                  </a:lnTo>
                  <a:lnTo>
                    <a:pt x="0" y="95"/>
                  </a:lnTo>
                  <a:lnTo>
                    <a:pt x="76" y="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63" name="Freeform 1155"/>
            <p:cNvSpPr>
              <a:spLocks/>
            </p:cNvSpPr>
            <p:nvPr/>
          </p:nvSpPr>
          <p:spPr bwMode="auto">
            <a:xfrm>
              <a:off x="4296" y="2762"/>
              <a:ext cx="444" cy="673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87" y="70"/>
                </a:cxn>
                <a:cxn ang="0">
                  <a:pos x="134" y="75"/>
                </a:cxn>
                <a:cxn ang="0">
                  <a:pos x="443" y="600"/>
                </a:cxn>
                <a:cxn ang="0">
                  <a:pos x="206" y="672"/>
                </a:cxn>
                <a:cxn ang="0">
                  <a:pos x="57" y="86"/>
                </a:cxn>
                <a:cxn ang="0">
                  <a:pos x="0" y="95"/>
                </a:cxn>
                <a:cxn ang="0">
                  <a:pos x="75" y="0"/>
                </a:cxn>
              </a:cxnLst>
              <a:rect l="0" t="0" r="r" b="b"/>
              <a:pathLst>
                <a:path w="444" h="673">
                  <a:moveTo>
                    <a:pt x="75" y="0"/>
                  </a:moveTo>
                  <a:lnTo>
                    <a:pt x="187" y="70"/>
                  </a:lnTo>
                  <a:lnTo>
                    <a:pt x="134" y="75"/>
                  </a:lnTo>
                  <a:lnTo>
                    <a:pt x="443" y="600"/>
                  </a:lnTo>
                  <a:lnTo>
                    <a:pt x="206" y="672"/>
                  </a:lnTo>
                  <a:lnTo>
                    <a:pt x="57" y="86"/>
                  </a:lnTo>
                  <a:lnTo>
                    <a:pt x="0" y="95"/>
                  </a:lnTo>
                  <a:lnTo>
                    <a:pt x="75" y="0"/>
                  </a:lnTo>
                </a:path>
              </a:pathLst>
            </a:custGeom>
            <a:solidFill>
              <a:srgbClr val="99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6964" name="Group 1156"/>
          <p:cNvGrpSpPr>
            <a:grpSpLocks/>
          </p:cNvGrpSpPr>
          <p:nvPr/>
        </p:nvGrpSpPr>
        <p:grpSpPr bwMode="auto">
          <a:xfrm>
            <a:off x="4572000" y="4495800"/>
            <a:ext cx="1247775" cy="1282700"/>
            <a:chOff x="2424" y="2792"/>
            <a:chExt cx="906" cy="894"/>
          </a:xfrm>
        </p:grpSpPr>
        <p:sp>
          <p:nvSpPr>
            <p:cNvPr id="376965" name="Freeform 1157"/>
            <p:cNvSpPr>
              <a:spLocks/>
            </p:cNvSpPr>
            <p:nvPr/>
          </p:nvSpPr>
          <p:spPr bwMode="auto">
            <a:xfrm>
              <a:off x="2697" y="2823"/>
              <a:ext cx="224" cy="732"/>
            </a:xfrm>
            <a:custGeom>
              <a:avLst/>
              <a:gdLst/>
              <a:ahLst/>
              <a:cxnLst>
                <a:cxn ang="0">
                  <a:pos x="180" y="412"/>
                </a:cxn>
                <a:cxn ang="0">
                  <a:pos x="203" y="303"/>
                </a:cxn>
                <a:cxn ang="0">
                  <a:pos x="221" y="249"/>
                </a:cxn>
                <a:cxn ang="0">
                  <a:pos x="216" y="226"/>
                </a:cxn>
                <a:cxn ang="0">
                  <a:pos x="208" y="195"/>
                </a:cxn>
                <a:cxn ang="0">
                  <a:pos x="198" y="166"/>
                </a:cxn>
                <a:cxn ang="0">
                  <a:pos x="184" y="147"/>
                </a:cxn>
                <a:cxn ang="0">
                  <a:pos x="163" y="130"/>
                </a:cxn>
                <a:cxn ang="0">
                  <a:pos x="142" y="116"/>
                </a:cxn>
                <a:cxn ang="0">
                  <a:pos x="128" y="107"/>
                </a:cxn>
                <a:cxn ang="0">
                  <a:pos x="133" y="97"/>
                </a:cxn>
                <a:cxn ang="0">
                  <a:pos x="136" y="69"/>
                </a:cxn>
                <a:cxn ang="0">
                  <a:pos x="138" y="59"/>
                </a:cxn>
                <a:cxn ang="0">
                  <a:pos x="139" y="44"/>
                </a:cxn>
                <a:cxn ang="0">
                  <a:pos x="138" y="29"/>
                </a:cxn>
                <a:cxn ang="0">
                  <a:pos x="131" y="18"/>
                </a:cxn>
                <a:cxn ang="0">
                  <a:pos x="128" y="13"/>
                </a:cxn>
                <a:cxn ang="0">
                  <a:pos x="127" y="11"/>
                </a:cxn>
                <a:cxn ang="0">
                  <a:pos x="121" y="7"/>
                </a:cxn>
                <a:cxn ang="0">
                  <a:pos x="102" y="1"/>
                </a:cxn>
                <a:cxn ang="0">
                  <a:pos x="87" y="0"/>
                </a:cxn>
                <a:cxn ang="0">
                  <a:pos x="78" y="3"/>
                </a:cxn>
                <a:cxn ang="0">
                  <a:pos x="69" y="12"/>
                </a:cxn>
                <a:cxn ang="0">
                  <a:pos x="59" y="23"/>
                </a:cxn>
                <a:cxn ang="0">
                  <a:pos x="58" y="42"/>
                </a:cxn>
                <a:cxn ang="0">
                  <a:pos x="59" y="64"/>
                </a:cxn>
                <a:cxn ang="0">
                  <a:pos x="61" y="80"/>
                </a:cxn>
                <a:cxn ang="0">
                  <a:pos x="75" y="94"/>
                </a:cxn>
                <a:cxn ang="0">
                  <a:pos x="75" y="107"/>
                </a:cxn>
                <a:cxn ang="0">
                  <a:pos x="58" y="117"/>
                </a:cxn>
                <a:cxn ang="0">
                  <a:pos x="35" y="133"/>
                </a:cxn>
                <a:cxn ang="0">
                  <a:pos x="19" y="146"/>
                </a:cxn>
                <a:cxn ang="0">
                  <a:pos x="16" y="158"/>
                </a:cxn>
                <a:cxn ang="0">
                  <a:pos x="12" y="190"/>
                </a:cxn>
                <a:cxn ang="0">
                  <a:pos x="7" y="234"/>
                </a:cxn>
                <a:cxn ang="0">
                  <a:pos x="3" y="270"/>
                </a:cxn>
                <a:cxn ang="0">
                  <a:pos x="2" y="287"/>
                </a:cxn>
                <a:cxn ang="0">
                  <a:pos x="1" y="317"/>
                </a:cxn>
                <a:cxn ang="0">
                  <a:pos x="0" y="355"/>
                </a:cxn>
                <a:cxn ang="0">
                  <a:pos x="1" y="391"/>
                </a:cxn>
                <a:cxn ang="0">
                  <a:pos x="6" y="407"/>
                </a:cxn>
                <a:cxn ang="0">
                  <a:pos x="13" y="412"/>
                </a:cxn>
                <a:cxn ang="0">
                  <a:pos x="21" y="413"/>
                </a:cxn>
                <a:cxn ang="0">
                  <a:pos x="26" y="413"/>
                </a:cxn>
                <a:cxn ang="0">
                  <a:pos x="24" y="402"/>
                </a:cxn>
                <a:cxn ang="0">
                  <a:pos x="34" y="405"/>
                </a:cxn>
                <a:cxn ang="0">
                  <a:pos x="32" y="534"/>
                </a:cxn>
                <a:cxn ang="0">
                  <a:pos x="27" y="674"/>
                </a:cxn>
                <a:cxn ang="0">
                  <a:pos x="58" y="691"/>
                </a:cxn>
                <a:cxn ang="0">
                  <a:pos x="102" y="693"/>
                </a:cxn>
                <a:cxn ang="0">
                  <a:pos x="109" y="703"/>
                </a:cxn>
                <a:cxn ang="0">
                  <a:pos x="118" y="716"/>
                </a:cxn>
                <a:cxn ang="0">
                  <a:pos x="128" y="727"/>
                </a:cxn>
                <a:cxn ang="0">
                  <a:pos x="137" y="731"/>
                </a:cxn>
                <a:cxn ang="0">
                  <a:pos x="147" y="729"/>
                </a:cxn>
                <a:cxn ang="0">
                  <a:pos x="156" y="727"/>
                </a:cxn>
                <a:cxn ang="0">
                  <a:pos x="161" y="726"/>
                </a:cxn>
                <a:cxn ang="0">
                  <a:pos x="153" y="700"/>
                </a:cxn>
                <a:cxn ang="0">
                  <a:pos x="168" y="542"/>
                </a:cxn>
                <a:cxn ang="0">
                  <a:pos x="178" y="379"/>
                </a:cxn>
              </a:cxnLst>
              <a:rect l="0" t="0" r="r" b="b"/>
              <a:pathLst>
                <a:path w="224" h="732">
                  <a:moveTo>
                    <a:pt x="178" y="379"/>
                  </a:moveTo>
                  <a:lnTo>
                    <a:pt x="180" y="412"/>
                  </a:lnTo>
                  <a:lnTo>
                    <a:pt x="210" y="371"/>
                  </a:lnTo>
                  <a:lnTo>
                    <a:pt x="203" y="303"/>
                  </a:lnTo>
                  <a:lnTo>
                    <a:pt x="223" y="251"/>
                  </a:lnTo>
                  <a:lnTo>
                    <a:pt x="221" y="249"/>
                  </a:lnTo>
                  <a:lnTo>
                    <a:pt x="220" y="240"/>
                  </a:lnTo>
                  <a:lnTo>
                    <a:pt x="216" y="226"/>
                  </a:lnTo>
                  <a:lnTo>
                    <a:pt x="213" y="211"/>
                  </a:lnTo>
                  <a:lnTo>
                    <a:pt x="208" y="195"/>
                  </a:lnTo>
                  <a:lnTo>
                    <a:pt x="203" y="179"/>
                  </a:lnTo>
                  <a:lnTo>
                    <a:pt x="198" y="166"/>
                  </a:lnTo>
                  <a:lnTo>
                    <a:pt x="192" y="156"/>
                  </a:lnTo>
                  <a:lnTo>
                    <a:pt x="184" y="147"/>
                  </a:lnTo>
                  <a:lnTo>
                    <a:pt x="174" y="138"/>
                  </a:lnTo>
                  <a:lnTo>
                    <a:pt x="163" y="130"/>
                  </a:lnTo>
                  <a:lnTo>
                    <a:pt x="152" y="122"/>
                  </a:lnTo>
                  <a:lnTo>
                    <a:pt x="142" y="116"/>
                  </a:lnTo>
                  <a:lnTo>
                    <a:pt x="133" y="111"/>
                  </a:lnTo>
                  <a:lnTo>
                    <a:pt x="128" y="107"/>
                  </a:lnTo>
                  <a:lnTo>
                    <a:pt x="126" y="106"/>
                  </a:lnTo>
                  <a:lnTo>
                    <a:pt x="133" y="97"/>
                  </a:lnTo>
                  <a:lnTo>
                    <a:pt x="136" y="70"/>
                  </a:lnTo>
                  <a:lnTo>
                    <a:pt x="136" y="69"/>
                  </a:lnTo>
                  <a:lnTo>
                    <a:pt x="137" y="65"/>
                  </a:lnTo>
                  <a:lnTo>
                    <a:pt x="138" y="59"/>
                  </a:lnTo>
                  <a:lnTo>
                    <a:pt x="139" y="52"/>
                  </a:lnTo>
                  <a:lnTo>
                    <a:pt x="139" y="44"/>
                  </a:lnTo>
                  <a:lnTo>
                    <a:pt x="139" y="37"/>
                  </a:lnTo>
                  <a:lnTo>
                    <a:pt x="138" y="29"/>
                  </a:lnTo>
                  <a:lnTo>
                    <a:pt x="135" y="23"/>
                  </a:lnTo>
                  <a:lnTo>
                    <a:pt x="131" y="18"/>
                  </a:lnTo>
                  <a:lnTo>
                    <a:pt x="128" y="16"/>
                  </a:lnTo>
                  <a:lnTo>
                    <a:pt x="128" y="13"/>
                  </a:lnTo>
                  <a:lnTo>
                    <a:pt x="128" y="12"/>
                  </a:lnTo>
                  <a:lnTo>
                    <a:pt x="127" y="11"/>
                  </a:lnTo>
                  <a:lnTo>
                    <a:pt x="125" y="9"/>
                  </a:lnTo>
                  <a:lnTo>
                    <a:pt x="121" y="7"/>
                  </a:lnTo>
                  <a:lnTo>
                    <a:pt x="113" y="4"/>
                  </a:lnTo>
                  <a:lnTo>
                    <a:pt x="102" y="1"/>
                  </a:lnTo>
                  <a:lnTo>
                    <a:pt x="94" y="0"/>
                  </a:lnTo>
                  <a:lnTo>
                    <a:pt x="87" y="0"/>
                  </a:lnTo>
                  <a:lnTo>
                    <a:pt x="83" y="1"/>
                  </a:lnTo>
                  <a:lnTo>
                    <a:pt x="78" y="3"/>
                  </a:lnTo>
                  <a:lnTo>
                    <a:pt x="74" y="8"/>
                  </a:lnTo>
                  <a:lnTo>
                    <a:pt x="69" y="12"/>
                  </a:lnTo>
                  <a:lnTo>
                    <a:pt x="63" y="17"/>
                  </a:lnTo>
                  <a:lnTo>
                    <a:pt x="59" y="23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8" y="54"/>
                  </a:lnTo>
                  <a:lnTo>
                    <a:pt x="59" y="64"/>
                  </a:lnTo>
                  <a:lnTo>
                    <a:pt x="60" y="74"/>
                  </a:lnTo>
                  <a:lnTo>
                    <a:pt x="61" y="80"/>
                  </a:lnTo>
                  <a:lnTo>
                    <a:pt x="63" y="83"/>
                  </a:lnTo>
                  <a:lnTo>
                    <a:pt x="75" y="94"/>
                  </a:lnTo>
                  <a:lnTo>
                    <a:pt x="78" y="106"/>
                  </a:lnTo>
                  <a:lnTo>
                    <a:pt x="75" y="107"/>
                  </a:lnTo>
                  <a:lnTo>
                    <a:pt x="68" y="112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5" y="133"/>
                  </a:lnTo>
                  <a:lnTo>
                    <a:pt x="27" y="140"/>
                  </a:lnTo>
                  <a:lnTo>
                    <a:pt x="19" y="146"/>
                  </a:lnTo>
                  <a:lnTo>
                    <a:pt x="17" y="151"/>
                  </a:lnTo>
                  <a:lnTo>
                    <a:pt x="16" y="158"/>
                  </a:lnTo>
                  <a:lnTo>
                    <a:pt x="14" y="172"/>
                  </a:lnTo>
                  <a:lnTo>
                    <a:pt x="12" y="190"/>
                  </a:lnTo>
                  <a:lnTo>
                    <a:pt x="9" y="211"/>
                  </a:lnTo>
                  <a:lnTo>
                    <a:pt x="7" y="234"/>
                  </a:lnTo>
                  <a:lnTo>
                    <a:pt x="4" y="253"/>
                  </a:lnTo>
                  <a:lnTo>
                    <a:pt x="3" y="270"/>
                  </a:lnTo>
                  <a:lnTo>
                    <a:pt x="3" y="280"/>
                  </a:lnTo>
                  <a:lnTo>
                    <a:pt x="2" y="287"/>
                  </a:lnTo>
                  <a:lnTo>
                    <a:pt x="2" y="299"/>
                  </a:lnTo>
                  <a:lnTo>
                    <a:pt x="1" y="317"/>
                  </a:lnTo>
                  <a:lnTo>
                    <a:pt x="1" y="335"/>
                  </a:lnTo>
                  <a:lnTo>
                    <a:pt x="0" y="355"/>
                  </a:lnTo>
                  <a:lnTo>
                    <a:pt x="1" y="374"/>
                  </a:lnTo>
                  <a:lnTo>
                    <a:pt x="1" y="391"/>
                  </a:lnTo>
                  <a:lnTo>
                    <a:pt x="3" y="403"/>
                  </a:lnTo>
                  <a:lnTo>
                    <a:pt x="6" y="407"/>
                  </a:lnTo>
                  <a:lnTo>
                    <a:pt x="9" y="411"/>
                  </a:lnTo>
                  <a:lnTo>
                    <a:pt x="13" y="412"/>
                  </a:lnTo>
                  <a:lnTo>
                    <a:pt x="17" y="413"/>
                  </a:lnTo>
                  <a:lnTo>
                    <a:pt x="21" y="413"/>
                  </a:lnTo>
                  <a:lnTo>
                    <a:pt x="24" y="413"/>
                  </a:lnTo>
                  <a:lnTo>
                    <a:pt x="26" y="413"/>
                  </a:lnTo>
                  <a:lnTo>
                    <a:pt x="27" y="413"/>
                  </a:lnTo>
                  <a:lnTo>
                    <a:pt x="24" y="402"/>
                  </a:lnTo>
                  <a:lnTo>
                    <a:pt x="14" y="395"/>
                  </a:lnTo>
                  <a:lnTo>
                    <a:pt x="34" y="405"/>
                  </a:lnTo>
                  <a:lnTo>
                    <a:pt x="28" y="503"/>
                  </a:lnTo>
                  <a:lnTo>
                    <a:pt x="32" y="534"/>
                  </a:lnTo>
                  <a:lnTo>
                    <a:pt x="59" y="646"/>
                  </a:lnTo>
                  <a:lnTo>
                    <a:pt x="27" y="674"/>
                  </a:lnTo>
                  <a:lnTo>
                    <a:pt x="22" y="692"/>
                  </a:lnTo>
                  <a:lnTo>
                    <a:pt x="58" y="691"/>
                  </a:lnTo>
                  <a:lnTo>
                    <a:pt x="101" y="692"/>
                  </a:lnTo>
                  <a:lnTo>
                    <a:pt x="102" y="693"/>
                  </a:lnTo>
                  <a:lnTo>
                    <a:pt x="105" y="697"/>
                  </a:lnTo>
                  <a:lnTo>
                    <a:pt x="109" y="703"/>
                  </a:lnTo>
                  <a:lnTo>
                    <a:pt x="113" y="709"/>
                  </a:lnTo>
                  <a:lnTo>
                    <a:pt x="118" y="716"/>
                  </a:lnTo>
                  <a:lnTo>
                    <a:pt x="123" y="722"/>
                  </a:lnTo>
                  <a:lnTo>
                    <a:pt x="128" y="727"/>
                  </a:lnTo>
                  <a:lnTo>
                    <a:pt x="133" y="729"/>
                  </a:lnTo>
                  <a:lnTo>
                    <a:pt x="137" y="731"/>
                  </a:lnTo>
                  <a:lnTo>
                    <a:pt x="142" y="731"/>
                  </a:lnTo>
                  <a:lnTo>
                    <a:pt x="147" y="729"/>
                  </a:lnTo>
                  <a:lnTo>
                    <a:pt x="152" y="728"/>
                  </a:lnTo>
                  <a:lnTo>
                    <a:pt x="156" y="727"/>
                  </a:lnTo>
                  <a:lnTo>
                    <a:pt x="158" y="727"/>
                  </a:lnTo>
                  <a:lnTo>
                    <a:pt x="161" y="726"/>
                  </a:lnTo>
                  <a:lnTo>
                    <a:pt x="162" y="726"/>
                  </a:lnTo>
                  <a:lnTo>
                    <a:pt x="153" y="700"/>
                  </a:lnTo>
                  <a:lnTo>
                    <a:pt x="142" y="670"/>
                  </a:lnTo>
                  <a:lnTo>
                    <a:pt x="168" y="542"/>
                  </a:lnTo>
                  <a:lnTo>
                    <a:pt x="173" y="422"/>
                  </a:lnTo>
                  <a:lnTo>
                    <a:pt x="178" y="379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66" name="Freeform 1158"/>
            <p:cNvSpPr>
              <a:spLocks/>
            </p:cNvSpPr>
            <p:nvPr/>
          </p:nvSpPr>
          <p:spPr bwMode="auto">
            <a:xfrm>
              <a:off x="2525" y="2833"/>
              <a:ext cx="215" cy="686"/>
            </a:xfrm>
            <a:custGeom>
              <a:avLst/>
              <a:gdLst/>
              <a:ahLst/>
              <a:cxnLst>
                <a:cxn ang="0">
                  <a:pos x="103" y="324"/>
                </a:cxn>
                <a:cxn ang="0">
                  <a:pos x="103" y="324"/>
                </a:cxn>
                <a:cxn ang="0">
                  <a:pos x="106" y="322"/>
                </a:cxn>
                <a:cxn ang="0">
                  <a:pos x="106" y="323"/>
                </a:cxn>
                <a:cxn ang="0">
                  <a:pos x="196" y="646"/>
                </a:cxn>
                <a:cxn ang="0">
                  <a:pos x="163" y="603"/>
                </a:cxn>
                <a:cxn ang="0">
                  <a:pos x="170" y="507"/>
                </a:cxn>
                <a:cxn ang="0">
                  <a:pos x="175" y="473"/>
                </a:cxn>
                <a:cxn ang="0">
                  <a:pos x="185" y="450"/>
                </a:cxn>
                <a:cxn ang="0">
                  <a:pos x="174" y="310"/>
                </a:cxn>
                <a:cxn ang="0">
                  <a:pos x="185" y="330"/>
                </a:cxn>
                <a:cxn ang="0">
                  <a:pos x="194" y="312"/>
                </a:cxn>
                <a:cxn ang="0">
                  <a:pos x="181" y="272"/>
                </a:cxn>
                <a:cxn ang="0">
                  <a:pos x="188" y="204"/>
                </a:cxn>
                <a:cxn ang="0">
                  <a:pos x="159" y="116"/>
                </a:cxn>
                <a:cxn ang="0">
                  <a:pos x="138" y="101"/>
                </a:cxn>
                <a:cxn ang="0">
                  <a:pos x="147" y="97"/>
                </a:cxn>
                <a:cxn ang="0">
                  <a:pos x="152" y="81"/>
                </a:cxn>
                <a:cxn ang="0">
                  <a:pos x="142" y="70"/>
                </a:cxn>
                <a:cxn ang="0">
                  <a:pos x="138" y="42"/>
                </a:cxn>
                <a:cxn ang="0">
                  <a:pos x="143" y="26"/>
                </a:cxn>
                <a:cxn ang="0">
                  <a:pos x="131" y="9"/>
                </a:cxn>
                <a:cxn ang="0">
                  <a:pos x="117" y="0"/>
                </a:cxn>
                <a:cxn ang="0">
                  <a:pos x="81" y="4"/>
                </a:cxn>
                <a:cxn ang="0">
                  <a:pos x="61" y="34"/>
                </a:cxn>
                <a:cxn ang="0">
                  <a:pos x="47" y="73"/>
                </a:cxn>
                <a:cxn ang="0">
                  <a:pos x="34" y="90"/>
                </a:cxn>
                <a:cxn ang="0">
                  <a:pos x="45" y="101"/>
                </a:cxn>
                <a:cxn ang="0">
                  <a:pos x="42" y="116"/>
                </a:cxn>
                <a:cxn ang="0">
                  <a:pos x="8" y="185"/>
                </a:cxn>
                <a:cxn ang="0">
                  <a:pos x="1" y="232"/>
                </a:cxn>
                <a:cxn ang="0">
                  <a:pos x="21" y="292"/>
                </a:cxn>
                <a:cxn ang="0">
                  <a:pos x="21" y="391"/>
                </a:cxn>
                <a:cxn ang="0">
                  <a:pos x="19" y="464"/>
                </a:cxn>
                <a:cxn ang="0">
                  <a:pos x="43" y="478"/>
                </a:cxn>
                <a:cxn ang="0">
                  <a:pos x="50" y="489"/>
                </a:cxn>
                <a:cxn ang="0">
                  <a:pos x="60" y="516"/>
                </a:cxn>
                <a:cxn ang="0">
                  <a:pos x="56" y="526"/>
                </a:cxn>
                <a:cxn ang="0">
                  <a:pos x="55" y="562"/>
                </a:cxn>
                <a:cxn ang="0">
                  <a:pos x="68" y="611"/>
                </a:cxn>
                <a:cxn ang="0">
                  <a:pos x="64" y="676"/>
                </a:cxn>
                <a:cxn ang="0">
                  <a:pos x="81" y="685"/>
                </a:cxn>
                <a:cxn ang="0">
                  <a:pos x="94" y="667"/>
                </a:cxn>
                <a:cxn ang="0">
                  <a:pos x="87" y="609"/>
                </a:cxn>
                <a:cxn ang="0">
                  <a:pos x="123" y="500"/>
                </a:cxn>
                <a:cxn ang="0">
                  <a:pos x="126" y="535"/>
                </a:cxn>
                <a:cxn ang="0">
                  <a:pos x="136" y="588"/>
                </a:cxn>
                <a:cxn ang="0">
                  <a:pos x="138" y="654"/>
                </a:cxn>
                <a:cxn ang="0">
                  <a:pos x="157" y="655"/>
                </a:cxn>
                <a:cxn ang="0">
                  <a:pos x="181" y="668"/>
                </a:cxn>
                <a:cxn ang="0">
                  <a:pos x="207" y="671"/>
                </a:cxn>
                <a:cxn ang="0">
                  <a:pos x="103" y="324"/>
                </a:cxn>
              </a:cxnLst>
              <a:rect l="0" t="0" r="r" b="b"/>
              <a:pathLst>
                <a:path w="215" h="686">
                  <a:moveTo>
                    <a:pt x="103" y="324"/>
                  </a:moveTo>
                  <a:lnTo>
                    <a:pt x="103" y="324"/>
                  </a:lnTo>
                  <a:lnTo>
                    <a:pt x="103" y="324"/>
                  </a:lnTo>
                  <a:lnTo>
                    <a:pt x="103" y="324"/>
                  </a:lnTo>
                  <a:lnTo>
                    <a:pt x="103" y="324"/>
                  </a:lnTo>
                  <a:lnTo>
                    <a:pt x="103" y="324"/>
                  </a:lnTo>
                  <a:lnTo>
                    <a:pt x="103" y="324"/>
                  </a:lnTo>
                  <a:lnTo>
                    <a:pt x="103" y="324"/>
                  </a:lnTo>
                  <a:lnTo>
                    <a:pt x="103" y="324"/>
                  </a:lnTo>
                  <a:lnTo>
                    <a:pt x="103" y="324"/>
                  </a:lnTo>
                  <a:lnTo>
                    <a:pt x="106" y="323"/>
                  </a:lnTo>
                  <a:lnTo>
                    <a:pt x="107" y="322"/>
                  </a:lnTo>
                  <a:lnTo>
                    <a:pt x="107" y="322"/>
                  </a:lnTo>
                  <a:lnTo>
                    <a:pt x="107" y="322"/>
                  </a:lnTo>
                  <a:lnTo>
                    <a:pt x="106" y="322"/>
                  </a:lnTo>
                  <a:lnTo>
                    <a:pt x="106" y="323"/>
                  </a:lnTo>
                  <a:lnTo>
                    <a:pt x="106" y="323"/>
                  </a:lnTo>
                  <a:lnTo>
                    <a:pt x="106" y="323"/>
                  </a:lnTo>
                  <a:lnTo>
                    <a:pt x="106" y="323"/>
                  </a:lnTo>
                  <a:lnTo>
                    <a:pt x="106" y="323"/>
                  </a:lnTo>
                  <a:lnTo>
                    <a:pt x="103" y="324"/>
                  </a:lnTo>
                  <a:lnTo>
                    <a:pt x="212" y="656"/>
                  </a:lnTo>
                  <a:lnTo>
                    <a:pt x="210" y="655"/>
                  </a:lnTo>
                  <a:lnTo>
                    <a:pt x="205" y="651"/>
                  </a:lnTo>
                  <a:lnTo>
                    <a:pt x="196" y="646"/>
                  </a:lnTo>
                  <a:lnTo>
                    <a:pt x="188" y="639"/>
                  </a:lnTo>
                  <a:lnTo>
                    <a:pt x="179" y="631"/>
                  </a:lnTo>
                  <a:lnTo>
                    <a:pt x="170" y="623"/>
                  </a:lnTo>
                  <a:lnTo>
                    <a:pt x="165" y="613"/>
                  </a:lnTo>
                  <a:lnTo>
                    <a:pt x="163" y="603"/>
                  </a:lnTo>
                  <a:lnTo>
                    <a:pt x="164" y="590"/>
                  </a:lnTo>
                  <a:lnTo>
                    <a:pt x="165" y="572"/>
                  </a:lnTo>
                  <a:lnTo>
                    <a:pt x="166" y="551"/>
                  </a:lnTo>
                  <a:lnTo>
                    <a:pt x="169" y="528"/>
                  </a:lnTo>
                  <a:lnTo>
                    <a:pt x="170" y="507"/>
                  </a:lnTo>
                  <a:lnTo>
                    <a:pt x="173" y="490"/>
                  </a:lnTo>
                  <a:lnTo>
                    <a:pt x="174" y="479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5" y="473"/>
                  </a:lnTo>
                  <a:lnTo>
                    <a:pt x="178" y="471"/>
                  </a:lnTo>
                  <a:lnTo>
                    <a:pt x="180" y="469"/>
                  </a:lnTo>
                  <a:lnTo>
                    <a:pt x="181" y="464"/>
                  </a:lnTo>
                  <a:lnTo>
                    <a:pt x="184" y="459"/>
                  </a:lnTo>
                  <a:lnTo>
                    <a:pt x="185" y="450"/>
                  </a:lnTo>
                  <a:lnTo>
                    <a:pt x="186" y="439"/>
                  </a:lnTo>
                  <a:lnTo>
                    <a:pt x="173" y="307"/>
                  </a:lnTo>
                  <a:lnTo>
                    <a:pt x="173" y="305"/>
                  </a:lnTo>
                  <a:lnTo>
                    <a:pt x="173" y="307"/>
                  </a:lnTo>
                  <a:lnTo>
                    <a:pt x="174" y="310"/>
                  </a:lnTo>
                  <a:lnTo>
                    <a:pt x="175" y="315"/>
                  </a:lnTo>
                  <a:lnTo>
                    <a:pt x="178" y="320"/>
                  </a:lnTo>
                  <a:lnTo>
                    <a:pt x="180" y="325"/>
                  </a:lnTo>
                  <a:lnTo>
                    <a:pt x="183" y="329"/>
                  </a:lnTo>
                  <a:lnTo>
                    <a:pt x="185" y="330"/>
                  </a:lnTo>
                  <a:lnTo>
                    <a:pt x="186" y="329"/>
                  </a:lnTo>
                  <a:lnTo>
                    <a:pt x="189" y="325"/>
                  </a:lnTo>
                  <a:lnTo>
                    <a:pt x="191" y="320"/>
                  </a:lnTo>
                  <a:lnTo>
                    <a:pt x="192" y="317"/>
                  </a:lnTo>
                  <a:lnTo>
                    <a:pt x="194" y="312"/>
                  </a:lnTo>
                  <a:lnTo>
                    <a:pt x="194" y="305"/>
                  </a:lnTo>
                  <a:lnTo>
                    <a:pt x="192" y="299"/>
                  </a:lnTo>
                  <a:lnTo>
                    <a:pt x="190" y="293"/>
                  </a:lnTo>
                  <a:lnTo>
                    <a:pt x="186" y="284"/>
                  </a:lnTo>
                  <a:lnTo>
                    <a:pt x="181" y="272"/>
                  </a:lnTo>
                  <a:lnTo>
                    <a:pt x="180" y="262"/>
                  </a:lnTo>
                  <a:lnTo>
                    <a:pt x="183" y="252"/>
                  </a:lnTo>
                  <a:lnTo>
                    <a:pt x="185" y="241"/>
                  </a:lnTo>
                  <a:lnTo>
                    <a:pt x="188" y="225"/>
                  </a:lnTo>
                  <a:lnTo>
                    <a:pt x="188" y="204"/>
                  </a:lnTo>
                  <a:lnTo>
                    <a:pt x="183" y="174"/>
                  </a:lnTo>
                  <a:lnTo>
                    <a:pt x="173" y="133"/>
                  </a:lnTo>
                  <a:lnTo>
                    <a:pt x="169" y="127"/>
                  </a:lnTo>
                  <a:lnTo>
                    <a:pt x="164" y="121"/>
                  </a:lnTo>
                  <a:lnTo>
                    <a:pt x="159" y="116"/>
                  </a:lnTo>
                  <a:lnTo>
                    <a:pt x="153" y="111"/>
                  </a:lnTo>
                  <a:lnTo>
                    <a:pt x="147" y="107"/>
                  </a:lnTo>
                  <a:lnTo>
                    <a:pt x="142" y="104"/>
                  </a:lnTo>
                  <a:lnTo>
                    <a:pt x="139" y="102"/>
                  </a:lnTo>
                  <a:lnTo>
                    <a:pt x="138" y="101"/>
                  </a:lnTo>
                  <a:lnTo>
                    <a:pt x="138" y="101"/>
                  </a:lnTo>
                  <a:lnTo>
                    <a:pt x="139" y="101"/>
                  </a:lnTo>
                  <a:lnTo>
                    <a:pt x="142" y="100"/>
                  </a:lnTo>
                  <a:lnTo>
                    <a:pt x="144" y="100"/>
                  </a:lnTo>
                  <a:lnTo>
                    <a:pt x="147" y="97"/>
                  </a:lnTo>
                  <a:lnTo>
                    <a:pt x="149" y="96"/>
                  </a:lnTo>
                  <a:lnTo>
                    <a:pt x="150" y="92"/>
                  </a:lnTo>
                  <a:lnTo>
                    <a:pt x="152" y="89"/>
                  </a:lnTo>
                  <a:lnTo>
                    <a:pt x="153" y="84"/>
                  </a:lnTo>
                  <a:lnTo>
                    <a:pt x="152" y="81"/>
                  </a:lnTo>
                  <a:lnTo>
                    <a:pt x="150" y="79"/>
                  </a:lnTo>
                  <a:lnTo>
                    <a:pt x="149" y="78"/>
                  </a:lnTo>
                  <a:lnTo>
                    <a:pt x="147" y="75"/>
                  </a:lnTo>
                  <a:lnTo>
                    <a:pt x="144" y="74"/>
                  </a:lnTo>
                  <a:lnTo>
                    <a:pt x="142" y="70"/>
                  </a:lnTo>
                  <a:lnTo>
                    <a:pt x="139" y="66"/>
                  </a:lnTo>
                  <a:lnTo>
                    <a:pt x="138" y="61"/>
                  </a:lnTo>
                  <a:lnTo>
                    <a:pt x="137" y="55"/>
                  </a:lnTo>
                  <a:lnTo>
                    <a:pt x="137" y="48"/>
                  </a:lnTo>
                  <a:lnTo>
                    <a:pt x="138" y="42"/>
                  </a:lnTo>
                  <a:lnTo>
                    <a:pt x="141" y="35"/>
                  </a:lnTo>
                  <a:lnTo>
                    <a:pt x="142" y="30"/>
                  </a:lnTo>
                  <a:lnTo>
                    <a:pt x="143" y="28"/>
                  </a:lnTo>
                  <a:lnTo>
                    <a:pt x="143" y="27"/>
                  </a:lnTo>
                  <a:lnTo>
                    <a:pt x="143" y="26"/>
                  </a:lnTo>
                  <a:lnTo>
                    <a:pt x="141" y="24"/>
                  </a:lnTo>
                  <a:lnTo>
                    <a:pt x="138" y="21"/>
                  </a:lnTo>
                  <a:lnTo>
                    <a:pt x="136" y="17"/>
                  </a:lnTo>
                  <a:lnTo>
                    <a:pt x="133" y="13"/>
                  </a:lnTo>
                  <a:lnTo>
                    <a:pt x="131" y="9"/>
                  </a:lnTo>
                  <a:lnTo>
                    <a:pt x="129" y="6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3" y="0"/>
                  </a:lnTo>
                  <a:lnTo>
                    <a:pt x="117" y="0"/>
                  </a:lnTo>
                  <a:lnTo>
                    <a:pt x="108" y="0"/>
                  </a:lnTo>
                  <a:lnTo>
                    <a:pt x="101" y="1"/>
                  </a:lnTo>
                  <a:lnTo>
                    <a:pt x="94" y="2"/>
                  </a:lnTo>
                  <a:lnTo>
                    <a:pt x="86" y="3"/>
                  </a:lnTo>
                  <a:lnTo>
                    <a:pt x="81" y="4"/>
                  </a:lnTo>
                  <a:lnTo>
                    <a:pt x="77" y="7"/>
                  </a:lnTo>
                  <a:lnTo>
                    <a:pt x="72" y="12"/>
                  </a:lnTo>
                  <a:lnTo>
                    <a:pt x="69" y="18"/>
                  </a:lnTo>
                  <a:lnTo>
                    <a:pt x="65" y="26"/>
                  </a:lnTo>
                  <a:lnTo>
                    <a:pt x="61" y="34"/>
                  </a:lnTo>
                  <a:lnTo>
                    <a:pt x="58" y="43"/>
                  </a:lnTo>
                  <a:lnTo>
                    <a:pt x="55" y="52"/>
                  </a:lnTo>
                  <a:lnTo>
                    <a:pt x="53" y="59"/>
                  </a:lnTo>
                  <a:lnTo>
                    <a:pt x="50" y="66"/>
                  </a:lnTo>
                  <a:lnTo>
                    <a:pt x="47" y="73"/>
                  </a:lnTo>
                  <a:lnTo>
                    <a:pt x="44" y="78"/>
                  </a:lnTo>
                  <a:lnTo>
                    <a:pt x="42" y="82"/>
                  </a:lnTo>
                  <a:lnTo>
                    <a:pt x="38" y="86"/>
                  </a:lnTo>
                  <a:lnTo>
                    <a:pt x="37" y="89"/>
                  </a:lnTo>
                  <a:lnTo>
                    <a:pt x="34" y="90"/>
                  </a:lnTo>
                  <a:lnTo>
                    <a:pt x="34" y="90"/>
                  </a:lnTo>
                  <a:lnTo>
                    <a:pt x="42" y="97"/>
                  </a:lnTo>
                  <a:lnTo>
                    <a:pt x="42" y="97"/>
                  </a:lnTo>
                  <a:lnTo>
                    <a:pt x="44" y="99"/>
                  </a:lnTo>
                  <a:lnTo>
                    <a:pt x="45" y="101"/>
                  </a:lnTo>
                  <a:lnTo>
                    <a:pt x="48" y="104"/>
                  </a:lnTo>
                  <a:lnTo>
                    <a:pt x="49" y="106"/>
                  </a:lnTo>
                  <a:lnTo>
                    <a:pt x="48" y="109"/>
                  </a:lnTo>
                  <a:lnTo>
                    <a:pt x="47" y="112"/>
                  </a:lnTo>
                  <a:lnTo>
                    <a:pt x="42" y="116"/>
                  </a:lnTo>
                  <a:lnTo>
                    <a:pt x="35" y="122"/>
                  </a:lnTo>
                  <a:lnTo>
                    <a:pt x="28" y="135"/>
                  </a:lnTo>
                  <a:lnTo>
                    <a:pt x="21" y="151"/>
                  </a:lnTo>
                  <a:lnTo>
                    <a:pt x="14" y="168"/>
                  </a:lnTo>
                  <a:lnTo>
                    <a:pt x="8" y="185"/>
                  </a:lnTo>
                  <a:lnTo>
                    <a:pt x="3" y="201"/>
                  </a:lnTo>
                  <a:lnTo>
                    <a:pt x="1" y="213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1" y="232"/>
                  </a:lnTo>
                  <a:lnTo>
                    <a:pt x="3" y="245"/>
                  </a:lnTo>
                  <a:lnTo>
                    <a:pt x="6" y="258"/>
                  </a:lnTo>
                  <a:lnTo>
                    <a:pt x="9" y="272"/>
                  </a:lnTo>
                  <a:lnTo>
                    <a:pt x="14" y="283"/>
                  </a:lnTo>
                  <a:lnTo>
                    <a:pt x="21" y="292"/>
                  </a:lnTo>
                  <a:lnTo>
                    <a:pt x="27" y="296"/>
                  </a:lnTo>
                  <a:lnTo>
                    <a:pt x="25" y="312"/>
                  </a:lnTo>
                  <a:lnTo>
                    <a:pt x="23" y="335"/>
                  </a:lnTo>
                  <a:lnTo>
                    <a:pt x="22" y="362"/>
                  </a:lnTo>
                  <a:lnTo>
                    <a:pt x="21" y="391"/>
                  </a:lnTo>
                  <a:lnTo>
                    <a:pt x="19" y="418"/>
                  </a:lnTo>
                  <a:lnTo>
                    <a:pt x="18" y="442"/>
                  </a:lnTo>
                  <a:lnTo>
                    <a:pt x="18" y="457"/>
                  </a:lnTo>
                  <a:lnTo>
                    <a:pt x="18" y="463"/>
                  </a:lnTo>
                  <a:lnTo>
                    <a:pt x="19" y="464"/>
                  </a:lnTo>
                  <a:lnTo>
                    <a:pt x="22" y="466"/>
                  </a:lnTo>
                  <a:lnTo>
                    <a:pt x="27" y="469"/>
                  </a:lnTo>
                  <a:lnTo>
                    <a:pt x="32" y="473"/>
                  </a:lnTo>
                  <a:lnTo>
                    <a:pt x="38" y="475"/>
                  </a:lnTo>
                  <a:lnTo>
                    <a:pt x="43" y="478"/>
                  </a:lnTo>
                  <a:lnTo>
                    <a:pt x="45" y="476"/>
                  </a:lnTo>
                  <a:lnTo>
                    <a:pt x="47" y="474"/>
                  </a:lnTo>
                  <a:lnTo>
                    <a:pt x="48" y="476"/>
                  </a:lnTo>
                  <a:lnTo>
                    <a:pt x="49" y="481"/>
                  </a:lnTo>
                  <a:lnTo>
                    <a:pt x="50" y="489"/>
                  </a:lnTo>
                  <a:lnTo>
                    <a:pt x="53" y="496"/>
                  </a:lnTo>
                  <a:lnTo>
                    <a:pt x="55" y="504"/>
                  </a:lnTo>
                  <a:lnTo>
                    <a:pt x="58" y="510"/>
                  </a:lnTo>
                  <a:lnTo>
                    <a:pt x="59" y="514"/>
                  </a:lnTo>
                  <a:lnTo>
                    <a:pt x="60" y="516"/>
                  </a:lnTo>
                  <a:lnTo>
                    <a:pt x="59" y="516"/>
                  </a:lnTo>
                  <a:lnTo>
                    <a:pt x="59" y="517"/>
                  </a:lnTo>
                  <a:lnTo>
                    <a:pt x="58" y="520"/>
                  </a:lnTo>
                  <a:lnTo>
                    <a:pt x="58" y="522"/>
                  </a:lnTo>
                  <a:lnTo>
                    <a:pt x="56" y="526"/>
                  </a:lnTo>
                  <a:lnTo>
                    <a:pt x="55" y="531"/>
                  </a:lnTo>
                  <a:lnTo>
                    <a:pt x="55" y="537"/>
                  </a:lnTo>
                  <a:lnTo>
                    <a:pt x="54" y="543"/>
                  </a:lnTo>
                  <a:lnTo>
                    <a:pt x="54" y="551"/>
                  </a:lnTo>
                  <a:lnTo>
                    <a:pt x="55" y="562"/>
                  </a:lnTo>
                  <a:lnTo>
                    <a:pt x="58" y="573"/>
                  </a:lnTo>
                  <a:lnTo>
                    <a:pt x="60" y="585"/>
                  </a:lnTo>
                  <a:lnTo>
                    <a:pt x="64" y="597"/>
                  </a:lnTo>
                  <a:lnTo>
                    <a:pt x="66" y="605"/>
                  </a:lnTo>
                  <a:lnTo>
                    <a:pt x="68" y="611"/>
                  </a:lnTo>
                  <a:lnTo>
                    <a:pt x="69" y="614"/>
                  </a:lnTo>
                  <a:lnTo>
                    <a:pt x="58" y="637"/>
                  </a:lnTo>
                  <a:lnTo>
                    <a:pt x="61" y="673"/>
                  </a:lnTo>
                  <a:lnTo>
                    <a:pt x="63" y="675"/>
                  </a:lnTo>
                  <a:lnTo>
                    <a:pt x="64" y="676"/>
                  </a:lnTo>
                  <a:lnTo>
                    <a:pt x="66" y="678"/>
                  </a:lnTo>
                  <a:lnTo>
                    <a:pt x="70" y="681"/>
                  </a:lnTo>
                  <a:lnTo>
                    <a:pt x="74" y="683"/>
                  </a:lnTo>
                  <a:lnTo>
                    <a:pt x="77" y="685"/>
                  </a:lnTo>
                  <a:lnTo>
                    <a:pt x="81" y="685"/>
                  </a:lnTo>
                  <a:lnTo>
                    <a:pt x="85" y="683"/>
                  </a:lnTo>
                  <a:lnTo>
                    <a:pt x="89" y="680"/>
                  </a:lnTo>
                  <a:lnTo>
                    <a:pt x="91" y="676"/>
                  </a:lnTo>
                  <a:lnTo>
                    <a:pt x="92" y="671"/>
                  </a:lnTo>
                  <a:lnTo>
                    <a:pt x="94" y="667"/>
                  </a:lnTo>
                  <a:lnTo>
                    <a:pt x="95" y="662"/>
                  </a:lnTo>
                  <a:lnTo>
                    <a:pt x="95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87" y="609"/>
                  </a:lnTo>
                  <a:lnTo>
                    <a:pt x="102" y="514"/>
                  </a:lnTo>
                  <a:lnTo>
                    <a:pt x="105" y="496"/>
                  </a:lnTo>
                  <a:lnTo>
                    <a:pt x="123" y="496"/>
                  </a:lnTo>
                  <a:lnTo>
                    <a:pt x="123" y="496"/>
                  </a:lnTo>
                  <a:lnTo>
                    <a:pt x="123" y="500"/>
                  </a:lnTo>
                  <a:lnTo>
                    <a:pt x="123" y="505"/>
                  </a:lnTo>
                  <a:lnTo>
                    <a:pt x="123" y="510"/>
                  </a:lnTo>
                  <a:lnTo>
                    <a:pt x="124" y="517"/>
                  </a:lnTo>
                  <a:lnTo>
                    <a:pt x="124" y="526"/>
                  </a:lnTo>
                  <a:lnTo>
                    <a:pt x="126" y="535"/>
                  </a:lnTo>
                  <a:lnTo>
                    <a:pt x="127" y="543"/>
                  </a:lnTo>
                  <a:lnTo>
                    <a:pt x="128" y="554"/>
                  </a:lnTo>
                  <a:lnTo>
                    <a:pt x="131" y="566"/>
                  </a:lnTo>
                  <a:lnTo>
                    <a:pt x="133" y="577"/>
                  </a:lnTo>
                  <a:lnTo>
                    <a:pt x="136" y="588"/>
                  </a:lnTo>
                  <a:lnTo>
                    <a:pt x="138" y="598"/>
                  </a:lnTo>
                  <a:lnTo>
                    <a:pt x="139" y="605"/>
                  </a:lnTo>
                  <a:lnTo>
                    <a:pt x="141" y="610"/>
                  </a:lnTo>
                  <a:lnTo>
                    <a:pt x="142" y="613"/>
                  </a:lnTo>
                  <a:lnTo>
                    <a:pt x="138" y="654"/>
                  </a:lnTo>
                  <a:lnTo>
                    <a:pt x="150" y="657"/>
                  </a:lnTo>
                  <a:lnTo>
                    <a:pt x="150" y="652"/>
                  </a:lnTo>
                  <a:lnTo>
                    <a:pt x="150" y="652"/>
                  </a:lnTo>
                  <a:lnTo>
                    <a:pt x="153" y="654"/>
                  </a:lnTo>
                  <a:lnTo>
                    <a:pt x="157" y="655"/>
                  </a:lnTo>
                  <a:lnTo>
                    <a:pt x="160" y="657"/>
                  </a:lnTo>
                  <a:lnTo>
                    <a:pt x="165" y="660"/>
                  </a:lnTo>
                  <a:lnTo>
                    <a:pt x="170" y="663"/>
                  </a:lnTo>
                  <a:lnTo>
                    <a:pt x="175" y="666"/>
                  </a:lnTo>
                  <a:lnTo>
                    <a:pt x="181" y="668"/>
                  </a:lnTo>
                  <a:lnTo>
                    <a:pt x="186" y="671"/>
                  </a:lnTo>
                  <a:lnTo>
                    <a:pt x="192" y="671"/>
                  </a:lnTo>
                  <a:lnTo>
                    <a:pt x="197" y="672"/>
                  </a:lnTo>
                  <a:lnTo>
                    <a:pt x="204" y="671"/>
                  </a:lnTo>
                  <a:lnTo>
                    <a:pt x="207" y="671"/>
                  </a:lnTo>
                  <a:lnTo>
                    <a:pt x="211" y="670"/>
                  </a:lnTo>
                  <a:lnTo>
                    <a:pt x="214" y="668"/>
                  </a:lnTo>
                  <a:lnTo>
                    <a:pt x="214" y="668"/>
                  </a:lnTo>
                  <a:lnTo>
                    <a:pt x="212" y="656"/>
                  </a:lnTo>
                  <a:lnTo>
                    <a:pt x="103" y="32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67" name="Freeform 1159"/>
            <p:cNvSpPr>
              <a:spLocks/>
            </p:cNvSpPr>
            <p:nvPr/>
          </p:nvSpPr>
          <p:spPr bwMode="auto">
            <a:xfrm>
              <a:off x="2638" y="3153"/>
              <a:ext cx="21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13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0" y="21"/>
                </a:cxn>
              </a:cxnLst>
              <a:rect l="0" t="0" r="r" b="b"/>
              <a:pathLst>
                <a:path w="21" h="22">
                  <a:moveTo>
                    <a:pt x="0" y="21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0" y="21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68" name="Freeform 1160"/>
            <p:cNvSpPr>
              <a:spLocks/>
            </p:cNvSpPr>
            <p:nvPr/>
          </p:nvSpPr>
          <p:spPr bwMode="auto">
            <a:xfrm>
              <a:off x="2863" y="3227"/>
              <a:ext cx="42" cy="35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4" y="20"/>
                </a:cxn>
                <a:cxn ang="0">
                  <a:pos x="9" y="0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2" y="3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4" y="7"/>
                </a:cxn>
                <a:cxn ang="0">
                  <a:pos x="18" y="8"/>
                </a:cxn>
                <a:cxn ang="0">
                  <a:pos x="23" y="9"/>
                </a:cxn>
                <a:cxn ang="0">
                  <a:pos x="28" y="13"/>
                </a:cxn>
                <a:cxn ang="0">
                  <a:pos x="34" y="15"/>
                </a:cxn>
                <a:cxn ang="0">
                  <a:pos x="38" y="20"/>
                </a:cxn>
                <a:cxn ang="0">
                  <a:pos x="41" y="25"/>
                </a:cxn>
                <a:cxn ang="0">
                  <a:pos x="41" y="31"/>
                </a:cxn>
                <a:cxn ang="0">
                  <a:pos x="41" y="31"/>
                </a:cxn>
                <a:cxn ang="0">
                  <a:pos x="41" y="31"/>
                </a:cxn>
                <a:cxn ang="0">
                  <a:pos x="41" y="31"/>
                </a:cxn>
                <a:cxn ang="0">
                  <a:pos x="41" y="32"/>
                </a:cxn>
                <a:cxn ang="0">
                  <a:pos x="39" y="32"/>
                </a:cxn>
                <a:cxn ang="0">
                  <a:pos x="39" y="32"/>
                </a:cxn>
                <a:cxn ang="0">
                  <a:pos x="39" y="34"/>
                </a:cxn>
                <a:cxn ang="0">
                  <a:pos x="39" y="34"/>
                </a:cxn>
                <a:cxn ang="0">
                  <a:pos x="33" y="30"/>
                </a:cxn>
                <a:cxn ang="0">
                  <a:pos x="27" y="27"/>
                </a:cxn>
                <a:cxn ang="0">
                  <a:pos x="21" y="25"/>
                </a:cxn>
                <a:cxn ang="0">
                  <a:pos x="14" y="24"/>
                </a:cxn>
                <a:cxn ang="0">
                  <a:pos x="11" y="21"/>
                </a:cxn>
                <a:cxn ang="0">
                  <a:pos x="7" y="21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1" y="23"/>
                </a:cxn>
                <a:cxn ang="0">
                  <a:pos x="1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4" y="20"/>
                </a:cxn>
                <a:cxn ang="0">
                  <a:pos x="2" y="21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2" y="21"/>
                </a:cxn>
                <a:cxn ang="0">
                  <a:pos x="2" y="21"/>
                </a:cxn>
                <a:cxn ang="0">
                  <a:pos x="2" y="21"/>
                </a:cxn>
                <a:cxn ang="0">
                  <a:pos x="4" y="20"/>
                </a:cxn>
              </a:cxnLst>
              <a:rect l="0" t="0" r="r" b="b"/>
              <a:pathLst>
                <a:path w="42" h="35">
                  <a:moveTo>
                    <a:pt x="4" y="20"/>
                  </a:moveTo>
                  <a:lnTo>
                    <a:pt x="3" y="20"/>
                  </a:lnTo>
                  <a:lnTo>
                    <a:pt x="3" y="20"/>
                  </a:lnTo>
                  <a:lnTo>
                    <a:pt x="4" y="2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8" y="8"/>
                  </a:lnTo>
                  <a:lnTo>
                    <a:pt x="23" y="9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1" y="32"/>
                  </a:lnTo>
                  <a:lnTo>
                    <a:pt x="39" y="32"/>
                  </a:lnTo>
                  <a:lnTo>
                    <a:pt x="39" y="32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3" y="30"/>
                  </a:lnTo>
                  <a:lnTo>
                    <a:pt x="27" y="27"/>
                  </a:lnTo>
                  <a:lnTo>
                    <a:pt x="21" y="25"/>
                  </a:lnTo>
                  <a:lnTo>
                    <a:pt x="14" y="24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4" y="20"/>
                  </a:lnTo>
                  <a:lnTo>
                    <a:pt x="2" y="21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4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69" name="Freeform 1161"/>
            <p:cNvSpPr>
              <a:spLocks/>
            </p:cNvSpPr>
            <p:nvPr/>
          </p:nvSpPr>
          <p:spPr bwMode="auto">
            <a:xfrm>
              <a:off x="3275" y="3314"/>
              <a:ext cx="20" cy="2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3"/>
                </a:cxn>
                <a:cxn ang="0">
                  <a:pos x="7" y="5"/>
                </a:cxn>
                <a:cxn ang="0">
                  <a:pos x="10" y="7"/>
                </a:cxn>
                <a:cxn ang="0">
                  <a:pos x="11" y="11"/>
                </a:cxn>
                <a:cxn ang="0">
                  <a:pos x="13" y="13"/>
                </a:cxn>
                <a:cxn ang="0">
                  <a:pos x="15" y="15"/>
                </a:cxn>
                <a:cxn ang="0">
                  <a:pos x="16" y="17"/>
                </a:cxn>
                <a:cxn ang="0">
                  <a:pos x="19" y="19"/>
                </a:cxn>
                <a:cxn ang="0">
                  <a:pos x="1" y="17"/>
                </a:cxn>
                <a:cxn ang="0">
                  <a:pos x="0" y="5"/>
                </a:cxn>
                <a:cxn ang="0">
                  <a:pos x="3" y="0"/>
                </a:cxn>
              </a:cxnLst>
              <a:rect l="0" t="0" r="r" b="b"/>
              <a:pathLst>
                <a:path w="20" h="20">
                  <a:moveTo>
                    <a:pt x="3" y="0"/>
                  </a:moveTo>
                  <a:lnTo>
                    <a:pt x="6" y="3"/>
                  </a:lnTo>
                  <a:lnTo>
                    <a:pt x="7" y="5"/>
                  </a:lnTo>
                  <a:lnTo>
                    <a:pt x="10" y="7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5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" y="1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0" name="Freeform 1162"/>
            <p:cNvSpPr>
              <a:spLocks/>
            </p:cNvSpPr>
            <p:nvPr/>
          </p:nvSpPr>
          <p:spPr bwMode="auto">
            <a:xfrm>
              <a:off x="2746" y="3257"/>
              <a:ext cx="24" cy="2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"/>
                </a:cxn>
                <a:cxn ang="0">
                  <a:pos x="21" y="25"/>
                </a:cxn>
                <a:cxn ang="0">
                  <a:pos x="23" y="14"/>
                </a:cxn>
                <a:cxn ang="0">
                  <a:pos x="11" y="7"/>
                </a:cxn>
                <a:cxn ang="0">
                  <a:pos x="5" y="0"/>
                </a:cxn>
              </a:cxnLst>
              <a:rect l="0" t="0" r="r" b="b"/>
              <a:pathLst>
                <a:path w="24" h="26">
                  <a:moveTo>
                    <a:pt x="5" y="0"/>
                  </a:moveTo>
                  <a:lnTo>
                    <a:pt x="0" y="23"/>
                  </a:lnTo>
                  <a:lnTo>
                    <a:pt x="21" y="25"/>
                  </a:lnTo>
                  <a:lnTo>
                    <a:pt x="23" y="14"/>
                  </a:lnTo>
                  <a:lnTo>
                    <a:pt x="11" y="7"/>
                  </a:lnTo>
                  <a:lnTo>
                    <a:pt x="5" y="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1" name="Freeform 1163"/>
            <p:cNvSpPr>
              <a:spLocks/>
            </p:cNvSpPr>
            <p:nvPr/>
          </p:nvSpPr>
          <p:spPr bwMode="auto">
            <a:xfrm>
              <a:off x="2890" y="2794"/>
              <a:ext cx="219" cy="716"/>
            </a:xfrm>
            <a:custGeom>
              <a:avLst/>
              <a:gdLst/>
              <a:ahLst/>
              <a:cxnLst>
                <a:cxn ang="0">
                  <a:pos x="218" y="600"/>
                </a:cxn>
                <a:cxn ang="0">
                  <a:pos x="201" y="415"/>
                </a:cxn>
                <a:cxn ang="0">
                  <a:pos x="208" y="408"/>
                </a:cxn>
                <a:cxn ang="0">
                  <a:pos x="211" y="401"/>
                </a:cxn>
                <a:cxn ang="0">
                  <a:pos x="208" y="379"/>
                </a:cxn>
                <a:cxn ang="0">
                  <a:pos x="209" y="296"/>
                </a:cxn>
                <a:cxn ang="0">
                  <a:pos x="206" y="235"/>
                </a:cxn>
                <a:cxn ang="0">
                  <a:pos x="195" y="166"/>
                </a:cxn>
                <a:cxn ang="0">
                  <a:pos x="173" y="137"/>
                </a:cxn>
                <a:cxn ang="0">
                  <a:pos x="142" y="114"/>
                </a:cxn>
                <a:cxn ang="0">
                  <a:pos x="125" y="104"/>
                </a:cxn>
                <a:cxn ang="0">
                  <a:pos x="138" y="64"/>
                </a:cxn>
                <a:cxn ang="0">
                  <a:pos x="139" y="49"/>
                </a:cxn>
                <a:cxn ang="0">
                  <a:pos x="137" y="28"/>
                </a:cxn>
                <a:cxn ang="0">
                  <a:pos x="127" y="12"/>
                </a:cxn>
                <a:cxn ang="0">
                  <a:pos x="121" y="2"/>
                </a:cxn>
                <a:cxn ang="0">
                  <a:pos x="99" y="0"/>
                </a:cxn>
                <a:cxn ang="0">
                  <a:pos x="76" y="1"/>
                </a:cxn>
                <a:cxn ang="0">
                  <a:pos x="70" y="7"/>
                </a:cxn>
                <a:cxn ang="0">
                  <a:pos x="59" y="21"/>
                </a:cxn>
                <a:cxn ang="0">
                  <a:pos x="56" y="42"/>
                </a:cxn>
                <a:cxn ang="0">
                  <a:pos x="60" y="58"/>
                </a:cxn>
                <a:cxn ang="0">
                  <a:pos x="76" y="104"/>
                </a:cxn>
                <a:cxn ang="0">
                  <a:pos x="58" y="116"/>
                </a:cxn>
                <a:cxn ang="0">
                  <a:pos x="26" y="138"/>
                </a:cxn>
                <a:cxn ang="0">
                  <a:pos x="16" y="156"/>
                </a:cxn>
                <a:cxn ang="0">
                  <a:pos x="9" y="210"/>
                </a:cxn>
                <a:cxn ang="0">
                  <a:pos x="2" y="268"/>
                </a:cxn>
                <a:cxn ang="0">
                  <a:pos x="1" y="298"/>
                </a:cxn>
                <a:cxn ang="0">
                  <a:pos x="0" y="354"/>
                </a:cxn>
                <a:cxn ang="0">
                  <a:pos x="3" y="401"/>
                </a:cxn>
                <a:cxn ang="0">
                  <a:pos x="12" y="411"/>
                </a:cxn>
                <a:cxn ang="0">
                  <a:pos x="23" y="412"/>
                </a:cxn>
                <a:cxn ang="0">
                  <a:pos x="14" y="394"/>
                </a:cxn>
                <a:cxn ang="0">
                  <a:pos x="63" y="666"/>
                </a:cxn>
                <a:cxn ang="0">
                  <a:pos x="70" y="712"/>
                </a:cxn>
                <a:cxn ang="0">
                  <a:pos x="106" y="693"/>
                </a:cxn>
                <a:cxn ang="0">
                  <a:pos x="128" y="706"/>
                </a:cxn>
                <a:cxn ang="0">
                  <a:pos x="147" y="715"/>
                </a:cxn>
                <a:cxn ang="0">
                  <a:pos x="161" y="715"/>
                </a:cxn>
                <a:cxn ang="0">
                  <a:pos x="173" y="711"/>
                </a:cxn>
                <a:cxn ang="0">
                  <a:pos x="168" y="684"/>
                </a:cxn>
                <a:cxn ang="0">
                  <a:pos x="177" y="391"/>
                </a:cxn>
                <a:cxn ang="0">
                  <a:pos x="184" y="407"/>
                </a:cxn>
                <a:cxn ang="0">
                  <a:pos x="184" y="408"/>
                </a:cxn>
                <a:cxn ang="0">
                  <a:pos x="188" y="411"/>
                </a:cxn>
                <a:cxn ang="0">
                  <a:pos x="190" y="428"/>
                </a:cxn>
              </a:cxnLst>
              <a:rect l="0" t="0" r="r" b="b"/>
              <a:pathLst>
                <a:path w="219" h="716">
                  <a:moveTo>
                    <a:pt x="174" y="428"/>
                  </a:moveTo>
                  <a:lnTo>
                    <a:pt x="174" y="600"/>
                  </a:lnTo>
                  <a:lnTo>
                    <a:pt x="218" y="600"/>
                  </a:lnTo>
                  <a:lnTo>
                    <a:pt x="218" y="428"/>
                  </a:lnTo>
                  <a:lnTo>
                    <a:pt x="201" y="428"/>
                  </a:lnTo>
                  <a:lnTo>
                    <a:pt x="201" y="415"/>
                  </a:lnTo>
                  <a:lnTo>
                    <a:pt x="204" y="413"/>
                  </a:lnTo>
                  <a:lnTo>
                    <a:pt x="205" y="411"/>
                  </a:lnTo>
                  <a:lnTo>
                    <a:pt x="208" y="408"/>
                  </a:lnTo>
                  <a:lnTo>
                    <a:pt x="209" y="405"/>
                  </a:lnTo>
                  <a:lnTo>
                    <a:pt x="210" y="403"/>
                  </a:lnTo>
                  <a:lnTo>
                    <a:pt x="211" y="401"/>
                  </a:lnTo>
                  <a:lnTo>
                    <a:pt x="211" y="400"/>
                  </a:lnTo>
                  <a:lnTo>
                    <a:pt x="211" y="399"/>
                  </a:lnTo>
                  <a:lnTo>
                    <a:pt x="208" y="379"/>
                  </a:lnTo>
                  <a:lnTo>
                    <a:pt x="208" y="379"/>
                  </a:lnTo>
                  <a:lnTo>
                    <a:pt x="209" y="302"/>
                  </a:lnTo>
                  <a:lnTo>
                    <a:pt x="209" y="296"/>
                  </a:lnTo>
                  <a:lnTo>
                    <a:pt x="209" y="281"/>
                  </a:lnTo>
                  <a:lnTo>
                    <a:pt x="208" y="260"/>
                  </a:lnTo>
                  <a:lnTo>
                    <a:pt x="206" y="235"/>
                  </a:lnTo>
                  <a:lnTo>
                    <a:pt x="204" y="210"/>
                  </a:lnTo>
                  <a:lnTo>
                    <a:pt x="200" y="185"/>
                  </a:lnTo>
                  <a:lnTo>
                    <a:pt x="195" y="166"/>
                  </a:lnTo>
                  <a:lnTo>
                    <a:pt x="190" y="153"/>
                  </a:lnTo>
                  <a:lnTo>
                    <a:pt x="183" y="146"/>
                  </a:lnTo>
                  <a:lnTo>
                    <a:pt x="173" y="137"/>
                  </a:lnTo>
                  <a:lnTo>
                    <a:pt x="163" y="128"/>
                  </a:lnTo>
                  <a:lnTo>
                    <a:pt x="152" y="121"/>
                  </a:lnTo>
                  <a:lnTo>
                    <a:pt x="142" y="114"/>
                  </a:lnTo>
                  <a:lnTo>
                    <a:pt x="133" y="109"/>
                  </a:lnTo>
                  <a:lnTo>
                    <a:pt x="127" y="105"/>
                  </a:lnTo>
                  <a:lnTo>
                    <a:pt x="125" y="104"/>
                  </a:lnTo>
                  <a:lnTo>
                    <a:pt x="127" y="86"/>
                  </a:lnTo>
                  <a:lnTo>
                    <a:pt x="137" y="65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9" y="55"/>
                  </a:lnTo>
                  <a:lnTo>
                    <a:pt x="139" y="49"/>
                  </a:lnTo>
                  <a:lnTo>
                    <a:pt x="139" y="42"/>
                  </a:lnTo>
                  <a:lnTo>
                    <a:pt x="139" y="34"/>
                  </a:lnTo>
                  <a:lnTo>
                    <a:pt x="137" y="28"/>
                  </a:lnTo>
                  <a:lnTo>
                    <a:pt x="133" y="22"/>
                  </a:lnTo>
                  <a:lnTo>
                    <a:pt x="130" y="16"/>
                  </a:lnTo>
                  <a:lnTo>
                    <a:pt x="127" y="12"/>
                  </a:lnTo>
                  <a:lnTo>
                    <a:pt x="125" y="8"/>
                  </a:lnTo>
                  <a:lnTo>
                    <a:pt x="123" y="4"/>
                  </a:lnTo>
                  <a:lnTo>
                    <a:pt x="121" y="2"/>
                  </a:lnTo>
                  <a:lnTo>
                    <a:pt x="116" y="1"/>
                  </a:lnTo>
                  <a:lnTo>
                    <a:pt x="109" y="0"/>
                  </a:lnTo>
                  <a:lnTo>
                    <a:pt x="99" y="0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76" y="1"/>
                  </a:lnTo>
                  <a:lnTo>
                    <a:pt x="74" y="3"/>
                  </a:lnTo>
                  <a:lnTo>
                    <a:pt x="73" y="4"/>
                  </a:lnTo>
                  <a:lnTo>
                    <a:pt x="70" y="7"/>
                  </a:lnTo>
                  <a:lnTo>
                    <a:pt x="68" y="11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6" y="27"/>
                  </a:lnTo>
                  <a:lnTo>
                    <a:pt x="56" y="34"/>
                  </a:lnTo>
                  <a:lnTo>
                    <a:pt x="56" y="42"/>
                  </a:lnTo>
                  <a:lnTo>
                    <a:pt x="58" y="48"/>
                  </a:lnTo>
                  <a:lnTo>
                    <a:pt x="59" y="54"/>
                  </a:lnTo>
                  <a:lnTo>
                    <a:pt x="60" y="58"/>
                  </a:lnTo>
                  <a:lnTo>
                    <a:pt x="60" y="60"/>
                  </a:lnTo>
                  <a:lnTo>
                    <a:pt x="61" y="90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68" y="110"/>
                  </a:lnTo>
                  <a:lnTo>
                    <a:pt x="58" y="116"/>
                  </a:lnTo>
                  <a:lnTo>
                    <a:pt x="47" y="123"/>
                  </a:lnTo>
                  <a:lnTo>
                    <a:pt x="35" y="131"/>
                  </a:lnTo>
                  <a:lnTo>
                    <a:pt x="26" y="138"/>
                  </a:lnTo>
                  <a:lnTo>
                    <a:pt x="18" y="144"/>
                  </a:lnTo>
                  <a:lnTo>
                    <a:pt x="16" y="148"/>
                  </a:lnTo>
                  <a:lnTo>
                    <a:pt x="16" y="156"/>
                  </a:lnTo>
                  <a:lnTo>
                    <a:pt x="13" y="171"/>
                  </a:lnTo>
                  <a:lnTo>
                    <a:pt x="12" y="189"/>
                  </a:lnTo>
                  <a:lnTo>
                    <a:pt x="9" y="210"/>
                  </a:lnTo>
                  <a:lnTo>
                    <a:pt x="6" y="232"/>
                  </a:lnTo>
                  <a:lnTo>
                    <a:pt x="4" y="252"/>
                  </a:lnTo>
                  <a:lnTo>
                    <a:pt x="2" y="268"/>
                  </a:lnTo>
                  <a:lnTo>
                    <a:pt x="2" y="278"/>
                  </a:lnTo>
                  <a:lnTo>
                    <a:pt x="2" y="286"/>
                  </a:lnTo>
                  <a:lnTo>
                    <a:pt x="1" y="298"/>
                  </a:lnTo>
                  <a:lnTo>
                    <a:pt x="0" y="314"/>
                  </a:lnTo>
                  <a:lnTo>
                    <a:pt x="0" y="334"/>
                  </a:lnTo>
                  <a:lnTo>
                    <a:pt x="0" y="354"/>
                  </a:lnTo>
                  <a:lnTo>
                    <a:pt x="0" y="372"/>
                  </a:lnTo>
                  <a:lnTo>
                    <a:pt x="1" y="389"/>
                  </a:lnTo>
                  <a:lnTo>
                    <a:pt x="3" y="401"/>
                  </a:lnTo>
                  <a:lnTo>
                    <a:pt x="4" y="406"/>
                  </a:lnTo>
                  <a:lnTo>
                    <a:pt x="8" y="408"/>
                  </a:lnTo>
                  <a:lnTo>
                    <a:pt x="12" y="411"/>
                  </a:lnTo>
                  <a:lnTo>
                    <a:pt x="16" y="412"/>
                  </a:lnTo>
                  <a:lnTo>
                    <a:pt x="19" y="412"/>
                  </a:lnTo>
                  <a:lnTo>
                    <a:pt x="23" y="412"/>
                  </a:lnTo>
                  <a:lnTo>
                    <a:pt x="26" y="411"/>
                  </a:lnTo>
                  <a:lnTo>
                    <a:pt x="26" y="411"/>
                  </a:lnTo>
                  <a:lnTo>
                    <a:pt x="14" y="394"/>
                  </a:lnTo>
                  <a:lnTo>
                    <a:pt x="34" y="262"/>
                  </a:lnTo>
                  <a:lnTo>
                    <a:pt x="33" y="402"/>
                  </a:lnTo>
                  <a:lnTo>
                    <a:pt x="63" y="666"/>
                  </a:lnTo>
                  <a:lnTo>
                    <a:pt x="39" y="696"/>
                  </a:lnTo>
                  <a:lnTo>
                    <a:pt x="34" y="715"/>
                  </a:lnTo>
                  <a:lnTo>
                    <a:pt x="70" y="712"/>
                  </a:lnTo>
                  <a:lnTo>
                    <a:pt x="101" y="690"/>
                  </a:lnTo>
                  <a:lnTo>
                    <a:pt x="102" y="691"/>
                  </a:lnTo>
                  <a:lnTo>
                    <a:pt x="106" y="693"/>
                  </a:lnTo>
                  <a:lnTo>
                    <a:pt x="112" y="697"/>
                  </a:lnTo>
                  <a:lnTo>
                    <a:pt x="120" y="701"/>
                  </a:lnTo>
                  <a:lnTo>
                    <a:pt x="128" y="706"/>
                  </a:lnTo>
                  <a:lnTo>
                    <a:pt x="136" y="710"/>
                  </a:lnTo>
                  <a:lnTo>
                    <a:pt x="142" y="712"/>
                  </a:lnTo>
                  <a:lnTo>
                    <a:pt x="147" y="715"/>
                  </a:lnTo>
                  <a:lnTo>
                    <a:pt x="152" y="715"/>
                  </a:lnTo>
                  <a:lnTo>
                    <a:pt x="156" y="715"/>
                  </a:lnTo>
                  <a:lnTo>
                    <a:pt x="161" y="715"/>
                  </a:lnTo>
                  <a:lnTo>
                    <a:pt x="165" y="713"/>
                  </a:lnTo>
                  <a:lnTo>
                    <a:pt x="169" y="712"/>
                  </a:lnTo>
                  <a:lnTo>
                    <a:pt x="173" y="711"/>
                  </a:lnTo>
                  <a:lnTo>
                    <a:pt x="174" y="711"/>
                  </a:lnTo>
                  <a:lnTo>
                    <a:pt x="175" y="710"/>
                  </a:lnTo>
                  <a:lnTo>
                    <a:pt x="168" y="684"/>
                  </a:lnTo>
                  <a:lnTo>
                    <a:pt x="141" y="667"/>
                  </a:lnTo>
                  <a:lnTo>
                    <a:pt x="165" y="420"/>
                  </a:lnTo>
                  <a:lnTo>
                    <a:pt x="177" y="391"/>
                  </a:lnTo>
                  <a:lnTo>
                    <a:pt x="163" y="250"/>
                  </a:lnTo>
                  <a:lnTo>
                    <a:pt x="191" y="395"/>
                  </a:lnTo>
                  <a:lnTo>
                    <a:pt x="184" y="407"/>
                  </a:lnTo>
                  <a:lnTo>
                    <a:pt x="184" y="407"/>
                  </a:lnTo>
                  <a:lnTo>
                    <a:pt x="184" y="407"/>
                  </a:lnTo>
                  <a:lnTo>
                    <a:pt x="184" y="408"/>
                  </a:lnTo>
                  <a:lnTo>
                    <a:pt x="185" y="410"/>
                  </a:lnTo>
                  <a:lnTo>
                    <a:pt x="187" y="410"/>
                  </a:lnTo>
                  <a:lnTo>
                    <a:pt x="188" y="411"/>
                  </a:lnTo>
                  <a:lnTo>
                    <a:pt x="188" y="412"/>
                  </a:lnTo>
                  <a:lnTo>
                    <a:pt x="190" y="413"/>
                  </a:lnTo>
                  <a:lnTo>
                    <a:pt x="190" y="428"/>
                  </a:lnTo>
                  <a:lnTo>
                    <a:pt x="174" y="428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2" name="Freeform 1164"/>
            <p:cNvSpPr>
              <a:spLocks/>
            </p:cNvSpPr>
            <p:nvPr/>
          </p:nvSpPr>
          <p:spPr bwMode="auto">
            <a:xfrm>
              <a:off x="2527" y="2842"/>
              <a:ext cx="216" cy="685"/>
            </a:xfrm>
            <a:custGeom>
              <a:avLst/>
              <a:gdLst/>
              <a:ahLst/>
              <a:cxnLst>
                <a:cxn ang="0">
                  <a:pos x="118" y="322"/>
                </a:cxn>
                <a:cxn ang="0">
                  <a:pos x="116" y="324"/>
                </a:cxn>
                <a:cxn ang="0">
                  <a:pos x="120" y="321"/>
                </a:cxn>
                <a:cxn ang="0">
                  <a:pos x="120" y="321"/>
                </a:cxn>
                <a:cxn ang="0">
                  <a:pos x="197" y="645"/>
                </a:cxn>
                <a:cxn ang="0">
                  <a:pos x="164" y="602"/>
                </a:cxn>
                <a:cxn ang="0">
                  <a:pos x="171" y="507"/>
                </a:cxn>
                <a:cxn ang="0">
                  <a:pos x="176" y="472"/>
                </a:cxn>
                <a:cxn ang="0">
                  <a:pos x="186" y="450"/>
                </a:cxn>
                <a:cxn ang="0">
                  <a:pos x="173" y="309"/>
                </a:cxn>
                <a:cxn ang="0">
                  <a:pos x="185" y="330"/>
                </a:cxn>
                <a:cxn ang="0">
                  <a:pos x="193" y="311"/>
                </a:cxn>
                <a:cxn ang="0">
                  <a:pos x="181" y="272"/>
                </a:cxn>
                <a:cxn ang="0">
                  <a:pos x="187" y="202"/>
                </a:cxn>
                <a:cxn ang="0">
                  <a:pos x="159" y="116"/>
                </a:cxn>
                <a:cxn ang="0">
                  <a:pos x="137" y="101"/>
                </a:cxn>
                <a:cxn ang="0">
                  <a:pos x="147" y="97"/>
                </a:cxn>
                <a:cxn ang="0">
                  <a:pos x="152" y="81"/>
                </a:cxn>
                <a:cxn ang="0">
                  <a:pos x="142" y="70"/>
                </a:cxn>
                <a:cxn ang="0">
                  <a:pos x="139" y="42"/>
                </a:cxn>
                <a:cxn ang="0">
                  <a:pos x="142" y="25"/>
                </a:cxn>
                <a:cxn ang="0">
                  <a:pos x="131" y="9"/>
                </a:cxn>
                <a:cxn ang="0">
                  <a:pos x="116" y="0"/>
                </a:cxn>
                <a:cxn ang="0">
                  <a:pos x="82" y="4"/>
                </a:cxn>
                <a:cxn ang="0">
                  <a:pos x="60" y="34"/>
                </a:cxn>
                <a:cxn ang="0">
                  <a:pos x="47" y="72"/>
                </a:cxn>
                <a:cxn ang="0">
                  <a:pos x="34" y="90"/>
                </a:cxn>
                <a:cxn ang="0">
                  <a:pos x="45" y="101"/>
                </a:cxn>
                <a:cxn ang="0">
                  <a:pos x="41" y="116"/>
                </a:cxn>
                <a:cxn ang="0">
                  <a:pos x="8" y="185"/>
                </a:cxn>
                <a:cxn ang="0">
                  <a:pos x="1" y="232"/>
                </a:cxn>
                <a:cxn ang="0">
                  <a:pos x="19" y="291"/>
                </a:cxn>
                <a:cxn ang="0">
                  <a:pos x="21" y="390"/>
                </a:cxn>
                <a:cxn ang="0">
                  <a:pos x="18" y="463"/>
                </a:cxn>
                <a:cxn ang="0">
                  <a:pos x="42" y="476"/>
                </a:cxn>
                <a:cxn ang="0">
                  <a:pos x="50" y="488"/>
                </a:cxn>
                <a:cxn ang="0">
                  <a:pos x="59" y="515"/>
                </a:cxn>
                <a:cxn ang="0">
                  <a:pos x="57" y="525"/>
                </a:cxn>
                <a:cxn ang="0">
                  <a:pos x="55" y="561"/>
                </a:cxn>
                <a:cxn ang="0">
                  <a:pos x="68" y="611"/>
                </a:cxn>
                <a:cxn ang="0">
                  <a:pos x="63" y="675"/>
                </a:cxn>
                <a:cxn ang="0">
                  <a:pos x="82" y="684"/>
                </a:cxn>
                <a:cxn ang="0">
                  <a:pos x="94" y="665"/>
                </a:cxn>
                <a:cxn ang="0">
                  <a:pos x="86" y="608"/>
                </a:cxn>
                <a:cxn ang="0">
                  <a:pos x="123" y="499"/>
                </a:cxn>
                <a:cxn ang="0">
                  <a:pos x="125" y="534"/>
                </a:cxn>
                <a:cxn ang="0">
                  <a:pos x="136" y="587"/>
                </a:cxn>
                <a:cxn ang="0">
                  <a:pos x="137" y="653"/>
                </a:cxn>
                <a:cxn ang="0">
                  <a:pos x="156" y="654"/>
                </a:cxn>
                <a:cxn ang="0">
                  <a:pos x="181" y="667"/>
                </a:cxn>
                <a:cxn ang="0">
                  <a:pos x="208" y="669"/>
                </a:cxn>
                <a:cxn ang="0">
                  <a:pos x="116" y="324"/>
                </a:cxn>
              </a:cxnLst>
              <a:rect l="0" t="0" r="r" b="b"/>
              <a:pathLst>
                <a:path w="216" h="685">
                  <a:moveTo>
                    <a:pt x="116" y="324"/>
                  </a:moveTo>
                  <a:lnTo>
                    <a:pt x="118" y="322"/>
                  </a:lnTo>
                  <a:lnTo>
                    <a:pt x="118" y="322"/>
                  </a:lnTo>
                  <a:lnTo>
                    <a:pt x="118" y="322"/>
                  </a:lnTo>
                  <a:lnTo>
                    <a:pt x="118" y="322"/>
                  </a:lnTo>
                  <a:lnTo>
                    <a:pt x="118" y="322"/>
                  </a:lnTo>
                  <a:lnTo>
                    <a:pt x="118" y="322"/>
                  </a:lnTo>
                  <a:lnTo>
                    <a:pt x="118" y="322"/>
                  </a:lnTo>
                  <a:lnTo>
                    <a:pt x="118" y="324"/>
                  </a:lnTo>
                  <a:lnTo>
                    <a:pt x="116" y="324"/>
                  </a:lnTo>
                  <a:lnTo>
                    <a:pt x="120" y="321"/>
                  </a:lnTo>
                  <a:lnTo>
                    <a:pt x="121" y="321"/>
                  </a:lnTo>
                  <a:lnTo>
                    <a:pt x="120" y="321"/>
                  </a:lnTo>
                  <a:lnTo>
                    <a:pt x="120" y="321"/>
                  </a:lnTo>
                  <a:lnTo>
                    <a:pt x="120" y="321"/>
                  </a:lnTo>
                  <a:lnTo>
                    <a:pt x="120" y="321"/>
                  </a:lnTo>
                  <a:lnTo>
                    <a:pt x="120" y="321"/>
                  </a:lnTo>
                  <a:lnTo>
                    <a:pt x="120" y="321"/>
                  </a:lnTo>
                  <a:lnTo>
                    <a:pt x="120" y="321"/>
                  </a:lnTo>
                  <a:lnTo>
                    <a:pt x="120" y="321"/>
                  </a:lnTo>
                  <a:lnTo>
                    <a:pt x="116" y="324"/>
                  </a:lnTo>
                  <a:lnTo>
                    <a:pt x="212" y="655"/>
                  </a:lnTo>
                  <a:lnTo>
                    <a:pt x="211" y="654"/>
                  </a:lnTo>
                  <a:lnTo>
                    <a:pt x="205" y="650"/>
                  </a:lnTo>
                  <a:lnTo>
                    <a:pt x="197" y="645"/>
                  </a:lnTo>
                  <a:lnTo>
                    <a:pt x="188" y="638"/>
                  </a:lnTo>
                  <a:lnTo>
                    <a:pt x="178" y="630"/>
                  </a:lnTo>
                  <a:lnTo>
                    <a:pt x="171" y="620"/>
                  </a:lnTo>
                  <a:lnTo>
                    <a:pt x="165" y="612"/>
                  </a:lnTo>
                  <a:lnTo>
                    <a:pt x="164" y="602"/>
                  </a:lnTo>
                  <a:lnTo>
                    <a:pt x="164" y="589"/>
                  </a:lnTo>
                  <a:lnTo>
                    <a:pt x="165" y="571"/>
                  </a:lnTo>
                  <a:lnTo>
                    <a:pt x="167" y="550"/>
                  </a:lnTo>
                  <a:lnTo>
                    <a:pt x="169" y="528"/>
                  </a:lnTo>
                  <a:lnTo>
                    <a:pt x="171" y="507"/>
                  </a:lnTo>
                  <a:lnTo>
                    <a:pt x="172" y="489"/>
                  </a:lnTo>
                  <a:lnTo>
                    <a:pt x="173" y="477"/>
                  </a:lnTo>
                  <a:lnTo>
                    <a:pt x="175" y="473"/>
                  </a:lnTo>
                  <a:lnTo>
                    <a:pt x="175" y="473"/>
                  </a:lnTo>
                  <a:lnTo>
                    <a:pt x="176" y="472"/>
                  </a:lnTo>
                  <a:lnTo>
                    <a:pt x="177" y="471"/>
                  </a:lnTo>
                  <a:lnTo>
                    <a:pt x="180" y="468"/>
                  </a:lnTo>
                  <a:lnTo>
                    <a:pt x="182" y="463"/>
                  </a:lnTo>
                  <a:lnTo>
                    <a:pt x="185" y="457"/>
                  </a:lnTo>
                  <a:lnTo>
                    <a:pt x="186" y="450"/>
                  </a:lnTo>
                  <a:lnTo>
                    <a:pt x="187" y="439"/>
                  </a:lnTo>
                  <a:lnTo>
                    <a:pt x="172" y="306"/>
                  </a:lnTo>
                  <a:lnTo>
                    <a:pt x="172" y="304"/>
                  </a:lnTo>
                  <a:lnTo>
                    <a:pt x="173" y="306"/>
                  </a:lnTo>
                  <a:lnTo>
                    <a:pt x="173" y="309"/>
                  </a:lnTo>
                  <a:lnTo>
                    <a:pt x="176" y="314"/>
                  </a:lnTo>
                  <a:lnTo>
                    <a:pt x="177" y="320"/>
                  </a:lnTo>
                  <a:lnTo>
                    <a:pt x="180" y="325"/>
                  </a:lnTo>
                  <a:lnTo>
                    <a:pt x="182" y="329"/>
                  </a:lnTo>
                  <a:lnTo>
                    <a:pt x="185" y="330"/>
                  </a:lnTo>
                  <a:lnTo>
                    <a:pt x="187" y="327"/>
                  </a:lnTo>
                  <a:lnTo>
                    <a:pt x="188" y="324"/>
                  </a:lnTo>
                  <a:lnTo>
                    <a:pt x="191" y="320"/>
                  </a:lnTo>
                  <a:lnTo>
                    <a:pt x="192" y="316"/>
                  </a:lnTo>
                  <a:lnTo>
                    <a:pt x="193" y="311"/>
                  </a:lnTo>
                  <a:lnTo>
                    <a:pt x="193" y="305"/>
                  </a:lnTo>
                  <a:lnTo>
                    <a:pt x="193" y="299"/>
                  </a:lnTo>
                  <a:lnTo>
                    <a:pt x="191" y="291"/>
                  </a:lnTo>
                  <a:lnTo>
                    <a:pt x="187" y="284"/>
                  </a:lnTo>
                  <a:lnTo>
                    <a:pt x="181" y="272"/>
                  </a:lnTo>
                  <a:lnTo>
                    <a:pt x="181" y="262"/>
                  </a:lnTo>
                  <a:lnTo>
                    <a:pt x="183" y="252"/>
                  </a:lnTo>
                  <a:lnTo>
                    <a:pt x="186" y="241"/>
                  </a:lnTo>
                  <a:lnTo>
                    <a:pt x="188" y="225"/>
                  </a:lnTo>
                  <a:lnTo>
                    <a:pt x="187" y="202"/>
                  </a:lnTo>
                  <a:lnTo>
                    <a:pt x="183" y="174"/>
                  </a:lnTo>
                  <a:lnTo>
                    <a:pt x="172" y="133"/>
                  </a:lnTo>
                  <a:lnTo>
                    <a:pt x="170" y="127"/>
                  </a:lnTo>
                  <a:lnTo>
                    <a:pt x="165" y="121"/>
                  </a:lnTo>
                  <a:lnTo>
                    <a:pt x="159" y="116"/>
                  </a:lnTo>
                  <a:lnTo>
                    <a:pt x="152" y="111"/>
                  </a:lnTo>
                  <a:lnTo>
                    <a:pt x="147" y="106"/>
                  </a:lnTo>
                  <a:lnTo>
                    <a:pt x="142" y="103"/>
                  </a:lnTo>
                  <a:lnTo>
                    <a:pt x="139" y="101"/>
                  </a:lnTo>
                  <a:lnTo>
                    <a:pt x="137" y="101"/>
                  </a:lnTo>
                  <a:lnTo>
                    <a:pt x="139" y="101"/>
                  </a:lnTo>
                  <a:lnTo>
                    <a:pt x="140" y="101"/>
                  </a:lnTo>
                  <a:lnTo>
                    <a:pt x="142" y="100"/>
                  </a:lnTo>
                  <a:lnTo>
                    <a:pt x="145" y="100"/>
                  </a:lnTo>
                  <a:lnTo>
                    <a:pt x="147" y="97"/>
                  </a:lnTo>
                  <a:lnTo>
                    <a:pt x="149" y="96"/>
                  </a:lnTo>
                  <a:lnTo>
                    <a:pt x="151" y="92"/>
                  </a:lnTo>
                  <a:lnTo>
                    <a:pt x="152" y="89"/>
                  </a:lnTo>
                  <a:lnTo>
                    <a:pt x="152" y="84"/>
                  </a:lnTo>
                  <a:lnTo>
                    <a:pt x="152" y="81"/>
                  </a:lnTo>
                  <a:lnTo>
                    <a:pt x="151" y="79"/>
                  </a:lnTo>
                  <a:lnTo>
                    <a:pt x="150" y="77"/>
                  </a:lnTo>
                  <a:lnTo>
                    <a:pt x="147" y="75"/>
                  </a:lnTo>
                  <a:lnTo>
                    <a:pt x="145" y="74"/>
                  </a:lnTo>
                  <a:lnTo>
                    <a:pt x="142" y="70"/>
                  </a:lnTo>
                  <a:lnTo>
                    <a:pt x="140" y="66"/>
                  </a:lnTo>
                  <a:lnTo>
                    <a:pt x="137" y="61"/>
                  </a:lnTo>
                  <a:lnTo>
                    <a:pt x="137" y="55"/>
                  </a:lnTo>
                  <a:lnTo>
                    <a:pt x="137" y="48"/>
                  </a:lnTo>
                  <a:lnTo>
                    <a:pt x="139" y="42"/>
                  </a:lnTo>
                  <a:lnTo>
                    <a:pt x="140" y="35"/>
                  </a:lnTo>
                  <a:lnTo>
                    <a:pt x="141" y="30"/>
                  </a:lnTo>
                  <a:lnTo>
                    <a:pt x="142" y="28"/>
                  </a:lnTo>
                  <a:lnTo>
                    <a:pt x="144" y="27"/>
                  </a:lnTo>
                  <a:lnTo>
                    <a:pt x="142" y="25"/>
                  </a:lnTo>
                  <a:lnTo>
                    <a:pt x="141" y="23"/>
                  </a:lnTo>
                  <a:lnTo>
                    <a:pt x="139" y="21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1" y="9"/>
                  </a:lnTo>
                  <a:lnTo>
                    <a:pt x="129" y="6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1" y="1"/>
                  </a:lnTo>
                  <a:lnTo>
                    <a:pt x="93" y="2"/>
                  </a:lnTo>
                  <a:lnTo>
                    <a:pt x="86" y="3"/>
                  </a:lnTo>
                  <a:lnTo>
                    <a:pt x="82" y="4"/>
                  </a:lnTo>
                  <a:lnTo>
                    <a:pt x="77" y="7"/>
                  </a:lnTo>
                  <a:lnTo>
                    <a:pt x="73" y="12"/>
                  </a:lnTo>
                  <a:lnTo>
                    <a:pt x="68" y="18"/>
                  </a:lnTo>
                  <a:lnTo>
                    <a:pt x="64" y="25"/>
                  </a:lnTo>
                  <a:lnTo>
                    <a:pt x="60" y="34"/>
                  </a:lnTo>
                  <a:lnTo>
                    <a:pt x="57" y="43"/>
                  </a:lnTo>
                  <a:lnTo>
                    <a:pt x="54" y="51"/>
                  </a:lnTo>
                  <a:lnTo>
                    <a:pt x="52" y="59"/>
                  </a:lnTo>
                  <a:lnTo>
                    <a:pt x="49" y="66"/>
                  </a:lnTo>
                  <a:lnTo>
                    <a:pt x="47" y="72"/>
                  </a:lnTo>
                  <a:lnTo>
                    <a:pt x="44" y="77"/>
                  </a:lnTo>
                  <a:lnTo>
                    <a:pt x="41" y="82"/>
                  </a:lnTo>
                  <a:lnTo>
                    <a:pt x="38" y="85"/>
                  </a:lnTo>
                  <a:lnTo>
                    <a:pt x="36" y="87"/>
                  </a:lnTo>
                  <a:lnTo>
                    <a:pt x="34" y="90"/>
                  </a:lnTo>
                  <a:lnTo>
                    <a:pt x="34" y="90"/>
                  </a:lnTo>
                  <a:lnTo>
                    <a:pt x="41" y="97"/>
                  </a:lnTo>
                  <a:lnTo>
                    <a:pt x="42" y="97"/>
                  </a:lnTo>
                  <a:lnTo>
                    <a:pt x="43" y="98"/>
                  </a:lnTo>
                  <a:lnTo>
                    <a:pt x="45" y="101"/>
                  </a:lnTo>
                  <a:lnTo>
                    <a:pt x="47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5" y="112"/>
                  </a:lnTo>
                  <a:lnTo>
                    <a:pt x="41" y="116"/>
                  </a:lnTo>
                  <a:lnTo>
                    <a:pt x="34" y="122"/>
                  </a:lnTo>
                  <a:lnTo>
                    <a:pt x="28" y="134"/>
                  </a:lnTo>
                  <a:lnTo>
                    <a:pt x="21" y="150"/>
                  </a:lnTo>
                  <a:lnTo>
                    <a:pt x="14" y="168"/>
                  </a:lnTo>
                  <a:lnTo>
                    <a:pt x="8" y="185"/>
                  </a:lnTo>
                  <a:lnTo>
                    <a:pt x="3" y="201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0" y="223"/>
                  </a:lnTo>
                  <a:lnTo>
                    <a:pt x="1" y="232"/>
                  </a:lnTo>
                  <a:lnTo>
                    <a:pt x="2" y="244"/>
                  </a:lnTo>
                  <a:lnTo>
                    <a:pt x="6" y="258"/>
                  </a:lnTo>
                  <a:lnTo>
                    <a:pt x="9" y="272"/>
                  </a:lnTo>
                  <a:lnTo>
                    <a:pt x="14" y="283"/>
                  </a:lnTo>
                  <a:lnTo>
                    <a:pt x="19" y="291"/>
                  </a:lnTo>
                  <a:lnTo>
                    <a:pt x="27" y="295"/>
                  </a:lnTo>
                  <a:lnTo>
                    <a:pt x="24" y="311"/>
                  </a:lnTo>
                  <a:lnTo>
                    <a:pt x="23" y="335"/>
                  </a:lnTo>
                  <a:lnTo>
                    <a:pt x="22" y="362"/>
                  </a:lnTo>
                  <a:lnTo>
                    <a:pt x="21" y="390"/>
                  </a:lnTo>
                  <a:lnTo>
                    <a:pt x="19" y="418"/>
                  </a:lnTo>
                  <a:lnTo>
                    <a:pt x="18" y="440"/>
                  </a:lnTo>
                  <a:lnTo>
                    <a:pt x="17" y="456"/>
                  </a:lnTo>
                  <a:lnTo>
                    <a:pt x="17" y="462"/>
                  </a:lnTo>
                  <a:lnTo>
                    <a:pt x="18" y="463"/>
                  </a:lnTo>
                  <a:lnTo>
                    <a:pt x="22" y="466"/>
                  </a:lnTo>
                  <a:lnTo>
                    <a:pt x="27" y="468"/>
                  </a:lnTo>
                  <a:lnTo>
                    <a:pt x="32" y="472"/>
                  </a:lnTo>
                  <a:lnTo>
                    <a:pt x="37" y="474"/>
                  </a:lnTo>
                  <a:lnTo>
                    <a:pt x="42" y="476"/>
                  </a:lnTo>
                  <a:lnTo>
                    <a:pt x="45" y="476"/>
                  </a:lnTo>
                  <a:lnTo>
                    <a:pt x="47" y="473"/>
                  </a:lnTo>
                  <a:lnTo>
                    <a:pt x="47" y="476"/>
                  </a:lnTo>
                  <a:lnTo>
                    <a:pt x="48" y="481"/>
                  </a:lnTo>
                  <a:lnTo>
                    <a:pt x="50" y="488"/>
                  </a:lnTo>
                  <a:lnTo>
                    <a:pt x="53" y="495"/>
                  </a:lnTo>
                  <a:lnTo>
                    <a:pt x="55" y="503"/>
                  </a:lnTo>
                  <a:lnTo>
                    <a:pt x="57" y="509"/>
                  </a:lnTo>
                  <a:lnTo>
                    <a:pt x="59" y="513"/>
                  </a:lnTo>
                  <a:lnTo>
                    <a:pt x="59" y="515"/>
                  </a:lnTo>
                  <a:lnTo>
                    <a:pt x="59" y="515"/>
                  </a:lnTo>
                  <a:lnTo>
                    <a:pt x="59" y="517"/>
                  </a:lnTo>
                  <a:lnTo>
                    <a:pt x="58" y="519"/>
                  </a:lnTo>
                  <a:lnTo>
                    <a:pt x="57" y="521"/>
                  </a:lnTo>
                  <a:lnTo>
                    <a:pt x="57" y="525"/>
                  </a:lnTo>
                  <a:lnTo>
                    <a:pt x="55" y="530"/>
                  </a:lnTo>
                  <a:lnTo>
                    <a:pt x="54" y="535"/>
                  </a:lnTo>
                  <a:lnTo>
                    <a:pt x="54" y="542"/>
                  </a:lnTo>
                  <a:lnTo>
                    <a:pt x="54" y="550"/>
                  </a:lnTo>
                  <a:lnTo>
                    <a:pt x="55" y="561"/>
                  </a:lnTo>
                  <a:lnTo>
                    <a:pt x="58" y="572"/>
                  </a:lnTo>
                  <a:lnTo>
                    <a:pt x="60" y="585"/>
                  </a:lnTo>
                  <a:lnTo>
                    <a:pt x="63" y="596"/>
                  </a:lnTo>
                  <a:lnTo>
                    <a:pt x="65" y="604"/>
                  </a:lnTo>
                  <a:lnTo>
                    <a:pt x="68" y="611"/>
                  </a:lnTo>
                  <a:lnTo>
                    <a:pt x="68" y="613"/>
                  </a:lnTo>
                  <a:lnTo>
                    <a:pt x="58" y="636"/>
                  </a:lnTo>
                  <a:lnTo>
                    <a:pt x="62" y="672"/>
                  </a:lnTo>
                  <a:lnTo>
                    <a:pt x="62" y="674"/>
                  </a:lnTo>
                  <a:lnTo>
                    <a:pt x="63" y="675"/>
                  </a:lnTo>
                  <a:lnTo>
                    <a:pt x="67" y="677"/>
                  </a:lnTo>
                  <a:lnTo>
                    <a:pt x="69" y="680"/>
                  </a:lnTo>
                  <a:lnTo>
                    <a:pt x="73" y="682"/>
                  </a:lnTo>
                  <a:lnTo>
                    <a:pt x="77" y="684"/>
                  </a:lnTo>
                  <a:lnTo>
                    <a:pt x="82" y="684"/>
                  </a:lnTo>
                  <a:lnTo>
                    <a:pt x="85" y="682"/>
                  </a:lnTo>
                  <a:lnTo>
                    <a:pt x="88" y="679"/>
                  </a:lnTo>
                  <a:lnTo>
                    <a:pt x="90" y="675"/>
                  </a:lnTo>
                  <a:lnTo>
                    <a:pt x="93" y="670"/>
                  </a:lnTo>
                  <a:lnTo>
                    <a:pt x="94" y="665"/>
                  </a:lnTo>
                  <a:lnTo>
                    <a:pt x="95" y="661"/>
                  </a:lnTo>
                  <a:lnTo>
                    <a:pt x="95" y="658"/>
                  </a:lnTo>
                  <a:lnTo>
                    <a:pt x="95" y="655"/>
                  </a:lnTo>
                  <a:lnTo>
                    <a:pt x="95" y="655"/>
                  </a:lnTo>
                  <a:lnTo>
                    <a:pt x="86" y="608"/>
                  </a:lnTo>
                  <a:lnTo>
                    <a:pt x="101" y="513"/>
                  </a:lnTo>
                  <a:lnTo>
                    <a:pt x="105" y="494"/>
                  </a:lnTo>
                  <a:lnTo>
                    <a:pt x="123" y="494"/>
                  </a:lnTo>
                  <a:lnTo>
                    <a:pt x="123" y="495"/>
                  </a:lnTo>
                  <a:lnTo>
                    <a:pt x="123" y="499"/>
                  </a:lnTo>
                  <a:lnTo>
                    <a:pt x="124" y="503"/>
                  </a:lnTo>
                  <a:lnTo>
                    <a:pt x="124" y="509"/>
                  </a:lnTo>
                  <a:lnTo>
                    <a:pt x="124" y="517"/>
                  </a:lnTo>
                  <a:lnTo>
                    <a:pt x="125" y="525"/>
                  </a:lnTo>
                  <a:lnTo>
                    <a:pt x="125" y="534"/>
                  </a:lnTo>
                  <a:lnTo>
                    <a:pt x="126" y="542"/>
                  </a:lnTo>
                  <a:lnTo>
                    <a:pt x="129" y="552"/>
                  </a:lnTo>
                  <a:lnTo>
                    <a:pt x="131" y="565"/>
                  </a:lnTo>
                  <a:lnTo>
                    <a:pt x="134" y="576"/>
                  </a:lnTo>
                  <a:lnTo>
                    <a:pt x="136" y="587"/>
                  </a:lnTo>
                  <a:lnTo>
                    <a:pt x="137" y="597"/>
                  </a:lnTo>
                  <a:lnTo>
                    <a:pt x="140" y="604"/>
                  </a:lnTo>
                  <a:lnTo>
                    <a:pt x="141" y="609"/>
                  </a:lnTo>
                  <a:lnTo>
                    <a:pt x="141" y="611"/>
                  </a:lnTo>
                  <a:lnTo>
                    <a:pt x="137" y="653"/>
                  </a:lnTo>
                  <a:lnTo>
                    <a:pt x="150" y="656"/>
                  </a:lnTo>
                  <a:lnTo>
                    <a:pt x="150" y="651"/>
                  </a:lnTo>
                  <a:lnTo>
                    <a:pt x="151" y="651"/>
                  </a:lnTo>
                  <a:lnTo>
                    <a:pt x="154" y="653"/>
                  </a:lnTo>
                  <a:lnTo>
                    <a:pt x="156" y="654"/>
                  </a:lnTo>
                  <a:lnTo>
                    <a:pt x="161" y="656"/>
                  </a:lnTo>
                  <a:lnTo>
                    <a:pt x="165" y="659"/>
                  </a:lnTo>
                  <a:lnTo>
                    <a:pt x="171" y="661"/>
                  </a:lnTo>
                  <a:lnTo>
                    <a:pt x="176" y="665"/>
                  </a:lnTo>
                  <a:lnTo>
                    <a:pt x="181" y="667"/>
                  </a:lnTo>
                  <a:lnTo>
                    <a:pt x="187" y="670"/>
                  </a:lnTo>
                  <a:lnTo>
                    <a:pt x="193" y="670"/>
                  </a:lnTo>
                  <a:lnTo>
                    <a:pt x="198" y="670"/>
                  </a:lnTo>
                  <a:lnTo>
                    <a:pt x="203" y="670"/>
                  </a:lnTo>
                  <a:lnTo>
                    <a:pt x="208" y="669"/>
                  </a:lnTo>
                  <a:lnTo>
                    <a:pt x="211" y="669"/>
                  </a:lnTo>
                  <a:lnTo>
                    <a:pt x="213" y="667"/>
                  </a:lnTo>
                  <a:lnTo>
                    <a:pt x="215" y="667"/>
                  </a:lnTo>
                  <a:lnTo>
                    <a:pt x="212" y="655"/>
                  </a:lnTo>
                  <a:lnTo>
                    <a:pt x="116" y="32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3" name="Freeform 1165"/>
            <p:cNvSpPr>
              <a:spLocks/>
            </p:cNvSpPr>
            <p:nvPr/>
          </p:nvSpPr>
          <p:spPr bwMode="auto">
            <a:xfrm>
              <a:off x="2708" y="2829"/>
              <a:ext cx="225" cy="732"/>
            </a:xfrm>
            <a:custGeom>
              <a:avLst/>
              <a:gdLst/>
              <a:ahLst/>
              <a:cxnLst>
                <a:cxn ang="0">
                  <a:pos x="181" y="412"/>
                </a:cxn>
                <a:cxn ang="0">
                  <a:pos x="202" y="303"/>
                </a:cxn>
                <a:cxn ang="0">
                  <a:pos x="222" y="249"/>
                </a:cxn>
                <a:cxn ang="0">
                  <a:pos x="217" y="226"/>
                </a:cxn>
                <a:cxn ang="0">
                  <a:pos x="209" y="195"/>
                </a:cxn>
                <a:cxn ang="0">
                  <a:pos x="197" y="166"/>
                </a:cxn>
                <a:cxn ang="0">
                  <a:pos x="184" y="147"/>
                </a:cxn>
                <a:cxn ang="0">
                  <a:pos x="164" y="130"/>
                </a:cxn>
                <a:cxn ang="0">
                  <a:pos x="143" y="116"/>
                </a:cxn>
                <a:cxn ang="0">
                  <a:pos x="128" y="107"/>
                </a:cxn>
                <a:cxn ang="0">
                  <a:pos x="134" y="97"/>
                </a:cxn>
                <a:cxn ang="0">
                  <a:pos x="135" y="68"/>
                </a:cxn>
                <a:cxn ang="0">
                  <a:pos x="138" y="59"/>
                </a:cxn>
                <a:cxn ang="0">
                  <a:pos x="140" y="44"/>
                </a:cxn>
                <a:cxn ang="0">
                  <a:pos x="138" y="29"/>
                </a:cxn>
                <a:cxn ang="0">
                  <a:pos x="130" y="18"/>
                </a:cxn>
                <a:cxn ang="0">
                  <a:pos x="128" y="13"/>
                </a:cxn>
                <a:cxn ang="0">
                  <a:pos x="126" y="11"/>
                </a:cxn>
                <a:cxn ang="0">
                  <a:pos x="120" y="7"/>
                </a:cxn>
                <a:cxn ang="0">
                  <a:pos x="103" y="1"/>
                </a:cxn>
                <a:cxn ang="0">
                  <a:pos x="88" y="0"/>
                </a:cxn>
                <a:cxn ang="0">
                  <a:pos x="78" y="4"/>
                </a:cxn>
                <a:cxn ang="0">
                  <a:pos x="69" y="12"/>
                </a:cxn>
                <a:cxn ang="0">
                  <a:pos x="59" y="23"/>
                </a:cxn>
                <a:cxn ang="0">
                  <a:pos x="57" y="42"/>
                </a:cxn>
                <a:cxn ang="0">
                  <a:pos x="59" y="64"/>
                </a:cxn>
                <a:cxn ang="0">
                  <a:pos x="62" y="80"/>
                </a:cxn>
                <a:cxn ang="0">
                  <a:pos x="75" y="94"/>
                </a:cxn>
                <a:cxn ang="0">
                  <a:pos x="74" y="107"/>
                </a:cxn>
                <a:cxn ang="0">
                  <a:pos x="58" y="117"/>
                </a:cxn>
                <a:cxn ang="0">
                  <a:pos x="36" y="133"/>
                </a:cxn>
                <a:cxn ang="0">
                  <a:pos x="19" y="146"/>
                </a:cxn>
                <a:cxn ang="0">
                  <a:pos x="16" y="158"/>
                </a:cxn>
                <a:cxn ang="0">
                  <a:pos x="12" y="190"/>
                </a:cxn>
                <a:cxn ang="0">
                  <a:pos x="7" y="234"/>
                </a:cxn>
                <a:cxn ang="0">
                  <a:pos x="3" y="270"/>
                </a:cxn>
                <a:cxn ang="0">
                  <a:pos x="2" y="287"/>
                </a:cxn>
                <a:cxn ang="0">
                  <a:pos x="1" y="317"/>
                </a:cxn>
                <a:cxn ang="0">
                  <a:pos x="0" y="355"/>
                </a:cxn>
                <a:cxn ang="0">
                  <a:pos x="1" y="391"/>
                </a:cxn>
                <a:cxn ang="0">
                  <a:pos x="6" y="407"/>
                </a:cxn>
                <a:cxn ang="0">
                  <a:pos x="12" y="412"/>
                </a:cxn>
                <a:cxn ang="0">
                  <a:pos x="21" y="413"/>
                </a:cxn>
                <a:cxn ang="0">
                  <a:pos x="26" y="413"/>
                </a:cxn>
                <a:cxn ang="0">
                  <a:pos x="24" y="402"/>
                </a:cxn>
                <a:cxn ang="0">
                  <a:pos x="33" y="405"/>
                </a:cxn>
                <a:cxn ang="0">
                  <a:pos x="31" y="534"/>
                </a:cxn>
                <a:cxn ang="0">
                  <a:pos x="26" y="674"/>
                </a:cxn>
                <a:cxn ang="0">
                  <a:pos x="58" y="691"/>
                </a:cxn>
                <a:cxn ang="0">
                  <a:pos x="103" y="693"/>
                </a:cxn>
                <a:cxn ang="0">
                  <a:pos x="109" y="703"/>
                </a:cxn>
                <a:cxn ang="0">
                  <a:pos x="119" y="716"/>
                </a:cxn>
                <a:cxn ang="0">
                  <a:pos x="129" y="727"/>
                </a:cxn>
                <a:cxn ang="0">
                  <a:pos x="138" y="731"/>
                </a:cxn>
                <a:cxn ang="0">
                  <a:pos x="148" y="729"/>
                </a:cxn>
                <a:cxn ang="0">
                  <a:pos x="155" y="727"/>
                </a:cxn>
                <a:cxn ang="0">
                  <a:pos x="161" y="726"/>
                </a:cxn>
                <a:cxn ang="0">
                  <a:pos x="154" y="700"/>
                </a:cxn>
                <a:cxn ang="0">
                  <a:pos x="169" y="542"/>
                </a:cxn>
                <a:cxn ang="0">
                  <a:pos x="177" y="379"/>
                </a:cxn>
              </a:cxnLst>
              <a:rect l="0" t="0" r="r" b="b"/>
              <a:pathLst>
                <a:path w="225" h="732">
                  <a:moveTo>
                    <a:pt x="177" y="379"/>
                  </a:moveTo>
                  <a:lnTo>
                    <a:pt x="181" y="412"/>
                  </a:lnTo>
                  <a:lnTo>
                    <a:pt x="210" y="371"/>
                  </a:lnTo>
                  <a:lnTo>
                    <a:pt x="202" y="303"/>
                  </a:lnTo>
                  <a:lnTo>
                    <a:pt x="224" y="251"/>
                  </a:lnTo>
                  <a:lnTo>
                    <a:pt x="222" y="249"/>
                  </a:lnTo>
                  <a:lnTo>
                    <a:pt x="220" y="240"/>
                  </a:lnTo>
                  <a:lnTo>
                    <a:pt x="217" y="226"/>
                  </a:lnTo>
                  <a:lnTo>
                    <a:pt x="214" y="211"/>
                  </a:lnTo>
                  <a:lnTo>
                    <a:pt x="209" y="195"/>
                  </a:lnTo>
                  <a:lnTo>
                    <a:pt x="204" y="179"/>
                  </a:lnTo>
                  <a:lnTo>
                    <a:pt x="197" y="166"/>
                  </a:lnTo>
                  <a:lnTo>
                    <a:pt x="191" y="156"/>
                  </a:lnTo>
                  <a:lnTo>
                    <a:pt x="184" y="147"/>
                  </a:lnTo>
                  <a:lnTo>
                    <a:pt x="174" y="138"/>
                  </a:lnTo>
                  <a:lnTo>
                    <a:pt x="164" y="130"/>
                  </a:lnTo>
                  <a:lnTo>
                    <a:pt x="153" y="122"/>
                  </a:lnTo>
                  <a:lnTo>
                    <a:pt x="143" y="116"/>
                  </a:lnTo>
                  <a:lnTo>
                    <a:pt x="134" y="111"/>
                  </a:lnTo>
                  <a:lnTo>
                    <a:pt x="128" y="107"/>
                  </a:lnTo>
                  <a:lnTo>
                    <a:pt x="126" y="106"/>
                  </a:lnTo>
                  <a:lnTo>
                    <a:pt x="134" y="97"/>
                  </a:lnTo>
                  <a:lnTo>
                    <a:pt x="135" y="70"/>
                  </a:lnTo>
                  <a:lnTo>
                    <a:pt x="135" y="68"/>
                  </a:lnTo>
                  <a:lnTo>
                    <a:pt x="136" y="64"/>
                  </a:lnTo>
                  <a:lnTo>
                    <a:pt x="138" y="59"/>
                  </a:lnTo>
                  <a:lnTo>
                    <a:pt x="139" y="52"/>
                  </a:lnTo>
                  <a:lnTo>
                    <a:pt x="140" y="44"/>
                  </a:lnTo>
                  <a:lnTo>
                    <a:pt x="139" y="37"/>
                  </a:lnTo>
                  <a:lnTo>
                    <a:pt x="138" y="29"/>
                  </a:lnTo>
                  <a:lnTo>
                    <a:pt x="134" y="23"/>
                  </a:lnTo>
                  <a:lnTo>
                    <a:pt x="130" y="18"/>
                  </a:lnTo>
                  <a:lnTo>
                    <a:pt x="129" y="14"/>
                  </a:lnTo>
                  <a:lnTo>
                    <a:pt x="128" y="13"/>
                  </a:lnTo>
                  <a:lnTo>
                    <a:pt x="128" y="12"/>
                  </a:lnTo>
                  <a:lnTo>
                    <a:pt x="126" y="11"/>
                  </a:lnTo>
                  <a:lnTo>
                    <a:pt x="125" y="9"/>
                  </a:lnTo>
                  <a:lnTo>
                    <a:pt x="120" y="7"/>
                  </a:lnTo>
                  <a:lnTo>
                    <a:pt x="114" y="4"/>
                  </a:lnTo>
                  <a:lnTo>
                    <a:pt x="103" y="1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2" y="1"/>
                  </a:lnTo>
                  <a:lnTo>
                    <a:pt x="78" y="4"/>
                  </a:lnTo>
                  <a:lnTo>
                    <a:pt x="73" y="8"/>
                  </a:lnTo>
                  <a:lnTo>
                    <a:pt x="69" y="12"/>
                  </a:lnTo>
                  <a:lnTo>
                    <a:pt x="63" y="17"/>
                  </a:lnTo>
                  <a:lnTo>
                    <a:pt x="59" y="23"/>
                  </a:lnTo>
                  <a:lnTo>
                    <a:pt x="57" y="32"/>
                  </a:lnTo>
                  <a:lnTo>
                    <a:pt x="57" y="42"/>
                  </a:lnTo>
                  <a:lnTo>
                    <a:pt x="58" y="54"/>
                  </a:lnTo>
                  <a:lnTo>
                    <a:pt x="59" y="64"/>
                  </a:lnTo>
                  <a:lnTo>
                    <a:pt x="60" y="74"/>
                  </a:lnTo>
                  <a:lnTo>
                    <a:pt x="62" y="80"/>
                  </a:lnTo>
                  <a:lnTo>
                    <a:pt x="62" y="83"/>
                  </a:lnTo>
                  <a:lnTo>
                    <a:pt x="75" y="94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8" y="112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6" y="133"/>
                  </a:lnTo>
                  <a:lnTo>
                    <a:pt x="26" y="140"/>
                  </a:lnTo>
                  <a:lnTo>
                    <a:pt x="19" y="146"/>
                  </a:lnTo>
                  <a:lnTo>
                    <a:pt x="17" y="151"/>
                  </a:lnTo>
                  <a:lnTo>
                    <a:pt x="16" y="158"/>
                  </a:lnTo>
                  <a:lnTo>
                    <a:pt x="14" y="172"/>
                  </a:lnTo>
                  <a:lnTo>
                    <a:pt x="12" y="190"/>
                  </a:lnTo>
                  <a:lnTo>
                    <a:pt x="9" y="211"/>
                  </a:lnTo>
                  <a:lnTo>
                    <a:pt x="7" y="234"/>
                  </a:lnTo>
                  <a:lnTo>
                    <a:pt x="4" y="253"/>
                  </a:lnTo>
                  <a:lnTo>
                    <a:pt x="3" y="270"/>
                  </a:lnTo>
                  <a:lnTo>
                    <a:pt x="2" y="280"/>
                  </a:lnTo>
                  <a:lnTo>
                    <a:pt x="2" y="287"/>
                  </a:lnTo>
                  <a:lnTo>
                    <a:pt x="1" y="299"/>
                  </a:lnTo>
                  <a:lnTo>
                    <a:pt x="1" y="317"/>
                  </a:lnTo>
                  <a:lnTo>
                    <a:pt x="0" y="335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1" y="391"/>
                  </a:lnTo>
                  <a:lnTo>
                    <a:pt x="3" y="403"/>
                  </a:lnTo>
                  <a:lnTo>
                    <a:pt x="6" y="407"/>
                  </a:lnTo>
                  <a:lnTo>
                    <a:pt x="8" y="411"/>
                  </a:lnTo>
                  <a:lnTo>
                    <a:pt x="12" y="412"/>
                  </a:lnTo>
                  <a:lnTo>
                    <a:pt x="16" y="413"/>
                  </a:lnTo>
                  <a:lnTo>
                    <a:pt x="21" y="413"/>
                  </a:lnTo>
                  <a:lnTo>
                    <a:pt x="23" y="413"/>
                  </a:lnTo>
                  <a:lnTo>
                    <a:pt x="26" y="413"/>
                  </a:lnTo>
                  <a:lnTo>
                    <a:pt x="27" y="413"/>
                  </a:lnTo>
                  <a:lnTo>
                    <a:pt x="24" y="402"/>
                  </a:lnTo>
                  <a:lnTo>
                    <a:pt x="14" y="395"/>
                  </a:lnTo>
                  <a:lnTo>
                    <a:pt x="33" y="405"/>
                  </a:lnTo>
                  <a:lnTo>
                    <a:pt x="28" y="503"/>
                  </a:lnTo>
                  <a:lnTo>
                    <a:pt x="31" y="534"/>
                  </a:lnTo>
                  <a:lnTo>
                    <a:pt x="58" y="646"/>
                  </a:lnTo>
                  <a:lnTo>
                    <a:pt x="26" y="674"/>
                  </a:lnTo>
                  <a:lnTo>
                    <a:pt x="21" y="692"/>
                  </a:lnTo>
                  <a:lnTo>
                    <a:pt x="58" y="691"/>
                  </a:lnTo>
                  <a:lnTo>
                    <a:pt x="102" y="692"/>
                  </a:lnTo>
                  <a:lnTo>
                    <a:pt x="103" y="693"/>
                  </a:lnTo>
                  <a:lnTo>
                    <a:pt x="105" y="697"/>
                  </a:lnTo>
                  <a:lnTo>
                    <a:pt x="109" y="703"/>
                  </a:lnTo>
                  <a:lnTo>
                    <a:pt x="113" y="709"/>
                  </a:lnTo>
                  <a:lnTo>
                    <a:pt x="119" y="716"/>
                  </a:lnTo>
                  <a:lnTo>
                    <a:pt x="124" y="722"/>
                  </a:lnTo>
                  <a:lnTo>
                    <a:pt x="129" y="727"/>
                  </a:lnTo>
                  <a:lnTo>
                    <a:pt x="133" y="729"/>
                  </a:lnTo>
                  <a:lnTo>
                    <a:pt x="138" y="731"/>
                  </a:lnTo>
                  <a:lnTo>
                    <a:pt x="143" y="729"/>
                  </a:lnTo>
                  <a:lnTo>
                    <a:pt x="148" y="729"/>
                  </a:lnTo>
                  <a:lnTo>
                    <a:pt x="151" y="728"/>
                  </a:lnTo>
                  <a:lnTo>
                    <a:pt x="155" y="727"/>
                  </a:lnTo>
                  <a:lnTo>
                    <a:pt x="159" y="727"/>
                  </a:lnTo>
                  <a:lnTo>
                    <a:pt x="161" y="726"/>
                  </a:lnTo>
                  <a:lnTo>
                    <a:pt x="161" y="726"/>
                  </a:lnTo>
                  <a:lnTo>
                    <a:pt x="154" y="700"/>
                  </a:lnTo>
                  <a:lnTo>
                    <a:pt x="143" y="670"/>
                  </a:lnTo>
                  <a:lnTo>
                    <a:pt x="169" y="542"/>
                  </a:lnTo>
                  <a:lnTo>
                    <a:pt x="174" y="422"/>
                  </a:lnTo>
                  <a:lnTo>
                    <a:pt x="177" y="379"/>
                  </a:lnTo>
                </a:path>
              </a:pathLst>
            </a:custGeom>
            <a:solidFill>
              <a:srgbClr val="99663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4" name="Freeform 1166"/>
            <p:cNvSpPr>
              <a:spLocks/>
            </p:cNvSpPr>
            <p:nvPr/>
          </p:nvSpPr>
          <p:spPr bwMode="auto">
            <a:xfrm>
              <a:off x="2899" y="2792"/>
              <a:ext cx="220" cy="717"/>
            </a:xfrm>
            <a:custGeom>
              <a:avLst/>
              <a:gdLst/>
              <a:ahLst/>
              <a:cxnLst>
                <a:cxn ang="0">
                  <a:pos x="219" y="600"/>
                </a:cxn>
                <a:cxn ang="0">
                  <a:pos x="202" y="416"/>
                </a:cxn>
                <a:cxn ang="0">
                  <a:pos x="207" y="408"/>
                </a:cxn>
                <a:cxn ang="0">
                  <a:pos x="211" y="402"/>
                </a:cxn>
                <a:cxn ang="0">
                  <a:pos x="207" y="380"/>
                </a:cxn>
                <a:cxn ang="0">
                  <a:pos x="209" y="297"/>
                </a:cxn>
                <a:cxn ang="0">
                  <a:pos x="206" y="236"/>
                </a:cxn>
                <a:cxn ang="0">
                  <a:pos x="196" y="167"/>
                </a:cxn>
                <a:cxn ang="0">
                  <a:pos x="174" y="137"/>
                </a:cxn>
                <a:cxn ang="0">
                  <a:pos x="142" y="115"/>
                </a:cxn>
                <a:cxn ang="0">
                  <a:pos x="126" y="105"/>
                </a:cxn>
                <a:cxn ang="0">
                  <a:pos x="138" y="64"/>
                </a:cxn>
                <a:cxn ang="0">
                  <a:pos x="141" y="49"/>
                </a:cxn>
                <a:cxn ang="0">
                  <a:pos x="137" y="28"/>
                </a:cxn>
                <a:cxn ang="0">
                  <a:pos x="127" y="12"/>
                </a:cxn>
                <a:cxn ang="0">
                  <a:pos x="121" y="3"/>
                </a:cxn>
                <a:cxn ang="0">
                  <a:pos x="98" y="0"/>
                </a:cxn>
                <a:cxn ang="0">
                  <a:pos x="76" y="2"/>
                </a:cxn>
                <a:cxn ang="0">
                  <a:pos x="71" y="8"/>
                </a:cxn>
                <a:cxn ang="0">
                  <a:pos x="59" y="21"/>
                </a:cxn>
                <a:cxn ang="0">
                  <a:pos x="56" y="42"/>
                </a:cxn>
                <a:cxn ang="0">
                  <a:pos x="60" y="59"/>
                </a:cxn>
                <a:cxn ang="0">
                  <a:pos x="76" y="105"/>
                </a:cxn>
                <a:cxn ang="0">
                  <a:pos x="58" y="117"/>
                </a:cxn>
                <a:cxn ang="0">
                  <a:pos x="25" y="139"/>
                </a:cxn>
                <a:cxn ang="0">
                  <a:pos x="16" y="157"/>
                </a:cxn>
                <a:cxn ang="0">
                  <a:pos x="9" y="211"/>
                </a:cxn>
                <a:cxn ang="0">
                  <a:pos x="3" y="268"/>
                </a:cxn>
                <a:cxn ang="0">
                  <a:pos x="1" y="298"/>
                </a:cxn>
                <a:cxn ang="0">
                  <a:pos x="0" y="354"/>
                </a:cxn>
                <a:cxn ang="0">
                  <a:pos x="3" y="402"/>
                </a:cxn>
                <a:cxn ang="0">
                  <a:pos x="12" y="411"/>
                </a:cxn>
                <a:cxn ang="0">
                  <a:pos x="23" y="412"/>
                </a:cxn>
                <a:cxn ang="0">
                  <a:pos x="14" y="393"/>
                </a:cxn>
                <a:cxn ang="0">
                  <a:pos x="63" y="666"/>
                </a:cxn>
                <a:cxn ang="0">
                  <a:pos x="71" y="713"/>
                </a:cxn>
                <a:cxn ang="0">
                  <a:pos x="107" y="693"/>
                </a:cxn>
                <a:cxn ang="0">
                  <a:pos x="128" y="706"/>
                </a:cxn>
                <a:cxn ang="0">
                  <a:pos x="148" y="714"/>
                </a:cxn>
                <a:cxn ang="0">
                  <a:pos x="162" y="714"/>
                </a:cxn>
                <a:cxn ang="0">
                  <a:pos x="173" y="712"/>
                </a:cxn>
                <a:cxn ang="0">
                  <a:pos x="168" y="685"/>
                </a:cxn>
                <a:cxn ang="0">
                  <a:pos x="176" y="392"/>
                </a:cxn>
                <a:cxn ang="0">
                  <a:pos x="184" y="408"/>
                </a:cxn>
                <a:cxn ang="0">
                  <a:pos x="185" y="410"/>
                </a:cxn>
                <a:cxn ang="0">
                  <a:pos x="188" y="412"/>
                </a:cxn>
                <a:cxn ang="0">
                  <a:pos x="190" y="429"/>
                </a:cxn>
              </a:cxnLst>
              <a:rect l="0" t="0" r="r" b="b"/>
              <a:pathLst>
                <a:path w="220" h="717">
                  <a:moveTo>
                    <a:pt x="175" y="429"/>
                  </a:moveTo>
                  <a:lnTo>
                    <a:pt x="175" y="600"/>
                  </a:lnTo>
                  <a:lnTo>
                    <a:pt x="219" y="600"/>
                  </a:lnTo>
                  <a:lnTo>
                    <a:pt x="219" y="429"/>
                  </a:lnTo>
                  <a:lnTo>
                    <a:pt x="202" y="429"/>
                  </a:lnTo>
                  <a:lnTo>
                    <a:pt x="202" y="416"/>
                  </a:lnTo>
                  <a:lnTo>
                    <a:pt x="204" y="413"/>
                  </a:lnTo>
                  <a:lnTo>
                    <a:pt x="206" y="411"/>
                  </a:lnTo>
                  <a:lnTo>
                    <a:pt x="207" y="408"/>
                  </a:lnTo>
                  <a:lnTo>
                    <a:pt x="209" y="406"/>
                  </a:lnTo>
                  <a:lnTo>
                    <a:pt x="210" y="403"/>
                  </a:lnTo>
                  <a:lnTo>
                    <a:pt x="211" y="402"/>
                  </a:lnTo>
                  <a:lnTo>
                    <a:pt x="212" y="400"/>
                  </a:lnTo>
                  <a:lnTo>
                    <a:pt x="212" y="400"/>
                  </a:lnTo>
                  <a:lnTo>
                    <a:pt x="207" y="380"/>
                  </a:lnTo>
                  <a:lnTo>
                    <a:pt x="207" y="380"/>
                  </a:lnTo>
                  <a:lnTo>
                    <a:pt x="210" y="302"/>
                  </a:lnTo>
                  <a:lnTo>
                    <a:pt x="209" y="297"/>
                  </a:lnTo>
                  <a:lnTo>
                    <a:pt x="209" y="282"/>
                  </a:lnTo>
                  <a:lnTo>
                    <a:pt x="207" y="261"/>
                  </a:lnTo>
                  <a:lnTo>
                    <a:pt x="206" y="236"/>
                  </a:lnTo>
                  <a:lnTo>
                    <a:pt x="204" y="210"/>
                  </a:lnTo>
                  <a:lnTo>
                    <a:pt x="200" y="187"/>
                  </a:lnTo>
                  <a:lnTo>
                    <a:pt x="196" y="167"/>
                  </a:lnTo>
                  <a:lnTo>
                    <a:pt x="190" y="154"/>
                  </a:lnTo>
                  <a:lnTo>
                    <a:pt x="183" y="146"/>
                  </a:lnTo>
                  <a:lnTo>
                    <a:pt x="174" y="137"/>
                  </a:lnTo>
                  <a:lnTo>
                    <a:pt x="163" y="128"/>
                  </a:lnTo>
                  <a:lnTo>
                    <a:pt x="152" y="121"/>
                  </a:lnTo>
                  <a:lnTo>
                    <a:pt x="142" y="115"/>
                  </a:lnTo>
                  <a:lnTo>
                    <a:pt x="133" y="110"/>
                  </a:lnTo>
                  <a:lnTo>
                    <a:pt x="127" y="106"/>
                  </a:lnTo>
                  <a:lnTo>
                    <a:pt x="126" y="105"/>
                  </a:lnTo>
                  <a:lnTo>
                    <a:pt x="127" y="86"/>
                  </a:lnTo>
                  <a:lnTo>
                    <a:pt x="138" y="65"/>
                  </a:lnTo>
                  <a:lnTo>
                    <a:pt x="138" y="64"/>
                  </a:lnTo>
                  <a:lnTo>
                    <a:pt x="139" y="60"/>
                  </a:lnTo>
                  <a:lnTo>
                    <a:pt x="139" y="55"/>
                  </a:lnTo>
                  <a:lnTo>
                    <a:pt x="141" y="49"/>
                  </a:lnTo>
                  <a:lnTo>
                    <a:pt x="141" y="43"/>
                  </a:lnTo>
                  <a:lnTo>
                    <a:pt x="139" y="35"/>
                  </a:lnTo>
                  <a:lnTo>
                    <a:pt x="137" y="28"/>
                  </a:lnTo>
                  <a:lnTo>
                    <a:pt x="133" y="22"/>
                  </a:lnTo>
                  <a:lnTo>
                    <a:pt x="129" y="17"/>
                  </a:lnTo>
                  <a:lnTo>
                    <a:pt x="127" y="12"/>
                  </a:lnTo>
                  <a:lnTo>
                    <a:pt x="126" y="8"/>
                  </a:lnTo>
                  <a:lnTo>
                    <a:pt x="123" y="6"/>
                  </a:lnTo>
                  <a:lnTo>
                    <a:pt x="121" y="3"/>
                  </a:lnTo>
                  <a:lnTo>
                    <a:pt x="116" y="1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87" y="1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4" y="3"/>
                  </a:lnTo>
                  <a:lnTo>
                    <a:pt x="73" y="6"/>
                  </a:lnTo>
                  <a:lnTo>
                    <a:pt x="71" y="8"/>
                  </a:lnTo>
                  <a:lnTo>
                    <a:pt x="68" y="12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6" y="27"/>
                  </a:lnTo>
                  <a:lnTo>
                    <a:pt x="56" y="34"/>
                  </a:lnTo>
                  <a:lnTo>
                    <a:pt x="56" y="42"/>
                  </a:lnTo>
                  <a:lnTo>
                    <a:pt x="58" y="49"/>
                  </a:lnTo>
                  <a:lnTo>
                    <a:pt x="59" y="55"/>
                  </a:lnTo>
                  <a:lnTo>
                    <a:pt x="60" y="59"/>
                  </a:lnTo>
                  <a:lnTo>
                    <a:pt x="60" y="60"/>
                  </a:lnTo>
                  <a:lnTo>
                    <a:pt x="63" y="90"/>
                  </a:lnTo>
                  <a:lnTo>
                    <a:pt x="76" y="105"/>
                  </a:lnTo>
                  <a:lnTo>
                    <a:pt x="74" y="106"/>
                  </a:lnTo>
                  <a:lnTo>
                    <a:pt x="68" y="111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5" y="132"/>
                  </a:lnTo>
                  <a:lnTo>
                    <a:pt x="25" y="139"/>
                  </a:lnTo>
                  <a:lnTo>
                    <a:pt x="19" y="146"/>
                  </a:lnTo>
                  <a:lnTo>
                    <a:pt x="17" y="149"/>
                  </a:lnTo>
                  <a:lnTo>
                    <a:pt x="16" y="157"/>
                  </a:lnTo>
                  <a:lnTo>
                    <a:pt x="14" y="170"/>
                  </a:lnTo>
                  <a:lnTo>
                    <a:pt x="12" y="189"/>
                  </a:lnTo>
                  <a:lnTo>
                    <a:pt x="9" y="211"/>
                  </a:lnTo>
                  <a:lnTo>
                    <a:pt x="7" y="232"/>
                  </a:lnTo>
                  <a:lnTo>
                    <a:pt x="4" y="252"/>
                  </a:lnTo>
                  <a:lnTo>
                    <a:pt x="3" y="268"/>
                  </a:lnTo>
                  <a:lnTo>
                    <a:pt x="2" y="278"/>
                  </a:lnTo>
                  <a:lnTo>
                    <a:pt x="2" y="286"/>
                  </a:lnTo>
                  <a:lnTo>
                    <a:pt x="1" y="298"/>
                  </a:lnTo>
                  <a:lnTo>
                    <a:pt x="1" y="315"/>
                  </a:lnTo>
                  <a:lnTo>
                    <a:pt x="0" y="334"/>
                  </a:lnTo>
                  <a:lnTo>
                    <a:pt x="0" y="354"/>
                  </a:lnTo>
                  <a:lnTo>
                    <a:pt x="0" y="374"/>
                  </a:lnTo>
                  <a:lnTo>
                    <a:pt x="1" y="390"/>
                  </a:lnTo>
                  <a:lnTo>
                    <a:pt x="3" y="402"/>
                  </a:lnTo>
                  <a:lnTo>
                    <a:pt x="6" y="406"/>
                  </a:lnTo>
                  <a:lnTo>
                    <a:pt x="8" y="410"/>
                  </a:lnTo>
                  <a:lnTo>
                    <a:pt x="12" y="411"/>
                  </a:lnTo>
                  <a:lnTo>
                    <a:pt x="17" y="412"/>
                  </a:lnTo>
                  <a:lnTo>
                    <a:pt x="21" y="412"/>
                  </a:lnTo>
                  <a:lnTo>
                    <a:pt x="23" y="412"/>
                  </a:lnTo>
                  <a:lnTo>
                    <a:pt x="25" y="412"/>
                  </a:lnTo>
                  <a:lnTo>
                    <a:pt x="27" y="412"/>
                  </a:lnTo>
                  <a:lnTo>
                    <a:pt x="14" y="393"/>
                  </a:lnTo>
                  <a:lnTo>
                    <a:pt x="34" y="262"/>
                  </a:lnTo>
                  <a:lnTo>
                    <a:pt x="34" y="403"/>
                  </a:lnTo>
                  <a:lnTo>
                    <a:pt x="63" y="666"/>
                  </a:lnTo>
                  <a:lnTo>
                    <a:pt x="39" y="696"/>
                  </a:lnTo>
                  <a:lnTo>
                    <a:pt x="34" y="714"/>
                  </a:lnTo>
                  <a:lnTo>
                    <a:pt x="71" y="713"/>
                  </a:lnTo>
                  <a:lnTo>
                    <a:pt x="101" y="691"/>
                  </a:lnTo>
                  <a:lnTo>
                    <a:pt x="102" y="691"/>
                  </a:lnTo>
                  <a:lnTo>
                    <a:pt x="107" y="693"/>
                  </a:lnTo>
                  <a:lnTo>
                    <a:pt x="113" y="697"/>
                  </a:lnTo>
                  <a:lnTo>
                    <a:pt x="121" y="702"/>
                  </a:lnTo>
                  <a:lnTo>
                    <a:pt x="128" y="706"/>
                  </a:lnTo>
                  <a:lnTo>
                    <a:pt x="136" y="709"/>
                  </a:lnTo>
                  <a:lnTo>
                    <a:pt x="143" y="713"/>
                  </a:lnTo>
                  <a:lnTo>
                    <a:pt x="148" y="714"/>
                  </a:lnTo>
                  <a:lnTo>
                    <a:pt x="152" y="716"/>
                  </a:lnTo>
                  <a:lnTo>
                    <a:pt x="157" y="716"/>
                  </a:lnTo>
                  <a:lnTo>
                    <a:pt x="162" y="714"/>
                  </a:lnTo>
                  <a:lnTo>
                    <a:pt x="165" y="713"/>
                  </a:lnTo>
                  <a:lnTo>
                    <a:pt x="169" y="713"/>
                  </a:lnTo>
                  <a:lnTo>
                    <a:pt x="173" y="712"/>
                  </a:lnTo>
                  <a:lnTo>
                    <a:pt x="175" y="711"/>
                  </a:lnTo>
                  <a:lnTo>
                    <a:pt x="175" y="711"/>
                  </a:lnTo>
                  <a:lnTo>
                    <a:pt x="168" y="685"/>
                  </a:lnTo>
                  <a:lnTo>
                    <a:pt x="142" y="668"/>
                  </a:lnTo>
                  <a:lnTo>
                    <a:pt x="167" y="421"/>
                  </a:lnTo>
                  <a:lnTo>
                    <a:pt x="176" y="392"/>
                  </a:lnTo>
                  <a:lnTo>
                    <a:pt x="164" y="250"/>
                  </a:lnTo>
                  <a:lnTo>
                    <a:pt x="191" y="396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5" y="410"/>
                  </a:lnTo>
                  <a:lnTo>
                    <a:pt x="185" y="410"/>
                  </a:lnTo>
                  <a:lnTo>
                    <a:pt x="186" y="411"/>
                  </a:lnTo>
                  <a:lnTo>
                    <a:pt x="188" y="412"/>
                  </a:lnTo>
                  <a:lnTo>
                    <a:pt x="189" y="413"/>
                  </a:lnTo>
                  <a:lnTo>
                    <a:pt x="190" y="413"/>
                  </a:lnTo>
                  <a:lnTo>
                    <a:pt x="190" y="429"/>
                  </a:lnTo>
                  <a:lnTo>
                    <a:pt x="175" y="429"/>
                  </a:lnTo>
                </a:path>
              </a:pathLst>
            </a:custGeom>
            <a:solidFill>
              <a:srgbClr val="00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5" name="Freeform 1167"/>
            <p:cNvSpPr>
              <a:spLocks/>
            </p:cNvSpPr>
            <p:nvPr/>
          </p:nvSpPr>
          <p:spPr bwMode="auto">
            <a:xfrm>
              <a:off x="2536" y="2840"/>
              <a:ext cx="215" cy="686"/>
            </a:xfrm>
            <a:custGeom>
              <a:avLst/>
              <a:gdLst/>
              <a:ahLst/>
              <a:cxnLst>
                <a:cxn ang="0">
                  <a:pos x="117" y="323"/>
                </a:cxn>
                <a:cxn ang="0">
                  <a:pos x="117" y="323"/>
                </a:cxn>
                <a:cxn ang="0">
                  <a:pos x="121" y="321"/>
                </a:cxn>
                <a:cxn ang="0">
                  <a:pos x="119" y="322"/>
                </a:cxn>
                <a:cxn ang="0">
                  <a:pos x="196" y="645"/>
                </a:cxn>
                <a:cxn ang="0">
                  <a:pos x="163" y="603"/>
                </a:cxn>
                <a:cxn ang="0">
                  <a:pos x="170" y="508"/>
                </a:cxn>
                <a:cxn ang="0">
                  <a:pos x="175" y="473"/>
                </a:cxn>
                <a:cxn ang="0">
                  <a:pos x="185" y="450"/>
                </a:cxn>
                <a:cxn ang="0">
                  <a:pos x="174" y="310"/>
                </a:cxn>
                <a:cxn ang="0">
                  <a:pos x="184" y="330"/>
                </a:cxn>
                <a:cxn ang="0">
                  <a:pos x="194" y="311"/>
                </a:cxn>
                <a:cxn ang="0">
                  <a:pos x="181" y="273"/>
                </a:cxn>
                <a:cxn ang="0">
                  <a:pos x="188" y="204"/>
                </a:cxn>
                <a:cxn ang="0">
                  <a:pos x="159" y="116"/>
                </a:cxn>
                <a:cxn ang="0">
                  <a:pos x="138" y="101"/>
                </a:cxn>
                <a:cxn ang="0">
                  <a:pos x="147" y="98"/>
                </a:cxn>
                <a:cxn ang="0">
                  <a:pos x="152" y="81"/>
                </a:cxn>
                <a:cxn ang="0">
                  <a:pos x="142" y="71"/>
                </a:cxn>
                <a:cxn ang="0">
                  <a:pos x="138" y="42"/>
                </a:cxn>
                <a:cxn ang="0">
                  <a:pos x="142" y="27"/>
                </a:cxn>
                <a:cxn ang="0">
                  <a:pos x="131" y="11"/>
                </a:cxn>
                <a:cxn ang="0">
                  <a:pos x="116" y="0"/>
                </a:cxn>
                <a:cxn ang="0">
                  <a:pos x="81" y="6"/>
                </a:cxn>
                <a:cxn ang="0">
                  <a:pos x="61" y="34"/>
                </a:cxn>
                <a:cxn ang="0">
                  <a:pos x="47" y="72"/>
                </a:cxn>
                <a:cxn ang="0">
                  <a:pos x="34" y="90"/>
                </a:cxn>
                <a:cxn ang="0">
                  <a:pos x="45" y="101"/>
                </a:cxn>
                <a:cxn ang="0">
                  <a:pos x="42" y="116"/>
                </a:cxn>
                <a:cxn ang="0">
                  <a:pos x="8" y="186"/>
                </a:cxn>
                <a:cxn ang="0">
                  <a:pos x="1" y="233"/>
                </a:cxn>
                <a:cxn ang="0">
                  <a:pos x="19" y="293"/>
                </a:cxn>
                <a:cxn ang="0">
                  <a:pos x="21" y="391"/>
                </a:cxn>
                <a:cxn ang="0">
                  <a:pos x="19" y="463"/>
                </a:cxn>
                <a:cxn ang="0">
                  <a:pos x="42" y="477"/>
                </a:cxn>
                <a:cxn ang="0">
                  <a:pos x="50" y="488"/>
                </a:cxn>
                <a:cxn ang="0">
                  <a:pos x="59" y="515"/>
                </a:cxn>
                <a:cxn ang="0">
                  <a:pos x="56" y="526"/>
                </a:cxn>
                <a:cxn ang="0">
                  <a:pos x="55" y="561"/>
                </a:cxn>
                <a:cxn ang="0">
                  <a:pos x="68" y="612"/>
                </a:cxn>
                <a:cxn ang="0">
                  <a:pos x="64" y="676"/>
                </a:cxn>
                <a:cxn ang="0">
                  <a:pos x="81" y="685"/>
                </a:cxn>
                <a:cxn ang="0">
                  <a:pos x="94" y="666"/>
                </a:cxn>
                <a:cxn ang="0">
                  <a:pos x="87" y="608"/>
                </a:cxn>
                <a:cxn ang="0">
                  <a:pos x="123" y="499"/>
                </a:cxn>
                <a:cxn ang="0">
                  <a:pos x="126" y="534"/>
                </a:cxn>
                <a:cxn ang="0">
                  <a:pos x="136" y="587"/>
                </a:cxn>
                <a:cxn ang="0">
                  <a:pos x="138" y="654"/>
                </a:cxn>
                <a:cxn ang="0">
                  <a:pos x="157" y="655"/>
                </a:cxn>
                <a:cxn ang="0">
                  <a:pos x="181" y="667"/>
                </a:cxn>
                <a:cxn ang="0">
                  <a:pos x="207" y="670"/>
                </a:cxn>
                <a:cxn ang="0">
                  <a:pos x="117" y="323"/>
                </a:cxn>
              </a:cxnLst>
              <a:rect l="0" t="0" r="r" b="b"/>
              <a:pathLst>
                <a:path w="215" h="686">
                  <a:moveTo>
                    <a:pt x="117" y="323"/>
                  </a:moveTo>
                  <a:lnTo>
                    <a:pt x="118" y="323"/>
                  </a:lnTo>
                  <a:lnTo>
                    <a:pt x="118" y="323"/>
                  </a:lnTo>
                  <a:lnTo>
                    <a:pt x="117" y="323"/>
                  </a:lnTo>
                  <a:lnTo>
                    <a:pt x="117" y="323"/>
                  </a:lnTo>
                  <a:lnTo>
                    <a:pt x="117" y="323"/>
                  </a:lnTo>
                  <a:lnTo>
                    <a:pt x="117" y="323"/>
                  </a:lnTo>
                  <a:lnTo>
                    <a:pt x="117" y="323"/>
                  </a:lnTo>
                  <a:lnTo>
                    <a:pt x="117" y="323"/>
                  </a:lnTo>
                  <a:lnTo>
                    <a:pt x="117" y="323"/>
                  </a:lnTo>
                  <a:lnTo>
                    <a:pt x="119" y="322"/>
                  </a:lnTo>
                  <a:lnTo>
                    <a:pt x="121" y="321"/>
                  </a:lnTo>
                  <a:lnTo>
                    <a:pt x="121" y="321"/>
                  </a:lnTo>
                  <a:lnTo>
                    <a:pt x="121" y="321"/>
                  </a:lnTo>
                  <a:lnTo>
                    <a:pt x="121" y="321"/>
                  </a:lnTo>
                  <a:lnTo>
                    <a:pt x="119" y="322"/>
                  </a:lnTo>
                  <a:lnTo>
                    <a:pt x="119" y="322"/>
                  </a:lnTo>
                  <a:lnTo>
                    <a:pt x="119" y="322"/>
                  </a:lnTo>
                  <a:lnTo>
                    <a:pt x="119" y="322"/>
                  </a:lnTo>
                  <a:lnTo>
                    <a:pt x="119" y="322"/>
                  </a:lnTo>
                  <a:lnTo>
                    <a:pt x="117" y="323"/>
                  </a:lnTo>
                  <a:lnTo>
                    <a:pt x="212" y="655"/>
                  </a:lnTo>
                  <a:lnTo>
                    <a:pt x="210" y="654"/>
                  </a:lnTo>
                  <a:lnTo>
                    <a:pt x="205" y="650"/>
                  </a:lnTo>
                  <a:lnTo>
                    <a:pt x="196" y="645"/>
                  </a:lnTo>
                  <a:lnTo>
                    <a:pt x="188" y="639"/>
                  </a:lnTo>
                  <a:lnTo>
                    <a:pt x="179" y="630"/>
                  </a:lnTo>
                  <a:lnTo>
                    <a:pt x="170" y="621"/>
                  </a:lnTo>
                  <a:lnTo>
                    <a:pt x="165" y="612"/>
                  </a:lnTo>
                  <a:lnTo>
                    <a:pt x="163" y="603"/>
                  </a:lnTo>
                  <a:lnTo>
                    <a:pt x="163" y="589"/>
                  </a:lnTo>
                  <a:lnTo>
                    <a:pt x="165" y="572"/>
                  </a:lnTo>
                  <a:lnTo>
                    <a:pt x="166" y="551"/>
                  </a:lnTo>
                  <a:lnTo>
                    <a:pt x="169" y="529"/>
                  </a:lnTo>
                  <a:lnTo>
                    <a:pt x="170" y="508"/>
                  </a:lnTo>
                  <a:lnTo>
                    <a:pt x="171" y="490"/>
                  </a:lnTo>
                  <a:lnTo>
                    <a:pt x="174" y="478"/>
                  </a:lnTo>
                  <a:lnTo>
                    <a:pt x="174" y="473"/>
                  </a:lnTo>
                  <a:lnTo>
                    <a:pt x="174" y="473"/>
                  </a:lnTo>
                  <a:lnTo>
                    <a:pt x="175" y="473"/>
                  </a:lnTo>
                  <a:lnTo>
                    <a:pt x="178" y="471"/>
                  </a:lnTo>
                  <a:lnTo>
                    <a:pt x="179" y="468"/>
                  </a:lnTo>
                  <a:lnTo>
                    <a:pt x="181" y="464"/>
                  </a:lnTo>
                  <a:lnTo>
                    <a:pt x="184" y="458"/>
                  </a:lnTo>
                  <a:lnTo>
                    <a:pt x="185" y="450"/>
                  </a:lnTo>
                  <a:lnTo>
                    <a:pt x="186" y="438"/>
                  </a:lnTo>
                  <a:lnTo>
                    <a:pt x="171" y="306"/>
                  </a:lnTo>
                  <a:lnTo>
                    <a:pt x="173" y="305"/>
                  </a:lnTo>
                  <a:lnTo>
                    <a:pt x="173" y="306"/>
                  </a:lnTo>
                  <a:lnTo>
                    <a:pt x="174" y="310"/>
                  </a:lnTo>
                  <a:lnTo>
                    <a:pt x="175" y="315"/>
                  </a:lnTo>
                  <a:lnTo>
                    <a:pt x="178" y="320"/>
                  </a:lnTo>
                  <a:lnTo>
                    <a:pt x="180" y="325"/>
                  </a:lnTo>
                  <a:lnTo>
                    <a:pt x="181" y="328"/>
                  </a:lnTo>
                  <a:lnTo>
                    <a:pt x="184" y="330"/>
                  </a:lnTo>
                  <a:lnTo>
                    <a:pt x="186" y="328"/>
                  </a:lnTo>
                  <a:lnTo>
                    <a:pt x="189" y="325"/>
                  </a:lnTo>
                  <a:lnTo>
                    <a:pt x="190" y="321"/>
                  </a:lnTo>
                  <a:lnTo>
                    <a:pt x="192" y="316"/>
                  </a:lnTo>
                  <a:lnTo>
                    <a:pt x="194" y="311"/>
                  </a:lnTo>
                  <a:lnTo>
                    <a:pt x="194" y="306"/>
                  </a:lnTo>
                  <a:lnTo>
                    <a:pt x="192" y="300"/>
                  </a:lnTo>
                  <a:lnTo>
                    <a:pt x="190" y="293"/>
                  </a:lnTo>
                  <a:lnTo>
                    <a:pt x="186" y="285"/>
                  </a:lnTo>
                  <a:lnTo>
                    <a:pt x="181" y="273"/>
                  </a:lnTo>
                  <a:lnTo>
                    <a:pt x="180" y="262"/>
                  </a:lnTo>
                  <a:lnTo>
                    <a:pt x="183" y="253"/>
                  </a:lnTo>
                  <a:lnTo>
                    <a:pt x="185" y="241"/>
                  </a:lnTo>
                  <a:lnTo>
                    <a:pt x="188" y="225"/>
                  </a:lnTo>
                  <a:lnTo>
                    <a:pt x="188" y="204"/>
                  </a:lnTo>
                  <a:lnTo>
                    <a:pt x="183" y="174"/>
                  </a:lnTo>
                  <a:lnTo>
                    <a:pt x="171" y="134"/>
                  </a:lnTo>
                  <a:lnTo>
                    <a:pt x="169" y="128"/>
                  </a:lnTo>
                  <a:lnTo>
                    <a:pt x="164" y="122"/>
                  </a:lnTo>
                  <a:lnTo>
                    <a:pt x="159" y="116"/>
                  </a:lnTo>
                  <a:lnTo>
                    <a:pt x="153" y="111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9" y="102"/>
                  </a:lnTo>
                  <a:lnTo>
                    <a:pt x="138" y="101"/>
                  </a:lnTo>
                  <a:lnTo>
                    <a:pt x="138" y="101"/>
                  </a:lnTo>
                  <a:lnTo>
                    <a:pt x="139" y="101"/>
                  </a:lnTo>
                  <a:lnTo>
                    <a:pt x="142" y="101"/>
                  </a:lnTo>
                  <a:lnTo>
                    <a:pt x="144" y="100"/>
                  </a:lnTo>
                  <a:lnTo>
                    <a:pt x="147" y="98"/>
                  </a:lnTo>
                  <a:lnTo>
                    <a:pt x="149" y="96"/>
                  </a:lnTo>
                  <a:lnTo>
                    <a:pt x="150" y="93"/>
                  </a:lnTo>
                  <a:lnTo>
                    <a:pt x="152" y="89"/>
                  </a:lnTo>
                  <a:lnTo>
                    <a:pt x="153" y="85"/>
                  </a:lnTo>
                  <a:lnTo>
                    <a:pt x="152" y="81"/>
                  </a:lnTo>
                  <a:lnTo>
                    <a:pt x="150" y="80"/>
                  </a:lnTo>
                  <a:lnTo>
                    <a:pt x="149" y="77"/>
                  </a:lnTo>
                  <a:lnTo>
                    <a:pt x="147" y="76"/>
                  </a:lnTo>
                  <a:lnTo>
                    <a:pt x="144" y="74"/>
                  </a:lnTo>
                  <a:lnTo>
                    <a:pt x="142" y="71"/>
                  </a:lnTo>
                  <a:lnTo>
                    <a:pt x="139" y="66"/>
                  </a:lnTo>
                  <a:lnTo>
                    <a:pt x="137" y="61"/>
                  </a:lnTo>
                  <a:lnTo>
                    <a:pt x="137" y="55"/>
                  </a:lnTo>
                  <a:lnTo>
                    <a:pt x="137" y="49"/>
                  </a:lnTo>
                  <a:lnTo>
                    <a:pt x="138" y="42"/>
                  </a:lnTo>
                  <a:lnTo>
                    <a:pt x="139" y="37"/>
                  </a:lnTo>
                  <a:lnTo>
                    <a:pt x="142" y="32"/>
                  </a:lnTo>
                  <a:lnTo>
                    <a:pt x="143" y="28"/>
                  </a:lnTo>
                  <a:lnTo>
                    <a:pt x="143" y="27"/>
                  </a:lnTo>
                  <a:lnTo>
                    <a:pt x="142" y="27"/>
                  </a:lnTo>
                  <a:lnTo>
                    <a:pt x="141" y="24"/>
                  </a:lnTo>
                  <a:lnTo>
                    <a:pt x="138" y="22"/>
                  </a:lnTo>
                  <a:lnTo>
                    <a:pt x="136" y="18"/>
                  </a:lnTo>
                  <a:lnTo>
                    <a:pt x="133" y="14"/>
                  </a:lnTo>
                  <a:lnTo>
                    <a:pt x="131" y="11"/>
                  </a:lnTo>
                  <a:lnTo>
                    <a:pt x="129" y="7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116" y="0"/>
                  </a:lnTo>
                  <a:lnTo>
                    <a:pt x="108" y="1"/>
                  </a:lnTo>
                  <a:lnTo>
                    <a:pt x="101" y="1"/>
                  </a:lnTo>
                  <a:lnTo>
                    <a:pt x="94" y="2"/>
                  </a:lnTo>
                  <a:lnTo>
                    <a:pt x="86" y="3"/>
                  </a:lnTo>
                  <a:lnTo>
                    <a:pt x="81" y="6"/>
                  </a:lnTo>
                  <a:lnTo>
                    <a:pt x="77" y="8"/>
                  </a:lnTo>
                  <a:lnTo>
                    <a:pt x="72" y="12"/>
                  </a:lnTo>
                  <a:lnTo>
                    <a:pt x="69" y="19"/>
                  </a:lnTo>
                  <a:lnTo>
                    <a:pt x="65" y="27"/>
                  </a:lnTo>
                  <a:lnTo>
                    <a:pt x="61" y="34"/>
                  </a:lnTo>
                  <a:lnTo>
                    <a:pt x="58" y="43"/>
                  </a:lnTo>
                  <a:lnTo>
                    <a:pt x="54" y="51"/>
                  </a:lnTo>
                  <a:lnTo>
                    <a:pt x="53" y="60"/>
                  </a:lnTo>
                  <a:lnTo>
                    <a:pt x="50" y="66"/>
                  </a:lnTo>
                  <a:lnTo>
                    <a:pt x="47" y="72"/>
                  </a:lnTo>
                  <a:lnTo>
                    <a:pt x="44" y="79"/>
                  </a:lnTo>
                  <a:lnTo>
                    <a:pt x="42" y="82"/>
                  </a:lnTo>
                  <a:lnTo>
                    <a:pt x="38" y="86"/>
                  </a:lnTo>
                  <a:lnTo>
                    <a:pt x="35" y="89"/>
                  </a:lnTo>
                  <a:lnTo>
                    <a:pt x="34" y="90"/>
                  </a:lnTo>
                  <a:lnTo>
                    <a:pt x="34" y="91"/>
                  </a:lnTo>
                  <a:lnTo>
                    <a:pt x="42" y="97"/>
                  </a:lnTo>
                  <a:lnTo>
                    <a:pt x="42" y="98"/>
                  </a:lnTo>
                  <a:lnTo>
                    <a:pt x="44" y="100"/>
                  </a:lnTo>
                  <a:lnTo>
                    <a:pt x="45" y="101"/>
                  </a:lnTo>
                  <a:lnTo>
                    <a:pt x="48" y="103"/>
                  </a:lnTo>
                  <a:lnTo>
                    <a:pt x="49" y="106"/>
                  </a:lnTo>
                  <a:lnTo>
                    <a:pt x="48" y="110"/>
                  </a:lnTo>
                  <a:lnTo>
                    <a:pt x="45" y="112"/>
                  </a:lnTo>
                  <a:lnTo>
                    <a:pt x="42" y="116"/>
                  </a:lnTo>
                  <a:lnTo>
                    <a:pt x="34" y="123"/>
                  </a:lnTo>
                  <a:lnTo>
                    <a:pt x="28" y="134"/>
                  </a:lnTo>
                  <a:lnTo>
                    <a:pt x="21" y="150"/>
                  </a:lnTo>
                  <a:lnTo>
                    <a:pt x="14" y="169"/>
                  </a:lnTo>
                  <a:lnTo>
                    <a:pt x="8" y="186"/>
                  </a:lnTo>
                  <a:lnTo>
                    <a:pt x="3" y="201"/>
                  </a:lnTo>
                  <a:lnTo>
                    <a:pt x="1" y="213"/>
                  </a:lnTo>
                  <a:lnTo>
                    <a:pt x="0" y="220"/>
                  </a:lnTo>
                  <a:lnTo>
                    <a:pt x="0" y="223"/>
                  </a:lnTo>
                  <a:lnTo>
                    <a:pt x="1" y="233"/>
                  </a:lnTo>
                  <a:lnTo>
                    <a:pt x="3" y="244"/>
                  </a:lnTo>
                  <a:lnTo>
                    <a:pt x="6" y="258"/>
                  </a:lnTo>
                  <a:lnTo>
                    <a:pt x="9" y="272"/>
                  </a:lnTo>
                  <a:lnTo>
                    <a:pt x="14" y="284"/>
                  </a:lnTo>
                  <a:lnTo>
                    <a:pt x="19" y="293"/>
                  </a:lnTo>
                  <a:lnTo>
                    <a:pt x="27" y="295"/>
                  </a:lnTo>
                  <a:lnTo>
                    <a:pt x="25" y="312"/>
                  </a:lnTo>
                  <a:lnTo>
                    <a:pt x="23" y="335"/>
                  </a:lnTo>
                  <a:lnTo>
                    <a:pt x="22" y="362"/>
                  </a:lnTo>
                  <a:lnTo>
                    <a:pt x="21" y="391"/>
                  </a:lnTo>
                  <a:lnTo>
                    <a:pt x="19" y="419"/>
                  </a:lnTo>
                  <a:lnTo>
                    <a:pt x="18" y="441"/>
                  </a:lnTo>
                  <a:lnTo>
                    <a:pt x="18" y="457"/>
                  </a:lnTo>
                  <a:lnTo>
                    <a:pt x="18" y="462"/>
                  </a:lnTo>
                  <a:lnTo>
                    <a:pt x="19" y="463"/>
                  </a:lnTo>
                  <a:lnTo>
                    <a:pt x="22" y="466"/>
                  </a:lnTo>
                  <a:lnTo>
                    <a:pt x="27" y="469"/>
                  </a:lnTo>
                  <a:lnTo>
                    <a:pt x="32" y="472"/>
                  </a:lnTo>
                  <a:lnTo>
                    <a:pt x="38" y="476"/>
                  </a:lnTo>
                  <a:lnTo>
                    <a:pt x="42" y="477"/>
                  </a:lnTo>
                  <a:lnTo>
                    <a:pt x="45" y="477"/>
                  </a:lnTo>
                  <a:lnTo>
                    <a:pt x="47" y="473"/>
                  </a:lnTo>
                  <a:lnTo>
                    <a:pt x="48" y="477"/>
                  </a:lnTo>
                  <a:lnTo>
                    <a:pt x="49" y="482"/>
                  </a:lnTo>
                  <a:lnTo>
                    <a:pt x="50" y="488"/>
                  </a:lnTo>
                  <a:lnTo>
                    <a:pt x="53" y="495"/>
                  </a:lnTo>
                  <a:lnTo>
                    <a:pt x="55" y="503"/>
                  </a:lnTo>
                  <a:lnTo>
                    <a:pt x="58" y="509"/>
                  </a:lnTo>
                  <a:lnTo>
                    <a:pt x="59" y="514"/>
                  </a:lnTo>
                  <a:lnTo>
                    <a:pt x="59" y="515"/>
                  </a:lnTo>
                  <a:lnTo>
                    <a:pt x="59" y="515"/>
                  </a:lnTo>
                  <a:lnTo>
                    <a:pt x="59" y="518"/>
                  </a:lnTo>
                  <a:lnTo>
                    <a:pt x="58" y="519"/>
                  </a:lnTo>
                  <a:lnTo>
                    <a:pt x="58" y="523"/>
                  </a:lnTo>
                  <a:lnTo>
                    <a:pt x="56" y="526"/>
                  </a:lnTo>
                  <a:lnTo>
                    <a:pt x="55" y="530"/>
                  </a:lnTo>
                  <a:lnTo>
                    <a:pt x="55" y="536"/>
                  </a:lnTo>
                  <a:lnTo>
                    <a:pt x="54" y="542"/>
                  </a:lnTo>
                  <a:lnTo>
                    <a:pt x="54" y="551"/>
                  </a:lnTo>
                  <a:lnTo>
                    <a:pt x="55" y="561"/>
                  </a:lnTo>
                  <a:lnTo>
                    <a:pt x="58" y="573"/>
                  </a:lnTo>
                  <a:lnTo>
                    <a:pt x="60" y="584"/>
                  </a:lnTo>
                  <a:lnTo>
                    <a:pt x="64" y="595"/>
                  </a:lnTo>
                  <a:lnTo>
                    <a:pt x="66" y="605"/>
                  </a:lnTo>
                  <a:lnTo>
                    <a:pt x="68" y="612"/>
                  </a:lnTo>
                  <a:lnTo>
                    <a:pt x="69" y="613"/>
                  </a:lnTo>
                  <a:lnTo>
                    <a:pt x="58" y="636"/>
                  </a:lnTo>
                  <a:lnTo>
                    <a:pt x="61" y="673"/>
                  </a:lnTo>
                  <a:lnTo>
                    <a:pt x="61" y="673"/>
                  </a:lnTo>
                  <a:lnTo>
                    <a:pt x="64" y="676"/>
                  </a:lnTo>
                  <a:lnTo>
                    <a:pt x="66" y="678"/>
                  </a:lnTo>
                  <a:lnTo>
                    <a:pt x="70" y="681"/>
                  </a:lnTo>
                  <a:lnTo>
                    <a:pt x="74" y="682"/>
                  </a:lnTo>
                  <a:lnTo>
                    <a:pt x="77" y="685"/>
                  </a:lnTo>
                  <a:lnTo>
                    <a:pt x="81" y="685"/>
                  </a:lnTo>
                  <a:lnTo>
                    <a:pt x="85" y="682"/>
                  </a:lnTo>
                  <a:lnTo>
                    <a:pt x="87" y="680"/>
                  </a:lnTo>
                  <a:lnTo>
                    <a:pt x="90" y="675"/>
                  </a:lnTo>
                  <a:lnTo>
                    <a:pt x="92" y="671"/>
                  </a:lnTo>
                  <a:lnTo>
                    <a:pt x="94" y="666"/>
                  </a:lnTo>
                  <a:lnTo>
                    <a:pt x="95" y="662"/>
                  </a:lnTo>
                  <a:lnTo>
                    <a:pt x="95" y="659"/>
                  </a:lnTo>
                  <a:lnTo>
                    <a:pt x="96" y="656"/>
                  </a:lnTo>
                  <a:lnTo>
                    <a:pt x="96" y="655"/>
                  </a:lnTo>
                  <a:lnTo>
                    <a:pt x="87" y="608"/>
                  </a:lnTo>
                  <a:lnTo>
                    <a:pt x="101" y="514"/>
                  </a:lnTo>
                  <a:lnTo>
                    <a:pt x="105" y="495"/>
                  </a:lnTo>
                  <a:lnTo>
                    <a:pt x="123" y="495"/>
                  </a:lnTo>
                  <a:lnTo>
                    <a:pt x="123" y="497"/>
                  </a:lnTo>
                  <a:lnTo>
                    <a:pt x="123" y="499"/>
                  </a:lnTo>
                  <a:lnTo>
                    <a:pt x="123" y="504"/>
                  </a:lnTo>
                  <a:lnTo>
                    <a:pt x="123" y="510"/>
                  </a:lnTo>
                  <a:lnTo>
                    <a:pt x="123" y="518"/>
                  </a:lnTo>
                  <a:lnTo>
                    <a:pt x="124" y="525"/>
                  </a:lnTo>
                  <a:lnTo>
                    <a:pt x="126" y="534"/>
                  </a:lnTo>
                  <a:lnTo>
                    <a:pt x="127" y="542"/>
                  </a:lnTo>
                  <a:lnTo>
                    <a:pt x="128" y="553"/>
                  </a:lnTo>
                  <a:lnTo>
                    <a:pt x="131" y="565"/>
                  </a:lnTo>
                  <a:lnTo>
                    <a:pt x="133" y="577"/>
                  </a:lnTo>
                  <a:lnTo>
                    <a:pt x="136" y="587"/>
                  </a:lnTo>
                  <a:lnTo>
                    <a:pt x="138" y="597"/>
                  </a:lnTo>
                  <a:lnTo>
                    <a:pt x="139" y="604"/>
                  </a:lnTo>
                  <a:lnTo>
                    <a:pt x="141" y="609"/>
                  </a:lnTo>
                  <a:lnTo>
                    <a:pt x="141" y="612"/>
                  </a:lnTo>
                  <a:lnTo>
                    <a:pt x="138" y="654"/>
                  </a:lnTo>
                  <a:lnTo>
                    <a:pt x="150" y="657"/>
                  </a:lnTo>
                  <a:lnTo>
                    <a:pt x="150" y="651"/>
                  </a:lnTo>
                  <a:lnTo>
                    <a:pt x="150" y="652"/>
                  </a:lnTo>
                  <a:lnTo>
                    <a:pt x="153" y="652"/>
                  </a:lnTo>
                  <a:lnTo>
                    <a:pt x="157" y="655"/>
                  </a:lnTo>
                  <a:lnTo>
                    <a:pt x="160" y="657"/>
                  </a:lnTo>
                  <a:lnTo>
                    <a:pt x="165" y="660"/>
                  </a:lnTo>
                  <a:lnTo>
                    <a:pt x="170" y="662"/>
                  </a:lnTo>
                  <a:lnTo>
                    <a:pt x="175" y="665"/>
                  </a:lnTo>
                  <a:lnTo>
                    <a:pt x="181" y="667"/>
                  </a:lnTo>
                  <a:lnTo>
                    <a:pt x="186" y="670"/>
                  </a:lnTo>
                  <a:lnTo>
                    <a:pt x="192" y="671"/>
                  </a:lnTo>
                  <a:lnTo>
                    <a:pt x="197" y="671"/>
                  </a:lnTo>
                  <a:lnTo>
                    <a:pt x="202" y="671"/>
                  </a:lnTo>
                  <a:lnTo>
                    <a:pt x="207" y="670"/>
                  </a:lnTo>
                  <a:lnTo>
                    <a:pt x="211" y="668"/>
                  </a:lnTo>
                  <a:lnTo>
                    <a:pt x="214" y="668"/>
                  </a:lnTo>
                  <a:lnTo>
                    <a:pt x="214" y="667"/>
                  </a:lnTo>
                  <a:lnTo>
                    <a:pt x="212" y="655"/>
                  </a:lnTo>
                  <a:lnTo>
                    <a:pt x="117" y="323"/>
                  </a:lnTo>
                </a:path>
              </a:pathLst>
            </a:custGeom>
            <a:solidFill>
              <a:srgbClr val="0099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6" name="Freeform 1168"/>
            <p:cNvSpPr>
              <a:spLocks/>
            </p:cNvSpPr>
            <p:nvPr/>
          </p:nvSpPr>
          <p:spPr bwMode="auto">
            <a:xfrm>
              <a:off x="2600" y="2900"/>
              <a:ext cx="224" cy="729"/>
            </a:xfrm>
            <a:custGeom>
              <a:avLst/>
              <a:gdLst/>
              <a:ahLst/>
              <a:cxnLst>
                <a:cxn ang="0">
                  <a:pos x="42" y="409"/>
                </a:cxn>
                <a:cxn ang="0">
                  <a:pos x="19" y="300"/>
                </a:cxn>
                <a:cxn ang="0">
                  <a:pos x="1" y="246"/>
                </a:cxn>
                <a:cxn ang="0">
                  <a:pos x="6" y="225"/>
                </a:cxn>
                <a:cxn ang="0">
                  <a:pos x="14" y="193"/>
                </a:cxn>
                <a:cxn ang="0">
                  <a:pos x="26" y="163"/>
                </a:cxn>
                <a:cxn ang="0">
                  <a:pos x="39" y="144"/>
                </a:cxn>
                <a:cxn ang="0">
                  <a:pos x="59" y="128"/>
                </a:cxn>
                <a:cxn ang="0">
                  <a:pos x="80" y="113"/>
                </a:cxn>
                <a:cxn ang="0">
                  <a:pos x="95" y="105"/>
                </a:cxn>
                <a:cxn ang="0">
                  <a:pos x="95" y="86"/>
                </a:cxn>
                <a:cxn ang="0">
                  <a:pos x="84" y="64"/>
                </a:cxn>
                <a:cxn ang="0">
                  <a:pos x="83" y="55"/>
                </a:cxn>
                <a:cxn ang="0">
                  <a:pos x="81" y="42"/>
                </a:cxn>
                <a:cxn ang="0">
                  <a:pos x="85" y="28"/>
                </a:cxn>
                <a:cxn ang="0">
                  <a:pos x="92" y="16"/>
                </a:cxn>
                <a:cxn ang="0">
                  <a:pos x="96" y="7"/>
                </a:cxn>
                <a:cxn ang="0">
                  <a:pos x="101" y="2"/>
                </a:cxn>
                <a:cxn ang="0">
                  <a:pos x="112" y="0"/>
                </a:cxn>
                <a:cxn ang="0">
                  <a:pos x="135" y="0"/>
                </a:cxn>
                <a:cxn ang="0">
                  <a:pos x="146" y="1"/>
                </a:cxn>
                <a:cxn ang="0">
                  <a:pos x="149" y="4"/>
                </a:cxn>
                <a:cxn ang="0">
                  <a:pos x="154" y="11"/>
                </a:cxn>
                <a:cxn ang="0">
                  <a:pos x="163" y="21"/>
                </a:cxn>
                <a:cxn ang="0">
                  <a:pos x="166" y="34"/>
                </a:cxn>
                <a:cxn ang="0">
                  <a:pos x="164" y="48"/>
                </a:cxn>
                <a:cxn ang="0">
                  <a:pos x="162" y="58"/>
                </a:cxn>
                <a:cxn ang="0">
                  <a:pos x="147" y="92"/>
                </a:cxn>
                <a:cxn ang="0">
                  <a:pos x="148" y="106"/>
                </a:cxn>
                <a:cxn ang="0">
                  <a:pos x="164" y="116"/>
                </a:cxn>
                <a:cxn ang="0">
                  <a:pos x="187" y="131"/>
                </a:cxn>
                <a:cxn ang="0">
                  <a:pos x="203" y="144"/>
                </a:cxn>
                <a:cxn ang="0">
                  <a:pos x="206" y="156"/>
                </a:cxn>
                <a:cxn ang="0">
                  <a:pos x="210" y="189"/>
                </a:cxn>
                <a:cxn ang="0">
                  <a:pos x="215" y="232"/>
                </a:cxn>
                <a:cxn ang="0">
                  <a:pos x="219" y="268"/>
                </a:cxn>
                <a:cxn ang="0">
                  <a:pos x="220" y="284"/>
                </a:cxn>
                <a:cxn ang="0">
                  <a:pos x="221" y="314"/>
                </a:cxn>
                <a:cxn ang="0">
                  <a:pos x="223" y="354"/>
                </a:cxn>
                <a:cxn ang="0">
                  <a:pos x="221" y="388"/>
                </a:cxn>
                <a:cxn ang="0">
                  <a:pos x="216" y="406"/>
                </a:cxn>
                <a:cxn ang="0">
                  <a:pos x="210" y="411"/>
                </a:cxn>
                <a:cxn ang="0">
                  <a:pos x="201" y="412"/>
                </a:cxn>
                <a:cxn ang="0">
                  <a:pos x="196" y="411"/>
                </a:cxn>
                <a:cxn ang="0">
                  <a:pos x="198" y="401"/>
                </a:cxn>
                <a:cxn ang="0">
                  <a:pos x="189" y="402"/>
                </a:cxn>
                <a:cxn ang="0">
                  <a:pos x="190" y="531"/>
                </a:cxn>
                <a:cxn ang="0">
                  <a:pos x="196" y="672"/>
                </a:cxn>
                <a:cxn ang="0">
                  <a:pos x="164" y="688"/>
                </a:cxn>
                <a:cxn ang="0">
                  <a:pos x="120" y="690"/>
                </a:cxn>
                <a:cxn ang="0">
                  <a:pos x="113" y="700"/>
                </a:cxn>
                <a:cxn ang="0">
                  <a:pos x="104" y="714"/>
                </a:cxn>
                <a:cxn ang="0">
                  <a:pos x="94" y="725"/>
                </a:cxn>
                <a:cxn ang="0">
                  <a:pos x="85" y="728"/>
                </a:cxn>
                <a:cxn ang="0">
                  <a:pos x="75" y="726"/>
                </a:cxn>
                <a:cxn ang="0">
                  <a:pos x="68" y="725"/>
                </a:cxn>
                <a:cxn ang="0">
                  <a:pos x="61" y="724"/>
                </a:cxn>
                <a:cxn ang="0">
                  <a:pos x="69" y="697"/>
                </a:cxn>
                <a:cxn ang="0">
                  <a:pos x="54" y="541"/>
                </a:cxn>
                <a:cxn ang="0">
                  <a:pos x="45" y="377"/>
                </a:cxn>
              </a:cxnLst>
              <a:rect l="0" t="0" r="r" b="b"/>
              <a:pathLst>
                <a:path w="224" h="729">
                  <a:moveTo>
                    <a:pt x="45" y="377"/>
                  </a:moveTo>
                  <a:lnTo>
                    <a:pt x="42" y="409"/>
                  </a:lnTo>
                  <a:lnTo>
                    <a:pt x="13" y="370"/>
                  </a:lnTo>
                  <a:lnTo>
                    <a:pt x="19" y="300"/>
                  </a:lnTo>
                  <a:lnTo>
                    <a:pt x="0" y="250"/>
                  </a:lnTo>
                  <a:lnTo>
                    <a:pt x="1" y="246"/>
                  </a:lnTo>
                  <a:lnTo>
                    <a:pt x="2" y="237"/>
                  </a:lnTo>
                  <a:lnTo>
                    <a:pt x="6" y="225"/>
                  </a:lnTo>
                  <a:lnTo>
                    <a:pt x="9" y="210"/>
                  </a:lnTo>
                  <a:lnTo>
                    <a:pt x="14" y="193"/>
                  </a:lnTo>
                  <a:lnTo>
                    <a:pt x="19" y="178"/>
                  </a:lnTo>
                  <a:lnTo>
                    <a:pt x="26" y="163"/>
                  </a:lnTo>
                  <a:lnTo>
                    <a:pt x="32" y="153"/>
                  </a:lnTo>
                  <a:lnTo>
                    <a:pt x="39" y="144"/>
                  </a:lnTo>
                  <a:lnTo>
                    <a:pt x="48" y="137"/>
                  </a:lnTo>
                  <a:lnTo>
                    <a:pt x="59" y="128"/>
                  </a:lnTo>
                  <a:lnTo>
                    <a:pt x="70" y="121"/>
                  </a:lnTo>
                  <a:lnTo>
                    <a:pt x="80" y="113"/>
                  </a:lnTo>
                  <a:lnTo>
                    <a:pt x="89" y="108"/>
                  </a:lnTo>
                  <a:lnTo>
                    <a:pt x="95" y="105"/>
                  </a:lnTo>
                  <a:lnTo>
                    <a:pt x="96" y="104"/>
                  </a:lnTo>
                  <a:lnTo>
                    <a:pt x="95" y="86"/>
                  </a:lnTo>
                  <a:lnTo>
                    <a:pt x="84" y="64"/>
                  </a:lnTo>
                  <a:lnTo>
                    <a:pt x="84" y="64"/>
                  </a:lnTo>
                  <a:lnTo>
                    <a:pt x="83" y="60"/>
                  </a:lnTo>
                  <a:lnTo>
                    <a:pt x="83" y="55"/>
                  </a:lnTo>
                  <a:lnTo>
                    <a:pt x="81" y="49"/>
                  </a:lnTo>
                  <a:lnTo>
                    <a:pt x="81" y="42"/>
                  </a:lnTo>
                  <a:lnTo>
                    <a:pt x="83" y="34"/>
                  </a:lnTo>
                  <a:lnTo>
                    <a:pt x="85" y="28"/>
                  </a:lnTo>
                  <a:lnTo>
                    <a:pt x="89" y="21"/>
                  </a:lnTo>
                  <a:lnTo>
                    <a:pt x="92" y="16"/>
                  </a:lnTo>
                  <a:lnTo>
                    <a:pt x="95" y="12"/>
                  </a:lnTo>
                  <a:lnTo>
                    <a:pt x="96" y="7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6" y="1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46" y="1"/>
                  </a:lnTo>
                  <a:lnTo>
                    <a:pt x="148" y="2"/>
                  </a:lnTo>
                  <a:lnTo>
                    <a:pt x="149" y="4"/>
                  </a:lnTo>
                  <a:lnTo>
                    <a:pt x="151" y="7"/>
                  </a:lnTo>
                  <a:lnTo>
                    <a:pt x="154" y="11"/>
                  </a:lnTo>
                  <a:lnTo>
                    <a:pt x="159" y="16"/>
                  </a:lnTo>
                  <a:lnTo>
                    <a:pt x="163" y="21"/>
                  </a:lnTo>
                  <a:lnTo>
                    <a:pt x="166" y="27"/>
                  </a:lnTo>
                  <a:lnTo>
                    <a:pt x="166" y="34"/>
                  </a:lnTo>
                  <a:lnTo>
                    <a:pt x="166" y="42"/>
                  </a:lnTo>
                  <a:lnTo>
                    <a:pt x="164" y="48"/>
                  </a:lnTo>
                  <a:lnTo>
                    <a:pt x="163" y="54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47" y="92"/>
                  </a:lnTo>
                  <a:lnTo>
                    <a:pt x="146" y="104"/>
                  </a:lnTo>
                  <a:lnTo>
                    <a:pt x="148" y="106"/>
                  </a:lnTo>
                  <a:lnTo>
                    <a:pt x="154" y="110"/>
                  </a:lnTo>
                  <a:lnTo>
                    <a:pt x="164" y="116"/>
                  </a:lnTo>
                  <a:lnTo>
                    <a:pt x="175" y="123"/>
                  </a:lnTo>
                  <a:lnTo>
                    <a:pt x="187" y="131"/>
                  </a:lnTo>
                  <a:lnTo>
                    <a:pt x="196" y="138"/>
                  </a:lnTo>
                  <a:lnTo>
                    <a:pt x="203" y="144"/>
                  </a:lnTo>
                  <a:lnTo>
                    <a:pt x="205" y="148"/>
                  </a:lnTo>
                  <a:lnTo>
                    <a:pt x="206" y="156"/>
                  </a:lnTo>
                  <a:lnTo>
                    <a:pt x="208" y="169"/>
                  </a:lnTo>
                  <a:lnTo>
                    <a:pt x="210" y="189"/>
                  </a:lnTo>
                  <a:lnTo>
                    <a:pt x="213" y="210"/>
                  </a:lnTo>
                  <a:lnTo>
                    <a:pt x="215" y="232"/>
                  </a:lnTo>
                  <a:lnTo>
                    <a:pt x="218" y="252"/>
                  </a:lnTo>
                  <a:lnTo>
                    <a:pt x="219" y="268"/>
                  </a:lnTo>
                  <a:lnTo>
                    <a:pt x="220" y="278"/>
                  </a:lnTo>
                  <a:lnTo>
                    <a:pt x="220" y="284"/>
                  </a:lnTo>
                  <a:lnTo>
                    <a:pt x="221" y="298"/>
                  </a:lnTo>
                  <a:lnTo>
                    <a:pt x="221" y="314"/>
                  </a:lnTo>
                  <a:lnTo>
                    <a:pt x="223" y="334"/>
                  </a:lnTo>
                  <a:lnTo>
                    <a:pt x="223" y="354"/>
                  </a:lnTo>
                  <a:lnTo>
                    <a:pt x="223" y="372"/>
                  </a:lnTo>
                  <a:lnTo>
                    <a:pt x="221" y="388"/>
                  </a:lnTo>
                  <a:lnTo>
                    <a:pt x="219" y="401"/>
                  </a:lnTo>
                  <a:lnTo>
                    <a:pt x="216" y="406"/>
                  </a:lnTo>
                  <a:lnTo>
                    <a:pt x="214" y="408"/>
                  </a:lnTo>
                  <a:lnTo>
                    <a:pt x="210" y="411"/>
                  </a:lnTo>
                  <a:lnTo>
                    <a:pt x="205" y="411"/>
                  </a:lnTo>
                  <a:lnTo>
                    <a:pt x="201" y="412"/>
                  </a:lnTo>
                  <a:lnTo>
                    <a:pt x="199" y="411"/>
                  </a:lnTo>
                  <a:lnTo>
                    <a:pt x="196" y="411"/>
                  </a:lnTo>
                  <a:lnTo>
                    <a:pt x="195" y="411"/>
                  </a:lnTo>
                  <a:lnTo>
                    <a:pt x="198" y="401"/>
                  </a:lnTo>
                  <a:lnTo>
                    <a:pt x="208" y="392"/>
                  </a:lnTo>
                  <a:lnTo>
                    <a:pt x="189" y="402"/>
                  </a:lnTo>
                  <a:lnTo>
                    <a:pt x="194" y="500"/>
                  </a:lnTo>
                  <a:lnTo>
                    <a:pt x="190" y="531"/>
                  </a:lnTo>
                  <a:lnTo>
                    <a:pt x="164" y="643"/>
                  </a:lnTo>
                  <a:lnTo>
                    <a:pt x="196" y="672"/>
                  </a:lnTo>
                  <a:lnTo>
                    <a:pt x="201" y="690"/>
                  </a:lnTo>
                  <a:lnTo>
                    <a:pt x="164" y="688"/>
                  </a:lnTo>
                  <a:lnTo>
                    <a:pt x="121" y="689"/>
                  </a:lnTo>
                  <a:lnTo>
                    <a:pt x="120" y="690"/>
                  </a:lnTo>
                  <a:lnTo>
                    <a:pt x="117" y="695"/>
                  </a:lnTo>
                  <a:lnTo>
                    <a:pt x="113" y="700"/>
                  </a:lnTo>
                  <a:lnTo>
                    <a:pt x="109" y="708"/>
                  </a:lnTo>
                  <a:lnTo>
                    <a:pt x="104" y="714"/>
                  </a:lnTo>
                  <a:lnTo>
                    <a:pt x="99" y="720"/>
                  </a:lnTo>
                  <a:lnTo>
                    <a:pt x="94" y="725"/>
                  </a:lnTo>
                  <a:lnTo>
                    <a:pt x="89" y="728"/>
                  </a:lnTo>
                  <a:lnTo>
                    <a:pt x="85" y="728"/>
                  </a:lnTo>
                  <a:lnTo>
                    <a:pt x="80" y="728"/>
                  </a:lnTo>
                  <a:lnTo>
                    <a:pt x="75" y="726"/>
                  </a:lnTo>
                  <a:lnTo>
                    <a:pt x="71" y="726"/>
                  </a:lnTo>
                  <a:lnTo>
                    <a:pt x="68" y="725"/>
                  </a:lnTo>
                  <a:lnTo>
                    <a:pt x="64" y="724"/>
                  </a:lnTo>
                  <a:lnTo>
                    <a:pt x="61" y="724"/>
                  </a:lnTo>
                  <a:lnTo>
                    <a:pt x="61" y="723"/>
                  </a:lnTo>
                  <a:lnTo>
                    <a:pt x="69" y="697"/>
                  </a:lnTo>
                  <a:lnTo>
                    <a:pt x="80" y="667"/>
                  </a:lnTo>
                  <a:lnTo>
                    <a:pt x="54" y="541"/>
                  </a:lnTo>
                  <a:lnTo>
                    <a:pt x="49" y="420"/>
                  </a:lnTo>
                  <a:lnTo>
                    <a:pt x="45" y="377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7" name="Freeform 1169"/>
            <p:cNvSpPr>
              <a:spLocks/>
            </p:cNvSpPr>
            <p:nvPr/>
          </p:nvSpPr>
          <p:spPr bwMode="auto">
            <a:xfrm>
              <a:off x="2997" y="2901"/>
              <a:ext cx="222" cy="685"/>
            </a:xfrm>
            <a:custGeom>
              <a:avLst/>
              <a:gdLst/>
              <a:ahLst/>
              <a:cxnLst>
                <a:cxn ang="0">
                  <a:pos x="182" y="350"/>
                </a:cxn>
                <a:cxn ang="0">
                  <a:pos x="178" y="339"/>
                </a:cxn>
                <a:cxn ang="0">
                  <a:pos x="171" y="298"/>
                </a:cxn>
                <a:cxn ang="0">
                  <a:pos x="183" y="256"/>
                </a:cxn>
                <a:cxn ang="0">
                  <a:pos x="188" y="229"/>
                </a:cxn>
                <a:cxn ang="0">
                  <a:pos x="180" y="162"/>
                </a:cxn>
                <a:cxn ang="0">
                  <a:pos x="151" y="118"/>
                </a:cxn>
                <a:cxn ang="0">
                  <a:pos x="135" y="104"/>
                </a:cxn>
                <a:cxn ang="0">
                  <a:pos x="147" y="85"/>
                </a:cxn>
                <a:cxn ang="0">
                  <a:pos x="142" y="84"/>
                </a:cxn>
                <a:cxn ang="0">
                  <a:pos x="131" y="68"/>
                </a:cxn>
                <a:cxn ang="0">
                  <a:pos x="139" y="38"/>
                </a:cxn>
                <a:cxn ang="0">
                  <a:pos x="112" y="2"/>
                </a:cxn>
                <a:cxn ang="0">
                  <a:pos x="79" y="2"/>
                </a:cxn>
                <a:cxn ang="0">
                  <a:pos x="53" y="11"/>
                </a:cxn>
                <a:cxn ang="0">
                  <a:pos x="53" y="21"/>
                </a:cxn>
                <a:cxn ang="0">
                  <a:pos x="53" y="26"/>
                </a:cxn>
                <a:cxn ang="0">
                  <a:pos x="50" y="35"/>
                </a:cxn>
                <a:cxn ang="0">
                  <a:pos x="55" y="68"/>
                </a:cxn>
                <a:cxn ang="0">
                  <a:pos x="52" y="75"/>
                </a:cxn>
                <a:cxn ang="0">
                  <a:pos x="45" y="81"/>
                </a:cxn>
                <a:cxn ang="0">
                  <a:pos x="53" y="91"/>
                </a:cxn>
                <a:cxn ang="0">
                  <a:pos x="60" y="100"/>
                </a:cxn>
                <a:cxn ang="0">
                  <a:pos x="52" y="110"/>
                </a:cxn>
                <a:cxn ang="0">
                  <a:pos x="42" y="115"/>
                </a:cxn>
                <a:cxn ang="0">
                  <a:pos x="34" y="116"/>
                </a:cxn>
                <a:cxn ang="0">
                  <a:pos x="22" y="131"/>
                </a:cxn>
                <a:cxn ang="0">
                  <a:pos x="8" y="237"/>
                </a:cxn>
                <a:cxn ang="0">
                  <a:pos x="7" y="282"/>
                </a:cxn>
                <a:cxn ang="0">
                  <a:pos x="0" y="309"/>
                </a:cxn>
                <a:cxn ang="0">
                  <a:pos x="7" y="325"/>
                </a:cxn>
                <a:cxn ang="0">
                  <a:pos x="9" y="385"/>
                </a:cxn>
                <a:cxn ang="0">
                  <a:pos x="7" y="437"/>
                </a:cxn>
                <a:cxn ang="0">
                  <a:pos x="14" y="467"/>
                </a:cxn>
                <a:cxn ang="0">
                  <a:pos x="19" y="472"/>
                </a:cxn>
                <a:cxn ang="0">
                  <a:pos x="26" y="526"/>
                </a:cxn>
                <a:cxn ang="0">
                  <a:pos x="31" y="600"/>
                </a:cxn>
                <a:cxn ang="0">
                  <a:pos x="21" y="644"/>
                </a:cxn>
                <a:cxn ang="0">
                  <a:pos x="12" y="667"/>
                </a:cxn>
                <a:cxn ang="0">
                  <a:pos x="17" y="682"/>
                </a:cxn>
                <a:cxn ang="0">
                  <a:pos x="37" y="682"/>
                </a:cxn>
                <a:cxn ang="0">
                  <a:pos x="52" y="655"/>
                </a:cxn>
                <a:cxn ang="0">
                  <a:pos x="53" y="612"/>
                </a:cxn>
                <a:cxn ang="0">
                  <a:pos x="55" y="596"/>
                </a:cxn>
                <a:cxn ang="0">
                  <a:pos x="65" y="551"/>
                </a:cxn>
                <a:cxn ang="0">
                  <a:pos x="70" y="515"/>
                </a:cxn>
                <a:cxn ang="0">
                  <a:pos x="70" y="494"/>
                </a:cxn>
                <a:cxn ang="0">
                  <a:pos x="93" y="511"/>
                </a:cxn>
                <a:cxn ang="0">
                  <a:pos x="98" y="654"/>
                </a:cxn>
                <a:cxn ang="0">
                  <a:pos x="101" y="669"/>
                </a:cxn>
                <a:cxn ang="0">
                  <a:pos x="112" y="682"/>
                </a:cxn>
                <a:cxn ang="0">
                  <a:pos x="127" y="676"/>
                </a:cxn>
                <a:cxn ang="0">
                  <a:pos x="136" y="635"/>
                </a:cxn>
                <a:cxn ang="0">
                  <a:pos x="130" y="593"/>
                </a:cxn>
                <a:cxn ang="0">
                  <a:pos x="140" y="548"/>
                </a:cxn>
                <a:cxn ang="0">
                  <a:pos x="139" y="529"/>
                </a:cxn>
                <a:cxn ang="0">
                  <a:pos x="137" y="514"/>
                </a:cxn>
              </a:cxnLst>
              <a:rect l="0" t="0" r="r" b="b"/>
              <a:pathLst>
                <a:path w="222" h="685">
                  <a:moveTo>
                    <a:pt x="221" y="356"/>
                  </a:moveTo>
                  <a:lnTo>
                    <a:pt x="182" y="355"/>
                  </a:lnTo>
                  <a:lnTo>
                    <a:pt x="182" y="353"/>
                  </a:lnTo>
                  <a:lnTo>
                    <a:pt x="182" y="350"/>
                  </a:lnTo>
                  <a:lnTo>
                    <a:pt x="182" y="348"/>
                  </a:lnTo>
                  <a:lnTo>
                    <a:pt x="181" y="345"/>
                  </a:lnTo>
                  <a:lnTo>
                    <a:pt x="180" y="343"/>
                  </a:lnTo>
                  <a:lnTo>
                    <a:pt x="178" y="339"/>
                  </a:lnTo>
                  <a:lnTo>
                    <a:pt x="176" y="338"/>
                  </a:lnTo>
                  <a:lnTo>
                    <a:pt x="173" y="335"/>
                  </a:lnTo>
                  <a:lnTo>
                    <a:pt x="168" y="304"/>
                  </a:lnTo>
                  <a:lnTo>
                    <a:pt x="171" y="298"/>
                  </a:lnTo>
                  <a:lnTo>
                    <a:pt x="173" y="289"/>
                  </a:lnTo>
                  <a:lnTo>
                    <a:pt x="177" y="278"/>
                  </a:lnTo>
                  <a:lnTo>
                    <a:pt x="180" y="267"/>
                  </a:lnTo>
                  <a:lnTo>
                    <a:pt x="183" y="256"/>
                  </a:lnTo>
                  <a:lnTo>
                    <a:pt x="186" y="246"/>
                  </a:lnTo>
                  <a:lnTo>
                    <a:pt x="187" y="239"/>
                  </a:lnTo>
                  <a:lnTo>
                    <a:pt x="188" y="235"/>
                  </a:lnTo>
                  <a:lnTo>
                    <a:pt x="188" y="229"/>
                  </a:lnTo>
                  <a:lnTo>
                    <a:pt x="187" y="216"/>
                  </a:lnTo>
                  <a:lnTo>
                    <a:pt x="184" y="199"/>
                  </a:lnTo>
                  <a:lnTo>
                    <a:pt x="182" y="180"/>
                  </a:lnTo>
                  <a:lnTo>
                    <a:pt x="180" y="162"/>
                  </a:lnTo>
                  <a:lnTo>
                    <a:pt x="175" y="146"/>
                  </a:lnTo>
                  <a:lnTo>
                    <a:pt x="170" y="132"/>
                  </a:lnTo>
                  <a:lnTo>
                    <a:pt x="165" y="126"/>
                  </a:lnTo>
                  <a:lnTo>
                    <a:pt x="151" y="118"/>
                  </a:lnTo>
                  <a:lnTo>
                    <a:pt x="144" y="112"/>
                  </a:lnTo>
                  <a:lnTo>
                    <a:pt x="139" y="109"/>
                  </a:lnTo>
                  <a:lnTo>
                    <a:pt x="136" y="106"/>
                  </a:lnTo>
                  <a:lnTo>
                    <a:pt x="135" y="104"/>
                  </a:lnTo>
                  <a:lnTo>
                    <a:pt x="136" y="102"/>
                  </a:lnTo>
                  <a:lnTo>
                    <a:pt x="136" y="102"/>
                  </a:lnTo>
                  <a:lnTo>
                    <a:pt x="137" y="102"/>
                  </a:lnTo>
                  <a:lnTo>
                    <a:pt x="147" y="85"/>
                  </a:lnTo>
                  <a:lnTo>
                    <a:pt x="147" y="85"/>
                  </a:lnTo>
                  <a:lnTo>
                    <a:pt x="146" y="85"/>
                  </a:lnTo>
                  <a:lnTo>
                    <a:pt x="144" y="85"/>
                  </a:lnTo>
                  <a:lnTo>
                    <a:pt x="142" y="84"/>
                  </a:lnTo>
                  <a:lnTo>
                    <a:pt x="139" y="81"/>
                  </a:lnTo>
                  <a:lnTo>
                    <a:pt x="136" y="79"/>
                  </a:lnTo>
                  <a:lnTo>
                    <a:pt x="134" y="74"/>
                  </a:lnTo>
                  <a:lnTo>
                    <a:pt x="131" y="68"/>
                  </a:lnTo>
                  <a:lnTo>
                    <a:pt x="131" y="60"/>
                  </a:lnTo>
                  <a:lnTo>
                    <a:pt x="134" y="53"/>
                  </a:lnTo>
                  <a:lnTo>
                    <a:pt x="136" y="45"/>
                  </a:lnTo>
                  <a:lnTo>
                    <a:pt x="139" y="38"/>
                  </a:lnTo>
                  <a:lnTo>
                    <a:pt x="139" y="30"/>
                  </a:lnTo>
                  <a:lnTo>
                    <a:pt x="135" y="22"/>
                  </a:lnTo>
                  <a:lnTo>
                    <a:pt x="127" y="12"/>
                  </a:lnTo>
                  <a:lnTo>
                    <a:pt x="112" y="2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89" y="1"/>
                  </a:lnTo>
                  <a:lnTo>
                    <a:pt x="79" y="2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19"/>
                  </a:lnTo>
                  <a:lnTo>
                    <a:pt x="53" y="21"/>
                  </a:lnTo>
                  <a:lnTo>
                    <a:pt x="53" y="23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2" y="26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0" y="35"/>
                  </a:lnTo>
                  <a:lnTo>
                    <a:pt x="50" y="42"/>
                  </a:lnTo>
                  <a:lnTo>
                    <a:pt x="50" y="49"/>
                  </a:lnTo>
                  <a:lnTo>
                    <a:pt x="52" y="58"/>
                  </a:lnTo>
                  <a:lnTo>
                    <a:pt x="55" y="68"/>
                  </a:lnTo>
                  <a:lnTo>
                    <a:pt x="55" y="71"/>
                  </a:lnTo>
                  <a:lnTo>
                    <a:pt x="55" y="74"/>
                  </a:lnTo>
                  <a:lnTo>
                    <a:pt x="53" y="75"/>
                  </a:lnTo>
                  <a:lnTo>
                    <a:pt x="52" y="75"/>
                  </a:lnTo>
                  <a:lnTo>
                    <a:pt x="49" y="75"/>
                  </a:lnTo>
                  <a:lnTo>
                    <a:pt x="47" y="76"/>
                  </a:lnTo>
                  <a:lnTo>
                    <a:pt x="45" y="79"/>
                  </a:lnTo>
                  <a:lnTo>
                    <a:pt x="45" y="81"/>
                  </a:lnTo>
                  <a:lnTo>
                    <a:pt x="47" y="84"/>
                  </a:lnTo>
                  <a:lnTo>
                    <a:pt x="48" y="86"/>
                  </a:lnTo>
                  <a:lnTo>
                    <a:pt x="50" y="89"/>
                  </a:lnTo>
                  <a:lnTo>
                    <a:pt x="53" y="91"/>
                  </a:lnTo>
                  <a:lnTo>
                    <a:pt x="55" y="94"/>
                  </a:lnTo>
                  <a:lnTo>
                    <a:pt x="57" y="96"/>
                  </a:lnTo>
                  <a:lnTo>
                    <a:pt x="59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59" y="105"/>
                  </a:lnTo>
                  <a:lnTo>
                    <a:pt x="55" y="107"/>
                  </a:lnTo>
                  <a:lnTo>
                    <a:pt x="52" y="110"/>
                  </a:lnTo>
                  <a:lnTo>
                    <a:pt x="49" y="111"/>
                  </a:lnTo>
                  <a:lnTo>
                    <a:pt x="45" y="114"/>
                  </a:lnTo>
                  <a:lnTo>
                    <a:pt x="43" y="115"/>
                  </a:lnTo>
                  <a:lnTo>
                    <a:pt x="42" y="115"/>
                  </a:lnTo>
                  <a:lnTo>
                    <a:pt x="42" y="115"/>
                  </a:lnTo>
                  <a:lnTo>
                    <a:pt x="39" y="115"/>
                  </a:lnTo>
                  <a:lnTo>
                    <a:pt x="37" y="115"/>
                  </a:lnTo>
                  <a:lnTo>
                    <a:pt x="34" y="116"/>
                  </a:lnTo>
                  <a:lnTo>
                    <a:pt x="31" y="118"/>
                  </a:lnTo>
                  <a:lnTo>
                    <a:pt x="27" y="121"/>
                  </a:lnTo>
                  <a:lnTo>
                    <a:pt x="24" y="126"/>
                  </a:lnTo>
                  <a:lnTo>
                    <a:pt x="22" y="131"/>
                  </a:lnTo>
                  <a:lnTo>
                    <a:pt x="11" y="171"/>
                  </a:lnTo>
                  <a:lnTo>
                    <a:pt x="6" y="200"/>
                  </a:lnTo>
                  <a:lnTo>
                    <a:pt x="6" y="223"/>
                  </a:lnTo>
                  <a:lnTo>
                    <a:pt x="8" y="237"/>
                  </a:lnTo>
                  <a:lnTo>
                    <a:pt x="11" y="250"/>
                  </a:lnTo>
                  <a:lnTo>
                    <a:pt x="13" y="260"/>
                  </a:lnTo>
                  <a:lnTo>
                    <a:pt x="12" y="270"/>
                  </a:lnTo>
                  <a:lnTo>
                    <a:pt x="7" y="282"/>
                  </a:lnTo>
                  <a:lnTo>
                    <a:pt x="3" y="289"/>
                  </a:lnTo>
                  <a:lnTo>
                    <a:pt x="1" y="297"/>
                  </a:lnTo>
                  <a:lnTo>
                    <a:pt x="0" y="303"/>
                  </a:lnTo>
                  <a:lnTo>
                    <a:pt x="0" y="309"/>
                  </a:lnTo>
                  <a:lnTo>
                    <a:pt x="1" y="314"/>
                  </a:lnTo>
                  <a:lnTo>
                    <a:pt x="3" y="318"/>
                  </a:lnTo>
                  <a:lnTo>
                    <a:pt x="4" y="322"/>
                  </a:lnTo>
                  <a:lnTo>
                    <a:pt x="7" y="325"/>
                  </a:lnTo>
                  <a:lnTo>
                    <a:pt x="8" y="333"/>
                  </a:lnTo>
                  <a:lnTo>
                    <a:pt x="9" y="346"/>
                  </a:lnTo>
                  <a:lnTo>
                    <a:pt x="9" y="365"/>
                  </a:lnTo>
                  <a:lnTo>
                    <a:pt x="9" y="385"/>
                  </a:lnTo>
                  <a:lnTo>
                    <a:pt x="8" y="403"/>
                  </a:lnTo>
                  <a:lnTo>
                    <a:pt x="7" y="421"/>
                  </a:lnTo>
                  <a:lnTo>
                    <a:pt x="7" y="432"/>
                  </a:lnTo>
                  <a:lnTo>
                    <a:pt x="7" y="437"/>
                  </a:lnTo>
                  <a:lnTo>
                    <a:pt x="8" y="448"/>
                  </a:lnTo>
                  <a:lnTo>
                    <a:pt x="9" y="456"/>
                  </a:lnTo>
                  <a:lnTo>
                    <a:pt x="12" y="462"/>
                  </a:lnTo>
                  <a:lnTo>
                    <a:pt x="14" y="467"/>
                  </a:lnTo>
                  <a:lnTo>
                    <a:pt x="16" y="469"/>
                  </a:lnTo>
                  <a:lnTo>
                    <a:pt x="18" y="470"/>
                  </a:lnTo>
                  <a:lnTo>
                    <a:pt x="19" y="472"/>
                  </a:lnTo>
                  <a:lnTo>
                    <a:pt x="19" y="472"/>
                  </a:lnTo>
                  <a:lnTo>
                    <a:pt x="21" y="475"/>
                  </a:lnTo>
                  <a:lnTo>
                    <a:pt x="22" y="488"/>
                  </a:lnTo>
                  <a:lnTo>
                    <a:pt x="23" y="505"/>
                  </a:lnTo>
                  <a:lnTo>
                    <a:pt x="26" y="526"/>
                  </a:lnTo>
                  <a:lnTo>
                    <a:pt x="27" y="548"/>
                  </a:lnTo>
                  <a:lnTo>
                    <a:pt x="29" y="570"/>
                  </a:lnTo>
                  <a:lnTo>
                    <a:pt x="31" y="587"/>
                  </a:lnTo>
                  <a:lnTo>
                    <a:pt x="31" y="600"/>
                  </a:lnTo>
                  <a:lnTo>
                    <a:pt x="29" y="610"/>
                  </a:lnTo>
                  <a:lnTo>
                    <a:pt x="28" y="622"/>
                  </a:lnTo>
                  <a:lnTo>
                    <a:pt x="24" y="633"/>
                  </a:lnTo>
                  <a:lnTo>
                    <a:pt x="21" y="644"/>
                  </a:lnTo>
                  <a:lnTo>
                    <a:pt x="18" y="653"/>
                  </a:lnTo>
                  <a:lnTo>
                    <a:pt x="14" y="660"/>
                  </a:lnTo>
                  <a:lnTo>
                    <a:pt x="12" y="666"/>
                  </a:lnTo>
                  <a:lnTo>
                    <a:pt x="12" y="667"/>
                  </a:lnTo>
                  <a:lnTo>
                    <a:pt x="9" y="680"/>
                  </a:lnTo>
                  <a:lnTo>
                    <a:pt x="11" y="681"/>
                  </a:lnTo>
                  <a:lnTo>
                    <a:pt x="13" y="681"/>
                  </a:lnTo>
                  <a:lnTo>
                    <a:pt x="17" y="682"/>
                  </a:lnTo>
                  <a:lnTo>
                    <a:pt x="21" y="684"/>
                  </a:lnTo>
                  <a:lnTo>
                    <a:pt x="26" y="684"/>
                  </a:lnTo>
                  <a:lnTo>
                    <a:pt x="32" y="684"/>
                  </a:lnTo>
                  <a:lnTo>
                    <a:pt x="37" y="682"/>
                  </a:lnTo>
                  <a:lnTo>
                    <a:pt x="43" y="680"/>
                  </a:lnTo>
                  <a:lnTo>
                    <a:pt x="48" y="675"/>
                  </a:lnTo>
                  <a:lnTo>
                    <a:pt x="50" y="666"/>
                  </a:lnTo>
                  <a:lnTo>
                    <a:pt x="52" y="655"/>
                  </a:lnTo>
                  <a:lnTo>
                    <a:pt x="53" y="643"/>
                  </a:lnTo>
                  <a:lnTo>
                    <a:pt x="53" y="630"/>
                  </a:lnTo>
                  <a:lnTo>
                    <a:pt x="53" y="619"/>
                  </a:lnTo>
                  <a:lnTo>
                    <a:pt x="53" y="612"/>
                  </a:lnTo>
                  <a:lnTo>
                    <a:pt x="53" y="609"/>
                  </a:lnTo>
                  <a:lnTo>
                    <a:pt x="53" y="608"/>
                  </a:lnTo>
                  <a:lnTo>
                    <a:pt x="54" y="603"/>
                  </a:lnTo>
                  <a:lnTo>
                    <a:pt x="55" y="596"/>
                  </a:lnTo>
                  <a:lnTo>
                    <a:pt x="58" y="586"/>
                  </a:lnTo>
                  <a:lnTo>
                    <a:pt x="60" y="574"/>
                  </a:lnTo>
                  <a:lnTo>
                    <a:pt x="63" y="563"/>
                  </a:lnTo>
                  <a:lnTo>
                    <a:pt x="65" y="551"/>
                  </a:lnTo>
                  <a:lnTo>
                    <a:pt x="67" y="540"/>
                  </a:lnTo>
                  <a:lnTo>
                    <a:pt x="68" y="531"/>
                  </a:lnTo>
                  <a:lnTo>
                    <a:pt x="69" y="522"/>
                  </a:lnTo>
                  <a:lnTo>
                    <a:pt x="70" y="515"/>
                  </a:lnTo>
                  <a:lnTo>
                    <a:pt x="70" y="508"/>
                  </a:lnTo>
                  <a:lnTo>
                    <a:pt x="70" y="501"/>
                  </a:lnTo>
                  <a:lnTo>
                    <a:pt x="70" y="498"/>
                  </a:lnTo>
                  <a:lnTo>
                    <a:pt x="70" y="494"/>
                  </a:lnTo>
                  <a:lnTo>
                    <a:pt x="70" y="493"/>
                  </a:lnTo>
                  <a:lnTo>
                    <a:pt x="85" y="493"/>
                  </a:lnTo>
                  <a:lnTo>
                    <a:pt x="86" y="511"/>
                  </a:lnTo>
                  <a:lnTo>
                    <a:pt x="93" y="511"/>
                  </a:lnTo>
                  <a:lnTo>
                    <a:pt x="93" y="511"/>
                  </a:lnTo>
                  <a:lnTo>
                    <a:pt x="106" y="605"/>
                  </a:lnTo>
                  <a:lnTo>
                    <a:pt x="98" y="653"/>
                  </a:lnTo>
                  <a:lnTo>
                    <a:pt x="98" y="654"/>
                  </a:lnTo>
                  <a:lnTo>
                    <a:pt x="99" y="656"/>
                  </a:lnTo>
                  <a:lnTo>
                    <a:pt x="99" y="660"/>
                  </a:lnTo>
                  <a:lnTo>
                    <a:pt x="100" y="664"/>
                  </a:lnTo>
                  <a:lnTo>
                    <a:pt x="101" y="669"/>
                  </a:lnTo>
                  <a:lnTo>
                    <a:pt x="104" y="674"/>
                  </a:lnTo>
                  <a:lnTo>
                    <a:pt x="106" y="677"/>
                  </a:lnTo>
                  <a:lnTo>
                    <a:pt x="109" y="680"/>
                  </a:lnTo>
                  <a:lnTo>
                    <a:pt x="112" y="682"/>
                  </a:lnTo>
                  <a:lnTo>
                    <a:pt x="116" y="682"/>
                  </a:lnTo>
                  <a:lnTo>
                    <a:pt x="120" y="681"/>
                  </a:lnTo>
                  <a:lnTo>
                    <a:pt x="124" y="679"/>
                  </a:lnTo>
                  <a:lnTo>
                    <a:pt x="127" y="676"/>
                  </a:lnTo>
                  <a:lnTo>
                    <a:pt x="130" y="674"/>
                  </a:lnTo>
                  <a:lnTo>
                    <a:pt x="132" y="672"/>
                  </a:lnTo>
                  <a:lnTo>
                    <a:pt x="132" y="671"/>
                  </a:lnTo>
                  <a:lnTo>
                    <a:pt x="136" y="635"/>
                  </a:lnTo>
                  <a:lnTo>
                    <a:pt x="125" y="612"/>
                  </a:lnTo>
                  <a:lnTo>
                    <a:pt x="126" y="609"/>
                  </a:lnTo>
                  <a:lnTo>
                    <a:pt x="127" y="603"/>
                  </a:lnTo>
                  <a:lnTo>
                    <a:pt x="130" y="593"/>
                  </a:lnTo>
                  <a:lnTo>
                    <a:pt x="134" y="583"/>
                  </a:lnTo>
                  <a:lnTo>
                    <a:pt x="136" y="571"/>
                  </a:lnTo>
                  <a:lnTo>
                    <a:pt x="139" y="560"/>
                  </a:lnTo>
                  <a:lnTo>
                    <a:pt x="140" y="548"/>
                  </a:lnTo>
                  <a:lnTo>
                    <a:pt x="140" y="540"/>
                  </a:lnTo>
                  <a:lnTo>
                    <a:pt x="140" y="536"/>
                  </a:lnTo>
                  <a:lnTo>
                    <a:pt x="139" y="532"/>
                  </a:lnTo>
                  <a:lnTo>
                    <a:pt x="139" y="529"/>
                  </a:lnTo>
                  <a:lnTo>
                    <a:pt x="139" y="525"/>
                  </a:lnTo>
                  <a:lnTo>
                    <a:pt x="137" y="521"/>
                  </a:lnTo>
                  <a:lnTo>
                    <a:pt x="137" y="517"/>
                  </a:lnTo>
                  <a:lnTo>
                    <a:pt x="137" y="514"/>
                  </a:lnTo>
                  <a:lnTo>
                    <a:pt x="136" y="510"/>
                  </a:lnTo>
                  <a:lnTo>
                    <a:pt x="221" y="509"/>
                  </a:lnTo>
                  <a:lnTo>
                    <a:pt x="221" y="356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8" name="Freeform 1170"/>
            <p:cNvSpPr>
              <a:spLocks/>
            </p:cNvSpPr>
            <p:nvPr/>
          </p:nvSpPr>
          <p:spPr bwMode="auto">
            <a:xfrm>
              <a:off x="2879" y="3236"/>
              <a:ext cx="42" cy="34"/>
            </a:xfrm>
            <a:custGeom>
              <a:avLst/>
              <a:gdLst/>
              <a:ahLst/>
              <a:cxnLst>
                <a:cxn ang="0">
                  <a:pos x="3" y="19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12" y="3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3" y="4"/>
                </a:cxn>
                <a:cxn ang="0">
                  <a:pos x="13" y="6"/>
                </a:cxn>
                <a:cxn ang="0">
                  <a:pos x="14" y="6"/>
                </a:cxn>
                <a:cxn ang="0">
                  <a:pos x="18" y="7"/>
                </a:cxn>
                <a:cxn ang="0">
                  <a:pos x="23" y="9"/>
                </a:cxn>
                <a:cxn ang="0">
                  <a:pos x="28" y="12"/>
                </a:cxn>
                <a:cxn ang="0">
                  <a:pos x="34" y="15"/>
                </a:cxn>
                <a:cxn ang="0">
                  <a:pos x="38" y="19"/>
                </a:cxn>
                <a:cxn ang="0">
                  <a:pos x="41" y="24"/>
                </a:cxn>
                <a:cxn ang="0">
                  <a:pos x="41" y="30"/>
                </a:cxn>
                <a:cxn ang="0">
                  <a:pos x="41" y="30"/>
                </a:cxn>
                <a:cxn ang="0">
                  <a:pos x="41" y="31"/>
                </a:cxn>
                <a:cxn ang="0">
                  <a:pos x="41" y="31"/>
                </a:cxn>
                <a:cxn ang="0">
                  <a:pos x="39" y="31"/>
                </a:cxn>
                <a:cxn ang="0">
                  <a:pos x="39" y="31"/>
                </a:cxn>
                <a:cxn ang="0">
                  <a:pos x="39" y="33"/>
                </a:cxn>
                <a:cxn ang="0">
                  <a:pos x="39" y="33"/>
                </a:cxn>
                <a:cxn ang="0">
                  <a:pos x="39" y="33"/>
                </a:cxn>
                <a:cxn ang="0">
                  <a:pos x="33" y="30"/>
                </a:cxn>
                <a:cxn ang="0">
                  <a:pos x="26" y="28"/>
                </a:cxn>
                <a:cxn ang="0">
                  <a:pos x="21" y="25"/>
                </a:cxn>
                <a:cxn ang="0">
                  <a:pos x="14" y="23"/>
                </a:cxn>
                <a:cxn ang="0">
                  <a:pos x="11" y="22"/>
                </a:cxn>
                <a:cxn ang="0">
                  <a:pos x="7" y="20"/>
                </a:cxn>
                <a:cxn ang="0">
                  <a:pos x="4" y="20"/>
                </a:cxn>
                <a:cxn ang="0">
                  <a:pos x="3" y="19"/>
                </a:cxn>
                <a:cxn ang="0">
                  <a:pos x="0" y="22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3" y="19"/>
                </a:cxn>
                <a:cxn ang="0">
                  <a:pos x="2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3" y="19"/>
                </a:cxn>
              </a:cxnLst>
              <a:rect l="0" t="0" r="r" b="b"/>
              <a:pathLst>
                <a:path w="42" h="34">
                  <a:moveTo>
                    <a:pt x="3" y="19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9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3" y="9"/>
                  </a:lnTo>
                  <a:lnTo>
                    <a:pt x="28" y="12"/>
                  </a:lnTo>
                  <a:lnTo>
                    <a:pt x="34" y="15"/>
                  </a:lnTo>
                  <a:lnTo>
                    <a:pt x="38" y="19"/>
                  </a:lnTo>
                  <a:lnTo>
                    <a:pt x="41" y="24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39" y="31"/>
                  </a:lnTo>
                  <a:lnTo>
                    <a:pt x="39" y="31"/>
                  </a:lnTo>
                  <a:lnTo>
                    <a:pt x="39" y="33"/>
                  </a:lnTo>
                  <a:lnTo>
                    <a:pt x="39" y="33"/>
                  </a:lnTo>
                  <a:lnTo>
                    <a:pt x="39" y="33"/>
                  </a:lnTo>
                  <a:lnTo>
                    <a:pt x="33" y="30"/>
                  </a:lnTo>
                  <a:lnTo>
                    <a:pt x="26" y="28"/>
                  </a:lnTo>
                  <a:lnTo>
                    <a:pt x="21" y="25"/>
                  </a:lnTo>
                  <a:lnTo>
                    <a:pt x="14" y="23"/>
                  </a:lnTo>
                  <a:lnTo>
                    <a:pt x="11" y="22"/>
                  </a:lnTo>
                  <a:lnTo>
                    <a:pt x="7" y="20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0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3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79" name="Freeform 1171"/>
            <p:cNvSpPr>
              <a:spLocks/>
            </p:cNvSpPr>
            <p:nvPr/>
          </p:nvSpPr>
          <p:spPr bwMode="auto">
            <a:xfrm>
              <a:off x="3291" y="3322"/>
              <a:ext cx="20" cy="2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7" y="4"/>
                </a:cxn>
                <a:cxn ang="0">
                  <a:pos x="8" y="8"/>
                </a:cxn>
                <a:cxn ang="0">
                  <a:pos x="11" y="10"/>
                </a:cxn>
                <a:cxn ang="0">
                  <a:pos x="13" y="12"/>
                </a:cxn>
                <a:cxn ang="0">
                  <a:pos x="15" y="16"/>
                </a:cxn>
                <a:cxn ang="0">
                  <a:pos x="16" y="18"/>
                </a:cxn>
                <a:cxn ang="0">
                  <a:pos x="19" y="20"/>
                </a:cxn>
                <a:cxn ang="0">
                  <a:pos x="1" y="18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20" h="21">
                  <a:moveTo>
                    <a:pt x="3" y="0"/>
                  </a:moveTo>
                  <a:lnTo>
                    <a:pt x="6" y="2"/>
                  </a:lnTo>
                  <a:lnTo>
                    <a:pt x="7" y="4"/>
                  </a:lnTo>
                  <a:lnTo>
                    <a:pt x="8" y="8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5" y="16"/>
                  </a:lnTo>
                  <a:lnTo>
                    <a:pt x="16" y="18"/>
                  </a:lnTo>
                  <a:lnTo>
                    <a:pt x="19" y="20"/>
                  </a:lnTo>
                  <a:lnTo>
                    <a:pt x="1" y="1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80" name="Freeform 1172"/>
            <p:cNvSpPr>
              <a:spLocks/>
            </p:cNvSpPr>
            <p:nvPr/>
          </p:nvSpPr>
          <p:spPr bwMode="auto">
            <a:xfrm>
              <a:off x="2594" y="2901"/>
              <a:ext cx="223" cy="731"/>
            </a:xfrm>
            <a:custGeom>
              <a:avLst/>
              <a:gdLst/>
              <a:ahLst/>
              <a:cxnLst>
                <a:cxn ang="0">
                  <a:pos x="40" y="411"/>
                </a:cxn>
                <a:cxn ang="0">
                  <a:pos x="19" y="302"/>
                </a:cxn>
                <a:cxn ang="0">
                  <a:pos x="0" y="247"/>
                </a:cxn>
                <a:cxn ang="0">
                  <a:pos x="4" y="226"/>
                </a:cxn>
                <a:cxn ang="0">
                  <a:pos x="13" y="194"/>
                </a:cxn>
                <a:cxn ang="0">
                  <a:pos x="24" y="164"/>
                </a:cxn>
                <a:cxn ang="0">
                  <a:pos x="38" y="146"/>
                </a:cxn>
                <a:cxn ang="0">
                  <a:pos x="58" y="130"/>
                </a:cxn>
                <a:cxn ang="0">
                  <a:pos x="79" y="115"/>
                </a:cxn>
                <a:cxn ang="0">
                  <a:pos x="94" y="106"/>
                </a:cxn>
                <a:cxn ang="0">
                  <a:pos x="94" y="86"/>
                </a:cxn>
                <a:cxn ang="0">
                  <a:pos x="83" y="64"/>
                </a:cxn>
                <a:cxn ang="0">
                  <a:pos x="81" y="55"/>
                </a:cxn>
                <a:cxn ang="0">
                  <a:pos x="81" y="43"/>
                </a:cxn>
                <a:cxn ang="0">
                  <a:pos x="84" y="28"/>
                </a:cxn>
                <a:cxn ang="0">
                  <a:pos x="91" y="17"/>
                </a:cxn>
                <a:cxn ang="0">
                  <a:pos x="95" y="8"/>
                </a:cxn>
                <a:cxn ang="0">
                  <a:pos x="100" y="3"/>
                </a:cxn>
                <a:cxn ang="0">
                  <a:pos x="112" y="1"/>
                </a:cxn>
                <a:cxn ang="0">
                  <a:pos x="133" y="1"/>
                </a:cxn>
                <a:cxn ang="0">
                  <a:pos x="145" y="2"/>
                </a:cxn>
                <a:cxn ang="0">
                  <a:pos x="148" y="6"/>
                </a:cxn>
                <a:cxn ang="0">
                  <a:pos x="153" y="12"/>
                </a:cxn>
                <a:cxn ang="0">
                  <a:pos x="162" y="21"/>
                </a:cxn>
                <a:cxn ang="0">
                  <a:pos x="164" y="34"/>
                </a:cxn>
                <a:cxn ang="0">
                  <a:pos x="163" y="49"/>
                </a:cxn>
                <a:cxn ang="0">
                  <a:pos x="161" y="59"/>
                </a:cxn>
                <a:cxn ang="0">
                  <a:pos x="146" y="92"/>
                </a:cxn>
                <a:cxn ang="0">
                  <a:pos x="147" y="106"/>
                </a:cxn>
                <a:cxn ang="0">
                  <a:pos x="163" y="117"/>
                </a:cxn>
                <a:cxn ang="0">
                  <a:pos x="186" y="132"/>
                </a:cxn>
                <a:cxn ang="0">
                  <a:pos x="203" y="146"/>
                </a:cxn>
                <a:cxn ang="0">
                  <a:pos x="205" y="157"/>
                </a:cxn>
                <a:cxn ang="0">
                  <a:pos x="209" y="189"/>
                </a:cxn>
                <a:cxn ang="0">
                  <a:pos x="214" y="233"/>
                </a:cxn>
                <a:cxn ang="0">
                  <a:pos x="219" y="268"/>
                </a:cxn>
                <a:cxn ang="0">
                  <a:pos x="219" y="286"/>
                </a:cxn>
                <a:cxn ang="0">
                  <a:pos x="220" y="316"/>
                </a:cxn>
                <a:cxn ang="0">
                  <a:pos x="222" y="354"/>
                </a:cxn>
                <a:cxn ang="0">
                  <a:pos x="220" y="390"/>
                </a:cxn>
                <a:cxn ang="0">
                  <a:pos x="217" y="407"/>
                </a:cxn>
                <a:cxn ang="0">
                  <a:pos x="209" y="411"/>
                </a:cxn>
                <a:cxn ang="0">
                  <a:pos x="202" y="412"/>
                </a:cxn>
                <a:cxn ang="0">
                  <a:pos x="195" y="412"/>
                </a:cxn>
                <a:cxn ang="0">
                  <a:pos x="198" y="401"/>
                </a:cxn>
                <a:cxn ang="0">
                  <a:pos x="188" y="404"/>
                </a:cxn>
                <a:cxn ang="0">
                  <a:pos x="190" y="532"/>
                </a:cxn>
                <a:cxn ang="0">
                  <a:pos x="195" y="672"/>
                </a:cxn>
                <a:cxn ang="0">
                  <a:pos x="164" y="690"/>
                </a:cxn>
                <a:cxn ang="0">
                  <a:pos x="119" y="692"/>
                </a:cxn>
                <a:cxn ang="0">
                  <a:pos x="112" y="702"/>
                </a:cxn>
                <a:cxn ang="0">
                  <a:pos x="104" y="716"/>
                </a:cxn>
                <a:cxn ang="0">
                  <a:pos x="93" y="726"/>
                </a:cxn>
                <a:cxn ang="0">
                  <a:pos x="84" y="730"/>
                </a:cxn>
                <a:cxn ang="0">
                  <a:pos x="75" y="728"/>
                </a:cxn>
                <a:cxn ang="0">
                  <a:pos x="66" y="727"/>
                </a:cxn>
                <a:cxn ang="0">
                  <a:pos x="60" y="725"/>
                </a:cxn>
                <a:cxn ang="0">
                  <a:pos x="68" y="699"/>
                </a:cxn>
                <a:cxn ang="0">
                  <a:pos x="54" y="542"/>
                </a:cxn>
                <a:cxn ang="0">
                  <a:pos x="44" y="378"/>
                </a:cxn>
              </a:cxnLst>
              <a:rect l="0" t="0" r="r" b="b"/>
              <a:pathLst>
                <a:path w="223" h="731">
                  <a:moveTo>
                    <a:pt x="44" y="378"/>
                  </a:moveTo>
                  <a:lnTo>
                    <a:pt x="40" y="411"/>
                  </a:lnTo>
                  <a:lnTo>
                    <a:pt x="12" y="371"/>
                  </a:lnTo>
                  <a:lnTo>
                    <a:pt x="19" y="302"/>
                  </a:lnTo>
                  <a:lnTo>
                    <a:pt x="0" y="251"/>
                  </a:lnTo>
                  <a:lnTo>
                    <a:pt x="0" y="247"/>
                  </a:lnTo>
                  <a:lnTo>
                    <a:pt x="2" y="239"/>
                  </a:lnTo>
                  <a:lnTo>
                    <a:pt x="4" y="226"/>
                  </a:lnTo>
                  <a:lnTo>
                    <a:pt x="8" y="210"/>
                  </a:lnTo>
                  <a:lnTo>
                    <a:pt x="13" y="194"/>
                  </a:lnTo>
                  <a:lnTo>
                    <a:pt x="18" y="178"/>
                  </a:lnTo>
                  <a:lnTo>
                    <a:pt x="24" y="164"/>
                  </a:lnTo>
                  <a:lnTo>
                    <a:pt x="31" y="154"/>
                  </a:lnTo>
                  <a:lnTo>
                    <a:pt x="38" y="146"/>
                  </a:lnTo>
                  <a:lnTo>
                    <a:pt x="48" y="137"/>
                  </a:lnTo>
                  <a:lnTo>
                    <a:pt x="58" y="130"/>
                  </a:lnTo>
                  <a:lnTo>
                    <a:pt x="69" y="121"/>
                  </a:lnTo>
                  <a:lnTo>
                    <a:pt x="79" y="115"/>
                  </a:lnTo>
                  <a:lnTo>
                    <a:pt x="88" y="110"/>
                  </a:lnTo>
                  <a:lnTo>
                    <a:pt x="94" y="106"/>
                  </a:lnTo>
                  <a:lnTo>
                    <a:pt x="96" y="105"/>
                  </a:lnTo>
                  <a:lnTo>
                    <a:pt x="94" y="86"/>
                  </a:lnTo>
                  <a:lnTo>
                    <a:pt x="84" y="65"/>
                  </a:lnTo>
                  <a:lnTo>
                    <a:pt x="83" y="64"/>
                  </a:lnTo>
                  <a:lnTo>
                    <a:pt x="83" y="60"/>
                  </a:lnTo>
                  <a:lnTo>
                    <a:pt x="81" y="55"/>
                  </a:lnTo>
                  <a:lnTo>
                    <a:pt x="81" y="49"/>
                  </a:lnTo>
                  <a:lnTo>
                    <a:pt x="81" y="43"/>
                  </a:lnTo>
                  <a:lnTo>
                    <a:pt x="81" y="35"/>
                  </a:lnTo>
                  <a:lnTo>
                    <a:pt x="84" y="28"/>
                  </a:lnTo>
                  <a:lnTo>
                    <a:pt x="88" y="22"/>
                  </a:lnTo>
                  <a:lnTo>
                    <a:pt x="91" y="17"/>
                  </a:lnTo>
                  <a:lnTo>
                    <a:pt x="94" y="12"/>
                  </a:lnTo>
                  <a:lnTo>
                    <a:pt x="95" y="8"/>
                  </a:lnTo>
                  <a:lnTo>
                    <a:pt x="97" y="6"/>
                  </a:lnTo>
                  <a:lnTo>
                    <a:pt x="100" y="3"/>
                  </a:lnTo>
                  <a:lnTo>
                    <a:pt x="105" y="1"/>
                  </a:lnTo>
                  <a:lnTo>
                    <a:pt x="112" y="1"/>
                  </a:lnTo>
                  <a:lnTo>
                    <a:pt x="122" y="0"/>
                  </a:lnTo>
                  <a:lnTo>
                    <a:pt x="133" y="1"/>
                  </a:lnTo>
                  <a:lnTo>
                    <a:pt x="141" y="1"/>
                  </a:lnTo>
                  <a:lnTo>
                    <a:pt x="145" y="2"/>
                  </a:lnTo>
                  <a:lnTo>
                    <a:pt x="147" y="3"/>
                  </a:lnTo>
                  <a:lnTo>
                    <a:pt x="148" y="6"/>
                  </a:lnTo>
                  <a:lnTo>
                    <a:pt x="151" y="8"/>
                  </a:lnTo>
                  <a:lnTo>
                    <a:pt x="153" y="12"/>
                  </a:lnTo>
                  <a:lnTo>
                    <a:pt x="158" y="16"/>
                  </a:lnTo>
                  <a:lnTo>
                    <a:pt x="162" y="21"/>
                  </a:lnTo>
                  <a:lnTo>
                    <a:pt x="164" y="27"/>
                  </a:lnTo>
                  <a:lnTo>
                    <a:pt x="164" y="34"/>
                  </a:lnTo>
                  <a:lnTo>
                    <a:pt x="164" y="42"/>
                  </a:lnTo>
                  <a:lnTo>
                    <a:pt x="163" y="49"/>
                  </a:lnTo>
                  <a:lnTo>
                    <a:pt x="162" y="55"/>
                  </a:lnTo>
                  <a:lnTo>
                    <a:pt x="161" y="59"/>
                  </a:lnTo>
                  <a:lnTo>
                    <a:pt x="161" y="60"/>
                  </a:lnTo>
                  <a:lnTo>
                    <a:pt x="146" y="92"/>
                  </a:lnTo>
                  <a:lnTo>
                    <a:pt x="145" y="105"/>
                  </a:lnTo>
                  <a:lnTo>
                    <a:pt x="147" y="106"/>
                  </a:lnTo>
                  <a:lnTo>
                    <a:pt x="153" y="111"/>
                  </a:lnTo>
                  <a:lnTo>
                    <a:pt x="163" y="117"/>
                  </a:lnTo>
                  <a:lnTo>
                    <a:pt x="174" y="125"/>
                  </a:lnTo>
                  <a:lnTo>
                    <a:pt x="186" y="132"/>
                  </a:lnTo>
                  <a:lnTo>
                    <a:pt x="195" y="140"/>
                  </a:lnTo>
                  <a:lnTo>
                    <a:pt x="203" y="146"/>
                  </a:lnTo>
                  <a:lnTo>
                    <a:pt x="205" y="149"/>
                  </a:lnTo>
                  <a:lnTo>
                    <a:pt x="205" y="157"/>
                  </a:lnTo>
                  <a:lnTo>
                    <a:pt x="207" y="171"/>
                  </a:lnTo>
                  <a:lnTo>
                    <a:pt x="209" y="189"/>
                  </a:lnTo>
                  <a:lnTo>
                    <a:pt x="212" y="211"/>
                  </a:lnTo>
                  <a:lnTo>
                    <a:pt x="214" y="233"/>
                  </a:lnTo>
                  <a:lnTo>
                    <a:pt x="217" y="252"/>
                  </a:lnTo>
                  <a:lnTo>
                    <a:pt x="219" y="268"/>
                  </a:lnTo>
                  <a:lnTo>
                    <a:pt x="219" y="278"/>
                  </a:lnTo>
                  <a:lnTo>
                    <a:pt x="219" y="286"/>
                  </a:lnTo>
                  <a:lnTo>
                    <a:pt x="220" y="298"/>
                  </a:lnTo>
                  <a:lnTo>
                    <a:pt x="220" y="316"/>
                  </a:lnTo>
                  <a:lnTo>
                    <a:pt x="222" y="334"/>
                  </a:lnTo>
                  <a:lnTo>
                    <a:pt x="222" y="354"/>
                  </a:lnTo>
                  <a:lnTo>
                    <a:pt x="222" y="374"/>
                  </a:lnTo>
                  <a:lnTo>
                    <a:pt x="220" y="390"/>
                  </a:lnTo>
                  <a:lnTo>
                    <a:pt x="218" y="402"/>
                  </a:lnTo>
                  <a:lnTo>
                    <a:pt x="217" y="407"/>
                  </a:lnTo>
                  <a:lnTo>
                    <a:pt x="213" y="410"/>
                  </a:lnTo>
                  <a:lnTo>
                    <a:pt x="209" y="411"/>
                  </a:lnTo>
                  <a:lnTo>
                    <a:pt x="205" y="412"/>
                  </a:lnTo>
                  <a:lnTo>
                    <a:pt x="202" y="412"/>
                  </a:lnTo>
                  <a:lnTo>
                    <a:pt x="198" y="412"/>
                  </a:lnTo>
                  <a:lnTo>
                    <a:pt x="195" y="412"/>
                  </a:lnTo>
                  <a:lnTo>
                    <a:pt x="195" y="412"/>
                  </a:lnTo>
                  <a:lnTo>
                    <a:pt x="198" y="401"/>
                  </a:lnTo>
                  <a:lnTo>
                    <a:pt x="207" y="394"/>
                  </a:lnTo>
                  <a:lnTo>
                    <a:pt x="188" y="404"/>
                  </a:lnTo>
                  <a:lnTo>
                    <a:pt x="193" y="501"/>
                  </a:lnTo>
                  <a:lnTo>
                    <a:pt x="190" y="532"/>
                  </a:lnTo>
                  <a:lnTo>
                    <a:pt x="163" y="645"/>
                  </a:lnTo>
                  <a:lnTo>
                    <a:pt x="195" y="672"/>
                  </a:lnTo>
                  <a:lnTo>
                    <a:pt x="200" y="691"/>
                  </a:lnTo>
                  <a:lnTo>
                    <a:pt x="164" y="690"/>
                  </a:lnTo>
                  <a:lnTo>
                    <a:pt x="120" y="691"/>
                  </a:lnTo>
                  <a:lnTo>
                    <a:pt x="119" y="692"/>
                  </a:lnTo>
                  <a:lnTo>
                    <a:pt x="116" y="696"/>
                  </a:lnTo>
                  <a:lnTo>
                    <a:pt x="112" y="702"/>
                  </a:lnTo>
                  <a:lnTo>
                    <a:pt x="109" y="708"/>
                  </a:lnTo>
                  <a:lnTo>
                    <a:pt x="104" y="716"/>
                  </a:lnTo>
                  <a:lnTo>
                    <a:pt x="97" y="722"/>
                  </a:lnTo>
                  <a:lnTo>
                    <a:pt x="93" y="726"/>
                  </a:lnTo>
                  <a:lnTo>
                    <a:pt x="89" y="728"/>
                  </a:lnTo>
                  <a:lnTo>
                    <a:pt x="84" y="730"/>
                  </a:lnTo>
                  <a:lnTo>
                    <a:pt x="79" y="730"/>
                  </a:lnTo>
                  <a:lnTo>
                    <a:pt x="75" y="728"/>
                  </a:lnTo>
                  <a:lnTo>
                    <a:pt x="70" y="727"/>
                  </a:lnTo>
                  <a:lnTo>
                    <a:pt x="66" y="727"/>
                  </a:lnTo>
                  <a:lnTo>
                    <a:pt x="63" y="726"/>
                  </a:lnTo>
                  <a:lnTo>
                    <a:pt x="60" y="725"/>
                  </a:lnTo>
                  <a:lnTo>
                    <a:pt x="60" y="725"/>
                  </a:lnTo>
                  <a:lnTo>
                    <a:pt x="68" y="699"/>
                  </a:lnTo>
                  <a:lnTo>
                    <a:pt x="80" y="669"/>
                  </a:lnTo>
                  <a:lnTo>
                    <a:pt x="54" y="542"/>
                  </a:lnTo>
                  <a:lnTo>
                    <a:pt x="48" y="422"/>
                  </a:lnTo>
                  <a:lnTo>
                    <a:pt x="44" y="378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81" name="Freeform 1173"/>
            <p:cNvSpPr>
              <a:spLocks/>
            </p:cNvSpPr>
            <p:nvPr/>
          </p:nvSpPr>
          <p:spPr bwMode="auto">
            <a:xfrm>
              <a:off x="3009" y="2896"/>
              <a:ext cx="222" cy="684"/>
            </a:xfrm>
            <a:custGeom>
              <a:avLst/>
              <a:gdLst/>
              <a:ahLst/>
              <a:cxnLst>
                <a:cxn ang="0">
                  <a:pos x="182" y="350"/>
                </a:cxn>
                <a:cxn ang="0">
                  <a:pos x="178" y="339"/>
                </a:cxn>
                <a:cxn ang="0">
                  <a:pos x="171" y="298"/>
                </a:cxn>
                <a:cxn ang="0">
                  <a:pos x="183" y="255"/>
                </a:cxn>
                <a:cxn ang="0">
                  <a:pos x="188" y="228"/>
                </a:cxn>
                <a:cxn ang="0">
                  <a:pos x="180" y="162"/>
                </a:cxn>
                <a:cxn ang="0">
                  <a:pos x="152" y="117"/>
                </a:cxn>
                <a:cxn ang="0">
                  <a:pos x="135" y="102"/>
                </a:cxn>
                <a:cxn ang="0">
                  <a:pos x="148" y="85"/>
                </a:cxn>
                <a:cxn ang="0">
                  <a:pos x="142" y="84"/>
                </a:cxn>
                <a:cxn ang="0">
                  <a:pos x="131" y="66"/>
                </a:cxn>
                <a:cxn ang="0">
                  <a:pos x="139" y="38"/>
                </a:cxn>
                <a:cxn ang="0">
                  <a:pos x="112" y="1"/>
                </a:cxn>
                <a:cxn ang="0">
                  <a:pos x="79" y="1"/>
                </a:cxn>
                <a:cxn ang="0">
                  <a:pos x="53" y="11"/>
                </a:cxn>
                <a:cxn ang="0">
                  <a:pos x="53" y="21"/>
                </a:cxn>
                <a:cxn ang="0">
                  <a:pos x="53" y="24"/>
                </a:cxn>
                <a:cxn ang="0">
                  <a:pos x="50" y="34"/>
                </a:cxn>
                <a:cxn ang="0">
                  <a:pos x="55" y="66"/>
                </a:cxn>
                <a:cxn ang="0">
                  <a:pos x="52" y="74"/>
                </a:cxn>
                <a:cxn ang="0">
                  <a:pos x="45" y="81"/>
                </a:cxn>
                <a:cxn ang="0">
                  <a:pos x="53" y="91"/>
                </a:cxn>
                <a:cxn ang="0">
                  <a:pos x="60" y="100"/>
                </a:cxn>
                <a:cxn ang="0">
                  <a:pos x="53" y="109"/>
                </a:cxn>
                <a:cxn ang="0">
                  <a:pos x="43" y="114"/>
                </a:cxn>
                <a:cxn ang="0">
                  <a:pos x="34" y="116"/>
                </a:cxn>
                <a:cxn ang="0">
                  <a:pos x="22" y="131"/>
                </a:cxn>
                <a:cxn ang="0">
                  <a:pos x="8" y="237"/>
                </a:cxn>
                <a:cxn ang="0">
                  <a:pos x="7" y="281"/>
                </a:cxn>
                <a:cxn ang="0">
                  <a:pos x="1" y="308"/>
                </a:cxn>
                <a:cxn ang="0">
                  <a:pos x="7" y="326"/>
                </a:cxn>
                <a:cxn ang="0">
                  <a:pos x="9" y="384"/>
                </a:cxn>
                <a:cxn ang="0">
                  <a:pos x="7" y="436"/>
                </a:cxn>
                <a:cxn ang="0">
                  <a:pos x="14" y="466"/>
                </a:cxn>
                <a:cxn ang="0">
                  <a:pos x="19" y="471"/>
                </a:cxn>
                <a:cxn ang="0">
                  <a:pos x="26" y="526"/>
                </a:cxn>
                <a:cxn ang="0">
                  <a:pos x="31" y="599"/>
                </a:cxn>
                <a:cxn ang="0">
                  <a:pos x="22" y="643"/>
                </a:cxn>
                <a:cxn ang="0">
                  <a:pos x="12" y="666"/>
                </a:cxn>
                <a:cxn ang="0">
                  <a:pos x="17" y="681"/>
                </a:cxn>
                <a:cxn ang="0">
                  <a:pos x="37" y="681"/>
                </a:cxn>
                <a:cxn ang="0">
                  <a:pos x="53" y="654"/>
                </a:cxn>
                <a:cxn ang="0">
                  <a:pos x="53" y="612"/>
                </a:cxn>
                <a:cxn ang="0">
                  <a:pos x="57" y="594"/>
                </a:cxn>
                <a:cxn ang="0">
                  <a:pos x="65" y="551"/>
                </a:cxn>
                <a:cxn ang="0">
                  <a:pos x="70" y="514"/>
                </a:cxn>
                <a:cxn ang="0">
                  <a:pos x="70" y="494"/>
                </a:cxn>
                <a:cxn ang="0">
                  <a:pos x="93" y="510"/>
                </a:cxn>
                <a:cxn ang="0">
                  <a:pos x="98" y="654"/>
                </a:cxn>
                <a:cxn ang="0">
                  <a:pos x="101" y="668"/>
                </a:cxn>
                <a:cxn ang="0">
                  <a:pos x="112" y="681"/>
                </a:cxn>
                <a:cxn ang="0">
                  <a:pos x="127" y="676"/>
                </a:cxn>
                <a:cxn ang="0">
                  <a:pos x="136" y="634"/>
                </a:cxn>
                <a:cxn ang="0">
                  <a:pos x="131" y="593"/>
                </a:cxn>
                <a:cxn ang="0">
                  <a:pos x="140" y="549"/>
                </a:cxn>
                <a:cxn ang="0">
                  <a:pos x="139" y="529"/>
                </a:cxn>
                <a:cxn ang="0">
                  <a:pos x="137" y="514"/>
                </a:cxn>
              </a:cxnLst>
              <a:rect l="0" t="0" r="r" b="b"/>
              <a:pathLst>
                <a:path w="222" h="684">
                  <a:moveTo>
                    <a:pt x="221" y="356"/>
                  </a:moveTo>
                  <a:lnTo>
                    <a:pt x="183" y="354"/>
                  </a:lnTo>
                  <a:lnTo>
                    <a:pt x="183" y="353"/>
                  </a:lnTo>
                  <a:lnTo>
                    <a:pt x="182" y="350"/>
                  </a:lnTo>
                  <a:lnTo>
                    <a:pt x="182" y="348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8" y="339"/>
                  </a:lnTo>
                  <a:lnTo>
                    <a:pt x="176" y="337"/>
                  </a:lnTo>
                  <a:lnTo>
                    <a:pt x="173" y="335"/>
                  </a:lnTo>
                  <a:lnTo>
                    <a:pt x="168" y="303"/>
                  </a:lnTo>
                  <a:lnTo>
                    <a:pt x="171" y="298"/>
                  </a:lnTo>
                  <a:lnTo>
                    <a:pt x="173" y="290"/>
                  </a:lnTo>
                  <a:lnTo>
                    <a:pt x="177" y="278"/>
                  </a:lnTo>
                  <a:lnTo>
                    <a:pt x="180" y="266"/>
                  </a:lnTo>
                  <a:lnTo>
                    <a:pt x="183" y="255"/>
                  </a:lnTo>
                  <a:lnTo>
                    <a:pt x="186" y="245"/>
                  </a:lnTo>
                  <a:lnTo>
                    <a:pt x="187" y="237"/>
                  </a:lnTo>
                  <a:lnTo>
                    <a:pt x="188" y="234"/>
                  </a:lnTo>
                  <a:lnTo>
                    <a:pt x="188" y="228"/>
                  </a:lnTo>
                  <a:lnTo>
                    <a:pt x="187" y="215"/>
                  </a:lnTo>
                  <a:lnTo>
                    <a:pt x="184" y="199"/>
                  </a:lnTo>
                  <a:lnTo>
                    <a:pt x="182" y="180"/>
                  </a:lnTo>
                  <a:lnTo>
                    <a:pt x="180" y="162"/>
                  </a:lnTo>
                  <a:lnTo>
                    <a:pt x="175" y="145"/>
                  </a:lnTo>
                  <a:lnTo>
                    <a:pt x="170" y="132"/>
                  </a:lnTo>
                  <a:lnTo>
                    <a:pt x="165" y="125"/>
                  </a:lnTo>
                  <a:lnTo>
                    <a:pt x="152" y="117"/>
                  </a:lnTo>
                  <a:lnTo>
                    <a:pt x="144" y="112"/>
                  </a:lnTo>
                  <a:lnTo>
                    <a:pt x="139" y="107"/>
                  </a:lnTo>
                  <a:lnTo>
                    <a:pt x="136" y="105"/>
                  </a:lnTo>
                  <a:lnTo>
                    <a:pt x="135" y="102"/>
                  </a:lnTo>
                  <a:lnTo>
                    <a:pt x="136" y="102"/>
                  </a:lnTo>
                  <a:lnTo>
                    <a:pt x="136" y="101"/>
                  </a:lnTo>
                  <a:lnTo>
                    <a:pt x="137" y="101"/>
                  </a:lnTo>
                  <a:lnTo>
                    <a:pt x="148" y="85"/>
                  </a:lnTo>
                  <a:lnTo>
                    <a:pt x="147" y="85"/>
                  </a:lnTo>
                  <a:lnTo>
                    <a:pt x="146" y="85"/>
                  </a:lnTo>
                  <a:lnTo>
                    <a:pt x="145" y="84"/>
                  </a:lnTo>
                  <a:lnTo>
                    <a:pt x="142" y="84"/>
                  </a:lnTo>
                  <a:lnTo>
                    <a:pt x="140" y="81"/>
                  </a:lnTo>
                  <a:lnTo>
                    <a:pt x="136" y="78"/>
                  </a:lnTo>
                  <a:lnTo>
                    <a:pt x="134" y="73"/>
                  </a:lnTo>
                  <a:lnTo>
                    <a:pt x="131" y="66"/>
                  </a:lnTo>
                  <a:lnTo>
                    <a:pt x="131" y="59"/>
                  </a:lnTo>
                  <a:lnTo>
                    <a:pt x="134" y="52"/>
                  </a:lnTo>
                  <a:lnTo>
                    <a:pt x="136" y="45"/>
                  </a:lnTo>
                  <a:lnTo>
                    <a:pt x="139" y="38"/>
                  </a:lnTo>
                  <a:lnTo>
                    <a:pt x="139" y="29"/>
                  </a:lnTo>
                  <a:lnTo>
                    <a:pt x="135" y="21"/>
                  </a:lnTo>
                  <a:lnTo>
                    <a:pt x="127" y="12"/>
                  </a:lnTo>
                  <a:lnTo>
                    <a:pt x="112" y="1"/>
                  </a:lnTo>
                  <a:lnTo>
                    <a:pt x="108" y="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9" y="1"/>
                  </a:lnTo>
                  <a:lnTo>
                    <a:pt x="69" y="3"/>
                  </a:lnTo>
                  <a:lnTo>
                    <a:pt x="62" y="4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3" y="13"/>
                  </a:lnTo>
                  <a:lnTo>
                    <a:pt x="53" y="16"/>
                  </a:lnTo>
                  <a:lnTo>
                    <a:pt x="53" y="18"/>
                  </a:lnTo>
                  <a:lnTo>
                    <a:pt x="53" y="21"/>
                  </a:lnTo>
                  <a:lnTo>
                    <a:pt x="53" y="22"/>
                  </a:lnTo>
                  <a:lnTo>
                    <a:pt x="53" y="23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2" y="26"/>
                  </a:lnTo>
                  <a:lnTo>
                    <a:pt x="52" y="27"/>
                  </a:lnTo>
                  <a:lnTo>
                    <a:pt x="50" y="30"/>
                  </a:lnTo>
                  <a:lnTo>
                    <a:pt x="50" y="34"/>
                  </a:lnTo>
                  <a:lnTo>
                    <a:pt x="50" y="40"/>
                  </a:lnTo>
                  <a:lnTo>
                    <a:pt x="50" y="48"/>
                  </a:lnTo>
                  <a:lnTo>
                    <a:pt x="53" y="57"/>
                  </a:lnTo>
                  <a:lnTo>
                    <a:pt x="55" y="66"/>
                  </a:lnTo>
                  <a:lnTo>
                    <a:pt x="55" y="71"/>
                  </a:lnTo>
                  <a:lnTo>
                    <a:pt x="55" y="73"/>
                  </a:lnTo>
                  <a:lnTo>
                    <a:pt x="54" y="74"/>
                  </a:lnTo>
                  <a:lnTo>
                    <a:pt x="52" y="74"/>
                  </a:lnTo>
                  <a:lnTo>
                    <a:pt x="49" y="75"/>
                  </a:lnTo>
                  <a:lnTo>
                    <a:pt x="47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7" y="84"/>
                  </a:lnTo>
                  <a:lnTo>
                    <a:pt x="48" y="86"/>
                  </a:lnTo>
                  <a:lnTo>
                    <a:pt x="50" y="89"/>
                  </a:lnTo>
                  <a:lnTo>
                    <a:pt x="53" y="91"/>
                  </a:lnTo>
                  <a:lnTo>
                    <a:pt x="55" y="94"/>
                  </a:lnTo>
                  <a:lnTo>
                    <a:pt x="58" y="95"/>
                  </a:lnTo>
                  <a:lnTo>
                    <a:pt x="59" y="97"/>
                  </a:lnTo>
                  <a:lnTo>
                    <a:pt x="60" y="100"/>
                  </a:lnTo>
                  <a:lnTo>
                    <a:pt x="60" y="101"/>
                  </a:lnTo>
                  <a:lnTo>
                    <a:pt x="59" y="104"/>
                  </a:lnTo>
                  <a:lnTo>
                    <a:pt x="55" y="106"/>
                  </a:lnTo>
                  <a:lnTo>
                    <a:pt x="53" y="109"/>
                  </a:lnTo>
                  <a:lnTo>
                    <a:pt x="49" y="111"/>
                  </a:lnTo>
                  <a:lnTo>
                    <a:pt x="45" y="112"/>
                  </a:lnTo>
                  <a:lnTo>
                    <a:pt x="43" y="114"/>
                  </a:lnTo>
                  <a:lnTo>
                    <a:pt x="43" y="114"/>
                  </a:lnTo>
                  <a:lnTo>
                    <a:pt x="42" y="114"/>
                  </a:lnTo>
                  <a:lnTo>
                    <a:pt x="39" y="114"/>
                  </a:lnTo>
                  <a:lnTo>
                    <a:pt x="37" y="115"/>
                  </a:lnTo>
                  <a:lnTo>
                    <a:pt x="34" y="116"/>
                  </a:lnTo>
                  <a:lnTo>
                    <a:pt x="31" y="117"/>
                  </a:lnTo>
                  <a:lnTo>
                    <a:pt x="27" y="121"/>
                  </a:lnTo>
                  <a:lnTo>
                    <a:pt x="24" y="125"/>
                  </a:lnTo>
                  <a:lnTo>
                    <a:pt x="22" y="131"/>
                  </a:lnTo>
                  <a:lnTo>
                    <a:pt x="11" y="171"/>
                  </a:lnTo>
                  <a:lnTo>
                    <a:pt x="6" y="200"/>
                  </a:lnTo>
                  <a:lnTo>
                    <a:pt x="6" y="221"/>
                  </a:lnTo>
                  <a:lnTo>
                    <a:pt x="8" y="237"/>
                  </a:lnTo>
                  <a:lnTo>
                    <a:pt x="11" y="249"/>
                  </a:lnTo>
                  <a:lnTo>
                    <a:pt x="13" y="259"/>
                  </a:lnTo>
                  <a:lnTo>
                    <a:pt x="12" y="268"/>
                  </a:lnTo>
                  <a:lnTo>
                    <a:pt x="7" y="281"/>
                  </a:lnTo>
                  <a:lnTo>
                    <a:pt x="3" y="290"/>
                  </a:lnTo>
                  <a:lnTo>
                    <a:pt x="1" y="296"/>
                  </a:lnTo>
                  <a:lnTo>
                    <a:pt x="0" y="302"/>
                  </a:lnTo>
                  <a:lnTo>
                    <a:pt x="1" y="308"/>
                  </a:lnTo>
                  <a:lnTo>
                    <a:pt x="1" y="313"/>
                  </a:lnTo>
                  <a:lnTo>
                    <a:pt x="3" y="318"/>
                  </a:lnTo>
                  <a:lnTo>
                    <a:pt x="4" y="322"/>
                  </a:lnTo>
                  <a:lnTo>
                    <a:pt x="7" y="326"/>
                  </a:lnTo>
                  <a:lnTo>
                    <a:pt x="8" y="333"/>
                  </a:lnTo>
                  <a:lnTo>
                    <a:pt x="9" y="347"/>
                  </a:lnTo>
                  <a:lnTo>
                    <a:pt x="9" y="364"/>
                  </a:lnTo>
                  <a:lnTo>
                    <a:pt x="9" y="384"/>
                  </a:lnTo>
                  <a:lnTo>
                    <a:pt x="8" y="404"/>
                  </a:lnTo>
                  <a:lnTo>
                    <a:pt x="8" y="420"/>
                  </a:lnTo>
                  <a:lnTo>
                    <a:pt x="7" y="432"/>
                  </a:lnTo>
                  <a:lnTo>
                    <a:pt x="7" y="436"/>
                  </a:lnTo>
                  <a:lnTo>
                    <a:pt x="8" y="447"/>
                  </a:lnTo>
                  <a:lnTo>
                    <a:pt x="9" y="456"/>
                  </a:lnTo>
                  <a:lnTo>
                    <a:pt x="12" y="462"/>
                  </a:lnTo>
                  <a:lnTo>
                    <a:pt x="14" y="466"/>
                  </a:lnTo>
                  <a:lnTo>
                    <a:pt x="16" y="468"/>
                  </a:lnTo>
                  <a:lnTo>
                    <a:pt x="18" y="469"/>
                  </a:lnTo>
                  <a:lnTo>
                    <a:pt x="19" y="471"/>
                  </a:lnTo>
                  <a:lnTo>
                    <a:pt x="19" y="471"/>
                  </a:lnTo>
                  <a:lnTo>
                    <a:pt x="21" y="475"/>
                  </a:lnTo>
                  <a:lnTo>
                    <a:pt x="22" y="488"/>
                  </a:lnTo>
                  <a:lnTo>
                    <a:pt x="23" y="505"/>
                  </a:lnTo>
                  <a:lnTo>
                    <a:pt x="26" y="526"/>
                  </a:lnTo>
                  <a:lnTo>
                    <a:pt x="27" y="547"/>
                  </a:lnTo>
                  <a:lnTo>
                    <a:pt x="29" y="568"/>
                  </a:lnTo>
                  <a:lnTo>
                    <a:pt x="31" y="587"/>
                  </a:lnTo>
                  <a:lnTo>
                    <a:pt x="31" y="599"/>
                  </a:lnTo>
                  <a:lnTo>
                    <a:pt x="29" y="611"/>
                  </a:lnTo>
                  <a:lnTo>
                    <a:pt x="28" y="622"/>
                  </a:lnTo>
                  <a:lnTo>
                    <a:pt x="24" y="633"/>
                  </a:lnTo>
                  <a:lnTo>
                    <a:pt x="22" y="643"/>
                  </a:lnTo>
                  <a:lnTo>
                    <a:pt x="18" y="653"/>
                  </a:lnTo>
                  <a:lnTo>
                    <a:pt x="14" y="660"/>
                  </a:lnTo>
                  <a:lnTo>
                    <a:pt x="13" y="665"/>
                  </a:lnTo>
                  <a:lnTo>
                    <a:pt x="12" y="666"/>
                  </a:lnTo>
                  <a:lnTo>
                    <a:pt x="9" y="680"/>
                  </a:lnTo>
                  <a:lnTo>
                    <a:pt x="11" y="680"/>
                  </a:lnTo>
                  <a:lnTo>
                    <a:pt x="13" y="681"/>
                  </a:lnTo>
                  <a:lnTo>
                    <a:pt x="17" y="681"/>
                  </a:lnTo>
                  <a:lnTo>
                    <a:pt x="21" y="683"/>
                  </a:lnTo>
                  <a:lnTo>
                    <a:pt x="26" y="683"/>
                  </a:lnTo>
                  <a:lnTo>
                    <a:pt x="32" y="683"/>
                  </a:lnTo>
                  <a:lnTo>
                    <a:pt x="37" y="681"/>
                  </a:lnTo>
                  <a:lnTo>
                    <a:pt x="43" y="680"/>
                  </a:lnTo>
                  <a:lnTo>
                    <a:pt x="48" y="675"/>
                  </a:lnTo>
                  <a:lnTo>
                    <a:pt x="50" y="665"/>
                  </a:lnTo>
                  <a:lnTo>
                    <a:pt x="53" y="654"/>
                  </a:lnTo>
                  <a:lnTo>
                    <a:pt x="53" y="642"/>
                  </a:lnTo>
                  <a:lnTo>
                    <a:pt x="53" y="629"/>
                  </a:lnTo>
                  <a:lnTo>
                    <a:pt x="53" y="619"/>
                  </a:lnTo>
                  <a:lnTo>
                    <a:pt x="53" y="612"/>
                  </a:lnTo>
                  <a:lnTo>
                    <a:pt x="53" y="609"/>
                  </a:lnTo>
                  <a:lnTo>
                    <a:pt x="53" y="607"/>
                  </a:lnTo>
                  <a:lnTo>
                    <a:pt x="54" y="602"/>
                  </a:lnTo>
                  <a:lnTo>
                    <a:pt x="57" y="594"/>
                  </a:lnTo>
                  <a:lnTo>
                    <a:pt x="58" y="585"/>
                  </a:lnTo>
                  <a:lnTo>
                    <a:pt x="60" y="573"/>
                  </a:lnTo>
                  <a:lnTo>
                    <a:pt x="63" y="562"/>
                  </a:lnTo>
                  <a:lnTo>
                    <a:pt x="65" y="551"/>
                  </a:lnTo>
                  <a:lnTo>
                    <a:pt x="68" y="540"/>
                  </a:lnTo>
                  <a:lnTo>
                    <a:pt x="69" y="531"/>
                  </a:lnTo>
                  <a:lnTo>
                    <a:pt x="69" y="523"/>
                  </a:lnTo>
                  <a:lnTo>
                    <a:pt x="70" y="514"/>
                  </a:lnTo>
                  <a:lnTo>
                    <a:pt x="70" y="508"/>
                  </a:lnTo>
                  <a:lnTo>
                    <a:pt x="70" y="502"/>
                  </a:lnTo>
                  <a:lnTo>
                    <a:pt x="70" y="497"/>
                  </a:lnTo>
                  <a:lnTo>
                    <a:pt x="70" y="494"/>
                  </a:lnTo>
                  <a:lnTo>
                    <a:pt x="70" y="493"/>
                  </a:lnTo>
                  <a:lnTo>
                    <a:pt x="85" y="493"/>
                  </a:lnTo>
                  <a:lnTo>
                    <a:pt x="86" y="510"/>
                  </a:lnTo>
                  <a:lnTo>
                    <a:pt x="93" y="510"/>
                  </a:lnTo>
                  <a:lnTo>
                    <a:pt x="93" y="511"/>
                  </a:lnTo>
                  <a:lnTo>
                    <a:pt x="108" y="606"/>
                  </a:lnTo>
                  <a:lnTo>
                    <a:pt x="98" y="653"/>
                  </a:lnTo>
                  <a:lnTo>
                    <a:pt x="98" y="654"/>
                  </a:lnTo>
                  <a:lnTo>
                    <a:pt x="99" y="656"/>
                  </a:lnTo>
                  <a:lnTo>
                    <a:pt x="99" y="659"/>
                  </a:lnTo>
                  <a:lnTo>
                    <a:pt x="100" y="664"/>
                  </a:lnTo>
                  <a:lnTo>
                    <a:pt x="101" y="668"/>
                  </a:lnTo>
                  <a:lnTo>
                    <a:pt x="104" y="673"/>
                  </a:lnTo>
                  <a:lnTo>
                    <a:pt x="106" y="676"/>
                  </a:lnTo>
                  <a:lnTo>
                    <a:pt x="109" y="680"/>
                  </a:lnTo>
                  <a:lnTo>
                    <a:pt x="112" y="681"/>
                  </a:lnTo>
                  <a:lnTo>
                    <a:pt x="116" y="681"/>
                  </a:lnTo>
                  <a:lnTo>
                    <a:pt x="121" y="680"/>
                  </a:lnTo>
                  <a:lnTo>
                    <a:pt x="125" y="679"/>
                  </a:lnTo>
                  <a:lnTo>
                    <a:pt x="127" y="676"/>
                  </a:lnTo>
                  <a:lnTo>
                    <a:pt x="130" y="674"/>
                  </a:lnTo>
                  <a:lnTo>
                    <a:pt x="132" y="671"/>
                  </a:lnTo>
                  <a:lnTo>
                    <a:pt x="132" y="671"/>
                  </a:lnTo>
                  <a:lnTo>
                    <a:pt x="136" y="634"/>
                  </a:lnTo>
                  <a:lnTo>
                    <a:pt x="126" y="611"/>
                  </a:lnTo>
                  <a:lnTo>
                    <a:pt x="126" y="608"/>
                  </a:lnTo>
                  <a:lnTo>
                    <a:pt x="129" y="602"/>
                  </a:lnTo>
                  <a:lnTo>
                    <a:pt x="131" y="593"/>
                  </a:lnTo>
                  <a:lnTo>
                    <a:pt x="134" y="582"/>
                  </a:lnTo>
                  <a:lnTo>
                    <a:pt x="136" y="570"/>
                  </a:lnTo>
                  <a:lnTo>
                    <a:pt x="139" y="559"/>
                  </a:lnTo>
                  <a:lnTo>
                    <a:pt x="140" y="549"/>
                  </a:lnTo>
                  <a:lnTo>
                    <a:pt x="140" y="540"/>
                  </a:lnTo>
                  <a:lnTo>
                    <a:pt x="140" y="536"/>
                  </a:lnTo>
                  <a:lnTo>
                    <a:pt x="140" y="533"/>
                  </a:lnTo>
                  <a:lnTo>
                    <a:pt x="139" y="529"/>
                  </a:lnTo>
                  <a:lnTo>
                    <a:pt x="139" y="525"/>
                  </a:lnTo>
                  <a:lnTo>
                    <a:pt x="139" y="521"/>
                  </a:lnTo>
                  <a:lnTo>
                    <a:pt x="137" y="518"/>
                  </a:lnTo>
                  <a:lnTo>
                    <a:pt x="137" y="514"/>
                  </a:lnTo>
                  <a:lnTo>
                    <a:pt x="137" y="510"/>
                  </a:lnTo>
                  <a:lnTo>
                    <a:pt x="221" y="509"/>
                  </a:lnTo>
                  <a:lnTo>
                    <a:pt x="221" y="356"/>
                  </a:lnTo>
                </a:path>
              </a:pathLst>
            </a:custGeom>
            <a:solidFill>
              <a:srgbClr val="00CC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82" name="Freeform 1174"/>
            <p:cNvSpPr>
              <a:spLocks/>
            </p:cNvSpPr>
            <p:nvPr/>
          </p:nvSpPr>
          <p:spPr bwMode="auto">
            <a:xfrm>
              <a:off x="2727" y="2999"/>
              <a:ext cx="233" cy="687"/>
            </a:xfrm>
            <a:custGeom>
              <a:avLst/>
              <a:gdLst/>
              <a:ahLst/>
              <a:cxnLst>
                <a:cxn ang="0">
                  <a:pos x="214" y="646"/>
                </a:cxn>
                <a:cxn ang="0">
                  <a:pos x="183" y="612"/>
                </a:cxn>
                <a:cxn ang="0">
                  <a:pos x="184" y="552"/>
                </a:cxn>
                <a:cxn ang="0">
                  <a:pos x="192" y="479"/>
                </a:cxn>
                <a:cxn ang="0">
                  <a:pos x="196" y="473"/>
                </a:cxn>
                <a:cxn ang="0">
                  <a:pos x="203" y="450"/>
                </a:cxn>
                <a:cxn ang="0">
                  <a:pos x="191" y="307"/>
                </a:cxn>
                <a:cxn ang="0">
                  <a:pos x="198" y="325"/>
                </a:cxn>
                <a:cxn ang="0">
                  <a:pos x="207" y="325"/>
                </a:cxn>
                <a:cxn ang="0">
                  <a:pos x="212" y="307"/>
                </a:cxn>
                <a:cxn ang="0">
                  <a:pos x="199" y="273"/>
                </a:cxn>
                <a:cxn ang="0">
                  <a:pos x="205" y="226"/>
                </a:cxn>
                <a:cxn ang="0">
                  <a:pos x="187" y="128"/>
                </a:cxn>
                <a:cxn ang="0">
                  <a:pos x="165" y="107"/>
                </a:cxn>
                <a:cxn ang="0">
                  <a:pos x="156" y="102"/>
                </a:cxn>
                <a:cxn ang="0">
                  <a:pos x="165" y="99"/>
                </a:cxn>
                <a:cxn ang="0">
                  <a:pos x="171" y="85"/>
                </a:cxn>
                <a:cxn ang="0">
                  <a:pos x="165" y="68"/>
                </a:cxn>
                <a:cxn ang="0">
                  <a:pos x="155" y="49"/>
                </a:cxn>
                <a:cxn ang="0">
                  <a:pos x="151" y="32"/>
                </a:cxn>
                <a:cxn ang="0">
                  <a:pos x="150" y="24"/>
                </a:cxn>
                <a:cxn ang="0">
                  <a:pos x="147" y="13"/>
                </a:cxn>
                <a:cxn ang="0">
                  <a:pos x="145" y="2"/>
                </a:cxn>
                <a:cxn ang="0">
                  <a:pos x="119" y="1"/>
                </a:cxn>
                <a:cxn ang="0">
                  <a:pos x="95" y="8"/>
                </a:cxn>
                <a:cxn ang="0">
                  <a:pos x="79" y="35"/>
                </a:cxn>
                <a:cxn ang="0">
                  <a:pos x="68" y="68"/>
                </a:cxn>
                <a:cxn ang="0">
                  <a:pos x="55" y="86"/>
                </a:cxn>
                <a:cxn ang="0">
                  <a:pos x="59" y="99"/>
                </a:cxn>
                <a:cxn ang="0">
                  <a:pos x="65" y="104"/>
                </a:cxn>
                <a:cxn ang="0">
                  <a:pos x="59" y="116"/>
                </a:cxn>
                <a:cxn ang="0">
                  <a:pos x="29" y="179"/>
                </a:cxn>
                <a:cxn ang="0">
                  <a:pos x="12" y="240"/>
                </a:cxn>
                <a:cxn ang="0">
                  <a:pos x="16" y="250"/>
                </a:cxn>
                <a:cxn ang="0">
                  <a:pos x="23" y="264"/>
                </a:cxn>
                <a:cxn ang="0">
                  <a:pos x="4" y="331"/>
                </a:cxn>
                <a:cxn ang="0">
                  <a:pos x="1" y="391"/>
                </a:cxn>
                <a:cxn ang="0">
                  <a:pos x="12" y="399"/>
                </a:cxn>
                <a:cxn ang="0">
                  <a:pos x="35" y="404"/>
                </a:cxn>
                <a:cxn ang="0">
                  <a:pos x="38" y="438"/>
                </a:cxn>
                <a:cxn ang="0">
                  <a:pos x="35" y="463"/>
                </a:cxn>
                <a:cxn ang="0">
                  <a:pos x="44" y="470"/>
                </a:cxn>
                <a:cxn ang="0">
                  <a:pos x="63" y="477"/>
                </a:cxn>
                <a:cxn ang="0">
                  <a:pos x="69" y="490"/>
                </a:cxn>
                <a:cxn ang="0">
                  <a:pos x="76" y="515"/>
                </a:cxn>
                <a:cxn ang="0">
                  <a:pos x="76" y="520"/>
                </a:cxn>
                <a:cxn ang="0">
                  <a:pos x="73" y="537"/>
                </a:cxn>
                <a:cxn ang="0">
                  <a:pos x="75" y="574"/>
                </a:cxn>
                <a:cxn ang="0">
                  <a:pos x="85" y="612"/>
                </a:cxn>
                <a:cxn ang="0">
                  <a:pos x="80" y="676"/>
                </a:cxn>
                <a:cxn ang="0">
                  <a:pos x="91" y="684"/>
                </a:cxn>
                <a:cxn ang="0">
                  <a:pos x="106" y="681"/>
                </a:cxn>
                <a:cxn ang="0">
                  <a:pos x="112" y="663"/>
                </a:cxn>
                <a:cxn ang="0">
                  <a:pos x="105" y="609"/>
                </a:cxn>
                <a:cxn ang="0">
                  <a:pos x="141" y="497"/>
                </a:cxn>
                <a:cxn ang="0">
                  <a:pos x="142" y="518"/>
                </a:cxn>
                <a:cxn ang="0">
                  <a:pos x="146" y="554"/>
                </a:cxn>
                <a:cxn ang="0">
                  <a:pos x="156" y="598"/>
                </a:cxn>
                <a:cxn ang="0">
                  <a:pos x="156" y="655"/>
                </a:cxn>
                <a:cxn ang="0">
                  <a:pos x="171" y="655"/>
                </a:cxn>
                <a:cxn ang="0">
                  <a:pos x="188" y="663"/>
                </a:cxn>
                <a:cxn ang="0">
                  <a:pos x="210" y="672"/>
                </a:cxn>
                <a:cxn ang="0">
                  <a:pos x="229" y="669"/>
                </a:cxn>
              </a:cxnLst>
              <a:rect l="0" t="0" r="r" b="b"/>
              <a:pathLst>
                <a:path w="233" h="687">
                  <a:moveTo>
                    <a:pt x="230" y="656"/>
                  </a:moveTo>
                  <a:lnTo>
                    <a:pt x="228" y="655"/>
                  </a:lnTo>
                  <a:lnTo>
                    <a:pt x="223" y="652"/>
                  </a:lnTo>
                  <a:lnTo>
                    <a:pt x="214" y="646"/>
                  </a:lnTo>
                  <a:lnTo>
                    <a:pt x="205" y="640"/>
                  </a:lnTo>
                  <a:lnTo>
                    <a:pt x="197" y="631"/>
                  </a:lnTo>
                  <a:lnTo>
                    <a:pt x="188" y="622"/>
                  </a:lnTo>
                  <a:lnTo>
                    <a:pt x="183" y="612"/>
                  </a:lnTo>
                  <a:lnTo>
                    <a:pt x="181" y="604"/>
                  </a:lnTo>
                  <a:lnTo>
                    <a:pt x="182" y="590"/>
                  </a:lnTo>
                  <a:lnTo>
                    <a:pt x="183" y="573"/>
                  </a:lnTo>
                  <a:lnTo>
                    <a:pt x="184" y="552"/>
                  </a:lnTo>
                  <a:lnTo>
                    <a:pt x="187" y="529"/>
                  </a:lnTo>
                  <a:lnTo>
                    <a:pt x="188" y="508"/>
                  </a:lnTo>
                  <a:lnTo>
                    <a:pt x="191" y="491"/>
                  </a:lnTo>
                  <a:lnTo>
                    <a:pt x="192" y="479"/>
                  </a:lnTo>
                  <a:lnTo>
                    <a:pt x="192" y="475"/>
                  </a:lnTo>
                  <a:lnTo>
                    <a:pt x="192" y="474"/>
                  </a:lnTo>
                  <a:lnTo>
                    <a:pt x="193" y="474"/>
                  </a:lnTo>
                  <a:lnTo>
                    <a:pt x="196" y="473"/>
                  </a:lnTo>
                  <a:lnTo>
                    <a:pt x="198" y="469"/>
                  </a:lnTo>
                  <a:lnTo>
                    <a:pt x="199" y="465"/>
                  </a:lnTo>
                  <a:lnTo>
                    <a:pt x="202" y="459"/>
                  </a:lnTo>
                  <a:lnTo>
                    <a:pt x="203" y="450"/>
                  </a:lnTo>
                  <a:lnTo>
                    <a:pt x="204" y="440"/>
                  </a:lnTo>
                  <a:lnTo>
                    <a:pt x="191" y="307"/>
                  </a:lnTo>
                  <a:lnTo>
                    <a:pt x="191" y="305"/>
                  </a:lnTo>
                  <a:lnTo>
                    <a:pt x="191" y="307"/>
                  </a:lnTo>
                  <a:lnTo>
                    <a:pt x="192" y="310"/>
                  </a:lnTo>
                  <a:lnTo>
                    <a:pt x="193" y="315"/>
                  </a:lnTo>
                  <a:lnTo>
                    <a:pt x="196" y="320"/>
                  </a:lnTo>
                  <a:lnTo>
                    <a:pt x="198" y="325"/>
                  </a:lnTo>
                  <a:lnTo>
                    <a:pt x="200" y="329"/>
                  </a:lnTo>
                  <a:lnTo>
                    <a:pt x="202" y="330"/>
                  </a:lnTo>
                  <a:lnTo>
                    <a:pt x="204" y="329"/>
                  </a:lnTo>
                  <a:lnTo>
                    <a:pt x="207" y="325"/>
                  </a:lnTo>
                  <a:lnTo>
                    <a:pt x="209" y="321"/>
                  </a:lnTo>
                  <a:lnTo>
                    <a:pt x="210" y="316"/>
                  </a:lnTo>
                  <a:lnTo>
                    <a:pt x="212" y="312"/>
                  </a:lnTo>
                  <a:lnTo>
                    <a:pt x="212" y="307"/>
                  </a:lnTo>
                  <a:lnTo>
                    <a:pt x="210" y="300"/>
                  </a:lnTo>
                  <a:lnTo>
                    <a:pt x="208" y="293"/>
                  </a:lnTo>
                  <a:lnTo>
                    <a:pt x="204" y="286"/>
                  </a:lnTo>
                  <a:lnTo>
                    <a:pt x="199" y="273"/>
                  </a:lnTo>
                  <a:lnTo>
                    <a:pt x="198" y="263"/>
                  </a:lnTo>
                  <a:lnTo>
                    <a:pt x="200" y="253"/>
                  </a:lnTo>
                  <a:lnTo>
                    <a:pt x="203" y="241"/>
                  </a:lnTo>
                  <a:lnTo>
                    <a:pt x="205" y="226"/>
                  </a:lnTo>
                  <a:lnTo>
                    <a:pt x="205" y="204"/>
                  </a:lnTo>
                  <a:lnTo>
                    <a:pt x="200" y="174"/>
                  </a:lnTo>
                  <a:lnTo>
                    <a:pt x="191" y="134"/>
                  </a:lnTo>
                  <a:lnTo>
                    <a:pt x="187" y="128"/>
                  </a:lnTo>
                  <a:lnTo>
                    <a:pt x="182" y="122"/>
                  </a:lnTo>
                  <a:lnTo>
                    <a:pt x="177" y="116"/>
                  </a:lnTo>
                  <a:lnTo>
                    <a:pt x="171" y="111"/>
                  </a:lnTo>
                  <a:lnTo>
                    <a:pt x="165" y="107"/>
                  </a:lnTo>
                  <a:lnTo>
                    <a:pt x="160" y="105"/>
                  </a:lnTo>
                  <a:lnTo>
                    <a:pt x="157" y="102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7" y="101"/>
                  </a:lnTo>
                  <a:lnTo>
                    <a:pt x="160" y="101"/>
                  </a:lnTo>
                  <a:lnTo>
                    <a:pt x="162" y="100"/>
                  </a:lnTo>
                  <a:lnTo>
                    <a:pt x="165" y="99"/>
                  </a:lnTo>
                  <a:lnTo>
                    <a:pt x="167" y="96"/>
                  </a:lnTo>
                  <a:lnTo>
                    <a:pt x="168" y="94"/>
                  </a:lnTo>
                  <a:lnTo>
                    <a:pt x="169" y="89"/>
                  </a:lnTo>
                  <a:lnTo>
                    <a:pt x="171" y="85"/>
                  </a:lnTo>
                  <a:lnTo>
                    <a:pt x="169" y="80"/>
                  </a:lnTo>
                  <a:lnTo>
                    <a:pt x="168" y="76"/>
                  </a:lnTo>
                  <a:lnTo>
                    <a:pt x="167" y="71"/>
                  </a:lnTo>
                  <a:lnTo>
                    <a:pt x="165" y="68"/>
                  </a:lnTo>
                  <a:lnTo>
                    <a:pt x="162" y="64"/>
                  </a:lnTo>
                  <a:lnTo>
                    <a:pt x="160" y="59"/>
                  </a:lnTo>
                  <a:lnTo>
                    <a:pt x="157" y="54"/>
                  </a:lnTo>
                  <a:lnTo>
                    <a:pt x="155" y="49"/>
                  </a:lnTo>
                  <a:lnTo>
                    <a:pt x="153" y="44"/>
                  </a:lnTo>
                  <a:lnTo>
                    <a:pt x="152" y="39"/>
                  </a:lnTo>
                  <a:lnTo>
                    <a:pt x="151" y="35"/>
                  </a:lnTo>
                  <a:lnTo>
                    <a:pt x="151" y="32"/>
                  </a:lnTo>
                  <a:lnTo>
                    <a:pt x="150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0" y="24"/>
                  </a:lnTo>
                  <a:lnTo>
                    <a:pt x="150" y="23"/>
                  </a:lnTo>
                  <a:lnTo>
                    <a:pt x="148" y="21"/>
                  </a:lnTo>
                  <a:lnTo>
                    <a:pt x="148" y="17"/>
                  </a:lnTo>
                  <a:lnTo>
                    <a:pt x="147" y="13"/>
                  </a:lnTo>
                  <a:lnTo>
                    <a:pt x="147" y="9"/>
                  </a:lnTo>
                  <a:lnTo>
                    <a:pt x="146" y="7"/>
                  </a:lnTo>
                  <a:lnTo>
                    <a:pt x="146" y="3"/>
                  </a:lnTo>
                  <a:lnTo>
                    <a:pt x="145" y="2"/>
                  </a:lnTo>
                  <a:lnTo>
                    <a:pt x="141" y="1"/>
                  </a:lnTo>
                  <a:lnTo>
                    <a:pt x="135" y="0"/>
                  </a:lnTo>
                  <a:lnTo>
                    <a:pt x="127" y="1"/>
                  </a:lnTo>
                  <a:lnTo>
                    <a:pt x="119" y="1"/>
                  </a:lnTo>
                  <a:lnTo>
                    <a:pt x="111" y="2"/>
                  </a:lnTo>
                  <a:lnTo>
                    <a:pt x="104" y="4"/>
                  </a:lnTo>
                  <a:lnTo>
                    <a:pt x="99" y="6"/>
                  </a:lnTo>
                  <a:lnTo>
                    <a:pt x="95" y="8"/>
                  </a:lnTo>
                  <a:lnTo>
                    <a:pt x="90" y="13"/>
                  </a:lnTo>
                  <a:lnTo>
                    <a:pt x="86" y="19"/>
                  </a:lnTo>
                  <a:lnTo>
                    <a:pt x="83" y="27"/>
                  </a:lnTo>
                  <a:lnTo>
                    <a:pt x="79" y="35"/>
                  </a:lnTo>
                  <a:lnTo>
                    <a:pt x="75" y="44"/>
                  </a:lnTo>
                  <a:lnTo>
                    <a:pt x="73" y="52"/>
                  </a:lnTo>
                  <a:lnTo>
                    <a:pt x="70" y="60"/>
                  </a:lnTo>
                  <a:lnTo>
                    <a:pt x="68" y="68"/>
                  </a:lnTo>
                  <a:lnTo>
                    <a:pt x="64" y="73"/>
                  </a:lnTo>
                  <a:lnTo>
                    <a:pt x="62" y="79"/>
                  </a:lnTo>
                  <a:lnTo>
                    <a:pt x="59" y="82"/>
                  </a:lnTo>
                  <a:lnTo>
                    <a:pt x="55" y="86"/>
                  </a:lnTo>
                  <a:lnTo>
                    <a:pt x="54" y="89"/>
                  </a:lnTo>
                  <a:lnTo>
                    <a:pt x="52" y="90"/>
                  </a:lnTo>
                  <a:lnTo>
                    <a:pt x="52" y="91"/>
                  </a:lnTo>
                  <a:lnTo>
                    <a:pt x="59" y="99"/>
                  </a:lnTo>
                  <a:lnTo>
                    <a:pt x="59" y="99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65" y="104"/>
                  </a:lnTo>
                  <a:lnTo>
                    <a:pt x="66" y="106"/>
                  </a:lnTo>
                  <a:lnTo>
                    <a:pt x="65" y="110"/>
                  </a:lnTo>
                  <a:lnTo>
                    <a:pt x="64" y="113"/>
                  </a:lnTo>
                  <a:lnTo>
                    <a:pt x="59" y="116"/>
                  </a:lnTo>
                  <a:lnTo>
                    <a:pt x="52" y="125"/>
                  </a:lnTo>
                  <a:lnTo>
                    <a:pt x="44" y="138"/>
                  </a:lnTo>
                  <a:lnTo>
                    <a:pt x="37" y="158"/>
                  </a:lnTo>
                  <a:lnTo>
                    <a:pt x="29" y="179"/>
                  </a:lnTo>
                  <a:lnTo>
                    <a:pt x="22" y="200"/>
                  </a:lnTo>
                  <a:lnTo>
                    <a:pt x="17" y="219"/>
                  </a:lnTo>
                  <a:lnTo>
                    <a:pt x="13" y="232"/>
                  </a:lnTo>
                  <a:lnTo>
                    <a:pt x="12" y="240"/>
                  </a:lnTo>
                  <a:lnTo>
                    <a:pt x="12" y="242"/>
                  </a:lnTo>
                  <a:lnTo>
                    <a:pt x="12" y="245"/>
                  </a:lnTo>
                  <a:lnTo>
                    <a:pt x="13" y="247"/>
                  </a:lnTo>
                  <a:lnTo>
                    <a:pt x="16" y="250"/>
                  </a:lnTo>
                  <a:lnTo>
                    <a:pt x="17" y="253"/>
                  </a:lnTo>
                  <a:lnTo>
                    <a:pt x="18" y="257"/>
                  </a:lnTo>
                  <a:lnTo>
                    <a:pt x="21" y="261"/>
                  </a:lnTo>
                  <a:lnTo>
                    <a:pt x="23" y="264"/>
                  </a:lnTo>
                  <a:lnTo>
                    <a:pt x="13" y="300"/>
                  </a:lnTo>
                  <a:lnTo>
                    <a:pt x="9" y="305"/>
                  </a:lnTo>
                  <a:lnTo>
                    <a:pt x="7" y="316"/>
                  </a:lnTo>
                  <a:lnTo>
                    <a:pt x="4" y="331"/>
                  </a:lnTo>
                  <a:lnTo>
                    <a:pt x="2" y="347"/>
                  </a:lnTo>
                  <a:lnTo>
                    <a:pt x="1" y="364"/>
                  </a:lnTo>
                  <a:lnTo>
                    <a:pt x="0" y="378"/>
                  </a:lnTo>
                  <a:lnTo>
                    <a:pt x="1" y="391"/>
                  </a:lnTo>
                  <a:lnTo>
                    <a:pt x="2" y="396"/>
                  </a:lnTo>
                  <a:lnTo>
                    <a:pt x="4" y="397"/>
                  </a:lnTo>
                  <a:lnTo>
                    <a:pt x="7" y="398"/>
                  </a:lnTo>
                  <a:lnTo>
                    <a:pt x="12" y="399"/>
                  </a:lnTo>
                  <a:lnTo>
                    <a:pt x="17" y="401"/>
                  </a:lnTo>
                  <a:lnTo>
                    <a:pt x="22" y="402"/>
                  </a:lnTo>
                  <a:lnTo>
                    <a:pt x="29" y="403"/>
                  </a:lnTo>
                  <a:lnTo>
                    <a:pt x="35" y="404"/>
                  </a:lnTo>
                  <a:lnTo>
                    <a:pt x="43" y="404"/>
                  </a:lnTo>
                  <a:lnTo>
                    <a:pt x="42" y="417"/>
                  </a:lnTo>
                  <a:lnTo>
                    <a:pt x="40" y="428"/>
                  </a:lnTo>
                  <a:lnTo>
                    <a:pt x="38" y="438"/>
                  </a:lnTo>
                  <a:lnTo>
                    <a:pt x="38" y="447"/>
                  </a:lnTo>
                  <a:lnTo>
                    <a:pt x="37" y="453"/>
                  </a:lnTo>
                  <a:lnTo>
                    <a:pt x="35" y="459"/>
                  </a:lnTo>
                  <a:lnTo>
                    <a:pt x="35" y="463"/>
                  </a:lnTo>
                  <a:lnTo>
                    <a:pt x="35" y="464"/>
                  </a:lnTo>
                  <a:lnTo>
                    <a:pt x="37" y="464"/>
                  </a:lnTo>
                  <a:lnTo>
                    <a:pt x="39" y="466"/>
                  </a:lnTo>
                  <a:lnTo>
                    <a:pt x="44" y="470"/>
                  </a:lnTo>
                  <a:lnTo>
                    <a:pt x="50" y="474"/>
                  </a:lnTo>
                  <a:lnTo>
                    <a:pt x="55" y="476"/>
                  </a:lnTo>
                  <a:lnTo>
                    <a:pt x="60" y="477"/>
                  </a:lnTo>
                  <a:lnTo>
                    <a:pt x="63" y="477"/>
                  </a:lnTo>
                  <a:lnTo>
                    <a:pt x="64" y="475"/>
                  </a:lnTo>
                  <a:lnTo>
                    <a:pt x="65" y="477"/>
                  </a:lnTo>
                  <a:lnTo>
                    <a:pt x="66" y="482"/>
                  </a:lnTo>
                  <a:lnTo>
                    <a:pt x="69" y="490"/>
                  </a:lnTo>
                  <a:lnTo>
                    <a:pt x="70" y="497"/>
                  </a:lnTo>
                  <a:lnTo>
                    <a:pt x="73" y="503"/>
                  </a:lnTo>
                  <a:lnTo>
                    <a:pt x="75" y="510"/>
                  </a:lnTo>
                  <a:lnTo>
                    <a:pt x="76" y="515"/>
                  </a:lnTo>
                  <a:lnTo>
                    <a:pt x="78" y="516"/>
                  </a:lnTo>
                  <a:lnTo>
                    <a:pt x="76" y="517"/>
                  </a:lnTo>
                  <a:lnTo>
                    <a:pt x="76" y="518"/>
                  </a:lnTo>
                  <a:lnTo>
                    <a:pt x="76" y="520"/>
                  </a:lnTo>
                  <a:lnTo>
                    <a:pt x="75" y="523"/>
                  </a:lnTo>
                  <a:lnTo>
                    <a:pt x="74" y="527"/>
                  </a:lnTo>
                  <a:lnTo>
                    <a:pt x="73" y="532"/>
                  </a:lnTo>
                  <a:lnTo>
                    <a:pt x="73" y="537"/>
                  </a:lnTo>
                  <a:lnTo>
                    <a:pt x="71" y="543"/>
                  </a:lnTo>
                  <a:lnTo>
                    <a:pt x="71" y="552"/>
                  </a:lnTo>
                  <a:lnTo>
                    <a:pt x="73" y="562"/>
                  </a:lnTo>
                  <a:lnTo>
                    <a:pt x="75" y="574"/>
                  </a:lnTo>
                  <a:lnTo>
                    <a:pt x="78" y="585"/>
                  </a:lnTo>
                  <a:lnTo>
                    <a:pt x="81" y="596"/>
                  </a:lnTo>
                  <a:lnTo>
                    <a:pt x="84" y="606"/>
                  </a:lnTo>
                  <a:lnTo>
                    <a:pt x="85" y="612"/>
                  </a:lnTo>
                  <a:lnTo>
                    <a:pt x="86" y="615"/>
                  </a:lnTo>
                  <a:lnTo>
                    <a:pt x="75" y="638"/>
                  </a:lnTo>
                  <a:lnTo>
                    <a:pt x="79" y="674"/>
                  </a:lnTo>
                  <a:lnTo>
                    <a:pt x="80" y="676"/>
                  </a:lnTo>
                  <a:lnTo>
                    <a:pt x="81" y="677"/>
                  </a:lnTo>
                  <a:lnTo>
                    <a:pt x="84" y="679"/>
                  </a:lnTo>
                  <a:lnTo>
                    <a:pt x="88" y="682"/>
                  </a:lnTo>
                  <a:lnTo>
                    <a:pt x="91" y="684"/>
                  </a:lnTo>
                  <a:lnTo>
                    <a:pt x="95" y="686"/>
                  </a:lnTo>
                  <a:lnTo>
                    <a:pt x="99" y="686"/>
                  </a:lnTo>
                  <a:lnTo>
                    <a:pt x="102" y="683"/>
                  </a:lnTo>
                  <a:lnTo>
                    <a:pt x="106" y="681"/>
                  </a:lnTo>
                  <a:lnTo>
                    <a:pt x="109" y="677"/>
                  </a:lnTo>
                  <a:lnTo>
                    <a:pt x="110" y="672"/>
                  </a:lnTo>
                  <a:lnTo>
                    <a:pt x="111" y="667"/>
                  </a:lnTo>
                  <a:lnTo>
                    <a:pt x="112" y="663"/>
                  </a:lnTo>
                  <a:lnTo>
                    <a:pt x="114" y="659"/>
                  </a:lnTo>
                  <a:lnTo>
                    <a:pt x="114" y="657"/>
                  </a:lnTo>
                  <a:lnTo>
                    <a:pt x="114" y="656"/>
                  </a:lnTo>
                  <a:lnTo>
                    <a:pt x="105" y="609"/>
                  </a:lnTo>
                  <a:lnTo>
                    <a:pt x="120" y="515"/>
                  </a:lnTo>
                  <a:lnTo>
                    <a:pt x="122" y="496"/>
                  </a:lnTo>
                  <a:lnTo>
                    <a:pt x="141" y="496"/>
                  </a:lnTo>
                  <a:lnTo>
                    <a:pt x="141" y="497"/>
                  </a:lnTo>
                  <a:lnTo>
                    <a:pt x="141" y="500"/>
                  </a:lnTo>
                  <a:lnTo>
                    <a:pt x="141" y="505"/>
                  </a:lnTo>
                  <a:lnTo>
                    <a:pt x="141" y="511"/>
                  </a:lnTo>
                  <a:lnTo>
                    <a:pt x="142" y="518"/>
                  </a:lnTo>
                  <a:lnTo>
                    <a:pt x="142" y="526"/>
                  </a:lnTo>
                  <a:lnTo>
                    <a:pt x="143" y="534"/>
                  </a:lnTo>
                  <a:lnTo>
                    <a:pt x="145" y="543"/>
                  </a:lnTo>
                  <a:lnTo>
                    <a:pt x="146" y="554"/>
                  </a:lnTo>
                  <a:lnTo>
                    <a:pt x="148" y="567"/>
                  </a:lnTo>
                  <a:lnTo>
                    <a:pt x="151" y="578"/>
                  </a:lnTo>
                  <a:lnTo>
                    <a:pt x="153" y="589"/>
                  </a:lnTo>
                  <a:lnTo>
                    <a:pt x="156" y="598"/>
                  </a:lnTo>
                  <a:lnTo>
                    <a:pt x="157" y="606"/>
                  </a:lnTo>
                  <a:lnTo>
                    <a:pt x="158" y="611"/>
                  </a:lnTo>
                  <a:lnTo>
                    <a:pt x="160" y="612"/>
                  </a:lnTo>
                  <a:lnTo>
                    <a:pt x="156" y="655"/>
                  </a:lnTo>
                  <a:lnTo>
                    <a:pt x="168" y="658"/>
                  </a:lnTo>
                  <a:lnTo>
                    <a:pt x="168" y="652"/>
                  </a:lnTo>
                  <a:lnTo>
                    <a:pt x="168" y="653"/>
                  </a:lnTo>
                  <a:lnTo>
                    <a:pt x="171" y="655"/>
                  </a:lnTo>
                  <a:lnTo>
                    <a:pt x="174" y="656"/>
                  </a:lnTo>
                  <a:lnTo>
                    <a:pt x="178" y="658"/>
                  </a:lnTo>
                  <a:lnTo>
                    <a:pt x="183" y="661"/>
                  </a:lnTo>
                  <a:lnTo>
                    <a:pt x="188" y="663"/>
                  </a:lnTo>
                  <a:lnTo>
                    <a:pt x="193" y="666"/>
                  </a:lnTo>
                  <a:lnTo>
                    <a:pt x="199" y="669"/>
                  </a:lnTo>
                  <a:lnTo>
                    <a:pt x="204" y="671"/>
                  </a:lnTo>
                  <a:lnTo>
                    <a:pt x="210" y="672"/>
                  </a:lnTo>
                  <a:lnTo>
                    <a:pt x="215" y="672"/>
                  </a:lnTo>
                  <a:lnTo>
                    <a:pt x="220" y="672"/>
                  </a:lnTo>
                  <a:lnTo>
                    <a:pt x="225" y="671"/>
                  </a:lnTo>
                  <a:lnTo>
                    <a:pt x="229" y="669"/>
                  </a:lnTo>
                  <a:lnTo>
                    <a:pt x="232" y="669"/>
                  </a:lnTo>
                  <a:lnTo>
                    <a:pt x="232" y="669"/>
                  </a:lnTo>
                  <a:lnTo>
                    <a:pt x="230" y="65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83" name="Freeform 1175"/>
            <p:cNvSpPr>
              <a:spLocks/>
            </p:cNvSpPr>
            <p:nvPr/>
          </p:nvSpPr>
          <p:spPr bwMode="auto">
            <a:xfrm>
              <a:off x="3097" y="2969"/>
              <a:ext cx="221" cy="715"/>
            </a:xfrm>
            <a:custGeom>
              <a:avLst/>
              <a:gdLst/>
              <a:ahLst/>
              <a:cxnLst>
                <a:cxn ang="0">
                  <a:pos x="220" y="600"/>
                </a:cxn>
                <a:cxn ang="0">
                  <a:pos x="203" y="414"/>
                </a:cxn>
                <a:cxn ang="0">
                  <a:pos x="208" y="407"/>
                </a:cxn>
                <a:cxn ang="0">
                  <a:pos x="212" y="400"/>
                </a:cxn>
                <a:cxn ang="0">
                  <a:pos x="208" y="378"/>
                </a:cxn>
                <a:cxn ang="0">
                  <a:pos x="211" y="295"/>
                </a:cxn>
                <a:cxn ang="0">
                  <a:pos x="207" y="235"/>
                </a:cxn>
                <a:cxn ang="0">
                  <a:pos x="197" y="165"/>
                </a:cxn>
                <a:cxn ang="0">
                  <a:pos x="175" y="137"/>
                </a:cxn>
                <a:cxn ang="0">
                  <a:pos x="142" y="113"/>
                </a:cxn>
                <a:cxn ang="0">
                  <a:pos x="126" y="103"/>
                </a:cxn>
                <a:cxn ang="0">
                  <a:pos x="139" y="64"/>
                </a:cxn>
                <a:cxn ang="0">
                  <a:pos x="141" y="49"/>
                </a:cxn>
                <a:cxn ang="0">
                  <a:pos x="137" y="28"/>
                </a:cxn>
                <a:cxn ang="0">
                  <a:pos x="128" y="12"/>
                </a:cxn>
                <a:cxn ang="0">
                  <a:pos x="121" y="2"/>
                </a:cxn>
                <a:cxn ang="0">
                  <a:pos x="100" y="0"/>
                </a:cxn>
                <a:cxn ang="0">
                  <a:pos x="77" y="1"/>
                </a:cxn>
                <a:cxn ang="0">
                  <a:pos x="72" y="7"/>
                </a:cxn>
                <a:cxn ang="0">
                  <a:pos x="59" y="21"/>
                </a:cxn>
                <a:cxn ang="0">
                  <a:pos x="57" y="42"/>
                </a:cxn>
                <a:cxn ang="0">
                  <a:pos x="60" y="58"/>
                </a:cxn>
                <a:cxn ang="0">
                  <a:pos x="78" y="103"/>
                </a:cxn>
                <a:cxn ang="0">
                  <a:pos x="58" y="116"/>
                </a:cxn>
                <a:cxn ang="0">
                  <a:pos x="26" y="138"/>
                </a:cxn>
                <a:cxn ang="0">
                  <a:pos x="16" y="155"/>
                </a:cxn>
                <a:cxn ang="0">
                  <a:pos x="9" y="210"/>
                </a:cxn>
                <a:cxn ang="0">
                  <a:pos x="3" y="268"/>
                </a:cxn>
                <a:cxn ang="0">
                  <a:pos x="2" y="298"/>
                </a:cxn>
                <a:cxn ang="0">
                  <a:pos x="0" y="353"/>
                </a:cxn>
                <a:cxn ang="0">
                  <a:pos x="3" y="400"/>
                </a:cxn>
                <a:cxn ang="0">
                  <a:pos x="12" y="410"/>
                </a:cxn>
                <a:cxn ang="0">
                  <a:pos x="23" y="412"/>
                </a:cxn>
                <a:cxn ang="0">
                  <a:pos x="14" y="393"/>
                </a:cxn>
                <a:cxn ang="0">
                  <a:pos x="63" y="665"/>
                </a:cxn>
                <a:cxn ang="0">
                  <a:pos x="72" y="711"/>
                </a:cxn>
                <a:cxn ang="0">
                  <a:pos x="108" y="692"/>
                </a:cxn>
                <a:cxn ang="0">
                  <a:pos x="129" y="705"/>
                </a:cxn>
                <a:cxn ang="0">
                  <a:pos x="149" y="714"/>
                </a:cxn>
                <a:cxn ang="0">
                  <a:pos x="162" y="714"/>
                </a:cxn>
                <a:cxn ang="0">
                  <a:pos x="174" y="710"/>
                </a:cxn>
                <a:cxn ang="0">
                  <a:pos x="169" y="683"/>
                </a:cxn>
                <a:cxn ang="0">
                  <a:pos x="177" y="391"/>
                </a:cxn>
                <a:cxn ang="0">
                  <a:pos x="185" y="407"/>
                </a:cxn>
                <a:cxn ang="0">
                  <a:pos x="186" y="408"/>
                </a:cxn>
                <a:cxn ang="0">
                  <a:pos x="188" y="410"/>
                </a:cxn>
                <a:cxn ang="0">
                  <a:pos x="191" y="428"/>
                </a:cxn>
              </a:cxnLst>
              <a:rect l="0" t="0" r="r" b="b"/>
              <a:pathLst>
                <a:path w="221" h="715">
                  <a:moveTo>
                    <a:pt x="176" y="428"/>
                  </a:moveTo>
                  <a:lnTo>
                    <a:pt x="176" y="600"/>
                  </a:lnTo>
                  <a:lnTo>
                    <a:pt x="220" y="600"/>
                  </a:lnTo>
                  <a:lnTo>
                    <a:pt x="220" y="428"/>
                  </a:lnTo>
                  <a:lnTo>
                    <a:pt x="203" y="428"/>
                  </a:lnTo>
                  <a:lnTo>
                    <a:pt x="203" y="414"/>
                  </a:lnTo>
                  <a:lnTo>
                    <a:pt x="205" y="413"/>
                  </a:lnTo>
                  <a:lnTo>
                    <a:pt x="207" y="410"/>
                  </a:lnTo>
                  <a:lnTo>
                    <a:pt x="208" y="407"/>
                  </a:lnTo>
                  <a:lnTo>
                    <a:pt x="210" y="404"/>
                  </a:lnTo>
                  <a:lnTo>
                    <a:pt x="211" y="402"/>
                  </a:lnTo>
                  <a:lnTo>
                    <a:pt x="212" y="400"/>
                  </a:lnTo>
                  <a:lnTo>
                    <a:pt x="213" y="399"/>
                  </a:lnTo>
                  <a:lnTo>
                    <a:pt x="213" y="398"/>
                  </a:lnTo>
                  <a:lnTo>
                    <a:pt x="208" y="378"/>
                  </a:lnTo>
                  <a:lnTo>
                    <a:pt x="210" y="378"/>
                  </a:lnTo>
                  <a:lnTo>
                    <a:pt x="211" y="301"/>
                  </a:lnTo>
                  <a:lnTo>
                    <a:pt x="211" y="295"/>
                  </a:lnTo>
                  <a:lnTo>
                    <a:pt x="210" y="280"/>
                  </a:lnTo>
                  <a:lnTo>
                    <a:pt x="208" y="259"/>
                  </a:lnTo>
                  <a:lnTo>
                    <a:pt x="207" y="235"/>
                  </a:lnTo>
                  <a:lnTo>
                    <a:pt x="205" y="210"/>
                  </a:lnTo>
                  <a:lnTo>
                    <a:pt x="201" y="185"/>
                  </a:lnTo>
                  <a:lnTo>
                    <a:pt x="197" y="165"/>
                  </a:lnTo>
                  <a:lnTo>
                    <a:pt x="191" y="153"/>
                  </a:lnTo>
                  <a:lnTo>
                    <a:pt x="183" y="144"/>
                  </a:lnTo>
                  <a:lnTo>
                    <a:pt x="175" y="137"/>
                  </a:lnTo>
                  <a:lnTo>
                    <a:pt x="164" y="128"/>
                  </a:lnTo>
                  <a:lnTo>
                    <a:pt x="152" y="121"/>
                  </a:lnTo>
                  <a:lnTo>
                    <a:pt x="142" y="113"/>
                  </a:lnTo>
                  <a:lnTo>
                    <a:pt x="134" y="108"/>
                  </a:lnTo>
                  <a:lnTo>
                    <a:pt x="128" y="105"/>
                  </a:lnTo>
                  <a:lnTo>
                    <a:pt x="126" y="103"/>
                  </a:lnTo>
                  <a:lnTo>
                    <a:pt x="128" y="86"/>
                  </a:lnTo>
                  <a:lnTo>
                    <a:pt x="139" y="65"/>
                  </a:lnTo>
                  <a:lnTo>
                    <a:pt x="139" y="64"/>
                  </a:lnTo>
                  <a:lnTo>
                    <a:pt x="140" y="60"/>
                  </a:lnTo>
                  <a:lnTo>
                    <a:pt x="140" y="55"/>
                  </a:lnTo>
                  <a:lnTo>
                    <a:pt x="141" y="49"/>
                  </a:lnTo>
                  <a:lnTo>
                    <a:pt x="141" y="42"/>
                  </a:lnTo>
                  <a:lnTo>
                    <a:pt x="140" y="34"/>
                  </a:lnTo>
                  <a:lnTo>
                    <a:pt x="137" y="28"/>
                  </a:lnTo>
                  <a:lnTo>
                    <a:pt x="134" y="22"/>
                  </a:lnTo>
                  <a:lnTo>
                    <a:pt x="130" y="16"/>
                  </a:lnTo>
                  <a:lnTo>
                    <a:pt x="128" y="12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1" y="2"/>
                  </a:lnTo>
                  <a:lnTo>
                    <a:pt x="116" y="1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4" y="2"/>
                  </a:lnTo>
                  <a:lnTo>
                    <a:pt x="73" y="4"/>
                  </a:lnTo>
                  <a:lnTo>
                    <a:pt x="72" y="7"/>
                  </a:lnTo>
                  <a:lnTo>
                    <a:pt x="68" y="11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7" y="27"/>
                  </a:lnTo>
                  <a:lnTo>
                    <a:pt x="57" y="34"/>
                  </a:lnTo>
                  <a:lnTo>
                    <a:pt x="57" y="42"/>
                  </a:lnTo>
                  <a:lnTo>
                    <a:pt x="58" y="48"/>
                  </a:lnTo>
                  <a:lnTo>
                    <a:pt x="59" y="54"/>
                  </a:lnTo>
                  <a:lnTo>
                    <a:pt x="60" y="58"/>
                  </a:lnTo>
                  <a:lnTo>
                    <a:pt x="62" y="60"/>
                  </a:lnTo>
                  <a:lnTo>
                    <a:pt x="75" y="92"/>
                  </a:lnTo>
                  <a:lnTo>
                    <a:pt x="78" y="103"/>
                  </a:lnTo>
                  <a:lnTo>
                    <a:pt x="74" y="106"/>
                  </a:lnTo>
                  <a:lnTo>
                    <a:pt x="68" y="110"/>
                  </a:lnTo>
                  <a:lnTo>
                    <a:pt x="58" y="116"/>
                  </a:lnTo>
                  <a:lnTo>
                    <a:pt x="47" y="123"/>
                  </a:lnTo>
                  <a:lnTo>
                    <a:pt x="36" y="131"/>
                  </a:lnTo>
                  <a:lnTo>
                    <a:pt x="26" y="138"/>
                  </a:lnTo>
                  <a:lnTo>
                    <a:pt x="19" y="144"/>
                  </a:lnTo>
                  <a:lnTo>
                    <a:pt x="17" y="148"/>
                  </a:lnTo>
                  <a:lnTo>
                    <a:pt x="16" y="155"/>
                  </a:lnTo>
                  <a:lnTo>
                    <a:pt x="14" y="170"/>
                  </a:lnTo>
                  <a:lnTo>
                    <a:pt x="12" y="189"/>
                  </a:lnTo>
                  <a:lnTo>
                    <a:pt x="9" y="210"/>
                  </a:lnTo>
                  <a:lnTo>
                    <a:pt x="7" y="232"/>
                  </a:lnTo>
                  <a:lnTo>
                    <a:pt x="4" y="252"/>
                  </a:lnTo>
                  <a:lnTo>
                    <a:pt x="3" y="268"/>
                  </a:lnTo>
                  <a:lnTo>
                    <a:pt x="2" y="278"/>
                  </a:lnTo>
                  <a:lnTo>
                    <a:pt x="2" y="284"/>
                  </a:lnTo>
                  <a:lnTo>
                    <a:pt x="2" y="298"/>
                  </a:lnTo>
                  <a:lnTo>
                    <a:pt x="1" y="314"/>
                  </a:lnTo>
                  <a:lnTo>
                    <a:pt x="0" y="334"/>
                  </a:lnTo>
                  <a:lnTo>
                    <a:pt x="0" y="353"/>
                  </a:lnTo>
                  <a:lnTo>
                    <a:pt x="0" y="372"/>
                  </a:lnTo>
                  <a:lnTo>
                    <a:pt x="1" y="388"/>
                  </a:lnTo>
                  <a:lnTo>
                    <a:pt x="3" y="400"/>
                  </a:lnTo>
                  <a:lnTo>
                    <a:pt x="6" y="405"/>
                  </a:lnTo>
                  <a:lnTo>
                    <a:pt x="8" y="408"/>
                  </a:lnTo>
                  <a:lnTo>
                    <a:pt x="12" y="410"/>
                  </a:lnTo>
                  <a:lnTo>
                    <a:pt x="17" y="410"/>
                  </a:lnTo>
                  <a:lnTo>
                    <a:pt x="21" y="412"/>
                  </a:lnTo>
                  <a:lnTo>
                    <a:pt x="23" y="412"/>
                  </a:lnTo>
                  <a:lnTo>
                    <a:pt x="26" y="410"/>
                  </a:lnTo>
                  <a:lnTo>
                    <a:pt x="27" y="410"/>
                  </a:lnTo>
                  <a:lnTo>
                    <a:pt x="14" y="393"/>
                  </a:lnTo>
                  <a:lnTo>
                    <a:pt x="34" y="262"/>
                  </a:lnTo>
                  <a:lnTo>
                    <a:pt x="34" y="402"/>
                  </a:lnTo>
                  <a:lnTo>
                    <a:pt x="63" y="665"/>
                  </a:lnTo>
                  <a:lnTo>
                    <a:pt x="39" y="694"/>
                  </a:lnTo>
                  <a:lnTo>
                    <a:pt x="34" y="714"/>
                  </a:lnTo>
                  <a:lnTo>
                    <a:pt x="72" y="711"/>
                  </a:lnTo>
                  <a:lnTo>
                    <a:pt x="101" y="689"/>
                  </a:lnTo>
                  <a:lnTo>
                    <a:pt x="103" y="690"/>
                  </a:lnTo>
                  <a:lnTo>
                    <a:pt x="108" y="692"/>
                  </a:lnTo>
                  <a:lnTo>
                    <a:pt x="114" y="696"/>
                  </a:lnTo>
                  <a:lnTo>
                    <a:pt x="121" y="700"/>
                  </a:lnTo>
                  <a:lnTo>
                    <a:pt x="129" y="705"/>
                  </a:lnTo>
                  <a:lnTo>
                    <a:pt x="136" y="709"/>
                  </a:lnTo>
                  <a:lnTo>
                    <a:pt x="144" y="711"/>
                  </a:lnTo>
                  <a:lnTo>
                    <a:pt x="149" y="714"/>
                  </a:lnTo>
                  <a:lnTo>
                    <a:pt x="152" y="714"/>
                  </a:lnTo>
                  <a:lnTo>
                    <a:pt x="157" y="714"/>
                  </a:lnTo>
                  <a:lnTo>
                    <a:pt x="162" y="714"/>
                  </a:lnTo>
                  <a:lnTo>
                    <a:pt x="166" y="712"/>
                  </a:lnTo>
                  <a:lnTo>
                    <a:pt x="171" y="711"/>
                  </a:lnTo>
                  <a:lnTo>
                    <a:pt x="174" y="710"/>
                  </a:lnTo>
                  <a:lnTo>
                    <a:pt x="176" y="710"/>
                  </a:lnTo>
                  <a:lnTo>
                    <a:pt x="176" y="709"/>
                  </a:lnTo>
                  <a:lnTo>
                    <a:pt x="169" y="683"/>
                  </a:lnTo>
                  <a:lnTo>
                    <a:pt x="142" y="666"/>
                  </a:lnTo>
                  <a:lnTo>
                    <a:pt x="167" y="419"/>
                  </a:lnTo>
                  <a:lnTo>
                    <a:pt x="177" y="391"/>
                  </a:lnTo>
                  <a:lnTo>
                    <a:pt x="165" y="249"/>
                  </a:lnTo>
                  <a:lnTo>
                    <a:pt x="193" y="394"/>
                  </a:lnTo>
                  <a:lnTo>
                    <a:pt x="185" y="407"/>
                  </a:lnTo>
                  <a:lnTo>
                    <a:pt x="185" y="407"/>
                  </a:lnTo>
                  <a:lnTo>
                    <a:pt x="185" y="407"/>
                  </a:lnTo>
                  <a:lnTo>
                    <a:pt x="186" y="408"/>
                  </a:lnTo>
                  <a:lnTo>
                    <a:pt x="186" y="409"/>
                  </a:lnTo>
                  <a:lnTo>
                    <a:pt x="187" y="409"/>
                  </a:lnTo>
                  <a:lnTo>
                    <a:pt x="188" y="410"/>
                  </a:lnTo>
                  <a:lnTo>
                    <a:pt x="190" y="412"/>
                  </a:lnTo>
                  <a:lnTo>
                    <a:pt x="191" y="413"/>
                  </a:lnTo>
                  <a:lnTo>
                    <a:pt x="191" y="428"/>
                  </a:lnTo>
                  <a:lnTo>
                    <a:pt x="176" y="428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84" name="Freeform 1176"/>
            <p:cNvSpPr>
              <a:spLocks/>
            </p:cNvSpPr>
            <p:nvPr/>
          </p:nvSpPr>
          <p:spPr bwMode="auto">
            <a:xfrm>
              <a:off x="2424" y="2944"/>
              <a:ext cx="222" cy="683"/>
            </a:xfrm>
            <a:custGeom>
              <a:avLst/>
              <a:gdLst/>
              <a:ahLst/>
              <a:cxnLst>
                <a:cxn ang="0">
                  <a:pos x="83" y="517"/>
                </a:cxn>
                <a:cxn ang="0">
                  <a:pos x="81" y="532"/>
                </a:cxn>
                <a:cxn ang="0">
                  <a:pos x="83" y="558"/>
                </a:cxn>
                <a:cxn ang="0">
                  <a:pos x="93" y="601"/>
                </a:cxn>
                <a:cxn ang="0">
                  <a:pos x="88" y="670"/>
                </a:cxn>
                <a:cxn ang="0">
                  <a:pos x="96" y="677"/>
                </a:cxn>
                <a:cxn ang="0">
                  <a:pos x="111" y="679"/>
                </a:cxn>
                <a:cxn ang="0">
                  <a:pos x="121" y="663"/>
                </a:cxn>
                <a:cxn ang="0">
                  <a:pos x="122" y="652"/>
                </a:cxn>
                <a:cxn ang="0">
                  <a:pos x="135" y="509"/>
                </a:cxn>
                <a:cxn ang="0">
                  <a:pos x="150" y="496"/>
                </a:cxn>
                <a:cxn ang="0">
                  <a:pos x="152" y="522"/>
                </a:cxn>
                <a:cxn ang="0">
                  <a:pos x="158" y="561"/>
                </a:cxn>
                <a:cxn ang="0">
                  <a:pos x="167" y="601"/>
                </a:cxn>
                <a:cxn ang="0">
                  <a:pos x="168" y="618"/>
                </a:cxn>
                <a:cxn ang="0">
                  <a:pos x="171" y="664"/>
                </a:cxn>
                <a:cxn ang="0">
                  <a:pos x="189" y="682"/>
                </a:cxn>
                <a:cxn ang="0">
                  <a:pos x="208" y="680"/>
                </a:cxn>
                <a:cxn ang="0">
                  <a:pos x="208" y="664"/>
                </a:cxn>
                <a:cxn ang="0">
                  <a:pos x="196" y="632"/>
                </a:cxn>
                <a:cxn ang="0">
                  <a:pos x="191" y="586"/>
                </a:cxn>
                <a:cxn ang="0">
                  <a:pos x="198" y="505"/>
                </a:cxn>
                <a:cxn ang="0">
                  <a:pos x="202" y="470"/>
                </a:cxn>
                <a:cxn ang="0">
                  <a:pos x="209" y="461"/>
                </a:cxn>
                <a:cxn ang="0">
                  <a:pos x="214" y="431"/>
                </a:cxn>
                <a:cxn ang="0">
                  <a:pos x="212" y="363"/>
                </a:cxn>
                <a:cxn ang="0">
                  <a:pos x="216" y="321"/>
                </a:cxn>
                <a:cxn ang="0">
                  <a:pos x="221" y="302"/>
                </a:cxn>
                <a:cxn ang="0">
                  <a:pos x="208" y="268"/>
                </a:cxn>
                <a:cxn ang="0">
                  <a:pos x="216" y="221"/>
                </a:cxn>
                <a:cxn ang="0">
                  <a:pos x="197" y="125"/>
                </a:cxn>
                <a:cxn ang="0">
                  <a:pos x="183" y="115"/>
                </a:cxn>
                <a:cxn ang="0">
                  <a:pos x="178" y="113"/>
                </a:cxn>
                <a:cxn ang="0">
                  <a:pos x="165" y="106"/>
                </a:cxn>
                <a:cxn ang="0">
                  <a:pos x="162" y="97"/>
                </a:cxn>
                <a:cxn ang="0">
                  <a:pos x="171" y="89"/>
                </a:cxn>
                <a:cxn ang="0">
                  <a:pos x="175" y="77"/>
                </a:cxn>
                <a:cxn ang="0">
                  <a:pos x="167" y="74"/>
                </a:cxn>
                <a:cxn ang="0">
                  <a:pos x="168" y="56"/>
                </a:cxn>
                <a:cxn ang="0">
                  <a:pos x="170" y="30"/>
                </a:cxn>
                <a:cxn ang="0">
                  <a:pos x="168" y="24"/>
                </a:cxn>
                <a:cxn ang="0">
                  <a:pos x="168" y="18"/>
                </a:cxn>
                <a:cxn ang="0">
                  <a:pos x="166" y="7"/>
                </a:cxn>
                <a:cxn ang="0">
                  <a:pos x="131" y="0"/>
                </a:cxn>
                <a:cxn ang="0">
                  <a:pos x="94" y="12"/>
                </a:cxn>
                <a:cxn ang="0">
                  <a:pos x="85" y="45"/>
                </a:cxn>
                <a:cxn ang="0">
                  <a:pos x="86" y="73"/>
                </a:cxn>
                <a:cxn ang="0">
                  <a:pos x="76" y="84"/>
                </a:cxn>
                <a:cxn ang="0">
                  <a:pos x="84" y="101"/>
                </a:cxn>
                <a:cxn ang="0">
                  <a:pos x="85" y="105"/>
                </a:cxn>
                <a:cxn ang="0">
                  <a:pos x="57" y="125"/>
                </a:cxn>
                <a:cxn ang="0">
                  <a:pos x="38" y="180"/>
                </a:cxn>
                <a:cxn ang="0">
                  <a:pos x="33" y="233"/>
                </a:cxn>
                <a:cxn ang="0">
                  <a:pos x="40" y="266"/>
                </a:cxn>
                <a:cxn ang="0">
                  <a:pos x="53" y="303"/>
                </a:cxn>
                <a:cxn ang="0">
                  <a:pos x="40" y="341"/>
                </a:cxn>
                <a:cxn ang="0">
                  <a:pos x="38" y="352"/>
                </a:cxn>
              </a:cxnLst>
              <a:rect l="0" t="0" r="r" b="b"/>
              <a:pathLst>
                <a:path w="222" h="683">
                  <a:moveTo>
                    <a:pt x="0" y="497"/>
                  </a:moveTo>
                  <a:lnTo>
                    <a:pt x="84" y="509"/>
                  </a:lnTo>
                  <a:lnTo>
                    <a:pt x="84" y="513"/>
                  </a:lnTo>
                  <a:lnTo>
                    <a:pt x="83" y="517"/>
                  </a:lnTo>
                  <a:lnTo>
                    <a:pt x="83" y="521"/>
                  </a:lnTo>
                  <a:lnTo>
                    <a:pt x="83" y="524"/>
                  </a:lnTo>
                  <a:lnTo>
                    <a:pt x="81" y="528"/>
                  </a:lnTo>
                  <a:lnTo>
                    <a:pt x="81" y="532"/>
                  </a:lnTo>
                  <a:lnTo>
                    <a:pt x="81" y="535"/>
                  </a:lnTo>
                  <a:lnTo>
                    <a:pt x="81" y="539"/>
                  </a:lnTo>
                  <a:lnTo>
                    <a:pt x="81" y="548"/>
                  </a:lnTo>
                  <a:lnTo>
                    <a:pt x="83" y="558"/>
                  </a:lnTo>
                  <a:lnTo>
                    <a:pt x="85" y="569"/>
                  </a:lnTo>
                  <a:lnTo>
                    <a:pt x="88" y="581"/>
                  </a:lnTo>
                  <a:lnTo>
                    <a:pt x="90" y="592"/>
                  </a:lnTo>
                  <a:lnTo>
                    <a:pt x="93" y="601"/>
                  </a:lnTo>
                  <a:lnTo>
                    <a:pt x="95" y="607"/>
                  </a:lnTo>
                  <a:lnTo>
                    <a:pt x="95" y="610"/>
                  </a:lnTo>
                  <a:lnTo>
                    <a:pt x="85" y="633"/>
                  </a:lnTo>
                  <a:lnTo>
                    <a:pt x="88" y="670"/>
                  </a:lnTo>
                  <a:lnTo>
                    <a:pt x="89" y="670"/>
                  </a:lnTo>
                  <a:lnTo>
                    <a:pt x="90" y="673"/>
                  </a:lnTo>
                  <a:lnTo>
                    <a:pt x="93" y="674"/>
                  </a:lnTo>
                  <a:lnTo>
                    <a:pt x="96" y="677"/>
                  </a:lnTo>
                  <a:lnTo>
                    <a:pt x="100" y="679"/>
                  </a:lnTo>
                  <a:lnTo>
                    <a:pt x="104" y="680"/>
                  </a:lnTo>
                  <a:lnTo>
                    <a:pt x="109" y="680"/>
                  </a:lnTo>
                  <a:lnTo>
                    <a:pt x="111" y="679"/>
                  </a:lnTo>
                  <a:lnTo>
                    <a:pt x="115" y="675"/>
                  </a:lnTo>
                  <a:lnTo>
                    <a:pt x="117" y="672"/>
                  </a:lnTo>
                  <a:lnTo>
                    <a:pt x="119" y="667"/>
                  </a:lnTo>
                  <a:lnTo>
                    <a:pt x="121" y="663"/>
                  </a:lnTo>
                  <a:lnTo>
                    <a:pt x="121" y="658"/>
                  </a:lnTo>
                  <a:lnTo>
                    <a:pt x="122" y="656"/>
                  </a:lnTo>
                  <a:lnTo>
                    <a:pt x="122" y="653"/>
                  </a:lnTo>
                  <a:lnTo>
                    <a:pt x="122" y="652"/>
                  </a:lnTo>
                  <a:lnTo>
                    <a:pt x="114" y="605"/>
                  </a:lnTo>
                  <a:lnTo>
                    <a:pt x="129" y="509"/>
                  </a:lnTo>
                  <a:lnTo>
                    <a:pt x="129" y="509"/>
                  </a:lnTo>
                  <a:lnTo>
                    <a:pt x="135" y="509"/>
                  </a:lnTo>
                  <a:lnTo>
                    <a:pt x="135" y="492"/>
                  </a:lnTo>
                  <a:lnTo>
                    <a:pt x="150" y="492"/>
                  </a:lnTo>
                  <a:lnTo>
                    <a:pt x="150" y="493"/>
                  </a:lnTo>
                  <a:lnTo>
                    <a:pt x="150" y="496"/>
                  </a:lnTo>
                  <a:lnTo>
                    <a:pt x="150" y="501"/>
                  </a:lnTo>
                  <a:lnTo>
                    <a:pt x="151" y="507"/>
                  </a:lnTo>
                  <a:lnTo>
                    <a:pt x="151" y="513"/>
                  </a:lnTo>
                  <a:lnTo>
                    <a:pt x="152" y="522"/>
                  </a:lnTo>
                  <a:lnTo>
                    <a:pt x="152" y="530"/>
                  </a:lnTo>
                  <a:lnTo>
                    <a:pt x="153" y="539"/>
                  </a:lnTo>
                  <a:lnTo>
                    <a:pt x="156" y="550"/>
                  </a:lnTo>
                  <a:lnTo>
                    <a:pt x="158" y="561"/>
                  </a:lnTo>
                  <a:lnTo>
                    <a:pt x="161" y="573"/>
                  </a:lnTo>
                  <a:lnTo>
                    <a:pt x="162" y="584"/>
                  </a:lnTo>
                  <a:lnTo>
                    <a:pt x="165" y="594"/>
                  </a:lnTo>
                  <a:lnTo>
                    <a:pt x="167" y="601"/>
                  </a:lnTo>
                  <a:lnTo>
                    <a:pt x="168" y="606"/>
                  </a:lnTo>
                  <a:lnTo>
                    <a:pt x="168" y="608"/>
                  </a:lnTo>
                  <a:lnTo>
                    <a:pt x="168" y="611"/>
                  </a:lnTo>
                  <a:lnTo>
                    <a:pt x="168" y="618"/>
                  </a:lnTo>
                  <a:lnTo>
                    <a:pt x="167" y="628"/>
                  </a:lnTo>
                  <a:lnTo>
                    <a:pt x="168" y="641"/>
                  </a:lnTo>
                  <a:lnTo>
                    <a:pt x="168" y="653"/>
                  </a:lnTo>
                  <a:lnTo>
                    <a:pt x="171" y="664"/>
                  </a:lnTo>
                  <a:lnTo>
                    <a:pt x="173" y="674"/>
                  </a:lnTo>
                  <a:lnTo>
                    <a:pt x="178" y="679"/>
                  </a:lnTo>
                  <a:lnTo>
                    <a:pt x="183" y="680"/>
                  </a:lnTo>
                  <a:lnTo>
                    <a:pt x="189" y="682"/>
                  </a:lnTo>
                  <a:lnTo>
                    <a:pt x="194" y="682"/>
                  </a:lnTo>
                  <a:lnTo>
                    <a:pt x="199" y="682"/>
                  </a:lnTo>
                  <a:lnTo>
                    <a:pt x="204" y="680"/>
                  </a:lnTo>
                  <a:lnTo>
                    <a:pt x="208" y="680"/>
                  </a:lnTo>
                  <a:lnTo>
                    <a:pt x="211" y="679"/>
                  </a:lnTo>
                  <a:lnTo>
                    <a:pt x="211" y="679"/>
                  </a:lnTo>
                  <a:lnTo>
                    <a:pt x="209" y="665"/>
                  </a:lnTo>
                  <a:lnTo>
                    <a:pt x="208" y="664"/>
                  </a:lnTo>
                  <a:lnTo>
                    <a:pt x="206" y="659"/>
                  </a:lnTo>
                  <a:lnTo>
                    <a:pt x="203" y="652"/>
                  </a:lnTo>
                  <a:lnTo>
                    <a:pt x="199" y="642"/>
                  </a:lnTo>
                  <a:lnTo>
                    <a:pt x="196" y="632"/>
                  </a:lnTo>
                  <a:lnTo>
                    <a:pt x="193" y="620"/>
                  </a:lnTo>
                  <a:lnTo>
                    <a:pt x="191" y="610"/>
                  </a:lnTo>
                  <a:lnTo>
                    <a:pt x="191" y="599"/>
                  </a:lnTo>
                  <a:lnTo>
                    <a:pt x="191" y="586"/>
                  </a:lnTo>
                  <a:lnTo>
                    <a:pt x="192" y="568"/>
                  </a:lnTo>
                  <a:lnTo>
                    <a:pt x="193" y="547"/>
                  </a:lnTo>
                  <a:lnTo>
                    <a:pt x="196" y="524"/>
                  </a:lnTo>
                  <a:lnTo>
                    <a:pt x="198" y="505"/>
                  </a:lnTo>
                  <a:lnTo>
                    <a:pt x="199" y="486"/>
                  </a:lnTo>
                  <a:lnTo>
                    <a:pt x="201" y="475"/>
                  </a:lnTo>
                  <a:lnTo>
                    <a:pt x="201" y="470"/>
                  </a:lnTo>
                  <a:lnTo>
                    <a:pt x="202" y="470"/>
                  </a:lnTo>
                  <a:lnTo>
                    <a:pt x="203" y="469"/>
                  </a:lnTo>
                  <a:lnTo>
                    <a:pt x="204" y="467"/>
                  </a:lnTo>
                  <a:lnTo>
                    <a:pt x="207" y="465"/>
                  </a:lnTo>
                  <a:lnTo>
                    <a:pt x="209" y="461"/>
                  </a:lnTo>
                  <a:lnTo>
                    <a:pt x="211" y="455"/>
                  </a:lnTo>
                  <a:lnTo>
                    <a:pt x="213" y="446"/>
                  </a:lnTo>
                  <a:lnTo>
                    <a:pt x="214" y="435"/>
                  </a:lnTo>
                  <a:lnTo>
                    <a:pt x="214" y="431"/>
                  </a:lnTo>
                  <a:lnTo>
                    <a:pt x="213" y="419"/>
                  </a:lnTo>
                  <a:lnTo>
                    <a:pt x="213" y="403"/>
                  </a:lnTo>
                  <a:lnTo>
                    <a:pt x="212" y="383"/>
                  </a:lnTo>
                  <a:lnTo>
                    <a:pt x="212" y="363"/>
                  </a:lnTo>
                  <a:lnTo>
                    <a:pt x="212" y="346"/>
                  </a:lnTo>
                  <a:lnTo>
                    <a:pt x="212" y="332"/>
                  </a:lnTo>
                  <a:lnTo>
                    <a:pt x="214" y="325"/>
                  </a:lnTo>
                  <a:lnTo>
                    <a:pt x="216" y="321"/>
                  </a:lnTo>
                  <a:lnTo>
                    <a:pt x="218" y="318"/>
                  </a:lnTo>
                  <a:lnTo>
                    <a:pt x="219" y="313"/>
                  </a:lnTo>
                  <a:lnTo>
                    <a:pt x="221" y="308"/>
                  </a:lnTo>
                  <a:lnTo>
                    <a:pt x="221" y="302"/>
                  </a:lnTo>
                  <a:lnTo>
                    <a:pt x="221" y="295"/>
                  </a:lnTo>
                  <a:lnTo>
                    <a:pt x="218" y="289"/>
                  </a:lnTo>
                  <a:lnTo>
                    <a:pt x="214" y="280"/>
                  </a:lnTo>
                  <a:lnTo>
                    <a:pt x="208" y="268"/>
                  </a:lnTo>
                  <a:lnTo>
                    <a:pt x="208" y="258"/>
                  </a:lnTo>
                  <a:lnTo>
                    <a:pt x="209" y="248"/>
                  </a:lnTo>
                  <a:lnTo>
                    <a:pt x="213" y="237"/>
                  </a:lnTo>
                  <a:lnTo>
                    <a:pt x="216" y="221"/>
                  </a:lnTo>
                  <a:lnTo>
                    <a:pt x="214" y="200"/>
                  </a:lnTo>
                  <a:lnTo>
                    <a:pt x="211" y="170"/>
                  </a:lnTo>
                  <a:lnTo>
                    <a:pt x="199" y="131"/>
                  </a:lnTo>
                  <a:lnTo>
                    <a:pt x="197" y="125"/>
                  </a:lnTo>
                  <a:lnTo>
                    <a:pt x="193" y="121"/>
                  </a:lnTo>
                  <a:lnTo>
                    <a:pt x="191" y="117"/>
                  </a:lnTo>
                  <a:lnTo>
                    <a:pt x="187" y="116"/>
                  </a:lnTo>
                  <a:lnTo>
                    <a:pt x="183" y="115"/>
                  </a:lnTo>
                  <a:lnTo>
                    <a:pt x="181" y="113"/>
                  </a:lnTo>
                  <a:lnTo>
                    <a:pt x="180" y="11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76" y="112"/>
                  </a:lnTo>
                  <a:lnTo>
                    <a:pt x="172" y="111"/>
                  </a:lnTo>
                  <a:lnTo>
                    <a:pt x="168" y="108"/>
                  </a:lnTo>
                  <a:lnTo>
                    <a:pt x="165" y="106"/>
                  </a:lnTo>
                  <a:lnTo>
                    <a:pt x="162" y="103"/>
                  </a:lnTo>
                  <a:lnTo>
                    <a:pt x="161" y="101"/>
                  </a:lnTo>
                  <a:lnTo>
                    <a:pt x="161" y="100"/>
                  </a:lnTo>
                  <a:lnTo>
                    <a:pt x="162" y="97"/>
                  </a:lnTo>
                  <a:lnTo>
                    <a:pt x="163" y="95"/>
                  </a:lnTo>
                  <a:lnTo>
                    <a:pt x="166" y="94"/>
                  </a:lnTo>
                  <a:lnTo>
                    <a:pt x="168" y="91"/>
                  </a:lnTo>
                  <a:lnTo>
                    <a:pt x="171" y="89"/>
                  </a:lnTo>
                  <a:lnTo>
                    <a:pt x="172" y="86"/>
                  </a:lnTo>
                  <a:lnTo>
                    <a:pt x="175" y="84"/>
                  </a:lnTo>
                  <a:lnTo>
                    <a:pt x="175" y="81"/>
                  </a:lnTo>
                  <a:lnTo>
                    <a:pt x="175" y="77"/>
                  </a:lnTo>
                  <a:lnTo>
                    <a:pt x="173" y="75"/>
                  </a:lnTo>
                  <a:lnTo>
                    <a:pt x="172" y="75"/>
                  </a:lnTo>
                  <a:lnTo>
                    <a:pt x="170" y="74"/>
                  </a:lnTo>
                  <a:lnTo>
                    <a:pt x="167" y="74"/>
                  </a:lnTo>
                  <a:lnTo>
                    <a:pt x="166" y="73"/>
                  </a:lnTo>
                  <a:lnTo>
                    <a:pt x="165" y="71"/>
                  </a:lnTo>
                  <a:lnTo>
                    <a:pt x="166" y="66"/>
                  </a:lnTo>
                  <a:lnTo>
                    <a:pt x="168" y="56"/>
                  </a:lnTo>
                  <a:lnTo>
                    <a:pt x="170" y="48"/>
                  </a:lnTo>
                  <a:lnTo>
                    <a:pt x="171" y="40"/>
                  </a:lnTo>
                  <a:lnTo>
                    <a:pt x="171" y="34"/>
                  </a:lnTo>
                  <a:lnTo>
                    <a:pt x="170" y="30"/>
                  </a:lnTo>
                  <a:lnTo>
                    <a:pt x="170" y="27"/>
                  </a:lnTo>
                  <a:lnTo>
                    <a:pt x="168" y="25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8" y="23"/>
                  </a:lnTo>
                  <a:lnTo>
                    <a:pt x="168" y="22"/>
                  </a:lnTo>
                  <a:lnTo>
                    <a:pt x="168" y="21"/>
                  </a:lnTo>
                  <a:lnTo>
                    <a:pt x="168" y="18"/>
                  </a:lnTo>
                  <a:lnTo>
                    <a:pt x="168" y="16"/>
                  </a:lnTo>
                  <a:lnTo>
                    <a:pt x="167" y="13"/>
                  </a:lnTo>
                  <a:lnTo>
                    <a:pt x="167" y="11"/>
                  </a:lnTo>
                  <a:lnTo>
                    <a:pt x="166" y="7"/>
                  </a:lnTo>
                  <a:lnTo>
                    <a:pt x="160" y="4"/>
                  </a:lnTo>
                  <a:lnTo>
                    <a:pt x="151" y="2"/>
                  </a:lnTo>
                  <a:lnTo>
                    <a:pt x="141" y="1"/>
                  </a:lnTo>
                  <a:lnTo>
                    <a:pt x="131" y="0"/>
                  </a:lnTo>
                  <a:lnTo>
                    <a:pt x="121" y="0"/>
                  </a:lnTo>
                  <a:lnTo>
                    <a:pt x="114" y="0"/>
                  </a:lnTo>
                  <a:lnTo>
                    <a:pt x="109" y="1"/>
                  </a:lnTo>
                  <a:lnTo>
                    <a:pt x="94" y="12"/>
                  </a:lnTo>
                  <a:lnTo>
                    <a:pt x="85" y="21"/>
                  </a:lnTo>
                  <a:lnTo>
                    <a:pt x="83" y="29"/>
                  </a:lnTo>
                  <a:lnTo>
                    <a:pt x="83" y="37"/>
                  </a:lnTo>
                  <a:lnTo>
                    <a:pt x="85" y="45"/>
                  </a:lnTo>
                  <a:lnTo>
                    <a:pt x="88" y="51"/>
                  </a:lnTo>
                  <a:lnTo>
                    <a:pt x="90" y="59"/>
                  </a:lnTo>
                  <a:lnTo>
                    <a:pt x="89" y="66"/>
                  </a:lnTo>
                  <a:lnTo>
                    <a:pt x="86" y="73"/>
                  </a:lnTo>
                  <a:lnTo>
                    <a:pt x="84" y="77"/>
                  </a:lnTo>
                  <a:lnTo>
                    <a:pt x="81" y="81"/>
                  </a:lnTo>
                  <a:lnTo>
                    <a:pt x="79" y="84"/>
                  </a:lnTo>
                  <a:lnTo>
                    <a:pt x="76" y="84"/>
                  </a:lnTo>
                  <a:lnTo>
                    <a:pt x="75" y="85"/>
                  </a:lnTo>
                  <a:lnTo>
                    <a:pt x="73" y="85"/>
                  </a:lnTo>
                  <a:lnTo>
                    <a:pt x="73" y="85"/>
                  </a:lnTo>
                  <a:lnTo>
                    <a:pt x="84" y="101"/>
                  </a:lnTo>
                  <a:lnTo>
                    <a:pt x="84" y="101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5" y="105"/>
                  </a:lnTo>
                  <a:lnTo>
                    <a:pt x="83" y="107"/>
                  </a:lnTo>
                  <a:lnTo>
                    <a:pt x="78" y="112"/>
                  </a:lnTo>
                  <a:lnTo>
                    <a:pt x="69" y="117"/>
                  </a:lnTo>
                  <a:lnTo>
                    <a:pt x="57" y="125"/>
                  </a:lnTo>
                  <a:lnTo>
                    <a:pt x="50" y="132"/>
                  </a:lnTo>
                  <a:lnTo>
                    <a:pt x="45" y="144"/>
                  </a:lnTo>
                  <a:lnTo>
                    <a:pt x="42" y="162"/>
                  </a:lnTo>
                  <a:lnTo>
                    <a:pt x="38" y="180"/>
                  </a:lnTo>
                  <a:lnTo>
                    <a:pt x="36" y="199"/>
                  </a:lnTo>
                  <a:lnTo>
                    <a:pt x="34" y="215"/>
                  </a:lnTo>
                  <a:lnTo>
                    <a:pt x="33" y="227"/>
                  </a:lnTo>
                  <a:lnTo>
                    <a:pt x="33" y="233"/>
                  </a:lnTo>
                  <a:lnTo>
                    <a:pt x="33" y="237"/>
                  </a:lnTo>
                  <a:lnTo>
                    <a:pt x="36" y="245"/>
                  </a:lnTo>
                  <a:lnTo>
                    <a:pt x="38" y="254"/>
                  </a:lnTo>
                  <a:lnTo>
                    <a:pt x="40" y="266"/>
                  </a:lnTo>
                  <a:lnTo>
                    <a:pt x="44" y="278"/>
                  </a:lnTo>
                  <a:lnTo>
                    <a:pt x="48" y="288"/>
                  </a:lnTo>
                  <a:lnTo>
                    <a:pt x="50" y="297"/>
                  </a:lnTo>
                  <a:lnTo>
                    <a:pt x="53" y="303"/>
                  </a:lnTo>
                  <a:lnTo>
                    <a:pt x="48" y="335"/>
                  </a:lnTo>
                  <a:lnTo>
                    <a:pt x="44" y="336"/>
                  </a:lnTo>
                  <a:lnTo>
                    <a:pt x="43" y="339"/>
                  </a:lnTo>
                  <a:lnTo>
                    <a:pt x="40" y="341"/>
                  </a:lnTo>
                  <a:lnTo>
                    <a:pt x="39" y="344"/>
                  </a:lnTo>
                  <a:lnTo>
                    <a:pt x="39" y="347"/>
                  </a:lnTo>
                  <a:lnTo>
                    <a:pt x="38" y="350"/>
                  </a:lnTo>
                  <a:lnTo>
                    <a:pt x="38" y="352"/>
                  </a:lnTo>
                  <a:lnTo>
                    <a:pt x="38" y="353"/>
                  </a:lnTo>
                  <a:lnTo>
                    <a:pt x="0" y="356"/>
                  </a:lnTo>
                  <a:lnTo>
                    <a:pt x="0" y="497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85" name="Freeform 1177"/>
            <p:cNvSpPr>
              <a:spLocks/>
            </p:cNvSpPr>
            <p:nvPr/>
          </p:nvSpPr>
          <p:spPr bwMode="auto">
            <a:xfrm>
              <a:off x="2739" y="2990"/>
              <a:ext cx="234" cy="686"/>
            </a:xfrm>
            <a:custGeom>
              <a:avLst/>
              <a:gdLst/>
              <a:ahLst/>
              <a:cxnLst>
                <a:cxn ang="0">
                  <a:pos x="215" y="646"/>
                </a:cxn>
                <a:cxn ang="0">
                  <a:pos x="183" y="613"/>
                </a:cxn>
                <a:cxn ang="0">
                  <a:pos x="184" y="551"/>
                </a:cxn>
                <a:cxn ang="0">
                  <a:pos x="192" y="479"/>
                </a:cxn>
                <a:cxn ang="0">
                  <a:pos x="195" y="471"/>
                </a:cxn>
                <a:cxn ang="0">
                  <a:pos x="204" y="450"/>
                </a:cxn>
                <a:cxn ang="0">
                  <a:pos x="190" y="307"/>
                </a:cxn>
                <a:cxn ang="0">
                  <a:pos x="198" y="325"/>
                </a:cxn>
                <a:cxn ang="0">
                  <a:pos x="206" y="325"/>
                </a:cxn>
                <a:cxn ang="0">
                  <a:pos x="211" y="305"/>
                </a:cxn>
                <a:cxn ang="0">
                  <a:pos x="199" y="272"/>
                </a:cxn>
                <a:cxn ang="0">
                  <a:pos x="205" y="225"/>
                </a:cxn>
                <a:cxn ang="0">
                  <a:pos x="187" y="127"/>
                </a:cxn>
                <a:cxn ang="0">
                  <a:pos x="166" y="107"/>
                </a:cxn>
                <a:cxn ang="0">
                  <a:pos x="156" y="101"/>
                </a:cxn>
                <a:cxn ang="0">
                  <a:pos x="164" y="99"/>
                </a:cxn>
                <a:cxn ang="0">
                  <a:pos x="171" y="84"/>
                </a:cxn>
                <a:cxn ang="0">
                  <a:pos x="166" y="68"/>
                </a:cxn>
                <a:cxn ang="0">
                  <a:pos x="154" y="49"/>
                </a:cxn>
                <a:cxn ang="0">
                  <a:pos x="151" y="30"/>
                </a:cxn>
                <a:cxn ang="0">
                  <a:pos x="149" y="24"/>
                </a:cxn>
                <a:cxn ang="0">
                  <a:pos x="147" y="13"/>
                </a:cxn>
                <a:cxn ang="0">
                  <a:pos x="145" y="1"/>
                </a:cxn>
                <a:cxn ang="0">
                  <a:pos x="118" y="1"/>
                </a:cxn>
                <a:cxn ang="0">
                  <a:pos x="95" y="8"/>
                </a:cxn>
                <a:cxn ang="0">
                  <a:pos x="79" y="34"/>
                </a:cxn>
                <a:cxn ang="0">
                  <a:pos x="68" y="66"/>
                </a:cxn>
                <a:cxn ang="0">
                  <a:pos x="57" y="86"/>
                </a:cxn>
                <a:cxn ang="0">
                  <a:pos x="59" y="97"/>
                </a:cxn>
                <a:cxn ang="0">
                  <a:pos x="65" y="104"/>
                </a:cxn>
                <a:cxn ang="0">
                  <a:pos x="59" y="116"/>
                </a:cxn>
                <a:cxn ang="0">
                  <a:pos x="29" y="178"/>
                </a:cxn>
                <a:cxn ang="0">
                  <a:pos x="12" y="240"/>
                </a:cxn>
                <a:cxn ang="0">
                  <a:pos x="16" y="250"/>
                </a:cxn>
                <a:cxn ang="0">
                  <a:pos x="23" y="265"/>
                </a:cxn>
                <a:cxn ang="0">
                  <a:pos x="4" y="330"/>
                </a:cxn>
                <a:cxn ang="0">
                  <a:pos x="1" y="390"/>
                </a:cxn>
                <a:cxn ang="0">
                  <a:pos x="12" y="400"/>
                </a:cxn>
                <a:cxn ang="0">
                  <a:pos x="35" y="403"/>
                </a:cxn>
                <a:cxn ang="0">
                  <a:pos x="39" y="437"/>
                </a:cxn>
                <a:cxn ang="0">
                  <a:pos x="35" y="462"/>
                </a:cxn>
                <a:cxn ang="0">
                  <a:pos x="44" y="470"/>
                </a:cxn>
                <a:cxn ang="0">
                  <a:pos x="64" y="478"/>
                </a:cxn>
                <a:cxn ang="0">
                  <a:pos x="69" y="489"/>
                </a:cxn>
                <a:cxn ang="0">
                  <a:pos x="76" y="515"/>
                </a:cxn>
                <a:cxn ang="0">
                  <a:pos x="76" y="520"/>
                </a:cxn>
                <a:cxn ang="0">
                  <a:pos x="73" y="537"/>
                </a:cxn>
                <a:cxn ang="0">
                  <a:pos x="75" y="574"/>
                </a:cxn>
                <a:cxn ang="0">
                  <a:pos x="86" y="611"/>
                </a:cxn>
                <a:cxn ang="0">
                  <a:pos x="80" y="675"/>
                </a:cxn>
                <a:cxn ang="0">
                  <a:pos x="91" y="683"/>
                </a:cxn>
                <a:cxn ang="0">
                  <a:pos x="106" y="680"/>
                </a:cxn>
                <a:cxn ang="0">
                  <a:pos x="112" y="662"/>
                </a:cxn>
                <a:cxn ang="0">
                  <a:pos x="105" y="609"/>
                </a:cxn>
                <a:cxn ang="0">
                  <a:pos x="141" y="497"/>
                </a:cxn>
                <a:cxn ang="0">
                  <a:pos x="142" y="519"/>
                </a:cxn>
                <a:cxn ang="0">
                  <a:pos x="147" y="554"/>
                </a:cxn>
                <a:cxn ang="0">
                  <a:pos x="156" y="598"/>
                </a:cxn>
                <a:cxn ang="0">
                  <a:pos x="156" y="655"/>
                </a:cxn>
                <a:cxn ang="0">
                  <a:pos x="171" y="654"/>
                </a:cxn>
                <a:cxn ang="0">
                  <a:pos x="188" y="663"/>
                </a:cxn>
                <a:cxn ang="0">
                  <a:pos x="210" y="672"/>
                </a:cxn>
                <a:cxn ang="0">
                  <a:pos x="229" y="670"/>
                </a:cxn>
              </a:cxnLst>
              <a:rect l="0" t="0" r="r" b="b"/>
              <a:pathLst>
                <a:path w="234" h="686">
                  <a:moveTo>
                    <a:pt x="230" y="656"/>
                  </a:moveTo>
                  <a:lnTo>
                    <a:pt x="228" y="655"/>
                  </a:lnTo>
                  <a:lnTo>
                    <a:pt x="223" y="651"/>
                  </a:lnTo>
                  <a:lnTo>
                    <a:pt x="215" y="646"/>
                  </a:lnTo>
                  <a:lnTo>
                    <a:pt x="205" y="639"/>
                  </a:lnTo>
                  <a:lnTo>
                    <a:pt x="197" y="631"/>
                  </a:lnTo>
                  <a:lnTo>
                    <a:pt x="189" y="623"/>
                  </a:lnTo>
                  <a:lnTo>
                    <a:pt x="183" y="613"/>
                  </a:lnTo>
                  <a:lnTo>
                    <a:pt x="182" y="603"/>
                  </a:lnTo>
                  <a:lnTo>
                    <a:pt x="182" y="590"/>
                  </a:lnTo>
                  <a:lnTo>
                    <a:pt x="183" y="572"/>
                  </a:lnTo>
                  <a:lnTo>
                    <a:pt x="184" y="551"/>
                  </a:lnTo>
                  <a:lnTo>
                    <a:pt x="187" y="530"/>
                  </a:lnTo>
                  <a:lnTo>
                    <a:pt x="188" y="509"/>
                  </a:lnTo>
                  <a:lnTo>
                    <a:pt x="190" y="491"/>
                  </a:lnTo>
                  <a:lnTo>
                    <a:pt x="192" y="479"/>
                  </a:lnTo>
                  <a:lnTo>
                    <a:pt x="192" y="474"/>
                  </a:lnTo>
                  <a:lnTo>
                    <a:pt x="193" y="474"/>
                  </a:lnTo>
                  <a:lnTo>
                    <a:pt x="194" y="474"/>
                  </a:lnTo>
                  <a:lnTo>
                    <a:pt x="195" y="471"/>
                  </a:lnTo>
                  <a:lnTo>
                    <a:pt x="198" y="469"/>
                  </a:lnTo>
                  <a:lnTo>
                    <a:pt x="200" y="465"/>
                  </a:lnTo>
                  <a:lnTo>
                    <a:pt x="202" y="459"/>
                  </a:lnTo>
                  <a:lnTo>
                    <a:pt x="204" y="450"/>
                  </a:lnTo>
                  <a:lnTo>
                    <a:pt x="205" y="439"/>
                  </a:lnTo>
                  <a:lnTo>
                    <a:pt x="190" y="307"/>
                  </a:lnTo>
                  <a:lnTo>
                    <a:pt x="190" y="305"/>
                  </a:lnTo>
                  <a:lnTo>
                    <a:pt x="190" y="307"/>
                  </a:lnTo>
                  <a:lnTo>
                    <a:pt x="192" y="310"/>
                  </a:lnTo>
                  <a:lnTo>
                    <a:pt x="193" y="315"/>
                  </a:lnTo>
                  <a:lnTo>
                    <a:pt x="195" y="320"/>
                  </a:lnTo>
                  <a:lnTo>
                    <a:pt x="198" y="325"/>
                  </a:lnTo>
                  <a:lnTo>
                    <a:pt x="200" y="329"/>
                  </a:lnTo>
                  <a:lnTo>
                    <a:pt x="203" y="330"/>
                  </a:lnTo>
                  <a:lnTo>
                    <a:pt x="205" y="329"/>
                  </a:lnTo>
                  <a:lnTo>
                    <a:pt x="206" y="325"/>
                  </a:lnTo>
                  <a:lnTo>
                    <a:pt x="209" y="322"/>
                  </a:lnTo>
                  <a:lnTo>
                    <a:pt x="210" y="317"/>
                  </a:lnTo>
                  <a:lnTo>
                    <a:pt x="211" y="312"/>
                  </a:lnTo>
                  <a:lnTo>
                    <a:pt x="211" y="305"/>
                  </a:lnTo>
                  <a:lnTo>
                    <a:pt x="210" y="299"/>
                  </a:lnTo>
                  <a:lnTo>
                    <a:pt x="209" y="293"/>
                  </a:lnTo>
                  <a:lnTo>
                    <a:pt x="205" y="284"/>
                  </a:lnTo>
                  <a:lnTo>
                    <a:pt x="199" y="272"/>
                  </a:lnTo>
                  <a:lnTo>
                    <a:pt x="199" y="262"/>
                  </a:lnTo>
                  <a:lnTo>
                    <a:pt x="200" y="252"/>
                  </a:lnTo>
                  <a:lnTo>
                    <a:pt x="204" y="241"/>
                  </a:lnTo>
                  <a:lnTo>
                    <a:pt x="205" y="225"/>
                  </a:lnTo>
                  <a:lnTo>
                    <a:pt x="205" y="204"/>
                  </a:lnTo>
                  <a:lnTo>
                    <a:pt x="200" y="174"/>
                  </a:lnTo>
                  <a:lnTo>
                    <a:pt x="190" y="135"/>
                  </a:lnTo>
                  <a:lnTo>
                    <a:pt x="187" y="127"/>
                  </a:lnTo>
                  <a:lnTo>
                    <a:pt x="183" y="122"/>
                  </a:lnTo>
                  <a:lnTo>
                    <a:pt x="177" y="116"/>
                  </a:lnTo>
                  <a:lnTo>
                    <a:pt x="171" y="111"/>
                  </a:lnTo>
                  <a:lnTo>
                    <a:pt x="166" y="107"/>
                  </a:lnTo>
                  <a:lnTo>
                    <a:pt x="161" y="104"/>
                  </a:lnTo>
                  <a:lnTo>
                    <a:pt x="157" y="102"/>
                  </a:lnTo>
                  <a:lnTo>
                    <a:pt x="156" y="101"/>
                  </a:lnTo>
                  <a:lnTo>
                    <a:pt x="156" y="101"/>
                  </a:lnTo>
                  <a:lnTo>
                    <a:pt x="158" y="101"/>
                  </a:lnTo>
                  <a:lnTo>
                    <a:pt x="159" y="101"/>
                  </a:lnTo>
                  <a:lnTo>
                    <a:pt x="162" y="100"/>
                  </a:lnTo>
                  <a:lnTo>
                    <a:pt x="164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71" y="89"/>
                  </a:lnTo>
                  <a:lnTo>
                    <a:pt x="171" y="84"/>
                  </a:lnTo>
                  <a:lnTo>
                    <a:pt x="171" y="80"/>
                  </a:lnTo>
                  <a:lnTo>
                    <a:pt x="169" y="75"/>
                  </a:lnTo>
                  <a:lnTo>
                    <a:pt x="167" y="71"/>
                  </a:lnTo>
                  <a:lnTo>
                    <a:pt x="166" y="68"/>
                  </a:lnTo>
                  <a:lnTo>
                    <a:pt x="163" y="63"/>
                  </a:lnTo>
                  <a:lnTo>
                    <a:pt x="161" y="59"/>
                  </a:lnTo>
                  <a:lnTo>
                    <a:pt x="157" y="54"/>
                  </a:lnTo>
                  <a:lnTo>
                    <a:pt x="154" y="49"/>
                  </a:lnTo>
                  <a:lnTo>
                    <a:pt x="153" y="44"/>
                  </a:lnTo>
                  <a:lnTo>
                    <a:pt x="152" y="39"/>
                  </a:lnTo>
                  <a:lnTo>
                    <a:pt x="151" y="34"/>
                  </a:lnTo>
                  <a:lnTo>
                    <a:pt x="151" y="30"/>
                  </a:lnTo>
                  <a:lnTo>
                    <a:pt x="151" y="28"/>
                  </a:lnTo>
                  <a:lnTo>
                    <a:pt x="151" y="26"/>
                  </a:lnTo>
                  <a:lnTo>
                    <a:pt x="151" y="26"/>
                  </a:lnTo>
                  <a:lnTo>
                    <a:pt x="149" y="24"/>
                  </a:lnTo>
                  <a:lnTo>
                    <a:pt x="149" y="23"/>
                  </a:lnTo>
                  <a:lnTo>
                    <a:pt x="149" y="21"/>
                  </a:lnTo>
                  <a:lnTo>
                    <a:pt x="148" y="17"/>
                  </a:lnTo>
                  <a:lnTo>
                    <a:pt x="147" y="13"/>
                  </a:lnTo>
                  <a:lnTo>
                    <a:pt x="147" y="9"/>
                  </a:lnTo>
                  <a:lnTo>
                    <a:pt x="147" y="6"/>
                  </a:lnTo>
                  <a:lnTo>
                    <a:pt x="147" y="3"/>
                  </a:lnTo>
                  <a:lnTo>
                    <a:pt x="145" y="1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27" y="0"/>
                  </a:lnTo>
                  <a:lnTo>
                    <a:pt x="118" y="1"/>
                  </a:lnTo>
                  <a:lnTo>
                    <a:pt x="111" y="2"/>
                  </a:lnTo>
                  <a:lnTo>
                    <a:pt x="105" y="3"/>
                  </a:lnTo>
                  <a:lnTo>
                    <a:pt x="99" y="4"/>
                  </a:lnTo>
                  <a:lnTo>
                    <a:pt x="95" y="8"/>
                  </a:lnTo>
                  <a:lnTo>
                    <a:pt x="91" y="12"/>
                  </a:lnTo>
                  <a:lnTo>
                    <a:pt x="86" y="18"/>
                  </a:lnTo>
                  <a:lnTo>
                    <a:pt x="83" y="26"/>
                  </a:lnTo>
                  <a:lnTo>
                    <a:pt x="79" y="34"/>
                  </a:lnTo>
                  <a:lnTo>
                    <a:pt x="75" y="43"/>
                  </a:lnTo>
                  <a:lnTo>
                    <a:pt x="73" y="52"/>
                  </a:lnTo>
                  <a:lnTo>
                    <a:pt x="70" y="59"/>
                  </a:lnTo>
                  <a:lnTo>
                    <a:pt x="68" y="66"/>
                  </a:lnTo>
                  <a:lnTo>
                    <a:pt x="65" y="73"/>
                  </a:lnTo>
                  <a:lnTo>
                    <a:pt x="61" y="78"/>
                  </a:lnTo>
                  <a:lnTo>
                    <a:pt x="59" y="82"/>
                  </a:lnTo>
                  <a:lnTo>
                    <a:pt x="57" y="86"/>
                  </a:lnTo>
                  <a:lnTo>
                    <a:pt x="54" y="89"/>
                  </a:lnTo>
                  <a:lnTo>
                    <a:pt x="53" y="90"/>
                  </a:lnTo>
                  <a:lnTo>
                    <a:pt x="52" y="90"/>
                  </a:lnTo>
                  <a:lnTo>
                    <a:pt x="59" y="97"/>
                  </a:lnTo>
                  <a:lnTo>
                    <a:pt x="60" y="99"/>
                  </a:lnTo>
                  <a:lnTo>
                    <a:pt x="61" y="100"/>
                  </a:lnTo>
                  <a:lnTo>
                    <a:pt x="64" y="101"/>
                  </a:lnTo>
                  <a:lnTo>
                    <a:pt x="65" y="104"/>
                  </a:lnTo>
                  <a:lnTo>
                    <a:pt x="66" y="106"/>
                  </a:lnTo>
                  <a:lnTo>
                    <a:pt x="66" y="110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3" y="123"/>
                  </a:lnTo>
                  <a:lnTo>
                    <a:pt x="45" y="138"/>
                  </a:lnTo>
                  <a:lnTo>
                    <a:pt x="37" y="157"/>
                  </a:lnTo>
                  <a:lnTo>
                    <a:pt x="29" y="178"/>
                  </a:lnTo>
                  <a:lnTo>
                    <a:pt x="23" y="200"/>
                  </a:lnTo>
                  <a:lnTo>
                    <a:pt x="17" y="219"/>
                  </a:lnTo>
                  <a:lnTo>
                    <a:pt x="13" y="232"/>
                  </a:lnTo>
                  <a:lnTo>
                    <a:pt x="12" y="240"/>
                  </a:lnTo>
                  <a:lnTo>
                    <a:pt x="12" y="241"/>
                  </a:lnTo>
                  <a:lnTo>
                    <a:pt x="13" y="244"/>
                  </a:lnTo>
                  <a:lnTo>
                    <a:pt x="14" y="247"/>
                  </a:lnTo>
                  <a:lnTo>
                    <a:pt x="16" y="250"/>
                  </a:lnTo>
                  <a:lnTo>
                    <a:pt x="17" y="253"/>
                  </a:lnTo>
                  <a:lnTo>
                    <a:pt x="19" y="257"/>
                  </a:lnTo>
                  <a:lnTo>
                    <a:pt x="21" y="261"/>
                  </a:lnTo>
                  <a:lnTo>
                    <a:pt x="23" y="265"/>
                  </a:lnTo>
                  <a:lnTo>
                    <a:pt x="13" y="299"/>
                  </a:lnTo>
                  <a:lnTo>
                    <a:pt x="11" y="305"/>
                  </a:lnTo>
                  <a:lnTo>
                    <a:pt x="7" y="315"/>
                  </a:lnTo>
                  <a:lnTo>
                    <a:pt x="4" y="330"/>
                  </a:lnTo>
                  <a:lnTo>
                    <a:pt x="2" y="348"/>
                  </a:lnTo>
                  <a:lnTo>
                    <a:pt x="1" y="364"/>
                  </a:lnTo>
                  <a:lnTo>
                    <a:pt x="0" y="379"/>
                  </a:lnTo>
                  <a:lnTo>
                    <a:pt x="1" y="390"/>
                  </a:lnTo>
                  <a:lnTo>
                    <a:pt x="3" y="396"/>
                  </a:lnTo>
                  <a:lnTo>
                    <a:pt x="4" y="397"/>
                  </a:lnTo>
                  <a:lnTo>
                    <a:pt x="8" y="398"/>
                  </a:lnTo>
                  <a:lnTo>
                    <a:pt x="12" y="400"/>
                  </a:lnTo>
                  <a:lnTo>
                    <a:pt x="17" y="401"/>
                  </a:lnTo>
                  <a:lnTo>
                    <a:pt x="23" y="402"/>
                  </a:lnTo>
                  <a:lnTo>
                    <a:pt x="29" y="403"/>
                  </a:lnTo>
                  <a:lnTo>
                    <a:pt x="35" y="403"/>
                  </a:lnTo>
                  <a:lnTo>
                    <a:pt x="43" y="405"/>
                  </a:lnTo>
                  <a:lnTo>
                    <a:pt x="42" y="416"/>
                  </a:lnTo>
                  <a:lnTo>
                    <a:pt x="40" y="427"/>
                  </a:lnTo>
                  <a:lnTo>
                    <a:pt x="39" y="437"/>
                  </a:lnTo>
                  <a:lnTo>
                    <a:pt x="38" y="445"/>
                  </a:lnTo>
                  <a:lnTo>
                    <a:pt x="37" y="453"/>
                  </a:lnTo>
                  <a:lnTo>
                    <a:pt x="35" y="459"/>
                  </a:lnTo>
                  <a:lnTo>
                    <a:pt x="35" y="462"/>
                  </a:lnTo>
                  <a:lnTo>
                    <a:pt x="35" y="463"/>
                  </a:lnTo>
                  <a:lnTo>
                    <a:pt x="37" y="464"/>
                  </a:lnTo>
                  <a:lnTo>
                    <a:pt x="40" y="466"/>
                  </a:lnTo>
                  <a:lnTo>
                    <a:pt x="44" y="470"/>
                  </a:lnTo>
                  <a:lnTo>
                    <a:pt x="50" y="473"/>
                  </a:lnTo>
                  <a:lnTo>
                    <a:pt x="55" y="476"/>
                  </a:lnTo>
                  <a:lnTo>
                    <a:pt x="60" y="478"/>
                  </a:lnTo>
                  <a:lnTo>
                    <a:pt x="64" y="478"/>
                  </a:lnTo>
                  <a:lnTo>
                    <a:pt x="65" y="474"/>
                  </a:lnTo>
                  <a:lnTo>
                    <a:pt x="65" y="478"/>
                  </a:lnTo>
                  <a:lnTo>
                    <a:pt x="66" y="483"/>
                  </a:lnTo>
                  <a:lnTo>
                    <a:pt x="69" y="489"/>
                  </a:lnTo>
                  <a:lnTo>
                    <a:pt x="71" y="496"/>
                  </a:lnTo>
                  <a:lnTo>
                    <a:pt x="74" y="504"/>
                  </a:lnTo>
                  <a:lnTo>
                    <a:pt x="75" y="510"/>
                  </a:lnTo>
                  <a:lnTo>
                    <a:pt x="76" y="515"/>
                  </a:lnTo>
                  <a:lnTo>
                    <a:pt x="78" y="516"/>
                  </a:lnTo>
                  <a:lnTo>
                    <a:pt x="78" y="516"/>
                  </a:lnTo>
                  <a:lnTo>
                    <a:pt x="76" y="517"/>
                  </a:lnTo>
                  <a:lnTo>
                    <a:pt x="76" y="520"/>
                  </a:lnTo>
                  <a:lnTo>
                    <a:pt x="75" y="522"/>
                  </a:lnTo>
                  <a:lnTo>
                    <a:pt x="74" y="527"/>
                  </a:lnTo>
                  <a:lnTo>
                    <a:pt x="74" y="531"/>
                  </a:lnTo>
                  <a:lnTo>
                    <a:pt x="73" y="537"/>
                  </a:lnTo>
                  <a:lnTo>
                    <a:pt x="71" y="543"/>
                  </a:lnTo>
                  <a:lnTo>
                    <a:pt x="71" y="552"/>
                  </a:lnTo>
                  <a:lnTo>
                    <a:pt x="74" y="562"/>
                  </a:lnTo>
                  <a:lnTo>
                    <a:pt x="75" y="574"/>
                  </a:lnTo>
                  <a:lnTo>
                    <a:pt x="79" y="585"/>
                  </a:lnTo>
                  <a:lnTo>
                    <a:pt x="81" y="597"/>
                  </a:lnTo>
                  <a:lnTo>
                    <a:pt x="84" y="605"/>
                  </a:lnTo>
                  <a:lnTo>
                    <a:pt x="86" y="611"/>
                  </a:lnTo>
                  <a:lnTo>
                    <a:pt x="86" y="614"/>
                  </a:lnTo>
                  <a:lnTo>
                    <a:pt x="75" y="637"/>
                  </a:lnTo>
                  <a:lnTo>
                    <a:pt x="79" y="675"/>
                  </a:lnTo>
                  <a:lnTo>
                    <a:pt x="80" y="675"/>
                  </a:lnTo>
                  <a:lnTo>
                    <a:pt x="81" y="677"/>
                  </a:lnTo>
                  <a:lnTo>
                    <a:pt x="84" y="680"/>
                  </a:lnTo>
                  <a:lnTo>
                    <a:pt x="87" y="682"/>
                  </a:lnTo>
                  <a:lnTo>
                    <a:pt x="91" y="683"/>
                  </a:lnTo>
                  <a:lnTo>
                    <a:pt x="95" y="685"/>
                  </a:lnTo>
                  <a:lnTo>
                    <a:pt x="99" y="685"/>
                  </a:lnTo>
                  <a:lnTo>
                    <a:pt x="102" y="683"/>
                  </a:lnTo>
                  <a:lnTo>
                    <a:pt x="106" y="680"/>
                  </a:lnTo>
                  <a:lnTo>
                    <a:pt x="109" y="676"/>
                  </a:lnTo>
                  <a:lnTo>
                    <a:pt x="110" y="671"/>
                  </a:lnTo>
                  <a:lnTo>
                    <a:pt x="111" y="667"/>
                  </a:lnTo>
                  <a:lnTo>
                    <a:pt x="112" y="662"/>
                  </a:lnTo>
                  <a:lnTo>
                    <a:pt x="114" y="660"/>
                  </a:lnTo>
                  <a:lnTo>
                    <a:pt x="114" y="657"/>
                  </a:lnTo>
                  <a:lnTo>
                    <a:pt x="114" y="656"/>
                  </a:lnTo>
                  <a:lnTo>
                    <a:pt x="105" y="609"/>
                  </a:lnTo>
                  <a:lnTo>
                    <a:pt x="120" y="515"/>
                  </a:lnTo>
                  <a:lnTo>
                    <a:pt x="123" y="496"/>
                  </a:lnTo>
                  <a:lnTo>
                    <a:pt x="141" y="496"/>
                  </a:lnTo>
                  <a:lnTo>
                    <a:pt x="141" y="497"/>
                  </a:lnTo>
                  <a:lnTo>
                    <a:pt x="141" y="500"/>
                  </a:lnTo>
                  <a:lnTo>
                    <a:pt x="141" y="505"/>
                  </a:lnTo>
                  <a:lnTo>
                    <a:pt x="142" y="511"/>
                  </a:lnTo>
                  <a:lnTo>
                    <a:pt x="142" y="519"/>
                  </a:lnTo>
                  <a:lnTo>
                    <a:pt x="142" y="526"/>
                  </a:lnTo>
                  <a:lnTo>
                    <a:pt x="143" y="535"/>
                  </a:lnTo>
                  <a:lnTo>
                    <a:pt x="145" y="543"/>
                  </a:lnTo>
                  <a:lnTo>
                    <a:pt x="147" y="554"/>
                  </a:lnTo>
                  <a:lnTo>
                    <a:pt x="148" y="566"/>
                  </a:lnTo>
                  <a:lnTo>
                    <a:pt x="151" y="578"/>
                  </a:lnTo>
                  <a:lnTo>
                    <a:pt x="153" y="588"/>
                  </a:lnTo>
                  <a:lnTo>
                    <a:pt x="156" y="598"/>
                  </a:lnTo>
                  <a:lnTo>
                    <a:pt x="158" y="605"/>
                  </a:lnTo>
                  <a:lnTo>
                    <a:pt x="158" y="610"/>
                  </a:lnTo>
                  <a:lnTo>
                    <a:pt x="159" y="613"/>
                  </a:lnTo>
                  <a:lnTo>
                    <a:pt x="156" y="655"/>
                  </a:lnTo>
                  <a:lnTo>
                    <a:pt x="168" y="657"/>
                  </a:lnTo>
                  <a:lnTo>
                    <a:pt x="168" y="652"/>
                  </a:lnTo>
                  <a:lnTo>
                    <a:pt x="169" y="652"/>
                  </a:lnTo>
                  <a:lnTo>
                    <a:pt x="171" y="654"/>
                  </a:lnTo>
                  <a:lnTo>
                    <a:pt x="174" y="656"/>
                  </a:lnTo>
                  <a:lnTo>
                    <a:pt x="178" y="657"/>
                  </a:lnTo>
                  <a:lnTo>
                    <a:pt x="183" y="661"/>
                  </a:lnTo>
                  <a:lnTo>
                    <a:pt x="188" y="663"/>
                  </a:lnTo>
                  <a:lnTo>
                    <a:pt x="194" y="666"/>
                  </a:lnTo>
                  <a:lnTo>
                    <a:pt x="199" y="668"/>
                  </a:lnTo>
                  <a:lnTo>
                    <a:pt x="205" y="671"/>
                  </a:lnTo>
                  <a:lnTo>
                    <a:pt x="210" y="672"/>
                  </a:lnTo>
                  <a:lnTo>
                    <a:pt x="216" y="672"/>
                  </a:lnTo>
                  <a:lnTo>
                    <a:pt x="221" y="671"/>
                  </a:lnTo>
                  <a:lnTo>
                    <a:pt x="225" y="671"/>
                  </a:lnTo>
                  <a:lnTo>
                    <a:pt x="229" y="670"/>
                  </a:lnTo>
                  <a:lnTo>
                    <a:pt x="231" y="670"/>
                  </a:lnTo>
                  <a:lnTo>
                    <a:pt x="233" y="668"/>
                  </a:lnTo>
                  <a:lnTo>
                    <a:pt x="230" y="656"/>
                  </a:lnTo>
                </a:path>
              </a:pathLst>
            </a:custGeom>
            <a:solidFill>
              <a:srgbClr val="FF99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86" name="Freeform 1178"/>
            <p:cNvSpPr>
              <a:spLocks/>
            </p:cNvSpPr>
            <p:nvPr/>
          </p:nvSpPr>
          <p:spPr bwMode="auto">
            <a:xfrm>
              <a:off x="3110" y="2959"/>
              <a:ext cx="220" cy="717"/>
            </a:xfrm>
            <a:custGeom>
              <a:avLst/>
              <a:gdLst/>
              <a:ahLst/>
              <a:cxnLst>
                <a:cxn ang="0">
                  <a:pos x="219" y="600"/>
                </a:cxn>
                <a:cxn ang="0">
                  <a:pos x="202" y="416"/>
                </a:cxn>
                <a:cxn ang="0">
                  <a:pos x="207" y="408"/>
                </a:cxn>
                <a:cxn ang="0">
                  <a:pos x="211" y="402"/>
                </a:cxn>
                <a:cxn ang="0">
                  <a:pos x="209" y="380"/>
                </a:cxn>
                <a:cxn ang="0">
                  <a:pos x="210" y="297"/>
                </a:cxn>
                <a:cxn ang="0">
                  <a:pos x="206" y="236"/>
                </a:cxn>
                <a:cxn ang="0">
                  <a:pos x="196" y="167"/>
                </a:cxn>
                <a:cxn ang="0">
                  <a:pos x="174" y="137"/>
                </a:cxn>
                <a:cxn ang="0">
                  <a:pos x="142" y="115"/>
                </a:cxn>
                <a:cxn ang="0">
                  <a:pos x="126" y="105"/>
                </a:cxn>
                <a:cxn ang="0">
                  <a:pos x="138" y="64"/>
                </a:cxn>
                <a:cxn ang="0">
                  <a:pos x="141" y="49"/>
                </a:cxn>
                <a:cxn ang="0">
                  <a:pos x="138" y="28"/>
                </a:cxn>
                <a:cxn ang="0">
                  <a:pos x="128" y="12"/>
                </a:cxn>
                <a:cxn ang="0">
                  <a:pos x="121" y="3"/>
                </a:cxn>
                <a:cxn ang="0">
                  <a:pos x="100" y="0"/>
                </a:cxn>
                <a:cxn ang="0">
                  <a:pos x="77" y="2"/>
                </a:cxn>
                <a:cxn ang="0">
                  <a:pos x="71" y="8"/>
                </a:cxn>
                <a:cxn ang="0">
                  <a:pos x="59" y="21"/>
                </a:cxn>
                <a:cxn ang="0">
                  <a:pos x="58" y="42"/>
                </a:cxn>
                <a:cxn ang="0">
                  <a:pos x="60" y="59"/>
                </a:cxn>
                <a:cxn ang="0">
                  <a:pos x="77" y="105"/>
                </a:cxn>
                <a:cxn ang="0">
                  <a:pos x="58" y="117"/>
                </a:cxn>
                <a:cxn ang="0">
                  <a:pos x="27" y="139"/>
                </a:cxn>
                <a:cxn ang="0">
                  <a:pos x="16" y="157"/>
                </a:cxn>
                <a:cxn ang="0">
                  <a:pos x="9" y="211"/>
                </a:cxn>
                <a:cxn ang="0">
                  <a:pos x="3" y="268"/>
                </a:cxn>
                <a:cxn ang="0">
                  <a:pos x="2" y="298"/>
                </a:cxn>
                <a:cxn ang="0">
                  <a:pos x="0" y="354"/>
                </a:cxn>
                <a:cxn ang="0">
                  <a:pos x="3" y="402"/>
                </a:cxn>
                <a:cxn ang="0">
                  <a:pos x="13" y="411"/>
                </a:cxn>
                <a:cxn ang="0">
                  <a:pos x="24" y="412"/>
                </a:cxn>
                <a:cxn ang="0">
                  <a:pos x="14" y="393"/>
                </a:cxn>
                <a:cxn ang="0">
                  <a:pos x="63" y="666"/>
                </a:cxn>
                <a:cxn ang="0">
                  <a:pos x="71" y="713"/>
                </a:cxn>
                <a:cxn ang="0">
                  <a:pos x="107" y="694"/>
                </a:cxn>
                <a:cxn ang="0">
                  <a:pos x="128" y="706"/>
                </a:cxn>
                <a:cxn ang="0">
                  <a:pos x="148" y="714"/>
                </a:cxn>
                <a:cxn ang="0">
                  <a:pos x="162" y="714"/>
                </a:cxn>
                <a:cxn ang="0">
                  <a:pos x="173" y="712"/>
                </a:cxn>
                <a:cxn ang="0">
                  <a:pos x="168" y="685"/>
                </a:cxn>
                <a:cxn ang="0">
                  <a:pos x="178" y="392"/>
                </a:cxn>
                <a:cxn ang="0">
                  <a:pos x="184" y="408"/>
                </a:cxn>
                <a:cxn ang="0">
                  <a:pos x="185" y="410"/>
                </a:cxn>
                <a:cxn ang="0">
                  <a:pos x="188" y="412"/>
                </a:cxn>
                <a:cxn ang="0">
                  <a:pos x="190" y="429"/>
                </a:cxn>
              </a:cxnLst>
              <a:rect l="0" t="0" r="r" b="b"/>
              <a:pathLst>
                <a:path w="220" h="717">
                  <a:moveTo>
                    <a:pt x="175" y="429"/>
                  </a:moveTo>
                  <a:lnTo>
                    <a:pt x="175" y="600"/>
                  </a:lnTo>
                  <a:lnTo>
                    <a:pt x="219" y="600"/>
                  </a:lnTo>
                  <a:lnTo>
                    <a:pt x="219" y="429"/>
                  </a:lnTo>
                  <a:lnTo>
                    <a:pt x="202" y="429"/>
                  </a:lnTo>
                  <a:lnTo>
                    <a:pt x="202" y="416"/>
                  </a:lnTo>
                  <a:lnTo>
                    <a:pt x="204" y="413"/>
                  </a:lnTo>
                  <a:lnTo>
                    <a:pt x="206" y="411"/>
                  </a:lnTo>
                  <a:lnTo>
                    <a:pt x="207" y="408"/>
                  </a:lnTo>
                  <a:lnTo>
                    <a:pt x="210" y="406"/>
                  </a:lnTo>
                  <a:lnTo>
                    <a:pt x="211" y="403"/>
                  </a:lnTo>
                  <a:lnTo>
                    <a:pt x="211" y="402"/>
                  </a:lnTo>
                  <a:lnTo>
                    <a:pt x="212" y="400"/>
                  </a:lnTo>
                  <a:lnTo>
                    <a:pt x="212" y="400"/>
                  </a:lnTo>
                  <a:lnTo>
                    <a:pt x="209" y="380"/>
                  </a:lnTo>
                  <a:lnTo>
                    <a:pt x="209" y="380"/>
                  </a:lnTo>
                  <a:lnTo>
                    <a:pt x="210" y="302"/>
                  </a:lnTo>
                  <a:lnTo>
                    <a:pt x="210" y="297"/>
                  </a:lnTo>
                  <a:lnTo>
                    <a:pt x="209" y="282"/>
                  </a:lnTo>
                  <a:lnTo>
                    <a:pt x="209" y="261"/>
                  </a:lnTo>
                  <a:lnTo>
                    <a:pt x="206" y="236"/>
                  </a:lnTo>
                  <a:lnTo>
                    <a:pt x="204" y="210"/>
                  </a:lnTo>
                  <a:lnTo>
                    <a:pt x="201" y="187"/>
                  </a:lnTo>
                  <a:lnTo>
                    <a:pt x="196" y="167"/>
                  </a:lnTo>
                  <a:lnTo>
                    <a:pt x="191" y="154"/>
                  </a:lnTo>
                  <a:lnTo>
                    <a:pt x="184" y="146"/>
                  </a:lnTo>
                  <a:lnTo>
                    <a:pt x="174" y="137"/>
                  </a:lnTo>
                  <a:lnTo>
                    <a:pt x="163" y="130"/>
                  </a:lnTo>
                  <a:lnTo>
                    <a:pt x="152" y="121"/>
                  </a:lnTo>
                  <a:lnTo>
                    <a:pt x="142" y="115"/>
                  </a:lnTo>
                  <a:lnTo>
                    <a:pt x="133" y="110"/>
                  </a:lnTo>
                  <a:lnTo>
                    <a:pt x="128" y="106"/>
                  </a:lnTo>
                  <a:lnTo>
                    <a:pt x="126" y="105"/>
                  </a:lnTo>
                  <a:lnTo>
                    <a:pt x="128" y="86"/>
                  </a:lnTo>
                  <a:lnTo>
                    <a:pt x="138" y="65"/>
                  </a:lnTo>
                  <a:lnTo>
                    <a:pt x="138" y="64"/>
                  </a:lnTo>
                  <a:lnTo>
                    <a:pt x="139" y="60"/>
                  </a:lnTo>
                  <a:lnTo>
                    <a:pt x="141" y="55"/>
                  </a:lnTo>
                  <a:lnTo>
                    <a:pt x="141" y="49"/>
                  </a:lnTo>
                  <a:lnTo>
                    <a:pt x="141" y="43"/>
                  </a:lnTo>
                  <a:lnTo>
                    <a:pt x="139" y="35"/>
                  </a:lnTo>
                  <a:lnTo>
                    <a:pt x="138" y="28"/>
                  </a:lnTo>
                  <a:lnTo>
                    <a:pt x="134" y="22"/>
                  </a:lnTo>
                  <a:lnTo>
                    <a:pt x="129" y="17"/>
                  </a:lnTo>
                  <a:lnTo>
                    <a:pt x="128" y="12"/>
                  </a:lnTo>
                  <a:lnTo>
                    <a:pt x="126" y="8"/>
                  </a:lnTo>
                  <a:lnTo>
                    <a:pt x="124" y="6"/>
                  </a:lnTo>
                  <a:lnTo>
                    <a:pt x="121" y="3"/>
                  </a:lnTo>
                  <a:lnTo>
                    <a:pt x="117" y="1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89" y="1"/>
                  </a:lnTo>
                  <a:lnTo>
                    <a:pt x="81" y="1"/>
                  </a:lnTo>
                  <a:lnTo>
                    <a:pt x="77" y="2"/>
                  </a:lnTo>
                  <a:lnTo>
                    <a:pt x="75" y="3"/>
                  </a:lnTo>
                  <a:lnTo>
                    <a:pt x="73" y="6"/>
                  </a:lnTo>
                  <a:lnTo>
                    <a:pt x="71" y="8"/>
                  </a:lnTo>
                  <a:lnTo>
                    <a:pt x="69" y="12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8" y="27"/>
                  </a:lnTo>
                  <a:lnTo>
                    <a:pt x="56" y="34"/>
                  </a:lnTo>
                  <a:lnTo>
                    <a:pt x="58" y="42"/>
                  </a:lnTo>
                  <a:lnTo>
                    <a:pt x="58" y="49"/>
                  </a:lnTo>
                  <a:lnTo>
                    <a:pt x="60" y="55"/>
                  </a:lnTo>
                  <a:lnTo>
                    <a:pt x="60" y="59"/>
                  </a:lnTo>
                  <a:lnTo>
                    <a:pt x="61" y="60"/>
                  </a:lnTo>
                  <a:lnTo>
                    <a:pt x="75" y="92"/>
                  </a:lnTo>
                  <a:lnTo>
                    <a:pt x="77" y="105"/>
                  </a:lnTo>
                  <a:lnTo>
                    <a:pt x="75" y="106"/>
                  </a:lnTo>
                  <a:lnTo>
                    <a:pt x="68" y="111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5" y="132"/>
                  </a:lnTo>
                  <a:lnTo>
                    <a:pt x="27" y="139"/>
                  </a:lnTo>
                  <a:lnTo>
                    <a:pt x="19" y="146"/>
                  </a:lnTo>
                  <a:lnTo>
                    <a:pt x="17" y="149"/>
                  </a:lnTo>
                  <a:lnTo>
                    <a:pt x="16" y="157"/>
                  </a:lnTo>
                  <a:lnTo>
                    <a:pt x="14" y="170"/>
                  </a:lnTo>
                  <a:lnTo>
                    <a:pt x="12" y="189"/>
                  </a:lnTo>
                  <a:lnTo>
                    <a:pt x="9" y="211"/>
                  </a:lnTo>
                  <a:lnTo>
                    <a:pt x="7" y="232"/>
                  </a:lnTo>
                  <a:lnTo>
                    <a:pt x="4" y="252"/>
                  </a:lnTo>
                  <a:lnTo>
                    <a:pt x="3" y="268"/>
                  </a:lnTo>
                  <a:lnTo>
                    <a:pt x="3" y="278"/>
                  </a:lnTo>
                  <a:lnTo>
                    <a:pt x="2" y="286"/>
                  </a:lnTo>
                  <a:lnTo>
                    <a:pt x="2" y="298"/>
                  </a:lnTo>
                  <a:lnTo>
                    <a:pt x="1" y="315"/>
                  </a:lnTo>
                  <a:lnTo>
                    <a:pt x="1" y="334"/>
                  </a:lnTo>
                  <a:lnTo>
                    <a:pt x="0" y="354"/>
                  </a:lnTo>
                  <a:lnTo>
                    <a:pt x="1" y="374"/>
                  </a:lnTo>
                  <a:lnTo>
                    <a:pt x="1" y="390"/>
                  </a:lnTo>
                  <a:lnTo>
                    <a:pt x="3" y="402"/>
                  </a:lnTo>
                  <a:lnTo>
                    <a:pt x="6" y="407"/>
                  </a:lnTo>
                  <a:lnTo>
                    <a:pt x="9" y="410"/>
                  </a:lnTo>
                  <a:lnTo>
                    <a:pt x="13" y="411"/>
                  </a:lnTo>
                  <a:lnTo>
                    <a:pt x="17" y="412"/>
                  </a:lnTo>
                  <a:lnTo>
                    <a:pt x="21" y="412"/>
                  </a:lnTo>
                  <a:lnTo>
                    <a:pt x="24" y="412"/>
                  </a:lnTo>
                  <a:lnTo>
                    <a:pt x="25" y="412"/>
                  </a:lnTo>
                  <a:lnTo>
                    <a:pt x="27" y="412"/>
                  </a:lnTo>
                  <a:lnTo>
                    <a:pt x="14" y="393"/>
                  </a:lnTo>
                  <a:lnTo>
                    <a:pt x="35" y="262"/>
                  </a:lnTo>
                  <a:lnTo>
                    <a:pt x="34" y="403"/>
                  </a:lnTo>
                  <a:lnTo>
                    <a:pt x="63" y="666"/>
                  </a:lnTo>
                  <a:lnTo>
                    <a:pt x="39" y="696"/>
                  </a:lnTo>
                  <a:lnTo>
                    <a:pt x="35" y="714"/>
                  </a:lnTo>
                  <a:lnTo>
                    <a:pt x="71" y="713"/>
                  </a:lnTo>
                  <a:lnTo>
                    <a:pt x="101" y="691"/>
                  </a:lnTo>
                  <a:lnTo>
                    <a:pt x="103" y="692"/>
                  </a:lnTo>
                  <a:lnTo>
                    <a:pt x="107" y="694"/>
                  </a:lnTo>
                  <a:lnTo>
                    <a:pt x="113" y="697"/>
                  </a:lnTo>
                  <a:lnTo>
                    <a:pt x="121" y="702"/>
                  </a:lnTo>
                  <a:lnTo>
                    <a:pt x="128" y="706"/>
                  </a:lnTo>
                  <a:lnTo>
                    <a:pt x="136" y="709"/>
                  </a:lnTo>
                  <a:lnTo>
                    <a:pt x="143" y="713"/>
                  </a:lnTo>
                  <a:lnTo>
                    <a:pt x="148" y="714"/>
                  </a:lnTo>
                  <a:lnTo>
                    <a:pt x="152" y="716"/>
                  </a:lnTo>
                  <a:lnTo>
                    <a:pt x="157" y="716"/>
                  </a:lnTo>
                  <a:lnTo>
                    <a:pt x="162" y="714"/>
                  </a:lnTo>
                  <a:lnTo>
                    <a:pt x="167" y="714"/>
                  </a:lnTo>
                  <a:lnTo>
                    <a:pt x="170" y="713"/>
                  </a:lnTo>
                  <a:lnTo>
                    <a:pt x="173" y="712"/>
                  </a:lnTo>
                  <a:lnTo>
                    <a:pt x="175" y="711"/>
                  </a:lnTo>
                  <a:lnTo>
                    <a:pt x="176" y="711"/>
                  </a:lnTo>
                  <a:lnTo>
                    <a:pt x="168" y="685"/>
                  </a:lnTo>
                  <a:lnTo>
                    <a:pt x="142" y="668"/>
                  </a:lnTo>
                  <a:lnTo>
                    <a:pt x="167" y="421"/>
                  </a:lnTo>
                  <a:lnTo>
                    <a:pt x="178" y="392"/>
                  </a:lnTo>
                  <a:lnTo>
                    <a:pt x="164" y="250"/>
                  </a:lnTo>
                  <a:lnTo>
                    <a:pt x="193" y="396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5" y="408"/>
                  </a:lnTo>
                  <a:lnTo>
                    <a:pt x="185" y="410"/>
                  </a:lnTo>
                  <a:lnTo>
                    <a:pt x="186" y="410"/>
                  </a:lnTo>
                  <a:lnTo>
                    <a:pt x="186" y="411"/>
                  </a:lnTo>
                  <a:lnTo>
                    <a:pt x="188" y="412"/>
                  </a:lnTo>
                  <a:lnTo>
                    <a:pt x="189" y="413"/>
                  </a:lnTo>
                  <a:lnTo>
                    <a:pt x="190" y="414"/>
                  </a:lnTo>
                  <a:lnTo>
                    <a:pt x="190" y="429"/>
                  </a:lnTo>
                  <a:lnTo>
                    <a:pt x="175" y="429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87" name="Freeform 1179"/>
            <p:cNvSpPr>
              <a:spLocks/>
            </p:cNvSpPr>
            <p:nvPr/>
          </p:nvSpPr>
          <p:spPr bwMode="auto">
            <a:xfrm>
              <a:off x="2428" y="2944"/>
              <a:ext cx="206" cy="684"/>
            </a:xfrm>
            <a:custGeom>
              <a:avLst/>
              <a:gdLst/>
              <a:ahLst/>
              <a:cxnLst>
                <a:cxn ang="0">
                  <a:pos x="67" y="516"/>
                </a:cxn>
                <a:cxn ang="0">
                  <a:pos x="65" y="533"/>
                </a:cxn>
                <a:cxn ang="0">
                  <a:pos x="67" y="559"/>
                </a:cxn>
                <a:cxn ang="0">
                  <a:pos x="77" y="602"/>
                </a:cxn>
                <a:cxn ang="0">
                  <a:pos x="72" y="670"/>
                </a:cxn>
                <a:cxn ang="0">
                  <a:pos x="80" y="678"/>
                </a:cxn>
                <a:cxn ang="0">
                  <a:pos x="95" y="680"/>
                </a:cxn>
                <a:cxn ang="0">
                  <a:pos x="105" y="664"/>
                </a:cxn>
                <a:cxn ang="0">
                  <a:pos x="106" y="653"/>
                </a:cxn>
                <a:cxn ang="0">
                  <a:pos x="119" y="510"/>
                </a:cxn>
                <a:cxn ang="0">
                  <a:pos x="134" y="497"/>
                </a:cxn>
                <a:cxn ang="0">
                  <a:pos x="136" y="523"/>
                </a:cxn>
                <a:cxn ang="0">
                  <a:pos x="142" y="562"/>
                </a:cxn>
                <a:cxn ang="0">
                  <a:pos x="151" y="602"/>
                </a:cxn>
                <a:cxn ang="0">
                  <a:pos x="152" y="619"/>
                </a:cxn>
                <a:cxn ang="0">
                  <a:pos x="155" y="665"/>
                </a:cxn>
                <a:cxn ang="0">
                  <a:pos x="173" y="683"/>
                </a:cxn>
                <a:cxn ang="0">
                  <a:pos x="192" y="680"/>
                </a:cxn>
                <a:cxn ang="0">
                  <a:pos x="192" y="665"/>
                </a:cxn>
                <a:cxn ang="0">
                  <a:pos x="180" y="632"/>
                </a:cxn>
                <a:cxn ang="0">
                  <a:pos x="175" y="587"/>
                </a:cxn>
                <a:cxn ang="0">
                  <a:pos x="182" y="505"/>
                </a:cxn>
                <a:cxn ang="0">
                  <a:pos x="186" y="471"/>
                </a:cxn>
                <a:cxn ang="0">
                  <a:pos x="193" y="462"/>
                </a:cxn>
                <a:cxn ang="0">
                  <a:pos x="198" y="432"/>
                </a:cxn>
                <a:cxn ang="0">
                  <a:pos x="196" y="364"/>
                </a:cxn>
                <a:cxn ang="0">
                  <a:pos x="200" y="322"/>
                </a:cxn>
                <a:cxn ang="0">
                  <a:pos x="205" y="302"/>
                </a:cxn>
                <a:cxn ang="0">
                  <a:pos x="192" y="268"/>
                </a:cxn>
                <a:cxn ang="0">
                  <a:pos x="200" y="221"/>
                </a:cxn>
                <a:cxn ang="0">
                  <a:pos x="181" y="125"/>
                </a:cxn>
                <a:cxn ang="0">
                  <a:pos x="167" y="115"/>
                </a:cxn>
                <a:cxn ang="0">
                  <a:pos x="162" y="114"/>
                </a:cxn>
                <a:cxn ang="0">
                  <a:pos x="149" y="106"/>
                </a:cxn>
                <a:cxn ang="0">
                  <a:pos x="146" y="97"/>
                </a:cxn>
                <a:cxn ang="0">
                  <a:pos x="155" y="89"/>
                </a:cxn>
                <a:cxn ang="0">
                  <a:pos x="159" y="78"/>
                </a:cxn>
                <a:cxn ang="0">
                  <a:pos x="151" y="74"/>
                </a:cxn>
                <a:cxn ang="0">
                  <a:pos x="152" y="57"/>
                </a:cxn>
                <a:cxn ang="0">
                  <a:pos x="154" y="30"/>
                </a:cxn>
                <a:cxn ang="0">
                  <a:pos x="152" y="24"/>
                </a:cxn>
                <a:cxn ang="0">
                  <a:pos x="152" y="18"/>
                </a:cxn>
                <a:cxn ang="0">
                  <a:pos x="150" y="7"/>
                </a:cxn>
                <a:cxn ang="0">
                  <a:pos x="115" y="0"/>
                </a:cxn>
                <a:cxn ang="0">
                  <a:pos x="78" y="12"/>
                </a:cxn>
                <a:cxn ang="0">
                  <a:pos x="69" y="45"/>
                </a:cxn>
                <a:cxn ang="0">
                  <a:pos x="72" y="73"/>
                </a:cxn>
                <a:cxn ang="0">
                  <a:pos x="60" y="84"/>
                </a:cxn>
                <a:cxn ang="0">
                  <a:pos x="68" y="101"/>
                </a:cxn>
                <a:cxn ang="0">
                  <a:pos x="69" y="105"/>
                </a:cxn>
                <a:cxn ang="0">
                  <a:pos x="41" y="125"/>
                </a:cxn>
                <a:cxn ang="0">
                  <a:pos x="22" y="180"/>
                </a:cxn>
                <a:cxn ang="0">
                  <a:pos x="17" y="234"/>
                </a:cxn>
                <a:cxn ang="0">
                  <a:pos x="24" y="266"/>
                </a:cxn>
                <a:cxn ang="0">
                  <a:pos x="37" y="303"/>
                </a:cxn>
                <a:cxn ang="0">
                  <a:pos x="24" y="342"/>
                </a:cxn>
                <a:cxn ang="0">
                  <a:pos x="22" y="353"/>
                </a:cxn>
              </a:cxnLst>
              <a:rect l="0" t="0" r="r" b="b"/>
              <a:pathLst>
                <a:path w="206" h="684">
                  <a:moveTo>
                    <a:pt x="0" y="492"/>
                  </a:moveTo>
                  <a:lnTo>
                    <a:pt x="68" y="510"/>
                  </a:lnTo>
                  <a:lnTo>
                    <a:pt x="68" y="514"/>
                  </a:lnTo>
                  <a:lnTo>
                    <a:pt x="67" y="516"/>
                  </a:lnTo>
                  <a:lnTo>
                    <a:pt x="67" y="521"/>
                  </a:lnTo>
                  <a:lnTo>
                    <a:pt x="67" y="525"/>
                  </a:lnTo>
                  <a:lnTo>
                    <a:pt x="65" y="529"/>
                  </a:lnTo>
                  <a:lnTo>
                    <a:pt x="65" y="533"/>
                  </a:lnTo>
                  <a:lnTo>
                    <a:pt x="65" y="536"/>
                  </a:lnTo>
                  <a:lnTo>
                    <a:pt x="65" y="540"/>
                  </a:lnTo>
                  <a:lnTo>
                    <a:pt x="65" y="547"/>
                  </a:lnTo>
                  <a:lnTo>
                    <a:pt x="67" y="559"/>
                  </a:lnTo>
                  <a:lnTo>
                    <a:pt x="69" y="570"/>
                  </a:lnTo>
                  <a:lnTo>
                    <a:pt x="72" y="582"/>
                  </a:lnTo>
                  <a:lnTo>
                    <a:pt x="74" y="593"/>
                  </a:lnTo>
                  <a:lnTo>
                    <a:pt x="77" y="602"/>
                  </a:lnTo>
                  <a:lnTo>
                    <a:pt x="79" y="608"/>
                  </a:lnTo>
                  <a:lnTo>
                    <a:pt x="79" y="611"/>
                  </a:lnTo>
                  <a:lnTo>
                    <a:pt x="69" y="634"/>
                  </a:lnTo>
                  <a:lnTo>
                    <a:pt x="72" y="670"/>
                  </a:lnTo>
                  <a:lnTo>
                    <a:pt x="73" y="671"/>
                  </a:lnTo>
                  <a:lnTo>
                    <a:pt x="74" y="674"/>
                  </a:lnTo>
                  <a:lnTo>
                    <a:pt x="77" y="675"/>
                  </a:lnTo>
                  <a:lnTo>
                    <a:pt x="80" y="678"/>
                  </a:lnTo>
                  <a:lnTo>
                    <a:pt x="84" y="680"/>
                  </a:lnTo>
                  <a:lnTo>
                    <a:pt x="88" y="681"/>
                  </a:lnTo>
                  <a:lnTo>
                    <a:pt x="93" y="681"/>
                  </a:lnTo>
                  <a:lnTo>
                    <a:pt x="95" y="680"/>
                  </a:lnTo>
                  <a:lnTo>
                    <a:pt x="99" y="676"/>
                  </a:lnTo>
                  <a:lnTo>
                    <a:pt x="101" y="673"/>
                  </a:lnTo>
                  <a:lnTo>
                    <a:pt x="103" y="668"/>
                  </a:lnTo>
                  <a:lnTo>
                    <a:pt x="105" y="664"/>
                  </a:lnTo>
                  <a:lnTo>
                    <a:pt x="105" y="659"/>
                  </a:lnTo>
                  <a:lnTo>
                    <a:pt x="106" y="655"/>
                  </a:lnTo>
                  <a:lnTo>
                    <a:pt x="106" y="654"/>
                  </a:lnTo>
                  <a:lnTo>
                    <a:pt x="106" y="653"/>
                  </a:lnTo>
                  <a:lnTo>
                    <a:pt x="98" y="606"/>
                  </a:lnTo>
                  <a:lnTo>
                    <a:pt x="113" y="510"/>
                  </a:lnTo>
                  <a:lnTo>
                    <a:pt x="113" y="510"/>
                  </a:lnTo>
                  <a:lnTo>
                    <a:pt x="119" y="510"/>
                  </a:lnTo>
                  <a:lnTo>
                    <a:pt x="119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34" y="497"/>
                  </a:lnTo>
                  <a:lnTo>
                    <a:pt x="134" y="502"/>
                  </a:lnTo>
                  <a:lnTo>
                    <a:pt x="135" y="508"/>
                  </a:lnTo>
                  <a:lnTo>
                    <a:pt x="135" y="514"/>
                  </a:lnTo>
                  <a:lnTo>
                    <a:pt x="136" y="523"/>
                  </a:lnTo>
                  <a:lnTo>
                    <a:pt x="136" y="531"/>
                  </a:lnTo>
                  <a:lnTo>
                    <a:pt x="137" y="540"/>
                  </a:lnTo>
                  <a:lnTo>
                    <a:pt x="140" y="551"/>
                  </a:lnTo>
                  <a:lnTo>
                    <a:pt x="142" y="562"/>
                  </a:lnTo>
                  <a:lnTo>
                    <a:pt x="144" y="573"/>
                  </a:lnTo>
                  <a:lnTo>
                    <a:pt x="146" y="585"/>
                  </a:lnTo>
                  <a:lnTo>
                    <a:pt x="149" y="594"/>
                  </a:lnTo>
                  <a:lnTo>
                    <a:pt x="151" y="602"/>
                  </a:lnTo>
                  <a:lnTo>
                    <a:pt x="152" y="607"/>
                  </a:lnTo>
                  <a:lnTo>
                    <a:pt x="152" y="609"/>
                  </a:lnTo>
                  <a:lnTo>
                    <a:pt x="152" y="612"/>
                  </a:lnTo>
                  <a:lnTo>
                    <a:pt x="152" y="619"/>
                  </a:lnTo>
                  <a:lnTo>
                    <a:pt x="151" y="629"/>
                  </a:lnTo>
                  <a:lnTo>
                    <a:pt x="152" y="642"/>
                  </a:lnTo>
                  <a:lnTo>
                    <a:pt x="152" y="654"/>
                  </a:lnTo>
                  <a:lnTo>
                    <a:pt x="155" y="665"/>
                  </a:lnTo>
                  <a:lnTo>
                    <a:pt x="157" y="675"/>
                  </a:lnTo>
                  <a:lnTo>
                    <a:pt x="162" y="680"/>
                  </a:lnTo>
                  <a:lnTo>
                    <a:pt x="167" y="681"/>
                  </a:lnTo>
                  <a:lnTo>
                    <a:pt x="173" y="683"/>
                  </a:lnTo>
                  <a:lnTo>
                    <a:pt x="178" y="683"/>
                  </a:lnTo>
                  <a:lnTo>
                    <a:pt x="183" y="683"/>
                  </a:lnTo>
                  <a:lnTo>
                    <a:pt x="188" y="681"/>
                  </a:lnTo>
                  <a:lnTo>
                    <a:pt x="192" y="680"/>
                  </a:lnTo>
                  <a:lnTo>
                    <a:pt x="195" y="680"/>
                  </a:lnTo>
                  <a:lnTo>
                    <a:pt x="195" y="680"/>
                  </a:lnTo>
                  <a:lnTo>
                    <a:pt x="193" y="666"/>
                  </a:lnTo>
                  <a:lnTo>
                    <a:pt x="192" y="665"/>
                  </a:lnTo>
                  <a:lnTo>
                    <a:pt x="190" y="660"/>
                  </a:lnTo>
                  <a:lnTo>
                    <a:pt x="187" y="653"/>
                  </a:lnTo>
                  <a:lnTo>
                    <a:pt x="183" y="643"/>
                  </a:lnTo>
                  <a:lnTo>
                    <a:pt x="180" y="632"/>
                  </a:lnTo>
                  <a:lnTo>
                    <a:pt x="177" y="621"/>
                  </a:lnTo>
                  <a:lnTo>
                    <a:pt x="175" y="611"/>
                  </a:lnTo>
                  <a:lnTo>
                    <a:pt x="175" y="599"/>
                  </a:lnTo>
                  <a:lnTo>
                    <a:pt x="175" y="587"/>
                  </a:lnTo>
                  <a:lnTo>
                    <a:pt x="176" y="568"/>
                  </a:lnTo>
                  <a:lnTo>
                    <a:pt x="177" y="547"/>
                  </a:lnTo>
                  <a:lnTo>
                    <a:pt x="180" y="525"/>
                  </a:lnTo>
                  <a:lnTo>
                    <a:pt x="182" y="505"/>
                  </a:lnTo>
                  <a:lnTo>
                    <a:pt x="183" y="487"/>
                  </a:lnTo>
                  <a:lnTo>
                    <a:pt x="185" y="475"/>
                  </a:lnTo>
                  <a:lnTo>
                    <a:pt x="185" y="471"/>
                  </a:lnTo>
                  <a:lnTo>
                    <a:pt x="186" y="471"/>
                  </a:lnTo>
                  <a:lnTo>
                    <a:pt x="187" y="469"/>
                  </a:lnTo>
                  <a:lnTo>
                    <a:pt x="188" y="468"/>
                  </a:lnTo>
                  <a:lnTo>
                    <a:pt x="191" y="466"/>
                  </a:lnTo>
                  <a:lnTo>
                    <a:pt x="193" y="462"/>
                  </a:lnTo>
                  <a:lnTo>
                    <a:pt x="195" y="456"/>
                  </a:lnTo>
                  <a:lnTo>
                    <a:pt x="197" y="447"/>
                  </a:lnTo>
                  <a:lnTo>
                    <a:pt x="198" y="436"/>
                  </a:lnTo>
                  <a:lnTo>
                    <a:pt x="198" y="432"/>
                  </a:lnTo>
                  <a:lnTo>
                    <a:pt x="197" y="420"/>
                  </a:lnTo>
                  <a:lnTo>
                    <a:pt x="197" y="404"/>
                  </a:lnTo>
                  <a:lnTo>
                    <a:pt x="196" y="384"/>
                  </a:lnTo>
                  <a:lnTo>
                    <a:pt x="196" y="364"/>
                  </a:lnTo>
                  <a:lnTo>
                    <a:pt x="196" y="347"/>
                  </a:lnTo>
                  <a:lnTo>
                    <a:pt x="196" y="333"/>
                  </a:lnTo>
                  <a:lnTo>
                    <a:pt x="198" y="326"/>
                  </a:lnTo>
                  <a:lnTo>
                    <a:pt x="200" y="322"/>
                  </a:lnTo>
                  <a:lnTo>
                    <a:pt x="202" y="317"/>
                  </a:lnTo>
                  <a:lnTo>
                    <a:pt x="203" y="313"/>
                  </a:lnTo>
                  <a:lnTo>
                    <a:pt x="205" y="308"/>
                  </a:lnTo>
                  <a:lnTo>
                    <a:pt x="205" y="302"/>
                  </a:lnTo>
                  <a:lnTo>
                    <a:pt x="205" y="296"/>
                  </a:lnTo>
                  <a:lnTo>
                    <a:pt x="202" y="290"/>
                  </a:lnTo>
                  <a:lnTo>
                    <a:pt x="198" y="281"/>
                  </a:lnTo>
                  <a:lnTo>
                    <a:pt x="192" y="268"/>
                  </a:lnTo>
                  <a:lnTo>
                    <a:pt x="192" y="259"/>
                  </a:lnTo>
                  <a:lnTo>
                    <a:pt x="193" y="249"/>
                  </a:lnTo>
                  <a:lnTo>
                    <a:pt x="197" y="237"/>
                  </a:lnTo>
                  <a:lnTo>
                    <a:pt x="200" y="221"/>
                  </a:lnTo>
                  <a:lnTo>
                    <a:pt x="198" y="200"/>
                  </a:lnTo>
                  <a:lnTo>
                    <a:pt x="195" y="171"/>
                  </a:lnTo>
                  <a:lnTo>
                    <a:pt x="183" y="130"/>
                  </a:lnTo>
                  <a:lnTo>
                    <a:pt x="181" y="125"/>
                  </a:lnTo>
                  <a:lnTo>
                    <a:pt x="177" y="121"/>
                  </a:lnTo>
                  <a:lnTo>
                    <a:pt x="175" y="117"/>
                  </a:lnTo>
                  <a:lnTo>
                    <a:pt x="171" y="116"/>
                  </a:lnTo>
                  <a:lnTo>
                    <a:pt x="167" y="115"/>
                  </a:lnTo>
                  <a:lnTo>
                    <a:pt x="165" y="114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0" y="112"/>
                  </a:lnTo>
                  <a:lnTo>
                    <a:pt x="156" y="111"/>
                  </a:lnTo>
                  <a:lnTo>
                    <a:pt x="152" y="109"/>
                  </a:lnTo>
                  <a:lnTo>
                    <a:pt x="149" y="106"/>
                  </a:lnTo>
                  <a:lnTo>
                    <a:pt x="146" y="104"/>
                  </a:lnTo>
                  <a:lnTo>
                    <a:pt x="145" y="101"/>
                  </a:lnTo>
                  <a:lnTo>
                    <a:pt x="145" y="100"/>
                  </a:lnTo>
                  <a:lnTo>
                    <a:pt x="146" y="97"/>
                  </a:lnTo>
                  <a:lnTo>
                    <a:pt x="147" y="95"/>
                  </a:lnTo>
                  <a:lnTo>
                    <a:pt x="150" y="94"/>
                  </a:lnTo>
                  <a:lnTo>
                    <a:pt x="152" y="91"/>
                  </a:lnTo>
                  <a:lnTo>
                    <a:pt x="155" y="89"/>
                  </a:lnTo>
                  <a:lnTo>
                    <a:pt x="157" y="86"/>
                  </a:lnTo>
                  <a:lnTo>
                    <a:pt x="159" y="84"/>
                  </a:lnTo>
                  <a:lnTo>
                    <a:pt x="159" y="81"/>
                  </a:lnTo>
                  <a:lnTo>
                    <a:pt x="159" y="78"/>
                  </a:lnTo>
                  <a:lnTo>
                    <a:pt x="157" y="75"/>
                  </a:lnTo>
                  <a:lnTo>
                    <a:pt x="156" y="75"/>
                  </a:lnTo>
                  <a:lnTo>
                    <a:pt x="154" y="74"/>
                  </a:lnTo>
                  <a:lnTo>
                    <a:pt x="151" y="74"/>
                  </a:lnTo>
                  <a:lnTo>
                    <a:pt x="150" y="73"/>
                  </a:lnTo>
                  <a:lnTo>
                    <a:pt x="149" y="70"/>
                  </a:lnTo>
                  <a:lnTo>
                    <a:pt x="150" y="66"/>
                  </a:lnTo>
                  <a:lnTo>
                    <a:pt x="152" y="57"/>
                  </a:lnTo>
                  <a:lnTo>
                    <a:pt x="154" y="48"/>
                  </a:lnTo>
                  <a:lnTo>
                    <a:pt x="155" y="40"/>
                  </a:lnTo>
                  <a:lnTo>
                    <a:pt x="155" y="34"/>
                  </a:lnTo>
                  <a:lnTo>
                    <a:pt x="154" y="30"/>
                  </a:lnTo>
                  <a:lnTo>
                    <a:pt x="154" y="27"/>
                  </a:lnTo>
                  <a:lnTo>
                    <a:pt x="152" y="26"/>
                  </a:lnTo>
                  <a:lnTo>
                    <a:pt x="152" y="24"/>
                  </a:lnTo>
                  <a:lnTo>
                    <a:pt x="152" y="24"/>
                  </a:lnTo>
                  <a:lnTo>
                    <a:pt x="152" y="23"/>
                  </a:lnTo>
                  <a:lnTo>
                    <a:pt x="152" y="22"/>
                  </a:lnTo>
                  <a:lnTo>
                    <a:pt x="152" y="21"/>
                  </a:lnTo>
                  <a:lnTo>
                    <a:pt x="152" y="18"/>
                  </a:lnTo>
                  <a:lnTo>
                    <a:pt x="152" y="16"/>
                  </a:lnTo>
                  <a:lnTo>
                    <a:pt x="151" y="13"/>
                  </a:lnTo>
                  <a:lnTo>
                    <a:pt x="151" y="11"/>
                  </a:lnTo>
                  <a:lnTo>
                    <a:pt x="150" y="7"/>
                  </a:lnTo>
                  <a:lnTo>
                    <a:pt x="144" y="4"/>
                  </a:lnTo>
                  <a:lnTo>
                    <a:pt x="135" y="2"/>
                  </a:lnTo>
                  <a:lnTo>
                    <a:pt x="125" y="1"/>
                  </a:lnTo>
                  <a:lnTo>
                    <a:pt x="115" y="0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93" y="1"/>
                  </a:lnTo>
                  <a:lnTo>
                    <a:pt x="78" y="12"/>
                  </a:lnTo>
                  <a:lnTo>
                    <a:pt x="69" y="21"/>
                  </a:lnTo>
                  <a:lnTo>
                    <a:pt x="67" y="29"/>
                  </a:lnTo>
                  <a:lnTo>
                    <a:pt x="67" y="37"/>
                  </a:lnTo>
                  <a:lnTo>
                    <a:pt x="69" y="45"/>
                  </a:lnTo>
                  <a:lnTo>
                    <a:pt x="72" y="52"/>
                  </a:lnTo>
                  <a:lnTo>
                    <a:pt x="74" y="59"/>
                  </a:lnTo>
                  <a:lnTo>
                    <a:pt x="73" y="66"/>
                  </a:lnTo>
                  <a:lnTo>
                    <a:pt x="72" y="73"/>
                  </a:lnTo>
                  <a:lnTo>
                    <a:pt x="68" y="78"/>
                  </a:lnTo>
                  <a:lnTo>
                    <a:pt x="65" y="81"/>
                  </a:lnTo>
                  <a:lnTo>
                    <a:pt x="63" y="84"/>
                  </a:lnTo>
                  <a:lnTo>
                    <a:pt x="60" y="84"/>
                  </a:lnTo>
                  <a:lnTo>
                    <a:pt x="59" y="85"/>
                  </a:lnTo>
                  <a:lnTo>
                    <a:pt x="57" y="85"/>
                  </a:lnTo>
                  <a:lnTo>
                    <a:pt x="57" y="85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69" y="102"/>
                  </a:lnTo>
                  <a:lnTo>
                    <a:pt x="69" y="102"/>
                  </a:lnTo>
                  <a:lnTo>
                    <a:pt x="69" y="105"/>
                  </a:lnTo>
                  <a:lnTo>
                    <a:pt x="67" y="107"/>
                  </a:lnTo>
                  <a:lnTo>
                    <a:pt x="62" y="112"/>
                  </a:lnTo>
                  <a:lnTo>
                    <a:pt x="53" y="117"/>
                  </a:lnTo>
                  <a:lnTo>
                    <a:pt x="41" y="125"/>
                  </a:lnTo>
                  <a:lnTo>
                    <a:pt x="34" y="132"/>
                  </a:lnTo>
                  <a:lnTo>
                    <a:pt x="29" y="145"/>
                  </a:lnTo>
                  <a:lnTo>
                    <a:pt x="26" y="162"/>
                  </a:lnTo>
                  <a:lnTo>
                    <a:pt x="22" y="180"/>
                  </a:lnTo>
                  <a:lnTo>
                    <a:pt x="19" y="199"/>
                  </a:lnTo>
                  <a:lnTo>
                    <a:pt x="18" y="215"/>
                  </a:lnTo>
                  <a:lnTo>
                    <a:pt x="17" y="228"/>
                  </a:lnTo>
                  <a:lnTo>
                    <a:pt x="17" y="234"/>
                  </a:lnTo>
                  <a:lnTo>
                    <a:pt x="17" y="237"/>
                  </a:lnTo>
                  <a:lnTo>
                    <a:pt x="19" y="245"/>
                  </a:lnTo>
                  <a:lnTo>
                    <a:pt x="22" y="255"/>
                  </a:lnTo>
                  <a:lnTo>
                    <a:pt x="24" y="266"/>
                  </a:lnTo>
                  <a:lnTo>
                    <a:pt x="28" y="278"/>
                  </a:lnTo>
                  <a:lnTo>
                    <a:pt x="32" y="288"/>
                  </a:lnTo>
                  <a:lnTo>
                    <a:pt x="34" y="297"/>
                  </a:lnTo>
                  <a:lnTo>
                    <a:pt x="37" y="303"/>
                  </a:lnTo>
                  <a:lnTo>
                    <a:pt x="32" y="335"/>
                  </a:lnTo>
                  <a:lnTo>
                    <a:pt x="28" y="337"/>
                  </a:lnTo>
                  <a:lnTo>
                    <a:pt x="27" y="339"/>
                  </a:lnTo>
                  <a:lnTo>
                    <a:pt x="24" y="342"/>
                  </a:lnTo>
                  <a:lnTo>
                    <a:pt x="23" y="344"/>
                  </a:lnTo>
                  <a:lnTo>
                    <a:pt x="23" y="347"/>
                  </a:lnTo>
                  <a:lnTo>
                    <a:pt x="22" y="350"/>
                  </a:lnTo>
                  <a:lnTo>
                    <a:pt x="22" y="353"/>
                  </a:lnTo>
                  <a:lnTo>
                    <a:pt x="22" y="354"/>
                  </a:lnTo>
                  <a:lnTo>
                    <a:pt x="0" y="356"/>
                  </a:lnTo>
                  <a:lnTo>
                    <a:pt x="0" y="492"/>
                  </a:lnTo>
                </a:path>
              </a:pathLst>
            </a:custGeom>
            <a:solidFill>
              <a:srgbClr val="FFCC6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88" name="Freeform 1180"/>
            <p:cNvSpPr>
              <a:spLocks/>
            </p:cNvSpPr>
            <p:nvPr/>
          </p:nvSpPr>
          <p:spPr bwMode="auto">
            <a:xfrm>
              <a:off x="2761" y="3265"/>
              <a:ext cx="25" cy="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4"/>
                </a:cxn>
                <a:cxn ang="0">
                  <a:pos x="22" y="26"/>
                </a:cxn>
                <a:cxn ang="0">
                  <a:pos x="24" y="14"/>
                </a:cxn>
                <a:cxn ang="0">
                  <a:pos x="12" y="6"/>
                </a:cxn>
                <a:cxn ang="0">
                  <a:pos x="6" y="0"/>
                </a:cxn>
              </a:cxnLst>
              <a:rect l="0" t="0" r="r" b="b"/>
              <a:pathLst>
                <a:path w="25" h="27">
                  <a:moveTo>
                    <a:pt x="6" y="0"/>
                  </a:moveTo>
                  <a:lnTo>
                    <a:pt x="0" y="24"/>
                  </a:lnTo>
                  <a:lnTo>
                    <a:pt x="22" y="26"/>
                  </a:lnTo>
                  <a:lnTo>
                    <a:pt x="24" y="14"/>
                  </a:lnTo>
                  <a:lnTo>
                    <a:pt x="12" y="6"/>
                  </a:lnTo>
                  <a:lnTo>
                    <a:pt x="6" y="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6989" name="Group 1181"/>
          <p:cNvGrpSpPr>
            <a:grpSpLocks/>
          </p:cNvGrpSpPr>
          <p:nvPr/>
        </p:nvGrpSpPr>
        <p:grpSpPr bwMode="auto">
          <a:xfrm>
            <a:off x="7315200" y="1676400"/>
            <a:ext cx="838200" cy="1295400"/>
            <a:chOff x="1753" y="2588"/>
            <a:chExt cx="528" cy="883"/>
          </a:xfrm>
        </p:grpSpPr>
        <p:sp>
          <p:nvSpPr>
            <p:cNvPr id="376990" name="Freeform 1182"/>
            <p:cNvSpPr>
              <a:spLocks/>
            </p:cNvSpPr>
            <p:nvPr/>
          </p:nvSpPr>
          <p:spPr bwMode="auto">
            <a:xfrm>
              <a:off x="1753" y="2588"/>
              <a:ext cx="450" cy="842"/>
            </a:xfrm>
            <a:custGeom>
              <a:avLst/>
              <a:gdLst/>
              <a:ahLst/>
              <a:cxnLst>
                <a:cxn ang="0">
                  <a:pos x="449" y="720"/>
                </a:cxn>
                <a:cxn ang="0">
                  <a:pos x="449" y="0"/>
                </a:cxn>
                <a:cxn ang="0">
                  <a:pos x="0" y="120"/>
                </a:cxn>
                <a:cxn ang="0">
                  <a:pos x="0" y="841"/>
                </a:cxn>
                <a:cxn ang="0">
                  <a:pos x="449" y="720"/>
                </a:cxn>
              </a:cxnLst>
              <a:rect l="0" t="0" r="r" b="b"/>
              <a:pathLst>
                <a:path w="450" h="842">
                  <a:moveTo>
                    <a:pt x="449" y="720"/>
                  </a:moveTo>
                  <a:lnTo>
                    <a:pt x="449" y="0"/>
                  </a:lnTo>
                  <a:lnTo>
                    <a:pt x="0" y="120"/>
                  </a:lnTo>
                  <a:lnTo>
                    <a:pt x="0" y="841"/>
                  </a:lnTo>
                  <a:lnTo>
                    <a:pt x="449" y="72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6991" name="Freeform 1183"/>
            <p:cNvSpPr>
              <a:spLocks/>
            </p:cNvSpPr>
            <p:nvPr/>
          </p:nvSpPr>
          <p:spPr bwMode="auto">
            <a:xfrm>
              <a:off x="1794" y="2608"/>
              <a:ext cx="450" cy="842"/>
            </a:xfrm>
            <a:custGeom>
              <a:avLst/>
              <a:gdLst/>
              <a:ahLst/>
              <a:cxnLst>
                <a:cxn ang="0">
                  <a:pos x="449" y="721"/>
                </a:cxn>
                <a:cxn ang="0">
                  <a:pos x="449" y="0"/>
                </a:cxn>
                <a:cxn ang="0">
                  <a:pos x="0" y="120"/>
                </a:cxn>
                <a:cxn ang="0">
                  <a:pos x="0" y="841"/>
                </a:cxn>
                <a:cxn ang="0">
                  <a:pos x="449" y="721"/>
                </a:cxn>
              </a:cxnLst>
              <a:rect l="0" t="0" r="r" b="b"/>
              <a:pathLst>
                <a:path w="450" h="842">
                  <a:moveTo>
                    <a:pt x="449" y="721"/>
                  </a:moveTo>
                  <a:lnTo>
                    <a:pt x="449" y="0"/>
                  </a:lnTo>
                  <a:lnTo>
                    <a:pt x="0" y="120"/>
                  </a:lnTo>
                  <a:lnTo>
                    <a:pt x="0" y="841"/>
                  </a:lnTo>
                  <a:lnTo>
                    <a:pt x="449" y="721"/>
                  </a:lnTo>
                </a:path>
              </a:pathLst>
            </a:custGeom>
            <a:solidFill>
              <a:srgbClr val="77777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76992" name="Group 1184"/>
            <p:cNvGrpSpPr>
              <a:grpSpLocks/>
            </p:cNvGrpSpPr>
            <p:nvPr/>
          </p:nvGrpSpPr>
          <p:grpSpPr bwMode="auto">
            <a:xfrm>
              <a:off x="1832" y="2629"/>
              <a:ext cx="449" cy="842"/>
              <a:chOff x="1832" y="2629"/>
              <a:chExt cx="449" cy="842"/>
            </a:xfrm>
          </p:grpSpPr>
          <p:sp>
            <p:nvSpPr>
              <p:cNvPr id="376993" name="Freeform 1185"/>
              <p:cNvSpPr>
                <a:spLocks/>
              </p:cNvSpPr>
              <p:nvPr/>
            </p:nvSpPr>
            <p:spPr bwMode="auto">
              <a:xfrm>
                <a:off x="1832" y="2629"/>
                <a:ext cx="449" cy="842"/>
              </a:xfrm>
              <a:custGeom>
                <a:avLst/>
                <a:gdLst/>
                <a:ahLst/>
                <a:cxnLst>
                  <a:cxn ang="0">
                    <a:pos x="448" y="720"/>
                  </a:cxn>
                  <a:cxn ang="0">
                    <a:pos x="448" y="0"/>
                  </a:cxn>
                  <a:cxn ang="0">
                    <a:pos x="0" y="120"/>
                  </a:cxn>
                  <a:cxn ang="0">
                    <a:pos x="0" y="841"/>
                  </a:cxn>
                  <a:cxn ang="0">
                    <a:pos x="448" y="720"/>
                  </a:cxn>
                </a:cxnLst>
                <a:rect l="0" t="0" r="r" b="b"/>
                <a:pathLst>
                  <a:path w="449" h="842">
                    <a:moveTo>
                      <a:pt x="448" y="720"/>
                    </a:moveTo>
                    <a:lnTo>
                      <a:pt x="448" y="0"/>
                    </a:lnTo>
                    <a:lnTo>
                      <a:pt x="0" y="120"/>
                    </a:lnTo>
                    <a:lnTo>
                      <a:pt x="0" y="841"/>
                    </a:lnTo>
                    <a:lnTo>
                      <a:pt x="448" y="7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94" name="Freeform 1186"/>
              <p:cNvSpPr>
                <a:spLocks/>
              </p:cNvSpPr>
              <p:nvPr/>
            </p:nvSpPr>
            <p:spPr bwMode="white">
              <a:xfrm>
                <a:off x="1859" y="2663"/>
                <a:ext cx="395" cy="773"/>
              </a:xfrm>
              <a:custGeom>
                <a:avLst/>
                <a:gdLst/>
                <a:ahLst/>
                <a:cxnLst>
                  <a:cxn ang="0">
                    <a:pos x="394" y="670"/>
                  </a:cxn>
                  <a:cxn ang="0">
                    <a:pos x="394" y="0"/>
                  </a:cxn>
                  <a:cxn ang="0">
                    <a:pos x="0" y="102"/>
                  </a:cxn>
                  <a:cxn ang="0">
                    <a:pos x="0" y="772"/>
                  </a:cxn>
                  <a:cxn ang="0">
                    <a:pos x="394" y="670"/>
                  </a:cxn>
                </a:cxnLst>
                <a:rect l="0" t="0" r="r" b="b"/>
                <a:pathLst>
                  <a:path w="395" h="773">
                    <a:moveTo>
                      <a:pt x="394" y="670"/>
                    </a:moveTo>
                    <a:lnTo>
                      <a:pt x="394" y="0"/>
                    </a:lnTo>
                    <a:lnTo>
                      <a:pt x="0" y="102"/>
                    </a:lnTo>
                    <a:lnTo>
                      <a:pt x="0" y="772"/>
                    </a:lnTo>
                    <a:lnTo>
                      <a:pt x="394" y="670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95" name="Freeform 1187"/>
              <p:cNvSpPr>
                <a:spLocks/>
              </p:cNvSpPr>
              <p:nvPr/>
            </p:nvSpPr>
            <p:spPr bwMode="auto">
              <a:xfrm>
                <a:off x="1894" y="2787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96" name="Freeform 1188"/>
              <p:cNvSpPr>
                <a:spLocks/>
              </p:cNvSpPr>
              <p:nvPr/>
            </p:nvSpPr>
            <p:spPr bwMode="auto">
              <a:xfrm>
                <a:off x="1894" y="2873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97" name="Freeform 1189"/>
              <p:cNvSpPr>
                <a:spLocks/>
              </p:cNvSpPr>
              <p:nvPr/>
            </p:nvSpPr>
            <p:spPr bwMode="auto">
              <a:xfrm>
                <a:off x="1894" y="2958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98" name="Freeform 1190"/>
              <p:cNvSpPr>
                <a:spLocks/>
              </p:cNvSpPr>
              <p:nvPr/>
            </p:nvSpPr>
            <p:spPr bwMode="auto">
              <a:xfrm>
                <a:off x="1894" y="3044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999" name="Freeform 1191"/>
              <p:cNvSpPr>
                <a:spLocks/>
              </p:cNvSpPr>
              <p:nvPr/>
            </p:nvSpPr>
            <p:spPr bwMode="auto">
              <a:xfrm>
                <a:off x="1894" y="3129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000" name="Freeform 1192"/>
              <p:cNvSpPr>
                <a:spLocks/>
              </p:cNvSpPr>
              <p:nvPr/>
            </p:nvSpPr>
            <p:spPr bwMode="auto">
              <a:xfrm>
                <a:off x="1894" y="3214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001" name="Freeform 1193"/>
              <p:cNvSpPr>
                <a:spLocks/>
              </p:cNvSpPr>
              <p:nvPr/>
            </p:nvSpPr>
            <p:spPr bwMode="auto">
              <a:xfrm>
                <a:off x="1894" y="3300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002" name="Freeform 1194"/>
              <p:cNvSpPr>
                <a:spLocks/>
              </p:cNvSpPr>
              <p:nvPr/>
            </p:nvSpPr>
            <p:spPr bwMode="auto">
              <a:xfrm>
                <a:off x="2082" y="2733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003" name="Freeform 1195"/>
              <p:cNvSpPr>
                <a:spLocks/>
              </p:cNvSpPr>
              <p:nvPr/>
            </p:nvSpPr>
            <p:spPr bwMode="auto">
              <a:xfrm>
                <a:off x="2082" y="2818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004" name="Freeform 1196"/>
              <p:cNvSpPr>
                <a:spLocks/>
              </p:cNvSpPr>
              <p:nvPr/>
            </p:nvSpPr>
            <p:spPr bwMode="auto">
              <a:xfrm>
                <a:off x="2082" y="2904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005" name="Freeform 1197"/>
              <p:cNvSpPr>
                <a:spLocks/>
              </p:cNvSpPr>
              <p:nvPr/>
            </p:nvSpPr>
            <p:spPr bwMode="auto">
              <a:xfrm>
                <a:off x="2082" y="2989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006" name="Freeform 1198"/>
              <p:cNvSpPr>
                <a:spLocks/>
              </p:cNvSpPr>
              <p:nvPr/>
            </p:nvSpPr>
            <p:spPr bwMode="auto">
              <a:xfrm>
                <a:off x="2082" y="3074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007" name="Freeform 1199"/>
              <p:cNvSpPr>
                <a:spLocks/>
              </p:cNvSpPr>
              <p:nvPr/>
            </p:nvSpPr>
            <p:spPr bwMode="auto">
              <a:xfrm>
                <a:off x="2082" y="3160"/>
                <a:ext cx="134" cy="70"/>
              </a:xfrm>
              <a:custGeom>
                <a:avLst/>
                <a:gdLst/>
                <a:ahLst/>
                <a:cxnLst>
                  <a:cxn ang="0">
                    <a:pos x="133" y="33"/>
                  </a:cxn>
                  <a:cxn ang="0">
                    <a:pos x="133" y="0"/>
                  </a:cxn>
                  <a:cxn ang="0">
                    <a:pos x="0" y="35"/>
                  </a:cxn>
                  <a:cxn ang="0">
                    <a:pos x="0" y="69"/>
                  </a:cxn>
                  <a:cxn ang="0">
                    <a:pos x="133" y="33"/>
                  </a:cxn>
                </a:cxnLst>
                <a:rect l="0" t="0" r="r" b="b"/>
                <a:pathLst>
                  <a:path w="134" h="70">
                    <a:moveTo>
                      <a:pt x="133" y="33"/>
                    </a:moveTo>
                    <a:lnTo>
                      <a:pt x="133" y="0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133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008" name="Freeform 1200"/>
              <p:cNvSpPr>
                <a:spLocks/>
              </p:cNvSpPr>
              <p:nvPr/>
            </p:nvSpPr>
            <p:spPr bwMode="auto">
              <a:xfrm>
                <a:off x="2082" y="3245"/>
                <a:ext cx="134" cy="70"/>
              </a:xfrm>
              <a:custGeom>
                <a:avLst/>
                <a:gdLst/>
                <a:ahLst/>
                <a:cxnLst>
                  <a:cxn ang="0">
                    <a:pos x="133" y="34"/>
                  </a:cxn>
                  <a:cxn ang="0">
                    <a:pos x="133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3" y="34"/>
                  </a:cxn>
                </a:cxnLst>
                <a:rect l="0" t="0" r="r" b="b"/>
                <a:pathLst>
                  <a:path w="134" h="70">
                    <a:moveTo>
                      <a:pt x="133" y="34"/>
                    </a:moveTo>
                    <a:lnTo>
                      <a:pt x="133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3" y="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應收帳款立帳</a:t>
            </a:r>
          </a:p>
        </p:txBody>
      </p:sp>
      <p:sp>
        <p:nvSpPr>
          <p:cNvPr id="393396" name="Rectangle 120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0768"/>
            <a:ext cx="8642350" cy="792163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Transactions</a:t>
            </a:r>
          </a:p>
          <a:p>
            <a:pPr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RA_CUSTOMER_TRX_ALL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（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MASTER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）</a:t>
            </a:r>
          </a:p>
        </p:txBody>
      </p:sp>
      <p:pic>
        <p:nvPicPr>
          <p:cNvPr id="393397" name="Picture 12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8857" y="2276872"/>
            <a:ext cx="7921575" cy="3828373"/>
          </a:xfrm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應收帳款立帳</a:t>
            </a:r>
          </a:p>
        </p:txBody>
      </p:sp>
      <p:sp>
        <p:nvSpPr>
          <p:cNvPr id="39527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Transactions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RA_CUSTOMER_TRX_LINES_ALL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（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DETAIL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）</a:t>
            </a:r>
          </a:p>
        </p:txBody>
      </p:sp>
      <p:pic>
        <p:nvPicPr>
          <p:cNvPr id="39527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561" y="2163172"/>
            <a:ext cx="7848871" cy="3858115"/>
          </a:xfrm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應收帳款稅額明細</a:t>
            </a:r>
          </a:p>
        </p:txBody>
      </p:sp>
      <p:pic>
        <p:nvPicPr>
          <p:cNvPr id="71270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8857" y="2237273"/>
            <a:ext cx="8137599" cy="4000039"/>
          </a:xfrm>
          <a:ln>
            <a:solidFill>
              <a:schemeClr val="tx2"/>
            </a:solidFill>
          </a:ln>
        </p:spPr>
      </p:pic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428596" y="1371600"/>
            <a:ext cx="7707312" cy="77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Transactions  [B] Tax</a:t>
            </a:r>
          </a:p>
          <a:p>
            <a:pPr algn="l" defTabSz="822325" eaLnBrk="0" hangingPunct="0">
              <a:spcBef>
                <a:spcPct val="50000"/>
              </a:spcBef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ZX_LINES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41" name="Rectangle 65" descr="白色大理石"/>
          <p:cNvSpPr>
            <a:spLocks noChangeArrowheads="1"/>
          </p:cNvSpPr>
          <p:nvPr/>
        </p:nvSpPr>
        <p:spPr bwMode="auto">
          <a:xfrm>
            <a:off x="685800" y="1371600"/>
            <a:ext cx="3048000" cy="51816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43" name="Rectangle 67" descr="白色大理石"/>
          <p:cNvSpPr>
            <a:spLocks noChangeArrowheads="1"/>
          </p:cNvSpPr>
          <p:nvPr/>
        </p:nvSpPr>
        <p:spPr bwMode="auto">
          <a:xfrm>
            <a:off x="3733800" y="1371600"/>
            <a:ext cx="2667000" cy="1295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914400" y="1371600"/>
            <a:ext cx="2654300" cy="2590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TRX_NUMBER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INVOICE_CURRENCY_CODE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COMPLETE_FLAG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CUST_TRX_TYPE_ID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BILL_TO_CUSTOMER_ID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SHIP_TO_CUSTOMER_ID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PRIMARY_SALESREP_ID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BATCH_SOURCE_ID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914400" y="4038600"/>
            <a:ext cx="2667000" cy="2514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RA_CUSTOMER_TRX_LINES_ALL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LINE_TYPE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EXTENDED_AMOUNT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DESCRIPTION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SALES_ORDER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INVENTORY_ITEM_ID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WAREHOUSE_ID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INTERFACE_LINE_ATTRIBUTE6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3810000" y="2667000"/>
            <a:ext cx="2446338" cy="990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RA_CUST_TRX_TYPES_ALL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CUST_TRX_TYPE_ID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latin typeface="Arial" charset="0"/>
                <a:ea typeface="新細明體" pitchFamily="18" charset="-120"/>
              </a:rPr>
              <a:t>TYPE = ‘INV</a:t>
            </a: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’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  <a:endParaRPr lang="en-US" altLang="zh-TW" sz="10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 flipV="1">
            <a:off x="762000" y="1828800"/>
            <a:ext cx="0" cy="4840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4995" name="Line 19"/>
          <p:cNvSpPr>
            <a:spLocks noChangeShapeType="1"/>
          </p:cNvSpPr>
          <p:nvPr/>
        </p:nvSpPr>
        <p:spPr bwMode="auto">
          <a:xfrm>
            <a:off x="762000" y="18288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4997" name="Line 21"/>
          <p:cNvSpPr>
            <a:spLocks noChangeShapeType="1"/>
          </p:cNvSpPr>
          <p:nvPr/>
        </p:nvSpPr>
        <p:spPr bwMode="auto">
          <a:xfrm>
            <a:off x="762000" y="47244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4998" name="Rectangle 2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應收帳款立</a:t>
            </a:r>
            <a:r>
              <a:rPr lang="zh-TW" altLang="en-US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帳</a:t>
            </a:r>
            <a:r>
              <a:rPr lang="en-US" altLang="zh-TW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Tables</a:t>
            </a:r>
            <a:r>
              <a:rPr lang="zh-TW" altLang="en-US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關聯圖</a:t>
            </a:r>
            <a:endParaRPr lang="zh-TW" altLang="en-US" sz="2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54999" name="Line 23"/>
          <p:cNvSpPr>
            <a:spLocks noChangeShapeType="1"/>
          </p:cNvSpPr>
          <p:nvPr/>
        </p:nvSpPr>
        <p:spPr bwMode="auto">
          <a:xfrm>
            <a:off x="3124200" y="27432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3733800" y="2743200"/>
            <a:ext cx="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01" name="Line 25"/>
          <p:cNvSpPr>
            <a:spLocks noChangeShapeType="1"/>
          </p:cNvSpPr>
          <p:nvPr/>
        </p:nvSpPr>
        <p:spPr bwMode="auto">
          <a:xfrm>
            <a:off x="3733800" y="30480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6589713" y="1341438"/>
            <a:ext cx="2446337" cy="990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AR_LOOKUPS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LOOKUP_TYPE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LOOIUP_CODE</a:t>
            </a: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 = ‘</a:t>
            </a: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INV/CM’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MEANING</a:t>
            </a:r>
            <a:endParaRPr lang="en-US" altLang="zh-TW" sz="10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grpSp>
        <p:nvGrpSpPr>
          <p:cNvPr id="255044" name="Group 68"/>
          <p:cNvGrpSpPr>
            <a:grpSpLocks/>
          </p:cNvGrpSpPr>
          <p:nvPr/>
        </p:nvGrpSpPr>
        <p:grpSpPr bwMode="auto">
          <a:xfrm>
            <a:off x="5334000" y="1700213"/>
            <a:ext cx="1685925" cy="1576387"/>
            <a:chOff x="3360" y="1920"/>
            <a:chExt cx="1056" cy="144"/>
          </a:xfrm>
        </p:grpSpPr>
        <p:sp>
          <p:nvSpPr>
            <p:cNvPr id="255003" name="Line 27"/>
            <p:cNvSpPr>
              <a:spLocks noChangeShapeType="1"/>
            </p:cNvSpPr>
            <p:nvPr/>
          </p:nvSpPr>
          <p:spPr bwMode="auto">
            <a:xfrm>
              <a:off x="3360" y="2064"/>
              <a:ext cx="67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5004" name="Line 28"/>
            <p:cNvSpPr>
              <a:spLocks noChangeShapeType="1"/>
            </p:cNvSpPr>
            <p:nvPr/>
          </p:nvSpPr>
          <p:spPr bwMode="auto">
            <a:xfrm flipV="1">
              <a:off x="4032" y="1920"/>
              <a:ext cx="0" cy="1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5005" name="Line 29"/>
            <p:cNvSpPr>
              <a:spLocks noChangeShapeType="1"/>
            </p:cNvSpPr>
            <p:nvPr/>
          </p:nvSpPr>
          <p:spPr bwMode="auto">
            <a:xfrm>
              <a:off x="4032" y="1920"/>
              <a:ext cx="3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55006" name="Rectangle 30"/>
          <p:cNvSpPr>
            <a:spLocks noChangeArrowheads="1"/>
          </p:cNvSpPr>
          <p:nvPr/>
        </p:nvSpPr>
        <p:spPr bwMode="auto">
          <a:xfrm>
            <a:off x="3810000" y="3733800"/>
            <a:ext cx="2446338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/>
            <a:r>
              <a:rPr lang="en-US" altLang="zh-TW" sz="10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HZ_CUST_ACCOUNTS</a:t>
            </a:r>
            <a:endParaRPr lang="en-US" altLang="zh-TW"/>
          </a:p>
          <a:p>
            <a:pPr marL="411163" lvl="1" algn="l" defTabSz="822325"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CUSTOMER_ID</a:t>
            </a:r>
            <a:endParaRPr lang="en-US" altLang="zh-TW" sz="1000" b="1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5008" name="Line 32"/>
          <p:cNvSpPr>
            <a:spLocks noChangeShapeType="1"/>
          </p:cNvSpPr>
          <p:nvPr/>
        </p:nvSpPr>
        <p:spPr bwMode="auto">
          <a:xfrm>
            <a:off x="3124200" y="3200400"/>
            <a:ext cx="584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11" name="Rectangle 35"/>
          <p:cNvSpPr>
            <a:spLocks noChangeArrowheads="1"/>
          </p:cNvSpPr>
          <p:nvPr/>
        </p:nvSpPr>
        <p:spPr bwMode="auto">
          <a:xfrm>
            <a:off x="6615113" y="2420938"/>
            <a:ext cx="2133600" cy="106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RA_SALESREPS_ALL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SALESREP_ID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SALESREP_NUMBER</a:t>
            </a:r>
          </a:p>
        </p:txBody>
      </p:sp>
      <p:sp>
        <p:nvSpPr>
          <p:cNvPr id="255013" name="Line 37"/>
          <p:cNvSpPr>
            <a:spLocks noChangeShapeType="1"/>
          </p:cNvSpPr>
          <p:nvPr/>
        </p:nvSpPr>
        <p:spPr bwMode="auto">
          <a:xfrm>
            <a:off x="3124200" y="3429000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55045" name="Group 69"/>
          <p:cNvGrpSpPr>
            <a:grpSpLocks/>
          </p:cNvGrpSpPr>
          <p:nvPr/>
        </p:nvGrpSpPr>
        <p:grpSpPr bwMode="auto">
          <a:xfrm>
            <a:off x="3429000" y="2852738"/>
            <a:ext cx="3735388" cy="1800225"/>
            <a:chOff x="2160" y="2688"/>
            <a:chExt cx="2256" cy="243"/>
          </a:xfrm>
        </p:grpSpPr>
        <p:sp>
          <p:nvSpPr>
            <p:cNvPr id="255015" name="Line 39"/>
            <p:cNvSpPr>
              <a:spLocks noChangeShapeType="1"/>
            </p:cNvSpPr>
            <p:nvPr/>
          </p:nvSpPr>
          <p:spPr bwMode="auto">
            <a:xfrm>
              <a:off x="2160" y="2931"/>
              <a:ext cx="187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5016" name="Line 40"/>
            <p:cNvSpPr>
              <a:spLocks noChangeShapeType="1"/>
            </p:cNvSpPr>
            <p:nvPr/>
          </p:nvSpPr>
          <p:spPr bwMode="auto">
            <a:xfrm flipV="1">
              <a:off x="4032" y="2688"/>
              <a:ext cx="0" cy="24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5017" name="Line 41"/>
            <p:cNvSpPr>
              <a:spLocks noChangeShapeType="1"/>
            </p:cNvSpPr>
            <p:nvPr/>
          </p:nvSpPr>
          <p:spPr bwMode="auto">
            <a:xfrm>
              <a:off x="4032" y="2688"/>
              <a:ext cx="3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55018" name="Rectangle 42"/>
          <p:cNvSpPr>
            <a:spLocks noChangeArrowheads="1"/>
          </p:cNvSpPr>
          <p:nvPr/>
        </p:nvSpPr>
        <p:spPr bwMode="auto">
          <a:xfrm>
            <a:off x="3810000" y="4724400"/>
            <a:ext cx="2446338" cy="762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RA_BATCH_SOURCES_ALL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BATCH_SOURCE_ID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  <a:endParaRPr lang="en-US" altLang="zh-TW" sz="10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55019" name="Line 43"/>
          <p:cNvSpPr>
            <a:spLocks noChangeShapeType="1"/>
          </p:cNvSpPr>
          <p:nvPr/>
        </p:nvSpPr>
        <p:spPr bwMode="auto">
          <a:xfrm>
            <a:off x="3124200" y="3657600"/>
            <a:ext cx="228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20" name="Line 44"/>
          <p:cNvSpPr>
            <a:spLocks noChangeShapeType="1"/>
          </p:cNvSpPr>
          <p:nvPr/>
        </p:nvSpPr>
        <p:spPr bwMode="auto">
          <a:xfrm flipV="1">
            <a:off x="3352800" y="3657600"/>
            <a:ext cx="0" cy="1427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21" name="Line 45"/>
          <p:cNvSpPr>
            <a:spLocks noChangeShapeType="1"/>
          </p:cNvSpPr>
          <p:nvPr/>
        </p:nvSpPr>
        <p:spPr bwMode="auto">
          <a:xfrm>
            <a:off x="3352800" y="5084763"/>
            <a:ext cx="914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22" name="Rectangle 46"/>
          <p:cNvSpPr>
            <a:spLocks noChangeArrowheads="1"/>
          </p:cNvSpPr>
          <p:nvPr/>
        </p:nvSpPr>
        <p:spPr bwMode="auto">
          <a:xfrm>
            <a:off x="3810000" y="1371600"/>
            <a:ext cx="2446338" cy="1219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AR_PAYMENT_SCHEDULES_ALL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CLASS &lt;&gt; ‘PMT’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DUE_DATE</a:t>
            </a:r>
            <a:endParaRPr lang="en-US" altLang="zh-TW" sz="10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55023" name="Line 47"/>
          <p:cNvSpPr>
            <a:spLocks noChangeShapeType="1"/>
          </p:cNvSpPr>
          <p:nvPr/>
        </p:nvSpPr>
        <p:spPr bwMode="auto">
          <a:xfrm>
            <a:off x="3657600" y="19050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24" name="Line 48"/>
          <p:cNvSpPr>
            <a:spLocks noChangeShapeType="1"/>
          </p:cNvSpPr>
          <p:nvPr/>
        </p:nvSpPr>
        <p:spPr bwMode="auto">
          <a:xfrm>
            <a:off x="3124200" y="19050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26" name="Line 50"/>
          <p:cNvSpPr>
            <a:spLocks noChangeShapeType="1"/>
          </p:cNvSpPr>
          <p:nvPr/>
        </p:nvSpPr>
        <p:spPr bwMode="auto">
          <a:xfrm>
            <a:off x="3124200" y="29718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27" name="Line 51"/>
          <p:cNvSpPr>
            <a:spLocks noChangeShapeType="1"/>
          </p:cNvSpPr>
          <p:nvPr/>
        </p:nvSpPr>
        <p:spPr bwMode="auto">
          <a:xfrm>
            <a:off x="3657600" y="2971800"/>
            <a:ext cx="0" cy="1249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28" name="Line 52"/>
          <p:cNvSpPr>
            <a:spLocks noChangeShapeType="1"/>
          </p:cNvSpPr>
          <p:nvPr/>
        </p:nvSpPr>
        <p:spPr bwMode="auto">
          <a:xfrm>
            <a:off x="3657600" y="4221163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29" name="Line 53"/>
          <p:cNvSpPr>
            <a:spLocks noChangeShapeType="1"/>
          </p:cNvSpPr>
          <p:nvPr/>
        </p:nvSpPr>
        <p:spPr bwMode="auto">
          <a:xfrm>
            <a:off x="3429000" y="3429000"/>
            <a:ext cx="0" cy="1219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30" name="Rectangle 54"/>
          <p:cNvSpPr>
            <a:spLocks noChangeArrowheads="1"/>
          </p:cNvSpPr>
          <p:nvPr/>
        </p:nvSpPr>
        <p:spPr bwMode="auto">
          <a:xfrm>
            <a:off x="6913563" y="3573463"/>
            <a:ext cx="1690687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OE_ORDER_LINES_ALL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LINE_ID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HEADER_ID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55031" name="Rectangle 55"/>
          <p:cNvSpPr>
            <a:spLocks noChangeArrowheads="1"/>
          </p:cNvSpPr>
          <p:nvPr/>
        </p:nvSpPr>
        <p:spPr bwMode="auto">
          <a:xfrm>
            <a:off x="3810000" y="5562600"/>
            <a:ext cx="2446338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MTL_SYSTEM_ITEMS_B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INVENTORY_ITEM_ID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ORGANIZATION_ID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SEGMENT1..20</a:t>
            </a:r>
            <a:endParaRPr lang="en-US" altLang="zh-TW" sz="10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55032" name="Line 56"/>
          <p:cNvSpPr>
            <a:spLocks noChangeShapeType="1"/>
          </p:cNvSpPr>
          <p:nvPr/>
        </p:nvSpPr>
        <p:spPr bwMode="auto">
          <a:xfrm>
            <a:off x="3124200" y="58674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33" name="Line 57"/>
          <p:cNvSpPr>
            <a:spLocks noChangeShapeType="1"/>
          </p:cNvSpPr>
          <p:nvPr/>
        </p:nvSpPr>
        <p:spPr bwMode="auto">
          <a:xfrm>
            <a:off x="3124200" y="60960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34" name="Line 58"/>
          <p:cNvSpPr>
            <a:spLocks noChangeShapeType="1"/>
          </p:cNvSpPr>
          <p:nvPr/>
        </p:nvSpPr>
        <p:spPr bwMode="auto">
          <a:xfrm>
            <a:off x="3429000" y="6324600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35" name="Line 59"/>
          <p:cNvSpPr>
            <a:spLocks noChangeShapeType="1"/>
          </p:cNvSpPr>
          <p:nvPr/>
        </p:nvSpPr>
        <p:spPr bwMode="auto">
          <a:xfrm flipV="1">
            <a:off x="3733800" y="6324600"/>
            <a:ext cx="0" cy="152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5036" name="Line 60"/>
          <p:cNvSpPr>
            <a:spLocks noChangeShapeType="1"/>
          </p:cNvSpPr>
          <p:nvPr/>
        </p:nvSpPr>
        <p:spPr bwMode="auto">
          <a:xfrm>
            <a:off x="3733800" y="6477000"/>
            <a:ext cx="2667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55046" name="Group 70"/>
          <p:cNvGrpSpPr>
            <a:grpSpLocks/>
          </p:cNvGrpSpPr>
          <p:nvPr/>
        </p:nvGrpSpPr>
        <p:grpSpPr bwMode="auto">
          <a:xfrm>
            <a:off x="6400800" y="3933825"/>
            <a:ext cx="609600" cy="2543175"/>
            <a:chOff x="4032" y="3456"/>
            <a:chExt cx="384" cy="624"/>
          </a:xfrm>
        </p:grpSpPr>
        <p:sp>
          <p:nvSpPr>
            <p:cNvPr id="255037" name="Line 61"/>
            <p:cNvSpPr>
              <a:spLocks noChangeShapeType="1"/>
            </p:cNvSpPr>
            <p:nvPr/>
          </p:nvSpPr>
          <p:spPr bwMode="auto">
            <a:xfrm flipV="1">
              <a:off x="4032" y="3456"/>
              <a:ext cx="0" cy="62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5038" name="Line 62"/>
            <p:cNvSpPr>
              <a:spLocks noChangeShapeType="1"/>
            </p:cNvSpPr>
            <p:nvPr/>
          </p:nvSpPr>
          <p:spPr bwMode="auto">
            <a:xfrm>
              <a:off x="4032" y="3456"/>
              <a:ext cx="3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55047" name="Rectangle 71"/>
          <p:cNvSpPr>
            <a:spLocks noChangeArrowheads="1"/>
          </p:cNvSpPr>
          <p:nvPr/>
        </p:nvSpPr>
        <p:spPr bwMode="auto">
          <a:xfrm>
            <a:off x="6948488" y="4437063"/>
            <a:ext cx="1655762" cy="242093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ZX_LINES_V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TAX_LINE_ID</a:t>
            </a: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TRX_ID</a:t>
            </a: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TRX_LINE_ID</a:t>
            </a: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TRX_NUMBER</a:t>
            </a: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TAX_AMT</a:t>
            </a: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TAX_RATE_ID</a:t>
            </a: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TAX_RATE</a:t>
            </a: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LINE_AMT</a:t>
            </a: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ENTITY_CODE</a:t>
            </a:r>
            <a:b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</a:b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 =‘TRANSACTIONS’</a:t>
            </a:r>
          </a:p>
          <a:p>
            <a:pPr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5048" name="Line 72"/>
          <p:cNvSpPr>
            <a:spLocks noChangeShapeType="1"/>
          </p:cNvSpPr>
          <p:nvPr/>
        </p:nvSpPr>
        <p:spPr bwMode="auto">
          <a:xfrm>
            <a:off x="755650" y="6669088"/>
            <a:ext cx="6048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255049" name="Line 73"/>
          <p:cNvSpPr>
            <a:spLocks noChangeShapeType="1"/>
          </p:cNvSpPr>
          <p:nvPr/>
        </p:nvSpPr>
        <p:spPr bwMode="auto">
          <a:xfrm flipV="1">
            <a:off x="6804025" y="5013325"/>
            <a:ext cx="0" cy="16557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255050" name="Line 74"/>
          <p:cNvSpPr>
            <a:spLocks noChangeShapeType="1"/>
          </p:cNvSpPr>
          <p:nvPr/>
        </p:nvSpPr>
        <p:spPr bwMode="auto">
          <a:xfrm>
            <a:off x="6877050" y="5229225"/>
            <a:ext cx="1428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255051" name="Line 75"/>
          <p:cNvSpPr>
            <a:spLocks noChangeShapeType="1"/>
          </p:cNvSpPr>
          <p:nvPr/>
        </p:nvSpPr>
        <p:spPr bwMode="auto">
          <a:xfrm flipH="1">
            <a:off x="539750" y="4508500"/>
            <a:ext cx="5762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255052" name="Line 76"/>
          <p:cNvSpPr>
            <a:spLocks noChangeShapeType="1"/>
          </p:cNvSpPr>
          <p:nvPr/>
        </p:nvSpPr>
        <p:spPr bwMode="auto">
          <a:xfrm>
            <a:off x="539750" y="4508500"/>
            <a:ext cx="0" cy="22066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255053" name="Line 77"/>
          <p:cNvSpPr>
            <a:spLocks noChangeShapeType="1"/>
          </p:cNvSpPr>
          <p:nvPr/>
        </p:nvSpPr>
        <p:spPr bwMode="auto">
          <a:xfrm>
            <a:off x="539750" y="6742113"/>
            <a:ext cx="6337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255054" name="Line 78"/>
          <p:cNvSpPr>
            <a:spLocks noChangeShapeType="1"/>
          </p:cNvSpPr>
          <p:nvPr/>
        </p:nvSpPr>
        <p:spPr bwMode="auto">
          <a:xfrm>
            <a:off x="6877050" y="5229225"/>
            <a:ext cx="0" cy="1512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255056" name="Line 80"/>
          <p:cNvSpPr>
            <a:spLocks noChangeShapeType="1"/>
          </p:cNvSpPr>
          <p:nvPr/>
        </p:nvSpPr>
        <p:spPr bwMode="auto">
          <a:xfrm flipH="1">
            <a:off x="6804025" y="5013325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72" name="Rectangle 48"/>
          <p:cNvSpPr>
            <a:spLocks noChangeArrowheads="1"/>
          </p:cNvSpPr>
          <p:nvPr/>
        </p:nvSpPr>
        <p:spPr bwMode="auto">
          <a:xfrm>
            <a:off x="714348" y="15240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TW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Memo</a:t>
            </a:r>
          </a:p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endParaRPr lang="en-US" altLang="zh-TW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endParaRPr lang="en-US" altLang="zh-TW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endParaRPr lang="en-US" altLang="zh-TW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spcBef>
                <a:spcPct val="20000"/>
              </a:spcBef>
              <a:buClr>
                <a:srgbClr val="FF3300"/>
              </a:buClr>
            </a:pPr>
            <a:endParaRPr lang="en-US" altLang="zh-TW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spcBef>
                <a:spcPct val="20000"/>
              </a:spcBef>
              <a:buClr>
                <a:srgbClr val="FF3300"/>
              </a:buClr>
            </a:pPr>
            <a:endParaRPr lang="en-US" altLang="zh-TW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TW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On-Account Credit</a:t>
            </a:r>
          </a:p>
        </p:txBody>
      </p:sp>
      <p:grpSp>
        <p:nvGrpSpPr>
          <p:cNvPr id="385073" name="Group 49"/>
          <p:cNvGrpSpPr>
            <a:grpSpLocks/>
          </p:cNvGrpSpPr>
          <p:nvPr/>
        </p:nvGrpSpPr>
        <p:grpSpPr bwMode="auto">
          <a:xfrm>
            <a:off x="6400800" y="4419600"/>
            <a:ext cx="914400" cy="1331913"/>
            <a:chOff x="945" y="937"/>
            <a:chExt cx="447" cy="839"/>
          </a:xfrm>
        </p:grpSpPr>
        <p:sp>
          <p:nvSpPr>
            <p:cNvPr id="385074" name="Freeform 50"/>
            <p:cNvSpPr>
              <a:spLocks/>
            </p:cNvSpPr>
            <p:nvPr/>
          </p:nvSpPr>
          <p:spPr bwMode="auto">
            <a:xfrm>
              <a:off x="945" y="937"/>
              <a:ext cx="447" cy="839"/>
            </a:xfrm>
            <a:custGeom>
              <a:avLst/>
              <a:gdLst/>
              <a:ahLst/>
              <a:cxnLst>
                <a:cxn ang="0">
                  <a:pos x="446" y="718"/>
                </a:cxn>
                <a:cxn ang="0">
                  <a:pos x="446" y="0"/>
                </a:cxn>
                <a:cxn ang="0">
                  <a:pos x="0" y="120"/>
                </a:cxn>
                <a:cxn ang="0">
                  <a:pos x="0" y="838"/>
                </a:cxn>
                <a:cxn ang="0">
                  <a:pos x="446" y="718"/>
                </a:cxn>
              </a:cxnLst>
              <a:rect l="0" t="0" r="r" b="b"/>
              <a:pathLst>
                <a:path w="447" h="839">
                  <a:moveTo>
                    <a:pt x="446" y="718"/>
                  </a:moveTo>
                  <a:lnTo>
                    <a:pt x="446" y="0"/>
                  </a:lnTo>
                  <a:lnTo>
                    <a:pt x="0" y="120"/>
                  </a:lnTo>
                  <a:lnTo>
                    <a:pt x="0" y="838"/>
                  </a:lnTo>
                  <a:lnTo>
                    <a:pt x="446" y="71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75" name="Freeform 51"/>
            <p:cNvSpPr>
              <a:spLocks/>
            </p:cNvSpPr>
            <p:nvPr/>
          </p:nvSpPr>
          <p:spPr bwMode="auto">
            <a:xfrm>
              <a:off x="972" y="972"/>
              <a:ext cx="393" cy="770"/>
            </a:xfrm>
            <a:custGeom>
              <a:avLst/>
              <a:gdLst/>
              <a:ahLst/>
              <a:cxnLst>
                <a:cxn ang="0">
                  <a:pos x="392" y="666"/>
                </a:cxn>
                <a:cxn ang="0">
                  <a:pos x="392" y="0"/>
                </a:cxn>
                <a:cxn ang="0">
                  <a:pos x="0" y="101"/>
                </a:cxn>
                <a:cxn ang="0">
                  <a:pos x="0" y="769"/>
                </a:cxn>
                <a:cxn ang="0">
                  <a:pos x="392" y="666"/>
                </a:cxn>
              </a:cxnLst>
              <a:rect l="0" t="0" r="r" b="b"/>
              <a:pathLst>
                <a:path w="393" h="770">
                  <a:moveTo>
                    <a:pt x="392" y="666"/>
                  </a:moveTo>
                  <a:lnTo>
                    <a:pt x="392" y="0"/>
                  </a:lnTo>
                  <a:lnTo>
                    <a:pt x="0" y="101"/>
                  </a:lnTo>
                  <a:lnTo>
                    <a:pt x="0" y="769"/>
                  </a:lnTo>
                  <a:lnTo>
                    <a:pt x="392" y="666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76" name="Freeform 52"/>
            <p:cNvSpPr>
              <a:spLocks/>
            </p:cNvSpPr>
            <p:nvPr/>
          </p:nvSpPr>
          <p:spPr bwMode="auto">
            <a:xfrm>
              <a:off x="1124" y="1044"/>
              <a:ext cx="206" cy="86"/>
            </a:xfrm>
            <a:custGeom>
              <a:avLst/>
              <a:gdLst/>
              <a:ahLst/>
              <a:cxnLst>
                <a:cxn ang="0">
                  <a:pos x="205" y="33"/>
                </a:cxn>
                <a:cxn ang="0">
                  <a:pos x="205" y="0"/>
                </a:cxn>
                <a:cxn ang="0">
                  <a:pos x="0" y="51"/>
                </a:cxn>
                <a:cxn ang="0">
                  <a:pos x="0" y="85"/>
                </a:cxn>
                <a:cxn ang="0">
                  <a:pos x="205" y="33"/>
                </a:cxn>
              </a:cxnLst>
              <a:rect l="0" t="0" r="r" b="b"/>
              <a:pathLst>
                <a:path w="206" h="86">
                  <a:moveTo>
                    <a:pt x="205" y="33"/>
                  </a:moveTo>
                  <a:lnTo>
                    <a:pt x="205" y="0"/>
                  </a:lnTo>
                  <a:lnTo>
                    <a:pt x="0" y="51"/>
                  </a:lnTo>
                  <a:lnTo>
                    <a:pt x="0" y="85"/>
                  </a:lnTo>
                  <a:lnTo>
                    <a:pt x="205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77" name="Freeform 53"/>
            <p:cNvSpPr>
              <a:spLocks/>
            </p:cNvSpPr>
            <p:nvPr/>
          </p:nvSpPr>
          <p:spPr bwMode="auto">
            <a:xfrm>
              <a:off x="1007" y="1172"/>
              <a:ext cx="175" cy="78"/>
            </a:xfrm>
            <a:custGeom>
              <a:avLst/>
              <a:gdLst/>
              <a:ahLst/>
              <a:cxnLst>
                <a:cxn ang="0">
                  <a:pos x="174" y="33"/>
                </a:cxn>
                <a:cxn ang="0">
                  <a:pos x="174" y="0"/>
                </a:cxn>
                <a:cxn ang="0">
                  <a:pos x="0" y="44"/>
                </a:cxn>
                <a:cxn ang="0">
                  <a:pos x="0" y="77"/>
                </a:cxn>
                <a:cxn ang="0">
                  <a:pos x="174" y="33"/>
                </a:cxn>
              </a:cxnLst>
              <a:rect l="0" t="0" r="r" b="b"/>
              <a:pathLst>
                <a:path w="175" h="78">
                  <a:moveTo>
                    <a:pt x="174" y="33"/>
                  </a:moveTo>
                  <a:lnTo>
                    <a:pt x="174" y="0"/>
                  </a:lnTo>
                  <a:lnTo>
                    <a:pt x="0" y="44"/>
                  </a:lnTo>
                  <a:lnTo>
                    <a:pt x="0" y="77"/>
                  </a:lnTo>
                  <a:lnTo>
                    <a:pt x="174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78" name="Freeform 54"/>
            <p:cNvSpPr>
              <a:spLocks/>
            </p:cNvSpPr>
            <p:nvPr/>
          </p:nvSpPr>
          <p:spPr bwMode="auto">
            <a:xfrm>
              <a:off x="1007" y="1258"/>
              <a:ext cx="175" cy="77"/>
            </a:xfrm>
            <a:custGeom>
              <a:avLst/>
              <a:gdLst/>
              <a:ahLst/>
              <a:cxnLst>
                <a:cxn ang="0">
                  <a:pos x="174" y="32"/>
                </a:cxn>
                <a:cxn ang="0">
                  <a:pos x="174" y="0"/>
                </a:cxn>
                <a:cxn ang="0">
                  <a:pos x="0" y="43"/>
                </a:cxn>
                <a:cxn ang="0">
                  <a:pos x="0" y="76"/>
                </a:cxn>
                <a:cxn ang="0">
                  <a:pos x="174" y="32"/>
                </a:cxn>
              </a:cxnLst>
              <a:rect l="0" t="0" r="r" b="b"/>
              <a:pathLst>
                <a:path w="175" h="77">
                  <a:moveTo>
                    <a:pt x="174" y="32"/>
                  </a:moveTo>
                  <a:lnTo>
                    <a:pt x="174" y="0"/>
                  </a:lnTo>
                  <a:lnTo>
                    <a:pt x="0" y="43"/>
                  </a:lnTo>
                  <a:lnTo>
                    <a:pt x="0" y="76"/>
                  </a:lnTo>
                  <a:lnTo>
                    <a:pt x="174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79" name="Freeform 55"/>
            <p:cNvSpPr>
              <a:spLocks/>
            </p:cNvSpPr>
            <p:nvPr/>
          </p:nvSpPr>
          <p:spPr bwMode="auto">
            <a:xfrm>
              <a:off x="1007" y="1342"/>
              <a:ext cx="175" cy="79"/>
            </a:xfrm>
            <a:custGeom>
              <a:avLst/>
              <a:gdLst/>
              <a:ahLst/>
              <a:cxnLst>
                <a:cxn ang="0">
                  <a:pos x="174" y="33"/>
                </a:cxn>
                <a:cxn ang="0">
                  <a:pos x="174" y="0"/>
                </a:cxn>
                <a:cxn ang="0">
                  <a:pos x="0" y="44"/>
                </a:cxn>
                <a:cxn ang="0">
                  <a:pos x="0" y="78"/>
                </a:cxn>
                <a:cxn ang="0">
                  <a:pos x="174" y="33"/>
                </a:cxn>
              </a:cxnLst>
              <a:rect l="0" t="0" r="r" b="b"/>
              <a:pathLst>
                <a:path w="175" h="79">
                  <a:moveTo>
                    <a:pt x="174" y="33"/>
                  </a:moveTo>
                  <a:lnTo>
                    <a:pt x="174" y="0"/>
                  </a:lnTo>
                  <a:lnTo>
                    <a:pt x="0" y="44"/>
                  </a:lnTo>
                  <a:lnTo>
                    <a:pt x="0" y="78"/>
                  </a:lnTo>
                  <a:lnTo>
                    <a:pt x="174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80" name="Freeform 56"/>
            <p:cNvSpPr>
              <a:spLocks/>
            </p:cNvSpPr>
            <p:nvPr/>
          </p:nvSpPr>
          <p:spPr bwMode="auto">
            <a:xfrm>
              <a:off x="1007" y="1427"/>
              <a:ext cx="175" cy="79"/>
            </a:xfrm>
            <a:custGeom>
              <a:avLst/>
              <a:gdLst/>
              <a:ahLst/>
              <a:cxnLst>
                <a:cxn ang="0">
                  <a:pos x="174" y="34"/>
                </a:cxn>
                <a:cxn ang="0">
                  <a:pos x="174" y="0"/>
                </a:cxn>
                <a:cxn ang="0">
                  <a:pos x="0" y="44"/>
                </a:cxn>
                <a:cxn ang="0">
                  <a:pos x="0" y="78"/>
                </a:cxn>
                <a:cxn ang="0">
                  <a:pos x="174" y="34"/>
                </a:cxn>
              </a:cxnLst>
              <a:rect l="0" t="0" r="r" b="b"/>
              <a:pathLst>
                <a:path w="175" h="79">
                  <a:moveTo>
                    <a:pt x="174" y="34"/>
                  </a:moveTo>
                  <a:lnTo>
                    <a:pt x="174" y="0"/>
                  </a:lnTo>
                  <a:lnTo>
                    <a:pt x="0" y="44"/>
                  </a:lnTo>
                  <a:lnTo>
                    <a:pt x="0" y="78"/>
                  </a:lnTo>
                  <a:lnTo>
                    <a:pt x="174" y="3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81" name="Freeform 57"/>
            <p:cNvSpPr>
              <a:spLocks/>
            </p:cNvSpPr>
            <p:nvPr/>
          </p:nvSpPr>
          <p:spPr bwMode="auto">
            <a:xfrm>
              <a:off x="1007" y="1513"/>
              <a:ext cx="175" cy="78"/>
            </a:xfrm>
            <a:custGeom>
              <a:avLst/>
              <a:gdLst/>
              <a:ahLst/>
              <a:cxnLst>
                <a:cxn ang="0">
                  <a:pos x="174" y="32"/>
                </a:cxn>
                <a:cxn ang="0">
                  <a:pos x="174" y="0"/>
                </a:cxn>
                <a:cxn ang="0">
                  <a:pos x="0" y="43"/>
                </a:cxn>
                <a:cxn ang="0">
                  <a:pos x="0" y="77"/>
                </a:cxn>
                <a:cxn ang="0">
                  <a:pos x="174" y="32"/>
                </a:cxn>
              </a:cxnLst>
              <a:rect l="0" t="0" r="r" b="b"/>
              <a:pathLst>
                <a:path w="175" h="78">
                  <a:moveTo>
                    <a:pt x="174" y="32"/>
                  </a:moveTo>
                  <a:lnTo>
                    <a:pt x="174" y="0"/>
                  </a:lnTo>
                  <a:lnTo>
                    <a:pt x="0" y="43"/>
                  </a:lnTo>
                  <a:lnTo>
                    <a:pt x="0" y="77"/>
                  </a:lnTo>
                  <a:lnTo>
                    <a:pt x="174" y="3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82" name="Freeform 58"/>
            <p:cNvSpPr>
              <a:spLocks/>
            </p:cNvSpPr>
            <p:nvPr/>
          </p:nvSpPr>
          <p:spPr bwMode="auto">
            <a:xfrm>
              <a:off x="1007" y="1597"/>
              <a:ext cx="175" cy="79"/>
            </a:xfrm>
            <a:custGeom>
              <a:avLst/>
              <a:gdLst/>
              <a:ahLst/>
              <a:cxnLst>
                <a:cxn ang="0">
                  <a:pos x="174" y="34"/>
                </a:cxn>
                <a:cxn ang="0">
                  <a:pos x="174" y="0"/>
                </a:cxn>
                <a:cxn ang="0">
                  <a:pos x="0" y="44"/>
                </a:cxn>
                <a:cxn ang="0">
                  <a:pos x="0" y="78"/>
                </a:cxn>
                <a:cxn ang="0">
                  <a:pos x="174" y="34"/>
                </a:cxn>
              </a:cxnLst>
              <a:rect l="0" t="0" r="r" b="b"/>
              <a:pathLst>
                <a:path w="175" h="79">
                  <a:moveTo>
                    <a:pt x="174" y="34"/>
                  </a:moveTo>
                  <a:lnTo>
                    <a:pt x="174" y="0"/>
                  </a:lnTo>
                  <a:lnTo>
                    <a:pt x="0" y="44"/>
                  </a:lnTo>
                  <a:lnTo>
                    <a:pt x="0" y="78"/>
                  </a:lnTo>
                  <a:lnTo>
                    <a:pt x="174" y="3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83" name="Freeform 59"/>
            <p:cNvSpPr>
              <a:spLocks/>
            </p:cNvSpPr>
            <p:nvPr/>
          </p:nvSpPr>
          <p:spPr bwMode="auto">
            <a:xfrm>
              <a:off x="1009" y="1088"/>
              <a:ext cx="72" cy="87"/>
            </a:xfrm>
            <a:custGeom>
              <a:avLst/>
              <a:gdLst/>
              <a:ahLst/>
              <a:cxnLst>
                <a:cxn ang="0">
                  <a:pos x="71" y="68"/>
                </a:cxn>
                <a:cxn ang="0">
                  <a:pos x="71" y="0"/>
                </a:cxn>
                <a:cxn ang="0">
                  <a:pos x="0" y="18"/>
                </a:cxn>
                <a:cxn ang="0">
                  <a:pos x="0" y="86"/>
                </a:cxn>
                <a:cxn ang="0">
                  <a:pos x="71" y="68"/>
                </a:cxn>
              </a:cxnLst>
              <a:rect l="0" t="0" r="r" b="b"/>
              <a:pathLst>
                <a:path w="72" h="87">
                  <a:moveTo>
                    <a:pt x="71" y="68"/>
                  </a:moveTo>
                  <a:lnTo>
                    <a:pt x="71" y="0"/>
                  </a:lnTo>
                  <a:lnTo>
                    <a:pt x="0" y="18"/>
                  </a:lnTo>
                  <a:lnTo>
                    <a:pt x="0" y="86"/>
                  </a:lnTo>
                  <a:lnTo>
                    <a:pt x="71" y="6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84" name="Freeform 60"/>
            <p:cNvSpPr>
              <a:spLocks/>
            </p:cNvSpPr>
            <p:nvPr/>
          </p:nvSpPr>
          <p:spPr bwMode="auto">
            <a:xfrm>
              <a:off x="1005" y="1053"/>
              <a:ext cx="101" cy="118"/>
            </a:xfrm>
            <a:custGeom>
              <a:avLst/>
              <a:gdLst/>
              <a:ahLst/>
              <a:cxnLst>
                <a:cxn ang="0">
                  <a:pos x="10" y="73"/>
                </a:cxn>
                <a:cxn ang="0">
                  <a:pos x="0" y="92"/>
                </a:cxn>
                <a:cxn ang="0">
                  <a:pos x="22" y="117"/>
                </a:cxn>
                <a:cxn ang="0">
                  <a:pos x="100" y="22"/>
                </a:cxn>
                <a:cxn ang="0">
                  <a:pos x="83" y="0"/>
                </a:cxn>
                <a:cxn ang="0">
                  <a:pos x="25" y="95"/>
                </a:cxn>
                <a:cxn ang="0">
                  <a:pos x="10" y="73"/>
                </a:cxn>
              </a:cxnLst>
              <a:rect l="0" t="0" r="r" b="b"/>
              <a:pathLst>
                <a:path w="101" h="118">
                  <a:moveTo>
                    <a:pt x="10" y="73"/>
                  </a:moveTo>
                  <a:lnTo>
                    <a:pt x="0" y="92"/>
                  </a:lnTo>
                  <a:lnTo>
                    <a:pt x="22" y="117"/>
                  </a:lnTo>
                  <a:lnTo>
                    <a:pt x="100" y="22"/>
                  </a:lnTo>
                  <a:lnTo>
                    <a:pt x="83" y="0"/>
                  </a:lnTo>
                  <a:lnTo>
                    <a:pt x="25" y="95"/>
                  </a:lnTo>
                  <a:lnTo>
                    <a:pt x="10" y="73"/>
                  </a:lnTo>
                </a:path>
              </a:pathLst>
            </a:custGeom>
            <a:solidFill>
              <a:srgbClr val="FF33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85" name="Freeform 61"/>
            <p:cNvSpPr>
              <a:spLocks/>
            </p:cNvSpPr>
            <p:nvPr/>
          </p:nvSpPr>
          <p:spPr bwMode="auto">
            <a:xfrm>
              <a:off x="1211" y="1117"/>
              <a:ext cx="130" cy="519"/>
            </a:xfrm>
            <a:custGeom>
              <a:avLst/>
              <a:gdLst/>
              <a:ahLst/>
              <a:cxnLst>
                <a:cxn ang="0">
                  <a:pos x="129" y="406"/>
                </a:cxn>
                <a:cxn ang="0">
                  <a:pos x="119" y="278"/>
                </a:cxn>
                <a:cxn ang="0">
                  <a:pos x="122" y="272"/>
                </a:cxn>
                <a:cxn ang="0">
                  <a:pos x="124" y="267"/>
                </a:cxn>
                <a:cxn ang="0">
                  <a:pos x="122" y="252"/>
                </a:cxn>
                <a:cxn ang="0">
                  <a:pos x="123" y="193"/>
                </a:cxn>
                <a:cxn ang="0">
                  <a:pos x="121" y="150"/>
                </a:cxn>
                <a:cxn ang="0">
                  <a:pos x="116" y="103"/>
                </a:cxn>
                <a:cxn ang="0">
                  <a:pos x="102" y="86"/>
                </a:cxn>
                <a:cxn ang="0">
                  <a:pos x="83" y="75"/>
                </a:cxn>
                <a:cxn ang="0">
                  <a:pos x="74" y="71"/>
                </a:cxn>
                <a:cxn ang="0">
                  <a:pos x="81" y="40"/>
                </a:cxn>
                <a:cxn ang="0">
                  <a:pos x="83" y="29"/>
                </a:cxn>
                <a:cxn ang="0">
                  <a:pos x="81" y="15"/>
                </a:cxn>
                <a:cxn ang="0">
                  <a:pos x="74" y="5"/>
                </a:cxn>
                <a:cxn ang="0">
                  <a:pos x="71" y="0"/>
                </a:cxn>
                <a:cxn ang="0">
                  <a:pos x="58" y="1"/>
                </a:cxn>
                <a:cxn ang="0">
                  <a:pos x="45" y="6"/>
                </a:cxn>
                <a:cxn ang="0">
                  <a:pos x="41" y="12"/>
                </a:cxn>
                <a:cxn ang="0">
                  <a:pos x="34" y="23"/>
                </a:cxn>
                <a:cxn ang="0">
                  <a:pos x="33" y="38"/>
                </a:cxn>
                <a:cxn ang="0">
                  <a:pos x="36" y="50"/>
                </a:cxn>
                <a:cxn ang="0">
                  <a:pos x="44" y="81"/>
                </a:cxn>
                <a:cxn ang="0">
                  <a:pos x="28" y="98"/>
                </a:cxn>
                <a:cxn ang="0">
                  <a:pos x="11" y="117"/>
                </a:cxn>
                <a:cxn ang="0">
                  <a:pos x="8" y="136"/>
                </a:cxn>
                <a:cxn ang="0">
                  <a:pos x="4" y="181"/>
                </a:cxn>
                <a:cxn ang="0">
                  <a:pos x="1" y="214"/>
                </a:cxn>
                <a:cxn ang="0">
                  <a:pos x="0" y="241"/>
                </a:cxn>
                <a:cxn ang="0">
                  <a:pos x="0" y="282"/>
                </a:cxn>
                <a:cxn ang="0">
                  <a:pos x="3" y="304"/>
                </a:cxn>
                <a:cxn ang="0">
                  <a:pos x="9" y="306"/>
                </a:cxn>
                <a:cxn ang="0">
                  <a:pos x="15" y="304"/>
                </a:cxn>
                <a:cxn ang="0">
                  <a:pos x="20" y="197"/>
                </a:cxn>
                <a:cxn ang="0">
                  <a:pos x="23" y="503"/>
                </a:cxn>
                <a:cxn ang="0">
                  <a:pos x="59" y="489"/>
                </a:cxn>
                <a:cxn ang="0">
                  <a:pos x="66" y="492"/>
                </a:cxn>
                <a:cxn ang="0">
                  <a:pos x="80" y="497"/>
                </a:cxn>
                <a:cxn ang="0">
                  <a:pos x="89" y="498"/>
                </a:cxn>
                <a:cxn ang="0">
                  <a:pos x="97" y="495"/>
                </a:cxn>
                <a:cxn ang="0">
                  <a:pos x="103" y="492"/>
                </a:cxn>
                <a:cxn ang="0">
                  <a:pos x="83" y="467"/>
                </a:cxn>
                <a:cxn ang="0">
                  <a:pos x="96" y="167"/>
                </a:cxn>
                <a:cxn ang="0">
                  <a:pos x="108" y="276"/>
                </a:cxn>
                <a:cxn ang="0">
                  <a:pos x="110" y="278"/>
                </a:cxn>
                <a:cxn ang="0">
                  <a:pos x="112" y="290"/>
                </a:cxn>
              </a:cxnLst>
              <a:rect l="0" t="0" r="r" b="b"/>
              <a:pathLst>
                <a:path w="130" h="519">
                  <a:moveTo>
                    <a:pt x="103" y="292"/>
                  </a:moveTo>
                  <a:lnTo>
                    <a:pt x="103" y="413"/>
                  </a:lnTo>
                  <a:lnTo>
                    <a:pt x="129" y="406"/>
                  </a:lnTo>
                  <a:lnTo>
                    <a:pt x="129" y="285"/>
                  </a:lnTo>
                  <a:lnTo>
                    <a:pt x="119" y="288"/>
                  </a:lnTo>
                  <a:lnTo>
                    <a:pt x="119" y="278"/>
                  </a:lnTo>
                  <a:lnTo>
                    <a:pt x="120" y="276"/>
                  </a:lnTo>
                  <a:lnTo>
                    <a:pt x="121" y="275"/>
                  </a:lnTo>
                  <a:lnTo>
                    <a:pt x="122" y="272"/>
                  </a:lnTo>
                  <a:lnTo>
                    <a:pt x="123" y="270"/>
                  </a:lnTo>
                  <a:lnTo>
                    <a:pt x="124" y="268"/>
                  </a:lnTo>
                  <a:lnTo>
                    <a:pt x="124" y="267"/>
                  </a:lnTo>
                  <a:lnTo>
                    <a:pt x="124" y="266"/>
                  </a:lnTo>
                  <a:lnTo>
                    <a:pt x="124" y="265"/>
                  </a:lnTo>
                  <a:lnTo>
                    <a:pt x="122" y="252"/>
                  </a:lnTo>
                  <a:lnTo>
                    <a:pt x="122" y="251"/>
                  </a:lnTo>
                  <a:lnTo>
                    <a:pt x="123" y="196"/>
                  </a:lnTo>
                  <a:lnTo>
                    <a:pt x="123" y="193"/>
                  </a:lnTo>
                  <a:lnTo>
                    <a:pt x="123" y="183"/>
                  </a:lnTo>
                  <a:lnTo>
                    <a:pt x="122" y="168"/>
                  </a:lnTo>
                  <a:lnTo>
                    <a:pt x="121" y="150"/>
                  </a:lnTo>
                  <a:lnTo>
                    <a:pt x="120" y="133"/>
                  </a:lnTo>
                  <a:lnTo>
                    <a:pt x="118" y="116"/>
                  </a:lnTo>
                  <a:lnTo>
                    <a:pt x="116" y="103"/>
                  </a:lnTo>
                  <a:lnTo>
                    <a:pt x="112" y="95"/>
                  </a:lnTo>
                  <a:lnTo>
                    <a:pt x="108" y="91"/>
                  </a:lnTo>
                  <a:lnTo>
                    <a:pt x="102" y="86"/>
                  </a:lnTo>
                  <a:lnTo>
                    <a:pt x="95" y="82"/>
                  </a:lnTo>
                  <a:lnTo>
                    <a:pt x="89" y="79"/>
                  </a:lnTo>
                  <a:lnTo>
                    <a:pt x="83" y="75"/>
                  </a:lnTo>
                  <a:lnTo>
                    <a:pt x="79" y="73"/>
                  </a:lnTo>
                  <a:lnTo>
                    <a:pt x="75" y="71"/>
                  </a:lnTo>
                  <a:lnTo>
                    <a:pt x="74" y="71"/>
                  </a:lnTo>
                  <a:lnTo>
                    <a:pt x="75" y="58"/>
                  </a:lnTo>
                  <a:lnTo>
                    <a:pt x="81" y="41"/>
                  </a:lnTo>
                  <a:lnTo>
                    <a:pt x="81" y="40"/>
                  </a:lnTo>
                  <a:lnTo>
                    <a:pt x="82" y="37"/>
                  </a:lnTo>
                  <a:lnTo>
                    <a:pt x="82" y="34"/>
                  </a:lnTo>
                  <a:lnTo>
                    <a:pt x="83" y="29"/>
                  </a:lnTo>
                  <a:lnTo>
                    <a:pt x="83" y="25"/>
                  </a:lnTo>
                  <a:lnTo>
                    <a:pt x="82" y="20"/>
                  </a:lnTo>
                  <a:lnTo>
                    <a:pt x="81" y="15"/>
                  </a:lnTo>
                  <a:lnTo>
                    <a:pt x="79" y="12"/>
                  </a:lnTo>
                  <a:lnTo>
                    <a:pt x="76" y="8"/>
                  </a:lnTo>
                  <a:lnTo>
                    <a:pt x="74" y="5"/>
                  </a:lnTo>
                  <a:lnTo>
                    <a:pt x="74" y="3"/>
                  </a:lnTo>
                  <a:lnTo>
                    <a:pt x="73" y="1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1"/>
                  </a:lnTo>
                  <a:lnTo>
                    <a:pt x="52" y="4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4" y="8"/>
                  </a:lnTo>
                  <a:lnTo>
                    <a:pt x="42" y="9"/>
                  </a:lnTo>
                  <a:lnTo>
                    <a:pt x="41" y="12"/>
                  </a:lnTo>
                  <a:lnTo>
                    <a:pt x="40" y="15"/>
                  </a:lnTo>
                  <a:lnTo>
                    <a:pt x="37" y="19"/>
                  </a:lnTo>
                  <a:lnTo>
                    <a:pt x="34" y="23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3" y="38"/>
                  </a:lnTo>
                  <a:lnTo>
                    <a:pt x="34" y="43"/>
                  </a:lnTo>
                  <a:lnTo>
                    <a:pt x="35" y="47"/>
                  </a:lnTo>
                  <a:lnTo>
                    <a:pt x="36" y="50"/>
                  </a:lnTo>
                  <a:lnTo>
                    <a:pt x="44" y="71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0" y="85"/>
                  </a:lnTo>
                  <a:lnTo>
                    <a:pt x="34" y="91"/>
                  </a:lnTo>
                  <a:lnTo>
                    <a:pt x="28" y="98"/>
                  </a:lnTo>
                  <a:lnTo>
                    <a:pt x="20" y="105"/>
                  </a:lnTo>
                  <a:lnTo>
                    <a:pt x="15" y="112"/>
                  </a:lnTo>
                  <a:lnTo>
                    <a:pt x="11" y="117"/>
                  </a:lnTo>
                  <a:lnTo>
                    <a:pt x="9" y="121"/>
                  </a:lnTo>
                  <a:lnTo>
                    <a:pt x="9" y="125"/>
                  </a:lnTo>
                  <a:lnTo>
                    <a:pt x="8" y="136"/>
                  </a:lnTo>
                  <a:lnTo>
                    <a:pt x="7" y="150"/>
                  </a:lnTo>
                  <a:lnTo>
                    <a:pt x="5" y="165"/>
                  </a:lnTo>
                  <a:lnTo>
                    <a:pt x="4" y="181"/>
                  </a:lnTo>
                  <a:lnTo>
                    <a:pt x="3" y="196"/>
                  </a:lnTo>
                  <a:lnTo>
                    <a:pt x="2" y="207"/>
                  </a:lnTo>
                  <a:lnTo>
                    <a:pt x="1" y="214"/>
                  </a:lnTo>
                  <a:lnTo>
                    <a:pt x="1" y="220"/>
                  </a:lnTo>
                  <a:lnTo>
                    <a:pt x="0" y="229"/>
                  </a:lnTo>
                  <a:lnTo>
                    <a:pt x="0" y="241"/>
                  </a:lnTo>
                  <a:lnTo>
                    <a:pt x="0" y="254"/>
                  </a:lnTo>
                  <a:lnTo>
                    <a:pt x="0" y="268"/>
                  </a:lnTo>
                  <a:lnTo>
                    <a:pt x="0" y="282"/>
                  </a:lnTo>
                  <a:lnTo>
                    <a:pt x="0" y="293"/>
                  </a:lnTo>
                  <a:lnTo>
                    <a:pt x="2" y="301"/>
                  </a:lnTo>
                  <a:lnTo>
                    <a:pt x="3" y="304"/>
                  </a:lnTo>
                  <a:lnTo>
                    <a:pt x="5" y="306"/>
                  </a:lnTo>
                  <a:lnTo>
                    <a:pt x="7" y="306"/>
                  </a:lnTo>
                  <a:lnTo>
                    <a:pt x="9" y="306"/>
                  </a:lnTo>
                  <a:lnTo>
                    <a:pt x="12" y="306"/>
                  </a:lnTo>
                  <a:lnTo>
                    <a:pt x="14" y="305"/>
                  </a:lnTo>
                  <a:lnTo>
                    <a:pt x="15" y="304"/>
                  </a:lnTo>
                  <a:lnTo>
                    <a:pt x="16" y="304"/>
                  </a:lnTo>
                  <a:lnTo>
                    <a:pt x="8" y="293"/>
                  </a:lnTo>
                  <a:lnTo>
                    <a:pt x="20" y="197"/>
                  </a:lnTo>
                  <a:lnTo>
                    <a:pt x="20" y="297"/>
                  </a:lnTo>
                  <a:lnTo>
                    <a:pt x="37" y="478"/>
                  </a:lnTo>
                  <a:lnTo>
                    <a:pt x="23" y="503"/>
                  </a:lnTo>
                  <a:lnTo>
                    <a:pt x="20" y="518"/>
                  </a:lnTo>
                  <a:lnTo>
                    <a:pt x="41" y="510"/>
                  </a:lnTo>
                  <a:lnTo>
                    <a:pt x="59" y="489"/>
                  </a:lnTo>
                  <a:lnTo>
                    <a:pt x="60" y="489"/>
                  </a:lnTo>
                  <a:lnTo>
                    <a:pt x="62" y="491"/>
                  </a:lnTo>
                  <a:lnTo>
                    <a:pt x="66" y="492"/>
                  </a:lnTo>
                  <a:lnTo>
                    <a:pt x="70" y="494"/>
                  </a:lnTo>
                  <a:lnTo>
                    <a:pt x="75" y="496"/>
                  </a:lnTo>
                  <a:lnTo>
                    <a:pt x="80" y="497"/>
                  </a:lnTo>
                  <a:lnTo>
                    <a:pt x="83" y="498"/>
                  </a:lnTo>
                  <a:lnTo>
                    <a:pt x="87" y="499"/>
                  </a:lnTo>
                  <a:lnTo>
                    <a:pt x="89" y="498"/>
                  </a:lnTo>
                  <a:lnTo>
                    <a:pt x="92" y="497"/>
                  </a:lnTo>
                  <a:lnTo>
                    <a:pt x="95" y="497"/>
                  </a:lnTo>
                  <a:lnTo>
                    <a:pt x="97" y="495"/>
                  </a:lnTo>
                  <a:lnTo>
                    <a:pt x="99" y="493"/>
                  </a:lnTo>
                  <a:lnTo>
                    <a:pt x="102" y="492"/>
                  </a:lnTo>
                  <a:lnTo>
                    <a:pt x="103" y="492"/>
                  </a:lnTo>
                  <a:lnTo>
                    <a:pt x="104" y="491"/>
                  </a:lnTo>
                  <a:lnTo>
                    <a:pt x="99" y="474"/>
                  </a:lnTo>
                  <a:lnTo>
                    <a:pt x="83" y="467"/>
                  </a:lnTo>
                  <a:lnTo>
                    <a:pt x="98" y="288"/>
                  </a:lnTo>
                  <a:lnTo>
                    <a:pt x="104" y="266"/>
                  </a:lnTo>
                  <a:lnTo>
                    <a:pt x="96" y="167"/>
                  </a:lnTo>
                  <a:lnTo>
                    <a:pt x="113" y="266"/>
                  </a:lnTo>
                  <a:lnTo>
                    <a:pt x="108" y="275"/>
                  </a:lnTo>
                  <a:lnTo>
                    <a:pt x="108" y="276"/>
                  </a:lnTo>
                  <a:lnTo>
                    <a:pt x="109" y="277"/>
                  </a:lnTo>
                  <a:lnTo>
                    <a:pt x="110" y="277"/>
                  </a:lnTo>
                  <a:lnTo>
                    <a:pt x="110" y="278"/>
                  </a:lnTo>
                  <a:lnTo>
                    <a:pt x="111" y="279"/>
                  </a:lnTo>
                  <a:lnTo>
                    <a:pt x="112" y="279"/>
                  </a:lnTo>
                  <a:lnTo>
                    <a:pt x="112" y="290"/>
                  </a:lnTo>
                  <a:lnTo>
                    <a:pt x="103" y="292"/>
                  </a:lnTo>
                </a:path>
              </a:pathLst>
            </a:custGeom>
            <a:solidFill>
              <a:srgbClr val="FF99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5086" name="Group 62"/>
          <p:cNvGrpSpPr>
            <a:grpSpLocks/>
          </p:cNvGrpSpPr>
          <p:nvPr/>
        </p:nvGrpSpPr>
        <p:grpSpPr bwMode="auto">
          <a:xfrm>
            <a:off x="2209800" y="4419600"/>
            <a:ext cx="914400" cy="1295400"/>
            <a:chOff x="2716" y="3342"/>
            <a:chExt cx="305" cy="571"/>
          </a:xfrm>
        </p:grpSpPr>
        <p:sp>
          <p:nvSpPr>
            <p:cNvPr id="385087" name="Freeform 63"/>
            <p:cNvSpPr>
              <a:spLocks/>
            </p:cNvSpPr>
            <p:nvPr/>
          </p:nvSpPr>
          <p:spPr bwMode="auto">
            <a:xfrm>
              <a:off x="2716" y="3342"/>
              <a:ext cx="305" cy="571"/>
            </a:xfrm>
            <a:custGeom>
              <a:avLst/>
              <a:gdLst/>
              <a:ahLst/>
              <a:cxnLst>
                <a:cxn ang="0">
                  <a:pos x="304" y="488"/>
                </a:cxn>
                <a:cxn ang="0">
                  <a:pos x="304" y="0"/>
                </a:cxn>
                <a:cxn ang="0">
                  <a:pos x="0" y="81"/>
                </a:cxn>
                <a:cxn ang="0">
                  <a:pos x="0" y="570"/>
                </a:cxn>
                <a:cxn ang="0">
                  <a:pos x="304" y="488"/>
                </a:cxn>
              </a:cxnLst>
              <a:rect l="0" t="0" r="r" b="b"/>
              <a:pathLst>
                <a:path w="305" h="571">
                  <a:moveTo>
                    <a:pt x="304" y="488"/>
                  </a:moveTo>
                  <a:lnTo>
                    <a:pt x="304" y="0"/>
                  </a:lnTo>
                  <a:lnTo>
                    <a:pt x="0" y="81"/>
                  </a:lnTo>
                  <a:lnTo>
                    <a:pt x="0" y="570"/>
                  </a:lnTo>
                  <a:lnTo>
                    <a:pt x="304" y="48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88" name="Freeform 64"/>
            <p:cNvSpPr>
              <a:spLocks/>
            </p:cNvSpPr>
            <p:nvPr/>
          </p:nvSpPr>
          <p:spPr bwMode="white">
            <a:xfrm>
              <a:off x="2734" y="3365"/>
              <a:ext cx="269" cy="524"/>
            </a:xfrm>
            <a:custGeom>
              <a:avLst/>
              <a:gdLst/>
              <a:ahLst/>
              <a:cxnLst>
                <a:cxn ang="0">
                  <a:pos x="268" y="454"/>
                </a:cxn>
                <a:cxn ang="0">
                  <a:pos x="268" y="0"/>
                </a:cxn>
                <a:cxn ang="0">
                  <a:pos x="0" y="69"/>
                </a:cxn>
                <a:cxn ang="0">
                  <a:pos x="0" y="523"/>
                </a:cxn>
                <a:cxn ang="0">
                  <a:pos x="268" y="454"/>
                </a:cxn>
              </a:cxnLst>
              <a:rect l="0" t="0" r="r" b="b"/>
              <a:pathLst>
                <a:path w="269" h="524">
                  <a:moveTo>
                    <a:pt x="268" y="454"/>
                  </a:moveTo>
                  <a:lnTo>
                    <a:pt x="268" y="0"/>
                  </a:lnTo>
                  <a:lnTo>
                    <a:pt x="0" y="69"/>
                  </a:lnTo>
                  <a:lnTo>
                    <a:pt x="0" y="523"/>
                  </a:lnTo>
                  <a:lnTo>
                    <a:pt x="268" y="454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89" name="Freeform 65"/>
            <p:cNvSpPr>
              <a:spLocks/>
            </p:cNvSpPr>
            <p:nvPr/>
          </p:nvSpPr>
          <p:spPr bwMode="auto">
            <a:xfrm>
              <a:off x="2758" y="344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0" name="Freeform 66"/>
            <p:cNvSpPr>
              <a:spLocks/>
            </p:cNvSpPr>
            <p:nvPr/>
          </p:nvSpPr>
          <p:spPr bwMode="auto">
            <a:xfrm>
              <a:off x="2758" y="350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1" name="Freeform 67"/>
            <p:cNvSpPr>
              <a:spLocks/>
            </p:cNvSpPr>
            <p:nvPr/>
          </p:nvSpPr>
          <p:spPr bwMode="auto">
            <a:xfrm>
              <a:off x="2758" y="3565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2" name="Freeform 68"/>
            <p:cNvSpPr>
              <a:spLocks/>
            </p:cNvSpPr>
            <p:nvPr/>
          </p:nvSpPr>
          <p:spPr bwMode="auto">
            <a:xfrm>
              <a:off x="2758" y="3623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3" name="Freeform 69"/>
            <p:cNvSpPr>
              <a:spLocks/>
            </p:cNvSpPr>
            <p:nvPr/>
          </p:nvSpPr>
          <p:spPr bwMode="auto">
            <a:xfrm>
              <a:off x="2758" y="3680"/>
              <a:ext cx="91" cy="49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5"/>
                </a:cxn>
                <a:cxn ang="0">
                  <a:pos x="0" y="48"/>
                </a:cxn>
                <a:cxn ang="0">
                  <a:pos x="90" y="22"/>
                </a:cxn>
              </a:cxnLst>
              <a:rect l="0" t="0" r="r" b="b"/>
              <a:pathLst>
                <a:path w="91" h="49">
                  <a:moveTo>
                    <a:pt x="90" y="22"/>
                  </a:moveTo>
                  <a:lnTo>
                    <a:pt x="90" y="0"/>
                  </a:lnTo>
                  <a:lnTo>
                    <a:pt x="0" y="25"/>
                  </a:lnTo>
                  <a:lnTo>
                    <a:pt x="0" y="48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4" name="Freeform 70"/>
            <p:cNvSpPr>
              <a:spLocks/>
            </p:cNvSpPr>
            <p:nvPr/>
          </p:nvSpPr>
          <p:spPr bwMode="auto">
            <a:xfrm>
              <a:off x="2758" y="373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5" name="Freeform 71"/>
            <p:cNvSpPr>
              <a:spLocks/>
            </p:cNvSpPr>
            <p:nvPr/>
          </p:nvSpPr>
          <p:spPr bwMode="auto">
            <a:xfrm>
              <a:off x="2758" y="379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6" name="Freeform 72"/>
            <p:cNvSpPr>
              <a:spLocks/>
            </p:cNvSpPr>
            <p:nvPr/>
          </p:nvSpPr>
          <p:spPr bwMode="auto">
            <a:xfrm>
              <a:off x="2886" y="3412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7" name="Freeform 73"/>
            <p:cNvSpPr>
              <a:spLocks/>
            </p:cNvSpPr>
            <p:nvPr/>
          </p:nvSpPr>
          <p:spPr bwMode="auto">
            <a:xfrm>
              <a:off x="2886" y="3471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8" name="Freeform 74"/>
            <p:cNvSpPr>
              <a:spLocks/>
            </p:cNvSpPr>
            <p:nvPr/>
          </p:nvSpPr>
          <p:spPr bwMode="auto">
            <a:xfrm>
              <a:off x="2886" y="3528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099" name="Freeform 75"/>
            <p:cNvSpPr>
              <a:spLocks/>
            </p:cNvSpPr>
            <p:nvPr/>
          </p:nvSpPr>
          <p:spPr bwMode="auto">
            <a:xfrm>
              <a:off x="2886" y="3586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00" name="Freeform 76"/>
            <p:cNvSpPr>
              <a:spLocks/>
            </p:cNvSpPr>
            <p:nvPr/>
          </p:nvSpPr>
          <p:spPr bwMode="auto">
            <a:xfrm>
              <a:off x="2886" y="3644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01" name="Freeform 77"/>
            <p:cNvSpPr>
              <a:spLocks/>
            </p:cNvSpPr>
            <p:nvPr/>
          </p:nvSpPr>
          <p:spPr bwMode="auto">
            <a:xfrm>
              <a:off x="2886" y="3702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02" name="Freeform 78"/>
            <p:cNvSpPr>
              <a:spLocks/>
            </p:cNvSpPr>
            <p:nvPr/>
          </p:nvSpPr>
          <p:spPr bwMode="auto">
            <a:xfrm>
              <a:off x="2886" y="375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5103" name="Group 79"/>
          <p:cNvGrpSpPr>
            <a:grpSpLocks/>
          </p:cNvGrpSpPr>
          <p:nvPr/>
        </p:nvGrpSpPr>
        <p:grpSpPr bwMode="auto">
          <a:xfrm>
            <a:off x="2209800" y="2209800"/>
            <a:ext cx="914400" cy="1295400"/>
            <a:chOff x="2716" y="3342"/>
            <a:chExt cx="305" cy="571"/>
          </a:xfrm>
        </p:grpSpPr>
        <p:sp>
          <p:nvSpPr>
            <p:cNvPr id="385104" name="Freeform 80"/>
            <p:cNvSpPr>
              <a:spLocks/>
            </p:cNvSpPr>
            <p:nvPr/>
          </p:nvSpPr>
          <p:spPr bwMode="auto">
            <a:xfrm>
              <a:off x="2716" y="3342"/>
              <a:ext cx="305" cy="571"/>
            </a:xfrm>
            <a:custGeom>
              <a:avLst/>
              <a:gdLst/>
              <a:ahLst/>
              <a:cxnLst>
                <a:cxn ang="0">
                  <a:pos x="304" y="488"/>
                </a:cxn>
                <a:cxn ang="0">
                  <a:pos x="304" y="0"/>
                </a:cxn>
                <a:cxn ang="0">
                  <a:pos x="0" y="81"/>
                </a:cxn>
                <a:cxn ang="0">
                  <a:pos x="0" y="570"/>
                </a:cxn>
                <a:cxn ang="0">
                  <a:pos x="304" y="488"/>
                </a:cxn>
              </a:cxnLst>
              <a:rect l="0" t="0" r="r" b="b"/>
              <a:pathLst>
                <a:path w="305" h="571">
                  <a:moveTo>
                    <a:pt x="304" y="488"/>
                  </a:moveTo>
                  <a:lnTo>
                    <a:pt x="304" y="0"/>
                  </a:lnTo>
                  <a:lnTo>
                    <a:pt x="0" y="81"/>
                  </a:lnTo>
                  <a:lnTo>
                    <a:pt x="0" y="570"/>
                  </a:lnTo>
                  <a:lnTo>
                    <a:pt x="304" y="48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05" name="Freeform 81"/>
            <p:cNvSpPr>
              <a:spLocks/>
            </p:cNvSpPr>
            <p:nvPr/>
          </p:nvSpPr>
          <p:spPr bwMode="white">
            <a:xfrm>
              <a:off x="2734" y="3365"/>
              <a:ext cx="269" cy="524"/>
            </a:xfrm>
            <a:custGeom>
              <a:avLst/>
              <a:gdLst/>
              <a:ahLst/>
              <a:cxnLst>
                <a:cxn ang="0">
                  <a:pos x="268" y="454"/>
                </a:cxn>
                <a:cxn ang="0">
                  <a:pos x="268" y="0"/>
                </a:cxn>
                <a:cxn ang="0">
                  <a:pos x="0" y="69"/>
                </a:cxn>
                <a:cxn ang="0">
                  <a:pos x="0" y="523"/>
                </a:cxn>
                <a:cxn ang="0">
                  <a:pos x="268" y="454"/>
                </a:cxn>
              </a:cxnLst>
              <a:rect l="0" t="0" r="r" b="b"/>
              <a:pathLst>
                <a:path w="269" h="524">
                  <a:moveTo>
                    <a:pt x="268" y="454"/>
                  </a:moveTo>
                  <a:lnTo>
                    <a:pt x="268" y="0"/>
                  </a:lnTo>
                  <a:lnTo>
                    <a:pt x="0" y="69"/>
                  </a:lnTo>
                  <a:lnTo>
                    <a:pt x="0" y="523"/>
                  </a:lnTo>
                  <a:lnTo>
                    <a:pt x="268" y="454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06" name="Freeform 82"/>
            <p:cNvSpPr>
              <a:spLocks/>
            </p:cNvSpPr>
            <p:nvPr/>
          </p:nvSpPr>
          <p:spPr bwMode="auto">
            <a:xfrm>
              <a:off x="2758" y="344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07" name="Freeform 83"/>
            <p:cNvSpPr>
              <a:spLocks/>
            </p:cNvSpPr>
            <p:nvPr/>
          </p:nvSpPr>
          <p:spPr bwMode="auto">
            <a:xfrm>
              <a:off x="2758" y="350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08" name="Freeform 84"/>
            <p:cNvSpPr>
              <a:spLocks/>
            </p:cNvSpPr>
            <p:nvPr/>
          </p:nvSpPr>
          <p:spPr bwMode="auto">
            <a:xfrm>
              <a:off x="2758" y="3565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09" name="Freeform 85"/>
            <p:cNvSpPr>
              <a:spLocks/>
            </p:cNvSpPr>
            <p:nvPr/>
          </p:nvSpPr>
          <p:spPr bwMode="auto">
            <a:xfrm>
              <a:off x="2758" y="3623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0" name="Freeform 86"/>
            <p:cNvSpPr>
              <a:spLocks/>
            </p:cNvSpPr>
            <p:nvPr/>
          </p:nvSpPr>
          <p:spPr bwMode="auto">
            <a:xfrm>
              <a:off x="2758" y="3680"/>
              <a:ext cx="91" cy="49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5"/>
                </a:cxn>
                <a:cxn ang="0">
                  <a:pos x="0" y="48"/>
                </a:cxn>
                <a:cxn ang="0">
                  <a:pos x="90" y="22"/>
                </a:cxn>
              </a:cxnLst>
              <a:rect l="0" t="0" r="r" b="b"/>
              <a:pathLst>
                <a:path w="91" h="49">
                  <a:moveTo>
                    <a:pt x="90" y="22"/>
                  </a:moveTo>
                  <a:lnTo>
                    <a:pt x="90" y="0"/>
                  </a:lnTo>
                  <a:lnTo>
                    <a:pt x="0" y="25"/>
                  </a:lnTo>
                  <a:lnTo>
                    <a:pt x="0" y="48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1" name="Freeform 87"/>
            <p:cNvSpPr>
              <a:spLocks/>
            </p:cNvSpPr>
            <p:nvPr/>
          </p:nvSpPr>
          <p:spPr bwMode="auto">
            <a:xfrm>
              <a:off x="2758" y="373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2" name="Freeform 88"/>
            <p:cNvSpPr>
              <a:spLocks/>
            </p:cNvSpPr>
            <p:nvPr/>
          </p:nvSpPr>
          <p:spPr bwMode="auto">
            <a:xfrm>
              <a:off x="2758" y="379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3" name="Freeform 89"/>
            <p:cNvSpPr>
              <a:spLocks/>
            </p:cNvSpPr>
            <p:nvPr/>
          </p:nvSpPr>
          <p:spPr bwMode="auto">
            <a:xfrm>
              <a:off x="2886" y="3412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4" name="Freeform 90"/>
            <p:cNvSpPr>
              <a:spLocks/>
            </p:cNvSpPr>
            <p:nvPr/>
          </p:nvSpPr>
          <p:spPr bwMode="auto">
            <a:xfrm>
              <a:off x="2886" y="3471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5" name="Freeform 91"/>
            <p:cNvSpPr>
              <a:spLocks/>
            </p:cNvSpPr>
            <p:nvPr/>
          </p:nvSpPr>
          <p:spPr bwMode="auto">
            <a:xfrm>
              <a:off x="2886" y="3528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6" name="Freeform 92"/>
            <p:cNvSpPr>
              <a:spLocks/>
            </p:cNvSpPr>
            <p:nvPr/>
          </p:nvSpPr>
          <p:spPr bwMode="auto">
            <a:xfrm>
              <a:off x="2886" y="3586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7" name="Freeform 93"/>
            <p:cNvSpPr>
              <a:spLocks/>
            </p:cNvSpPr>
            <p:nvPr/>
          </p:nvSpPr>
          <p:spPr bwMode="auto">
            <a:xfrm>
              <a:off x="2886" y="3644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8" name="Freeform 94"/>
            <p:cNvSpPr>
              <a:spLocks/>
            </p:cNvSpPr>
            <p:nvPr/>
          </p:nvSpPr>
          <p:spPr bwMode="auto">
            <a:xfrm>
              <a:off x="2886" y="3702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19" name="Freeform 95"/>
            <p:cNvSpPr>
              <a:spLocks/>
            </p:cNvSpPr>
            <p:nvPr/>
          </p:nvSpPr>
          <p:spPr bwMode="auto">
            <a:xfrm>
              <a:off x="2886" y="375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5120" name="Group 96"/>
          <p:cNvGrpSpPr>
            <a:grpSpLocks/>
          </p:cNvGrpSpPr>
          <p:nvPr/>
        </p:nvGrpSpPr>
        <p:grpSpPr bwMode="auto">
          <a:xfrm>
            <a:off x="6400800" y="2133600"/>
            <a:ext cx="914400" cy="1295400"/>
            <a:chOff x="2716" y="3342"/>
            <a:chExt cx="305" cy="571"/>
          </a:xfrm>
        </p:grpSpPr>
        <p:sp>
          <p:nvSpPr>
            <p:cNvPr id="385121" name="Freeform 97"/>
            <p:cNvSpPr>
              <a:spLocks/>
            </p:cNvSpPr>
            <p:nvPr/>
          </p:nvSpPr>
          <p:spPr bwMode="auto">
            <a:xfrm>
              <a:off x="2716" y="3342"/>
              <a:ext cx="305" cy="571"/>
            </a:xfrm>
            <a:custGeom>
              <a:avLst/>
              <a:gdLst/>
              <a:ahLst/>
              <a:cxnLst>
                <a:cxn ang="0">
                  <a:pos x="304" y="488"/>
                </a:cxn>
                <a:cxn ang="0">
                  <a:pos x="304" y="0"/>
                </a:cxn>
                <a:cxn ang="0">
                  <a:pos x="0" y="81"/>
                </a:cxn>
                <a:cxn ang="0">
                  <a:pos x="0" y="570"/>
                </a:cxn>
                <a:cxn ang="0">
                  <a:pos x="304" y="488"/>
                </a:cxn>
              </a:cxnLst>
              <a:rect l="0" t="0" r="r" b="b"/>
              <a:pathLst>
                <a:path w="305" h="571">
                  <a:moveTo>
                    <a:pt x="304" y="488"/>
                  </a:moveTo>
                  <a:lnTo>
                    <a:pt x="304" y="0"/>
                  </a:lnTo>
                  <a:lnTo>
                    <a:pt x="0" y="81"/>
                  </a:lnTo>
                  <a:lnTo>
                    <a:pt x="0" y="570"/>
                  </a:lnTo>
                  <a:lnTo>
                    <a:pt x="304" y="48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22" name="Freeform 98"/>
            <p:cNvSpPr>
              <a:spLocks/>
            </p:cNvSpPr>
            <p:nvPr/>
          </p:nvSpPr>
          <p:spPr bwMode="white">
            <a:xfrm>
              <a:off x="2734" y="3365"/>
              <a:ext cx="269" cy="524"/>
            </a:xfrm>
            <a:custGeom>
              <a:avLst/>
              <a:gdLst/>
              <a:ahLst/>
              <a:cxnLst>
                <a:cxn ang="0">
                  <a:pos x="268" y="454"/>
                </a:cxn>
                <a:cxn ang="0">
                  <a:pos x="268" y="0"/>
                </a:cxn>
                <a:cxn ang="0">
                  <a:pos x="0" y="69"/>
                </a:cxn>
                <a:cxn ang="0">
                  <a:pos x="0" y="523"/>
                </a:cxn>
                <a:cxn ang="0">
                  <a:pos x="268" y="454"/>
                </a:cxn>
              </a:cxnLst>
              <a:rect l="0" t="0" r="r" b="b"/>
              <a:pathLst>
                <a:path w="269" h="524">
                  <a:moveTo>
                    <a:pt x="268" y="454"/>
                  </a:moveTo>
                  <a:lnTo>
                    <a:pt x="268" y="0"/>
                  </a:lnTo>
                  <a:lnTo>
                    <a:pt x="0" y="69"/>
                  </a:lnTo>
                  <a:lnTo>
                    <a:pt x="0" y="523"/>
                  </a:lnTo>
                  <a:lnTo>
                    <a:pt x="268" y="454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23" name="Freeform 99"/>
            <p:cNvSpPr>
              <a:spLocks/>
            </p:cNvSpPr>
            <p:nvPr/>
          </p:nvSpPr>
          <p:spPr bwMode="auto">
            <a:xfrm>
              <a:off x="2758" y="344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24" name="Freeform 100"/>
            <p:cNvSpPr>
              <a:spLocks/>
            </p:cNvSpPr>
            <p:nvPr/>
          </p:nvSpPr>
          <p:spPr bwMode="auto">
            <a:xfrm>
              <a:off x="2758" y="350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25" name="Freeform 101"/>
            <p:cNvSpPr>
              <a:spLocks/>
            </p:cNvSpPr>
            <p:nvPr/>
          </p:nvSpPr>
          <p:spPr bwMode="auto">
            <a:xfrm>
              <a:off x="2758" y="3565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26" name="Freeform 102"/>
            <p:cNvSpPr>
              <a:spLocks/>
            </p:cNvSpPr>
            <p:nvPr/>
          </p:nvSpPr>
          <p:spPr bwMode="auto">
            <a:xfrm>
              <a:off x="2758" y="3623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27" name="Freeform 103"/>
            <p:cNvSpPr>
              <a:spLocks/>
            </p:cNvSpPr>
            <p:nvPr/>
          </p:nvSpPr>
          <p:spPr bwMode="auto">
            <a:xfrm>
              <a:off x="2758" y="3680"/>
              <a:ext cx="91" cy="49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5"/>
                </a:cxn>
                <a:cxn ang="0">
                  <a:pos x="0" y="48"/>
                </a:cxn>
                <a:cxn ang="0">
                  <a:pos x="90" y="22"/>
                </a:cxn>
              </a:cxnLst>
              <a:rect l="0" t="0" r="r" b="b"/>
              <a:pathLst>
                <a:path w="91" h="49">
                  <a:moveTo>
                    <a:pt x="90" y="22"/>
                  </a:moveTo>
                  <a:lnTo>
                    <a:pt x="90" y="0"/>
                  </a:lnTo>
                  <a:lnTo>
                    <a:pt x="0" y="25"/>
                  </a:lnTo>
                  <a:lnTo>
                    <a:pt x="0" y="48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28" name="Freeform 104"/>
            <p:cNvSpPr>
              <a:spLocks/>
            </p:cNvSpPr>
            <p:nvPr/>
          </p:nvSpPr>
          <p:spPr bwMode="auto">
            <a:xfrm>
              <a:off x="2758" y="373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29" name="Freeform 105"/>
            <p:cNvSpPr>
              <a:spLocks/>
            </p:cNvSpPr>
            <p:nvPr/>
          </p:nvSpPr>
          <p:spPr bwMode="auto">
            <a:xfrm>
              <a:off x="2758" y="379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30" name="Freeform 106"/>
            <p:cNvSpPr>
              <a:spLocks/>
            </p:cNvSpPr>
            <p:nvPr/>
          </p:nvSpPr>
          <p:spPr bwMode="auto">
            <a:xfrm>
              <a:off x="2886" y="3412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31" name="Freeform 107"/>
            <p:cNvSpPr>
              <a:spLocks/>
            </p:cNvSpPr>
            <p:nvPr/>
          </p:nvSpPr>
          <p:spPr bwMode="auto">
            <a:xfrm>
              <a:off x="2886" y="3471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32" name="Freeform 108"/>
            <p:cNvSpPr>
              <a:spLocks/>
            </p:cNvSpPr>
            <p:nvPr/>
          </p:nvSpPr>
          <p:spPr bwMode="auto">
            <a:xfrm>
              <a:off x="2886" y="3528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33" name="Freeform 109"/>
            <p:cNvSpPr>
              <a:spLocks/>
            </p:cNvSpPr>
            <p:nvPr/>
          </p:nvSpPr>
          <p:spPr bwMode="auto">
            <a:xfrm>
              <a:off x="2886" y="3586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34" name="Freeform 110"/>
            <p:cNvSpPr>
              <a:spLocks/>
            </p:cNvSpPr>
            <p:nvPr/>
          </p:nvSpPr>
          <p:spPr bwMode="auto">
            <a:xfrm>
              <a:off x="2886" y="3644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35" name="Freeform 111"/>
            <p:cNvSpPr>
              <a:spLocks/>
            </p:cNvSpPr>
            <p:nvPr/>
          </p:nvSpPr>
          <p:spPr bwMode="auto">
            <a:xfrm>
              <a:off x="2886" y="3702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5136" name="Freeform 112"/>
            <p:cNvSpPr>
              <a:spLocks/>
            </p:cNvSpPr>
            <p:nvPr/>
          </p:nvSpPr>
          <p:spPr bwMode="auto">
            <a:xfrm>
              <a:off x="2886" y="375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85137" name="Line 113"/>
          <p:cNvSpPr>
            <a:spLocks noChangeShapeType="1"/>
          </p:cNvSpPr>
          <p:nvPr/>
        </p:nvSpPr>
        <p:spPr bwMode="auto">
          <a:xfrm>
            <a:off x="3200400" y="2895600"/>
            <a:ext cx="31242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138" name="Line 114"/>
          <p:cNvSpPr>
            <a:spLocks noChangeShapeType="1"/>
          </p:cNvSpPr>
          <p:nvPr/>
        </p:nvSpPr>
        <p:spPr bwMode="auto">
          <a:xfrm>
            <a:off x="3200400" y="5181600"/>
            <a:ext cx="31242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139" name="Text Box 115"/>
          <p:cNvSpPr txBox="1">
            <a:spLocks noChangeArrowheads="1"/>
          </p:cNvSpPr>
          <p:nvPr/>
        </p:nvSpPr>
        <p:spPr bwMode="auto">
          <a:xfrm>
            <a:off x="3578225" y="2360613"/>
            <a:ext cx="22494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針對特定的</a:t>
            </a:r>
            <a:r>
              <a:rPr lang="en-US" altLang="zh-TW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AR Invoice</a:t>
            </a:r>
          </a:p>
          <a:p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做銷貨退回或折讓</a:t>
            </a:r>
          </a:p>
        </p:txBody>
      </p:sp>
      <p:sp>
        <p:nvSpPr>
          <p:cNvPr id="385140" name="Text Box 116"/>
          <p:cNvSpPr txBox="1">
            <a:spLocks noChangeArrowheads="1"/>
          </p:cNvSpPr>
          <p:nvPr/>
        </p:nvSpPr>
        <p:spPr bwMode="auto">
          <a:xfrm>
            <a:off x="3721100" y="4649788"/>
            <a:ext cx="18097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僅針對特定的客戶</a:t>
            </a:r>
          </a:p>
          <a:p>
            <a:r>
              <a:rPr lang="zh-TW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做銷貨退回或折讓</a:t>
            </a:r>
          </a:p>
        </p:txBody>
      </p:sp>
      <p:sp>
        <p:nvSpPr>
          <p:cNvPr id="385141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76672"/>
            <a:ext cx="4681538" cy="864095"/>
          </a:xfrm>
        </p:spPr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銷貨退回與折讓 </a:t>
            </a:r>
            <a:b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(AR Credit Memo)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銷貨退回與折讓</a:t>
            </a:r>
          </a:p>
        </p:txBody>
      </p:sp>
      <p:sp>
        <p:nvSpPr>
          <p:cNvPr id="39936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Transactions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RA_CUSTOMER_TRX_ALL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39936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552" y="2132856"/>
            <a:ext cx="8204389" cy="4032870"/>
          </a:xfrm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4896544" cy="791493"/>
          </a:xfrm>
        </p:spPr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第一單元：</a:t>
            </a:r>
            <a:b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Entities </a:t>
            </a:r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單一作業對應表格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1371600" y="1628800"/>
            <a:ext cx="651276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ts val="18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付款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</a:p>
          <a:p>
            <a:pPr marL="342900" indent="-342900" algn="l">
              <a:spcBef>
                <a:spcPts val="18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交易類型</a:t>
            </a:r>
          </a:p>
          <a:p>
            <a:pPr marL="342900" indent="-342900" algn="l">
              <a:spcBef>
                <a:spcPts val="18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spcBef>
                <a:spcPts val="18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帳款催收員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spcBef>
                <a:spcPts val="18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收款銀行</a:t>
            </a:r>
          </a:p>
          <a:p>
            <a:pPr marL="342900" indent="-342900" algn="l">
              <a:spcBef>
                <a:spcPts val="18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收帳款異動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spcBef>
                <a:spcPts val="18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收款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spcBef>
                <a:spcPts val="18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付款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1068388" y="1371600"/>
            <a:ext cx="2971800" cy="106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RA_CUSTOMER_TRX_ALL   </a:t>
            </a:r>
            <a:r>
              <a:rPr lang="en-US" altLang="zh-TW" sz="1000" b="1" dirty="0">
                <a:latin typeface="Arial" charset="0"/>
                <a:ea typeface="新細明體" pitchFamily="18" charset="-120"/>
              </a:rPr>
              <a:t>[CM]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TRX_NUMBER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PREVIOUS_CUSTOMER_TRX_ID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2023" name="Line 7"/>
          <p:cNvSpPr>
            <a:spLocks noChangeShapeType="1"/>
          </p:cNvSpPr>
          <p:nvPr/>
        </p:nvSpPr>
        <p:spPr bwMode="auto">
          <a:xfrm flipV="1">
            <a:off x="763588" y="1752600"/>
            <a:ext cx="0" cy="2819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>
            <a:off x="763588" y="17526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26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銷貨退回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折</a:t>
            </a:r>
            <a:r>
              <a:rPr lang="zh-TW" altLang="en-US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Tables</a:t>
            </a:r>
            <a:r>
              <a:rPr lang="zh-TW" altLang="en-US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關聯圖</a:t>
            </a:r>
            <a:endParaRPr lang="zh-TW" altLang="en-US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2047" name="Rectangle 31"/>
          <p:cNvSpPr>
            <a:spLocks noChangeArrowheads="1"/>
          </p:cNvSpPr>
          <p:nvPr/>
        </p:nvSpPr>
        <p:spPr bwMode="auto">
          <a:xfrm>
            <a:off x="5251450" y="1371600"/>
            <a:ext cx="2446338" cy="1219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AR_PAYMENT_SCHEDULES_ALL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latin typeface="Arial" charset="0"/>
                <a:ea typeface="新細明體" pitchFamily="18" charset="-120"/>
              </a:rPr>
              <a:t>CLASS = ‘CM’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DUE_DATE</a:t>
            </a:r>
            <a:endParaRPr lang="en-US" altLang="zh-TW" sz="10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2066" name="Rectangle 50"/>
          <p:cNvSpPr>
            <a:spLocks noChangeArrowheads="1"/>
          </p:cNvSpPr>
          <p:nvPr/>
        </p:nvSpPr>
        <p:spPr bwMode="auto">
          <a:xfrm>
            <a:off x="1068388" y="2667000"/>
            <a:ext cx="29718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RA_CUSTOMER_TRX_ALL   </a:t>
            </a:r>
            <a:r>
              <a:rPr lang="en-US" altLang="zh-TW" sz="1000" b="1" dirty="0">
                <a:latin typeface="Arial" charset="0"/>
                <a:ea typeface="新細明體" pitchFamily="18" charset="-120"/>
              </a:rPr>
              <a:t>[INV]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TRX_NUMBER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2067" name="Line 51"/>
          <p:cNvSpPr>
            <a:spLocks noChangeShapeType="1"/>
          </p:cNvSpPr>
          <p:nvPr/>
        </p:nvSpPr>
        <p:spPr bwMode="auto">
          <a:xfrm>
            <a:off x="3811588" y="1752600"/>
            <a:ext cx="990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68" name="Line 52"/>
          <p:cNvSpPr>
            <a:spLocks noChangeShapeType="1"/>
          </p:cNvSpPr>
          <p:nvPr/>
        </p:nvSpPr>
        <p:spPr bwMode="auto">
          <a:xfrm flipV="1">
            <a:off x="4802188" y="17526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69" name="Line 53"/>
          <p:cNvSpPr>
            <a:spLocks noChangeShapeType="1"/>
          </p:cNvSpPr>
          <p:nvPr/>
        </p:nvSpPr>
        <p:spPr bwMode="auto">
          <a:xfrm>
            <a:off x="4802188" y="1981200"/>
            <a:ext cx="914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49" name="Line 33"/>
          <p:cNvSpPr>
            <a:spLocks noChangeShapeType="1"/>
          </p:cNvSpPr>
          <p:nvPr/>
        </p:nvSpPr>
        <p:spPr bwMode="auto">
          <a:xfrm>
            <a:off x="915988" y="30480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63" name="Line 47"/>
          <p:cNvSpPr>
            <a:spLocks noChangeShapeType="1"/>
          </p:cNvSpPr>
          <p:nvPr/>
        </p:nvSpPr>
        <p:spPr bwMode="auto">
          <a:xfrm flipV="1">
            <a:off x="915988" y="2209800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64" name="Line 48"/>
          <p:cNvSpPr>
            <a:spLocks noChangeShapeType="1"/>
          </p:cNvSpPr>
          <p:nvPr/>
        </p:nvSpPr>
        <p:spPr bwMode="auto">
          <a:xfrm>
            <a:off x="915988" y="22098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70" name="Rectangle 54"/>
          <p:cNvSpPr>
            <a:spLocks noChangeArrowheads="1"/>
          </p:cNvSpPr>
          <p:nvPr/>
        </p:nvSpPr>
        <p:spPr bwMode="auto">
          <a:xfrm>
            <a:off x="4649788" y="2667000"/>
            <a:ext cx="2446337" cy="1219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AR_PAYMENT_SCHEDULES_ALL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CLASS = ‘INV’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DUE_DATE</a:t>
            </a:r>
            <a:endParaRPr lang="en-US" altLang="zh-TW" sz="10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2071" name="Line 55"/>
          <p:cNvSpPr>
            <a:spLocks noChangeShapeType="1"/>
          </p:cNvSpPr>
          <p:nvPr/>
        </p:nvSpPr>
        <p:spPr bwMode="auto">
          <a:xfrm>
            <a:off x="3811588" y="30480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72" name="Line 56"/>
          <p:cNvSpPr>
            <a:spLocks noChangeShapeType="1"/>
          </p:cNvSpPr>
          <p:nvPr/>
        </p:nvSpPr>
        <p:spPr bwMode="auto">
          <a:xfrm flipV="1">
            <a:off x="4344988" y="3048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73" name="Line 57"/>
          <p:cNvSpPr>
            <a:spLocks noChangeShapeType="1"/>
          </p:cNvSpPr>
          <p:nvPr/>
        </p:nvSpPr>
        <p:spPr bwMode="auto">
          <a:xfrm>
            <a:off x="4344988" y="32766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74" name="Rectangle 58"/>
          <p:cNvSpPr>
            <a:spLocks noChangeArrowheads="1"/>
          </p:cNvSpPr>
          <p:nvPr/>
        </p:nvSpPr>
        <p:spPr bwMode="auto">
          <a:xfrm>
            <a:off x="5251450" y="3962400"/>
            <a:ext cx="3055938" cy="2514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AR_RECEIVABLE_APPLICATIONS_ALL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RECEIVABLE_APPLICATION_ID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APPLIED_CUSTOMER_TRX_ID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APPLIED_PAYMENT_SCHEDULE_ID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PAYMENT_SCHEDULE_ID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APPLICATION_TYPE = ‘CM’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APPLY_DATE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AMOUNT_APPLIED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ACCTD_AMOUNT_APPLIED_FROM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ACCTD_AMOUNT_APPLIED_TO</a:t>
            </a:r>
          </a:p>
        </p:txBody>
      </p:sp>
      <p:sp>
        <p:nvSpPr>
          <p:cNvPr id="342075" name="Line 59"/>
          <p:cNvSpPr>
            <a:spLocks noChangeShapeType="1"/>
          </p:cNvSpPr>
          <p:nvPr/>
        </p:nvSpPr>
        <p:spPr bwMode="auto">
          <a:xfrm>
            <a:off x="7469188" y="17526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77" name="Line 61"/>
          <p:cNvSpPr>
            <a:spLocks noChangeShapeType="1"/>
          </p:cNvSpPr>
          <p:nvPr/>
        </p:nvSpPr>
        <p:spPr bwMode="auto">
          <a:xfrm flipV="1">
            <a:off x="8612188" y="1752600"/>
            <a:ext cx="0" cy="1752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78" name="Line 62"/>
          <p:cNvSpPr>
            <a:spLocks noChangeShapeType="1"/>
          </p:cNvSpPr>
          <p:nvPr/>
        </p:nvSpPr>
        <p:spPr bwMode="auto">
          <a:xfrm>
            <a:off x="7850188" y="51816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79" name="Line 63"/>
          <p:cNvSpPr>
            <a:spLocks noChangeShapeType="1"/>
          </p:cNvSpPr>
          <p:nvPr/>
        </p:nvSpPr>
        <p:spPr bwMode="auto">
          <a:xfrm flipV="1">
            <a:off x="8612188" y="3505200"/>
            <a:ext cx="0" cy="1676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80" name="Line 64"/>
          <p:cNvSpPr>
            <a:spLocks noChangeShapeType="1"/>
          </p:cNvSpPr>
          <p:nvPr/>
        </p:nvSpPr>
        <p:spPr bwMode="auto">
          <a:xfrm>
            <a:off x="8078788" y="47244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82" name="Line 66"/>
          <p:cNvSpPr>
            <a:spLocks noChangeShapeType="1"/>
          </p:cNvSpPr>
          <p:nvPr/>
        </p:nvSpPr>
        <p:spPr bwMode="auto">
          <a:xfrm>
            <a:off x="6935788" y="3048000"/>
            <a:ext cx="1524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83" name="Line 67"/>
          <p:cNvSpPr>
            <a:spLocks noChangeShapeType="1"/>
          </p:cNvSpPr>
          <p:nvPr/>
        </p:nvSpPr>
        <p:spPr bwMode="auto">
          <a:xfrm flipV="1">
            <a:off x="8459788" y="3048000"/>
            <a:ext cx="0" cy="1676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87" name="Rectangle 71"/>
          <p:cNvSpPr>
            <a:spLocks noChangeArrowheads="1"/>
          </p:cNvSpPr>
          <p:nvPr/>
        </p:nvSpPr>
        <p:spPr bwMode="auto">
          <a:xfrm>
            <a:off x="1068388" y="3962400"/>
            <a:ext cx="2971800" cy="1219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RA_CUSTOMER_TRX_LINES_ALL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LINE_TYPE = ‘LINE’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QUANTITY_CREDITED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2025" name="Line 9"/>
          <p:cNvSpPr>
            <a:spLocks noChangeShapeType="1"/>
          </p:cNvSpPr>
          <p:nvPr/>
        </p:nvSpPr>
        <p:spPr bwMode="auto">
          <a:xfrm>
            <a:off x="763588" y="45720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89" name="Line 73"/>
          <p:cNvSpPr>
            <a:spLocks noChangeShapeType="1"/>
          </p:cNvSpPr>
          <p:nvPr/>
        </p:nvSpPr>
        <p:spPr bwMode="auto">
          <a:xfrm flipV="1">
            <a:off x="4344988" y="533400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90" name="Line 74"/>
          <p:cNvSpPr>
            <a:spLocks noChangeShapeType="1"/>
          </p:cNvSpPr>
          <p:nvPr/>
        </p:nvSpPr>
        <p:spPr bwMode="auto">
          <a:xfrm>
            <a:off x="3811588" y="43434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91" name="Rectangle 75"/>
          <p:cNvSpPr>
            <a:spLocks noChangeArrowheads="1"/>
          </p:cNvSpPr>
          <p:nvPr/>
        </p:nvSpPr>
        <p:spPr bwMode="auto">
          <a:xfrm>
            <a:off x="1068388" y="5410200"/>
            <a:ext cx="2971800" cy="990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RA_CUSTOMER_TRX_LINES_ALL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LINE_TYPE = ‘TAX’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LINK_TO_CUST_TRX_LINE_ID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2088" name="Line 72"/>
          <p:cNvSpPr>
            <a:spLocks noChangeShapeType="1"/>
          </p:cNvSpPr>
          <p:nvPr/>
        </p:nvSpPr>
        <p:spPr bwMode="auto">
          <a:xfrm>
            <a:off x="3811588" y="62484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92" name="Line 76"/>
          <p:cNvSpPr>
            <a:spLocks noChangeShapeType="1"/>
          </p:cNvSpPr>
          <p:nvPr/>
        </p:nvSpPr>
        <p:spPr bwMode="auto">
          <a:xfrm flipV="1">
            <a:off x="4344988" y="4343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66" name="Rectangle 1054"/>
          <p:cNvSpPr>
            <a:spLocks noGrp="1" noChangeArrowheads="1"/>
          </p:cNvSpPr>
          <p:nvPr>
            <p:ph type="title"/>
          </p:nvPr>
        </p:nvSpPr>
        <p:spPr>
          <a:xfrm>
            <a:off x="214282" y="609600"/>
            <a:ext cx="4786346" cy="579438"/>
          </a:xfrm>
          <a:noFill/>
          <a:ln/>
        </p:spPr>
        <p:txBody>
          <a:bodyPr wrap="square"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預收款</a:t>
            </a:r>
          </a:p>
        </p:txBody>
      </p:sp>
      <p:sp>
        <p:nvSpPr>
          <p:cNvPr id="372767" name="Line 1055"/>
          <p:cNvSpPr>
            <a:spLocks noChangeShapeType="1"/>
          </p:cNvSpPr>
          <p:nvPr/>
        </p:nvSpPr>
        <p:spPr bwMode="auto">
          <a:xfrm>
            <a:off x="3078163" y="5184775"/>
            <a:ext cx="30861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2768" name="Line 1056"/>
          <p:cNvSpPr>
            <a:spLocks noChangeShapeType="1"/>
          </p:cNvSpPr>
          <p:nvPr/>
        </p:nvSpPr>
        <p:spPr bwMode="auto">
          <a:xfrm>
            <a:off x="5734050" y="2428875"/>
            <a:ext cx="14589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2769" name="Line 1057"/>
          <p:cNvSpPr>
            <a:spLocks noChangeShapeType="1"/>
          </p:cNvSpPr>
          <p:nvPr/>
        </p:nvSpPr>
        <p:spPr bwMode="auto">
          <a:xfrm>
            <a:off x="2876550" y="2428875"/>
            <a:ext cx="17827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2770" name="Rectangle 1058"/>
          <p:cNvSpPr>
            <a:spLocks noChangeArrowheads="1"/>
          </p:cNvSpPr>
          <p:nvPr/>
        </p:nvSpPr>
        <p:spPr bwMode="auto">
          <a:xfrm>
            <a:off x="1219200" y="3124200"/>
            <a:ext cx="152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客戶同意支付預收款</a:t>
            </a:r>
          </a:p>
        </p:txBody>
      </p:sp>
      <p:sp>
        <p:nvSpPr>
          <p:cNvPr id="372771" name="Rectangle 1059"/>
          <p:cNvSpPr>
            <a:spLocks noChangeArrowheads="1"/>
          </p:cNvSpPr>
          <p:nvPr/>
        </p:nvSpPr>
        <p:spPr bwMode="auto">
          <a:xfrm>
            <a:off x="4267200" y="3200400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預收款立帳</a:t>
            </a:r>
          </a:p>
        </p:txBody>
      </p:sp>
      <p:sp>
        <p:nvSpPr>
          <p:cNvPr id="372772" name="Rectangle 1060"/>
          <p:cNvSpPr>
            <a:spLocks noChangeArrowheads="1"/>
          </p:cNvSpPr>
          <p:nvPr/>
        </p:nvSpPr>
        <p:spPr bwMode="auto">
          <a:xfrm>
            <a:off x="1295400" y="5791200"/>
            <a:ext cx="20177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出貨後立帳</a:t>
            </a:r>
          </a:p>
        </p:txBody>
      </p:sp>
      <p:sp>
        <p:nvSpPr>
          <p:cNvPr id="372773" name="Rectangle 1061"/>
          <p:cNvSpPr>
            <a:spLocks noChangeArrowheads="1"/>
          </p:cNvSpPr>
          <p:nvPr/>
        </p:nvSpPr>
        <p:spPr bwMode="auto">
          <a:xfrm>
            <a:off x="5280025" y="5770563"/>
            <a:ext cx="30289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一般立帳沖銷預收款立帳</a:t>
            </a:r>
          </a:p>
        </p:txBody>
      </p:sp>
      <p:sp>
        <p:nvSpPr>
          <p:cNvPr id="372774" name="Rectangle 1062"/>
          <p:cNvSpPr>
            <a:spLocks noChangeArrowheads="1"/>
          </p:cNvSpPr>
          <p:nvPr/>
        </p:nvSpPr>
        <p:spPr bwMode="auto">
          <a:xfrm>
            <a:off x="6629400" y="3200400"/>
            <a:ext cx="20177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預收款收款</a:t>
            </a:r>
          </a:p>
        </p:txBody>
      </p:sp>
      <p:sp>
        <p:nvSpPr>
          <p:cNvPr id="372775" name="Oval 1063"/>
          <p:cNvSpPr>
            <a:spLocks noChangeArrowheads="1"/>
          </p:cNvSpPr>
          <p:nvPr/>
        </p:nvSpPr>
        <p:spPr bwMode="auto">
          <a:xfrm>
            <a:off x="3505200" y="2057400"/>
            <a:ext cx="382588" cy="3825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1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grpSp>
        <p:nvGrpSpPr>
          <p:cNvPr id="372776" name="Group 1064"/>
          <p:cNvGrpSpPr>
            <a:grpSpLocks/>
          </p:cNvGrpSpPr>
          <p:nvPr/>
        </p:nvGrpSpPr>
        <p:grpSpPr bwMode="auto">
          <a:xfrm>
            <a:off x="7205663" y="1900238"/>
            <a:ext cx="904875" cy="1060450"/>
            <a:chOff x="4160" y="955"/>
            <a:chExt cx="570" cy="668"/>
          </a:xfrm>
        </p:grpSpPr>
        <p:sp>
          <p:nvSpPr>
            <p:cNvPr id="372777" name="Freeform 1065"/>
            <p:cNvSpPr>
              <a:spLocks/>
            </p:cNvSpPr>
            <p:nvPr/>
          </p:nvSpPr>
          <p:spPr bwMode="auto">
            <a:xfrm>
              <a:off x="4160" y="955"/>
              <a:ext cx="535" cy="633"/>
            </a:xfrm>
            <a:custGeom>
              <a:avLst/>
              <a:gdLst/>
              <a:ahLst/>
              <a:cxnLst>
                <a:cxn ang="0">
                  <a:pos x="534" y="0"/>
                </a:cxn>
                <a:cxn ang="0">
                  <a:pos x="534" y="319"/>
                </a:cxn>
                <a:cxn ang="0">
                  <a:pos x="0" y="632"/>
                </a:cxn>
                <a:cxn ang="0">
                  <a:pos x="0" y="313"/>
                </a:cxn>
                <a:cxn ang="0">
                  <a:pos x="534" y="0"/>
                </a:cxn>
              </a:cxnLst>
              <a:rect l="0" t="0" r="r" b="b"/>
              <a:pathLst>
                <a:path w="535" h="633">
                  <a:moveTo>
                    <a:pt x="534" y="0"/>
                  </a:moveTo>
                  <a:lnTo>
                    <a:pt x="534" y="319"/>
                  </a:lnTo>
                  <a:lnTo>
                    <a:pt x="0" y="632"/>
                  </a:lnTo>
                  <a:lnTo>
                    <a:pt x="0" y="313"/>
                  </a:lnTo>
                  <a:lnTo>
                    <a:pt x="53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78" name="Freeform 1066"/>
            <p:cNvSpPr>
              <a:spLocks/>
            </p:cNvSpPr>
            <p:nvPr/>
          </p:nvSpPr>
          <p:spPr bwMode="auto">
            <a:xfrm>
              <a:off x="4178" y="973"/>
              <a:ext cx="534" cy="633"/>
            </a:xfrm>
            <a:custGeom>
              <a:avLst/>
              <a:gdLst/>
              <a:ahLst/>
              <a:cxnLst>
                <a:cxn ang="0">
                  <a:pos x="533" y="0"/>
                </a:cxn>
                <a:cxn ang="0">
                  <a:pos x="533" y="319"/>
                </a:cxn>
                <a:cxn ang="0">
                  <a:pos x="0" y="632"/>
                </a:cxn>
                <a:cxn ang="0">
                  <a:pos x="0" y="313"/>
                </a:cxn>
                <a:cxn ang="0">
                  <a:pos x="533" y="0"/>
                </a:cxn>
              </a:cxnLst>
              <a:rect l="0" t="0" r="r" b="b"/>
              <a:pathLst>
                <a:path w="534" h="633">
                  <a:moveTo>
                    <a:pt x="533" y="0"/>
                  </a:moveTo>
                  <a:lnTo>
                    <a:pt x="533" y="319"/>
                  </a:lnTo>
                  <a:lnTo>
                    <a:pt x="0" y="632"/>
                  </a:lnTo>
                  <a:lnTo>
                    <a:pt x="0" y="313"/>
                  </a:lnTo>
                  <a:lnTo>
                    <a:pt x="533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79" name="Freeform 1067"/>
            <p:cNvSpPr>
              <a:spLocks/>
            </p:cNvSpPr>
            <p:nvPr/>
          </p:nvSpPr>
          <p:spPr bwMode="auto">
            <a:xfrm>
              <a:off x="4196" y="991"/>
              <a:ext cx="534" cy="632"/>
            </a:xfrm>
            <a:custGeom>
              <a:avLst/>
              <a:gdLst/>
              <a:ahLst/>
              <a:cxnLst>
                <a:cxn ang="0">
                  <a:pos x="533" y="0"/>
                </a:cxn>
                <a:cxn ang="0">
                  <a:pos x="533" y="319"/>
                </a:cxn>
                <a:cxn ang="0">
                  <a:pos x="0" y="631"/>
                </a:cxn>
                <a:cxn ang="0">
                  <a:pos x="0" y="312"/>
                </a:cxn>
                <a:cxn ang="0">
                  <a:pos x="533" y="0"/>
                </a:cxn>
              </a:cxnLst>
              <a:rect l="0" t="0" r="r" b="b"/>
              <a:pathLst>
                <a:path w="534" h="632">
                  <a:moveTo>
                    <a:pt x="533" y="0"/>
                  </a:moveTo>
                  <a:lnTo>
                    <a:pt x="533" y="319"/>
                  </a:lnTo>
                  <a:lnTo>
                    <a:pt x="0" y="631"/>
                  </a:lnTo>
                  <a:lnTo>
                    <a:pt x="0" y="312"/>
                  </a:lnTo>
                  <a:lnTo>
                    <a:pt x="533" y="0"/>
                  </a:lnTo>
                </a:path>
              </a:pathLst>
            </a:custGeom>
            <a:solidFill>
              <a:srgbClr val="FFDF9D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80" name="Line 1068"/>
            <p:cNvSpPr>
              <a:spLocks noChangeShapeType="1"/>
            </p:cNvSpPr>
            <p:nvPr/>
          </p:nvSpPr>
          <p:spPr bwMode="auto">
            <a:xfrm flipV="1">
              <a:off x="4264" y="1279"/>
              <a:ext cx="291" cy="17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81" name="Freeform 1069"/>
            <p:cNvSpPr>
              <a:spLocks/>
            </p:cNvSpPr>
            <p:nvPr/>
          </p:nvSpPr>
          <p:spPr bwMode="auto">
            <a:xfrm>
              <a:off x="4588" y="1162"/>
              <a:ext cx="107" cy="107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6" y="44"/>
                </a:cxn>
                <a:cxn ang="0">
                  <a:pos x="0" y="106"/>
                </a:cxn>
                <a:cxn ang="0">
                  <a:pos x="0" y="62"/>
                </a:cxn>
                <a:cxn ang="0">
                  <a:pos x="106" y="0"/>
                </a:cxn>
              </a:cxnLst>
              <a:rect l="0" t="0" r="r" b="b"/>
              <a:pathLst>
                <a:path w="107" h="107">
                  <a:moveTo>
                    <a:pt x="106" y="0"/>
                  </a:moveTo>
                  <a:lnTo>
                    <a:pt x="106" y="44"/>
                  </a:lnTo>
                  <a:lnTo>
                    <a:pt x="0" y="106"/>
                  </a:lnTo>
                  <a:lnTo>
                    <a:pt x="0" y="62"/>
                  </a:lnTo>
                  <a:lnTo>
                    <a:pt x="106" y="0"/>
                  </a:lnTo>
                </a:path>
              </a:pathLst>
            </a:custGeom>
            <a:solidFill>
              <a:srgbClr val="DA9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82" name="Line 1070"/>
            <p:cNvSpPr>
              <a:spLocks noChangeShapeType="1"/>
            </p:cNvSpPr>
            <p:nvPr/>
          </p:nvSpPr>
          <p:spPr bwMode="auto">
            <a:xfrm flipV="1">
              <a:off x="4522" y="1279"/>
              <a:ext cx="179" cy="10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83" name="Freeform 1071"/>
            <p:cNvSpPr>
              <a:spLocks/>
            </p:cNvSpPr>
            <p:nvPr/>
          </p:nvSpPr>
          <p:spPr bwMode="auto">
            <a:xfrm>
              <a:off x="4239" y="1228"/>
              <a:ext cx="150" cy="154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149" y="64"/>
                </a:cxn>
                <a:cxn ang="0">
                  <a:pos x="0" y="153"/>
                </a:cxn>
                <a:cxn ang="0">
                  <a:pos x="0" y="89"/>
                </a:cxn>
                <a:cxn ang="0">
                  <a:pos x="149" y="0"/>
                </a:cxn>
              </a:cxnLst>
              <a:rect l="0" t="0" r="r" b="b"/>
              <a:pathLst>
                <a:path w="150" h="154">
                  <a:moveTo>
                    <a:pt x="149" y="0"/>
                  </a:moveTo>
                  <a:lnTo>
                    <a:pt x="149" y="64"/>
                  </a:lnTo>
                  <a:lnTo>
                    <a:pt x="0" y="153"/>
                  </a:lnTo>
                  <a:lnTo>
                    <a:pt x="0" y="89"/>
                  </a:lnTo>
                  <a:lnTo>
                    <a:pt x="149" y="0"/>
                  </a:lnTo>
                </a:path>
              </a:pathLst>
            </a:custGeom>
            <a:solidFill>
              <a:srgbClr val="DA9F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2784" name="Group 1072"/>
          <p:cNvGrpSpPr>
            <a:grpSpLocks/>
          </p:cNvGrpSpPr>
          <p:nvPr/>
        </p:nvGrpSpPr>
        <p:grpSpPr bwMode="auto">
          <a:xfrm>
            <a:off x="1927225" y="4119563"/>
            <a:ext cx="703263" cy="1319212"/>
            <a:chOff x="835" y="2353"/>
            <a:chExt cx="443" cy="831"/>
          </a:xfrm>
        </p:grpSpPr>
        <p:sp>
          <p:nvSpPr>
            <p:cNvPr id="372785" name="Freeform 1073"/>
            <p:cNvSpPr>
              <a:spLocks/>
            </p:cNvSpPr>
            <p:nvPr/>
          </p:nvSpPr>
          <p:spPr bwMode="auto">
            <a:xfrm>
              <a:off x="835" y="2353"/>
              <a:ext cx="443" cy="831"/>
            </a:xfrm>
            <a:custGeom>
              <a:avLst/>
              <a:gdLst/>
              <a:ahLst/>
              <a:cxnLst>
                <a:cxn ang="0">
                  <a:pos x="0" y="711"/>
                </a:cxn>
                <a:cxn ang="0">
                  <a:pos x="0" y="0"/>
                </a:cxn>
                <a:cxn ang="0">
                  <a:pos x="442" y="118"/>
                </a:cxn>
                <a:cxn ang="0">
                  <a:pos x="442" y="830"/>
                </a:cxn>
                <a:cxn ang="0">
                  <a:pos x="0" y="711"/>
                </a:cxn>
              </a:cxnLst>
              <a:rect l="0" t="0" r="r" b="b"/>
              <a:pathLst>
                <a:path w="443" h="831">
                  <a:moveTo>
                    <a:pt x="0" y="711"/>
                  </a:moveTo>
                  <a:lnTo>
                    <a:pt x="0" y="0"/>
                  </a:lnTo>
                  <a:lnTo>
                    <a:pt x="442" y="118"/>
                  </a:lnTo>
                  <a:lnTo>
                    <a:pt x="442" y="830"/>
                  </a:lnTo>
                  <a:lnTo>
                    <a:pt x="0" y="71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86" name="Freeform 1074"/>
            <p:cNvSpPr>
              <a:spLocks/>
            </p:cNvSpPr>
            <p:nvPr/>
          </p:nvSpPr>
          <p:spPr bwMode="white">
            <a:xfrm>
              <a:off x="861" y="2387"/>
              <a:ext cx="391" cy="762"/>
            </a:xfrm>
            <a:custGeom>
              <a:avLst/>
              <a:gdLst/>
              <a:ahLst/>
              <a:cxnLst>
                <a:cxn ang="0">
                  <a:pos x="0" y="661"/>
                </a:cxn>
                <a:cxn ang="0">
                  <a:pos x="0" y="0"/>
                </a:cxn>
                <a:cxn ang="0">
                  <a:pos x="390" y="101"/>
                </a:cxn>
                <a:cxn ang="0">
                  <a:pos x="390" y="761"/>
                </a:cxn>
                <a:cxn ang="0">
                  <a:pos x="0" y="661"/>
                </a:cxn>
              </a:cxnLst>
              <a:rect l="0" t="0" r="r" b="b"/>
              <a:pathLst>
                <a:path w="391" h="762">
                  <a:moveTo>
                    <a:pt x="0" y="661"/>
                  </a:moveTo>
                  <a:lnTo>
                    <a:pt x="0" y="0"/>
                  </a:lnTo>
                  <a:lnTo>
                    <a:pt x="390" y="101"/>
                  </a:lnTo>
                  <a:lnTo>
                    <a:pt x="390" y="761"/>
                  </a:lnTo>
                  <a:lnTo>
                    <a:pt x="0" y="661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87" name="Freeform 1075"/>
            <p:cNvSpPr>
              <a:spLocks/>
            </p:cNvSpPr>
            <p:nvPr/>
          </p:nvSpPr>
          <p:spPr bwMode="auto">
            <a:xfrm>
              <a:off x="1085" y="2509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88" name="Freeform 1076"/>
            <p:cNvSpPr>
              <a:spLocks/>
            </p:cNvSpPr>
            <p:nvPr/>
          </p:nvSpPr>
          <p:spPr bwMode="auto">
            <a:xfrm>
              <a:off x="1085" y="2594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89" name="Freeform 1077"/>
            <p:cNvSpPr>
              <a:spLocks/>
            </p:cNvSpPr>
            <p:nvPr/>
          </p:nvSpPr>
          <p:spPr bwMode="auto">
            <a:xfrm>
              <a:off x="1085" y="2678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0" name="Freeform 1078"/>
            <p:cNvSpPr>
              <a:spLocks/>
            </p:cNvSpPr>
            <p:nvPr/>
          </p:nvSpPr>
          <p:spPr bwMode="auto">
            <a:xfrm>
              <a:off x="1085" y="2762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1" name="Freeform 1079"/>
            <p:cNvSpPr>
              <a:spLocks/>
            </p:cNvSpPr>
            <p:nvPr/>
          </p:nvSpPr>
          <p:spPr bwMode="auto">
            <a:xfrm>
              <a:off x="1085" y="2846"/>
              <a:ext cx="132" cy="7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6"/>
                </a:cxn>
                <a:cxn ang="0">
                  <a:pos x="131" y="69"/>
                </a:cxn>
                <a:cxn ang="0">
                  <a:pos x="0" y="33"/>
                </a:cxn>
              </a:cxnLst>
              <a:rect l="0" t="0" r="r" b="b"/>
              <a:pathLst>
                <a:path w="132" h="70">
                  <a:moveTo>
                    <a:pt x="0" y="33"/>
                  </a:moveTo>
                  <a:lnTo>
                    <a:pt x="0" y="0"/>
                  </a:lnTo>
                  <a:lnTo>
                    <a:pt x="131" y="36"/>
                  </a:lnTo>
                  <a:lnTo>
                    <a:pt x="131" y="69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2" name="Freeform 1080"/>
            <p:cNvSpPr>
              <a:spLocks/>
            </p:cNvSpPr>
            <p:nvPr/>
          </p:nvSpPr>
          <p:spPr bwMode="auto">
            <a:xfrm>
              <a:off x="1085" y="2931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3" name="Freeform 1081"/>
            <p:cNvSpPr>
              <a:spLocks/>
            </p:cNvSpPr>
            <p:nvPr/>
          </p:nvSpPr>
          <p:spPr bwMode="auto">
            <a:xfrm>
              <a:off x="1085" y="3015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4" name="Freeform 1082"/>
            <p:cNvSpPr>
              <a:spLocks/>
            </p:cNvSpPr>
            <p:nvPr/>
          </p:nvSpPr>
          <p:spPr bwMode="auto">
            <a:xfrm>
              <a:off x="899" y="2455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5" name="Freeform 1083"/>
            <p:cNvSpPr>
              <a:spLocks/>
            </p:cNvSpPr>
            <p:nvPr/>
          </p:nvSpPr>
          <p:spPr bwMode="auto">
            <a:xfrm>
              <a:off x="899" y="2540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6" name="Freeform 1084"/>
            <p:cNvSpPr>
              <a:spLocks/>
            </p:cNvSpPr>
            <p:nvPr/>
          </p:nvSpPr>
          <p:spPr bwMode="auto">
            <a:xfrm>
              <a:off x="899" y="2624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7" name="Freeform 1085"/>
            <p:cNvSpPr>
              <a:spLocks/>
            </p:cNvSpPr>
            <p:nvPr/>
          </p:nvSpPr>
          <p:spPr bwMode="auto">
            <a:xfrm>
              <a:off x="899" y="2708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8" name="Freeform 1086"/>
            <p:cNvSpPr>
              <a:spLocks/>
            </p:cNvSpPr>
            <p:nvPr/>
          </p:nvSpPr>
          <p:spPr bwMode="auto">
            <a:xfrm>
              <a:off x="899" y="2792"/>
              <a:ext cx="132" cy="7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6"/>
                </a:cxn>
                <a:cxn ang="0">
                  <a:pos x="131" y="69"/>
                </a:cxn>
                <a:cxn ang="0">
                  <a:pos x="0" y="33"/>
                </a:cxn>
              </a:cxnLst>
              <a:rect l="0" t="0" r="r" b="b"/>
              <a:pathLst>
                <a:path w="132" h="70">
                  <a:moveTo>
                    <a:pt x="0" y="33"/>
                  </a:moveTo>
                  <a:lnTo>
                    <a:pt x="0" y="0"/>
                  </a:lnTo>
                  <a:lnTo>
                    <a:pt x="131" y="36"/>
                  </a:lnTo>
                  <a:lnTo>
                    <a:pt x="131" y="69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799" name="Freeform 1087"/>
            <p:cNvSpPr>
              <a:spLocks/>
            </p:cNvSpPr>
            <p:nvPr/>
          </p:nvSpPr>
          <p:spPr bwMode="auto">
            <a:xfrm>
              <a:off x="899" y="2877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00" name="Freeform 1088"/>
            <p:cNvSpPr>
              <a:spLocks/>
            </p:cNvSpPr>
            <p:nvPr/>
          </p:nvSpPr>
          <p:spPr bwMode="auto">
            <a:xfrm>
              <a:off x="899" y="2961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2801" name="Oval 1089"/>
          <p:cNvSpPr>
            <a:spLocks noChangeArrowheads="1"/>
          </p:cNvSpPr>
          <p:nvPr/>
        </p:nvSpPr>
        <p:spPr bwMode="auto">
          <a:xfrm>
            <a:off x="6172200" y="2057400"/>
            <a:ext cx="382588" cy="3825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1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372802" name="Oval 1090"/>
          <p:cNvSpPr>
            <a:spLocks noChangeArrowheads="1"/>
          </p:cNvSpPr>
          <p:nvPr/>
        </p:nvSpPr>
        <p:spPr bwMode="auto">
          <a:xfrm>
            <a:off x="4191000" y="4800600"/>
            <a:ext cx="382588" cy="3825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1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372803" name="Oval 1091"/>
          <p:cNvSpPr>
            <a:spLocks noChangeArrowheads="1"/>
          </p:cNvSpPr>
          <p:nvPr/>
        </p:nvSpPr>
        <p:spPr bwMode="auto">
          <a:xfrm>
            <a:off x="7772400" y="3733800"/>
            <a:ext cx="382588" cy="3825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1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372804" name="Oval 1092"/>
          <p:cNvSpPr>
            <a:spLocks noChangeArrowheads="1"/>
          </p:cNvSpPr>
          <p:nvPr/>
        </p:nvSpPr>
        <p:spPr bwMode="auto">
          <a:xfrm>
            <a:off x="7162800" y="5105400"/>
            <a:ext cx="382588" cy="382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1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grpSp>
        <p:nvGrpSpPr>
          <p:cNvPr id="372805" name="Group 1093"/>
          <p:cNvGrpSpPr>
            <a:grpSpLocks/>
          </p:cNvGrpSpPr>
          <p:nvPr/>
        </p:nvGrpSpPr>
        <p:grpSpPr bwMode="auto">
          <a:xfrm>
            <a:off x="6167438" y="4483100"/>
            <a:ext cx="703262" cy="1319213"/>
            <a:chOff x="3506" y="2582"/>
            <a:chExt cx="443" cy="831"/>
          </a:xfrm>
        </p:grpSpPr>
        <p:sp>
          <p:nvSpPr>
            <p:cNvPr id="372806" name="Freeform 1094"/>
            <p:cNvSpPr>
              <a:spLocks/>
            </p:cNvSpPr>
            <p:nvPr/>
          </p:nvSpPr>
          <p:spPr bwMode="auto">
            <a:xfrm>
              <a:off x="3506" y="2582"/>
              <a:ext cx="443" cy="831"/>
            </a:xfrm>
            <a:custGeom>
              <a:avLst/>
              <a:gdLst/>
              <a:ahLst/>
              <a:cxnLst>
                <a:cxn ang="0">
                  <a:pos x="442" y="711"/>
                </a:cxn>
                <a:cxn ang="0">
                  <a:pos x="442" y="0"/>
                </a:cxn>
                <a:cxn ang="0">
                  <a:pos x="0" y="118"/>
                </a:cxn>
                <a:cxn ang="0">
                  <a:pos x="0" y="830"/>
                </a:cxn>
                <a:cxn ang="0">
                  <a:pos x="442" y="711"/>
                </a:cxn>
              </a:cxnLst>
              <a:rect l="0" t="0" r="r" b="b"/>
              <a:pathLst>
                <a:path w="443" h="831">
                  <a:moveTo>
                    <a:pt x="442" y="711"/>
                  </a:moveTo>
                  <a:lnTo>
                    <a:pt x="442" y="0"/>
                  </a:lnTo>
                  <a:lnTo>
                    <a:pt x="0" y="118"/>
                  </a:lnTo>
                  <a:lnTo>
                    <a:pt x="0" y="830"/>
                  </a:lnTo>
                  <a:lnTo>
                    <a:pt x="442" y="711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07" name="Freeform 1095"/>
            <p:cNvSpPr>
              <a:spLocks/>
            </p:cNvSpPr>
            <p:nvPr/>
          </p:nvSpPr>
          <p:spPr bwMode="white">
            <a:xfrm>
              <a:off x="3532" y="2616"/>
              <a:ext cx="391" cy="762"/>
            </a:xfrm>
            <a:custGeom>
              <a:avLst/>
              <a:gdLst/>
              <a:ahLst/>
              <a:cxnLst>
                <a:cxn ang="0">
                  <a:pos x="390" y="661"/>
                </a:cxn>
                <a:cxn ang="0">
                  <a:pos x="390" y="0"/>
                </a:cxn>
                <a:cxn ang="0">
                  <a:pos x="0" y="101"/>
                </a:cxn>
                <a:cxn ang="0">
                  <a:pos x="0" y="761"/>
                </a:cxn>
                <a:cxn ang="0">
                  <a:pos x="390" y="661"/>
                </a:cxn>
              </a:cxnLst>
              <a:rect l="0" t="0" r="r" b="b"/>
              <a:pathLst>
                <a:path w="391" h="762">
                  <a:moveTo>
                    <a:pt x="390" y="661"/>
                  </a:moveTo>
                  <a:lnTo>
                    <a:pt x="390" y="0"/>
                  </a:lnTo>
                  <a:lnTo>
                    <a:pt x="0" y="101"/>
                  </a:lnTo>
                  <a:lnTo>
                    <a:pt x="0" y="761"/>
                  </a:lnTo>
                  <a:lnTo>
                    <a:pt x="390" y="661"/>
                  </a:lnTo>
                </a:path>
              </a:pathLst>
            </a:custGeom>
            <a:solidFill>
              <a:srgbClr val="EAEAEA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08" name="Freeform 1096"/>
            <p:cNvSpPr>
              <a:spLocks/>
            </p:cNvSpPr>
            <p:nvPr/>
          </p:nvSpPr>
          <p:spPr bwMode="auto">
            <a:xfrm>
              <a:off x="3567" y="2738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09" name="Freeform 1097"/>
            <p:cNvSpPr>
              <a:spLocks/>
            </p:cNvSpPr>
            <p:nvPr/>
          </p:nvSpPr>
          <p:spPr bwMode="auto">
            <a:xfrm>
              <a:off x="3567" y="2823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0" name="Freeform 1098"/>
            <p:cNvSpPr>
              <a:spLocks/>
            </p:cNvSpPr>
            <p:nvPr/>
          </p:nvSpPr>
          <p:spPr bwMode="auto">
            <a:xfrm>
              <a:off x="3567" y="2907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1" name="Freeform 1099"/>
            <p:cNvSpPr>
              <a:spLocks/>
            </p:cNvSpPr>
            <p:nvPr/>
          </p:nvSpPr>
          <p:spPr bwMode="auto">
            <a:xfrm>
              <a:off x="3567" y="2991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2" name="Freeform 1100"/>
            <p:cNvSpPr>
              <a:spLocks/>
            </p:cNvSpPr>
            <p:nvPr/>
          </p:nvSpPr>
          <p:spPr bwMode="auto">
            <a:xfrm>
              <a:off x="3567" y="3075"/>
              <a:ext cx="132" cy="70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6"/>
                </a:cxn>
                <a:cxn ang="0">
                  <a:pos x="0" y="69"/>
                </a:cxn>
                <a:cxn ang="0">
                  <a:pos x="131" y="33"/>
                </a:cxn>
              </a:cxnLst>
              <a:rect l="0" t="0" r="r" b="b"/>
              <a:pathLst>
                <a:path w="132" h="70">
                  <a:moveTo>
                    <a:pt x="131" y="33"/>
                  </a:moveTo>
                  <a:lnTo>
                    <a:pt x="131" y="0"/>
                  </a:lnTo>
                  <a:lnTo>
                    <a:pt x="0" y="36"/>
                  </a:lnTo>
                  <a:lnTo>
                    <a:pt x="0" y="69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3" name="Freeform 1101"/>
            <p:cNvSpPr>
              <a:spLocks/>
            </p:cNvSpPr>
            <p:nvPr/>
          </p:nvSpPr>
          <p:spPr bwMode="auto">
            <a:xfrm>
              <a:off x="3567" y="3160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4" name="Freeform 1102"/>
            <p:cNvSpPr>
              <a:spLocks/>
            </p:cNvSpPr>
            <p:nvPr/>
          </p:nvSpPr>
          <p:spPr bwMode="auto">
            <a:xfrm>
              <a:off x="3567" y="3244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5" name="Freeform 1103"/>
            <p:cNvSpPr>
              <a:spLocks/>
            </p:cNvSpPr>
            <p:nvPr/>
          </p:nvSpPr>
          <p:spPr bwMode="auto">
            <a:xfrm>
              <a:off x="3753" y="2684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6" name="Freeform 1104"/>
            <p:cNvSpPr>
              <a:spLocks/>
            </p:cNvSpPr>
            <p:nvPr/>
          </p:nvSpPr>
          <p:spPr bwMode="auto">
            <a:xfrm>
              <a:off x="3753" y="2769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7" name="Freeform 1105"/>
            <p:cNvSpPr>
              <a:spLocks/>
            </p:cNvSpPr>
            <p:nvPr/>
          </p:nvSpPr>
          <p:spPr bwMode="auto">
            <a:xfrm>
              <a:off x="3753" y="2853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8" name="Freeform 1106"/>
            <p:cNvSpPr>
              <a:spLocks/>
            </p:cNvSpPr>
            <p:nvPr/>
          </p:nvSpPr>
          <p:spPr bwMode="auto">
            <a:xfrm>
              <a:off x="3753" y="2937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19" name="Freeform 1107"/>
            <p:cNvSpPr>
              <a:spLocks/>
            </p:cNvSpPr>
            <p:nvPr/>
          </p:nvSpPr>
          <p:spPr bwMode="auto">
            <a:xfrm>
              <a:off x="3753" y="3021"/>
              <a:ext cx="132" cy="70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6"/>
                </a:cxn>
                <a:cxn ang="0">
                  <a:pos x="0" y="69"/>
                </a:cxn>
                <a:cxn ang="0">
                  <a:pos x="131" y="33"/>
                </a:cxn>
              </a:cxnLst>
              <a:rect l="0" t="0" r="r" b="b"/>
              <a:pathLst>
                <a:path w="132" h="70">
                  <a:moveTo>
                    <a:pt x="131" y="33"/>
                  </a:moveTo>
                  <a:lnTo>
                    <a:pt x="131" y="0"/>
                  </a:lnTo>
                  <a:lnTo>
                    <a:pt x="0" y="36"/>
                  </a:lnTo>
                  <a:lnTo>
                    <a:pt x="0" y="69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20" name="Freeform 1108"/>
            <p:cNvSpPr>
              <a:spLocks/>
            </p:cNvSpPr>
            <p:nvPr/>
          </p:nvSpPr>
          <p:spPr bwMode="auto">
            <a:xfrm>
              <a:off x="3753" y="3106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21" name="Freeform 1109"/>
            <p:cNvSpPr>
              <a:spLocks/>
            </p:cNvSpPr>
            <p:nvPr/>
          </p:nvSpPr>
          <p:spPr bwMode="auto">
            <a:xfrm>
              <a:off x="3753" y="3190"/>
              <a:ext cx="132" cy="69"/>
            </a:xfrm>
            <a:custGeom>
              <a:avLst/>
              <a:gdLst/>
              <a:ahLst/>
              <a:cxnLst>
                <a:cxn ang="0">
                  <a:pos x="131" y="33"/>
                </a:cxn>
                <a:cxn ang="0">
                  <a:pos x="131" y="0"/>
                </a:cxn>
                <a:cxn ang="0">
                  <a:pos x="0" y="35"/>
                </a:cxn>
                <a:cxn ang="0">
                  <a:pos x="0" y="68"/>
                </a:cxn>
                <a:cxn ang="0">
                  <a:pos x="131" y="33"/>
                </a:cxn>
              </a:cxnLst>
              <a:rect l="0" t="0" r="r" b="b"/>
              <a:pathLst>
                <a:path w="132" h="69">
                  <a:moveTo>
                    <a:pt x="131" y="33"/>
                  </a:moveTo>
                  <a:lnTo>
                    <a:pt x="131" y="0"/>
                  </a:lnTo>
                  <a:lnTo>
                    <a:pt x="0" y="35"/>
                  </a:lnTo>
                  <a:lnTo>
                    <a:pt x="0" y="68"/>
                  </a:lnTo>
                  <a:lnTo>
                    <a:pt x="131" y="33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2822" name="Group 1110"/>
          <p:cNvGrpSpPr>
            <a:grpSpLocks/>
          </p:cNvGrpSpPr>
          <p:nvPr/>
        </p:nvGrpSpPr>
        <p:grpSpPr bwMode="auto">
          <a:xfrm>
            <a:off x="6929438" y="4468813"/>
            <a:ext cx="703262" cy="1319212"/>
            <a:chOff x="3986" y="2573"/>
            <a:chExt cx="443" cy="831"/>
          </a:xfrm>
        </p:grpSpPr>
        <p:sp>
          <p:nvSpPr>
            <p:cNvPr id="372823" name="Freeform 1111"/>
            <p:cNvSpPr>
              <a:spLocks/>
            </p:cNvSpPr>
            <p:nvPr/>
          </p:nvSpPr>
          <p:spPr bwMode="auto">
            <a:xfrm>
              <a:off x="3986" y="2573"/>
              <a:ext cx="443" cy="831"/>
            </a:xfrm>
            <a:custGeom>
              <a:avLst/>
              <a:gdLst/>
              <a:ahLst/>
              <a:cxnLst>
                <a:cxn ang="0">
                  <a:pos x="0" y="711"/>
                </a:cxn>
                <a:cxn ang="0">
                  <a:pos x="0" y="0"/>
                </a:cxn>
                <a:cxn ang="0">
                  <a:pos x="442" y="118"/>
                </a:cxn>
                <a:cxn ang="0">
                  <a:pos x="442" y="830"/>
                </a:cxn>
                <a:cxn ang="0">
                  <a:pos x="0" y="711"/>
                </a:cxn>
              </a:cxnLst>
              <a:rect l="0" t="0" r="r" b="b"/>
              <a:pathLst>
                <a:path w="443" h="831">
                  <a:moveTo>
                    <a:pt x="0" y="711"/>
                  </a:moveTo>
                  <a:lnTo>
                    <a:pt x="0" y="0"/>
                  </a:lnTo>
                  <a:lnTo>
                    <a:pt x="442" y="118"/>
                  </a:lnTo>
                  <a:lnTo>
                    <a:pt x="442" y="830"/>
                  </a:lnTo>
                  <a:lnTo>
                    <a:pt x="0" y="71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24" name="Freeform 1112"/>
            <p:cNvSpPr>
              <a:spLocks/>
            </p:cNvSpPr>
            <p:nvPr/>
          </p:nvSpPr>
          <p:spPr bwMode="white">
            <a:xfrm>
              <a:off x="4012" y="2607"/>
              <a:ext cx="391" cy="762"/>
            </a:xfrm>
            <a:custGeom>
              <a:avLst/>
              <a:gdLst/>
              <a:ahLst/>
              <a:cxnLst>
                <a:cxn ang="0">
                  <a:pos x="0" y="661"/>
                </a:cxn>
                <a:cxn ang="0">
                  <a:pos x="0" y="0"/>
                </a:cxn>
                <a:cxn ang="0">
                  <a:pos x="390" y="101"/>
                </a:cxn>
                <a:cxn ang="0">
                  <a:pos x="390" y="761"/>
                </a:cxn>
                <a:cxn ang="0">
                  <a:pos x="0" y="661"/>
                </a:cxn>
              </a:cxnLst>
              <a:rect l="0" t="0" r="r" b="b"/>
              <a:pathLst>
                <a:path w="391" h="762">
                  <a:moveTo>
                    <a:pt x="0" y="661"/>
                  </a:moveTo>
                  <a:lnTo>
                    <a:pt x="0" y="0"/>
                  </a:lnTo>
                  <a:lnTo>
                    <a:pt x="390" y="101"/>
                  </a:lnTo>
                  <a:lnTo>
                    <a:pt x="390" y="761"/>
                  </a:lnTo>
                  <a:lnTo>
                    <a:pt x="0" y="661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25" name="Freeform 1113"/>
            <p:cNvSpPr>
              <a:spLocks/>
            </p:cNvSpPr>
            <p:nvPr/>
          </p:nvSpPr>
          <p:spPr bwMode="auto">
            <a:xfrm>
              <a:off x="4236" y="2729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26" name="Freeform 1114"/>
            <p:cNvSpPr>
              <a:spLocks/>
            </p:cNvSpPr>
            <p:nvPr/>
          </p:nvSpPr>
          <p:spPr bwMode="auto">
            <a:xfrm>
              <a:off x="4236" y="2814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27" name="Freeform 1115"/>
            <p:cNvSpPr>
              <a:spLocks/>
            </p:cNvSpPr>
            <p:nvPr/>
          </p:nvSpPr>
          <p:spPr bwMode="auto">
            <a:xfrm>
              <a:off x="4236" y="2898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28" name="Freeform 1116"/>
            <p:cNvSpPr>
              <a:spLocks/>
            </p:cNvSpPr>
            <p:nvPr/>
          </p:nvSpPr>
          <p:spPr bwMode="auto">
            <a:xfrm>
              <a:off x="4236" y="2982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29" name="Freeform 1117"/>
            <p:cNvSpPr>
              <a:spLocks/>
            </p:cNvSpPr>
            <p:nvPr/>
          </p:nvSpPr>
          <p:spPr bwMode="auto">
            <a:xfrm>
              <a:off x="4236" y="3066"/>
              <a:ext cx="132" cy="7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6"/>
                </a:cxn>
                <a:cxn ang="0">
                  <a:pos x="131" y="69"/>
                </a:cxn>
                <a:cxn ang="0">
                  <a:pos x="0" y="33"/>
                </a:cxn>
              </a:cxnLst>
              <a:rect l="0" t="0" r="r" b="b"/>
              <a:pathLst>
                <a:path w="132" h="70">
                  <a:moveTo>
                    <a:pt x="0" y="33"/>
                  </a:moveTo>
                  <a:lnTo>
                    <a:pt x="0" y="0"/>
                  </a:lnTo>
                  <a:lnTo>
                    <a:pt x="131" y="36"/>
                  </a:lnTo>
                  <a:lnTo>
                    <a:pt x="131" y="69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30" name="Freeform 1118"/>
            <p:cNvSpPr>
              <a:spLocks/>
            </p:cNvSpPr>
            <p:nvPr/>
          </p:nvSpPr>
          <p:spPr bwMode="auto">
            <a:xfrm>
              <a:off x="4236" y="3151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31" name="Freeform 1119"/>
            <p:cNvSpPr>
              <a:spLocks/>
            </p:cNvSpPr>
            <p:nvPr/>
          </p:nvSpPr>
          <p:spPr bwMode="auto">
            <a:xfrm>
              <a:off x="4236" y="3235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32" name="Freeform 1120"/>
            <p:cNvSpPr>
              <a:spLocks/>
            </p:cNvSpPr>
            <p:nvPr/>
          </p:nvSpPr>
          <p:spPr bwMode="auto">
            <a:xfrm>
              <a:off x="4050" y="2675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33" name="Freeform 1121"/>
            <p:cNvSpPr>
              <a:spLocks/>
            </p:cNvSpPr>
            <p:nvPr/>
          </p:nvSpPr>
          <p:spPr bwMode="auto">
            <a:xfrm>
              <a:off x="4050" y="2760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34" name="Freeform 1122"/>
            <p:cNvSpPr>
              <a:spLocks/>
            </p:cNvSpPr>
            <p:nvPr/>
          </p:nvSpPr>
          <p:spPr bwMode="auto">
            <a:xfrm>
              <a:off x="4050" y="2844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35" name="Freeform 1123"/>
            <p:cNvSpPr>
              <a:spLocks/>
            </p:cNvSpPr>
            <p:nvPr/>
          </p:nvSpPr>
          <p:spPr bwMode="auto">
            <a:xfrm>
              <a:off x="4050" y="2928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36" name="Freeform 1124"/>
            <p:cNvSpPr>
              <a:spLocks/>
            </p:cNvSpPr>
            <p:nvPr/>
          </p:nvSpPr>
          <p:spPr bwMode="auto">
            <a:xfrm>
              <a:off x="4050" y="3012"/>
              <a:ext cx="132" cy="7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6"/>
                </a:cxn>
                <a:cxn ang="0">
                  <a:pos x="131" y="69"/>
                </a:cxn>
                <a:cxn ang="0">
                  <a:pos x="0" y="33"/>
                </a:cxn>
              </a:cxnLst>
              <a:rect l="0" t="0" r="r" b="b"/>
              <a:pathLst>
                <a:path w="132" h="70">
                  <a:moveTo>
                    <a:pt x="0" y="33"/>
                  </a:moveTo>
                  <a:lnTo>
                    <a:pt x="0" y="0"/>
                  </a:lnTo>
                  <a:lnTo>
                    <a:pt x="131" y="36"/>
                  </a:lnTo>
                  <a:lnTo>
                    <a:pt x="131" y="69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37" name="Freeform 1125"/>
            <p:cNvSpPr>
              <a:spLocks/>
            </p:cNvSpPr>
            <p:nvPr/>
          </p:nvSpPr>
          <p:spPr bwMode="auto">
            <a:xfrm>
              <a:off x="4050" y="3097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38" name="Freeform 1126"/>
            <p:cNvSpPr>
              <a:spLocks/>
            </p:cNvSpPr>
            <p:nvPr/>
          </p:nvSpPr>
          <p:spPr bwMode="auto">
            <a:xfrm>
              <a:off x="4050" y="3181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2839" name="Line 1127"/>
          <p:cNvSpPr>
            <a:spLocks noChangeShapeType="1"/>
          </p:cNvSpPr>
          <p:nvPr/>
        </p:nvSpPr>
        <p:spPr bwMode="auto">
          <a:xfrm flipH="1" flipV="1">
            <a:off x="2611438" y="4327525"/>
            <a:ext cx="5038725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2840" name="Line 1128"/>
          <p:cNvSpPr>
            <a:spLocks noChangeShapeType="1"/>
          </p:cNvSpPr>
          <p:nvPr/>
        </p:nvSpPr>
        <p:spPr bwMode="auto">
          <a:xfrm>
            <a:off x="7631113" y="3536950"/>
            <a:ext cx="0" cy="800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2841" name="Picture 1129" descr="BD0715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1341438" cy="1295400"/>
          </a:xfrm>
          <a:prstGeom prst="rect">
            <a:avLst/>
          </a:prstGeom>
          <a:noFill/>
        </p:spPr>
      </p:pic>
      <p:grpSp>
        <p:nvGrpSpPr>
          <p:cNvPr id="372842" name="Group 1130"/>
          <p:cNvGrpSpPr>
            <a:grpSpLocks/>
          </p:cNvGrpSpPr>
          <p:nvPr/>
        </p:nvGrpSpPr>
        <p:grpSpPr bwMode="auto">
          <a:xfrm>
            <a:off x="4800600" y="1828800"/>
            <a:ext cx="703263" cy="1319213"/>
            <a:chOff x="835" y="2353"/>
            <a:chExt cx="443" cy="831"/>
          </a:xfrm>
        </p:grpSpPr>
        <p:sp>
          <p:nvSpPr>
            <p:cNvPr id="372843" name="Freeform 1131"/>
            <p:cNvSpPr>
              <a:spLocks/>
            </p:cNvSpPr>
            <p:nvPr/>
          </p:nvSpPr>
          <p:spPr bwMode="auto">
            <a:xfrm>
              <a:off x="835" y="2353"/>
              <a:ext cx="443" cy="831"/>
            </a:xfrm>
            <a:custGeom>
              <a:avLst/>
              <a:gdLst/>
              <a:ahLst/>
              <a:cxnLst>
                <a:cxn ang="0">
                  <a:pos x="0" y="711"/>
                </a:cxn>
                <a:cxn ang="0">
                  <a:pos x="0" y="0"/>
                </a:cxn>
                <a:cxn ang="0">
                  <a:pos x="442" y="118"/>
                </a:cxn>
                <a:cxn ang="0">
                  <a:pos x="442" y="830"/>
                </a:cxn>
                <a:cxn ang="0">
                  <a:pos x="0" y="711"/>
                </a:cxn>
              </a:cxnLst>
              <a:rect l="0" t="0" r="r" b="b"/>
              <a:pathLst>
                <a:path w="443" h="831">
                  <a:moveTo>
                    <a:pt x="0" y="711"/>
                  </a:moveTo>
                  <a:lnTo>
                    <a:pt x="0" y="0"/>
                  </a:lnTo>
                  <a:lnTo>
                    <a:pt x="442" y="118"/>
                  </a:lnTo>
                  <a:lnTo>
                    <a:pt x="442" y="830"/>
                  </a:lnTo>
                  <a:lnTo>
                    <a:pt x="0" y="71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44" name="Freeform 1132"/>
            <p:cNvSpPr>
              <a:spLocks/>
            </p:cNvSpPr>
            <p:nvPr/>
          </p:nvSpPr>
          <p:spPr bwMode="white">
            <a:xfrm>
              <a:off x="861" y="2387"/>
              <a:ext cx="391" cy="762"/>
            </a:xfrm>
            <a:custGeom>
              <a:avLst/>
              <a:gdLst/>
              <a:ahLst/>
              <a:cxnLst>
                <a:cxn ang="0">
                  <a:pos x="0" y="661"/>
                </a:cxn>
                <a:cxn ang="0">
                  <a:pos x="0" y="0"/>
                </a:cxn>
                <a:cxn ang="0">
                  <a:pos x="390" y="101"/>
                </a:cxn>
                <a:cxn ang="0">
                  <a:pos x="390" y="761"/>
                </a:cxn>
                <a:cxn ang="0">
                  <a:pos x="0" y="661"/>
                </a:cxn>
              </a:cxnLst>
              <a:rect l="0" t="0" r="r" b="b"/>
              <a:pathLst>
                <a:path w="391" h="762">
                  <a:moveTo>
                    <a:pt x="0" y="661"/>
                  </a:moveTo>
                  <a:lnTo>
                    <a:pt x="0" y="0"/>
                  </a:lnTo>
                  <a:lnTo>
                    <a:pt x="390" y="101"/>
                  </a:lnTo>
                  <a:lnTo>
                    <a:pt x="390" y="761"/>
                  </a:lnTo>
                  <a:lnTo>
                    <a:pt x="0" y="661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45" name="Freeform 1133"/>
            <p:cNvSpPr>
              <a:spLocks/>
            </p:cNvSpPr>
            <p:nvPr/>
          </p:nvSpPr>
          <p:spPr bwMode="auto">
            <a:xfrm>
              <a:off x="1085" y="2509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46" name="Freeform 1134"/>
            <p:cNvSpPr>
              <a:spLocks/>
            </p:cNvSpPr>
            <p:nvPr/>
          </p:nvSpPr>
          <p:spPr bwMode="auto">
            <a:xfrm>
              <a:off x="1085" y="2594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47" name="Freeform 1135"/>
            <p:cNvSpPr>
              <a:spLocks/>
            </p:cNvSpPr>
            <p:nvPr/>
          </p:nvSpPr>
          <p:spPr bwMode="auto">
            <a:xfrm>
              <a:off x="1085" y="2678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48" name="Freeform 1136"/>
            <p:cNvSpPr>
              <a:spLocks/>
            </p:cNvSpPr>
            <p:nvPr/>
          </p:nvSpPr>
          <p:spPr bwMode="auto">
            <a:xfrm>
              <a:off x="1085" y="2762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49" name="Freeform 1137"/>
            <p:cNvSpPr>
              <a:spLocks/>
            </p:cNvSpPr>
            <p:nvPr/>
          </p:nvSpPr>
          <p:spPr bwMode="auto">
            <a:xfrm>
              <a:off x="1085" y="2846"/>
              <a:ext cx="132" cy="7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6"/>
                </a:cxn>
                <a:cxn ang="0">
                  <a:pos x="131" y="69"/>
                </a:cxn>
                <a:cxn ang="0">
                  <a:pos x="0" y="33"/>
                </a:cxn>
              </a:cxnLst>
              <a:rect l="0" t="0" r="r" b="b"/>
              <a:pathLst>
                <a:path w="132" h="70">
                  <a:moveTo>
                    <a:pt x="0" y="33"/>
                  </a:moveTo>
                  <a:lnTo>
                    <a:pt x="0" y="0"/>
                  </a:lnTo>
                  <a:lnTo>
                    <a:pt x="131" y="36"/>
                  </a:lnTo>
                  <a:lnTo>
                    <a:pt x="131" y="69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50" name="Freeform 1138"/>
            <p:cNvSpPr>
              <a:spLocks/>
            </p:cNvSpPr>
            <p:nvPr/>
          </p:nvSpPr>
          <p:spPr bwMode="auto">
            <a:xfrm>
              <a:off x="1085" y="2931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51" name="Freeform 1139"/>
            <p:cNvSpPr>
              <a:spLocks/>
            </p:cNvSpPr>
            <p:nvPr/>
          </p:nvSpPr>
          <p:spPr bwMode="auto">
            <a:xfrm>
              <a:off x="1085" y="3015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52" name="Freeform 1140"/>
            <p:cNvSpPr>
              <a:spLocks/>
            </p:cNvSpPr>
            <p:nvPr/>
          </p:nvSpPr>
          <p:spPr bwMode="auto">
            <a:xfrm>
              <a:off x="899" y="2455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53" name="Freeform 1141"/>
            <p:cNvSpPr>
              <a:spLocks/>
            </p:cNvSpPr>
            <p:nvPr/>
          </p:nvSpPr>
          <p:spPr bwMode="auto">
            <a:xfrm>
              <a:off x="899" y="2540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54" name="Freeform 1142"/>
            <p:cNvSpPr>
              <a:spLocks/>
            </p:cNvSpPr>
            <p:nvPr/>
          </p:nvSpPr>
          <p:spPr bwMode="auto">
            <a:xfrm>
              <a:off x="899" y="2624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55" name="Freeform 1143"/>
            <p:cNvSpPr>
              <a:spLocks/>
            </p:cNvSpPr>
            <p:nvPr/>
          </p:nvSpPr>
          <p:spPr bwMode="auto">
            <a:xfrm>
              <a:off x="899" y="2708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56" name="Freeform 1144"/>
            <p:cNvSpPr>
              <a:spLocks/>
            </p:cNvSpPr>
            <p:nvPr/>
          </p:nvSpPr>
          <p:spPr bwMode="auto">
            <a:xfrm>
              <a:off x="899" y="2792"/>
              <a:ext cx="132" cy="7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6"/>
                </a:cxn>
                <a:cxn ang="0">
                  <a:pos x="131" y="69"/>
                </a:cxn>
                <a:cxn ang="0">
                  <a:pos x="0" y="33"/>
                </a:cxn>
              </a:cxnLst>
              <a:rect l="0" t="0" r="r" b="b"/>
              <a:pathLst>
                <a:path w="132" h="70">
                  <a:moveTo>
                    <a:pt x="0" y="33"/>
                  </a:moveTo>
                  <a:lnTo>
                    <a:pt x="0" y="0"/>
                  </a:lnTo>
                  <a:lnTo>
                    <a:pt x="131" y="36"/>
                  </a:lnTo>
                  <a:lnTo>
                    <a:pt x="131" y="69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57" name="Freeform 1145"/>
            <p:cNvSpPr>
              <a:spLocks/>
            </p:cNvSpPr>
            <p:nvPr/>
          </p:nvSpPr>
          <p:spPr bwMode="auto">
            <a:xfrm>
              <a:off x="899" y="2877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2858" name="Freeform 1146"/>
            <p:cNvSpPr>
              <a:spLocks/>
            </p:cNvSpPr>
            <p:nvPr/>
          </p:nvSpPr>
          <p:spPr bwMode="auto">
            <a:xfrm>
              <a:off x="899" y="2961"/>
              <a:ext cx="132" cy="69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131" y="35"/>
                </a:cxn>
                <a:cxn ang="0">
                  <a:pos x="131" y="68"/>
                </a:cxn>
                <a:cxn ang="0">
                  <a:pos x="0" y="33"/>
                </a:cxn>
              </a:cxnLst>
              <a:rect l="0" t="0" r="r" b="b"/>
              <a:pathLst>
                <a:path w="132" h="69">
                  <a:moveTo>
                    <a:pt x="0" y="33"/>
                  </a:moveTo>
                  <a:lnTo>
                    <a:pt x="0" y="0"/>
                  </a:lnTo>
                  <a:lnTo>
                    <a:pt x="131" y="35"/>
                  </a:lnTo>
                  <a:lnTo>
                    <a:pt x="131" y="68"/>
                  </a:lnTo>
                  <a:lnTo>
                    <a:pt x="0" y="33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4"/>
            <a:ext cx="4681538" cy="584775"/>
          </a:xfrm>
          <a:noFill/>
          <a:ln/>
        </p:spPr>
        <p:txBody>
          <a:bodyPr wrap="square"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預收款</a:t>
            </a:r>
          </a:p>
        </p:txBody>
      </p:sp>
      <p:sp>
        <p:nvSpPr>
          <p:cNvPr id="421986" name="Rectangle 98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64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Path: (AR) </a:t>
            </a:r>
            <a:r>
              <a:rPr lang="en-US" altLang="zh-TW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Transactions  Transactions  (R)Main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Base Table: RA_CUSTOMER_TRX_ALL</a:t>
            </a:r>
            <a:r>
              <a:rPr lang="zh-TW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（</a:t>
            </a:r>
            <a:r>
              <a:rPr lang="en-US" altLang="zh-TW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MASTER</a:t>
            </a:r>
            <a:r>
              <a:rPr lang="zh-TW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）</a:t>
            </a: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21988" name="Picture 1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576" y="2204864"/>
            <a:ext cx="7633692" cy="3816846"/>
          </a:xfrm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4681538" cy="579438"/>
          </a:xfrm>
          <a:noFill/>
          <a:ln/>
        </p:spPr>
        <p:txBody>
          <a:bodyPr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預收款</a:t>
            </a:r>
          </a:p>
        </p:txBody>
      </p:sp>
      <p:sp>
        <p:nvSpPr>
          <p:cNvPr id="423942" name="Rectangle 103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64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Transactions  (R)Commitment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RA_CUSTOMER_TRX_LINES_ALL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Line)</a:t>
            </a:r>
            <a:endParaRPr lang="zh-TW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23943" name="Picture 10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3568" y="2204864"/>
            <a:ext cx="7921724" cy="3960862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4681538" cy="579438"/>
          </a:xfrm>
          <a:noFill/>
          <a:ln/>
        </p:spPr>
        <p:txBody>
          <a:bodyPr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沖銷預收款</a:t>
            </a:r>
          </a:p>
        </p:txBody>
      </p:sp>
      <p:sp>
        <p:nvSpPr>
          <p:cNvPr id="44135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Transactions  (R)Commitment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RA_CUSTOMER_TRX_ALL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（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MASTER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）</a:t>
            </a:r>
          </a:p>
        </p:txBody>
      </p:sp>
      <p:pic>
        <p:nvPicPr>
          <p:cNvPr id="44135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7584" y="2204864"/>
            <a:ext cx="7633543" cy="3752271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45" name="Rectangle 37" descr="白色大理石"/>
          <p:cNvSpPr>
            <a:spLocks noChangeArrowheads="1"/>
          </p:cNvSpPr>
          <p:nvPr/>
        </p:nvSpPr>
        <p:spPr bwMode="auto">
          <a:xfrm>
            <a:off x="685800" y="1371600"/>
            <a:ext cx="2819400" cy="51816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46" name="Rectangle 38"/>
          <p:cNvSpPr>
            <a:spLocks noChangeArrowheads="1"/>
          </p:cNvSpPr>
          <p:nvPr/>
        </p:nvSpPr>
        <p:spPr bwMode="auto">
          <a:xfrm>
            <a:off x="3505200" y="3657600"/>
            <a:ext cx="2590800" cy="2895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47" name="Rectangle 39"/>
          <p:cNvSpPr>
            <a:spLocks noChangeArrowheads="1"/>
          </p:cNvSpPr>
          <p:nvPr/>
        </p:nvSpPr>
        <p:spPr bwMode="auto">
          <a:xfrm>
            <a:off x="6096000" y="1371600"/>
            <a:ext cx="3048000" cy="2286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預收</a:t>
            </a:r>
            <a:r>
              <a:rPr lang="en-US" altLang="zh-TW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Tables</a:t>
            </a:r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關聯圖</a:t>
            </a:r>
            <a:endParaRPr lang="zh-TW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914400" y="1371600"/>
            <a:ext cx="2438400" cy="1600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RA_CUSTOMER_TRX_ALL  </a:t>
            </a:r>
            <a:r>
              <a:rPr lang="en-US" altLang="zh-TW" sz="1000" b="1" dirty="0">
                <a:latin typeface="Arial" charset="0"/>
                <a:ea typeface="新細明體" pitchFamily="18" charset="-120"/>
              </a:rPr>
              <a:t>[Deposit]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TRX_NUMBER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INVOICE_CURRENCY_CODE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START_DATE_COMMITMENT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END_DATE_COMMITMENT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50224" name="Rectangle 16"/>
          <p:cNvSpPr>
            <a:spLocks noChangeArrowheads="1"/>
          </p:cNvSpPr>
          <p:nvPr/>
        </p:nvSpPr>
        <p:spPr bwMode="auto">
          <a:xfrm>
            <a:off x="3581400" y="1371600"/>
            <a:ext cx="22860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AR_PAYMENT_SCHEDULES_ALL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latin typeface="Arial" charset="0"/>
                <a:ea typeface="新細明體" pitchFamily="18" charset="-120"/>
              </a:rPr>
              <a:t>CLASS = ‘DEP’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DUE_DATE</a:t>
            </a: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914400" y="3200400"/>
            <a:ext cx="2438400" cy="1447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RA_CUSTOMER_TRX_LINES_ALL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EXTENDED_AMOUNT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LINE_TYPE = ‘LINE’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>
            <a:off x="6096000" y="1371600"/>
            <a:ext cx="2895600" cy="2209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AR_RECEIVABLE_APPLICATIONS_ALL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RECEIVABLE_APPLICATION_ID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accent2"/>
                </a:solidFill>
                <a:latin typeface="Arial" charset="0"/>
                <a:ea typeface="新細明體" pitchFamily="18" charset="-120"/>
              </a:rPr>
              <a:t>CASH_RECEIPT_HISTORY_ID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accent2"/>
                </a:solidFill>
                <a:latin typeface="Arial" charset="0"/>
                <a:ea typeface="新細明體" pitchFamily="18" charset="-120"/>
              </a:rPr>
              <a:t>APPLIED_PAYMENT_SCHEDULE_ID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GL_DATE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AMOUNT_APPLIED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ACCTD_AMOUNT_APPLIED_FROM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ACCTD_AMOUNT_APPLIED_TO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STATUS</a:t>
            </a:r>
          </a:p>
        </p:txBody>
      </p:sp>
      <p:sp>
        <p:nvSpPr>
          <p:cNvPr id="350227" name="Line 19"/>
          <p:cNvSpPr>
            <a:spLocks noChangeShapeType="1"/>
          </p:cNvSpPr>
          <p:nvPr/>
        </p:nvSpPr>
        <p:spPr bwMode="auto">
          <a:xfrm>
            <a:off x="762000" y="18288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28" name="Line 20"/>
          <p:cNvSpPr>
            <a:spLocks noChangeShapeType="1"/>
          </p:cNvSpPr>
          <p:nvPr/>
        </p:nvSpPr>
        <p:spPr bwMode="auto">
          <a:xfrm flipV="1">
            <a:off x="762000" y="1828800"/>
            <a:ext cx="0" cy="2057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29" name="Line 21"/>
          <p:cNvSpPr>
            <a:spLocks noChangeShapeType="1"/>
          </p:cNvSpPr>
          <p:nvPr/>
        </p:nvSpPr>
        <p:spPr bwMode="auto">
          <a:xfrm>
            <a:off x="762000" y="38862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30" name="Line 22"/>
          <p:cNvSpPr>
            <a:spLocks noChangeShapeType="1"/>
          </p:cNvSpPr>
          <p:nvPr/>
        </p:nvSpPr>
        <p:spPr bwMode="auto">
          <a:xfrm>
            <a:off x="2895600" y="18288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31" name="Line 23"/>
          <p:cNvSpPr>
            <a:spLocks noChangeShapeType="1"/>
          </p:cNvSpPr>
          <p:nvPr/>
        </p:nvSpPr>
        <p:spPr bwMode="auto">
          <a:xfrm flipV="1">
            <a:off x="3505200" y="17526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32" name="Line 24"/>
          <p:cNvSpPr>
            <a:spLocks noChangeShapeType="1"/>
          </p:cNvSpPr>
          <p:nvPr/>
        </p:nvSpPr>
        <p:spPr bwMode="auto">
          <a:xfrm>
            <a:off x="3505200" y="19812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33" name="Line 25"/>
          <p:cNvSpPr>
            <a:spLocks noChangeShapeType="1"/>
          </p:cNvSpPr>
          <p:nvPr/>
        </p:nvSpPr>
        <p:spPr bwMode="auto">
          <a:xfrm>
            <a:off x="5715000" y="1752600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34" name="Line 26"/>
          <p:cNvSpPr>
            <a:spLocks noChangeShapeType="1"/>
          </p:cNvSpPr>
          <p:nvPr/>
        </p:nvSpPr>
        <p:spPr bwMode="auto">
          <a:xfrm flipV="1">
            <a:off x="6019800" y="175260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35" name="Line 27"/>
          <p:cNvSpPr>
            <a:spLocks noChangeShapeType="1"/>
          </p:cNvSpPr>
          <p:nvPr/>
        </p:nvSpPr>
        <p:spPr bwMode="auto">
          <a:xfrm>
            <a:off x="6019800" y="22098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36" name="Rectangle 28"/>
          <p:cNvSpPr>
            <a:spLocks noChangeArrowheads="1"/>
          </p:cNvSpPr>
          <p:nvPr/>
        </p:nvSpPr>
        <p:spPr bwMode="auto">
          <a:xfrm>
            <a:off x="3581400" y="3733800"/>
            <a:ext cx="24384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RA_CUSTOMER_TRX_ALL   </a:t>
            </a:r>
            <a:r>
              <a:rPr lang="en-US" altLang="zh-TW" sz="1000" b="1" dirty="0">
                <a:latin typeface="Arial" charset="0"/>
                <a:ea typeface="新細明體" pitchFamily="18" charset="-120"/>
              </a:rPr>
              <a:t>[INV]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INITIAL_CUSTOMER_TRX_ID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TRX_NUMBER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INVOICE_CURRENCY_CODE</a:t>
            </a:r>
          </a:p>
        </p:txBody>
      </p:sp>
      <p:sp>
        <p:nvSpPr>
          <p:cNvPr id="350237" name="Line 29"/>
          <p:cNvSpPr>
            <a:spLocks noChangeShapeType="1"/>
          </p:cNvSpPr>
          <p:nvPr/>
        </p:nvSpPr>
        <p:spPr bwMode="auto">
          <a:xfrm>
            <a:off x="2895600" y="17526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38" name="Line 30"/>
          <p:cNvSpPr>
            <a:spLocks noChangeShapeType="1"/>
          </p:cNvSpPr>
          <p:nvPr/>
        </p:nvSpPr>
        <p:spPr bwMode="auto">
          <a:xfrm flipV="1">
            <a:off x="3429000" y="182880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 flipV="1">
            <a:off x="3429000" y="2743200"/>
            <a:ext cx="0" cy="1600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40" name="Line 32"/>
          <p:cNvSpPr>
            <a:spLocks noChangeShapeType="1"/>
          </p:cNvSpPr>
          <p:nvPr/>
        </p:nvSpPr>
        <p:spPr bwMode="auto">
          <a:xfrm>
            <a:off x="3429000" y="43434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41" name="Rectangle 33"/>
          <p:cNvSpPr>
            <a:spLocks noChangeArrowheads="1"/>
          </p:cNvSpPr>
          <p:nvPr/>
        </p:nvSpPr>
        <p:spPr bwMode="auto">
          <a:xfrm>
            <a:off x="3581400" y="5181600"/>
            <a:ext cx="22860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AR_PAYMENT_SCHEDULES_ALL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CLASS = ‘INV’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DUE_DATE</a:t>
            </a:r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>
            <a:off x="5486400" y="41910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43" name="Line 35"/>
          <p:cNvSpPr>
            <a:spLocks noChangeShapeType="1"/>
          </p:cNvSpPr>
          <p:nvPr/>
        </p:nvSpPr>
        <p:spPr bwMode="auto">
          <a:xfrm flipV="1">
            <a:off x="6248400" y="4191000"/>
            <a:ext cx="0" cy="1600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44" name="Line 36"/>
          <p:cNvSpPr>
            <a:spLocks noChangeShapeType="1"/>
          </p:cNvSpPr>
          <p:nvPr/>
        </p:nvSpPr>
        <p:spPr bwMode="auto">
          <a:xfrm>
            <a:off x="5486400" y="57912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48" name="Rectangle 40"/>
          <p:cNvSpPr>
            <a:spLocks noChangeArrowheads="1"/>
          </p:cNvSpPr>
          <p:nvPr/>
        </p:nvSpPr>
        <p:spPr bwMode="auto">
          <a:xfrm>
            <a:off x="6705600" y="3789363"/>
            <a:ext cx="2286000" cy="1676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AR_ADJUSTMENTS_ALL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ADJUSTMENT_ID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accent2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ADJUSTMENT_NUMBER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GL_DATE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ADJUSTMENT_TYPE = ‘C’</a:t>
            </a:r>
          </a:p>
        </p:txBody>
      </p:sp>
      <p:sp>
        <p:nvSpPr>
          <p:cNvPr id="350249" name="Line 41"/>
          <p:cNvSpPr>
            <a:spLocks noChangeShapeType="1"/>
          </p:cNvSpPr>
          <p:nvPr/>
        </p:nvSpPr>
        <p:spPr bwMode="auto">
          <a:xfrm>
            <a:off x="5486400" y="4114800"/>
            <a:ext cx="914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50" name="Line 42"/>
          <p:cNvSpPr>
            <a:spLocks noChangeShapeType="1"/>
          </p:cNvSpPr>
          <p:nvPr/>
        </p:nvSpPr>
        <p:spPr bwMode="auto">
          <a:xfrm flipV="1">
            <a:off x="6400800" y="41148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0251" name="Line 43"/>
          <p:cNvSpPr>
            <a:spLocks noChangeShapeType="1"/>
          </p:cNvSpPr>
          <p:nvPr/>
        </p:nvSpPr>
        <p:spPr bwMode="auto">
          <a:xfrm>
            <a:off x="6400800" y="43434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應收帳款立帳分錄</a:t>
            </a:r>
          </a:p>
        </p:txBody>
      </p:sp>
      <p:sp>
        <p:nvSpPr>
          <p:cNvPr id="457734" name="Rectangle 103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64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Transactions , (B) Distributions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RA_CUST_TRX_LINE_GL_DIST_ALL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57735" name="Picture 10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553" y="2132856"/>
            <a:ext cx="7992888" cy="3996444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981200" y="1371600"/>
            <a:ext cx="2654300" cy="2590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TRX_NUMBER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INVOICE_CURRENCY_CODE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COMPLETE_FLAG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CUST_TRX_TYPE_ID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BILL_TO_CUSTOMER_ID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SHIP_TO_CUSTOMER_ID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PRIMARY_SALESREP_ID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BATCH_SOURCE_ID</a:t>
            </a:r>
            <a:endParaRPr lang="en-US" altLang="zh-TW" sz="1000" i="1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5410200" y="1371600"/>
            <a:ext cx="2667000" cy="2667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RA_CUSTOMER_TRX_LINES_ALL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LINE_TYPE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EXTENDED_AMOUNT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DESCRIPTION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SALES_ORDER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INVENTORY_ITEM_ID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WAREHOUSE_ID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INTERFACE_LINE_ATTRIBUTE6</a:t>
            </a:r>
            <a:endParaRPr lang="en-US" altLang="zh-TW" sz="1000" i="1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459784" name="Line 8"/>
          <p:cNvSpPr>
            <a:spLocks noChangeShapeType="1"/>
          </p:cNvSpPr>
          <p:nvPr/>
        </p:nvSpPr>
        <p:spPr bwMode="auto">
          <a:xfrm>
            <a:off x="3886200" y="1828800"/>
            <a:ext cx="106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9786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應收</a:t>
            </a:r>
            <a:r>
              <a:rPr lang="zh-TW" altLang="en-US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帳款分錄</a:t>
            </a:r>
            <a:r>
              <a:rPr lang="en-US" altLang="zh-TW" sz="2800" dirty="0" err="1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Tabels</a:t>
            </a:r>
            <a:r>
              <a:rPr lang="zh-TW" altLang="en-US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關聯圖</a:t>
            </a:r>
            <a:endParaRPr lang="zh-TW" altLang="en-US" sz="2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>
            <a:off x="4953000" y="1828800"/>
            <a:ext cx="0" cy="241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459824" name="Line 48"/>
          <p:cNvSpPr>
            <a:spLocks noChangeShapeType="1"/>
          </p:cNvSpPr>
          <p:nvPr/>
        </p:nvSpPr>
        <p:spPr bwMode="auto">
          <a:xfrm>
            <a:off x="4953000" y="2070100"/>
            <a:ext cx="914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9825" name="Rectangle 49"/>
          <p:cNvSpPr>
            <a:spLocks noChangeArrowheads="1"/>
          </p:cNvSpPr>
          <p:nvPr/>
        </p:nvSpPr>
        <p:spPr bwMode="auto">
          <a:xfrm>
            <a:off x="1981200" y="4267200"/>
            <a:ext cx="2819400" cy="2057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RA_CUST_TRX_LINE_GL_DIST_ALL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chemeClr val="accent2"/>
                </a:solidFill>
                <a:latin typeface="Arial" charset="0"/>
                <a:ea typeface="新細明體" pitchFamily="18" charset="-120"/>
              </a:rPr>
              <a:t>CUSTOMER_TRX_ID</a:t>
            </a:r>
            <a:endParaRPr lang="en-US" altLang="zh-TW" sz="1000" b="1" dirty="0">
              <a:solidFill>
                <a:schemeClr val="accent2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accent2"/>
                </a:solidFill>
                <a:latin typeface="Arial" charset="0"/>
                <a:ea typeface="新細明體" pitchFamily="18" charset="-120"/>
              </a:rPr>
              <a:t>CUSTOMER_TRX_LINE_ID </a:t>
            </a:r>
            <a:r>
              <a:rPr lang="en-US" altLang="zh-TW" sz="1000" b="1" dirty="0">
                <a:latin typeface="Arial" charset="0"/>
                <a:ea typeface="新細明體" pitchFamily="18" charset="-120"/>
              </a:rPr>
              <a:t>IS NULL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CUST_TRX_LINE_GL_DIST_ID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59826" name="Line 50"/>
          <p:cNvSpPr>
            <a:spLocks noChangeShapeType="1"/>
          </p:cNvSpPr>
          <p:nvPr/>
        </p:nvSpPr>
        <p:spPr bwMode="auto">
          <a:xfrm>
            <a:off x="1676400" y="1828800"/>
            <a:ext cx="685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9827" name="Line 51"/>
          <p:cNvSpPr>
            <a:spLocks noChangeShapeType="1"/>
          </p:cNvSpPr>
          <p:nvPr/>
        </p:nvSpPr>
        <p:spPr bwMode="auto">
          <a:xfrm>
            <a:off x="1676400" y="1828800"/>
            <a:ext cx="0" cy="2819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459828" name="Line 52"/>
          <p:cNvSpPr>
            <a:spLocks noChangeShapeType="1"/>
          </p:cNvSpPr>
          <p:nvPr/>
        </p:nvSpPr>
        <p:spPr bwMode="auto">
          <a:xfrm>
            <a:off x="1676400" y="46482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459829" name="Line 53"/>
          <p:cNvSpPr>
            <a:spLocks noChangeShapeType="1"/>
          </p:cNvSpPr>
          <p:nvPr/>
        </p:nvSpPr>
        <p:spPr bwMode="auto">
          <a:xfrm>
            <a:off x="8686800" y="1905000"/>
            <a:ext cx="0" cy="289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459830" name="Line 54"/>
          <p:cNvSpPr>
            <a:spLocks noChangeShapeType="1"/>
          </p:cNvSpPr>
          <p:nvPr/>
        </p:nvSpPr>
        <p:spPr bwMode="auto">
          <a:xfrm>
            <a:off x="7620000" y="1905000"/>
            <a:ext cx="106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9831" name="Rectangle 55"/>
          <p:cNvSpPr>
            <a:spLocks noChangeArrowheads="1"/>
          </p:cNvSpPr>
          <p:nvPr/>
        </p:nvSpPr>
        <p:spPr bwMode="auto">
          <a:xfrm>
            <a:off x="5486400" y="4267200"/>
            <a:ext cx="2590800" cy="2057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RA_CUST_TRX_LINE_GL_DIST_ALL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CUSTOMER_TRX_LINE_ID</a:t>
            </a:r>
            <a:br>
              <a:rPr lang="en-US" altLang="zh-TW" sz="1000" b="1" dirty="0" smtClean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</a:br>
            <a:r>
              <a:rPr lang="en-US" altLang="zh-TW" sz="1000" b="1" dirty="0" smtClean="0">
                <a:latin typeface="Arial" charset="0"/>
                <a:ea typeface="新細明體" pitchFamily="18" charset="-120"/>
              </a:rPr>
              <a:t> IS NOT NULL</a:t>
            </a:r>
            <a:endParaRPr lang="en-US" altLang="zh-TW" sz="1000" b="1" dirty="0"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CUST_TRX_LINE_GL_DIST_ID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59832" name="Line 56"/>
          <p:cNvSpPr>
            <a:spLocks noChangeShapeType="1"/>
          </p:cNvSpPr>
          <p:nvPr/>
        </p:nvSpPr>
        <p:spPr bwMode="auto">
          <a:xfrm>
            <a:off x="7924800" y="48006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應收帳款立帳</a:t>
            </a:r>
            <a:b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View Accounting</a:t>
            </a:r>
          </a:p>
        </p:txBody>
      </p:sp>
      <p:sp>
        <p:nvSpPr>
          <p:cNvPr id="449545" name="Rectangle 103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360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Path: (AR) 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 Transactions  Transactions [T] View Accounting</a:t>
            </a:r>
          </a:p>
        </p:txBody>
      </p:sp>
      <p:pic>
        <p:nvPicPr>
          <p:cNvPr id="449546" name="Picture 103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552" y="1844824"/>
            <a:ext cx="7776864" cy="4212706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應收帳款調整</a:t>
            </a:r>
          </a:p>
        </p:txBody>
      </p:sp>
      <p:sp>
        <p:nvSpPr>
          <p:cNvPr id="415750" name="Rectangle 103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64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Transactions Summary  (B)Adjust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AR_ADJUSTMENTS_ALL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15751" name="Picture 10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576" y="2204864"/>
            <a:ext cx="7777559" cy="3888780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404664"/>
            <a:ext cx="4681538" cy="864096"/>
          </a:xfrm>
        </p:spPr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第一單元：</a:t>
            </a:r>
            <a:b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Entities </a:t>
            </a:r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單一作業對應表格</a:t>
            </a:r>
          </a:p>
        </p:txBody>
      </p:sp>
      <p:sp>
        <p:nvSpPr>
          <p:cNvPr id="327683" name="Rectangle 1027"/>
          <p:cNvSpPr>
            <a:spLocks noChangeArrowheads="1"/>
          </p:cNvSpPr>
          <p:nvPr/>
        </p:nvSpPr>
        <p:spPr bwMode="auto">
          <a:xfrm>
            <a:off x="1043608" y="1700808"/>
            <a:ext cx="687280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銷售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區域稅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別建立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國別建立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應收帳款系統設定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客戶信用分類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客戶資料建立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應收帳款</a:t>
            </a:r>
            <a:r>
              <a:rPr lang="zh-TW" altLang="en-US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調整</a:t>
            </a:r>
            <a:r>
              <a:rPr lang="en-US" altLang="zh-TW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Tables</a:t>
            </a:r>
            <a:r>
              <a:rPr lang="zh-TW" altLang="en-US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關聯圖</a:t>
            </a:r>
            <a:endParaRPr lang="zh-TW" altLang="en-US" sz="2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48175" name="Rectangle 15"/>
          <p:cNvSpPr>
            <a:spLocks noChangeArrowheads="1"/>
          </p:cNvSpPr>
          <p:nvPr/>
        </p:nvSpPr>
        <p:spPr bwMode="auto">
          <a:xfrm>
            <a:off x="514320" y="1371600"/>
            <a:ext cx="2590800" cy="1143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RA_CUSTOMER_TRX_ALL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TRX_NUMBER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INVOICE_CURRENCY_CODE</a:t>
            </a:r>
            <a:endParaRPr lang="en-US" altLang="zh-TW" sz="1000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3409920" y="1371600"/>
            <a:ext cx="2819400" cy="2590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AR_ADJUSTMENTS_ALL</a:t>
            </a:r>
            <a:endParaRPr lang="en-US" altLang="zh-TW" sz="1000" b="1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ADJUSTMENT_ID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ASSOCIATED_CASH_RECEIPT_ID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ADJUSTMENT_NUMBER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ACCTD_AMOUNT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APPLY_DATE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GL_DATE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TYPE</a:t>
            </a:r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285720" y="5105400"/>
            <a:ext cx="3124200" cy="106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AR_LOOKUPS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LOOKUP_TYPE = ‘ADJUSTMENT_TYPE’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LOOKUP_CODE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MEANING</a:t>
            </a:r>
          </a:p>
        </p:txBody>
      </p:sp>
      <p:sp>
        <p:nvSpPr>
          <p:cNvPr id="348178" name="Rectangle 18"/>
          <p:cNvSpPr>
            <a:spLocks noChangeArrowheads="1"/>
          </p:cNvSpPr>
          <p:nvPr/>
        </p:nvSpPr>
        <p:spPr bwMode="auto">
          <a:xfrm>
            <a:off x="514320" y="2895600"/>
            <a:ext cx="2590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AR_PAYMENT_SCHEDULES_ALL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CLASS &lt;&gt; ‘PMT’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DUE_DATE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8179" name="Rectangle 19"/>
          <p:cNvSpPr>
            <a:spLocks noChangeArrowheads="1"/>
          </p:cNvSpPr>
          <p:nvPr/>
        </p:nvSpPr>
        <p:spPr bwMode="auto">
          <a:xfrm>
            <a:off x="6534120" y="3886200"/>
            <a:ext cx="1981200" cy="106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AR_CASH_RECEIPTS_ALL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TYPE = ‘CASH’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CURRENCY_CODE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8180" name="Line 20"/>
          <p:cNvSpPr>
            <a:spLocks noChangeShapeType="1"/>
          </p:cNvSpPr>
          <p:nvPr/>
        </p:nvSpPr>
        <p:spPr bwMode="auto">
          <a:xfrm>
            <a:off x="6076920" y="2438400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 flipV="1">
            <a:off x="6381720" y="2438400"/>
            <a:ext cx="0" cy="1828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82" name="Line 22"/>
          <p:cNvSpPr>
            <a:spLocks noChangeShapeType="1"/>
          </p:cNvSpPr>
          <p:nvPr/>
        </p:nvSpPr>
        <p:spPr bwMode="auto">
          <a:xfrm>
            <a:off x="6381720" y="17526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83" name="Line 23"/>
          <p:cNvSpPr>
            <a:spLocks noChangeShapeType="1"/>
          </p:cNvSpPr>
          <p:nvPr/>
        </p:nvSpPr>
        <p:spPr bwMode="auto">
          <a:xfrm>
            <a:off x="2647920" y="18288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84" name="Line 24"/>
          <p:cNvSpPr>
            <a:spLocks noChangeShapeType="1"/>
          </p:cNvSpPr>
          <p:nvPr/>
        </p:nvSpPr>
        <p:spPr bwMode="auto">
          <a:xfrm flipV="1">
            <a:off x="3257520" y="1828800"/>
            <a:ext cx="0" cy="152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85" name="Line 25"/>
          <p:cNvSpPr>
            <a:spLocks noChangeShapeType="1"/>
          </p:cNvSpPr>
          <p:nvPr/>
        </p:nvSpPr>
        <p:spPr bwMode="auto">
          <a:xfrm>
            <a:off x="3257520" y="19812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86" name="Line 26"/>
          <p:cNvSpPr>
            <a:spLocks noChangeShapeType="1"/>
          </p:cNvSpPr>
          <p:nvPr/>
        </p:nvSpPr>
        <p:spPr bwMode="auto">
          <a:xfrm>
            <a:off x="3333720" y="38100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87" name="Line 27"/>
          <p:cNvSpPr>
            <a:spLocks noChangeShapeType="1"/>
          </p:cNvSpPr>
          <p:nvPr/>
        </p:nvSpPr>
        <p:spPr bwMode="auto">
          <a:xfrm flipV="1">
            <a:off x="361920" y="1828800"/>
            <a:ext cx="0" cy="1676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88" name="Line 28"/>
          <p:cNvSpPr>
            <a:spLocks noChangeShapeType="1"/>
          </p:cNvSpPr>
          <p:nvPr/>
        </p:nvSpPr>
        <p:spPr bwMode="auto">
          <a:xfrm>
            <a:off x="2724120" y="57912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89" name="Line 29"/>
          <p:cNvSpPr>
            <a:spLocks noChangeShapeType="1"/>
          </p:cNvSpPr>
          <p:nvPr/>
        </p:nvSpPr>
        <p:spPr bwMode="auto">
          <a:xfrm>
            <a:off x="3257520" y="22098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90" name="Line 30"/>
          <p:cNvSpPr>
            <a:spLocks noChangeShapeType="1"/>
          </p:cNvSpPr>
          <p:nvPr/>
        </p:nvSpPr>
        <p:spPr bwMode="auto">
          <a:xfrm flipV="1">
            <a:off x="3333720" y="3810000"/>
            <a:ext cx="0" cy="1981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91" name="Line 31"/>
          <p:cNvSpPr>
            <a:spLocks noChangeShapeType="1"/>
          </p:cNvSpPr>
          <p:nvPr/>
        </p:nvSpPr>
        <p:spPr bwMode="auto">
          <a:xfrm>
            <a:off x="2724120" y="32766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 flipV="1">
            <a:off x="3257520" y="281940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93" name="Line 33"/>
          <p:cNvSpPr>
            <a:spLocks noChangeShapeType="1"/>
          </p:cNvSpPr>
          <p:nvPr/>
        </p:nvSpPr>
        <p:spPr bwMode="auto">
          <a:xfrm>
            <a:off x="361920" y="18288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94" name="Line 34"/>
          <p:cNvSpPr>
            <a:spLocks noChangeShapeType="1"/>
          </p:cNvSpPr>
          <p:nvPr/>
        </p:nvSpPr>
        <p:spPr bwMode="auto">
          <a:xfrm flipV="1">
            <a:off x="3257520" y="2209800"/>
            <a:ext cx="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95" name="Line 35"/>
          <p:cNvSpPr>
            <a:spLocks noChangeShapeType="1"/>
          </p:cNvSpPr>
          <p:nvPr/>
        </p:nvSpPr>
        <p:spPr bwMode="auto">
          <a:xfrm>
            <a:off x="361920" y="35052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01" name="Rectangle 41"/>
          <p:cNvSpPr>
            <a:spLocks noChangeArrowheads="1"/>
          </p:cNvSpPr>
          <p:nvPr/>
        </p:nvSpPr>
        <p:spPr bwMode="auto">
          <a:xfrm>
            <a:off x="6457920" y="1447800"/>
            <a:ext cx="2209800" cy="2286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AR_DISTRIBUTIONS_ALL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SOURCE_ID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latin typeface="Arial" charset="0"/>
                <a:ea typeface="新細明體" pitchFamily="18" charset="-120"/>
              </a:rPr>
              <a:t>SOURCE_TABLE=‘ADJ’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AMOUNT_DR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AMOUNT_CR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ACCTD_AMOUNT_DR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ACCTD_AMOUNT_CR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CODE_COMBINATION_ID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8202" name="Line 42"/>
          <p:cNvSpPr>
            <a:spLocks noChangeShapeType="1"/>
          </p:cNvSpPr>
          <p:nvPr/>
        </p:nvSpPr>
        <p:spPr bwMode="auto">
          <a:xfrm>
            <a:off x="5162520" y="1752600"/>
            <a:ext cx="1371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348203" name="Line 43"/>
          <p:cNvSpPr>
            <a:spLocks noChangeShapeType="1"/>
          </p:cNvSpPr>
          <p:nvPr/>
        </p:nvSpPr>
        <p:spPr bwMode="auto">
          <a:xfrm>
            <a:off x="6534120" y="1752600"/>
            <a:ext cx="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348204" name="Line 44"/>
          <p:cNvSpPr>
            <a:spLocks noChangeShapeType="1"/>
          </p:cNvSpPr>
          <p:nvPr/>
        </p:nvSpPr>
        <p:spPr bwMode="auto">
          <a:xfrm>
            <a:off x="6534120" y="2057400"/>
            <a:ext cx="228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348205" name="Line 45"/>
          <p:cNvSpPr>
            <a:spLocks noChangeShapeType="1"/>
          </p:cNvSpPr>
          <p:nvPr/>
        </p:nvSpPr>
        <p:spPr bwMode="auto">
          <a:xfrm>
            <a:off x="6381720" y="4267200"/>
            <a:ext cx="685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調整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View Accounting</a:t>
            </a:r>
          </a:p>
        </p:txBody>
      </p:sp>
      <p:sp>
        <p:nvSpPr>
          <p:cNvPr id="64308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863600"/>
          </a:xfrm>
        </p:spPr>
        <p:txBody>
          <a:bodyPr/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Transactions [T] Adjust </a:t>
            </a:r>
          </a:p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 [T] View Accounting</a:t>
            </a:r>
          </a:p>
          <a:p>
            <a:pPr>
              <a:buFontTx/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3081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577" y="2420888"/>
            <a:ext cx="7776864" cy="3694153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應收帳款餘額</a:t>
            </a:r>
          </a:p>
        </p:txBody>
      </p:sp>
      <p:sp>
        <p:nvSpPr>
          <p:cNvPr id="4536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TransactionsInstallment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AR_PAYMENT_SCHEDULES_ALL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53642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576" y="2204864"/>
            <a:ext cx="7633543" cy="3752271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16" name="Group 36"/>
          <p:cNvGrpSpPr>
            <a:grpSpLocks/>
          </p:cNvGrpSpPr>
          <p:nvPr/>
        </p:nvGrpSpPr>
        <p:grpSpPr bwMode="auto">
          <a:xfrm>
            <a:off x="6019800" y="1524000"/>
            <a:ext cx="1752600" cy="3949700"/>
            <a:chOff x="3792" y="960"/>
            <a:chExt cx="1104" cy="2488"/>
          </a:xfrm>
          <a:solidFill>
            <a:schemeClr val="accent5">
              <a:lumMod val="75000"/>
            </a:schemeClr>
          </a:solidFill>
        </p:grpSpPr>
        <p:sp>
          <p:nvSpPr>
            <p:cNvPr id="378917" name="Rectangle 37"/>
            <p:cNvSpPr>
              <a:spLocks noChangeArrowheads="1"/>
            </p:cNvSpPr>
            <p:nvPr/>
          </p:nvSpPr>
          <p:spPr bwMode="auto">
            <a:xfrm>
              <a:off x="3840" y="960"/>
              <a:ext cx="1056" cy="252"/>
            </a:xfrm>
            <a:prstGeom prst="rect">
              <a:avLst/>
            </a:prstGeom>
            <a:grp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雜項收款</a:t>
              </a:r>
            </a:p>
          </p:txBody>
        </p:sp>
        <p:grpSp>
          <p:nvGrpSpPr>
            <p:cNvPr id="378918" name="Group 38"/>
            <p:cNvGrpSpPr>
              <a:grpSpLocks/>
            </p:cNvGrpSpPr>
            <p:nvPr/>
          </p:nvGrpSpPr>
          <p:grpSpPr bwMode="auto">
            <a:xfrm>
              <a:off x="3792" y="1296"/>
              <a:ext cx="1096" cy="2152"/>
              <a:chOff x="3766" y="1411"/>
              <a:chExt cx="1096" cy="2152"/>
            </a:xfrm>
            <a:grpFill/>
          </p:grpSpPr>
          <p:sp>
            <p:nvSpPr>
              <p:cNvPr id="378919" name="Line 39"/>
              <p:cNvSpPr>
                <a:spLocks noChangeShapeType="1"/>
              </p:cNvSpPr>
              <p:nvPr/>
            </p:nvSpPr>
            <p:spPr bwMode="auto">
              <a:xfrm>
                <a:off x="4343" y="1647"/>
                <a:ext cx="0" cy="1680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378920" name="Rectangle 40"/>
              <p:cNvSpPr>
                <a:spLocks noChangeArrowheads="1"/>
              </p:cNvSpPr>
              <p:nvPr/>
            </p:nvSpPr>
            <p:spPr bwMode="auto">
              <a:xfrm>
                <a:off x="3766" y="1411"/>
                <a:ext cx="1096" cy="232"/>
              </a:xfrm>
              <a:prstGeom prst="rect">
                <a:avLst/>
              </a:prstGeom>
              <a:grp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zh-TW" altLang="en-US" sz="20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收款</a:t>
                </a:r>
              </a:p>
            </p:txBody>
          </p:sp>
          <p:sp>
            <p:nvSpPr>
              <p:cNvPr id="378921" name="Rectangle 41"/>
              <p:cNvSpPr>
                <a:spLocks noChangeArrowheads="1"/>
              </p:cNvSpPr>
              <p:nvPr/>
            </p:nvSpPr>
            <p:spPr bwMode="auto">
              <a:xfrm>
                <a:off x="3766" y="2035"/>
                <a:ext cx="1096" cy="232"/>
              </a:xfrm>
              <a:prstGeom prst="rect">
                <a:avLst/>
              </a:prstGeom>
              <a:grp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zh-TW" altLang="en-US" sz="20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託收</a:t>
                </a:r>
              </a:p>
            </p:txBody>
          </p:sp>
          <p:sp>
            <p:nvSpPr>
              <p:cNvPr id="378922" name="Rectangle 42"/>
              <p:cNvSpPr>
                <a:spLocks noChangeArrowheads="1"/>
              </p:cNvSpPr>
              <p:nvPr/>
            </p:nvSpPr>
            <p:spPr bwMode="auto">
              <a:xfrm>
                <a:off x="3766" y="2707"/>
                <a:ext cx="1096" cy="232"/>
              </a:xfrm>
              <a:prstGeom prst="rect">
                <a:avLst/>
              </a:prstGeom>
              <a:grp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zh-TW" altLang="en-US" sz="20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對帳</a:t>
                </a:r>
              </a:p>
            </p:txBody>
          </p:sp>
          <p:sp>
            <p:nvSpPr>
              <p:cNvPr id="378923" name="Rectangle 43"/>
              <p:cNvSpPr>
                <a:spLocks noChangeArrowheads="1"/>
              </p:cNvSpPr>
              <p:nvPr/>
            </p:nvSpPr>
            <p:spPr bwMode="auto">
              <a:xfrm>
                <a:off x="3766" y="3331"/>
                <a:ext cx="1096" cy="232"/>
              </a:xfrm>
              <a:prstGeom prst="rect">
                <a:avLst/>
              </a:prstGeom>
              <a:grp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zh-TW" altLang="en-US" sz="20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收款迴轉</a:t>
                </a:r>
              </a:p>
            </p:txBody>
          </p:sp>
        </p:grpSp>
      </p:grpSp>
      <p:grpSp>
        <p:nvGrpSpPr>
          <p:cNvPr id="378924" name="Group 44"/>
          <p:cNvGrpSpPr>
            <a:grpSpLocks/>
          </p:cNvGrpSpPr>
          <p:nvPr/>
        </p:nvGrpSpPr>
        <p:grpSpPr bwMode="auto">
          <a:xfrm>
            <a:off x="1219200" y="1524000"/>
            <a:ext cx="3797300" cy="4665663"/>
            <a:chOff x="783" y="953"/>
            <a:chExt cx="2392" cy="2939"/>
          </a:xfrm>
          <a:solidFill>
            <a:schemeClr val="accent5">
              <a:lumMod val="75000"/>
            </a:schemeClr>
          </a:solidFill>
        </p:grpSpPr>
        <p:sp>
          <p:nvSpPr>
            <p:cNvPr id="378925" name="Line 45"/>
            <p:cNvSpPr>
              <a:spLocks noChangeShapeType="1"/>
            </p:cNvSpPr>
            <p:nvPr/>
          </p:nvSpPr>
          <p:spPr bwMode="auto">
            <a:xfrm>
              <a:off x="2032" y="2504"/>
              <a:ext cx="0" cy="1056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78926" name="Rectangle 46"/>
            <p:cNvSpPr>
              <a:spLocks noChangeArrowheads="1"/>
            </p:cNvSpPr>
            <p:nvPr/>
          </p:nvSpPr>
          <p:spPr bwMode="auto">
            <a:xfrm>
              <a:off x="1673" y="953"/>
              <a:ext cx="763" cy="252"/>
            </a:xfrm>
            <a:prstGeom prst="rect">
              <a:avLst/>
            </a:prstGeom>
            <a:grp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一般收款</a:t>
              </a:r>
            </a:p>
          </p:txBody>
        </p:sp>
        <p:sp>
          <p:nvSpPr>
            <p:cNvPr id="378927" name="Rectangle 47"/>
            <p:cNvSpPr>
              <a:spLocks noChangeArrowheads="1"/>
            </p:cNvSpPr>
            <p:nvPr/>
          </p:nvSpPr>
          <p:spPr bwMode="auto">
            <a:xfrm>
              <a:off x="1503" y="1308"/>
              <a:ext cx="1096" cy="232"/>
            </a:xfrm>
            <a:prstGeom prst="rect">
              <a:avLst/>
            </a:prstGeom>
            <a:grpFill/>
            <a:ln w="127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收款＆沖帳</a:t>
              </a:r>
            </a:p>
          </p:txBody>
        </p:sp>
        <p:sp>
          <p:nvSpPr>
            <p:cNvPr id="378928" name="Rectangle 48"/>
            <p:cNvSpPr>
              <a:spLocks noChangeArrowheads="1"/>
            </p:cNvSpPr>
            <p:nvPr/>
          </p:nvSpPr>
          <p:spPr bwMode="auto">
            <a:xfrm>
              <a:off x="1503" y="2748"/>
              <a:ext cx="1096" cy="232"/>
            </a:xfrm>
            <a:prstGeom prst="rect">
              <a:avLst/>
            </a:prstGeom>
            <a:grpFill/>
            <a:ln w="127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託收</a:t>
              </a:r>
            </a:p>
          </p:txBody>
        </p:sp>
        <p:sp>
          <p:nvSpPr>
            <p:cNvPr id="378929" name="Rectangle 49"/>
            <p:cNvSpPr>
              <a:spLocks noChangeArrowheads="1"/>
            </p:cNvSpPr>
            <p:nvPr/>
          </p:nvSpPr>
          <p:spPr bwMode="auto">
            <a:xfrm>
              <a:off x="1503" y="3084"/>
              <a:ext cx="1096" cy="232"/>
            </a:xfrm>
            <a:prstGeom prst="rect">
              <a:avLst/>
            </a:prstGeom>
            <a:grpFill/>
            <a:ln w="127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對帳</a:t>
              </a:r>
            </a:p>
          </p:txBody>
        </p:sp>
        <p:sp>
          <p:nvSpPr>
            <p:cNvPr id="378930" name="Rectangle 50"/>
            <p:cNvSpPr>
              <a:spLocks noChangeArrowheads="1"/>
            </p:cNvSpPr>
            <p:nvPr/>
          </p:nvSpPr>
          <p:spPr bwMode="auto">
            <a:xfrm>
              <a:off x="783" y="3660"/>
              <a:ext cx="1096" cy="232"/>
            </a:xfrm>
            <a:prstGeom prst="rect">
              <a:avLst/>
            </a:prstGeom>
            <a:grpFill/>
            <a:ln w="127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收款迴轉</a:t>
              </a:r>
            </a:p>
          </p:txBody>
        </p:sp>
        <p:sp>
          <p:nvSpPr>
            <p:cNvPr id="378931" name="Rectangle 51"/>
            <p:cNvSpPr>
              <a:spLocks noChangeArrowheads="1"/>
            </p:cNvSpPr>
            <p:nvPr/>
          </p:nvSpPr>
          <p:spPr bwMode="auto">
            <a:xfrm>
              <a:off x="783" y="2028"/>
              <a:ext cx="1096" cy="232"/>
            </a:xfrm>
            <a:prstGeom prst="rect">
              <a:avLst/>
            </a:prstGeom>
            <a:grpFill/>
            <a:ln w="127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調整餘額</a:t>
              </a:r>
            </a:p>
          </p:txBody>
        </p:sp>
        <p:sp>
          <p:nvSpPr>
            <p:cNvPr id="378932" name="Rectangle 52"/>
            <p:cNvSpPr>
              <a:spLocks noChangeArrowheads="1"/>
            </p:cNvSpPr>
            <p:nvPr/>
          </p:nvSpPr>
          <p:spPr bwMode="auto">
            <a:xfrm>
              <a:off x="2079" y="2028"/>
              <a:ext cx="1096" cy="232"/>
            </a:xfrm>
            <a:prstGeom prst="rect">
              <a:avLst/>
            </a:prstGeom>
            <a:grpFill/>
            <a:ln w="127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展延</a:t>
              </a:r>
            </a:p>
          </p:txBody>
        </p:sp>
        <p:sp>
          <p:nvSpPr>
            <p:cNvPr id="378933" name="Rectangle 53"/>
            <p:cNvSpPr>
              <a:spLocks noChangeArrowheads="1"/>
            </p:cNvSpPr>
            <p:nvPr/>
          </p:nvSpPr>
          <p:spPr bwMode="auto">
            <a:xfrm>
              <a:off x="2079" y="3660"/>
              <a:ext cx="1096" cy="232"/>
            </a:xfrm>
            <a:prstGeom prst="rect">
              <a:avLst/>
            </a:prstGeom>
            <a:grpFill/>
            <a:ln w="127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重新沖帳</a:t>
              </a:r>
            </a:p>
          </p:txBody>
        </p:sp>
        <p:grpSp>
          <p:nvGrpSpPr>
            <p:cNvPr id="378934" name="Group 54"/>
            <p:cNvGrpSpPr>
              <a:grpSpLocks/>
            </p:cNvGrpSpPr>
            <p:nvPr/>
          </p:nvGrpSpPr>
          <p:grpSpPr bwMode="auto">
            <a:xfrm>
              <a:off x="1312" y="1784"/>
              <a:ext cx="1296" cy="240"/>
              <a:chOff x="1312" y="1784"/>
              <a:chExt cx="1296" cy="240"/>
            </a:xfrm>
            <a:grpFill/>
          </p:grpSpPr>
          <p:sp>
            <p:nvSpPr>
              <p:cNvPr id="378935" name="Line 55"/>
              <p:cNvSpPr>
                <a:spLocks noChangeShapeType="1"/>
              </p:cNvSpPr>
              <p:nvPr/>
            </p:nvSpPr>
            <p:spPr bwMode="auto">
              <a:xfrm flipV="1">
                <a:off x="1312" y="1784"/>
                <a:ext cx="0" cy="240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378936" name="Line 56"/>
              <p:cNvSpPr>
                <a:spLocks noChangeShapeType="1"/>
              </p:cNvSpPr>
              <p:nvPr/>
            </p:nvSpPr>
            <p:spPr bwMode="auto">
              <a:xfrm>
                <a:off x="1312" y="1784"/>
                <a:ext cx="1296" cy="0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378937" name="Line 57"/>
              <p:cNvSpPr>
                <a:spLocks noChangeShapeType="1"/>
              </p:cNvSpPr>
              <p:nvPr/>
            </p:nvSpPr>
            <p:spPr bwMode="auto">
              <a:xfrm flipV="1">
                <a:off x="2608" y="1784"/>
                <a:ext cx="0" cy="240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grpSp>
          <p:nvGrpSpPr>
            <p:cNvPr id="378938" name="Group 58"/>
            <p:cNvGrpSpPr>
              <a:grpSpLocks/>
            </p:cNvGrpSpPr>
            <p:nvPr/>
          </p:nvGrpSpPr>
          <p:grpSpPr bwMode="auto">
            <a:xfrm>
              <a:off x="1312" y="2264"/>
              <a:ext cx="1296" cy="240"/>
              <a:chOff x="1312" y="2264"/>
              <a:chExt cx="1296" cy="240"/>
            </a:xfrm>
            <a:grpFill/>
          </p:grpSpPr>
          <p:sp>
            <p:nvSpPr>
              <p:cNvPr id="378939" name="Line 59"/>
              <p:cNvSpPr>
                <a:spLocks noChangeShapeType="1"/>
              </p:cNvSpPr>
              <p:nvPr/>
            </p:nvSpPr>
            <p:spPr bwMode="auto">
              <a:xfrm>
                <a:off x="2608" y="2264"/>
                <a:ext cx="0" cy="240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378940" name="Line 60"/>
              <p:cNvSpPr>
                <a:spLocks noChangeShapeType="1"/>
              </p:cNvSpPr>
              <p:nvPr/>
            </p:nvSpPr>
            <p:spPr bwMode="auto">
              <a:xfrm flipH="1">
                <a:off x="1312" y="2504"/>
                <a:ext cx="1296" cy="0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378941" name="Line 61"/>
              <p:cNvSpPr>
                <a:spLocks noChangeShapeType="1"/>
              </p:cNvSpPr>
              <p:nvPr/>
            </p:nvSpPr>
            <p:spPr bwMode="auto">
              <a:xfrm>
                <a:off x="1312" y="2264"/>
                <a:ext cx="0" cy="240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378942" name="Line 62"/>
            <p:cNvSpPr>
              <a:spLocks noChangeShapeType="1"/>
            </p:cNvSpPr>
            <p:nvPr/>
          </p:nvSpPr>
          <p:spPr bwMode="auto">
            <a:xfrm>
              <a:off x="1984" y="1544"/>
              <a:ext cx="0" cy="24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grpSp>
          <p:nvGrpSpPr>
            <p:cNvPr id="378943" name="Group 63"/>
            <p:cNvGrpSpPr>
              <a:grpSpLocks/>
            </p:cNvGrpSpPr>
            <p:nvPr/>
          </p:nvGrpSpPr>
          <p:grpSpPr bwMode="auto">
            <a:xfrm>
              <a:off x="1360" y="3560"/>
              <a:ext cx="1296" cy="96"/>
              <a:chOff x="1360" y="3560"/>
              <a:chExt cx="1296" cy="96"/>
            </a:xfrm>
            <a:grpFill/>
          </p:grpSpPr>
          <p:sp>
            <p:nvSpPr>
              <p:cNvPr id="378944" name="Line 64"/>
              <p:cNvSpPr>
                <a:spLocks noChangeShapeType="1"/>
              </p:cNvSpPr>
              <p:nvPr/>
            </p:nvSpPr>
            <p:spPr bwMode="auto">
              <a:xfrm flipV="1">
                <a:off x="1360" y="3560"/>
                <a:ext cx="0" cy="96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378945" name="Line 65"/>
              <p:cNvSpPr>
                <a:spLocks noChangeShapeType="1"/>
              </p:cNvSpPr>
              <p:nvPr/>
            </p:nvSpPr>
            <p:spPr bwMode="auto">
              <a:xfrm>
                <a:off x="1360" y="3560"/>
                <a:ext cx="1296" cy="0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378946" name="Line 66"/>
              <p:cNvSpPr>
                <a:spLocks noChangeShapeType="1"/>
              </p:cNvSpPr>
              <p:nvPr/>
            </p:nvSpPr>
            <p:spPr bwMode="auto">
              <a:xfrm flipV="1">
                <a:off x="2656" y="3560"/>
                <a:ext cx="0" cy="96"/>
              </a:xfrm>
              <a:prstGeom prst="line">
                <a:avLst/>
              </a:prstGeom>
              <a:grp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</p:grpSp>
      <p:sp>
        <p:nvSpPr>
          <p:cNvPr id="378947" name="Rectangle 6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3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應收帳款收款分類</a:t>
            </a:r>
            <a:endParaRPr lang="zh-TW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4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雜項收款</a:t>
            </a:r>
          </a:p>
        </p:txBody>
      </p:sp>
      <p:sp>
        <p:nvSpPr>
          <p:cNvPr id="401446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Receipts  Receipts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AR_CASH_RECEIPTS_ALL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（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MASTER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）</a:t>
            </a:r>
          </a:p>
        </p:txBody>
      </p:sp>
      <p:pic>
        <p:nvPicPr>
          <p:cNvPr id="401447" name="Picture 3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4732" y="2204864"/>
            <a:ext cx="7633692" cy="3816846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雜項收款</a:t>
            </a:r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Receipts  Receipts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AR_MISC_CASH_DISTRIBUTIONS_ALL</a:t>
            </a:r>
          </a:p>
        </p:txBody>
      </p:sp>
      <p:pic>
        <p:nvPicPr>
          <p:cNvPr id="40346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561" y="2276872"/>
            <a:ext cx="7848872" cy="3858116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收款異動歷史紀錄檔</a:t>
            </a:r>
          </a:p>
        </p:txBody>
      </p:sp>
      <p:sp>
        <p:nvSpPr>
          <p:cNvPr id="44339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Receipts 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Receipts , (B)Receipt History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AR_CASH_RECEIPT_HISTORY_ALL</a:t>
            </a:r>
          </a:p>
        </p:txBody>
      </p:sp>
      <p:pic>
        <p:nvPicPr>
          <p:cNvPr id="44339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553" y="2241216"/>
            <a:ext cx="7776864" cy="3888432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24" name="Rectangle 56" descr="白色大理石"/>
          <p:cNvSpPr>
            <a:spLocks noChangeArrowheads="1"/>
          </p:cNvSpPr>
          <p:nvPr/>
        </p:nvSpPr>
        <p:spPr bwMode="auto">
          <a:xfrm>
            <a:off x="685800" y="1371600"/>
            <a:ext cx="3429000" cy="51816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25" name="Rectangle 57" descr="白色大理石"/>
          <p:cNvSpPr>
            <a:spLocks noChangeArrowheads="1"/>
          </p:cNvSpPr>
          <p:nvPr/>
        </p:nvSpPr>
        <p:spPr bwMode="auto">
          <a:xfrm>
            <a:off x="4114800" y="1371600"/>
            <a:ext cx="4038600" cy="1676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雜項</a:t>
            </a:r>
            <a:r>
              <a:rPr lang="zh-TW" altLang="en-US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收款</a:t>
            </a: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Tables</a:t>
            </a:r>
            <a:r>
              <a:rPr lang="zh-TW" altLang="en-US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關聯圖</a:t>
            </a: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/>
            </a:r>
            <a:b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:</a:t>
            </a:r>
            <a:r>
              <a:rPr lang="zh-TW" altLang="en-US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交易明細</a:t>
            </a:r>
            <a:endParaRPr lang="zh-TW" altLang="en-US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990600" y="1524000"/>
            <a:ext cx="2971800" cy="2514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AR_CASH_RECEIPTS_ALL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RECEIPT_METHOD_ID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RECEIVABLE_TRX_ID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DISTRIBUTION_SET_ID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REMIT_BANK_ACCT_USE_ID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latin typeface="Arial" charset="0"/>
                <a:ea typeface="新細明體" pitchFamily="18" charset="-120"/>
              </a:rPr>
              <a:t>TYPE = ‘MISC’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RECEIPT_NUMBER</a:t>
            </a:r>
            <a:endParaRPr lang="en-US" altLang="zh-TW" sz="1000" b="1" dirty="0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RECEIPT_DATE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DEPOSITE_DATE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AMOUNT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990600" y="4191000"/>
            <a:ext cx="2590800" cy="1447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AR_MISC_CASH_DISTRIBUTIONS_ALL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MISC_CASH_DISTRIBUTION_ID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PERCENT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GL_DATE</a:t>
            </a:r>
          </a:p>
        </p:txBody>
      </p:sp>
      <p:sp>
        <p:nvSpPr>
          <p:cNvPr id="263186" name="Line 18"/>
          <p:cNvSpPr>
            <a:spLocks noChangeShapeType="1"/>
          </p:cNvSpPr>
          <p:nvPr/>
        </p:nvSpPr>
        <p:spPr bwMode="auto">
          <a:xfrm flipV="1">
            <a:off x="838200" y="1828800"/>
            <a:ext cx="0" cy="297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838200" y="18288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195" name="Line 27"/>
          <p:cNvSpPr>
            <a:spLocks noChangeShapeType="1"/>
          </p:cNvSpPr>
          <p:nvPr/>
        </p:nvSpPr>
        <p:spPr bwMode="auto">
          <a:xfrm>
            <a:off x="838200" y="48006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197" name="Rectangle 29"/>
          <p:cNvSpPr>
            <a:spLocks noChangeArrowheads="1"/>
          </p:cNvSpPr>
          <p:nvPr/>
        </p:nvSpPr>
        <p:spPr bwMode="auto">
          <a:xfrm>
            <a:off x="4953000" y="1371600"/>
            <a:ext cx="3048000" cy="1600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AR_CASH_RECEIPT_HISTORY_ALL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CASH_RECEIPT_HISTORY_ID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GL_DATE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STATUS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CURRENT_RECORD_FLAG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63198" name="Line 30"/>
          <p:cNvSpPr>
            <a:spLocks noChangeShapeType="1"/>
          </p:cNvSpPr>
          <p:nvPr/>
        </p:nvSpPr>
        <p:spPr bwMode="auto">
          <a:xfrm>
            <a:off x="3429000" y="1828800"/>
            <a:ext cx="106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199" name="Line 31"/>
          <p:cNvSpPr>
            <a:spLocks noChangeShapeType="1"/>
          </p:cNvSpPr>
          <p:nvPr/>
        </p:nvSpPr>
        <p:spPr bwMode="auto">
          <a:xfrm flipV="1">
            <a:off x="4495800" y="1828800"/>
            <a:ext cx="0" cy="152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00" name="Line 32"/>
          <p:cNvSpPr>
            <a:spLocks noChangeShapeType="1"/>
          </p:cNvSpPr>
          <p:nvPr/>
        </p:nvSpPr>
        <p:spPr bwMode="auto">
          <a:xfrm>
            <a:off x="4495800" y="1981200"/>
            <a:ext cx="914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01" name="Rectangle 33"/>
          <p:cNvSpPr>
            <a:spLocks noChangeArrowheads="1"/>
          </p:cNvSpPr>
          <p:nvPr/>
        </p:nvSpPr>
        <p:spPr bwMode="auto">
          <a:xfrm>
            <a:off x="4495800" y="3124200"/>
            <a:ext cx="2057400" cy="106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AR_RECEIPT_METHODS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RECEIPT_METHOD_ID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RECEIPT_CLASS_ID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  <a:endParaRPr lang="en-US" altLang="zh-TW" sz="1000" b="1" i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63202" name="Line 34"/>
          <p:cNvSpPr>
            <a:spLocks noChangeShapeType="1"/>
          </p:cNvSpPr>
          <p:nvPr/>
        </p:nvSpPr>
        <p:spPr bwMode="auto">
          <a:xfrm>
            <a:off x="3429000" y="2057400"/>
            <a:ext cx="838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03" name="Line 35"/>
          <p:cNvSpPr>
            <a:spLocks noChangeShapeType="1"/>
          </p:cNvSpPr>
          <p:nvPr/>
        </p:nvSpPr>
        <p:spPr bwMode="auto">
          <a:xfrm flipV="1">
            <a:off x="4267200" y="2057400"/>
            <a:ext cx="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04" name="Line 36"/>
          <p:cNvSpPr>
            <a:spLocks noChangeShapeType="1"/>
          </p:cNvSpPr>
          <p:nvPr/>
        </p:nvSpPr>
        <p:spPr bwMode="auto">
          <a:xfrm>
            <a:off x="4267200" y="3505200"/>
            <a:ext cx="685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05" name="Rectangle 37"/>
          <p:cNvSpPr>
            <a:spLocks noChangeArrowheads="1"/>
          </p:cNvSpPr>
          <p:nvPr/>
        </p:nvSpPr>
        <p:spPr bwMode="auto">
          <a:xfrm>
            <a:off x="6934200" y="3124200"/>
            <a:ext cx="20574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AR_RECEIPT_CLASSES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RECEIPT_CLASS_ID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63206" name="Line 38"/>
          <p:cNvSpPr>
            <a:spLocks noChangeShapeType="1"/>
          </p:cNvSpPr>
          <p:nvPr/>
        </p:nvSpPr>
        <p:spPr bwMode="auto">
          <a:xfrm>
            <a:off x="6781800" y="35052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 flipV="1">
            <a:off x="6781800" y="35052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08" name="Line 40"/>
          <p:cNvSpPr>
            <a:spLocks noChangeShapeType="1"/>
          </p:cNvSpPr>
          <p:nvPr/>
        </p:nvSpPr>
        <p:spPr bwMode="auto">
          <a:xfrm>
            <a:off x="6400800" y="3733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09" name="Rectangle 41"/>
          <p:cNvSpPr>
            <a:spLocks noChangeArrowheads="1"/>
          </p:cNvSpPr>
          <p:nvPr/>
        </p:nvSpPr>
        <p:spPr bwMode="auto">
          <a:xfrm>
            <a:off x="4114800" y="4495800"/>
            <a:ext cx="24384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AR_DISTRIBUTION_SETS_ALL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DISTRIBUTION_SET_ID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DISTRIBUTION_SET_NAME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63210" name="Line 42"/>
          <p:cNvSpPr>
            <a:spLocks noChangeShapeType="1"/>
          </p:cNvSpPr>
          <p:nvPr/>
        </p:nvSpPr>
        <p:spPr bwMode="auto">
          <a:xfrm>
            <a:off x="3429000" y="25146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11" name="Line 43"/>
          <p:cNvSpPr>
            <a:spLocks noChangeShapeType="1"/>
          </p:cNvSpPr>
          <p:nvPr/>
        </p:nvSpPr>
        <p:spPr bwMode="auto">
          <a:xfrm flipV="1">
            <a:off x="4038600" y="2514600"/>
            <a:ext cx="0" cy="2362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12" name="Line 44"/>
          <p:cNvSpPr>
            <a:spLocks noChangeShapeType="1"/>
          </p:cNvSpPr>
          <p:nvPr/>
        </p:nvSpPr>
        <p:spPr bwMode="auto">
          <a:xfrm>
            <a:off x="4038600" y="48768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13" name="Rectangle 45"/>
          <p:cNvSpPr>
            <a:spLocks noChangeArrowheads="1"/>
          </p:cNvSpPr>
          <p:nvPr/>
        </p:nvSpPr>
        <p:spPr bwMode="auto">
          <a:xfrm>
            <a:off x="4114800" y="5486400"/>
            <a:ext cx="2438400" cy="87155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CE_BANK_ACCT_USES_ALL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BANK_ACCT_USE_ID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BANK_ACCOUNT_ID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63217" name="Rectangle 49"/>
          <p:cNvSpPr>
            <a:spLocks noChangeArrowheads="1"/>
          </p:cNvSpPr>
          <p:nvPr/>
        </p:nvSpPr>
        <p:spPr bwMode="auto">
          <a:xfrm>
            <a:off x="6934200" y="4419600"/>
            <a:ext cx="2057400" cy="990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AR_RECEIVABLES_TRX_ALL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RECEIVABLE_TRX_ID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TYPE = ‘MISCCASH’</a:t>
            </a:r>
          </a:p>
        </p:txBody>
      </p:sp>
      <p:sp>
        <p:nvSpPr>
          <p:cNvPr id="263218" name="Line 50"/>
          <p:cNvSpPr>
            <a:spLocks noChangeShapeType="1"/>
          </p:cNvSpPr>
          <p:nvPr/>
        </p:nvSpPr>
        <p:spPr bwMode="auto">
          <a:xfrm>
            <a:off x="3429000" y="22860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19" name="Line 51"/>
          <p:cNvSpPr>
            <a:spLocks noChangeShapeType="1"/>
          </p:cNvSpPr>
          <p:nvPr/>
        </p:nvSpPr>
        <p:spPr bwMode="auto">
          <a:xfrm flipV="1">
            <a:off x="4191000" y="2286000"/>
            <a:ext cx="0" cy="2057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20" name="Line 52"/>
          <p:cNvSpPr>
            <a:spLocks noChangeShapeType="1"/>
          </p:cNvSpPr>
          <p:nvPr/>
        </p:nvSpPr>
        <p:spPr bwMode="auto">
          <a:xfrm>
            <a:off x="4191000" y="4343400"/>
            <a:ext cx="76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21" name="Line 53"/>
          <p:cNvSpPr>
            <a:spLocks noChangeShapeType="1"/>
          </p:cNvSpPr>
          <p:nvPr/>
        </p:nvSpPr>
        <p:spPr bwMode="auto">
          <a:xfrm>
            <a:off x="4953000" y="4343400"/>
            <a:ext cx="1828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22" name="Line 54"/>
          <p:cNvSpPr>
            <a:spLocks noChangeShapeType="1"/>
          </p:cNvSpPr>
          <p:nvPr/>
        </p:nvSpPr>
        <p:spPr bwMode="auto">
          <a:xfrm flipV="1">
            <a:off x="6781800" y="434340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3223" name="Line 55"/>
          <p:cNvSpPr>
            <a:spLocks noChangeShapeType="1"/>
          </p:cNvSpPr>
          <p:nvPr/>
        </p:nvSpPr>
        <p:spPr bwMode="auto">
          <a:xfrm>
            <a:off x="6781800" y="48006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6705600" y="5772152"/>
            <a:ext cx="2081242" cy="585806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CE_BANK_ACCT_USES_ALL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BANK_ACCTOUNT_ID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 flipH="1">
            <a:off x="3428992" y="2786059"/>
            <a:ext cx="1071570" cy="3143272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680" y="1678"/>
              </a:cxn>
              <a:cxn ang="0">
                <a:pos x="680" y="0"/>
              </a:cxn>
              <a:cxn ang="0">
                <a:pos x="1134" y="0"/>
              </a:cxn>
            </a:cxnLst>
            <a:rect l="0" t="0" r="r" b="b"/>
            <a:pathLst>
              <a:path w="1134" h="1678">
                <a:moveTo>
                  <a:pt x="0" y="1678"/>
                </a:moveTo>
                <a:lnTo>
                  <a:pt x="680" y="1678"/>
                </a:lnTo>
                <a:lnTo>
                  <a:pt x="680" y="0"/>
                </a:lnTo>
                <a:lnTo>
                  <a:pt x="1134" y="0"/>
                </a:lnTo>
              </a:path>
            </a:pathLst>
          </a:custGeom>
          <a:noFill/>
          <a:ln w="28575" cap="flat" cmpd="sng">
            <a:solidFill>
              <a:srgbClr val="0000CC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 anchor="ctr">
            <a:no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 flipH="1">
            <a:off x="6000760" y="6143644"/>
            <a:ext cx="1143008" cy="45719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680" y="1678"/>
              </a:cxn>
              <a:cxn ang="0">
                <a:pos x="680" y="0"/>
              </a:cxn>
              <a:cxn ang="0">
                <a:pos x="1134" y="0"/>
              </a:cxn>
            </a:cxnLst>
            <a:rect l="0" t="0" r="r" b="b"/>
            <a:pathLst>
              <a:path w="1134" h="1678">
                <a:moveTo>
                  <a:pt x="0" y="1678"/>
                </a:moveTo>
                <a:lnTo>
                  <a:pt x="680" y="1678"/>
                </a:lnTo>
                <a:lnTo>
                  <a:pt x="680" y="0"/>
                </a:lnTo>
                <a:lnTo>
                  <a:pt x="1134" y="0"/>
                </a:lnTo>
              </a:path>
            </a:pathLst>
          </a:custGeom>
          <a:noFill/>
          <a:ln w="28575" cap="flat" cmpd="sng">
            <a:solidFill>
              <a:srgbClr val="0000CC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 anchor="ctr">
            <a:no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1026" descr="白色大理石"/>
          <p:cNvSpPr>
            <a:spLocks noChangeArrowheads="1"/>
          </p:cNvSpPr>
          <p:nvPr/>
        </p:nvSpPr>
        <p:spPr bwMode="auto">
          <a:xfrm>
            <a:off x="395288" y="1371600"/>
            <a:ext cx="3429000" cy="4724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75" name="Rectangle 1027" descr="白色大理石"/>
          <p:cNvSpPr>
            <a:spLocks noChangeArrowheads="1"/>
          </p:cNvSpPr>
          <p:nvPr/>
        </p:nvSpPr>
        <p:spPr bwMode="auto">
          <a:xfrm>
            <a:off x="3824288" y="3200400"/>
            <a:ext cx="2401887" cy="28956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7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雜項收款</a:t>
            </a: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Tables</a:t>
            </a:r>
            <a:r>
              <a:rPr lang="zh-TW" altLang="en-US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關聯圖</a:t>
            </a: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/>
            </a:r>
            <a:b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:</a:t>
            </a:r>
            <a:r>
              <a:rPr lang="zh-TW" altLang="en-US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交易分錄</a:t>
            </a:r>
            <a:endParaRPr lang="zh-TW" altLang="en-US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3877" name="Rectangle 1029"/>
          <p:cNvSpPr>
            <a:spLocks noChangeArrowheads="1"/>
          </p:cNvSpPr>
          <p:nvPr/>
        </p:nvSpPr>
        <p:spPr bwMode="auto">
          <a:xfrm>
            <a:off x="700088" y="1524000"/>
            <a:ext cx="2971800" cy="2514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AR_CASH_RECEIPTS_ALL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RECEIPT_METHOD_ID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RECEIVABLE_TRX_ID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DISTRIBUTION_SET_ID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REMITTANCE_BANK_ACCOUNT_ID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TYPE = ‘MISC’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RECEIPT_NUMBER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RECEIPT_DATE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DEPOSITE_DATE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63878" name="Rectangle 1030"/>
          <p:cNvSpPr>
            <a:spLocks noChangeArrowheads="1"/>
          </p:cNvSpPr>
          <p:nvPr/>
        </p:nvSpPr>
        <p:spPr bwMode="auto">
          <a:xfrm>
            <a:off x="700088" y="4191000"/>
            <a:ext cx="2590800" cy="1447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AR_MISC_CASH_DISTRIBUTIONS_ALL</a:t>
            </a:r>
            <a:endParaRPr lang="en-US" altLang="zh-TW" sz="1000" b="1" dirty="0">
              <a:solidFill>
                <a:srgbClr val="0000CC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MISC_CASH_DISTRIBUTION_ID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PERCENT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GL_DATE</a:t>
            </a:r>
          </a:p>
        </p:txBody>
      </p:sp>
      <p:sp>
        <p:nvSpPr>
          <p:cNvPr id="463879" name="Line 1031"/>
          <p:cNvSpPr>
            <a:spLocks noChangeShapeType="1"/>
          </p:cNvSpPr>
          <p:nvPr/>
        </p:nvSpPr>
        <p:spPr bwMode="auto">
          <a:xfrm flipV="1">
            <a:off x="547688" y="1828800"/>
            <a:ext cx="0" cy="289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80" name="Line 1032"/>
          <p:cNvSpPr>
            <a:spLocks noChangeShapeType="1"/>
          </p:cNvSpPr>
          <p:nvPr/>
        </p:nvSpPr>
        <p:spPr bwMode="auto">
          <a:xfrm>
            <a:off x="547688" y="18288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81" name="Line 1033"/>
          <p:cNvSpPr>
            <a:spLocks noChangeShapeType="1"/>
          </p:cNvSpPr>
          <p:nvPr/>
        </p:nvSpPr>
        <p:spPr bwMode="auto">
          <a:xfrm>
            <a:off x="547688" y="47244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09" name="Rectangle 1061"/>
          <p:cNvSpPr>
            <a:spLocks noChangeArrowheads="1"/>
          </p:cNvSpPr>
          <p:nvPr/>
        </p:nvSpPr>
        <p:spPr bwMode="auto">
          <a:xfrm>
            <a:off x="3976688" y="3352800"/>
            <a:ext cx="2105025" cy="2667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AR_DISTRIBUTIONS_ALL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accent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SOURCE_ID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latin typeface="Arial" pitchFamily="34" charset="0"/>
                <a:ea typeface="新細明體" pitchFamily="18" charset="-120"/>
                <a:cs typeface="Arial" pitchFamily="34" charset="0"/>
              </a:rPr>
              <a:t>SOURCE_TABLE=‘MCD’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AMOUNT_DR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AMOUNT_CR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ACCTD_AMOUNT_DR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ACCTD_AMOUNT_CR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CODE_COMBINATION_ID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63910" name="Line 1062"/>
          <p:cNvSpPr>
            <a:spLocks noChangeShapeType="1"/>
          </p:cNvSpPr>
          <p:nvPr/>
        </p:nvSpPr>
        <p:spPr bwMode="auto">
          <a:xfrm>
            <a:off x="3214688" y="4572000"/>
            <a:ext cx="914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11" name="Line 1063"/>
          <p:cNvSpPr>
            <a:spLocks noChangeShapeType="1"/>
          </p:cNvSpPr>
          <p:nvPr/>
        </p:nvSpPr>
        <p:spPr bwMode="auto">
          <a:xfrm flipV="1">
            <a:off x="4129088" y="3962400"/>
            <a:ext cx="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12" name="Line 1064"/>
          <p:cNvSpPr>
            <a:spLocks noChangeShapeType="1"/>
          </p:cNvSpPr>
          <p:nvPr/>
        </p:nvSpPr>
        <p:spPr bwMode="auto">
          <a:xfrm>
            <a:off x="4129088" y="3962400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13" name="Rectangle 1065" descr="白色大理石"/>
          <p:cNvSpPr>
            <a:spLocks noChangeArrowheads="1"/>
          </p:cNvSpPr>
          <p:nvPr/>
        </p:nvSpPr>
        <p:spPr bwMode="auto">
          <a:xfrm>
            <a:off x="3824288" y="1371600"/>
            <a:ext cx="4038600" cy="1676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14" name="Rectangle 1066"/>
          <p:cNvSpPr>
            <a:spLocks noChangeArrowheads="1"/>
          </p:cNvSpPr>
          <p:nvPr/>
        </p:nvSpPr>
        <p:spPr bwMode="auto">
          <a:xfrm>
            <a:off x="4662488" y="1371600"/>
            <a:ext cx="3048000" cy="1600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AR_CASH_RECEIPT_HISTORY_ALL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CASH_RECEIPT_HISTORY_ID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GL_DATE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STATUS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CURRENT_RECORD_FLAG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63915" name="Line 1067"/>
          <p:cNvSpPr>
            <a:spLocks noChangeShapeType="1"/>
          </p:cNvSpPr>
          <p:nvPr/>
        </p:nvSpPr>
        <p:spPr bwMode="auto">
          <a:xfrm>
            <a:off x="3138488" y="1828800"/>
            <a:ext cx="106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16" name="Line 1068"/>
          <p:cNvSpPr>
            <a:spLocks noChangeShapeType="1"/>
          </p:cNvSpPr>
          <p:nvPr/>
        </p:nvSpPr>
        <p:spPr bwMode="auto">
          <a:xfrm flipV="1">
            <a:off x="4205288" y="1828800"/>
            <a:ext cx="0" cy="152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17" name="Line 1069"/>
          <p:cNvSpPr>
            <a:spLocks noChangeShapeType="1"/>
          </p:cNvSpPr>
          <p:nvPr/>
        </p:nvSpPr>
        <p:spPr bwMode="auto">
          <a:xfrm>
            <a:off x="4205288" y="1981200"/>
            <a:ext cx="914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18" name="Rectangle 1070" descr="白色大理石"/>
          <p:cNvSpPr>
            <a:spLocks noChangeArrowheads="1"/>
          </p:cNvSpPr>
          <p:nvPr/>
        </p:nvSpPr>
        <p:spPr bwMode="auto">
          <a:xfrm>
            <a:off x="6416675" y="3197225"/>
            <a:ext cx="2401888" cy="28956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19" name="Rectangle 1071"/>
          <p:cNvSpPr>
            <a:spLocks noChangeArrowheads="1"/>
          </p:cNvSpPr>
          <p:nvPr/>
        </p:nvSpPr>
        <p:spPr bwMode="auto">
          <a:xfrm>
            <a:off x="6569075" y="3349625"/>
            <a:ext cx="2105025" cy="2667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AR_DISTRIBUTIONS_ALL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accent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SOURCE_ID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accent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SOURCE_TABLE=‘</a:t>
            </a:r>
            <a:r>
              <a:rPr lang="en-US" altLang="zh-TW" sz="1000" b="1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CRH</a:t>
            </a:r>
            <a:r>
              <a:rPr lang="en-US" altLang="zh-TW" sz="1000" b="1">
                <a:solidFill>
                  <a:schemeClr val="accent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AMOUNT_DR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AMOUNT_CR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ACCTD_AMOUNT_DR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ACCTD_AMOUNT_CR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CODE_COMBINATION_ID</a:t>
            </a:r>
            <a:endParaRPr lang="en-US" altLang="zh-TW" sz="1000" b="1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63920" name="Line 1072"/>
          <p:cNvSpPr>
            <a:spLocks noChangeShapeType="1"/>
          </p:cNvSpPr>
          <p:nvPr/>
        </p:nvSpPr>
        <p:spPr bwMode="auto">
          <a:xfrm>
            <a:off x="7235825" y="1700213"/>
            <a:ext cx="15128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21" name="Line 1073"/>
          <p:cNvSpPr>
            <a:spLocks noChangeShapeType="1"/>
          </p:cNvSpPr>
          <p:nvPr/>
        </p:nvSpPr>
        <p:spPr bwMode="auto">
          <a:xfrm>
            <a:off x="8748713" y="1700213"/>
            <a:ext cx="0" cy="22336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922" name="Line 1074"/>
          <p:cNvSpPr>
            <a:spLocks noChangeShapeType="1"/>
          </p:cNvSpPr>
          <p:nvPr/>
        </p:nvSpPr>
        <p:spPr bwMode="auto">
          <a:xfrm flipH="1">
            <a:off x="7956550" y="3933825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4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一般收款</a:t>
            </a:r>
          </a:p>
        </p:txBody>
      </p:sp>
      <p:sp>
        <p:nvSpPr>
          <p:cNvPr id="405548" name="Rectangle 4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Receipts  Receipts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AR_CASH_RECEIPTS_ALL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（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MASTER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）</a:t>
            </a:r>
          </a:p>
        </p:txBody>
      </p:sp>
      <p:pic>
        <p:nvPicPr>
          <p:cNvPr id="405549" name="Picture 4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576" y="2204864"/>
            <a:ext cx="7632847" cy="3816424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319" name="Picture 6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2133600"/>
            <a:ext cx="8642350" cy="4248150"/>
          </a:xfrm>
          <a:ln>
            <a:solidFill>
              <a:schemeClr val="tx2"/>
            </a:solidFill>
          </a:ln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8680"/>
            <a:ext cx="4681538" cy="648072"/>
          </a:xfrm>
        </p:spPr>
        <p:txBody>
          <a:bodyPr/>
          <a:lstStyle/>
          <a:p>
            <a:r>
              <a:rPr lang="zh-TW" altLang="en-US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付款條件建立</a:t>
            </a:r>
          </a:p>
        </p:txBody>
      </p:sp>
      <p:sp>
        <p:nvSpPr>
          <p:cNvPr id="224318" name="Rectangle 6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0768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Payment Term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RA_TERMS_VL(Master)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>
            <a:off x="611188" y="4343400"/>
            <a:ext cx="79232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>
            <a:off x="8305800" y="4343400"/>
            <a:ext cx="0" cy="1828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 flipV="1">
            <a:off x="755650" y="2286000"/>
            <a:ext cx="0" cy="2057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224272" name="Text Box 16"/>
          <p:cNvSpPr txBox="1">
            <a:spLocks noChangeArrowheads="1"/>
          </p:cNvSpPr>
          <p:nvPr/>
        </p:nvSpPr>
        <p:spPr bwMode="auto">
          <a:xfrm>
            <a:off x="4356100" y="6021288"/>
            <a:ext cx="4464372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 Table: RA_TERMS_LINES (DETAIL)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05" name="Rectangle 41" descr="白色大理石"/>
          <p:cNvSpPr>
            <a:spLocks noChangeArrowheads="1"/>
          </p:cNvSpPr>
          <p:nvPr/>
        </p:nvSpPr>
        <p:spPr bwMode="auto">
          <a:xfrm>
            <a:off x="685800" y="1371600"/>
            <a:ext cx="8458200" cy="51816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一般收款</a:t>
            </a:r>
          </a:p>
        </p:txBody>
      </p:sp>
      <p:sp>
        <p:nvSpPr>
          <p:cNvPr id="344079" name="Rectangle 15"/>
          <p:cNvSpPr>
            <a:spLocks noChangeArrowheads="1"/>
          </p:cNvSpPr>
          <p:nvPr/>
        </p:nvSpPr>
        <p:spPr bwMode="auto">
          <a:xfrm>
            <a:off x="838200" y="1371600"/>
            <a:ext cx="2819400" cy="2667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AR_CASH_RECEIPTS_ALL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RECEIPT_METHOD_ID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REMITTANCE_BANK_ACCOUNT_ID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PAY_FROM_CUSTOMER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CUSTOMER_SITE_USE_ID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TYPE = ‘CASH’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RECEIPT_NUMBER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RECEIPT_DATE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DEPOSITE_DATE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44081" name="Rectangle 17"/>
          <p:cNvSpPr>
            <a:spLocks noChangeArrowheads="1"/>
          </p:cNvSpPr>
          <p:nvPr/>
        </p:nvSpPr>
        <p:spPr bwMode="auto">
          <a:xfrm>
            <a:off x="3962400" y="1371600"/>
            <a:ext cx="2438400" cy="2667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AR_CASH_RECEIPT_HISTORY_ALL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CASH_RECEIPT_HISTORY_ID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GL_DATE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STATUS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ACCTD_AMOUNT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CURRENT_RECORD_FLAG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REVERSAL_GL_DATE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BATCH_ID</a:t>
            </a:r>
            <a:endParaRPr lang="en-US" altLang="zh-TW" sz="1000" b="1" i="1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3886200" y="4343400"/>
            <a:ext cx="2590800" cy="1447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AR_PAYMENT_SCHEDULES_ALL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CLASS = ‘PMT’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DUE_DATE(MATURITY_DATE)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44083" name="Line 19"/>
          <p:cNvSpPr>
            <a:spLocks noChangeShapeType="1"/>
          </p:cNvSpPr>
          <p:nvPr/>
        </p:nvSpPr>
        <p:spPr bwMode="auto">
          <a:xfrm>
            <a:off x="2819400" y="1828800"/>
            <a:ext cx="914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084" name="Line 20"/>
          <p:cNvSpPr>
            <a:spLocks noChangeShapeType="1"/>
          </p:cNvSpPr>
          <p:nvPr/>
        </p:nvSpPr>
        <p:spPr bwMode="auto">
          <a:xfrm flipV="1">
            <a:off x="3733800" y="1828800"/>
            <a:ext cx="0" cy="3200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085" name="Line 21"/>
          <p:cNvSpPr>
            <a:spLocks noChangeShapeType="1"/>
          </p:cNvSpPr>
          <p:nvPr/>
        </p:nvSpPr>
        <p:spPr bwMode="auto">
          <a:xfrm>
            <a:off x="3733800" y="5029200"/>
            <a:ext cx="60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086" name="Line 22"/>
          <p:cNvSpPr>
            <a:spLocks noChangeShapeType="1"/>
          </p:cNvSpPr>
          <p:nvPr/>
        </p:nvSpPr>
        <p:spPr bwMode="auto">
          <a:xfrm>
            <a:off x="2819400" y="1752600"/>
            <a:ext cx="106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087" name="Line 23"/>
          <p:cNvSpPr>
            <a:spLocks noChangeShapeType="1"/>
          </p:cNvSpPr>
          <p:nvPr/>
        </p:nvSpPr>
        <p:spPr bwMode="auto">
          <a:xfrm flipV="1">
            <a:off x="3886200" y="17526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088" name="Line 24"/>
          <p:cNvSpPr>
            <a:spLocks noChangeShapeType="1"/>
          </p:cNvSpPr>
          <p:nvPr/>
        </p:nvSpPr>
        <p:spPr bwMode="auto">
          <a:xfrm>
            <a:off x="3886200" y="19812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097" name="Rectangle 33"/>
          <p:cNvSpPr>
            <a:spLocks noChangeArrowheads="1"/>
          </p:cNvSpPr>
          <p:nvPr/>
        </p:nvSpPr>
        <p:spPr bwMode="auto">
          <a:xfrm>
            <a:off x="838200" y="4191000"/>
            <a:ext cx="22098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AR_CUSTOMERS</a:t>
            </a:r>
            <a:endParaRPr lang="en-US" altLang="zh-TW" sz="1000" b="1" dirty="0">
              <a:solidFill>
                <a:srgbClr val="0000CC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CUSTOMER_ID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CUSTOMER_NUMBER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44098" name="Rectangle 34"/>
          <p:cNvSpPr>
            <a:spLocks noChangeArrowheads="1"/>
          </p:cNvSpPr>
          <p:nvPr/>
        </p:nvSpPr>
        <p:spPr bwMode="auto">
          <a:xfrm>
            <a:off x="838200" y="5181600"/>
            <a:ext cx="2209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HZ_CUST_SITE_USES_ALL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chemeClr val="accent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CUST_ACCT_SITE_ID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SITE_USE_ID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SITE_USE_CODE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LOCATION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44099" name="Line 35"/>
          <p:cNvSpPr>
            <a:spLocks noChangeShapeType="1"/>
          </p:cNvSpPr>
          <p:nvPr/>
        </p:nvSpPr>
        <p:spPr bwMode="auto">
          <a:xfrm>
            <a:off x="762000" y="24384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100" name="Line 36"/>
          <p:cNvSpPr>
            <a:spLocks noChangeShapeType="1"/>
          </p:cNvSpPr>
          <p:nvPr/>
        </p:nvSpPr>
        <p:spPr bwMode="auto">
          <a:xfrm flipV="1">
            <a:off x="762000" y="2438400"/>
            <a:ext cx="0" cy="21336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101" name="Line 37"/>
          <p:cNvSpPr>
            <a:spLocks noChangeShapeType="1"/>
          </p:cNvSpPr>
          <p:nvPr/>
        </p:nvSpPr>
        <p:spPr bwMode="auto">
          <a:xfrm>
            <a:off x="762000" y="45720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102" name="Line 38"/>
          <p:cNvSpPr>
            <a:spLocks noChangeShapeType="1"/>
          </p:cNvSpPr>
          <p:nvPr/>
        </p:nvSpPr>
        <p:spPr bwMode="auto">
          <a:xfrm>
            <a:off x="3048000" y="26670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103" name="Line 39"/>
          <p:cNvSpPr>
            <a:spLocks noChangeShapeType="1"/>
          </p:cNvSpPr>
          <p:nvPr/>
        </p:nvSpPr>
        <p:spPr bwMode="auto">
          <a:xfrm flipV="1">
            <a:off x="3581400" y="2667000"/>
            <a:ext cx="0" cy="3124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6553200" y="1371600"/>
            <a:ext cx="2438400" cy="2667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AR_DISTRIBUTIONS_ALL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SOURCE_ID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SOURCE_TABLE=‘CRH’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AMOUNT_DR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AMOUNT_CR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ACCTD_AMOUNT_DR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ACCTD_AMOUNT_CR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CODE_COMBINATION_ID</a:t>
            </a:r>
            <a:endParaRPr lang="en-US" altLang="zh-TW" sz="1000" b="1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44104" name="Line 40"/>
          <p:cNvSpPr>
            <a:spLocks noChangeShapeType="1"/>
          </p:cNvSpPr>
          <p:nvPr/>
        </p:nvSpPr>
        <p:spPr bwMode="auto">
          <a:xfrm>
            <a:off x="2514600" y="5791200"/>
            <a:ext cx="106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109" name="Line 45"/>
          <p:cNvSpPr>
            <a:spLocks noChangeShapeType="1"/>
          </p:cNvSpPr>
          <p:nvPr/>
        </p:nvSpPr>
        <p:spPr bwMode="auto">
          <a:xfrm>
            <a:off x="6400800" y="1752600"/>
            <a:ext cx="457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110" name="Line 46"/>
          <p:cNvSpPr>
            <a:spLocks noChangeShapeType="1"/>
          </p:cNvSpPr>
          <p:nvPr/>
        </p:nvSpPr>
        <p:spPr bwMode="auto">
          <a:xfrm>
            <a:off x="6858000" y="17526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4111" name="Line 47"/>
          <p:cNvSpPr>
            <a:spLocks noChangeShapeType="1"/>
          </p:cNvSpPr>
          <p:nvPr/>
        </p:nvSpPr>
        <p:spPr bwMode="auto">
          <a:xfrm>
            <a:off x="6858000" y="1981200"/>
            <a:ext cx="228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收款未沖銷帳款餘額</a:t>
            </a:r>
          </a:p>
        </p:txBody>
      </p:sp>
      <p:sp>
        <p:nvSpPr>
          <p:cNvPr id="45568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Account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Details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AR_PAYMENT_SCHEDULES_ALL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5568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576" y="2276872"/>
            <a:ext cx="7632848" cy="3751929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06" name="Rectangle 30"/>
          <p:cNvSpPr>
            <a:spLocks noChangeArrowheads="1"/>
          </p:cNvSpPr>
          <p:nvPr/>
        </p:nvSpPr>
        <p:spPr bwMode="auto">
          <a:xfrm>
            <a:off x="2223910" y="1400200"/>
            <a:ext cx="6538664" cy="36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3005" name="Rectangle 29"/>
          <p:cNvSpPr>
            <a:spLocks noChangeArrowheads="1"/>
          </p:cNvSpPr>
          <p:nvPr/>
        </p:nvSpPr>
        <p:spPr bwMode="auto">
          <a:xfrm>
            <a:off x="2209800" y="5666601"/>
            <a:ext cx="6538664" cy="5539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3007" name="Rectangle 3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沖銷應收帳款</a:t>
            </a:r>
          </a:p>
        </p:txBody>
      </p:sp>
      <p:grpSp>
        <p:nvGrpSpPr>
          <p:cNvPr id="383008" name="Group 32"/>
          <p:cNvGrpSpPr>
            <a:grpSpLocks/>
          </p:cNvGrpSpPr>
          <p:nvPr/>
        </p:nvGrpSpPr>
        <p:grpSpPr bwMode="auto">
          <a:xfrm>
            <a:off x="990600" y="3276600"/>
            <a:ext cx="1049338" cy="990600"/>
            <a:chOff x="3069" y="1550"/>
            <a:chExt cx="661" cy="466"/>
          </a:xfrm>
        </p:grpSpPr>
        <p:sp>
          <p:nvSpPr>
            <p:cNvPr id="383009" name="Freeform 33"/>
            <p:cNvSpPr>
              <a:spLocks/>
            </p:cNvSpPr>
            <p:nvPr/>
          </p:nvSpPr>
          <p:spPr bwMode="auto">
            <a:xfrm>
              <a:off x="3069" y="1550"/>
              <a:ext cx="661" cy="466"/>
            </a:xfrm>
            <a:custGeom>
              <a:avLst/>
              <a:gdLst/>
              <a:ahLst/>
              <a:cxnLst>
                <a:cxn ang="0">
                  <a:pos x="660" y="288"/>
                </a:cxn>
                <a:cxn ang="0">
                  <a:pos x="660" y="0"/>
                </a:cxn>
                <a:cxn ang="0">
                  <a:pos x="0" y="177"/>
                </a:cxn>
                <a:cxn ang="0">
                  <a:pos x="0" y="465"/>
                </a:cxn>
                <a:cxn ang="0">
                  <a:pos x="660" y="288"/>
                </a:cxn>
              </a:cxnLst>
              <a:rect l="0" t="0" r="r" b="b"/>
              <a:pathLst>
                <a:path w="661" h="466">
                  <a:moveTo>
                    <a:pt x="660" y="288"/>
                  </a:moveTo>
                  <a:lnTo>
                    <a:pt x="660" y="0"/>
                  </a:lnTo>
                  <a:lnTo>
                    <a:pt x="0" y="177"/>
                  </a:lnTo>
                  <a:lnTo>
                    <a:pt x="0" y="465"/>
                  </a:lnTo>
                  <a:lnTo>
                    <a:pt x="660" y="288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3010" name="Freeform 34"/>
            <p:cNvSpPr>
              <a:spLocks/>
            </p:cNvSpPr>
            <p:nvPr/>
          </p:nvSpPr>
          <p:spPr bwMode="auto">
            <a:xfrm>
              <a:off x="3083" y="1570"/>
              <a:ext cx="632" cy="430"/>
            </a:xfrm>
            <a:custGeom>
              <a:avLst/>
              <a:gdLst/>
              <a:ahLst/>
              <a:cxnLst>
                <a:cxn ang="0">
                  <a:pos x="631" y="260"/>
                </a:cxn>
                <a:cxn ang="0">
                  <a:pos x="631" y="0"/>
                </a:cxn>
                <a:cxn ang="0">
                  <a:pos x="0" y="169"/>
                </a:cxn>
                <a:cxn ang="0">
                  <a:pos x="0" y="429"/>
                </a:cxn>
                <a:cxn ang="0">
                  <a:pos x="631" y="260"/>
                </a:cxn>
              </a:cxnLst>
              <a:rect l="0" t="0" r="r" b="b"/>
              <a:pathLst>
                <a:path w="632" h="430">
                  <a:moveTo>
                    <a:pt x="631" y="260"/>
                  </a:moveTo>
                  <a:lnTo>
                    <a:pt x="631" y="0"/>
                  </a:lnTo>
                  <a:lnTo>
                    <a:pt x="0" y="169"/>
                  </a:lnTo>
                  <a:lnTo>
                    <a:pt x="0" y="429"/>
                  </a:lnTo>
                  <a:lnTo>
                    <a:pt x="631" y="260"/>
                  </a:lnTo>
                </a:path>
              </a:pathLst>
            </a:custGeom>
            <a:solidFill>
              <a:srgbClr val="00996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3011" name="Freeform 35"/>
            <p:cNvSpPr>
              <a:spLocks/>
            </p:cNvSpPr>
            <p:nvPr/>
          </p:nvSpPr>
          <p:spPr bwMode="auto">
            <a:xfrm>
              <a:off x="3106" y="1599"/>
              <a:ext cx="583" cy="371"/>
            </a:xfrm>
            <a:custGeom>
              <a:avLst/>
              <a:gdLst/>
              <a:ahLst/>
              <a:cxnLst>
                <a:cxn ang="0">
                  <a:pos x="582" y="214"/>
                </a:cxn>
                <a:cxn ang="0">
                  <a:pos x="582" y="0"/>
                </a:cxn>
                <a:cxn ang="0">
                  <a:pos x="0" y="155"/>
                </a:cxn>
                <a:cxn ang="0">
                  <a:pos x="0" y="370"/>
                </a:cxn>
                <a:cxn ang="0">
                  <a:pos x="582" y="214"/>
                </a:cxn>
              </a:cxnLst>
              <a:rect l="0" t="0" r="r" b="b"/>
              <a:pathLst>
                <a:path w="583" h="371">
                  <a:moveTo>
                    <a:pt x="582" y="214"/>
                  </a:moveTo>
                  <a:lnTo>
                    <a:pt x="582" y="0"/>
                  </a:lnTo>
                  <a:lnTo>
                    <a:pt x="0" y="155"/>
                  </a:lnTo>
                  <a:lnTo>
                    <a:pt x="0" y="370"/>
                  </a:lnTo>
                  <a:lnTo>
                    <a:pt x="582" y="214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3012" name="Freeform 36"/>
            <p:cNvSpPr>
              <a:spLocks/>
            </p:cNvSpPr>
            <p:nvPr/>
          </p:nvSpPr>
          <p:spPr bwMode="auto">
            <a:xfrm>
              <a:off x="3332" y="1702"/>
              <a:ext cx="148" cy="184"/>
            </a:xfrm>
            <a:custGeom>
              <a:avLst/>
              <a:gdLst/>
              <a:ahLst/>
              <a:cxnLst>
                <a:cxn ang="0">
                  <a:pos x="73" y="181"/>
                </a:cxn>
                <a:cxn ang="0">
                  <a:pos x="88" y="175"/>
                </a:cxn>
                <a:cxn ang="0">
                  <a:pos x="102" y="166"/>
                </a:cxn>
                <a:cxn ang="0">
                  <a:pos x="114" y="154"/>
                </a:cxn>
                <a:cxn ang="0">
                  <a:pos x="125" y="141"/>
                </a:cxn>
                <a:cxn ang="0">
                  <a:pos x="134" y="125"/>
                </a:cxn>
                <a:cxn ang="0">
                  <a:pos x="141" y="108"/>
                </a:cxn>
                <a:cxn ang="0">
                  <a:pos x="145" y="90"/>
                </a:cxn>
                <a:cxn ang="0">
                  <a:pos x="147" y="72"/>
                </a:cxn>
                <a:cxn ang="0">
                  <a:pos x="145" y="54"/>
                </a:cxn>
                <a:cxn ang="0">
                  <a:pos x="141" y="38"/>
                </a:cxn>
                <a:cxn ang="0">
                  <a:pos x="134" y="25"/>
                </a:cxn>
                <a:cxn ang="0">
                  <a:pos x="125" y="14"/>
                </a:cxn>
                <a:cxn ang="0">
                  <a:pos x="114" y="6"/>
                </a:cxn>
                <a:cxn ang="0">
                  <a:pos x="102" y="1"/>
                </a:cxn>
                <a:cxn ang="0">
                  <a:pos x="88" y="0"/>
                </a:cxn>
                <a:cxn ang="0">
                  <a:pos x="73" y="2"/>
                </a:cxn>
                <a:cxn ang="0">
                  <a:pos x="59" y="8"/>
                </a:cxn>
                <a:cxn ang="0">
                  <a:pos x="45" y="17"/>
                </a:cxn>
                <a:cxn ang="0">
                  <a:pos x="32" y="28"/>
                </a:cxn>
                <a:cxn ang="0">
                  <a:pos x="21" y="42"/>
                </a:cxn>
                <a:cxn ang="0">
                  <a:pos x="13" y="58"/>
                </a:cxn>
                <a:cxn ang="0">
                  <a:pos x="6" y="75"/>
                </a:cxn>
                <a:cxn ang="0">
                  <a:pos x="2" y="92"/>
                </a:cxn>
                <a:cxn ang="0">
                  <a:pos x="0" y="111"/>
                </a:cxn>
                <a:cxn ang="0">
                  <a:pos x="2" y="128"/>
                </a:cxn>
                <a:cxn ang="0">
                  <a:pos x="6" y="144"/>
                </a:cxn>
                <a:cxn ang="0">
                  <a:pos x="13" y="157"/>
                </a:cxn>
                <a:cxn ang="0">
                  <a:pos x="21" y="168"/>
                </a:cxn>
                <a:cxn ang="0">
                  <a:pos x="32" y="176"/>
                </a:cxn>
                <a:cxn ang="0">
                  <a:pos x="45" y="181"/>
                </a:cxn>
                <a:cxn ang="0">
                  <a:pos x="59" y="183"/>
                </a:cxn>
                <a:cxn ang="0">
                  <a:pos x="73" y="181"/>
                </a:cxn>
              </a:cxnLst>
              <a:rect l="0" t="0" r="r" b="b"/>
              <a:pathLst>
                <a:path w="148" h="184">
                  <a:moveTo>
                    <a:pt x="73" y="181"/>
                  </a:moveTo>
                  <a:lnTo>
                    <a:pt x="88" y="175"/>
                  </a:lnTo>
                  <a:lnTo>
                    <a:pt x="102" y="166"/>
                  </a:lnTo>
                  <a:lnTo>
                    <a:pt x="114" y="154"/>
                  </a:lnTo>
                  <a:lnTo>
                    <a:pt x="125" y="141"/>
                  </a:lnTo>
                  <a:lnTo>
                    <a:pt x="134" y="125"/>
                  </a:lnTo>
                  <a:lnTo>
                    <a:pt x="141" y="108"/>
                  </a:lnTo>
                  <a:lnTo>
                    <a:pt x="145" y="90"/>
                  </a:lnTo>
                  <a:lnTo>
                    <a:pt x="147" y="72"/>
                  </a:lnTo>
                  <a:lnTo>
                    <a:pt x="145" y="54"/>
                  </a:lnTo>
                  <a:lnTo>
                    <a:pt x="141" y="38"/>
                  </a:lnTo>
                  <a:lnTo>
                    <a:pt x="134" y="25"/>
                  </a:lnTo>
                  <a:lnTo>
                    <a:pt x="125" y="14"/>
                  </a:lnTo>
                  <a:lnTo>
                    <a:pt x="114" y="6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5" y="17"/>
                  </a:lnTo>
                  <a:lnTo>
                    <a:pt x="32" y="28"/>
                  </a:lnTo>
                  <a:lnTo>
                    <a:pt x="21" y="42"/>
                  </a:lnTo>
                  <a:lnTo>
                    <a:pt x="13" y="58"/>
                  </a:lnTo>
                  <a:lnTo>
                    <a:pt x="6" y="75"/>
                  </a:lnTo>
                  <a:lnTo>
                    <a:pt x="2" y="92"/>
                  </a:lnTo>
                  <a:lnTo>
                    <a:pt x="0" y="111"/>
                  </a:lnTo>
                  <a:lnTo>
                    <a:pt x="2" y="128"/>
                  </a:lnTo>
                  <a:lnTo>
                    <a:pt x="6" y="144"/>
                  </a:lnTo>
                  <a:lnTo>
                    <a:pt x="13" y="157"/>
                  </a:lnTo>
                  <a:lnTo>
                    <a:pt x="21" y="168"/>
                  </a:lnTo>
                  <a:lnTo>
                    <a:pt x="32" y="176"/>
                  </a:lnTo>
                  <a:lnTo>
                    <a:pt x="45" y="181"/>
                  </a:lnTo>
                  <a:lnTo>
                    <a:pt x="59" y="183"/>
                  </a:lnTo>
                  <a:lnTo>
                    <a:pt x="73" y="181"/>
                  </a:lnTo>
                </a:path>
              </a:pathLst>
            </a:custGeom>
            <a:solidFill>
              <a:srgbClr val="00996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3013" name="Freeform 37"/>
            <p:cNvSpPr>
              <a:spLocks/>
            </p:cNvSpPr>
            <p:nvPr/>
          </p:nvSpPr>
          <p:spPr bwMode="auto">
            <a:xfrm>
              <a:off x="3364" y="1720"/>
              <a:ext cx="85" cy="148"/>
            </a:xfrm>
            <a:custGeom>
              <a:avLst/>
              <a:gdLst/>
              <a:ahLst/>
              <a:cxnLst>
                <a:cxn ang="0">
                  <a:pos x="31" y="46"/>
                </a:cxn>
                <a:cxn ang="0">
                  <a:pos x="24" y="42"/>
                </a:cxn>
                <a:cxn ang="0">
                  <a:pos x="22" y="39"/>
                </a:cxn>
                <a:cxn ang="0">
                  <a:pos x="20" y="34"/>
                </a:cxn>
                <a:cxn ang="0">
                  <a:pos x="21" y="28"/>
                </a:cxn>
                <a:cxn ang="0">
                  <a:pos x="25" y="21"/>
                </a:cxn>
                <a:cxn ang="0">
                  <a:pos x="31" y="16"/>
                </a:cxn>
                <a:cxn ang="0">
                  <a:pos x="36" y="13"/>
                </a:cxn>
                <a:cxn ang="0">
                  <a:pos x="48" y="11"/>
                </a:cxn>
                <a:cxn ang="0">
                  <a:pos x="55" y="12"/>
                </a:cxn>
                <a:cxn ang="0">
                  <a:pos x="60" y="13"/>
                </a:cxn>
                <a:cxn ang="0">
                  <a:pos x="65" y="17"/>
                </a:cxn>
                <a:cxn ang="0">
                  <a:pos x="69" y="22"/>
                </a:cxn>
                <a:cxn ang="0">
                  <a:pos x="73" y="28"/>
                </a:cxn>
                <a:cxn ang="0">
                  <a:pos x="79" y="33"/>
                </a:cxn>
                <a:cxn ang="0">
                  <a:pos x="67" y="3"/>
                </a:cxn>
                <a:cxn ang="0">
                  <a:pos x="50" y="3"/>
                </a:cxn>
                <a:cxn ang="0">
                  <a:pos x="38" y="6"/>
                </a:cxn>
                <a:cxn ang="0">
                  <a:pos x="21" y="15"/>
                </a:cxn>
                <a:cxn ang="0">
                  <a:pos x="10" y="26"/>
                </a:cxn>
                <a:cxn ang="0">
                  <a:pos x="3" y="38"/>
                </a:cxn>
                <a:cxn ang="0">
                  <a:pos x="0" y="50"/>
                </a:cxn>
                <a:cxn ang="0">
                  <a:pos x="2" y="60"/>
                </a:cxn>
                <a:cxn ang="0">
                  <a:pos x="8" y="68"/>
                </a:cxn>
                <a:cxn ang="0">
                  <a:pos x="19" y="75"/>
                </a:cxn>
                <a:cxn ang="0">
                  <a:pos x="38" y="83"/>
                </a:cxn>
                <a:cxn ang="0">
                  <a:pos x="32" y="130"/>
                </a:cxn>
                <a:cxn ang="0">
                  <a:pos x="24" y="130"/>
                </a:cxn>
                <a:cxn ang="0">
                  <a:pos x="18" y="128"/>
                </a:cxn>
                <a:cxn ang="0">
                  <a:pos x="13" y="124"/>
                </a:cxn>
                <a:cxn ang="0">
                  <a:pos x="10" y="118"/>
                </a:cxn>
                <a:cxn ang="0">
                  <a:pos x="7" y="110"/>
                </a:cxn>
                <a:cxn ang="0">
                  <a:pos x="5" y="139"/>
                </a:cxn>
                <a:cxn ang="0">
                  <a:pos x="14" y="140"/>
                </a:cxn>
                <a:cxn ang="0">
                  <a:pos x="22" y="140"/>
                </a:cxn>
                <a:cxn ang="0">
                  <a:pos x="31" y="138"/>
                </a:cxn>
                <a:cxn ang="0">
                  <a:pos x="38" y="147"/>
                </a:cxn>
                <a:cxn ang="0">
                  <a:pos x="55" y="130"/>
                </a:cxn>
                <a:cxn ang="0">
                  <a:pos x="68" y="121"/>
                </a:cxn>
                <a:cxn ang="0">
                  <a:pos x="78" y="108"/>
                </a:cxn>
                <a:cxn ang="0">
                  <a:pos x="83" y="95"/>
                </a:cxn>
                <a:cxn ang="0">
                  <a:pos x="83" y="81"/>
                </a:cxn>
                <a:cxn ang="0">
                  <a:pos x="79" y="71"/>
                </a:cxn>
                <a:cxn ang="0">
                  <a:pos x="71" y="63"/>
                </a:cxn>
                <a:cxn ang="0">
                  <a:pos x="57" y="57"/>
                </a:cxn>
                <a:cxn ang="0">
                  <a:pos x="38" y="50"/>
                </a:cxn>
                <a:cxn ang="0">
                  <a:pos x="52" y="90"/>
                </a:cxn>
                <a:cxn ang="0">
                  <a:pos x="58" y="94"/>
                </a:cxn>
                <a:cxn ang="0">
                  <a:pos x="61" y="98"/>
                </a:cxn>
                <a:cxn ang="0">
                  <a:pos x="62" y="104"/>
                </a:cxn>
                <a:cxn ang="0">
                  <a:pos x="62" y="110"/>
                </a:cxn>
                <a:cxn ang="0">
                  <a:pos x="59" y="116"/>
                </a:cxn>
                <a:cxn ang="0">
                  <a:pos x="55" y="122"/>
                </a:cxn>
                <a:cxn ang="0">
                  <a:pos x="48" y="126"/>
                </a:cxn>
              </a:cxnLst>
              <a:rect l="0" t="0" r="r" b="b"/>
              <a:pathLst>
                <a:path w="85" h="148">
                  <a:moveTo>
                    <a:pt x="38" y="50"/>
                  </a:moveTo>
                  <a:lnTo>
                    <a:pt x="35" y="48"/>
                  </a:lnTo>
                  <a:lnTo>
                    <a:pt x="33" y="47"/>
                  </a:lnTo>
                  <a:lnTo>
                    <a:pt x="31" y="46"/>
                  </a:lnTo>
                  <a:lnTo>
                    <a:pt x="29" y="45"/>
                  </a:lnTo>
                  <a:lnTo>
                    <a:pt x="27" y="44"/>
                  </a:lnTo>
                  <a:lnTo>
                    <a:pt x="26" y="43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3" y="40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1" y="38"/>
                  </a:lnTo>
                  <a:lnTo>
                    <a:pt x="21" y="37"/>
                  </a:lnTo>
                  <a:lnTo>
                    <a:pt x="21" y="36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1" y="30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5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1" y="16"/>
                  </a:lnTo>
                  <a:lnTo>
                    <a:pt x="32" y="16"/>
                  </a:lnTo>
                  <a:lnTo>
                    <a:pt x="33" y="15"/>
                  </a:lnTo>
                  <a:lnTo>
                    <a:pt x="35" y="14"/>
                  </a:lnTo>
                  <a:lnTo>
                    <a:pt x="36" y="13"/>
                  </a:lnTo>
                  <a:lnTo>
                    <a:pt x="38" y="13"/>
                  </a:lnTo>
                  <a:lnTo>
                    <a:pt x="38" y="50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2" y="11"/>
                  </a:lnTo>
                  <a:lnTo>
                    <a:pt x="53" y="11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57" y="12"/>
                  </a:lnTo>
                  <a:lnTo>
                    <a:pt x="59" y="13"/>
                  </a:lnTo>
                  <a:lnTo>
                    <a:pt x="60" y="13"/>
                  </a:lnTo>
                  <a:lnTo>
                    <a:pt x="62" y="14"/>
                  </a:lnTo>
                  <a:lnTo>
                    <a:pt x="63" y="15"/>
                  </a:lnTo>
                  <a:lnTo>
                    <a:pt x="64" y="16"/>
                  </a:lnTo>
                  <a:lnTo>
                    <a:pt x="65" y="17"/>
                  </a:lnTo>
                  <a:lnTo>
                    <a:pt x="66" y="18"/>
                  </a:lnTo>
                  <a:lnTo>
                    <a:pt x="67" y="19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70" y="23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3" y="28"/>
                  </a:lnTo>
                  <a:lnTo>
                    <a:pt x="74" y="30"/>
                  </a:lnTo>
                  <a:lnTo>
                    <a:pt x="74" y="32"/>
                  </a:lnTo>
                  <a:lnTo>
                    <a:pt x="75" y="34"/>
                  </a:lnTo>
                  <a:lnTo>
                    <a:pt x="79" y="33"/>
                  </a:lnTo>
                  <a:lnTo>
                    <a:pt x="79" y="5"/>
                  </a:lnTo>
                  <a:lnTo>
                    <a:pt x="75" y="4"/>
                  </a:lnTo>
                  <a:lnTo>
                    <a:pt x="71" y="4"/>
                  </a:lnTo>
                  <a:lnTo>
                    <a:pt x="67" y="3"/>
                  </a:lnTo>
                  <a:lnTo>
                    <a:pt x="63" y="3"/>
                  </a:lnTo>
                  <a:lnTo>
                    <a:pt x="58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6" y="4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38" y="6"/>
                  </a:lnTo>
                  <a:lnTo>
                    <a:pt x="34" y="8"/>
                  </a:lnTo>
                  <a:lnTo>
                    <a:pt x="29" y="10"/>
                  </a:lnTo>
                  <a:lnTo>
                    <a:pt x="25" y="13"/>
                  </a:lnTo>
                  <a:lnTo>
                    <a:pt x="21" y="15"/>
                  </a:lnTo>
                  <a:lnTo>
                    <a:pt x="18" y="17"/>
                  </a:lnTo>
                  <a:lnTo>
                    <a:pt x="15" y="20"/>
                  </a:lnTo>
                  <a:lnTo>
                    <a:pt x="12" y="23"/>
                  </a:lnTo>
                  <a:lnTo>
                    <a:pt x="10" y="26"/>
                  </a:lnTo>
                  <a:lnTo>
                    <a:pt x="7" y="29"/>
                  </a:lnTo>
                  <a:lnTo>
                    <a:pt x="6" y="32"/>
                  </a:lnTo>
                  <a:lnTo>
                    <a:pt x="4" y="35"/>
                  </a:lnTo>
                  <a:lnTo>
                    <a:pt x="3" y="38"/>
                  </a:lnTo>
                  <a:lnTo>
                    <a:pt x="2" y="41"/>
                  </a:lnTo>
                  <a:lnTo>
                    <a:pt x="1" y="44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2" y="60"/>
                  </a:lnTo>
                  <a:lnTo>
                    <a:pt x="3" y="62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1"/>
                  </a:lnTo>
                  <a:lnTo>
                    <a:pt x="16" y="73"/>
                  </a:lnTo>
                  <a:lnTo>
                    <a:pt x="19" y="75"/>
                  </a:lnTo>
                  <a:lnTo>
                    <a:pt x="23" y="77"/>
                  </a:lnTo>
                  <a:lnTo>
                    <a:pt x="28" y="79"/>
                  </a:lnTo>
                  <a:lnTo>
                    <a:pt x="33" y="81"/>
                  </a:lnTo>
                  <a:lnTo>
                    <a:pt x="38" y="83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4" y="130"/>
                  </a:lnTo>
                  <a:lnTo>
                    <a:pt x="32" y="130"/>
                  </a:lnTo>
                  <a:lnTo>
                    <a:pt x="30" y="131"/>
                  </a:lnTo>
                  <a:lnTo>
                    <a:pt x="28" y="130"/>
                  </a:lnTo>
                  <a:lnTo>
                    <a:pt x="26" y="130"/>
                  </a:lnTo>
                  <a:lnTo>
                    <a:pt x="24" y="130"/>
                  </a:lnTo>
                  <a:lnTo>
                    <a:pt x="23" y="130"/>
                  </a:lnTo>
                  <a:lnTo>
                    <a:pt x="21" y="129"/>
                  </a:lnTo>
                  <a:lnTo>
                    <a:pt x="20" y="129"/>
                  </a:lnTo>
                  <a:lnTo>
                    <a:pt x="18" y="128"/>
                  </a:lnTo>
                  <a:lnTo>
                    <a:pt x="17" y="127"/>
                  </a:lnTo>
                  <a:lnTo>
                    <a:pt x="16" y="126"/>
                  </a:lnTo>
                  <a:lnTo>
                    <a:pt x="15" y="125"/>
                  </a:lnTo>
                  <a:lnTo>
                    <a:pt x="13" y="124"/>
                  </a:lnTo>
                  <a:lnTo>
                    <a:pt x="12" y="123"/>
                  </a:lnTo>
                  <a:lnTo>
                    <a:pt x="11" y="121"/>
                  </a:lnTo>
                  <a:lnTo>
                    <a:pt x="10" y="120"/>
                  </a:lnTo>
                  <a:lnTo>
                    <a:pt x="10" y="118"/>
                  </a:lnTo>
                  <a:lnTo>
                    <a:pt x="9" y="116"/>
                  </a:lnTo>
                  <a:lnTo>
                    <a:pt x="8" y="114"/>
                  </a:lnTo>
                  <a:lnTo>
                    <a:pt x="8" y="112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2" y="109"/>
                  </a:lnTo>
                  <a:lnTo>
                    <a:pt x="2" y="139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0"/>
                  </a:lnTo>
                  <a:lnTo>
                    <a:pt x="12" y="140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40"/>
                  </a:lnTo>
                  <a:lnTo>
                    <a:pt x="20" y="140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6" y="139"/>
                  </a:lnTo>
                  <a:lnTo>
                    <a:pt x="29" y="139"/>
                  </a:lnTo>
                  <a:lnTo>
                    <a:pt x="31" y="138"/>
                  </a:lnTo>
                  <a:lnTo>
                    <a:pt x="33" y="138"/>
                  </a:lnTo>
                  <a:lnTo>
                    <a:pt x="36" y="137"/>
                  </a:lnTo>
                  <a:lnTo>
                    <a:pt x="38" y="137"/>
                  </a:lnTo>
                  <a:lnTo>
                    <a:pt x="38" y="147"/>
                  </a:lnTo>
                  <a:lnTo>
                    <a:pt x="46" y="145"/>
                  </a:lnTo>
                  <a:lnTo>
                    <a:pt x="46" y="134"/>
                  </a:lnTo>
                  <a:lnTo>
                    <a:pt x="51" y="132"/>
                  </a:lnTo>
                  <a:lnTo>
                    <a:pt x="55" y="130"/>
                  </a:lnTo>
                  <a:lnTo>
                    <a:pt x="58" y="128"/>
                  </a:lnTo>
                  <a:lnTo>
                    <a:pt x="62" y="126"/>
                  </a:lnTo>
                  <a:lnTo>
                    <a:pt x="65" y="123"/>
                  </a:lnTo>
                  <a:lnTo>
                    <a:pt x="68" y="121"/>
                  </a:lnTo>
                  <a:lnTo>
                    <a:pt x="71" y="118"/>
                  </a:lnTo>
                  <a:lnTo>
                    <a:pt x="74" y="115"/>
                  </a:lnTo>
                  <a:lnTo>
                    <a:pt x="76" y="112"/>
                  </a:lnTo>
                  <a:lnTo>
                    <a:pt x="78" y="108"/>
                  </a:lnTo>
                  <a:lnTo>
                    <a:pt x="80" y="105"/>
                  </a:lnTo>
                  <a:lnTo>
                    <a:pt x="81" y="102"/>
                  </a:lnTo>
                  <a:lnTo>
                    <a:pt x="82" y="98"/>
                  </a:lnTo>
                  <a:lnTo>
                    <a:pt x="83" y="95"/>
                  </a:lnTo>
                  <a:lnTo>
                    <a:pt x="84" y="91"/>
                  </a:lnTo>
                  <a:lnTo>
                    <a:pt x="84" y="87"/>
                  </a:lnTo>
                  <a:lnTo>
                    <a:pt x="84" y="84"/>
                  </a:lnTo>
                  <a:lnTo>
                    <a:pt x="83" y="81"/>
                  </a:lnTo>
                  <a:lnTo>
                    <a:pt x="82" y="78"/>
                  </a:lnTo>
                  <a:lnTo>
                    <a:pt x="82" y="76"/>
                  </a:lnTo>
                  <a:lnTo>
                    <a:pt x="80" y="73"/>
                  </a:lnTo>
                  <a:lnTo>
                    <a:pt x="79" y="71"/>
                  </a:lnTo>
                  <a:lnTo>
                    <a:pt x="77" y="68"/>
                  </a:lnTo>
                  <a:lnTo>
                    <a:pt x="75" y="66"/>
                  </a:lnTo>
                  <a:lnTo>
                    <a:pt x="73" y="65"/>
                  </a:lnTo>
                  <a:lnTo>
                    <a:pt x="71" y="63"/>
                  </a:lnTo>
                  <a:lnTo>
                    <a:pt x="68" y="62"/>
                  </a:lnTo>
                  <a:lnTo>
                    <a:pt x="65" y="60"/>
                  </a:lnTo>
                  <a:lnTo>
                    <a:pt x="61" y="58"/>
                  </a:lnTo>
                  <a:lnTo>
                    <a:pt x="57" y="57"/>
                  </a:lnTo>
                  <a:lnTo>
                    <a:pt x="52" y="55"/>
                  </a:lnTo>
                  <a:lnTo>
                    <a:pt x="46" y="53"/>
                  </a:lnTo>
                  <a:lnTo>
                    <a:pt x="46" y="11"/>
                  </a:lnTo>
                  <a:lnTo>
                    <a:pt x="38" y="50"/>
                  </a:lnTo>
                  <a:lnTo>
                    <a:pt x="46" y="86"/>
                  </a:lnTo>
                  <a:lnTo>
                    <a:pt x="49" y="87"/>
                  </a:lnTo>
                  <a:lnTo>
                    <a:pt x="51" y="88"/>
                  </a:lnTo>
                  <a:lnTo>
                    <a:pt x="52" y="90"/>
                  </a:lnTo>
                  <a:lnTo>
                    <a:pt x="54" y="91"/>
                  </a:lnTo>
                  <a:lnTo>
                    <a:pt x="55" y="92"/>
                  </a:lnTo>
                  <a:lnTo>
                    <a:pt x="57" y="93"/>
                  </a:lnTo>
                  <a:lnTo>
                    <a:pt x="58" y="94"/>
                  </a:lnTo>
                  <a:lnTo>
                    <a:pt x="59" y="95"/>
                  </a:lnTo>
                  <a:lnTo>
                    <a:pt x="60" y="96"/>
                  </a:lnTo>
                  <a:lnTo>
                    <a:pt x="60" y="97"/>
                  </a:lnTo>
                  <a:lnTo>
                    <a:pt x="61" y="98"/>
                  </a:lnTo>
                  <a:lnTo>
                    <a:pt x="61" y="100"/>
                  </a:lnTo>
                  <a:lnTo>
                    <a:pt x="62" y="101"/>
                  </a:lnTo>
                  <a:lnTo>
                    <a:pt x="62" y="102"/>
                  </a:lnTo>
                  <a:lnTo>
                    <a:pt x="62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9"/>
                  </a:lnTo>
                  <a:lnTo>
                    <a:pt x="62" y="110"/>
                  </a:lnTo>
                  <a:lnTo>
                    <a:pt x="61" y="112"/>
                  </a:lnTo>
                  <a:lnTo>
                    <a:pt x="61" y="113"/>
                  </a:lnTo>
                  <a:lnTo>
                    <a:pt x="60" y="115"/>
                  </a:lnTo>
                  <a:lnTo>
                    <a:pt x="59" y="116"/>
                  </a:lnTo>
                  <a:lnTo>
                    <a:pt x="58" y="118"/>
                  </a:lnTo>
                  <a:lnTo>
                    <a:pt x="57" y="119"/>
                  </a:lnTo>
                  <a:lnTo>
                    <a:pt x="56" y="120"/>
                  </a:lnTo>
                  <a:lnTo>
                    <a:pt x="55" y="122"/>
                  </a:lnTo>
                  <a:lnTo>
                    <a:pt x="53" y="123"/>
                  </a:lnTo>
                  <a:lnTo>
                    <a:pt x="52" y="124"/>
                  </a:lnTo>
                  <a:lnTo>
                    <a:pt x="50" y="125"/>
                  </a:lnTo>
                  <a:lnTo>
                    <a:pt x="48" y="126"/>
                  </a:lnTo>
                  <a:lnTo>
                    <a:pt x="46" y="127"/>
                  </a:lnTo>
                  <a:lnTo>
                    <a:pt x="46" y="86"/>
                  </a:lnTo>
                  <a:lnTo>
                    <a:pt x="38" y="50"/>
                  </a:lnTo>
                </a:path>
              </a:pathLst>
            </a:custGeom>
            <a:solidFill>
              <a:srgbClr val="FFFFC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990600" y="4419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$100</a:t>
            </a:r>
          </a:p>
        </p:txBody>
      </p:sp>
      <p:grpSp>
        <p:nvGrpSpPr>
          <p:cNvPr id="383015" name="Group 39"/>
          <p:cNvGrpSpPr>
            <a:grpSpLocks/>
          </p:cNvGrpSpPr>
          <p:nvPr/>
        </p:nvGrpSpPr>
        <p:grpSpPr bwMode="auto">
          <a:xfrm>
            <a:off x="2209800" y="5805264"/>
            <a:ext cx="6010275" cy="360363"/>
            <a:chOff x="1776" y="3696"/>
            <a:chExt cx="3786" cy="227"/>
          </a:xfrm>
        </p:grpSpPr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1776" y="3696"/>
              <a:ext cx="12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不知道付款客戶</a:t>
              </a:r>
            </a:p>
          </p:txBody>
        </p:sp>
        <p:sp>
          <p:nvSpPr>
            <p:cNvPr id="383017" name="Rectangle 41"/>
            <p:cNvSpPr>
              <a:spLocks noChangeArrowheads="1"/>
            </p:cNvSpPr>
            <p:nvPr/>
          </p:nvSpPr>
          <p:spPr bwMode="auto">
            <a:xfrm>
              <a:off x="4464" y="3696"/>
              <a:ext cx="109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2550" tIns="41275" rIns="82550" bIns="41275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Unidentified</a:t>
              </a:r>
            </a:p>
          </p:txBody>
        </p:sp>
      </p:grpSp>
      <p:grpSp>
        <p:nvGrpSpPr>
          <p:cNvPr id="383018" name="Group 42"/>
          <p:cNvGrpSpPr>
            <a:grpSpLocks/>
          </p:cNvGrpSpPr>
          <p:nvPr/>
        </p:nvGrpSpPr>
        <p:grpSpPr bwMode="auto">
          <a:xfrm>
            <a:off x="2133600" y="1447800"/>
            <a:ext cx="6162675" cy="3444875"/>
            <a:chOff x="1632" y="912"/>
            <a:chExt cx="3882" cy="2170"/>
          </a:xfrm>
        </p:grpSpPr>
        <p:sp>
          <p:nvSpPr>
            <p:cNvPr id="383019" name="Rectangle 43"/>
            <p:cNvSpPr>
              <a:spLocks noChangeArrowheads="1"/>
            </p:cNvSpPr>
            <p:nvPr/>
          </p:nvSpPr>
          <p:spPr bwMode="auto">
            <a:xfrm>
              <a:off x="4608" y="960"/>
              <a:ext cx="64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 sz="1800" b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Fully </a:t>
              </a:r>
            </a:p>
            <a:p>
              <a:pPr algn="l" eaLnBrk="0" hangingPunct="0"/>
              <a:r>
                <a:rPr lang="en-US" altLang="zh-TW" sz="1800" b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applied</a:t>
              </a:r>
            </a:p>
          </p:txBody>
        </p:sp>
        <p:sp>
          <p:nvSpPr>
            <p:cNvPr id="383020" name="Rectangle 44"/>
            <p:cNvSpPr>
              <a:spLocks noChangeArrowheads="1"/>
            </p:cNvSpPr>
            <p:nvPr/>
          </p:nvSpPr>
          <p:spPr bwMode="auto">
            <a:xfrm>
              <a:off x="3504" y="1728"/>
              <a:ext cx="720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zh-TW" altLang="en-US" sz="1800" b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僅沖銷</a:t>
              </a:r>
            </a:p>
            <a:p>
              <a:pPr defTabSz="822325" eaLnBrk="0" hangingPunct="0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$80 </a:t>
              </a:r>
            </a:p>
          </p:txBody>
        </p:sp>
        <p:grpSp>
          <p:nvGrpSpPr>
            <p:cNvPr id="383021" name="Group 45"/>
            <p:cNvGrpSpPr>
              <a:grpSpLocks/>
            </p:cNvGrpSpPr>
            <p:nvPr/>
          </p:nvGrpSpPr>
          <p:grpSpPr bwMode="auto">
            <a:xfrm>
              <a:off x="2976" y="1632"/>
              <a:ext cx="384" cy="576"/>
              <a:chOff x="2236" y="1368"/>
              <a:chExt cx="443" cy="831"/>
            </a:xfrm>
          </p:grpSpPr>
          <p:sp>
            <p:nvSpPr>
              <p:cNvPr id="383022" name="Freeform 46"/>
              <p:cNvSpPr>
                <a:spLocks/>
              </p:cNvSpPr>
              <p:nvPr/>
            </p:nvSpPr>
            <p:spPr bwMode="auto">
              <a:xfrm>
                <a:off x="2236" y="1368"/>
                <a:ext cx="443" cy="831"/>
              </a:xfrm>
              <a:custGeom>
                <a:avLst/>
                <a:gdLst/>
                <a:ahLst/>
                <a:cxnLst>
                  <a:cxn ang="0">
                    <a:pos x="442" y="711"/>
                  </a:cxn>
                  <a:cxn ang="0">
                    <a:pos x="442" y="0"/>
                  </a:cxn>
                  <a:cxn ang="0">
                    <a:pos x="0" y="118"/>
                  </a:cxn>
                  <a:cxn ang="0">
                    <a:pos x="0" y="830"/>
                  </a:cxn>
                  <a:cxn ang="0">
                    <a:pos x="442" y="711"/>
                  </a:cxn>
                </a:cxnLst>
                <a:rect l="0" t="0" r="r" b="b"/>
                <a:pathLst>
                  <a:path w="443" h="831">
                    <a:moveTo>
                      <a:pt x="442" y="711"/>
                    </a:moveTo>
                    <a:lnTo>
                      <a:pt x="442" y="0"/>
                    </a:lnTo>
                    <a:lnTo>
                      <a:pt x="0" y="118"/>
                    </a:lnTo>
                    <a:lnTo>
                      <a:pt x="0" y="830"/>
                    </a:lnTo>
                    <a:lnTo>
                      <a:pt x="442" y="71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23" name="Freeform 47"/>
              <p:cNvSpPr>
                <a:spLocks/>
              </p:cNvSpPr>
              <p:nvPr/>
            </p:nvSpPr>
            <p:spPr bwMode="white">
              <a:xfrm>
                <a:off x="2262" y="1402"/>
                <a:ext cx="391" cy="762"/>
              </a:xfrm>
              <a:custGeom>
                <a:avLst/>
                <a:gdLst/>
                <a:ahLst/>
                <a:cxnLst>
                  <a:cxn ang="0">
                    <a:pos x="390" y="661"/>
                  </a:cxn>
                  <a:cxn ang="0">
                    <a:pos x="390" y="0"/>
                  </a:cxn>
                  <a:cxn ang="0">
                    <a:pos x="0" y="101"/>
                  </a:cxn>
                  <a:cxn ang="0">
                    <a:pos x="0" y="761"/>
                  </a:cxn>
                  <a:cxn ang="0">
                    <a:pos x="390" y="661"/>
                  </a:cxn>
                </a:cxnLst>
                <a:rect l="0" t="0" r="r" b="b"/>
                <a:pathLst>
                  <a:path w="391" h="762">
                    <a:moveTo>
                      <a:pt x="390" y="661"/>
                    </a:moveTo>
                    <a:lnTo>
                      <a:pt x="390" y="0"/>
                    </a:lnTo>
                    <a:lnTo>
                      <a:pt x="0" y="101"/>
                    </a:lnTo>
                    <a:lnTo>
                      <a:pt x="0" y="761"/>
                    </a:lnTo>
                    <a:lnTo>
                      <a:pt x="390" y="661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24" name="Freeform 48"/>
              <p:cNvSpPr>
                <a:spLocks/>
              </p:cNvSpPr>
              <p:nvPr/>
            </p:nvSpPr>
            <p:spPr bwMode="auto">
              <a:xfrm>
                <a:off x="2297" y="1524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25" name="Freeform 49"/>
              <p:cNvSpPr>
                <a:spLocks/>
              </p:cNvSpPr>
              <p:nvPr/>
            </p:nvSpPr>
            <p:spPr bwMode="auto">
              <a:xfrm>
                <a:off x="2297" y="1609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26" name="Freeform 50"/>
              <p:cNvSpPr>
                <a:spLocks/>
              </p:cNvSpPr>
              <p:nvPr/>
            </p:nvSpPr>
            <p:spPr bwMode="auto">
              <a:xfrm>
                <a:off x="2297" y="1693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27" name="Freeform 51"/>
              <p:cNvSpPr>
                <a:spLocks/>
              </p:cNvSpPr>
              <p:nvPr/>
            </p:nvSpPr>
            <p:spPr bwMode="auto">
              <a:xfrm>
                <a:off x="2297" y="1777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28" name="Freeform 52"/>
              <p:cNvSpPr>
                <a:spLocks/>
              </p:cNvSpPr>
              <p:nvPr/>
            </p:nvSpPr>
            <p:spPr bwMode="auto">
              <a:xfrm>
                <a:off x="2297" y="1861"/>
                <a:ext cx="132" cy="70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1" y="33"/>
                  </a:cxn>
                </a:cxnLst>
                <a:rect l="0" t="0" r="r" b="b"/>
                <a:pathLst>
                  <a:path w="132" h="70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29" name="Freeform 53"/>
              <p:cNvSpPr>
                <a:spLocks/>
              </p:cNvSpPr>
              <p:nvPr/>
            </p:nvSpPr>
            <p:spPr bwMode="auto">
              <a:xfrm>
                <a:off x="2297" y="1946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30" name="Freeform 54"/>
              <p:cNvSpPr>
                <a:spLocks/>
              </p:cNvSpPr>
              <p:nvPr/>
            </p:nvSpPr>
            <p:spPr bwMode="auto">
              <a:xfrm>
                <a:off x="2297" y="2030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31" name="Freeform 55"/>
              <p:cNvSpPr>
                <a:spLocks/>
              </p:cNvSpPr>
              <p:nvPr/>
            </p:nvSpPr>
            <p:spPr bwMode="auto">
              <a:xfrm>
                <a:off x="2483" y="1470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32" name="Freeform 56"/>
              <p:cNvSpPr>
                <a:spLocks/>
              </p:cNvSpPr>
              <p:nvPr/>
            </p:nvSpPr>
            <p:spPr bwMode="auto">
              <a:xfrm>
                <a:off x="2483" y="1555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33" name="Freeform 57"/>
              <p:cNvSpPr>
                <a:spLocks/>
              </p:cNvSpPr>
              <p:nvPr/>
            </p:nvSpPr>
            <p:spPr bwMode="auto">
              <a:xfrm>
                <a:off x="2483" y="1639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34" name="Freeform 58"/>
              <p:cNvSpPr>
                <a:spLocks/>
              </p:cNvSpPr>
              <p:nvPr/>
            </p:nvSpPr>
            <p:spPr bwMode="auto">
              <a:xfrm>
                <a:off x="2483" y="1723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35" name="Freeform 59"/>
              <p:cNvSpPr>
                <a:spLocks/>
              </p:cNvSpPr>
              <p:nvPr/>
            </p:nvSpPr>
            <p:spPr bwMode="auto">
              <a:xfrm>
                <a:off x="2483" y="1807"/>
                <a:ext cx="132" cy="70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1" y="33"/>
                  </a:cxn>
                </a:cxnLst>
                <a:rect l="0" t="0" r="r" b="b"/>
                <a:pathLst>
                  <a:path w="132" h="70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36" name="Freeform 60"/>
              <p:cNvSpPr>
                <a:spLocks/>
              </p:cNvSpPr>
              <p:nvPr/>
            </p:nvSpPr>
            <p:spPr bwMode="auto">
              <a:xfrm>
                <a:off x="2483" y="1892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37" name="Freeform 61"/>
              <p:cNvSpPr>
                <a:spLocks/>
              </p:cNvSpPr>
              <p:nvPr/>
            </p:nvSpPr>
            <p:spPr bwMode="auto">
              <a:xfrm>
                <a:off x="2483" y="1976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83038" name="Rectangle 62"/>
            <p:cNvSpPr>
              <a:spLocks noChangeArrowheads="1"/>
            </p:cNvSpPr>
            <p:nvPr/>
          </p:nvSpPr>
          <p:spPr bwMode="auto">
            <a:xfrm>
              <a:off x="3504" y="960"/>
              <a:ext cx="768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zh-TW" altLang="en-US" sz="1800" b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沖銷</a:t>
              </a:r>
            </a:p>
            <a:p>
              <a:pPr defTabSz="822325" eaLnBrk="0" hangingPunct="0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$100</a:t>
              </a:r>
            </a:p>
          </p:txBody>
        </p:sp>
        <p:grpSp>
          <p:nvGrpSpPr>
            <p:cNvPr id="383039" name="Group 63"/>
            <p:cNvGrpSpPr>
              <a:grpSpLocks/>
            </p:cNvGrpSpPr>
            <p:nvPr/>
          </p:nvGrpSpPr>
          <p:grpSpPr bwMode="auto">
            <a:xfrm>
              <a:off x="2976" y="912"/>
              <a:ext cx="384" cy="528"/>
              <a:chOff x="1447" y="676"/>
              <a:chExt cx="443" cy="831"/>
            </a:xfrm>
          </p:grpSpPr>
          <p:sp>
            <p:nvSpPr>
              <p:cNvPr id="383040" name="Freeform 64"/>
              <p:cNvSpPr>
                <a:spLocks/>
              </p:cNvSpPr>
              <p:nvPr/>
            </p:nvSpPr>
            <p:spPr bwMode="auto">
              <a:xfrm>
                <a:off x="1447" y="676"/>
                <a:ext cx="443" cy="831"/>
              </a:xfrm>
              <a:custGeom>
                <a:avLst/>
                <a:gdLst/>
                <a:ahLst/>
                <a:cxnLst>
                  <a:cxn ang="0">
                    <a:pos x="442" y="711"/>
                  </a:cxn>
                  <a:cxn ang="0">
                    <a:pos x="442" y="0"/>
                  </a:cxn>
                  <a:cxn ang="0">
                    <a:pos x="0" y="118"/>
                  </a:cxn>
                  <a:cxn ang="0">
                    <a:pos x="0" y="830"/>
                  </a:cxn>
                  <a:cxn ang="0">
                    <a:pos x="442" y="711"/>
                  </a:cxn>
                </a:cxnLst>
                <a:rect l="0" t="0" r="r" b="b"/>
                <a:pathLst>
                  <a:path w="443" h="831">
                    <a:moveTo>
                      <a:pt x="442" y="711"/>
                    </a:moveTo>
                    <a:lnTo>
                      <a:pt x="442" y="0"/>
                    </a:lnTo>
                    <a:lnTo>
                      <a:pt x="0" y="118"/>
                    </a:lnTo>
                    <a:lnTo>
                      <a:pt x="0" y="830"/>
                    </a:lnTo>
                    <a:lnTo>
                      <a:pt x="442" y="71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41" name="Freeform 65"/>
              <p:cNvSpPr>
                <a:spLocks/>
              </p:cNvSpPr>
              <p:nvPr/>
            </p:nvSpPr>
            <p:spPr bwMode="white">
              <a:xfrm>
                <a:off x="1473" y="710"/>
                <a:ext cx="391" cy="762"/>
              </a:xfrm>
              <a:custGeom>
                <a:avLst/>
                <a:gdLst/>
                <a:ahLst/>
                <a:cxnLst>
                  <a:cxn ang="0">
                    <a:pos x="390" y="661"/>
                  </a:cxn>
                  <a:cxn ang="0">
                    <a:pos x="390" y="0"/>
                  </a:cxn>
                  <a:cxn ang="0">
                    <a:pos x="0" y="101"/>
                  </a:cxn>
                  <a:cxn ang="0">
                    <a:pos x="0" y="761"/>
                  </a:cxn>
                  <a:cxn ang="0">
                    <a:pos x="390" y="661"/>
                  </a:cxn>
                </a:cxnLst>
                <a:rect l="0" t="0" r="r" b="b"/>
                <a:pathLst>
                  <a:path w="391" h="762">
                    <a:moveTo>
                      <a:pt x="390" y="661"/>
                    </a:moveTo>
                    <a:lnTo>
                      <a:pt x="390" y="0"/>
                    </a:lnTo>
                    <a:lnTo>
                      <a:pt x="0" y="101"/>
                    </a:lnTo>
                    <a:lnTo>
                      <a:pt x="0" y="761"/>
                    </a:lnTo>
                    <a:lnTo>
                      <a:pt x="390" y="661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42" name="Freeform 66"/>
              <p:cNvSpPr>
                <a:spLocks/>
              </p:cNvSpPr>
              <p:nvPr/>
            </p:nvSpPr>
            <p:spPr bwMode="auto">
              <a:xfrm>
                <a:off x="1508" y="832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43" name="Freeform 67"/>
              <p:cNvSpPr>
                <a:spLocks/>
              </p:cNvSpPr>
              <p:nvPr/>
            </p:nvSpPr>
            <p:spPr bwMode="auto">
              <a:xfrm>
                <a:off x="1508" y="917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44" name="Freeform 68"/>
              <p:cNvSpPr>
                <a:spLocks/>
              </p:cNvSpPr>
              <p:nvPr/>
            </p:nvSpPr>
            <p:spPr bwMode="auto">
              <a:xfrm>
                <a:off x="1508" y="1001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45" name="Freeform 69"/>
              <p:cNvSpPr>
                <a:spLocks/>
              </p:cNvSpPr>
              <p:nvPr/>
            </p:nvSpPr>
            <p:spPr bwMode="auto">
              <a:xfrm>
                <a:off x="1508" y="1085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46" name="Freeform 70"/>
              <p:cNvSpPr>
                <a:spLocks/>
              </p:cNvSpPr>
              <p:nvPr/>
            </p:nvSpPr>
            <p:spPr bwMode="auto">
              <a:xfrm>
                <a:off x="1508" y="1169"/>
                <a:ext cx="132" cy="70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1" y="33"/>
                  </a:cxn>
                </a:cxnLst>
                <a:rect l="0" t="0" r="r" b="b"/>
                <a:pathLst>
                  <a:path w="132" h="70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47" name="Freeform 71"/>
              <p:cNvSpPr>
                <a:spLocks/>
              </p:cNvSpPr>
              <p:nvPr/>
            </p:nvSpPr>
            <p:spPr bwMode="auto">
              <a:xfrm>
                <a:off x="1508" y="1254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48" name="Freeform 72"/>
              <p:cNvSpPr>
                <a:spLocks/>
              </p:cNvSpPr>
              <p:nvPr/>
            </p:nvSpPr>
            <p:spPr bwMode="auto">
              <a:xfrm>
                <a:off x="1508" y="1338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49" name="Freeform 73"/>
              <p:cNvSpPr>
                <a:spLocks/>
              </p:cNvSpPr>
              <p:nvPr/>
            </p:nvSpPr>
            <p:spPr bwMode="auto">
              <a:xfrm>
                <a:off x="1694" y="778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50" name="Freeform 74"/>
              <p:cNvSpPr>
                <a:spLocks/>
              </p:cNvSpPr>
              <p:nvPr/>
            </p:nvSpPr>
            <p:spPr bwMode="auto">
              <a:xfrm>
                <a:off x="1694" y="863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51" name="Freeform 75"/>
              <p:cNvSpPr>
                <a:spLocks/>
              </p:cNvSpPr>
              <p:nvPr/>
            </p:nvSpPr>
            <p:spPr bwMode="auto">
              <a:xfrm>
                <a:off x="1694" y="947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52" name="Freeform 76"/>
              <p:cNvSpPr>
                <a:spLocks/>
              </p:cNvSpPr>
              <p:nvPr/>
            </p:nvSpPr>
            <p:spPr bwMode="auto">
              <a:xfrm>
                <a:off x="1694" y="1031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53" name="Freeform 77"/>
              <p:cNvSpPr>
                <a:spLocks/>
              </p:cNvSpPr>
              <p:nvPr/>
            </p:nvSpPr>
            <p:spPr bwMode="auto">
              <a:xfrm>
                <a:off x="1694" y="1115"/>
                <a:ext cx="132" cy="70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6"/>
                  </a:cxn>
                  <a:cxn ang="0">
                    <a:pos x="0" y="69"/>
                  </a:cxn>
                  <a:cxn ang="0">
                    <a:pos x="131" y="33"/>
                  </a:cxn>
                </a:cxnLst>
                <a:rect l="0" t="0" r="r" b="b"/>
                <a:pathLst>
                  <a:path w="132" h="70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6"/>
                    </a:lnTo>
                    <a:lnTo>
                      <a:pt x="0" y="69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54" name="Freeform 78"/>
              <p:cNvSpPr>
                <a:spLocks/>
              </p:cNvSpPr>
              <p:nvPr/>
            </p:nvSpPr>
            <p:spPr bwMode="auto">
              <a:xfrm>
                <a:off x="1694" y="1200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55" name="Freeform 79"/>
              <p:cNvSpPr>
                <a:spLocks/>
              </p:cNvSpPr>
              <p:nvPr/>
            </p:nvSpPr>
            <p:spPr bwMode="auto">
              <a:xfrm>
                <a:off x="1694" y="1284"/>
                <a:ext cx="132" cy="69"/>
              </a:xfrm>
              <a:custGeom>
                <a:avLst/>
                <a:gdLst/>
                <a:ahLst/>
                <a:cxnLst>
                  <a:cxn ang="0">
                    <a:pos x="131" y="33"/>
                  </a:cxn>
                  <a:cxn ang="0">
                    <a:pos x="131" y="0"/>
                  </a:cxn>
                  <a:cxn ang="0">
                    <a:pos x="0" y="35"/>
                  </a:cxn>
                  <a:cxn ang="0">
                    <a:pos x="0" y="68"/>
                  </a:cxn>
                  <a:cxn ang="0">
                    <a:pos x="131" y="33"/>
                  </a:cxn>
                </a:cxnLst>
                <a:rect l="0" t="0" r="r" b="b"/>
                <a:pathLst>
                  <a:path w="132" h="69">
                    <a:moveTo>
                      <a:pt x="131" y="33"/>
                    </a:moveTo>
                    <a:lnTo>
                      <a:pt x="131" y="0"/>
                    </a:lnTo>
                    <a:lnTo>
                      <a:pt x="0" y="35"/>
                    </a:lnTo>
                    <a:lnTo>
                      <a:pt x="0" y="68"/>
                    </a:lnTo>
                    <a:lnTo>
                      <a:pt x="131" y="33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83056" name="Rectangle 80"/>
            <p:cNvSpPr>
              <a:spLocks noChangeArrowheads="1"/>
            </p:cNvSpPr>
            <p:nvPr/>
          </p:nvSpPr>
          <p:spPr bwMode="auto">
            <a:xfrm>
              <a:off x="4560" y="2016"/>
              <a:ext cx="906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2550" tIns="41275" rIns="82550" bIns="41275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$20 Unapplied</a:t>
              </a:r>
            </a:p>
          </p:txBody>
        </p:sp>
        <p:grpSp>
          <p:nvGrpSpPr>
            <p:cNvPr id="383057" name="Group 81"/>
            <p:cNvGrpSpPr>
              <a:grpSpLocks/>
            </p:cNvGrpSpPr>
            <p:nvPr/>
          </p:nvGrpSpPr>
          <p:grpSpPr bwMode="auto">
            <a:xfrm>
              <a:off x="4608" y="1536"/>
              <a:ext cx="613" cy="466"/>
              <a:chOff x="3069" y="1550"/>
              <a:chExt cx="661" cy="466"/>
            </a:xfrm>
          </p:grpSpPr>
          <p:sp>
            <p:nvSpPr>
              <p:cNvPr id="383058" name="Freeform 82"/>
              <p:cNvSpPr>
                <a:spLocks/>
              </p:cNvSpPr>
              <p:nvPr/>
            </p:nvSpPr>
            <p:spPr bwMode="auto">
              <a:xfrm>
                <a:off x="3069" y="1550"/>
                <a:ext cx="661" cy="466"/>
              </a:xfrm>
              <a:custGeom>
                <a:avLst/>
                <a:gdLst/>
                <a:ahLst/>
                <a:cxnLst>
                  <a:cxn ang="0">
                    <a:pos x="660" y="288"/>
                  </a:cxn>
                  <a:cxn ang="0">
                    <a:pos x="660" y="0"/>
                  </a:cxn>
                  <a:cxn ang="0">
                    <a:pos x="0" y="177"/>
                  </a:cxn>
                  <a:cxn ang="0">
                    <a:pos x="0" y="465"/>
                  </a:cxn>
                  <a:cxn ang="0">
                    <a:pos x="660" y="288"/>
                  </a:cxn>
                </a:cxnLst>
                <a:rect l="0" t="0" r="r" b="b"/>
                <a:pathLst>
                  <a:path w="661" h="466">
                    <a:moveTo>
                      <a:pt x="660" y="288"/>
                    </a:moveTo>
                    <a:lnTo>
                      <a:pt x="660" y="0"/>
                    </a:lnTo>
                    <a:lnTo>
                      <a:pt x="0" y="177"/>
                    </a:lnTo>
                    <a:lnTo>
                      <a:pt x="0" y="465"/>
                    </a:lnTo>
                    <a:lnTo>
                      <a:pt x="660" y="288"/>
                    </a:lnTo>
                  </a:path>
                </a:pathLst>
              </a:custGeom>
              <a:solidFill>
                <a:srgbClr val="CC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59" name="Freeform 83"/>
              <p:cNvSpPr>
                <a:spLocks/>
              </p:cNvSpPr>
              <p:nvPr/>
            </p:nvSpPr>
            <p:spPr bwMode="auto">
              <a:xfrm>
                <a:off x="3083" y="1570"/>
                <a:ext cx="632" cy="430"/>
              </a:xfrm>
              <a:custGeom>
                <a:avLst/>
                <a:gdLst/>
                <a:ahLst/>
                <a:cxnLst>
                  <a:cxn ang="0">
                    <a:pos x="631" y="260"/>
                  </a:cxn>
                  <a:cxn ang="0">
                    <a:pos x="631" y="0"/>
                  </a:cxn>
                  <a:cxn ang="0">
                    <a:pos x="0" y="169"/>
                  </a:cxn>
                  <a:cxn ang="0">
                    <a:pos x="0" y="429"/>
                  </a:cxn>
                  <a:cxn ang="0">
                    <a:pos x="631" y="260"/>
                  </a:cxn>
                </a:cxnLst>
                <a:rect l="0" t="0" r="r" b="b"/>
                <a:pathLst>
                  <a:path w="632" h="430">
                    <a:moveTo>
                      <a:pt x="631" y="260"/>
                    </a:moveTo>
                    <a:lnTo>
                      <a:pt x="631" y="0"/>
                    </a:lnTo>
                    <a:lnTo>
                      <a:pt x="0" y="169"/>
                    </a:lnTo>
                    <a:lnTo>
                      <a:pt x="0" y="429"/>
                    </a:lnTo>
                    <a:lnTo>
                      <a:pt x="631" y="260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60" name="Freeform 84"/>
              <p:cNvSpPr>
                <a:spLocks/>
              </p:cNvSpPr>
              <p:nvPr/>
            </p:nvSpPr>
            <p:spPr bwMode="auto">
              <a:xfrm>
                <a:off x="3106" y="1599"/>
                <a:ext cx="583" cy="371"/>
              </a:xfrm>
              <a:custGeom>
                <a:avLst/>
                <a:gdLst/>
                <a:ahLst/>
                <a:cxnLst>
                  <a:cxn ang="0">
                    <a:pos x="582" y="214"/>
                  </a:cxn>
                  <a:cxn ang="0">
                    <a:pos x="582" y="0"/>
                  </a:cxn>
                  <a:cxn ang="0">
                    <a:pos x="0" y="155"/>
                  </a:cxn>
                  <a:cxn ang="0">
                    <a:pos x="0" y="370"/>
                  </a:cxn>
                  <a:cxn ang="0">
                    <a:pos x="582" y="214"/>
                  </a:cxn>
                </a:cxnLst>
                <a:rect l="0" t="0" r="r" b="b"/>
                <a:pathLst>
                  <a:path w="583" h="371">
                    <a:moveTo>
                      <a:pt x="582" y="214"/>
                    </a:moveTo>
                    <a:lnTo>
                      <a:pt x="582" y="0"/>
                    </a:lnTo>
                    <a:lnTo>
                      <a:pt x="0" y="155"/>
                    </a:lnTo>
                    <a:lnTo>
                      <a:pt x="0" y="370"/>
                    </a:lnTo>
                    <a:lnTo>
                      <a:pt x="582" y="214"/>
                    </a:lnTo>
                  </a:path>
                </a:pathLst>
              </a:custGeom>
              <a:solidFill>
                <a:srgbClr val="CC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61" name="Freeform 85"/>
              <p:cNvSpPr>
                <a:spLocks/>
              </p:cNvSpPr>
              <p:nvPr/>
            </p:nvSpPr>
            <p:spPr bwMode="auto">
              <a:xfrm>
                <a:off x="3332" y="1702"/>
                <a:ext cx="148" cy="184"/>
              </a:xfrm>
              <a:custGeom>
                <a:avLst/>
                <a:gdLst/>
                <a:ahLst/>
                <a:cxnLst>
                  <a:cxn ang="0">
                    <a:pos x="73" y="181"/>
                  </a:cxn>
                  <a:cxn ang="0">
                    <a:pos x="88" y="175"/>
                  </a:cxn>
                  <a:cxn ang="0">
                    <a:pos x="102" y="166"/>
                  </a:cxn>
                  <a:cxn ang="0">
                    <a:pos x="114" y="154"/>
                  </a:cxn>
                  <a:cxn ang="0">
                    <a:pos x="125" y="141"/>
                  </a:cxn>
                  <a:cxn ang="0">
                    <a:pos x="134" y="125"/>
                  </a:cxn>
                  <a:cxn ang="0">
                    <a:pos x="141" y="108"/>
                  </a:cxn>
                  <a:cxn ang="0">
                    <a:pos x="145" y="90"/>
                  </a:cxn>
                  <a:cxn ang="0">
                    <a:pos x="147" y="72"/>
                  </a:cxn>
                  <a:cxn ang="0">
                    <a:pos x="145" y="54"/>
                  </a:cxn>
                  <a:cxn ang="0">
                    <a:pos x="141" y="38"/>
                  </a:cxn>
                  <a:cxn ang="0">
                    <a:pos x="134" y="25"/>
                  </a:cxn>
                  <a:cxn ang="0">
                    <a:pos x="125" y="14"/>
                  </a:cxn>
                  <a:cxn ang="0">
                    <a:pos x="114" y="6"/>
                  </a:cxn>
                  <a:cxn ang="0">
                    <a:pos x="102" y="1"/>
                  </a:cxn>
                  <a:cxn ang="0">
                    <a:pos x="88" y="0"/>
                  </a:cxn>
                  <a:cxn ang="0">
                    <a:pos x="73" y="2"/>
                  </a:cxn>
                  <a:cxn ang="0">
                    <a:pos x="59" y="8"/>
                  </a:cxn>
                  <a:cxn ang="0">
                    <a:pos x="45" y="17"/>
                  </a:cxn>
                  <a:cxn ang="0">
                    <a:pos x="32" y="28"/>
                  </a:cxn>
                  <a:cxn ang="0">
                    <a:pos x="21" y="42"/>
                  </a:cxn>
                  <a:cxn ang="0">
                    <a:pos x="13" y="58"/>
                  </a:cxn>
                  <a:cxn ang="0">
                    <a:pos x="6" y="75"/>
                  </a:cxn>
                  <a:cxn ang="0">
                    <a:pos x="2" y="92"/>
                  </a:cxn>
                  <a:cxn ang="0">
                    <a:pos x="0" y="111"/>
                  </a:cxn>
                  <a:cxn ang="0">
                    <a:pos x="2" y="128"/>
                  </a:cxn>
                  <a:cxn ang="0">
                    <a:pos x="6" y="144"/>
                  </a:cxn>
                  <a:cxn ang="0">
                    <a:pos x="13" y="157"/>
                  </a:cxn>
                  <a:cxn ang="0">
                    <a:pos x="21" y="168"/>
                  </a:cxn>
                  <a:cxn ang="0">
                    <a:pos x="32" y="176"/>
                  </a:cxn>
                  <a:cxn ang="0">
                    <a:pos x="45" y="181"/>
                  </a:cxn>
                  <a:cxn ang="0">
                    <a:pos x="59" y="183"/>
                  </a:cxn>
                  <a:cxn ang="0">
                    <a:pos x="73" y="181"/>
                  </a:cxn>
                </a:cxnLst>
                <a:rect l="0" t="0" r="r" b="b"/>
                <a:pathLst>
                  <a:path w="148" h="184">
                    <a:moveTo>
                      <a:pt x="73" y="181"/>
                    </a:moveTo>
                    <a:lnTo>
                      <a:pt x="88" y="175"/>
                    </a:lnTo>
                    <a:lnTo>
                      <a:pt x="102" y="166"/>
                    </a:lnTo>
                    <a:lnTo>
                      <a:pt x="114" y="154"/>
                    </a:lnTo>
                    <a:lnTo>
                      <a:pt x="125" y="141"/>
                    </a:lnTo>
                    <a:lnTo>
                      <a:pt x="134" y="125"/>
                    </a:lnTo>
                    <a:lnTo>
                      <a:pt x="141" y="108"/>
                    </a:lnTo>
                    <a:lnTo>
                      <a:pt x="145" y="90"/>
                    </a:lnTo>
                    <a:lnTo>
                      <a:pt x="147" y="72"/>
                    </a:lnTo>
                    <a:lnTo>
                      <a:pt x="145" y="54"/>
                    </a:lnTo>
                    <a:lnTo>
                      <a:pt x="141" y="38"/>
                    </a:lnTo>
                    <a:lnTo>
                      <a:pt x="134" y="25"/>
                    </a:lnTo>
                    <a:lnTo>
                      <a:pt x="125" y="14"/>
                    </a:lnTo>
                    <a:lnTo>
                      <a:pt x="114" y="6"/>
                    </a:lnTo>
                    <a:lnTo>
                      <a:pt x="102" y="1"/>
                    </a:lnTo>
                    <a:lnTo>
                      <a:pt x="88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5" y="17"/>
                    </a:lnTo>
                    <a:lnTo>
                      <a:pt x="32" y="28"/>
                    </a:lnTo>
                    <a:lnTo>
                      <a:pt x="21" y="42"/>
                    </a:lnTo>
                    <a:lnTo>
                      <a:pt x="13" y="58"/>
                    </a:lnTo>
                    <a:lnTo>
                      <a:pt x="6" y="75"/>
                    </a:lnTo>
                    <a:lnTo>
                      <a:pt x="2" y="92"/>
                    </a:lnTo>
                    <a:lnTo>
                      <a:pt x="0" y="111"/>
                    </a:lnTo>
                    <a:lnTo>
                      <a:pt x="2" y="128"/>
                    </a:lnTo>
                    <a:lnTo>
                      <a:pt x="6" y="144"/>
                    </a:lnTo>
                    <a:lnTo>
                      <a:pt x="13" y="157"/>
                    </a:lnTo>
                    <a:lnTo>
                      <a:pt x="21" y="168"/>
                    </a:lnTo>
                    <a:lnTo>
                      <a:pt x="32" y="176"/>
                    </a:lnTo>
                    <a:lnTo>
                      <a:pt x="45" y="181"/>
                    </a:lnTo>
                    <a:lnTo>
                      <a:pt x="59" y="183"/>
                    </a:lnTo>
                    <a:lnTo>
                      <a:pt x="73" y="181"/>
                    </a:lnTo>
                  </a:path>
                </a:pathLst>
              </a:custGeom>
              <a:solidFill>
                <a:srgbClr val="0099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062" name="Freeform 86"/>
              <p:cNvSpPr>
                <a:spLocks/>
              </p:cNvSpPr>
              <p:nvPr/>
            </p:nvSpPr>
            <p:spPr bwMode="auto">
              <a:xfrm>
                <a:off x="3364" y="1720"/>
                <a:ext cx="85" cy="148"/>
              </a:xfrm>
              <a:custGeom>
                <a:avLst/>
                <a:gdLst/>
                <a:ahLst/>
                <a:cxnLst>
                  <a:cxn ang="0">
                    <a:pos x="31" y="46"/>
                  </a:cxn>
                  <a:cxn ang="0">
                    <a:pos x="24" y="42"/>
                  </a:cxn>
                  <a:cxn ang="0">
                    <a:pos x="22" y="39"/>
                  </a:cxn>
                  <a:cxn ang="0">
                    <a:pos x="20" y="34"/>
                  </a:cxn>
                  <a:cxn ang="0">
                    <a:pos x="21" y="28"/>
                  </a:cxn>
                  <a:cxn ang="0">
                    <a:pos x="25" y="21"/>
                  </a:cxn>
                  <a:cxn ang="0">
                    <a:pos x="31" y="16"/>
                  </a:cxn>
                  <a:cxn ang="0">
                    <a:pos x="36" y="13"/>
                  </a:cxn>
                  <a:cxn ang="0">
                    <a:pos x="48" y="11"/>
                  </a:cxn>
                  <a:cxn ang="0">
                    <a:pos x="55" y="12"/>
                  </a:cxn>
                  <a:cxn ang="0">
                    <a:pos x="60" y="13"/>
                  </a:cxn>
                  <a:cxn ang="0">
                    <a:pos x="65" y="17"/>
                  </a:cxn>
                  <a:cxn ang="0">
                    <a:pos x="69" y="22"/>
                  </a:cxn>
                  <a:cxn ang="0">
                    <a:pos x="73" y="28"/>
                  </a:cxn>
                  <a:cxn ang="0">
                    <a:pos x="79" y="33"/>
                  </a:cxn>
                  <a:cxn ang="0">
                    <a:pos x="67" y="3"/>
                  </a:cxn>
                  <a:cxn ang="0">
                    <a:pos x="50" y="3"/>
                  </a:cxn>
                  <a:cxn ang="0">
                    <a:pos x="38" y="6"/>
                  </a:cxn>
                  <a:cxn ang="0">
                    <a:pos x="21" y="15"/>
                  </a:cxn>
                  <a:cxn ang="0">
                    <a:pos x="10" y="26"/>
                  </a:cxn>
                  <a:cxn ang="0">
                    <a:pos x="3" y="38"/>
                  </a:cxn>
                  <a:cxn ang="0">
                    <a:pos x="0" y="50"/>
                  </a:cxn>
                  <a:cxn ang="0">
                    <a:pos x="2" y="60"/>
                  </a:cxn>
                  <a:cxn ang="0">
                    <a:pos x="8" y="68"/>
                  </a:cxn>
                  <a:cxn ang="0">
                    <a:pos x="19" y="75"/>
                  </a:cxn>
                  <a:cxn ang="0">
                    <a:pos x="38" y="83"/>
                  </a:cxn>
                  <a:cxn ang="0">
                    <a:pos x="32" y="130"/>
                  </a:cxn>
                  <a:cxn ang="0">
                    <a:pos x="24" y="130"/>
                  </a:cxn>
                  <a:cxn ang="0">
                    <a:pos x="18" y="128"/>
                  </a:cxn>
                  <a:cxn ang="0">
                    <a:pos x="13" y="124"/>
                  </a:cxn>
                  <a:cxn ang="0">
                    <a:pos x="10" y="118"/>
                  </a:cxn>
                  <a:cxn ang="0">
                    <a:pos x="7" y="110"/>
                  </a:cxn>
                  <a:cxn ang="0">
                    <a:pos x="5" y="139"/>
                  </a:cxn>
                  <a:cxn ang="0">
                    <a:pos x="14" y="140"/>
                  </a:cxn>
                  <a:cxn ang="0">
                    <a:pos x="22" y="140"/>
                  </a:cxn>
                  <a:cxn ang="0">
                    <a:pos x="31" y="138"/>
                  </a:cxn>
                  <a:cxn ang="0">
                    <a:pos x="38" y="147"/>
                  </a:cxn>
                  <a:cxn ang="0">
                    <a:pos x="55" y="130"/>
                  </a:cxn>
                  <a:cxn ang="0">
                    <a:pos x="68" y="121"/>
                  </a:cxn>
                  <a:cxn ang="0">
                    <a:pos x="78" y="108"/>
                  </a:cxn>
                  <a:cxn ang="0">
                    <a:pos x="83" y="95"/>
                  </a:cxn>
                  <a:cxn ang="0">
                    <a:pos x="83" y="81"/>
                  </a:cxn>
                  <a:cxn ang="0">
                    <a:pos x="79" y="71"/>
                  </a:cxn>
                  <a:cxn ang="0">
                    <a:pos x="71" y="63"/>
                  </a:cxn>
                  <a:cxn ang="0">
                    <a:pos x="57" y="57"/>
                  </a:cxn>
                  <a:cxn ang="0">
                    <a:pos x="38" y="50"/>
                  </a:cxn>
                  <a:cxn ang="0">
                    <a:pos x="52" y="90"/>
                  </a:cxn>
                  <a:cxn ang="0">
                    <a:pos x="58" y="94"/>
                  </a:cxn>
                  <a:cxn ang="0">
                    <a:pos x="61" y="98"/>
                  </a:cxn>
                  <a:cxn ang="0">
                    <a:pos x="62" y="104"/>
                  </a:cxn>
                  <a:cxn ang="0">
                    <a:pos x="62" y="110"/>
                  </a:cxn>
                  <a:cxn ang="0">
                    <a:pos x="59" y="116"/>
                  </a:cxn>
                  <a:cxn ang="0">
                    <a:pos x="55" y="122"/>
                  </a:cxn>
                  <a:cxn ang="0">
                    <a:pos x="48" y="126"/>
                  </a:cxn>
                </a:cxnLst>
                <a:rect l="0" t="0" r="r" b="b"/>
                <a:pathLst>
                  <a:path w="85" h="148">
                    <a:moveTo>
                      <a:pt x="38" y="50"/>
                    </a:moveTo>
                    <a:lnTo>
                      <a:pt x="35" y="48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9" y="45"/>
                    </a:lnTo>
                    <a:lnTo>
                      <a:pt x="27" y="44"/>
                    </a:lnTo>
                    <a:lnTo>
                      <a:pt x="26" y="43"/>
                    </a:lnTo>
                    <a:lnTo>
                      <a:pt x="24" y="42"/>
                    </a:lnTo>
                    <a:lnTo>
                      <a:pt x="24" y="41"/>
                    </a:lnTo>
                    <a:lnTo>
                      <a:pt x="23" y="40"/>
                    </a:lnTo>
                    <a:lnTo>
                      <a:pt x="22" y="40"/>
                    </a:lnTo>
                    <a:lnTo>
                      <a:pt x="22" y="39"/>
                    </a:lnTo>
                    <a:lnTo>
                      <a:pt x="21" y="38"/>
                    </a:lnTo>
                    <a:lnTo>
                      <a:pt x="21" y="37"/>
                    </a:lnTo>
                    <a:lnTo>
                      <a:pt x="21" y="36"/>
                    </a:lnTo>
                    <a:lnTo>
                      <a:pt x="20" y="34"/>
                    </a:lnTo>
                    <a:lnTo>
                      <a:pt x="20" y="33"/>
                    </a:lnTo>
                    <a:lnTo>
                      <a:pt x="20" y="32"/>
                    </a:lnTo>
                    <a:lnTo>
                      <a:pt x="21" y="30"/>
                    </a:lnTo>
                    <a:lnTo>
                      <a:pt x="21" y="28"/>
                    </a:lnTo>
                    <a:lnTo>
                      <a:pt x="22" y="26"/>
                    </a:lnTo>
                    <a:lnTo>
                      <a:pt x="23" y="25"/>
                    </a:lnTo>
                    <a:lnTo>
                      <a:pt x="24" y="23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8"/>
                    </a:lnTo>
                    <a:lnTo>
                      <a:pt x="29" y="17"/>
                    </a:lnTo>
                    <a:lnTo>
                      <a:pt x="31" y="16"/>
                    </a:lnTo>
                    <a:lnTo>
                      <a:pt x="32" y="16"/>
                    </a:lnTo>
                    <a:lnTo>
                      <a:pt x="33" y="15"/>
                    </a:lnTo>
                    <a:lnTo>
                      <a:pt x="35" y="14"/>
                    </a:lnTo>
                    <a:lnTo>
                      <a:pt x="36" y="13"/>
                    </a:lnTo>
                    <a:lnTo>
                      <a:pt x="38" y="13"/>
                    </a:lnTo>
                    <a:lnTo>
                      <a:pt x="38" y="50"/>
                    </a:lnTo>
                    <a:lnTo>
                      <a:pt x="46" y="11"/>
                    </a:lnTo>
                    <a:lnTo>
                      <a:pt x="48" y="11"/>
                    </a:lnTo>
                    <a:lnTo>
                      <a:pt x="50" y="11"/>
                    </a:lnTo>
                    <a:lnTo>
                      <a:pt x="52" y="11"/>
                    </a:lnTo>
                    <a:lnTo>
                      <a:pt x="53" y="11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57" y="12"/>
                    </a:lnTo>
                    <a:lnTo>
                      <a:pt x="59" y="13"/>
                    </a:lnTo>
                    <a:lnTo>
                      <a:pt x="60" y="13"/>
                    </a:lnTo>
                    <a:lnTo>
                      <a:pt x="62" y="14"/>
                    </a:lnTo>
                    <a:lnTo>
                      <a:pt x="63" y="15"/>
                    </a:lnTo>
                    <a:lnTo>
                      <a:pt x="64" y="16"/>
                    </a:lnTo>
                    <a:lnTo>
                      <a:pt x="65" y="17"/>
                    </a:lnTo>
                    <a:lnTo>
                      <a:pt x="66" y="18"/>
                    </a:lnTo>
                    <a:lnTo>
                      <a:pt x="67" y="19"/>
                    </a:lnTo>
                    <a:lnTo>
                      <a:pt x="69" y="20"/>
                    </a:lnTo>
                    <a:lnTo>
                      <a:pt x="69" y="22"/>
                    </a:lnTo>
                    <a:lnTo>
                      <a:pt x="70" y="23"/>
                    </a:lnTo>
                    <a:lnTo>
                      <a:pt x="71" y="25"/>
                    </a:lnTo>
                    <a:lnTo>
                      <a:pt x="72" y="26"/>
                    </a:lnTo>
                    <a:lnTo>
                      <a:pt x="73" y="28"/>
                    </a:lnTo>
                    <a:lnTo>
                      <a:pt x="74" y="30"/>
                    </a:lnTo>
                    <a:lnTo>
                      <a:pt x="74" y="32"/>
                    </a:lnTo>
                    <a:lnTo>
                      <a:pt x="75" y="34"/>
                    </a:lnTo>
                    <a:lnTo>
                      <a:pt x="79" y="33"/>
                    </a:lnTo>
                    <a:lnTo>
                      <a:pt x="79" y="5"/>
                    </a:lnTo>
                    <a:lnTo>
                      <a:pt x="75" y="4"/>
                    </a:lnTo>
                    <a:lnTo>
                      <a:pt x="71" y="4"/>
                    </a:lnTo>
                    <a:lnTo>
                      <a:pt x="67" y="3"/>
                    </a:lnTo>
                    <a:lnTo>
                      <a:pt x="63" y="3"/>
                    </a:lnTo>
                    <a:lnTo>
                      <a:pt x="58" y="3"/>
                    </a:lnTo>
                    <a:lnTo>
                      <a:pt x="54" y="3"/>
                    </a:lnTo>
                    <a:lnTo>
                      <a:pt x="50" y="3"/>
                    </a:lnTo>
                    <a:lnTo>
                      <a:pt x="46" y="4"/>
                    </a:lnTo>
                    <a:lnTo>
                      <a:pt x="46" y="0"/>
                    </a:lnTo>
                    <a:lnTo>
                      <a:pt x="38" y="2"/>
                    </a:lnTo>
                    <a:lnTo>
                      <a:pt x="38" y="6"/>
                    </a:lnTo>
                    <a:lnTo>
                      <a:pt x="34" y="8"/>
                    </a:lnTo>
                    <a:lnTo>
                      <a:pt x="29" y="10"/>
                    </a:lnTo>
                    <a:lnTo>
                      <a:pt x="25" y="13"/>
                    </a:lnTo>
                    <a:lnTo>
                      <a:pt x="21" y="15"/>
                    </a:lnTo>
                    <a:lnTo>
                      <a:pt x="18" y="17"/>
                    </a:lnTo>
                    <a:lnTo>
                      <a:pt x="15" y="20"/>
                    </a:lnTo>
                    <a:lnTo>
                      <a:pt x="12" y="23"/>
                    </a:lnTo>
                    <a:lnTo>
                      <a:pt x="10" y="26"/>
                    </a:lnTo>
                    <a:lnTo>
                      <a:pt x="7" y="29"/>
                    </a:lnTo>
                    <a:lnTo>
                      <a:pt x="6" y="32"/>
                    </a:lnTo>
                    <a:lnTo>
                      <a:pt x="4" y="35"/>
                    </a:lnTo>
                    <a:lnTo>
                      <a:pt x="3" y="38"/>
                    </a:lnTo>
                    <a:lnTo>
                      <a:pt x="2" y="41"/>
                    </a:lnTo>
                    <a:lnTo>
                      <a:pt x="1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0" y="53"/>
                    </a:lnTo>
                    <a:lnTo>
                      <a:pt x="1" y="55"/>
                    </a:lnTo>
                    <a:lnTo>
                      <a:pt x="1" y="58"/>
                    </a:lnTo>
                    <a:lnTo>
                      <a:pt x="2" y="60"/>
                    </a:lnTo>
                    <a:lnTo>
                      <a:pt x="3" y="62"/>
                    </a:lnTo>
                    <a:lnTo>
                      <a:pt x="4" y="64"/>
                    </a:lnTo>
                    <a:lnTo>
                      <a:pt x="6" y="66"/>
                    </a:lnTo>
                    <a:lnTo>
                      <a:pt x="8" y="68"/>
                    </a:lnTo>
                    <a:lnTo>
                      <a:pt x="10" y="70"/>
                    </a:lnTo>
                    <a:lnTo>
                      <a:pt x="12" y="71"/>
                    </a:lnTo>
                    <a:lnTo>
                      <a:pt x="16" y="73"/>
                    </a:lnTo>
                    <a:lnTo>
                      <a:pt x="19" y="75"/>
                    </a:lnTo>
                    <a:lnTo>
                      <a:pt x="23" y="77"/>
                    </a:lnTo>
                    <a:lnTo>
                      <a:pt x="28" y="79"/>
                    </a:lnTo>
                    <a:lnTo>
                      <a:pt x="33" y="81"/>
                    </a:lnTo>
                    <a:lnTo>
                      <a:pt x="38" y="83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4" y="130"/>
                    </a:lnTo>
                    <a:lnTo>
                      <a:pt x="32" y="130"/>
                    </a:lnTo>
                    <a:lnTo>
                      <a:pt x="30" y="131"/>
                    </a:lnTo>
                    <a:lnTo>
                      <a:pt x="28" y="130"/>
                    </a:lnTo>
                    <a:lnTo>
                      <a:pt x="26" y="130"/>
                    </a:lnTo>
                    <a:lnTo>
                      <a:pt x="24" y="130"/>
                    </a:lnTo>
                    <a:lnTo>
                      <a:pt x="23" y="130"/>
                    </a:lnTo>
                    <a:lnTo>
                      <a:pt x="21" y="129"/>
                    </a:lnTo>
                    <a:lnTo>
                      <a:pt x="20" y="129"/>
                    </a:lnTo>
                    <a:lnTo>
                      <a:pt x="18" y="128"/>
                    </a:lnTo>
                    <a:lnTo>
                      <a:pt x="17" y="127"/>
                    </a:lnTo>
                    <a:lnTo>
                      <a:pt x="16" y="126"/>
                    </a:lnTo>
                    <a:lnTo>
                      <a:pt x="15" y="125"/>
                    </a:lnTo>
                    <a:lnTo>
                      <a:pt x="13" y="124"/>
                    </a:lnTo>
                    <a:lnTo>
                      <a:pt x="12" y="123"/>
                    </a:lnTo>
                    <a:lnTo>
                      <a:pt x="11" y="121"/>
                    </a:lnTo>
                    <a:lnTo>
                      <a:pt x="10" y="120"/>
                    </a:lnTo>
                    <a:lnTo>
                      <a:pt x="10" y="118"/>
                    </a:lnTo>
                    <a:lnTo>
                      <a:pt x="9" y="116"/>
                    </a:lnTo>
                    <a:lnTo>
                      <a:pt x="8" y="114"/>
                    </a:lnTo>
                    <a:lnTo>
                      <a:pt x="8" y="112"/>
                    </a:lnTo>
                    <a:lnTo>
                      <a:pt x="7" y="110"/>
                    </a:lnTo>
                    <a:lnTo>
                      <a:pt x="6" y="107"/>
                    </a:lnTo>
                    <a:lnTo>
                      <a:pt x="2" y="109"/>
                    </a:lnTo>
                    <a:lnTo>
                      <a:pt x="2" y="139"/>
                    </a:lnTo>
                    <a:lnTo>
                      <a:pt x="5" y="139"/>
                    </a:lnTo>
                    <a:lnTo>
                      <a:pt x="7" y="140"/>
                    </a:lnTo>
                    <a:lnTo>
                      <a:pt x="10" y="140"/>
                    </a:lnTo>
                    <a:lnTo>
                      <a:pt x="12" y="140"/>
                    </a:lnTo>
                    <a:lnTo>
                      <a:pt x="14" y="140"/>
                    </a:lnTo>
                    <a:lnTo>
                      <a:pt x="16" y="140"/>
                    </a:lnTo>
                    <a:lnTo>
                      <a:pt x="18" y="140"/>
                    </a:lnTo>
                    <a:lnTo>
                      <a:pt x="20" y="140"/>
                    </a:lnTo>
                    <a:lnTo>
                      <a:pt x="22" y="140"/>
                    </a:lnTo>
                    <a:lnTo>
                      <a:pt x="24" y="139"/>
                    </a:lnTo>
                    <a:lnTo>
                      <a:pt x="26" y="139"/>
                    </a:lnTo>
                    <a:lnTo>
                      <a:pt x="29" y="139"/>
                    </a:lnTo>
                    <a:lnTo>
                      <a:pt x="31" y="138"/>
                    </a:lnTo>
                    <a:lnTo>
                      <a:pt x="33" y="138"/>
                    </a:lnTo>
                    <a:lnTo>
                      <a:pt x="36" y="137"/>
                    </a:lnTo>
                    <a:lnTo>
                      <a:pt x="38" y="137"/>
                    </a:lnTo>
                    <a:lnTo>
                      <a:pt x="38" y="147"/>
                    </a:lnTo>
                    <a:lnTo>
                      <a:pt x="46" y="145"/>
                    </a:lnTo>
                    <a:lnTo>
                      <a:pt x="46" y="134"/>
                    </a:lnTo>
                    <a:lnTo>
                      <a:pt x="51" y="132"/>
                    </a:lnTo>
                    <a:lnTo>
                      <a:pt x="55" y="130"/>
                    </a:lnTo>
                    <a:lnTo>
                      <a:pt x="58" y="128"/>
                    </a:lnTo>
                    <a:lnTo>
                      <a:pt x="62" y="126"/>
                    </a:lnTo>
                    <a:lnTo>
                      <a:pt x="65" y="123"/>
                    </a:lnTo>
                    <a:lnTo>
                      <a:pt x="68" y="121"/>
                    </a:lnTo>
                    <a:lnTo>
                      <a:pt x="71" y="118"/>
                    </a:lnTo>
                    <a:lnTo>
                      <a:pt x="74" y="115"/>
                    </a:lnTo>
                    <a:lnTo>
                      <a:pt x="76" y="112"/>
                    </a:lnTo>
                    <a:lnTo>
                      <a:pt x="78" y="108"/>
                    </a:lnTo>
                    <a:lnTo>
                      <a:pt x="80" y="105"/>
                    </a:lnTo>
                    <a:lnTo>
                      <a:pt x="81" y="102"/>
                    </a:lnTo>
                    <a:lnTo>
                      <a:pt x="82" y="98"/>
                    </a:lnTo>
                    <a:lnTo>
                      <a:pt x="83" y="95"/>
                    </a:lnTo>
                    <a:lnTo>
                      <a:pt x="84" y="91"/>
                    </a:lnTo>
                    <a:lnTo>
                      <a:pt x="84" y="87"/>
                    </a:lnTo>
                    <a:lnTo>
                      <a:pt x="84" y="84"/>
                    </a:lnTo>
                    <a:lnTo>
                      <a:pt x="83" y="81"/>
                    </a:lnTo>
                    <a:lnTo>
                      <a:pt x="82" y="78"/>
                    </a:lnTo>
                    <a:lnTo>
                      <a:pt x="82" y="76"/>
                    </a:lnTo>
                    <a:lnTo>
                      <a:pt x="80" y="73"/>
                    </a:lnTo>
                    <a:lnTo>
                      <a:pt x="79" y="71"/>
                    </a:lnTo>
                    <a:lnTo>
                      <a:pt x="77" y="68"/>
                    </a:lnTo>
                    <a:lnTo>
                      <a:pt x="75" y="66"/>
                    </a:lnTo>
                    <a:lnTo>
                      <a:pt x="73" y="65"/>
                    </a:lnTo>
                    <a:lnTo>
                      <a:pt x="71" y="63"/>
                    </a:lnTo>
                    <a:lnTo>
                      <a:pt x="68" y="62"/>
                    </a:lnTo>
                    <a:lnTo>
                      <a:pt x="65" y="60"/>
                    </a:lnTo>
                    <a:lnTo>
                      <a:pt x="61" y="58"/>
                    </a:lnTo>
                    <a:lnTo>
                      <a:pt x="57" y="57"/>
                    </a:lnTo>
                    <a:lnTo>
                      <a:pt x="52" y="55"/>
                    </a:lnTo>
                    <a:lnTo>
                      <a:pt x="46" y="53"/>
                    </a:lnTo>
                    <a:lnTo>
                      <a:pt x="46" y="11"/>
                    </a:lnTo>
                    <a:lnTo>
                      <a:pt x="38" y="50"/>
                    </a:lnTo>
                    <a:lnTo>
                      <a:pt x="46" y="86"/>
                    </a:lnTo>
                    <a:lnTo>
                      <a:pt x="49" y="87"/>
                    </a:lnTo>
                    <a:lnTo>
                      <a:pt x="51" y="88"/>
                    </a:lnTo>
                    <a:lnTo>
                      <a:pt x="52" y="90"/>
                    </a:lnTo>
                    <a:lnTo>
                      <a:pt x="54" y="91"/>
                    </a:lnTo>
                    <a:lnTo>
                      <a:pt x="55" y="92"/>
                    </a:lnTo>
                    <a:lnTo>
                      <a:pt x="57" y="93"/>
                    </a:lnTo>
                    <a:lnTo>
                      <a:pt x="58" y="94"/>
                    </a:lnTo>
                    <a:lnTo>
                      <a:pt x="59" y="95"/>
                    </a:lnTo>
                    <a:lnTo>
                      <a:pt x="60" y="96"/>
                    </a:lnTo>
                    <a:lnTo>
                      <a:pt x="60" y="97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2" y="101"/>
                    </a:lnTo>
                    <a:lnTo>
                      <a:pt x="62" y="102"/>
                    </a:lnTo>
                    <a:lnTo>
                      <a:pt x="62" y="104"/>
                    </a:lnTo>
                    <a:lnTo>
                      <a:pt x="62" y="105"/>
                    </a:lnTo>
                    <a:lnTo>
                      <a:pt x="62" y="107"/>
                    </a:lnTo>
                    <a:lnTo>
                      <a:pt x="62" y="109"/>
                    </a:lnTo>
                    <a:lnTo>
                      <a:pt x="62" y="110"/>
                    </a:lnTo>
                    <a:lnTo>
                      <a:pt x="61" y="112"/>
                    </a:lnTo>
                    <a:lnTo>
                      <a:pt x="61" y="113"/>
                    </a:lnTo>
                    <a:lnTo>
                      <a:pt x="60" y="115"/>
                    </a:lnTo>
                    <a:lnTo>
                      <a:pt x="59" y="116"/>
                    </a:lnTo>
                    <a:lnTo>
                      <a:pt x="58" y="118"/>
                    </a:lnTo>
                    <a:lnTo>
                      <a:pt x="57" y="119"/>
                    </a:lnTo>
                    <a:lnTo>
                      <a:pt x="56" y="120"/>
                    </a:lnTo>
                    <a:lnTo>
                      <a:pt x="55" y="122"/>
                    </a:lnTo>
                    <a:lnTo>
                      <a:pt x="53" y="123"/>
                    </a:lnTo>
                    <a:lnTo>
                      <a:pt x="52" y="124"/>
                    </a:lnTo>
                    <a:lnTo>
                      <a:pt x="50" y="125"/>
                    </a:lnTo>
                    <a:lnTo>
                      <a:pt x="48" y="126"/>
                    </a:lnTo>
                    <a:lnTo>
                      <a:pt x="46" y="127"/>
                    </a:lnTo>
                    <a:lnTo>
                      <a:pt x="46" y="86"/>
                    </a:lnTo>
                    <a:lnTo>
                      <a:pt x="38" y="50"/>
                    </a:lnTo>
                  </a:path>
                </a:pathLst>
              </a:custGeom>
              <a:solidFill>
                <a:srgbClr val="FFFFCC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83063" name="Rectangle 87"/>
            <p:cNvSpPr>
              <a:spLocks noChangeArrowheads="1"/>
            </p:cNvSpPr>
            <p:nvPr/>
          </p:nvSpPr>
          <p:spPr bwMode="auto">
            <a:xfrm>
              <a:off x="4560" y="2736"/>
              <a:ext cx="95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On-account</a:t>
              </a:r>
            </a:p>
          </p:txBody>
        </p:sp>
        <p:sp>
          <p:nvSpPr>
            <p:cNvPr id="383064" name="Text Box 88"/>
            <p:cNvSpPr txBox="1">
              <a:spLocks noChangeArrowheads="1"/>
            </p:cNvSpPr>
            <p:nvPr/>
          </p:nvSpPr>
          <p:spPr bwMode="auto">
            <a:xfrm>
              <a:off x="1632" y="1536"/>
              <a:ext cx="11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知道付款客戶</a:t>
              </a:r>
            </a:p>
          </p:txBody>
        </p:sp>
        <p:sp>
          <p:nvSpPr>
            <p:cNvPr id="383065" name="Rectangle 89"/>
            <p:cNvSpPr>
              <a:spLocks noChangeArrowheads="1"/>
            </p:cNvSpPr>
            <p:nvPr/>
          </p:nvSpPr>
          <p:spPr bwMode="auto">
            <a:xfrm>
              <a:off x="3552" y="2736"/>
              <a:ext cx="8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0" rIns="10800" bIns="0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zh-TW" altLang="en-US" sz="1800" b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無應收帳款可以沖銷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沖銷應收帳款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Receipts  Receipts  (B)Applications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AR_RECEIVABLE_APPLICATIONS_ALL</a:t>
            </a:r>
          </a:p>
        </p:txBody>
      </p:sp>
      <p:pic>
        <p:nvPicPr>
          <p:cNvPr id="64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132856"/>
            <a:ext cx="7849567" cy="3924784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沖款</a:t>
            </a:r>
            <a:r>
              <a:rPr lang="en-US" altLang="zh-TW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Tables</a:t>
            </a:r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關聯圖</a:t>
            </a:r>
            <a:endParaRPr lang="zh-TW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46127" name="Rectangle 15"/>
          <p:cNvSpPr>
            <a:spLocks noChangeArrowheads="1"/>
          </p:cNvSpPr>
          <p:nvPr/>
        </p:nvSpPr>
        <p:spPr bwMode="auto">
          <a:xfrm>
            <a:off x="838200" y="1371600"/>
            <a:ext cx="1981200" cy="106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AR_CASH_RECEIPTS_ALL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latin typeface="Arial" charset="0"/>
                <a:ea typeface="新細明體" pitchFamily="18" charset="-120"/>
              </a:rPr>
              <a:t>TYPE = ‘CASH’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CURRENCY_CODE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3048000" y="1371600"/>
            <a:ext cx="2895600" cy="1981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AR_CASH_RECEIPT_HISTORY_ALL</a:t>
            </a:r>
            <a:endParaRPr lang="en-US" altLang="zh-TW" sz="1000" b="1" dirty="0">
              <a:solidFill>
                <a:srgbClr val="0000CC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CASH_RECEIPT_HISTORY_ID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GL_DATE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ACCTD_AMOUNT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CURRENT_RECORD_FLAG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EXCHANGE_RATE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>
            <a:off x="2667000" y="1752600"/>
            <a:ext cx="8382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30" name="Rectangle 18"/>
          <p:cNvSpPr>
            <a:spLocks noChangeArrowheads="1"/>
          </p:cNvSpPr>
          <p:nvPr/>
        </p:nvSpPr>
        <p:spPr bwMode="auto">
          <a:xfrm>
            <a:off x="6172200" y="1371600"/>
            <a:ext cx="2819400" cy="2209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AR_RECEIVABLE_APPLICATIONS_ALL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RECEIVABLE_APPLICATION_ID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CASH_RECEIPT_HISTORY_ID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APPLIED_PAYMENT_SCHEDULE_ID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GL_DATE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AMOUNT_APPLIED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ACCTD_AMOUNT_APPLIED_FROM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ACCTD_AMOUNT_APPLIED_TO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STATUS</a:t>
            </a:r>
            <a:endParaRPr lang="en-US" altLang="zh-TW" sz="1000" b="1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6135" name="Line 23"/>
          <p:cNvSpPr>
            <a:spLocks noChangeShapeType="1"/>
          </p:cNvSpPr>
          <p:nvPr/>
        </p:nvSpPr>
        <p:spPr bwMode="auto">
          <a:xfrm>
            <a:off x="5562600" y="1981200"/>
            <a:ext cx="106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36" name="Rectangle 24"/>
          <p:cNvSpPr>
            <a:spLocks noChangeArrowheads="1"/>
          </p:cNvSpPr>
          <p:nvPr/>
        </p:nvSpPr>
        <p:spPr bwMode="auto">
          <a:xfrm>
            <a:off x="838200" y="3733800"/>
            <a:ext cx="2590800" cy="1752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AR_PAYMENT_SCHEDULES_ALL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CASH_RECEIPT_ID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CLASS = ‘PMT’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DUE_DATE(MATURITY_DATE)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762000" y="17526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38" name="Line 26"/>
          <p:cNvSpPr>
            <a:spLocks noChangeShapeType="1"/>
          </p:cNvSpPr>
          <p:nvPr/>
        </p:nvSpPr>
        <p:spPr bwMode="auto">
          <a:xfrm flipV="1">
            <a:off x="762000" y="1752600"/>
            <a:ext cx="0" cy="2667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39" name="Line 27"/>
          <p:cNvSpPr>
            <a:spLocks noChangeShapeType="1"/>
          </p:cNvSpPr>
          <p:nvPr/>
        </p:nvSpPr>
        <p:spPr bwMode="auto">
          <a:xfrm>
            <a:off x="762000" y="44196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40" name="Rectangle 28"/>
          <p:cNvSpPr>
            <a:spLocks noChangeArrowheads="1"/>
          </p:cNvSpPr>
          <p:nvPr/>
        </p:nvSpPr>
        <p:spPr bwMode="auto">
          <a:xfrm>
            <a:off x="3581400" y="3733800"/>
            <a:ext cx="2590800" cy="1752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AR_PAYMENT_SCHEDULES_ALL</a:t>
            </a:r>
            <a:endParaRPr lang="en-US" altLang="zh-TW" sz="1000" b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PAYMENT_SCHEDULE_ID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CUSTOMER_TRX_ID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CLASS &lt;&gt; ‘PMT’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DUE_DATE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346141" name="Line 29"/>
          <p:cNvSpPr>
            <a:spLocks noChangeShapeType="1"/>
          </p:cNvSpPr>
          <p:nvPr/>
        </p:nvSpPr>
        <p:spPr bwMode="auto">
          <a:xfrm>
            <a:off x="6096000" y="2209800"/>
            <a:ext cx="533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42" name="Line 30"/>
          <p:cNvSpPr>
            <a:spLocks noChangeShapeType="1"/>
          </p:cNvSpPr>
          <p:nvPr/>
        </p:nvSpPr>
        <p:spPr bwMode="auto">
          <a:xfrm flipV="1">
            <a:off x="6096000" y="2209800"/>
            <a:ext cx="0" cy="2057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43" name="Line 31"/>
          <p:cNvSpPr>
            <a:spLocks noChangeShapeType="1"/>
          </p:cNvSpPr>
          <p:nvPr/>
        </p:nvSpPr>
        <p:spPr bwMode="auto">
          <a:xfrm>
            <a:off x="5791200" y="4267200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49" name="Rectangle 37"/>
          <p:cNvSpPr>
            <a:spLocks noChangeArrowheads="1"/>
          </p:cNvSpPr>
          <p:nvPr/>
        </p:nvSpPr>
        <p:spPr bwMode="auto">
          <a:xfrm>
            <a:off x="6400800" y="3810000"/>
            <a:ext cx="2438400" cy="2667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AR_DISTRIBUTIONS_ALL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LINE_ID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SOURCE_ID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latin typeface="Arial" charset="0"/>
                <a:ea typeface="新細明體" pitchFamily="18" charset="-120"/>
              </a:rPr>
              <a:t>SOURCE_TABLE=‘RA</a:t>
            </a:r>
            <a:r>
              <a:rPr lang="en-US" altLang="zh-TW" sz="1000" b="1" dirty="0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’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AMOUNT_DR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AMOUNT_CR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ACCTD_AMOUNT_DR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ACCTD_AMOUNT_CR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CODE_COMBINATION_ID</a:t>
            </a:r>
            <a:endParaRPr lang="en-US" altLang="zh-TW" sz="1000" b="1" dirty="0">
              <a:solidFill>
                <a:srgbClr val="FF33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46150" name="Line 38"/>
          <p:cNvSpPr>
            <a:spLocks noChangeShapeType="1"/>
          </p:cNvSpPr>
          <p:nvPr/>
        </p:nvSpPr>
        <p:spPr bwMode="auto">
          <a:xfrm>
            <a:off x="8686800" y="182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346151" name="Line 39"/>
          <p:cNvSpPr>
            <a:spLocks noChangeShapeType="1"/>
          </p:cNvSpPr>
          <p:nvPr/>
        </p:nvSpPr>
        <p:spPr bwMode="auto">
          <a:xfrm>
            <a:off x="9067800" y="1828800"/>
            <a:ext cx="0" cy="2590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/>
          </a:p>
        </p:txBody>
      </p:sp>
      <p:sp>
        <p:nvSpPr>
          <p:cNvPr id="346152" name="Line 40"/>
          <p:cNvSpPr>
            <a:spLocks noChangeShapeType="1"/>
          </p:cNvSpPr>
          <p:nvPr/>
        </p:nvSpPr>
        <p:spPr bwMode="auto">
          <a:xfrm flipH="1">
            <a:off x="7772400" y="4419600"/>
            <a:ext cx="1295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收款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View Accounting</a:t>
            </a:r>
          </a:p>
        </p:txBody>
      </p:sp>
      <p:sp>
        <p:nvSpPr>
          <p:cNvPr id="447510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431800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Receipts  Receipts</a:t>
            </a:r>
          </a:p>
        </p:txBody>
      </p:sp>
      <p:pic>
        <p:nvPicPr>
          <p:cNvPr id="447511" name="Picture 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552" y="1916832"/>
            <a:ext cx="7967958" cy="4248894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AR Interface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002587" cy="3729051"/>
          </a:xfrm>
        </p:spPr>
        <p:txBody>
          <a:bodyPr/>
          <a:lstStyle/>
          <a:p>
            <a:r>
              <a:rPr lang="en-US" altLang="zh-TW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Introduction to the AR Transaction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Interface</a:t>
            </a:r>
          </a:p>
          <a:p>
            <a:endParaRPr lang="en-US" altLang="zh-TW" sz="2800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altLang="zh-TW" sz="2800" b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AutoInvoice</a:t>
            </a:r>
            <a:r>
              <a:rPr lang="en-US" altLang="zh-TW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 Interface Table VS. System </a:t>
            </a:r>
            <a:r>
              <a:rPr lang="en-US" altLang="zh-TW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Tables</a:t>
            </a:r>
            <a:endParaRPr lang="en-US" altLang="zh-TW" sz="2800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altLang="zh-TW" sz="2800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549275"/>
            <a:ext cx="4857784" cy="647700"/>
          </a:xfrm>
        </p:spPr>
        <p:txBody>
          <a:bodyPr/>
          <a:lstStyle/>
          <a:p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Import Invoice Using Interface</a:t>
            </a:r>
          </a:p>
        </p:txBody>
      </p:sp>
      <p:grpSp>
        <p:nvGrpSpPr>
          <p:cNvPr id="649219" name="Group 3"/>
          <p:cNvGrpSpPr>
            <a:grpSpLocks/>
          </p:cNvGrpSpPr>
          <p:nvPr/>
        </p:nvGrpSpPr>
        <p:grpSpPr bwMode="auto">
          <a:xfrm>
            <a:off x="1447800" y="1284288"/>
            <a:ext cx="2422525" cy="1301750"/>
            <a:chOff x="1244" y="912"/>
            <a:chExt cx="1526" cy="820"/>
          </a:xfrm>
        </p:grpSpPr>
        <p:grpSp>
          <p:nvGrpSpPr>
            <p:cNvPr id="649220" name="Group 4"/>
            <p:cNvGrpSpPr>
              <a:grpSpLocks/>
            </p:cNvGrpSpPr>
            <p:nvPr/>
          </p:nvGrpSpPr>
          <p:grpSpPr bwMode="auto">
            <a:xfrm>
              <a:off x="1406" y="1056"/>
              <a:ext cx="528" cy="342"/>
              <a:chOff x="4209" y="694"/>
              <a:chExt cx="528" cy="342"/>
            </a:xfrm>
          </p:grpSpPr>
          <p:sp>
            <p:nvSpPr>
              <p:cNvPr id="649221" name="Rectangle 5"/>
              <p:cNvSpPr>
                <a:spLocks noChangeArrowheads="1"/>
              </p:cNvSpPr>
              <p:nvPr/>
            </p:nvSpPr>
            <p:spPr bwMode="auto">
              <a:xfrm>
                <a:off x="4209" y="694"/>
                <a:ext cx="528" cy="34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22" name="AutoShape 6"/>
              <p:cNvSpPr>
                <a:spLocks noChangeArrowheads="1"/>
              </p:cNvSpPr>
              <p:nvPr/>
            </p:nvSpPr>
            <p:spPr bwMode="auto">
              <a:xfrm>
                <a:off x="4305" y="743"/>
                <a:ext cx="336" cy="97"/>
              </a:xfrm>
              <a:prstGeom prst="rightArrow">
                <a:avLst>
                  <a:gd name="adj1" fmla="val 50000"/>
                  <a:gd name="adj2" fmla="val 173212"/>
                </a:avLst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23" name="AutoShape 7"/>
              <p:cNvSpPr>
                <a:spLocks noChangeArrowheads="1"/>
              </p:cNvSpPr>
              <p:nvPr/>
            </p:nvSpPr>
            <p:spPr bwMode="auto">
              <a:xfrm>
                <a:off x="4289" y="890"/>
                <a:ext cx="336" cy="97"/>
              </a:xfrm>
              <a:prstGeom prst="leftArrow">
                <a:avLst>
                  <a:gd name="adj1" fmla="val 50000"/>
                  <a:gd name="adj2" fmla="val 173180"/>
                </a:avLst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49224" name="Rectangle 8"/>
            <p:cNvSpPr>
              <a:spLocks noChangeArrowheads="1"/>
            </p:cNvSpPr>
            <p:nvPr/>
          </p:nvSpPr>
          <p:spPr bwMode="auto">
            <a:xfrm>
              <a:off x="1244" y="1388"/>
              <a:ext cx="85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 eaLnBrk="0" hangingPunct="0">
                <a:lnSpc>
                  <a:spcPts val="1800"/>
                </a:lnSpc>
              </a:pPr>
              <a: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Other</a:t>
              </a:r>
              <a:b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systems</a:t>
              </a:r>
            </a:p>
          </p:txBody>
        </p:sp>
        <p:grpSp>
          <p:nvGrpSpPr>
            <p:cNvPr id="649225" name="Group 9"/>
            <p:cNvGrpSpPr>
              <a:grpSpLocks/>
            </p:cNvGrpSpPr>
            <p:nvPr/>
          </p:nvGrpSpPr>
          <p:grpSpPr bwMode="auto">
            <a:xfrm>
              <a:off x="2160" y="912"/>
              <a:ext cx="305" cy="571"/>
              <a:chOff x="2716" y="3342"/>
              <a:chExt cx="305" cy="571"/>
            </a:xfrm>
          </p:grpSpPr>
          <p:sp>
            <p:nvSpPr>
              <p:cNvPr id="649226" name="Freeform 10"/>
              <p:cNvSpPr>
                <a:spLocks/>
              </p:cNvSpPr>
              <p:nvPr/>
            </p:nvSpPr>
            <p:spPr bwMode="auto">
              <a:xfrm>
                <a:off x="2716" y="3342"/>
                <a:ext cx="305" cy="571"/>
              </a:xfrm>
              <a:custGeom>
                <a:avLst/>
                <a:gdLst/>
                <a:ahLst/>
                <a:cxnLst>
                  <a:cxn ang="0">
                    <a:pos x="304" y="488"/>
                  </a:cxn>
                  <a:cxn ang="0">
                    <a:pos x="304" y="0"/>
                  </a:cxn>
                  <a:cxn ang="0">
                    <a:pos x="0" y="81"/>
                  </a:cxn>
                  <a:cxn ang="0">
                    <a:pos x="0" y="570"/>
                  </a:cxn>
                  <a:cxn ang="0">
                    <a:pos x="304" y="488"/>
                  </a:cxn>
                </a:cxnLst>
                <a:rect l="0" t="0" r="r" b="b"/>
                <a:pathLst>
                  <a:path w="305" h="571">
                    <a:moveTo>
                      <a:pt x="304" y="488"/>
                    </a:moveTo>
                    <a:lnTo>
                      <a:pt x="304" y="0"/>
                    </a:lnTo>
                    <a:lnTo>
                      <a:pt x="0" y="81"/>
                    </a:lnTo>
                    <a:lnTo>
                      <a:pt x="0" y="570"/>
                    </a:lnTo>
                    <a:lnTo>
                      <a:pt x="304" y="488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27" name="Freeform 11"/>
              <p:cNvSpPr>
                <a:spLocks/>
              </p:cNvSpPr>
              <p:nvPr/>
            </p:nvSpPr>
            <p:spPr bwMode="white">
              <a:xfrm>
                <a:off x="2734" y="3365"/>
                <a:ext cx="269" cy="524"/>
              </a:xfrm>
              <a:custGeom>
                <a:avLst/>
                <a:gdLst/>
                <a:ahLst/>
                <a:cxnLst>
                  <a:cxn ang="0">
                    <a:pos x="268" y="454"/>
                  </a:cxn>
                  <a:cxn ang="0">
                    <a:pos x="268" y="0"/>
                  </a:cxn>
                  <a:cxn ang="0">
                    <a:pos x="0" y="69"/>
                  </a:cxn>
                  <a:cxn ang="0">
                    <a:pos x="0" y="523"/>
                  </a:cxn>
                  <a:cxn ang="0">
                    <a:pos x="268" y="454"/>
                  </a:cxn>
                </a:cxnLst>
                <a:rect l="0" t="0" r="r" b="b"/>
                <a:pathLst>
                  <a:path w="269" h="524">
                    <a:moveTo>
                      <a:pt x="268" y="454"/>
                    </a:moveTo>
                    <a:lnTo>
                      <a:pt x="268" y="0"/>
                    </a:lnTo>
                    <a:lnTo>
                      <a:pt x="0" y="69"/>
                    </a:lnTo>
                    <a:lnTo>
                      <a:pt x="0" y="523"/>
                    </a:lnTo>
                    <a:lnTo>
                      <a:pt x="268" y="45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28" name="Freeform 12"/>
              <p:cNvSpPr>
                <a:spLocks/>
              </p:cNvSpPr>
              <p:nvPr/>
            </p:nvSpPr>
            <p:spPr bwMode="auto">
              <a:xfrm>
                <a:off x="2758" y="3449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29" name="Freeform 13"/>
              <p:cNvSpPr>
                <a:spLocks/>
              </p:cNvSpPr>
              <p:nvPr/>
            </p:nvSpPr>
            <p:spPr bwMode="auto">
              <a:xfrm>
                <a:off x="2758" y="3507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0" name="Freeform 14"/>
              <p:cNvSpPr>
                <a:spLocks/>
              </p:cNvSpPr>
              <p:nvPr/>
            </p:nvSpPr>
            <p:spPr bwMode="auto">
              <a:xfrm>
                <a:off x="2758" y="3565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1" name="Freeform 15"/>
              <p:cNvSpPr>
                <a:spLocks/>
              </p:cNvSpPr>
              <p:nvPr/>
            </p:nvSpPr>
            <p:spPr bwMode="auto">
              <a:xfrm>
                <a:off x="2758" y="3623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2" name="Freeform 16"/>
              <p:cNvSpPr>
                <a:spLocks/>
              </p:cNvSpPr>
              <p:nvPr/>
            </p:nvSpPr>
            <p:spPr bwMode="auto">
              <a:xfrm>
                <a:off x="2758" y="3680"/>
                <a:ext cx="91" cy="49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5"/>
                  </a:cxn>
                  <a:cxn ang="0">
                    <a:pos x="0" y="48"/>
                  </a:cxn>
                  <a:cxn ang="0">
                    <a:pos x="90" y="22"/>
                  </a:cxn>
                </a:cxnLst>
                <a:rect l="0" t="0" r="r" b="b"/>
                <a:pathLst>
                  <a:path w="91" h="49">
                    <a:moveTo>
                      <a:pt x="90" y="22"/>
                    </a:moveTo>
                    <a:lnTo>
                      <a:pt x="90" y="0"/>
                    </a:lnTo>
                    <a:lnTo>
                      <a:pt x="0" y="25"/>
                    </a:lnTo>
                    <a:lnTo>
                      <a:pt x="0" y="48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3" name="Freeform 17"/>
              <p:cNvSpPr>
                <a:spLocks/>
              </p:cNvSpPr>
              <p:nvPr/>
            </p:nvSpPr>
            <p:spPr bwMode="auto">
              <a:xfrm>
                <a:off x="2758" y="3739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4" name="Freeform 18"/>
              <p:cNvSpPr>
                <a:spLocks/>
              </p:cNvSpPr>
              <p:nvPr/>
            </p:nvSpPr>
            <p:spPr bwMode="auto">
              <a:xfrm>
                <a:off x="2758" y="3797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5" name="Freeform 19"/>
              <p:cNvSpPr>
                <a:spLocks/>
              </p:cNvSpPr>
              <p:nvPr/>
            </p:nvSpPr>
            <p:spPr bwMode="auto">
              <a:xfrm>
                <a:off x="2886" y="3412"/>
                <a:ext cx="91" cy="47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3"/>
                  </a:cxn>
                  <a:cxn ang="0">
                    <a:pos x="0" y="46"/>
                  </a:cxn>
                  <a:cxn ang="0">
                    <a:pos x="90" y="22"/>
                  </a:cxn>
                </a:cxnLst>
                <a:rect l="0" t="0" r="r" b="b"/>
                <a:pathLst>
                  <a:path w="91" h="47">
                    <a:moveTo>
                      <a:pt x="90" y="22"/>
                    </a:moveTo>
                    <a:lnTo>
                      <a:pt x="90" y="0"/>
                    </a:lnTo>
                    <a:lnTo>
                      <a:pt x="0" y="23"/>
                    </a:lnTo>
                    <a:lnTo>
                      <a:pt x="0" y="46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6" name="Freeform 20"/>
              <p:cNvSpPr>
                <a:spLocks/>
              </p:cNvSpPr>
              <p:nvPr/>
            </p:nvSpPr>
            <p:spPr bwMode="auto">
              <a:xfrm>
                <a:off x="2886" y="3471"/>
                <a:ext cx="91" cy="47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3"/>
                  </a:cxn>
                  <a:cxn ang="0">
                    <a:pos x="0" y="46"/>
                  </a:cxn>
                  <a:cxn ang="0">
                    <a:pos x="90" y="22"/>
                  </a:cxn>
                </a:cxnLst>
                <a:rect l="0" t="0" r="r" b="b"/>
                <a:pathLst>
                  <a:path w="91" h="47">
                    <a:moveTo>
                      <a:pt x="90" y="22"/>
                    </a:moveTo>
                    <a:lnTo>
                      <a:pt x="90" y="0"/>
                    </a:lnTo>
                    <a:lnTo>
                      <a:pt x="0" y="23"/>
                    </a:lnTo>
                    <a:lnTo>
                      <a:pt x="0" y="46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7" name="Freeform 21"/>
              <p:cNvSpPr>
                <a:spLocks/>
              </p:cNvSpPr>
              <p:nvPr/>
            </p:nvSpPr>
            <p:spPr bwMode="auto">
              <a:xfrm>
                <a:off x="2886" y="3528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8" name="Freeform 22"/>
              <p:cNvSpPr>
                <a:spLocks/>
              </p:cNvSpPr>
              <p:nvPr/>
            </p:nvSpPr>
            <p:spPr bwMode="auto">
              <a:xfrm>
                <a:off x="2886" y="3586"/>
                <a:ext cx="91" cy="47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3"/>
                  </a:cxn>
                  <a:cxn ang="0">
                    <a:pos x="0" y="46"/>
                  </a:cxn>
                  <a:cxn ang="0">
                    <a:pos x="90" y="22"/>
                  </a:cxn>
                </a:cxnLst>
                <a:rect l="0" t="0" r="r" b="b"/>
                <a:pathLst>
                  <a:path w="91" h="47">
                    <a:moveTo>
                      <a:pt x="90" y="22"/>
                    </a:moveTo>
                    <a:lnTo>
                      <a:pt x="90" y="0"/>
                    </a:lnTo>
                    <a:lnTo>
                      <a:pt x="0" y="23"/>
                    </a:lnTo>
                    <a:lnTo>
                      <a:pt x="0" y="46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39" name="Freeform 23"/>
              <p:cNvSpPr>
                <a:spLocks/>
              </p:cNvSpPr>
              <p:nvPr/>
            </p:nvSpPr>
            <p:spPr bwMode="auto">
              <a:xfrm>
                <a:off x="2886" y="3644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40" name="Freeform 24"/>
              <p:cNvSpPr>
                <a:spLocks/>
              </p:cNvSpPr>
              <p:nvPr/>
            </p:nvSpPr>
            <p:spPr bwMode="auto">
              <a:xfrm>
                <a:off x="2886" y="3702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241" name="Freeform 25"/>
              <p:cNvSpPr>
                <a:spLocks/>
              </p:cNvSpPr>
              <p:nvPr/>
            </p:nvSpPr>
            <p:spPr bwMode="auto">
              <a:xfrm>
                <a:off x="2886" y="3759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49242" name="Rectangle 26"/>
            <p:cNvSpPr>
              <a:spLocks noChangeArrowheads="1"/>
            </p:cNvSpPr>
            <p:nvPr/>
          </p:nvSpPr>
          <p:spPr bwMode="auto">
            <a:xfrm>
              <a:off x="1920" y="1392"/>
              <a:ext cx="85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 eaLnBrk="0" hangingPunct="0">
                <a:lnSpc>
                  <a:spcPts val="1800"/>
                </a:lnSpc>
              </a:pPr>
              <a:r>
                <a:rPr lang="en-US" altLang="zh-TW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Text </a:t>
              </a:r>
            </a:p>
            <a:p>
              <a:pPr defTabSz="822325" eaLnBrk="0" hangingPunct="0">
                <a:lnSpc>
                  <a:spcPts val="1800"/>
                </a:lnSpc>
              </a:pPr>
              <a: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File</a:t>
              </a:r>
            </a:p>
          </p:txBody>
        </p:sp>
      </p:grpSp>
      <p:sp>
        <p:nvSpPr>
          <p:cNvPr id="649243" name="Line 27"/>
          <p:cNvSpPr>
            <a:spLocks noChangeShapeType="1"/>
          </p:cNvSpPr>
          <p:nvPr/>
        </p:nvSpPr>
        <p:spPr bwMode="auto">
          <a:xfrm>
            <a:off x="3657600" y="1893888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9244" name="AutoShape 28"/>
          <p:cNvSpPr>
            <a:spLocks noChangeArrowheads="1"/>
          </p:cNvSpPr>
          <p:nvPr/>
        </p:nvSpPr>
        <p:spPr bwMode="auto">
          <a:xfrm rot="-5400000">
            <a:off x="6362700" y="1242437"/>
            <a:ext cx="990600" cy="1379101"/>
          </a:xfrm>
          <a:prstGeom prst="can">
            <a:avLst>
              <a:gd name="adj" fmla="val 5567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9245" name="Text Box 29"/>
          <p:cNvSpPr txBox="1">
            <a:spLocks noChangeArrowheads="1"/>
          </p:cNvSpPr>
          <p:nvPr/>
        </p:nvSpPr>
        <p:spPr bwMode="auto">
          <a:xfrm>
            <a:off x="5791200" y="1817688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 Tables</a:t>
            </a:r>
          </a:p>
        </p:txBody>
      </p:sp>
      <p:sp>
        <p:nvSpPr>
          <p:cNvPr id="649246" name="Line 30"/>
          <p:cNvSpPr>
            <a:spLocks noChangeShapeType="1"/>
          </p:cNvSpPr>
          <p:nvPr/>
        </p:nvSpPr>
        <p:spPr bwMode="auto">
          <a:xfrm>
            <a:off x="7391400" y="2503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49247" name="Group 31"/>
          <p:cNvGrpSpPr>
            <a:grpSpLocks/>
          </p:cNvGrpSpPr>
          <p:nvPr/>
        </p:nvGrpSpPr>
        <p:grpSpPr bwMode="auto">
          <a:xfrm>
            <a:off x="6926263" y="2960688"/>
            <a:ext cx="693737" cy="838200"/>
            <a:chOff x="1137" y="698"/>
            <a:chExt cx="293" cy="393"/>
          </a:xfrm>
        </p:grpSpPr>
        <p:sp>
          <p:nvSpPr>
            <p:cNvPr id="649248" name="Freeform 32"/>
            <p:cNvSpPr>
              <a:spLocks/>
            </p:cNvSpPr>
            <p:nvPr/>
          </p:nvSpPr>
          <p:spPr bwMode="auto">
            <a:xfrm>
              <a:off x="1137" y="698"/>
              <a:ext cx="267" cy="379"/>
            </a:xfrm>
            <a:custGeom>
              <a:avLst/>
              <a:gdLst/>
              <a:ahLst/>
              <a:cxnLst>
                <a:cxn ang="0">
                  <a:pos x="266" y="257"/>
                </a:cxn>
                <a:cxn ang="0">
                  <a:pos x="266" y="0"/>
                </a:cxn>
                <a:cxn ang="0">
                  <a:pos x="0" y="112"/>
                </a:cxn>
                <a:cxn ang="0">
                  <a:pos x="0" y="378"/>
                </a:cxn>
                <a:cxn ang="0">
                  <a:pos x="266" y="257"/>
                </a:cxn>
              </a:cxnLst>
              <a:rect l="0" t="0" r="r" b="b"/>
              <a:pathLst>
                <a:path w="267" h="379">
                  <a:moveTo>
                    <a:pt x="266" y="257"/>
                  </a:moveTo>
                  <a:lnTo>
                    <a:pt x="266" y="0"/>
                  </a:lnTo>
                  <a:lnTo>
                    <a:pt x="0" y="112"/>
                  </a:lnTo>
                  <a:lnTo>
                    <a:pt x="0" y="378"/>
                  </a:lnTo>
                  <a:lnTo>
                    <a:pt x="266" y="257"/>
                  </a:lnTo>
                </a:path>
              </a:pathLst>
            </a:custGeom>
            <a:solidFill>
              <a:srgbClr val="77777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49" name="Freeform 33"/>
            <p:cNvSpPr>
              <a:spLocks/>
            </p:cNvSpPr>
            <p:nvPr/>
          </p:nvSpPr>
          <p:spPr bwMode="auto">
            <a:xfrm>
              <a:off x="1150" y="704"/>
              <a:ext cx="267" cy="380"/>
            </a:xfrm>
            <a:custGeom>
              <a:avLst/>
              <a:gdLst/>
              <a:ahLst/>
              <a:cxnLst>
                <a:cxn ang="0">
                  <a:pos x="266" y="258"/>
                </a:cxn>
                <a:cxn ang="0">
                  <a:pos x="266" y="0"/>
                </a:cxn>
                <a:cxn ang="0">
                  <a:pos x="0" y="112"/>
                </a:cxn>
                <a:cxn ang="0">
                  <a:pos x="0" y="379"/>
                </a:cxn>
                <a:cxn ang="0">
                  <a:pos x="266" y="258"/>
                </a:cxn>
              </a:cxnLst>
              <a:rect l="0" t="0" r="r" b="b"/>
              <a:pathLst>
                <a:path w="267" h="380">
                  <a:moveTo>
                    <a:pt x="266" y="258"/>
                  </a:moveTo>
                  <a:lnTo>
                    <a:pt x="266" y="0"/>
                  </a:lnTo>
                  <a:lnTo>
                    <a:pt x="0" y="112"/>
                  </a:lnTo>
                  <a:lnTo>
                    <a:pt x="0" y="379"/>
                  </a:lnTo>
                  <a:lnTo>
                    <a:pt x="266" y="25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0" name="Freeform 34"/>
            <p:cNvSpPr>
              <a:spLocks/>
            </p:cNvSpPr>
            <p:nvPr/>
          </p:nvSpPr>
          <p:spPr bwMode="auto">
            <a:xfrm>
              <a:off x="1163" y="712"/>
              <a:ext cx="267" cy="379"/>
            </a:xfrm>
            <a:custGeom>
              <a:avLst/>
              <a:gdLst/>
              <a:ahLst/>
              <a:cxnLst>
                <a:cxn ang="0">
                  <a:pos x="266" y="257"/>
                </a:cxn>
                <a:cxn ang="0">
                  <a:pos x="266" y="0"/>
                </a:cxn>
                <a:cxn ang="0">
                  <a:pos x="0" y="111"/>
                </a:cxn>
                <a:cxn ang="0">
                  <a:pos x="0" y="378"/>
                </a:cxn>
                <a:cxn ang="0">
                  <a:pos x="266" y="257"/>
                </a:cxn>
              </a:cxnLst>
              <a:rect l="0" t="0" r="r" b="b"/>
              <a:pathLst>
                <a:path w="267" h="379">
                  <a:moveTo>
                    <a:pt x="266" y="257"/>
                  </a:moveTo>
                  <a:lnTo>
                    <a:pt x="266" y="0"/>
                  </a:lnTo>
                  <a:lnTo>
                    <a:pt x="0" y="111"/>
                  </a:lnTo>
                  <a:lnTo>
                    <a:pt x="0" y="378"/>
                  </a:lnTo>
                  <a:lnTo>
                    <a:pt x="266" y="25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DDDDDD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1" name="Freeform 35"/>
            <p:cNvSpPr>
              <a:spLocks/>
            </p:cNvSpPr>
            <p:nvPr/>
          </p:nvSpPr>
          <p:spPr bwMode="auto">
            <a:xfrm>
              <a:off x="1183" y="749"/>
              <a:ext cx="229" cy="317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97" y="54"/>
                </a:cxn>
                <a:cxn ang="0">
                  <a:pos x="97" y="124"/>
                </a:cxn>
                <a:cxn ang="0">
                  <a:pos x="0" y="166"/>
                </a:cxn>
                <a:cxn ang="0">
                  <a:pos x="0" y="316"/>
                </a:cxn>
                <a:cxn ang="0">
                  <a:pos x="97" y="272"/>
                </a:cxn>
                <a:cxn ang="0">
                  <a:pos x="97" y="272"/>
                </a:cxn>
                <a:cxn ang="0">
                  <a:pos x="176" y="237"/>
                </a:cxn>
                <a:cxn ang="0">
                  <a:pos x="228" y="214"/>
                </a:cxn>
                <a:cxn ang="0">
                  <a:pos x="228" y="214"/>
                </a:cxn>
                <a:cxn ang="0">
                  <a:pos x="228" y="214"/>
                </a:cxn>
                <a:cxn ang="0">
                  <a:pos x="228" y="0"/>
                </a:cxn>
              </a:cxnLst>
              <a:rect l="0" t="0" r="r" b="b"/>
              <a:pathLst>
                <a:path w="229" h="317">
                  <a:moveTo>
                    <a:pt x="228" y="0"/>
                  </a:moveTo>
                  <a:lnTo>
                    <a:pt x="97" y="54"/>
                  </a:lnTo>
                  <a:lnTo>
                    <a:pt x="97" y="124"/>
                  </a:lnTo>
                  <a:lnTo>
                    <a:pt x="0" y="166"/>
                  </a:lnTo>
                  <a:lnTo>
                    <a:pt x="0" y="316"/>
                  </a:lnTo>
                  <a:lnTo>
                    <a:pt x="97" y="272"/>
                  </a:lnTo>
                  <a:lnTo>
                    <a:pt x="97" y="272"/>
                  </a:lnTo>
                  <a:lnTo>
                    <a:pt x="176" y="237"/>
                  </a:lnTo>
                  <a:lnTo>
                    <a:pt x="228" y="214"/>
                  </a:lnTo>
                  <a:lnTo>
                    <a:pt x="228" y="214"/>
                  </a:lnTo>
                  <a:lnTo>
                    <a:pt x="228" y="214"/>
                  </a:lnTo>
                  <a:lnTo>
                    <a:pt x="228" y="0"/>
                  </a:lnTo>
                </a:path>
              </a:pathLst>
            </a:custGeom>
            <a:solidFill>
              <a:srgbClr val="FFFFDE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2" name="Freeform 36"/>
            <p:cNvSpPr>
              <a:spLocks/>
            </p:cNvSpPr>
            <p:nvPr/>
          </p:nvSpPr>
          <p:spPr bwMode="auto">
            <a:xfrm>
              <a:off x="1183" y="952"/>
              <a:ext cx="229" cy="114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0"/>
                </a:cxn>
                <a:cxn ang="0">
                  <a:pos x="0" y="99"/>
                </a:cxn>
                <a:cxn ang="0">
                  <a:pos x="0" y="113"/>
                </a:cxn>
                <a:cxn ang="0">
                  <a:pos x="228" y="11"/>
                </a:cxn>
              </a:cxnLst>
              <a:rect l="0" t="0" r="r" b="b"/>
              <a:pathLst>
                <a:path w="229" h="114">
                  <a:moveTo>
                    <a:pt x="228" y="11"/>
                  </a:moveTo>
                  <a:lnTo>
                    <a:pt x="228" y="0"/>
                  </a:lnTo>
                  <a:lnTo>
                    <a:pt x="0" y="99"/>
                  </a:lnTo>
                  <a:lnTo>
                    <a:pt x="0" y="113"/>
                  </a:lnTo>
                  <a:lnTo>
                    <a:pt x="228" y="11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3" name="Freeform 37"/>
            <p:cNvSpPr>
              <a:spLocks/>
            </p:cNvSpPr>
            <p:nvPr/>
          </p:nvSpPr>
          <p:spPr bwMode="auto">
            <a:xfrm>
              <a:off x="1183" y="927"/>
              <a:ext cx="229" cy="112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1"/>
                </a:cxn>
                <a:cxn ang="0">
                  <a:pos x="228" y="11"/>
                </a:cxn>
              </a:cxnLst>
              <a:rect l="0" t="0" r="r" b="b"/>
              <a:pathLst>
                <a:path w="229" h="112">
                  <a:moveTo>
                    <a:pt x="228" y="11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1"/>
                  </a:lnTo>
                  <a:lnTo>
                    <a:pt x="228" y="11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4" name="Freeform 38"/>
            <p:cNvSpPr>
              <a:spLocks/>
            </p:cNvSpPr>
            <p:nvPr/>
          </p:nvSpPr>
          <p:spPr bwMode="auto">
            <a:xfrm>
              <a:off x="1183" y="900"/>
              <a:ext cx="229" cy="112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1"/>
                </a:cxn>
                <a:cxn ang="0">
                  <a:pos x="228" y="11"/>
                </a:cxn>
              </a:cxnLst>
              <a:rect l="0" t="0" r="r" b="b"/>
              <a:pathLst>
                <a:path w="229" h="112">
                  <a:moveTo>
                    <a:pt x="228" y="11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1"/>
                  </a:lnTo>
                  <a:lnTo>
                    <a:pt x="228" y="11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5" name="Freeform 39"/>
            <p:cNvSpPr>
              <a:spLocks/>
            </p:cNvSpPr>
            <p:nvPr/>
          </p:nvSpPr>
          <p:spPr bwMode="auto">
            <a:xfrm>
              <a:off x="1183" y="874"/>
              <a:ext cx="229" cy="112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1"/>
                </a:cxn>
                <a:cxn ang="0">
                  <a:pos x="228" y="11"/>
                </a:cxn>
              </a:cxnLst>
              <a:rect l="0" t="0" r="r" b="b"/>
              <a:pathLst>
                <a:path w="229" h="112">
                  <a:moveTo>
                    <a:pt x="228" y="11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1"/>
                  </a:lnTo>
                  <a:lnTo>
                    <a:pt x="228" y="11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6" name="Freeform 40"/>
            <p:cNvSpPr>
              <a:spLocks/>
            </p:cNvSpPr>
            <p:nvPr/>
          </p:nvSpPr>
          <p:spPr bwMode="auto">
            <a:xfrm>
              <a:off x="1183" y="818"/>
              <a:ext cx="229" cy="113"/>
            </a:xfrm>
            <a:custGeom>
              <a:avLst/>
              <a:gdLst/>
              <a:ahLst/>
              <a:cxnLst>
                <a:cxn ang="0">
                  <a:pos x="228" y="13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2"/>
                </a:cxn>
                <a:cxn ang="0">
                  <a:pos x="228" y="13"/>
                </a:cxn>
              </a:cxnLst>
              <a:rect l="0" t="0" r="r" b="b"/>
              <a:pathLst>
                <a:path w="229" h="113">
                  <a:moveTo>
                    <a:pt x="228" y="13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2"/>
                  </a:lnTo>
                  <a:lnTo>
                    <a:pt x="228" y="13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7" name="Freeform 41"/>
            <p:cNvSpPr>
              <a:spLocks/>
            </p:cNvSpPr>
            <p:nvPr/>
          </p:nvSpPr>
          <p:spPr bwMode="auto">
            <a:xfrm>
              <a:off x="1183" y="846"/>
              <a:ext cx="229" cy="113"/>
            </a:xfrm>
            <a:custGeom>
              <a:avLst/>
              <a:gdLst/>
              <a:ahLst/>
              <a:cxnLst>
                <a:cxn ang="0">
                  <a:pos x="228" y="13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2"/>
                </a:cxn>
                <a:cxn ang="0">
                  <a:pos x="228" y="13"/>
                </a:cxn>
              </a:cxnLst>
              <a:rect l="0" t="0" r="r" b="b"/>
              <a:pathLst>
                <a:path w="229" h="113">
                  <a:moveTo>
                    <a:pt x="228" y="13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2"/>
                  </a:lnTo>
                  <a:lnTo>
                    <a:pt x="228" y="13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8" name="Line 42"/>
            <p:cNvSpPr>
              <a:spLocks noChangeShapeType="1"/>
            </p:cNvSpPr>
            <p:nvPr/>
          </p:nvSpPr>
          <p:spPr bwMode="auto">
            <a:xfrm>
              <a:off x="1295" y="798"/>
              <a:ext cx="0" cy="216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59" name="Line 43"/>
            <p:cNvSpPr>
              <a:spLocks noChangeShapeType="1"/>
            </p:cNvSpPr>
            <p:nvPr/>
          </p:nvSpPr>
          <p:spPr bwMode="auto">
            <a:xfrm flipH="1">
              <a:off x="1293" y="798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0" name="Line 44"/>
            <p:cNvSpPr>
              <a:spLocks noChangeShapeType="1"/>
            </p:cNvSpPr>
            <p:nvPr/>
          </p:nvSpPr>
          <p:spPr bwMode="auto">
            <a:xfrm>
              <a:off x="1293" y="1014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1" name="Line 45"/>
            <p:cNvSpPr>
              <a:spLocks noChangeShapeType="1"/>
            </p:cNvSpPr>
            <p:nvPr/>
          </p:nvSpPr>
          <p:spPr bwMode="auto">
            <a:xfrm>
              <a:off x="1310" y="793"/>
              <a:ext cx="0" cy="216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2" name="Line 46"/>
            <p:cNvSpPr>
              <a:spLocks noChangeShapeType="1"/>
            </p:cNvSpPr>
            <p:nvPr/>
          </p:nvSpPr>
          <p:spPr bwMode="auto">
            <a:xfrm flipH="1">
              <a:off x="1308" y="793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3" name="Line 47"/>
            <p:cNvSpPr>
              <a:spLocks noChangeShapeType="1"/>
            </p:cNvSpPr>
            <p:nvPr/>
          </p:nvSpPr>
          <p:spPr bwMode="auto">
            <a:xfrm>
              <a:off x="1308" y="1009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4" name="Line 48"/>
            <p:cNvSpPr>
              <a:spLocks noChangeShapeType="1"/>
            </p:cNvSpPr>
            <p:nvPr/>
          </p:nvSpPr>
          <p:spPr bwMode="auto">
            <a:xfrm>
              <a:off x="1323" y="785"/>
              <a:ext cx="0" cy="218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5" name="Line 49"/>
            <p:cNvSpPr>
              <a:spLocks noChangeShapeType="1"/>
            </p:cNvSpPr>
            <p:nvPr/>
          </p:nvSpPr>
          <p:spPr bwMode="auto">
            <a:xfrm flipH="1">
              <a:off x="1321" y="786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6" name="Line 50"/>
            <p:cNvSpPr>
              <a:spLocks noChangeShapeType="1"/>
            </p:cNvSpPr>
            <p:nvPr/>
          </p:nvSpPr>
          <p:spPr bwMode="auto">
            <a:xfrm>
              <a:off x="1321" y="1003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7" name="Line 51"/>
            <p:cNvSpPr>
              <a:spLocks noChangeShapeType="1"/>
            </p:cNvSpPr>
            <p:nvPr/>
          </p:nvSpPr>
          <p:spPr bwMode="auto">
            <a:xfrm>
              <a:off x="1337" y="781"/>
              <a:ext cx="0" cy="214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8" name="Line 52"/>
            <p:cNvSpPr>
              <a:spLocks noChangeShapeType="1"/>
            </p:cNvSpPr>
            <p:nvPr/>
          </p:nvSpPr>
          <p:spPr bwMode="auto">
            <a:xfrm flipH="1">
              <a:off x="1335" y="781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69" name="Line 53"/>
            <p:cNvSpPr>
              <a:spLocks noChangeShapeType="1"/>
            </p:cNvSpPr>
            <p:nvPr/>
          </p:nvSpPr>
          <p:spPr bwMode="auto">
            <a:xfrm>
              <a:off x="1335" y="995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0" name="Line 54"/>
            <p:cNvSpPr>
              <a:spLocks noChangeShapeType="1"/>
            </p:cNvSpPr>
            <p:nvPr/>
          </p:nvSpPr>
          <p:spPr bwMode="auto">
            <a:xfrm>
              <a:off x="1351" y="775"/>
              <a:ext cx="0" cy="214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1" name="Line 55"/>
            <p:cNvSpPr>
              <a:spLocks noChangeShapeType="1"/>
            </p:cNvSpPr>
            <p:nvPr/>
          </p:nvSpPr>
          <p:spPr bwMode="auto">
            <a:xfrm flipH="1">
              <a:off x="1349" y="775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2" name="Line 56"/>
            <p:cNvSpPr>
              <a:spLocks noChangeShapeType="1"/>
            </p:cNvSpPr>
            <p:nvPr/>
          </p:nvSpPr>
          <p:spPr bwMode="auto">
            <a:xfrm>
              <a:off x="1349" y="989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3" name="Line 57"/>
            <p:cNvSpPr>
              <a:spLocks noChangeShapeType="1"/>
            </p:cNvSpPr>
            <p:nvPr/>
          </p:nvSpPr>
          <p:spPr bwMode="auto">
            <a:xfrm>
              <a:off x="1365" y="768"/>
              <a:ext cx="0" cy="215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4" name="Line 58"/>
            <p:cNvSpPr>
              <a:spLocks noChangeShapeType="1"/>
            </p:cNvSpPr>
            <p:nvPr/>
          </p:nvSpPr>
          <p:spPr bwMode="auto">
            <a:xfrm flipH="1">
              <a:off x="1363" y="769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5" name="Line 59"/>
            <p:cNvSpPr>
              <a:spLocks noChangeShapeType="1"/>
            </p:cNvSpPr>
            <p:nvPr/>
          </p:nvSpPr>
          <p:spPr bwMode="auto">
            <a:xfrm>
              <a:off x="1363" y="984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6" name="Line 60"/>
            <p:cNvSpPr>
              <a:spLocks noChangeShapeType="1"/>
            </p:cNvSpPr>
            <p:nvPr/>
          </p:nvSpPr>
          <p:spPr bwMode="auto">
            <a:xfrm>
              <a:off x="1380" y="762"/>
              <a:ext cx="0" cy="214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7" name="Line 61"/>
            <p:cNvSpPr>
              <a:spLocks noChangeShapeType="1"/>
            </p:cNvSpPr>
            <p:nvPr/>
          </p:nvSpPr>
          <p:spPr bwMode="auto">
            <a:xfrm flipH="1">
              <a:off x="1379" y="762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8" name="Line 62"/>
            <p:cNvSpPr>
              <a:spLocks noChangeShapeType="1"/>
            </p:cNvSpPr>
            <p:nvPr/>
          </p:nvSpPr>
          <p:spPr bwMode="auto">
            <a:xfrm>
              <a:off x="1379" y="976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79" name="Line 63"/>
            <p:cNvSpPr>
              <a:spLocks noChangeShapeType="1"/>
            </p:cNvSpPr>
            <p:nvPr/>
          </p:nvSpPr>
          <p:spPr bwMode="auto">
            <a:xfrm>
              <a:off x="1395" y="755"/>
              <a:ext cx="0" cy="213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0" name="Line 64"/>
            <p:cNvSpPr>
              <a:spLocks noChangeShapeType="1"/>
            </p:cNvSpPr>
            <p:nvPr/>
          </p:nvSpPr>
          <p:spPr bwMode="auto">
            <a:xfrm flipH="1">
              <a:off x="1393" y="756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1" name="Line 65"/>
            <p:cNvSpPr>
              <a:spLocks noChangeShapeType="1"/>
            </p:cNvSpPr>
            <p:nvPr/>
          </p:nvSpPr>
          <p:spPr bwMode="auto">
            <a:xfrm>
              <a:off x="1393" y="969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2" name="Line 66"/>
            <p:cNvSpPr>
              <a:spLocks noChangeShapeType="1"/>
            </p:cNvSpPr>
            <p:nvPr/>
          </p:nvSpPr>
          <p:spPr bwMode="auto">
            <a:xfrm flipV="1">
              <a:off x="1183" y="831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3" name="Line 67"/>
            <p:cNvSpPr>
              <a:spLocks noChangeShapeType="1"/>
            </p:cNvSpPr>
            <p:nvPr/>
          </p:nvSpPr>
          <p:spPr bwMode="auto">
            <a:xfrm>
              <a:off x="1182" y="928"/>
              <a:ext cx="1" cy="1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4" name="Line 68"/>
            <p:cNvSpPr>
              <a:spLocks noChangeShapeType="1"/>
            </p:cNvSpPr>
            <p:nvPr/>
          </p:nvSpPr>
          <p:spPr bwMode="auto">
            <a:xfrm flipH="1" flipV="1">
              <a:off x="1409" y="829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5" name="Line 69"/>
            <p:cNvSpPr>
              <a:spLocks noChangeShapeType="1"/>
            </p:cNvSpPr>
            <p:nvPr/>
          </p:nvSpPr>
          <p:spPr bwMode="auto">
            <a:xfrm flipV="1">
              <a:off x="1183" y="845"/>
              <a:ext cx="228" cy="98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6" name="Line 70"/>
            <p:cNvSpPr>
              <a:spLocks noChangeShapeType="1"/>
            </p:cNvSpPr>
            <p:nvPr/>
          </p:nvSpPr>
          <p:spPr bwMode="auto">
            <a:xfrm>
              <a:off x="1182" y="942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7" name="Line 71"/>
            <p:cNvSpPr>
              <a:spLocks noChangeShapeType="1"/>
            </p:cNvSpPr>
            <p:nvPr/>
          </p:nvSpPr>
          <p:spPr bwMode="auto">
            <a:xfrm flipH="1" flipV="1">
              <a:off x="1409" y="843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8" name="Line 72"/>
            <p:cNvSpPr>
              <a:spLocks noChangeShapeType="1"/>
            </p:cNvSpPr>
            <p:nvPr/>
          </p:nvSpPr>
          <p:spPr bwMode="auto">
            <a:xfrm flipV="1">
              <a:off x="1183" y="857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89" name="Line 73"/>
            <p:cNvSpPr>
              <a:spLocks noChangeShapeType="1"/>
            </p:cNvSpPr>
            <p:nvPr/>
          </p:nvSpPr>
          <p:spPr bwMode="auto">
            <a:xfrm>
              <a:off x="1182" y="954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0" name="Line 74"/>
            <p:cNvSpPr>
              <a:spLocks noChangeShapeType="1"/>
            </p:cNvSpPr>
            <p:nvPr/>
          </p:nvSpPr>
          <p:spPr bwMode="auto">
            <a:xfrm flipH="1" flipV="1">
              <a:off x="1409" y="857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1" name="Line 75"/>
            <p:cNvSpPr>
              <a:spLocks noChangeShapeType="1"/>
            </p:cNvSpPr>
            <p:nvPr/>
          </p:nvSpPr>
          <p:spPr bwMode="auto">
            <a:xfrm flipV="1">
              <a:off x="1183" y="871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2" name="Line 76"/>
            <p:cNvSpPr>
              <a:spLocks noChangeShapeType="1"/>
            </p:cNvSpPr>
            <p:nvPr/>
          </p:nvSpPr>
          <p:spPr bwMode="auto">
            <a:xfrm>
              <a:off x="1182" y="968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3" name="Line 77"/>
            <p:cNvSpPr>
              <a:spLocks noChangeShapeType="1"/>
            </p:cNvSpPr>
            <p:nvPr/>
          </p:nvSpPr>
          <p:spPr bwMode="auto">
            <a:xfrm flipH="1" flipV="1">
              <a:off x="1409" y="871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4" name="Line 78"/>
            <p:cNvSpPr>
              <a:spLocks noChangeShapeType="1"/>
            </p:cNvSpPr>
            <p:nvPr/>
          </p:nvSpPr>
          <p:spPr bwMode="auto">
            <a:xfrm flipV="1">
              <a:off x="1183" y="885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5" name="Line 79"/>
            <p:cNvSpPr>
              <a:spLocks noChangeShapeType="1"/>
            </p:cNvSpPr>
            <p:nvPr/>
          </p:nvSpPr>
          <p:spPr bwMode="auto">
            <a:xfrm>
              <a:off x="1182" y="984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6" name="Line 80"/>
            <p:cNvSpPr>
              <a:spLocks noChangeShapeType="1"/>
            </p:cNvSpPr>
            <p:nvPr/>
          </p:nvSpPr>
          <p:spPr bwMode="auto">
            <a:xfrm flipH="1" flipV="1">
              <a:off x="1409" y="885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7" name="Line 81"/>
            <p:cNvSpPr>
              <a:spLocks noChangeShapeType="1"/>
            </p:cNvSpPr>
            <p:nvPr/>
          </p:nvSpPr>
          <p:spPr bwMode="auto">
            <a:xfrm flipV="1">
              <a:off x="1183" y="901"/>
              <a:ext cx="228" cy="98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8" name="Line 82"/>
            <p:cNvSpPr>
              <a:spLocks noChangeShapeType="1"/>
            </p:cNvSpPr>
            <p:nvPr/>
          </p:nvSpPr>
          <p:spPr bwMode="auto">
            <a:xfrm>
              <a:off x="1182" y="997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299" name="Line 83"/>
            <p:cNvSpPr>
              <a:spLocks noChangeShapeType="1"/>
            </p:cNvSpPr>
            <p:nvPr/>
          </p:nvSpPr>
          <p:spPr bwMode="auto">
            <a:xfrm flipH="1" flipV="1">
              <a:off x="1409" y="898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0" name="Line 84"/>
            <p:cNvSpPr>
              <a:spLocks noChangeShapeType="1"/>
            </p:cNvSpPr>
            <p:nvPr/>
          </p:nvSpPr>
          <p:spPr bwMode="auto">
            <a:xfrm flipV="1">
              <a:off x="1183" y="912"/>
              <a:ext cx="228" cy="10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1" name="Line 85"/>
            <p:cNvSpPr>
              <a:spLocks noChangeShapeType="1"/>
            </p:cNvSpPr>
            <p:nvPr/>
          </p:nvSpPr>
          <p:spPr bwMode="auto">
            <a:xfrm>
              <a:off x="1182" y="1012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2" name="Line 86"/>
            <p:cNvSpPr>
              <a:spLocks noChangeShapeType="1"/>
            </p:cNvSpPr>
            <p:nvPr/>
          </p:nvSpPr>
          <p:spPr bwMode="auto">
            <a:xfrm flipH="1" flipV="1">
              <a:off x="1409" y="910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3" name="Line 87"/>
            <p:cNvSpPr>
              <a:spLocks noChangeShapeType="1"/>
            </p:cNvSpPr>
            <p:nvPr/>
          </p:nvSpPr>
          <p:spPr bwMode="auto">
            <a:xfrm flipV="1">
              <a:off x="1183" y="925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4" name="Line 88"/>
            <p:cNvSpPr>
              <a:spLocks noChangeShapeType="1"/>
            </p:cNvSpPr>
            <p:nvPr/>
          </p:nvSpPr>
          <p:spPr bwMode="auto">
            <a:xfrm>
              <a:off x="1182" y="1024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5" name="Line 89"/>
            <p:cNvSpPr>
              <a:spLocks noChangeShapeType="1"/>
            </p:cNvSpPr>
            <p:nvPr/>
          </p:nvSpPr>
          <p:spPr bwMode="auto">
            <a:xfrm flipH="1" flipV="1">
              <a:off x="1409" y="925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6" name="Line 90"/>
            <p:cNvSpPr>
              <a:spLocks noChangeShapeType="1"/>
            </p:cNvSpPr>
            <p:nvPr/>
          </p:nvSpPr>
          <p:spPr bwMode="auto">
            <a:xfrm flipV="1">
              <a:off x="1183" y="940"/>
              <a:ext cx="228" cy="98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7" name="Line 91"/>
            <p:cNvSpPr>
              <a:spLocks noChangeShapeType="1"/>
            </p:cNvSpPr>
            <p:nvPr/>
          </p:nvSpPr>
          <p:spPr bwMode="auto">
            <a:xfrm>
              <a:off x="1182" y="1037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8" name="Line 92"/>
            <p:cNvSpPr>
              <a:spLocks noChangeShapeType="1"/>
            </p:cNvSpPr>
            <p:nvPr/>
          </p:nvSpPr>
          <p:spPr bwMode="auto">
            <a:xfrm flipH="1" flipV="1">
              <a:off x="1409" y="939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09" name="Line 93"/>
            <p:cNvSpPr>
              <a:spLocks noChangeShapeType="1"/>
            </p:cNvSpPr>
            <p:nvPr/>
          </p:nvSpPr>
          <p:spPr bwMode="auto">
            <a:xfrm flipV="1">
              <a:off x="1183" y="952"/>
              <a:ext cx="228" cy="10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10" name="Line 94"/>
            <p:cNvSpPr>
              <a:spLocks noChangeShapeType="1"/>
            </p:cNvSpPr>
            <p:nvPr/>
          </p:nvSpPr>
          <p:spPr bwMode="auto">
            <a:xfrm>
              <a:off x="1182" y="1051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11" name="Line 95"/>
            <p:cNvSpPr>
              <a:spLocks noChangeShapeType="1"/>
            </p:cNvSpPr>
            <p:nvPr/>
          </p:nvSpPr>
          <p:spPr bwMode="auto">
            <a:xfrm flipH="1" flipV="1">
              <a:off x="1409" y="950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12" name="Freeform 96"/>
            <p:cNvSpPr>
              <a:spLocks/>
            </p:cNvSpPr>
            <p:nvPr/>
          </p:nvSpPr>
          <p:spPr bwMode="auto">
            <a:xfrm>
              <a:off x="1281" y="748"/>
              <a:ext cx="131" cy="274"/>
            </a:xfrm>
            <a:custGeom>
              <a:avLst/>
              <a:gdLst/>
              <a:ahLst/>
              <a:cxnLst>
                <a:cxn ang="0">
                  <a:pos x="130" y="214"/>
                </a:cxn>
                <a:cxn ang="0">
                  <a:pos x="130" y="0"/>
                </a:cxn>
                <a:cxn ang="0">
                  <a:pos x="0" y="54"/>
                </a:cxn>
                <a:cxn ang="0">
                  <a:pos x="0" y="273"/>
                </a:cxn>
                <a:cxn ang="0">
                  <a:pos x="130" y="214"/>
                </a:cxn>
              </a:cxnLst>
              <a:rect l="0" t="0" r="r" b="b"/>
              <a:pathLst>
                <a:path w="131" h="274">
                  <a:moveTo>
                    <a:pt x="130" y="214"/>
                  </a:moveTo>
                  <a:lnTo>
                    <a:pt x="130" y="0"/>
                  </a:lnTo>
                  <a:lnTo>
                    <a:pt x="0" y="54"/>
                  </a:lnTo>
                  <a:lnTo>
                    <a:pt x="0" y="273"/>
                  </a:lnTo>
                  <a:lnTo>
                    <a:pt x="130" y="214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13" name="Freeform 97"/>
            <p:cNvSpPr>
              <a:spLocks/>
            </p:cNvSpPr>
            <p:nvPr/>
          </p:nvSpPr>
          <p:spPr bwMode="auto">
            <a:xfrm>
              <a:off x="1183" y="819"/>
              <a:ext cx="229" cy="247"/>
            </a:xfrm>
            <a:custGeom>
              <a:avLst/>
              <a:gdLst/>
              <a:ahLst/>
              <a:cxnLst>
                <a:cxn ang="0">
                  <a:pos x="228" y="144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246"/>
                </a:cxn>
                <a:cxn ang="0">
                  <a:pos x="228" y="144"/>
                </a:cxn>
              </a:cxnLst>
              <a:rect l="0" t="0" r="r" b="b"/>
              <a:pathLst>
                <a:path w="229" h="247">
                  <a:moveTo>
                    <a:pt x="228" y="144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246"/>
                  </a:lnTo>
                  <a:lnTo>
                    <a:pt x="228" y="144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49314" name="Text Box 98"/>
          <p:cNvSpPr txBox="1">
            <a:spLocks noChangeArrowheads="1"/>
          </p:cNvSpPr>
          <p:nvPr/>
        </p:nvSpPr>
        <p:spPr bwMode="auto">
          <a:xfrm>
            <a:off x="4114800" y="1970088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轉入</a:t>
            </a:r>
          </a:p>
        </p:txBody>
      </p:sp>
      <p:grpSp>
        <p:nvGrpSpPr>
          <p:cNvPr id="649315" name="Group 99"/>
          <p:cNvGrpSpPr>
            <a:grpSpLocks/>
          </p:cNvGrpSpPr>
          <p:nvPr/>
        </p:nvGrpSpPr>
        <p:grpSpPr bwMode="auto">
          <a:xfrm>
            <a:off x="4778375" y="5475288"/>
            <a:ext cx="762000" cy="762000"/>
            <a:chOff x="2716" y="3342"/>
            <a:chExt cx="305" cy="571"/>
          </a:xfrm>
        </p:grpSpPr>
        <p:sp>
          <p:nvSpPr>
            <p:cNvPr id="649316" name="Freeform 100"/>
            <p:cNvSpPr>
              <a:spLocks/>
            </p:cNvSpPr>
            <p:nvPr/>
          </p:nvSpPr>
          <p:spPr bwMode="auto">
            <a:xfrm>
              <a:off x="2716" y="3342"/>
              <a:ext cx="305" cy="571"/>
            </a:xfrm>
            <a:custGeom>
              <a:avLst/>
              <a:gdLst/>
              <a:ahLst/>
              <a:cxnLst>
                <a:cxn ang="0">
                  <a:pos x="304" y="488"/>
                </a:cxn>
                <a:cxn ang="0">
                  <a:pos x="304" y="0"/>
                </a:cxn>
                <a:cxn ang="0">
                  <a:pos x="0" y="81"/>
                </a:cxn>
                <a:cxn ang="0">
                  <a:pos x="0" y="570"/>
                </a:cxn>
                <a:cxn ang="0">
                  <a:pos x="304" y="488"/>
                </a:cxn>
              </a:cxnLst>
              <a:rect l="0" t="0" r="r" b="b"/>
              <a:pathLst>
                <a:path w="305" h="571">
                  <a:moveTo>
                    <a:pt x="304" y="488"/>
                  </a:moveTo>
                  <a:lnTo>
                    <a:pt x="304" y="0"/>
                  </a:lnTo>
                  <a:lnTo>
                    <a:pt x="0" y="81"/>
                  </a:lnTo>
                  <a:lnTo>
                    <a:pt x="0" y="570"/>
                  </a:lnTo>
                  <a:lnTo>
                    <a:pt x="304" y="48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17" name="Freeform 101"/>
            <p:cNvSpPr>
              <a:spLocks/>
            </p:cNvSpPr>
            <p:nvPr/>
          </p:nvSpPr>
          <p:spPr bwMode="white">
            <a:xfrm>
              <a:off x="2734" y="3365"/>
              <a:ext cx="269" cy="524"/>
            </a:xfrm>
            <a:custGeom>
              <a:avLst/>
              <a:gdLst/>
              <a:ahLst/>
              <a:cxnLst>
                <a:cxn ang="0">
                  <a:pos x="268" y="454"/>
                </a:cxn>
                <a:cxn ang="0">
                  <a:pos x="268" y="0"/>
                </a:cxn>
                <a:cxn ang="0">
                  <a:pos x="0" y="69"/>
                </a:cxn>
                <a:cxn ang="0">
                  <a:pos x="0" y="523"/>
                </a:cxn>
                <a:cxn ang="0">
                  <a:pos x="268" y="454"/>
                </a:cxn>
              </a:cxnLst>
              <a:rect l="0" t="0" r="r" b="b"/>
              <a:pathLst>
                <a:path w="269" h="524">
                  <a:moveTo>
                    <a:pt x="268" y="454"/>
                  </a:moveTo>
                  <a:lnTo>
                    <a:pt x="268" y="0"/>
                  </a:lnTo>
                  <a:lnTo>
                    <a:pt x="0" y="69"/>
                  </a:lnTo>
                  <a:lnTo>
                    <a:pt x="0" y="523"/>
                  </a:lnTo>
                  <a:lnTo>
                    <a:pt x="268" y="454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18" name="Freeform 102"/>
            <p:cNvSpPr>
              <a:spLocks/>
            </p:cNvSpPr>
            <p:nvPr/>
          </p:nvSpPr>
          <p:spPr bwMode="auto">
            <a:xfrm>
              <a:off x="2758" y="344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19" name="Freeform 103"/>
            <p:cNvSpPr>
              <a:spLocks/>
            </p:cNvSpPr>
            <p:nvPr/>
          </p:nvSpPr>
          <p:spPr bwMode="auto">
            <a:xfrm>
              <a:off x="2758" y="350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0" name="Freeform 104"/>
            <p:cNvSpPr>
              <a:spLocks/>
            </p:cNvSpPr>
            <p:nvPr/>
          </p:nvSpPr>
          <p:spPr bwMode="auto">
            <a:xfrm>
              <a:off x="2758" y="3565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1" name="Freeform 105"/>
            <p:cNvSpPr>
              <a:spLocks/>
            </p:cNvSpPr>
            <p:nvPr/>
          </p:nvSpPr>
          <p:spPr bwMode="auto">
            <a:xfrm>
              <a:off x="2758" y="3623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2" name="Freeform 106"/>
            <p:cNvSpPr>
              <a:spLocks/>
            </p:cNvSpPr>
            <p:nvPr/>
          </p:nvSpPr>
          <p:spPr bwMode="auto">
            <a:xfrm>
              <a:off x="2758" y="3680"/>
              <a:ext cx="91" cy="49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5"/>
                </a:cxn>
                <a:cxn ang="0">
                  <a:pos x="0" y="48"/>
                </a:cxn>
                <a:cxn ang="0">
                  <a:pos x="90" y="22"/>
                </a:cxn>
              </a:cxnLst>
              <a:rect l="0" t="0" r="r" b="b"/>
              <a:pathLst>
                <a:path w="91" h="49">
                  <a:moveTo>
                    <a:pt x="90" y="22"/>
                  </a:moveTo>
                  <a:lnTo>
                    <a:pt x="90" y="0"/>
                  </a:lnTo>
                  <a:lnTo>
                    <a:pt x="0" y="25"/>
                  </a:lnTo>
                  <a:lnTo>
                    <a:pt x="0" y="48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3" name="Freeform 107"/>
            <p:cNvSpPr>
              <a:spLocks/>
            </p:cNvSpPr>
            <p:nvPr/>
          </p:nvSpPr>
          <p:spPr bwMode="auto">
            <a:xfrm>
              <a:off x="2758" y="373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4" name="Freeform 108"/>
            <p:cNvSpPr>
              <a:spLocks/>
            </p:cNvSpPr>
            <p:nvPr/>
          </p:nvSpPr>
          <p:spPr bwMode="auto">
            <a:xfrm>
              <a:off x="2758" y="379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5" name="Freeform 109"/>
            <p:cNvSpPr>
              <a:spLocks/>
            </p:cNvSpPr>
            <p:nvPr/>
          </p:nvSpPr>
          <p:spPr bwMode="auto">
            <a:xfrm>
              <a:off x="2886" y="3412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6" name="Freeform 110"/>
            <p:cNvSpPr>
              <a:spLocks/>
            </p:cNvSpPr>
            <p:nvPr/>
          </p:nvSpPr>
          <p:spPr bwMode="auto">
            <a:xfrm>
              <a:off x="2886" y="3471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7" name="Freeform 111"/>
            <p:cNvSpPr>
              <a:spLocks/>
            </p:cNvSpPr>
            <p:nvPr/>
          </p:nvSpPr>
          <p:spPr bwMode="auto">
            <a:xfrm>
              <a:off x="2886" y="3528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8" name="Freeform 112"/>
            <p:cNvSpPr>
              <a:spLocks/>
            </p:cNvSpPr>
            <p:nvPr/>
          </p:nvSpPr>
          <p:spPr bwMode="auto">
            <a:xfrm>
              <a:off x="2886" y="3586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29" name="Freeform 113"/>
            <p:cNvSpPr>
              <a:spLocks/>
            </p:cNvSpPr>
            <p:nvPr/>
          </p:nvSpPr>
          <p:spPr bwMode="auto">
            <a:xfrm>
              <a:off x="2886" y="3644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30" name="Freeform 114"/>
            <p:cNvSpPr>
              <a:spLocks/>
            </p:cNvSpPr>
            <p:nvPr/>
          </p:nvSpPr>
          <p:spPr bwMode="auto">
            <a:xfrm>
              <a:off x="2886" y="3702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9331" name="Freeform 115"/>
            <p:cNvSpPr>
              <a:spLocks/>
            </p:cNvSpPr>
            <p:nvPr/>
          </p:nvSpPr>
          <p:spPr bwMode="auto">
            <a:xfrm>
              <a:off x="2886" y="375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49332" name="Text Box 116"/>
          <p:cNvSpPr txBox="1">
            <a:spLocks noChangeArrowheads="1"/>
          </p:cNvSpPr>
          <p:nvPr/>
        </p:nvSpPr>
        <p:spPr bwMode="auto">
          <a:xfrm>
            <a:off x="5795963" y="5586413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Tables</a:t>
            </a:r>
          </a:p>
        </p:txBody>
      </p:sp>
      <p:sp>
        <p:nvSpPr>
          <p:cNvPr id="649333" name="Line 117"/>
          <p:cNvSpPr>
            <a:spLocks noChangeShapeType="1"/>
          </p:cNvSpPr>
          <p:nvPr/>
        </p:nvSpPr>
        <p:spPr bwMode="auto">
          <a:xfrm>
            <a:off x="5029200" y="4332288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9334" name="Text Box 118"/>
          <p:cNvSpPr txBox="1">
            <a:spLocks noChangeArrowheads="1"/>
          </p:cNvSpPr>
          <p:nvPr/>
        </p:nvSpPr>
        <p:spPr bwMode="auto">
          <a:xfrm>
            <a:off x="3777157" y="2983174"/>
            <a:ext cx="2667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Request:</a:t>
            </a:r>
          </a:p>
          <a:p>
            <a:pPr algn="l"/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AutoInvoice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Master Program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49335" name="Group 119"/>
          <p:cNvGrpSpPr>
            <a:grpSpLocks/>
          </p:cNvGrpSpPr>
          <p:nvPr/>
        </p:nvGrpSpPr>
        <p:grpSpPr bwMode="auto">
          <a:xfrm>
            <a:off x="4648200" y="4560888"/>
            <a:ext cx="1524000" cy="762000"/>
            <a:chOff x="3840" y="2592"/>
            <a:chExt cx="960" cy="480"/>
          </a:xfrm>
        </p:grpSpPr>
        <p:grpSp>
          <p:nvGrpSpPr>
            <p:cNvPr id="649336" name="Group 120"/>
            <p:cNvGrpSpPr>
              <a:grpSpLocks/>
            </p:cNvGrpSpPr>
            <p:nvPr/>
          </p:nvGrpSpPr>
          <p:grpSpPr bwMode="auto">
            <a:xfrm>
              <a:off x="3840" y="2592"/>
              <a:ext cx="960" cy="480"/>
              <a:chOff x="2647" y="1936"/>
              <a:chExt cx="861" cy="380"/>
            </a:xfrm>
          </p:grpSpPr>
          <p:sp>
            <p:nvSpPr>
              <p:cNvPr id="649337" name="Freeform 121"/>
              <p:cNvSpPr>
                <a:spLocks/>
              </p:cNvSpPr>
              <p:nvPr/>
            </p:nvSpPr>
            <p:spPr bwMode="auto">
              <a:xfrm>
                <a:off x="2647" y="1951"/>
                <a:ext cx="830" cy="365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347" y="103"/>
                  </a:cxn>
                  <a:cxn ang="0">
                    <a:pos x="158" y="62"/>
                  </a:cxn>
                  <a:cxn ang="0">
                    <a:pos x="235" y="147"/>
                  </a:cxn>
                  <a:cxn ang="0">
                    <a:pos x="0" y="170"/>
                  </a:cxn>
                  <a:cxn ang="0">
                    <a:pos x="196" y="205"/>
                  </a:cxn>
                  <a:cxn ang="0">
                    <a:pos x="0" y="281"/>
                  </a:cxn>
                  <a:cxn ang="0">
                    <a:pos x="235" y="254"/>
                  </a:cxn>
                  <a:cxn ang="0">
                    <a:pos x="158" y="356"/>
                  </a:cxn>
                  <a:cxn ang="0">
                    <a:pos x="347" y="275"/>
                  </a:cxn>
                  <a:cxn ang="0">
                    <a:pos x="412" y="364"/>
                  </a:cxn>
                  <a:cxn ang="0">
                    <a:pos x="481" y="261"/>
                  </a:cxn>
                  <a:cxn ang="0">
                    <a:pos x="670" y="301"/>
                  </a:cxn>
                  <a:cxn ang="0">
                    <a:pos x="589" y="216"/>
                  </a:cxn>
                  <a:cxn ang="0">
                    <a:pos x="829" y="194"/>
                  </a:cxn>
                  <a:cxn ang="0">
                    <a:pos x="632" y="158"/>
                  </a:cxn>
                  <a:cxn ang="0">
                    <a:pos x="829" y="82"/>
                  </a:cxn>
                  <a:cxn ang="0">
                    <a:pos x="589" y="109"/>
                  </a:cxn>
                  <a:cxn ang="0">
                    <a:pos x="670" y="7"/>
                  </a:cxn>
                  <a:cxn ang="0">
                    <a:pos x="481" y="88"/>
                  </a:cxn>
                  <a:cxn ang="0">
                    <a:pos x="412" y="0"/>
                  </a:cxn>
                </a:cxnLst>
                <a:rect l="0" t="0" r="r" b="b"/>
                <a:pathLst>
                  <a:path w="830" h="365">
                    <a:moveTo>
                      <a:pt x="412" y="0"/>
                    </a:moveTo>
                    <a:lnTo>
                      <a:pt x="347" y="103"/>
                    </a:lnTo>
                    <a:lnTo>
                      <a:pt x="158" y="62"/>
                    </a:lnTo>
                    <a:lnTo>
                      <a:pt x="235" y="147"/>
                    </a:lnTo>
                    <a:lnTo>
                      <a:pt x="0" y="170"/>
                    </a:lnTo>
                    <a:lnTo>
                      <a:pt x="196" y="205"/>
                    </a:lnTo>
                    <a:lnTo>
                      <a:pt x="0" y="281"/>
                    </a:lnTo>
                    <a:lnTo>
                      <a:pt x="235" y="254"/>
                    </a:lnTo>
                    <a:lnTo>
                      <a:pt x="158" y="356"/>
                    </a:lnTo>
                    <a:lnTo>
                      <a:pt x="347" y="275"/>
                    </a:lnTo>
                    <a:lnTo>
                      <a:pt x="412" y="364"/>
                    </a:lnTo>
                    <a:lnTo>
                      <a:pt x="481" y="261"/>
                    </a:lnTo>
                    <a:lnTo>
                      <a:pt x="670" y="301"/>
                    </a:lnTo>
                    <a:lnTo>
                      <a:pt x="589" y="216"/>
                    </a:lnTo>
                    <a:lnTo>
                      <a:pt x="829" y="194"/>
                    </a:lnTo>
                    <a:lnTo>
                      <a:pt x="632" y="158"/>
                    </a:lnTo>
                    <a:lnTo>
                      <a:pt x="829" y="82"/>
                    </a:lnTo>
                    <a:lnTo>
                      <a:pt x="589" y="109"/>
                    </a:lnTo>
                    <a:lnTo>
                      <a:pt x="670" y="7"/>
                    </a:lnTo>
                    <a:lnTo>
                      <a:pt x="481" y="88"/>
                    </a:lnTo>
                    <a:lnTo>
                      <a:pt x="41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338" name="Freeform 122"/>
              <p:cNvSpPr>
                <a:spLocks/>
              </p:cNvSpPr>
              <p:nvPr/>
            </p:nvSpPr>
            <p:spPr bwMode="auto">
              <a:xfrm>
                <a:off x="2678" y="1936"/>
                <a:ext cx="830" cy="364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347" y="102"/>
                  </a:cxn>
                  <a:cxn ang="0">
                    <a:pos x="158" y="62"/>
                  </a:cxn>
                  <a:cxn ang="0">
                    <a:pos x="235" y="147"/>
                  </a:cxn>
                  <a:cxn ang="0">
                    <a:pos x="0" y="169"/>
                  </a:cxn>
                  <a:cxn ang="0">
                    <a:pos x="196" y="205"/>
                  </a:cxn>
                  <a:cxn ang="0">
                    <a:pos x="0" y="282"/>
                  </a:cxn>
                  <a:cxn ang="0">
                    <a:pos x="235" y="254"/>
                  </a:cxn>
                  <a:cxn ang="0">
                    <a:pos x="158" y="356"/>
                  </a:cxn>
                  <a:cxn ang="0">
                    <a:pos x="347" y="276"/>
                  </a:cxn>
                  <a:cxn ang="0">
                    <a:pos x="412" y="363"/>
                  </a:cxn>
                  <a:cxn ang="0">
                    <a:pos x="481" y="260"/>
                  </a:cxn>
                  <a:cxn ang="0">
                    <a:pos x="670" y="301"/>
                  </a:cxn>
                  <a:cxn ang="0">
                    <a:pos x="589" y="216"/>
                  </a:cxn>
                  <a:cxn ang="0">
                    <a:pos x="829" y="193"/>
                  </a:cxn>
                  <a:cxn ang="0">
                    <a:pos x="632" y="158"/>
                  </a:cxn>
                  <a:cxn ang="0">
                    <a:pos x="829" y="82"/>
                  </a:cxn>
                  <a:cxn ang="0">
                    <a:pos x="589" y="109"/>
                  </a:cxn>
                  <a:cxn ang="0">
                    <a:pos x="670" y="7"/>
                  </a:cxn>
                  <a:cxn ang="0">
                    <a:pos x="481" y="88"/>
                  </a:cxn>
                  <a:cxn ang="0">
                    <a:pos x="412" y="0"/>
                  </a:cxn>
                </a:cxnLst>
                <a:rect l="0" t="0" r="r" b="b"/>
                <a:pathLst>
                  <a:path w="830" h="364">
                    <a:moveTo>
                      <a:pt x="412" y="0"/>
                    </a:moveTo>
                    <a:lnTo>
                      <a:pt x="347" y="102"/>
                    </a:lnTo>
                    <a:lnTo>
                      <a:pt x="158" y="62"/>
                    </a:lnTo>
                    <a:lnTo>
                      <a:pt x="235" y="147"/>
                    </a:lnTo>
                    <a:lnTo>
                      <a:pt x="0" y="169"/>
                    </a:lnTo>
                    <a:lnTo>
                      <a:pt x="196" y="205"/>
                    </a:lnTo>
                    <a:lnTo>
                      <a:pt x="0" y="282"/>
                    </a:lnTo>
                    <a:lnTo>
                      <a:pt x="235" y="254"/>
                    </a:lnTo>
                    <a:lnTo>
                      <a:pt x="158" y="356"/>
                    </a:lnTo>
                    <a:lnTo>
                      <a:pt x="347" y="276"/>
                    </a:lnTo>
                    <a:lnTo>
                      <a:pt x="412" y="363"/>
                    </a:lnTo>
                    <a:lnTo>
                      <a:pt x="481" y="260"/>
                    </a:lnTo>
                    <a:lnTo>
                      <a:pt x="670" y="301"/>
                    </a:lnTo>
                    <a:lnTo>
                      <a:pt x="589" y="216"/>
                    </a:lnTo>
                    <a:lnTo>
                      <a:pt x="829" y="193"/>
                    </a:lnTo>
                    <a:lnTo>
                      <a:pt x="632" y="158"/>
                    </a:lnTo>
                    <a:lnTo>
                      <a:pt x="829" y="82"/>
                    </a:lnTo>
                    <a:lnTo>
                      <a:pt x="589" y="109"/>
                    </a:lnTo>
                    <a:lnTo>
                      <a:pt x="670" y="7"/>
                    </a:lnTo>
                    <a:lnTo>
                      <a:pt x="481" y="88"/>
                    </a:lnTo>
                    <a:lnTo>
                      <a:pt x="412" y="0"/>
                    </a:lnTo>
                  </a:path>
                </a:pathLst>
              </a:custGeom>
              <a:solidFill>
                <a:srgbClr val="FFCC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49339" name="AutoShape 123"/>
            <p:cNvSpPr>
              <a:spLocks noChangeArrowheads="1"/>
            </p:cNvSpPr>
            <p:nvPr/>
          </p:nvSpPr>
          <p:spPr bwMode="auto">
            <a:xfrm rot="20760000">
              <a:off x="3984" y="2736"/>
              <a:ext cx="672" cy="144"/>
            </a:xfrm>
            <a:prstGeom prst="roundRect">
              <a:avLst>
                <a:gd name="adj" fmla="val 12495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1400" b="1">
                  <a:solidFill>
                    <a:srgbClr val="FF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Success</a:t>
              </a:r>
            </a:p>
          </p:txBody>
        </p:sp>
      </p:grpSp>
      <p:sp>
        <p:nvSpPr>
          <p:cNvPr id="649340" name="Line 124"/>
          <p:cNvSpPr>
            <a:spLocks noChangeShapeType="1"/>
          </p:cNvSpPr>
          <p:nvPr/>
        </p:nvSpPr>
        <p:spPr bwMode="auto">
          <a:xfrm flipH="1">
            <a:off x="2362200" y="4560888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9341" name="Line 125"/>
          <p:cNvSpPr>
            <a:spLocks noChangeShapeType="1"/>
          </p:cNvSpPr>
          <p:nvPr/>
        </p:nvSpPr>
        <p:spPr bwMode="auto">
          <a:xfrm>
            <a:off x="2362200" y="45608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49342" name="Group 126"/>
          <p:cNvGrpSpPr>
            <a:grpSpLocks/>
          </p:cNvGrpSpPr>
          <p:nvPr/>
        </p:nvGrpSpPr>
        <p:grpSpPr bwMode="auto">
          <a:xfrm>
            <a:off x="1295400" y="4560888"/>
            <a:ext cx="1524000" cy="762000"/>
            <a:chOff x="3840" y="2592"/>
            <a:chExt cx="960" cy="480"/>
          </a:xfrm>
        </p:grpSpPr>
        <p:grpSp>
          <p:nvGrpSpPr>
            <p:cNvPr id="649343" name="Group 127"/>
            <p:cNvGrpSpPr>
              <a:grpSpLocks/>
            </p:cNvGrpSpPr>
            <p:nvPr/>
          </p:nvGrpSpPr>
          <p:grpSpPr bwMode="auto">
            <a:xfrm>
              <a:off x="3840" y="2592"/>
              <a:ext cx="960" cy="480"/>
              <a:chOff x="2647" y="1936"/>
              <a:chExt cx="861" cy="380"/>
            </a:xfrm>
          </p:grpSpPr>
          <p:sp>
            <p:nvSpPr>
              <p:cNvPr id="649344" name="Freeform 128"/>
              <p:cNvSpPr>
                <a:spLocks/>
              </p:cNvSpPr>
              <p:nvPr/>
            </p:nvSpPr>
            <p:spPr bwMode="auto">
              <a:xfrm>
                <a:off x="2647" y="1951"/>
                <a:ext cx="830" cy="365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347" y="103"/>
                  </a:cxn>
                  <a:cxn ang="0">
                    <a:pos x="158" y="62"/>
                  </a:cxn>
                  <a:cxn ang="0">
                    <a:pos x="235" y="147"/>
                  </a:cxn>
                  <a:cxn ang="0">
                    <a:pos x="0" y="170"/>
                  </a:cxn>
                  <a:cxn ang="0">
                    <a:pos x="196" y="205"/>
                  </a:cxn>
                  <a:cxn ang="0">
                    <a:pos x="0" y="281"/>
                  </a:cxn>
                  <a:cxn ang="0">
                    <a:pos x="235" y="254"/>
                  </a:cxn>
                  <a:cxn ang="0">
                    <a:pos x="158" y="356"/>
                  </a:cxn>
                  <a:cxn ang="0">
                    <a:pos x="347" y="275"/>
                  </a:cxn>
                  <a:cxn ang="0">
                    <a:pos x="412" y="364"/>
                  </a:cxn>
                  <a:cxn ang="0">
                    <a:pos x="481" y="261"/>
                  </a:cxn>
                  <a:cxn ang="0">
                    <a:pos x="670" y="301"/>
                  </a:cxn>
                  <a:cxn ang="0">
                    <a:pos x="589" y="216"/>
                  </a:cxn>
                  <a:cxn ang="0">
                    <a:pos x="829" y="194"/>
                  </a:cxn>
                  <a:cxn ang="0">
                    <a:pos x="632" y="158"/>
                  </a:cxn>
                  <a:cxn ang="0">
                    <a:pos x="829" y="82"/>
                  </a:cxn>
                  <a:cxn ang="0">
                    <a:pos x="589" y="109"/>
                  </a:cxn>
                  <a:cxn ang="0">
                    <a:pos x="670" y="7"/>
                  </a:cxn>
                  <a:cxn ang="0">
                    <a:pos x="481" y="88"/>
                  </a:cxn>
                  <a:cxn ang="0">
                    <a:pos x="412" y="0"/>
                  </a:cxn>
                </a:cxnLst>
                <a:rect l="0" t="0" r="r" b="b"/>
                <a:pathLst>
                  <a:path w="830" h="365">
                    <a:moveTo>
                      <a:pt x="412" y="0"/>
                    </a:moveTo>
                    <a:lnTo>
                      <a:pt x="347" y="103"/>
                    </a:lnTo>
                    <a:lnTo>
                      <a:pt x="158" y="62"/>
                    </a:lnTo>
                    <a:lnTo>
                      <a:pt x="235" y="147"/>
                    </a:lnTo>
                    <a:lnTo>
                      <a:pt x="0" y="170"/>
                    </a:lnTo>
                    <a:lnTo>
                      <a:pt x="196" y="205"/>
                    </a:lnTo>
                    <a:lnTo>
                      <a:pt x="0" y="281"/>
                    </a:lnTo>
                    <a:lnTo>
                      <a:pt x="235" y="254"/>
                    </a:lnTo>
                    <a:lnTo>
                      <a:pt x="158" y="356"/>
                    </a:lnTo>
                    <a:lnTo>
                      <a:pt x="347" y="275"/>
                    </a:lnTo>
                    <a:lnTo>
                      <a:pt x="412" y="364"/>
                    </a:lnTo>
                    <a:lnTo>
                      <a:pt x="481" y="261"/>
                    </a:lnTo>
                    <a:lnTo>
                      <a:pt x="670" y="301"/>
                    </a:lnTo>
                    <a:lnTo>
                      <a:pt x="589" y="216"/>
                    </a:lnTo>
                    <a:lnTo>
                      <a:pt x="829" y="194"/>
                    </a:lnTo>
                    <a:lnTo>
                      <a:pt x="632" y="158"/>
                    </a:lnTo>
                    <a:lnTo>
                      <a:pt x="829" y="82"/>
                    </a:lnTo>
                    <a:lnTo>
                      <a:pt x="589" y="109"/>
                    </a:lnTo>
                    <a:lnTo>
                      <a:pt x="670" y="7"/>
                    </a:lnTo>
                    <a:lnTo>
                      <a:pt x="481" y="88"/>
                    </a:lnTo>
                    <a:lnTo>
                      <a:pt x="41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9345" name="Freeform 129"/>
              <p:cNvSpPr>
                <a:spLocks/>
              </p:cNvSpPr>
              <p:nvPr/>
            </p:nvSpPr>
            <p:spPr bwMode="auto">
              <a:xfrm>
                <a:off x="2678" y="1936"/>
                <a:ext cx="830" cy="364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347" y="102"/>
                  </a:cxn>
                  <a:cxn ang="0">
                    <a:pos x="158" y="62"/>
                  </a:cxn>
                  <a:cxn ang="0">
                    <a:pos x="235" y="147"/>
                  </a:cxn>
                  <a:cxn ang="0">
                    <a:pos x="0" y="169"/>
                  </a:cxn>
                  <a:cxn ang="0">
                    <a:pos x="196" y="205"/>
                  </a:cxn>
                  <a:cxn ang="0">
                    <a:pos x="0" y="282"/>
                  </a:cxn>
                  <a:cxn ang="0">
                    <a:pos x="235" y="254"/>
                  </a:cxn>
                  <a:cxn ang="0">
                    <a:pos x="158" y="356"/>
                  </a:cxn>
                  <a:cxn ang="0">
                    <a:pos x="347" y="276"/>
                  </a:cxn>
                  <a:cxn ang="0">
                    <a:pos x="412" y="363"/>
                  </a:cxn>
                  <a:cxn ang="0">
                    <a:pos x="481" y="260"/>
                  </a:cxn>
                  <a:cxn ang="0">
                    <a:pos x="670" y="301"/>
                  </a:cxn>
                  <a:cxn ang="0">
                    <a:pos x="589" y="216"/>
                  </a:cxn>
                  <a:cxn ang="0">
                    <a:pos x="829" y="193"/>
                  </a:cxn>
                  <a:cxn ang="0">
                    <a:pos x="632" y="158"/>
                  </a:cxn>
                  <a:cxn ang="0">
                    <a:pos x="829" y="82"/>
                  </a:cxn>
                  <a:cxn ang="0">
                    <a:pos x="589" y="109"/>
                  </a:cxn>
                  <a:cxn ang="0">
                    <a:pos x="670" y="7"/>
                  </a:cxn>
                  <a:cxn ang="0">
                    <a:pos x="481" y="88"/>
                  </a:cxn>
                  <a:cxn ang="0">
                    <a:pos x="412" y="0"/>
                  </a:cxn>
                </a:cxnLst>
                <a:rect l="0" t="0" r="r" b="b"/>
                <a:pathLst>
                  <a:path w="830" h="364">
                    <a:moveTo>
                      <a:pt x="412" y="0"/>
                    </a:moveTo>
                    <a:lnTo>
                      <a:pt x="347" y="102"/>
                    </a:lnTo>
                    <a:lnTo>
                      <a:pt x="158" y="62"/>
                    </a:lnTo>
                    <a:lnTo>
                      <a:pt x="235" y="147"/>
                    </a:lnTo>
                    <a:lnTo>
                      <a:pt x="0" y="169"/>
                    </a:lnTo>
                    <a:lnTo>
                      <a:pt x="196" y="205"/>
                    </a:lnTo>
                    <a:lnTo>
                      <a:pt x="0" y="282"/>
                    </a:lnTo>
                    <a:lnTo>
                      <a:pt x="235" y="254"/>
                    </a:lnTo>
                    <a:lnTo>
                      <a:pt x="158" y="356"/>
                    </a:lnTo>
                    <a:lnTo>
                      <a:pt x="347" y="276"/>
                    </a:lnTo>
                    <a:lnTo>
                      <a:pt x="412" y="363"/>
                    </a:lnTo>
                    <a:lnTo>
                      <a:pt x="481" y="260"/>
                    </a:lnTo>
                    <a:lnTo>
                      <a:pt x="670" y="301"/>
                    </a:lnTo>
                    <a:lnTo>
                      <a:pt x="589" y="216"/>
                    </a:lnTo>
                    <a:lnTo>
                      <a:pt x="829" y="193"/>
                    </a:lnTo>
                    <a:lnTo>
                      <a:pt x="632" y="158"/>
                    </a:lnTo>
                    <a:lnTo>
                      <a:pt x="829" y="82"/>
                    </a:lnTo>
                    <a:lnTo>
                      <a:pt x="589" y="109"/>
                    </a:lnTo>
                    <a:lnTo>
                      <a:pt x="670" y="7"/>
                    </a:lnTo>
                    <a:lnTo>
                      <a:pt x="481" y="88"/>
                    </a:lnTo>
                    <a:lnTo>
                      <a:pt x="412" y="0"/>
                    </a:lnTo>
                  </a:path>
                </a:pathLst>
              </a:custGeom>
              <a:solidFill>
                <a:srgbClr val="FFCC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49346" name="AutoShape 130"/>
            <p:cNvSpPr>
              <a:spLocks noChangeArrowheads="1"/>
            </p:cNvSpPr>
            <p:nvPr/>
          </p:nvSpPr>
          <p:spPr bwMode="auto">
            <a:xfrm rot="20760000">
              <a:off x="3984" y="2736"/>
              <a:ext cx="672" cy="144"/>
            </a:xfrm>
            <a:prstGeom prst="roundRect">
              <a:avLst>
                <a:gd name="adj" fmla="val 12495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1400" b="1">
                  <a:solidFill>
                    <a:srgbClr val="FF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Error</a:t>
              </a:r>
            </a:p>
          </p:txBody>
        </p:sp>
      </p:grpSp>
      <p:sp>
        <p:nvSpPr>
          <p:cNvPr id="649347" name="AutoShape 131"/>
          <p:cNvSpPr>
            <a:spLocks noChangeArrowheads="1"/>
          </p:cNvSpPr>
          <p:nvPr/>
        </p:nvSpPr>
        <p:spPr bwMode="auto">
          <a:xfrm>
            <a:off x="2193634" y="5623441"/>
            <a:ext cx="184731" cy="645081"/>
          </a:xfrm>
          <a:prstGeom prst="can">
            <a:avLst>
              <a:gd name="adj" fmla="val 33203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9348" name="Line 132"/>
          <p:cNvSpPr>
            <a:spLocks noChangeShapeType="1"/>
          </p:cNvSpPr>
          <p:nvPr/>
        </p:nvSpPr>
        <p:spPr bwMode="auto">
          <a:xfrm>
            <a:off x="5029200" y="4332288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9349" name="Text Box 133"/>
          <p:cNvSpPr txBox="1">
            <a:spLocks noChangeArrowheads="1"/>
          </p:cNvSpPr>
          <p:nvPr/>
        </p:nvSpPr>
        <p:spPr bwMode="auto">
          <a:xfrm>
            <a:off x="1295400" y="5932488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 Tables</a:t>
            </a:r>
          </a:p>
        </p:txBody>
      </p:sp>
      <p:sp>
        <p:nvSpPr>
          <p:cNvPr id="649350" name="Line 134"/>
          <p:cNvSpPr>
            <a:spLocks noChangeShapeType="1"/>
          </p:cNvSpPr>
          <p:nvPr/>
        </p:nvSpPr>
        <p:spPr bwMode="auto">
          <a:xfrm flipV="1">
            <a:off x="7391400" y="364648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548680"/>
            <a:ext cx="5111750" cy="647700"/>
          </a:xfrm>
        </p:spPr>
        <p:txBody>
          <a:bodyPr/>
          <a:lstStyle/>
          <a:p>
            <a:r>
              <a:rPr lang="en-US" altLang="zh-TW" sz="28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Autoinvoice</a:t>
            </a: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Interface </a:t>
            </a:r>
            <a:r>
              <a:rPr lang="en-US" altLang="zh-TW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Tables</a:t>
            </a:r>
            <a:endParaRPr lang="en-US" altLang="zh-TW" sz="2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43050"/>
            <a:ext cx="7467600" cy="4594262"/>
          </a:xfrm>
        </p:spPr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RA_INTERFACE_LINES_ALL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AR Interface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RA_INTERFACE_SALESCREDITS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AR Sales Credit Interface</a:t>
            </a:r>
            <a:endParaRPr lang="en-US" altLang="zh-TW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RA_INTERFACE_DISTRIBUTIONS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AR Account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Interface,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若要依照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AutoAccounting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設定決定會計科目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,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本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不必寫入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;</a:t>
            </a:r>
          </a:p>
          <a:p>
            <a:pPr lvl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開帳要與原始應收科目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例如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應收帳款、其他應收款、應收關係人款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…)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一致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,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就需要寫入此一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table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指定應收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(REC)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及收入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(REV)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科目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r>
              <a:rPr lang="en-US" altLang="zh-TW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RA_INTERFACE_ERRORS_ALL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Autoinvoice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發生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Exception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的錯誤原因</a:t>
            </a:r>
            <a:endParaRPr lang="en-US" altLang="zh-TW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endParaRPr lang="en-US" altLang="zh-TW" sz="1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相關設定</a:t>
            </a:r>
            <a:b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(Line Transaction </a:t>
            </a:r>
            <a:r>
              <a:rPr lang="en-US" altLang="zh-TW" sz="24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Flexfield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</p:txBody>
      </p:sp>
      <p:sp>
        <p:nvSpPr>
          <p:cNvPr id="6533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4"/>
            <a:ext cx="8642350" cy="719981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(AR)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Financials 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Flexfields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  Descriptive  Segments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6533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577" y="2204864"/>
            <a:ext cx="7560840" cy="3870694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7" name="Rectangle 1031"/>
          <p:cNvSpPr>
            <a:spLocks noGrp="1" noChangeArrowheads="1"/>
          </p:cNvSpPr>
          <p:nvPr>
            <p:ph type="title"/>
          </p:nvPr>
        </p:nvSpPr>
        <p:spPr>
          <a:xfrm>
            <a:off x="250825" y="517489"/>
            <a:ext cx="4681538" cy="768371"/>
          </a:xfrm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交易類型建立</a:t>
            </a:r>
          </a:p>
        </p:txBody>
      </p:sp>
      <p:sp>
        <p:nvSpPr>
          <p:cNvPr id="225288" name="Rectangle 103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(AR)  Setup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Transaction Types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RA_CUST_TRX_TYPES_ALL</a:t>
            </a:r>
          </a:p>
        </p:txBody>
      </p:sp>
      <p:pic>
        <p:nvPicPr>
          <p:cNvPr id="225289" name="Picture 103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552" y="2204864"/>
            <a:ext cx="8195718" cy="3960862"/>
          </a:xfrm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8680"/>
            <a:ext cx="4681538" cy="720080"/>
          </a:xfrm>
        </p:spPr>
        <p:txBody>
          <a:bodyPr/>
          <a:lstStyle/>
          <a:p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相關設定</a:t>
            </a:r>
            <a:b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(Line Transaction </a:t>
            </a:r>
            <a:r>
              <a:rPr lang="en-US" altLang="zh-TW" sz="24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Flexfield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</p:txBody>
      </p:sp>
      <p:pic>
        <p:nvPicPr>
          <p:cNvPr id="65536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560" y="1700808"/>
            <a:ext cx="7777559" cy="4018786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相關設定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(Transaction Source)</a:t>
            </a:r>
          </a:p>
        </p:txBody>
      </p:sp>
      <p:sp>
        <p:nvSpPr>
          <p:cNvPr id="66355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  <a:noFill/>
          <a:ln/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(AR)  Setup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Sources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RA_BATCH_SOURCES_ALL</a:t>
            </a:r>
          </a:p>
        </p:txBody>
      </p:sp>
      <p:pic>
        <p:nvPicPr>
          <p:cNvPr id="66355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552" y="2204864"/>
            <a:ext cx="7921575" cy="3893853"/>
          </a:xfrm>
          <a:noFill/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相關設定</a:t>
            </a: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(Grouping Rule)</a:t>
            </a:r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4"/>
            <a:ext cx="8642350" cy="64797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(AR)  Setup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AutoInvoice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  Grouping Rules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67584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7584" y="2204864"/>
            <a:ext cx="7664641" cy="3960440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549275"/>
            <a:ext cx="5113338" cy="647700"/>
          </a:xfrm>
        </p:spPr>
        <p:txBody>
          <a:bodyPr/>
          <a:lstStyle/>
          <a:p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RA_INTERFACE_LINES_ALL</a:t>
            </a:r>
            <a:b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必要欄位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686139" name="Group 59"/>
          <p:cNvGraphicFramePr>
            <a:graphicFrameLocks noGrp="1"/>
          </p:cNvGraphicFramePr>
          <p:nvPr/>
        </p:nvGraphicFramePr>
        <p:xfrm>
          <a:off x="538857" y="1616675"/>
          <a:ext cx="8065591" cy="440194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93449"/>
                <a:gridCol w="1000120"/>
                <a:gridCol w="477202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Batch_source_name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批次名稱，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Ra_batch_sources_all.Name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And Ra_batch_sources_all.Batch_source_type = ’FOREIGN’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Set_of_books_id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帳本，若不輸入，系統預設為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org_id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對應的帳本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Conversion_type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匯率轉換型態，本幣請輸入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User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Conversion_rate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匯率，本幣請輸入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Currency_code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幣別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Line_type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LINE’, ’TAX’, ’FREIGHT’ or ’CHARGES’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Description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備註說明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Gl_date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Date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總帳日期，當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LINE_TYPE = ’TAX’ 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或是’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FREIGHT’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不可輸入此欄位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Orig_system_bill_customer_id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可出帳單的客戶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，依據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Orig_system_bill_customer_ref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可出帳單的客戶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，依據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672"/>
            <a:ext cx="4681538" cy="792088"/>
          </a:xfrm>
        </p:spPr>
        <p:txBody>
          <a:bodyPr/>
          <a:lstStyle/>
          <a:p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RA_INTERFACE_LINES_ALL</a:t>
            </a:r>
            <a:b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必要欄位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688132" name="Group 4"/>
          <p:cNvGraphicFramePr>
            <a:graphicFrameLocks noGrp="1"/>
          </p:cNvGraphicFramePr>
          <p:nvPr/>
        </p:nvGraphicFramePr>
        <p:xfrm>
          <a:off x="611313" y="1859438"/>
          <a:ext cx="7921127" cy="38738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70218"/>
                <a:gridCol w="1095412"/>
                <a:gridCol w="445549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Orig_system_bill_address_id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可出帳單的客戶地址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，依據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Orig_system_bill_address_ref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可出帳單的客戶地址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，依據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Quantity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數量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Cust_trx_type_id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   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立帳類別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，依據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Cust_trx_type_name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立帳類別，依據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Term_name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客戶付款條件，依據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上的設定決定是否該輸入此欄位，若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Type Class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為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Credit Memo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則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Null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Term_id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客戶付款條件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ID 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，依據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上的設定決定是否該輸入此欄位，若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Type Class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為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Credit Memo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則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Null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8680"/>
            <a:ext cx="4681538" cy="720080"/>
          </a:xfrm>
        </p:spPr>
        <p:txBody>
          <a:bodyPr/>
          <a:lstStyle/>
          <a:p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RA_INTERFACE_LINES_ALL</a:t>
            </a:r>
            <a:b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必要欄位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688132" name="Group 4"/>
          <p:cNvGraphicFramePr>
            <a:graphicFrameLocks noGrp="1"/>
          </p:cNvGraphicFramePr>
          <p:nvPr/>
        </p:nvGraphicFramePr>
        <p:xfrm>
          <a:off x="611311" y="1778932"/>
          <a:ext cx="7921129" cy="309022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70219"/>
                <a:gridCol w="1055274"/>
                <a:gridCol w="4495636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Org_id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OU ID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Primary_salesrep_number 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業務員編號，依據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Primary_salesrep_id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業務員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，依據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上的設定決定是否該輸入此欄位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Unit_selling_price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單價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Amount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金額，金額為正數或是負數，依據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Type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Creation Sign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決定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Interface_line_context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Flexfield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彈性欄位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Interface_line_attribute1~15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Flexfield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彈性欄位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76672"/>
            <a:ext cx="4968875" cy="792088"/>
          </a:xfrm>
        </p:spPr>
        <p:txBody>
          <a:bodyPr/>
          <a:lstStyle/>
          <a:p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RA_INTERFACE_LINES_ALL</a:t>
            </a:r>
            <a:b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非必要欄位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690180" name="Group 4"/>
          <p:cNvGraphicFramePr>
            <a:graphicFrameLocks noGrp="1"/>
          </p:cNvGraphicFramePr>
          <p:nvPr/>
        </p:nvGraphicFramePr>
        <p:xfrm>
          <a:off x="468313" y="1735045"/>
          <a:ext cx="8424862" cy="356616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08287"/>
                <a:gridCol w="1300163"/>
                <a:gridCol w="431641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Amount_includes_tax_flag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金額是否含稅，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Tax Code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Allow Override=‘Y’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且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Inclusive Tax=‘Y’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才有作用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Attribute_category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Line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彈性欄位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Attribute1~15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Line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彈性欄位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Document_number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傳票號碼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Header_attribute_category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Header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彈性欄位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Header_attribute1~15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Header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彈性欄位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Mtl_system_items_seg1 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料號節段組合，節段組合與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擇一輸入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Inventory_item_id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料號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ID 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，節段組合與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擇一輸入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Link_to_line_context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供串聯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Flexfield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使用的彈性欄位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Link_to_line_attribute1~15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供串聯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Flexfield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使用的彈性欄位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76672"/>
            <a:ext cx="4968875" cy="792088"/>
          </a:xfrm>
        </p:spPr>
        <p:txBody>
          <a:bodyPr/>
          <a:lstStyle/>
          <a:p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RA_INTERFACE_LINES_ALL</a:t>
            </a:r>
            <a:b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非必要欄位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692228" name="Group 4"/>
          <p:cNvGraphicFramePr>
            <a:graphicFrameLocks noGrp="1"/>
          </p:cNvGraphicFramePr>
          <p:nvPr/>
        </p:nvGraphicFramePr>
        <p:xfrm>
          <a:off x="611188" y="1806575"/>
          <a:ext cx="7632700" cy="169386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44787"/>
                <a:gridCol w="1176338"/>
                <a:gridCol w="3711575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Reference_line_attribute1~15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供串聯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Flexfield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使用的彈性欄位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Reference_line_context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供串聯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Flexfield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使用的彈性欄位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Tax_code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稅別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Uom_code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單位代碼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Uom_name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kumimoji="1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549275"/>
            <a:ext cx="5041900" cy="647700"/>
          </a:xfrm>
        </p:spPr>
        <p:txBody>
          <a:bodyPr/>
          <a:lstStyle/>
          <a:p>
            <a:r>
              <a:rPr lang="en-US" altLang="zh-TW" sz="2400" dirty="0">
                <a:latin typeface="Arial" pitchFamily="34" charset="0"/>
                <a:ea typeface="標楷體" pitchFamily="65" charset="-120"/>
                <a:cs typeface="Arial" pitchFamily="34" charset="0"/>
              </a:rPr>
              <a:t>RA_INTERFACE_LINES_ALL</a:t>
            </a:r>
            <a:br>
              <a:rPr lang="en-US" altLang="zh-TW" sz="2400" dirty="0">
                <a:latin typeface="Arial" pitchFamily="34" charset="0"/>
                <a:ea typeface="標楷體" pitchFamily="65" charset="-120"/>
                <a:cs typeface="Arial" pitchFamily="34" charset="0"/>
              </a:rPr>
            </a:br>
            <a:r>
              <a:rPr lang="en-US" altLang="zh-TW" sz="2400" dirty="0">
                <a:latin typeface="Arial" pitchFamily="34" charset="0"/>
                <a:ea typeface="標楷體" pitchFamily="65" charset="-120"/>
                <a:cs typeface="Arial" pitchFamily="34" charset="0"/>
              </a:rPr>
              <a:t>(</a:t>
            </a:r>
            <a:r>
              <a:rPr lang="zh-TW" altLang="en-US" sz="2400" dirty="0">
                <a:latin typeface="Arial" pitchFamily="34" charset="0"/>
                <a:ea typeface="標楷體" pitchFamily="65" charset="-120"/>
                <a:cs typeface="Arial" pitchFamily="34" charset="0"/>
              </a:rPr>
              <a:t>保留欄位</a:t>
            </a:r>
            <a:r>
              <a:rPr lang="en-US" altLang="zh-TW" sz="2400" dirty="0">
                <a:latin typeface="Arial" pitchFamily="34" charset="0"/>
                <a:ea typeface="標楷體" pitchFamily="65" charset="-120"/>
                <a:cs typeface="Arial" pitchFamily="34" charset="0"/>
              </a:rPr>
              <a:t>)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694276" name="Group 4"/>
          <p:cNvGraphicFramePr>
            <a:graphicFrameLocks noGrp="1"/>
          </p:cNvGraphicFramePr>
          <p:nvPr/>
        </p:nvGraphicFramePr>
        <p:xfrm>
          <a:off x="714348" y="1857026"/>
          <a:ext cx="7429551" cy="373221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471753"/>
                <a:gridCol w="1265358"/>
                <a:gridCol w="269244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Previous_customer_trx_id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Acctd_amount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Interface_line_id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Customer_trx_id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Exception_id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Exemption_id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Interface_status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Last_update_Login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Line_number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Link_to_line_id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Location_Segment_id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672"/>
            <a:ext cx="4681538" cy="792088"/>
          </a:xfrm>
        </p:spPr>
        <p:txBody>
          <a:bodyPr/>
          <a:lstStyle/>
          <a:p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RA_INTERFACE_</a:t>
            </a:r>
            <a:b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SALESCREDITS(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必要欄位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</p:txBody>
      </p:sp>
      <p:graphicFrame>
        <p:nvGraphicFramePr>
          <p:cNvPr id="698371" name="Group 3"/>
          <p:cNvGraphicFramePr>
            <a:graphicFrameLocks noGrp="1"/>
          </p:cNvGraphicFramePr>
          <p:nvPr/>
        </p:nvGraphicFramePr>
        <p:xfrm>
          <a:off x="539750" y="1695450"/>
          <a:ext cx="8135938" cy="3535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208338"/>
                <a:gridCol w="1268412"/>
                <a:gridCol w="3659188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Interface_line_context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Flexfield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彈性欄位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Interface_line_attribute1~15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Flexfield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彈性欄位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Sales_credit_type_name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依據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上的設定決定該輸入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Sales_credit_type_name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或是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Sales_credit_type_id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Sales_credit_type_id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依據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上的設定決定該輸入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Sales_credit_type_name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或是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Sales_credit_type_id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Sales_credit_amount_split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依據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上的設定決定該輸入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Sales_credit_amount_split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或是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Sales_credit_percent_split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Sales_credit_percent_split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依據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 Source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上的設定決定該輸入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Sales_credit_amount_split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或是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Sales_credit_percent_split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4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500042"/>
            <a:ext cx="4681538" cy="768371"/>
          </a:xfrm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立帳來源建立</a:t>
            </a:r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(AR)  Setup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Transactions  Sources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RA_BATCH_SOURCES_ALL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32973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204864"/>
            <a:ext cx="8057897" cy="3960862"/>
          </a:xfrm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00042"/>
            <a:ext cx="4681538" cy="719138"/>
          </a:xfrm>
        </p:spPr>
        <p:txBody>
          <a:bodyPr/>
          <a:lstStyle/>
          <a:p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Run Request: </a:t>
            </a: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/>
            </a:r>
            <a:b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 err="1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Autoinvoice</a:t>
            </a:r>
            <a:r>
              <a:rPr lang="en-US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Master Program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70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79744"/>
            <a:ext cx="7158062" cy="454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250825" y="1412875"/>
            <a:ext cx="8642350" cy="44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5738" lvl="0" indent="-185738" algn="l">
              <a:spcBef>
                <a:spcPct val="20000"/>
              </a:spcBef>
              <a:buSzPct val="40000"/>
              <a:buBlip>
                <a:blip r:embed="rId4"/>
              </a:buBlip>
            </a:pP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(AR)  Interface </a:t>
            </a:r>
            <a:r>
              <a:rPr lang="en-US" altLang="zh-TW" sz="2000" kern="0" dirty="0" smtClean="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zh-TW" sz="2000" kern="0" dirty="0" err="1" smtClean="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AutoInvoice</a:t>
            </a:r>
            <a:endParaRPr kumimoji="1" lang="en-US" altLang="zh-TW" sz="200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查看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Error Message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250825" y="1412875"/>
            <a:ext cx="8642350" cy="44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5738" lvl="0" indent="-185738" algn="l">
              <a:spcBef>
                <a:spcPct val="20000"/>
              </a:spcBef>
              <a:buSzPct val="40000"/>
              <a:buBlip>
                <a:blip r:embed="rId3"/>
              </a:buBlip>
            </a:pP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(AR)  Control </a:t>
            </a:r>
            <a:r>
              <a:rPr lang="en-US" altLang="zh-TW" sz="2000" kern="0" dirty="0" smtClean="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zh-TW" sz="2000" kern="0" dirty="0" err="1" smtClean="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AutoInvoice</a:t>
            </a:r>
            <a:r>
              <a:rPr lang="en-US" altLang="zh-TW" sz="2000" kern="0" dirty="0" smtClean="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 </a:t>
            </a: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 Interface </a:t>
            </a:r>
            <a:r>
              <a:rPr lang="en-US" altLang="zh-TW" sz="2000" kern="0" dirty="0" smtClean="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Line , (B)Errors</a:t>
            </a:r>
            <a:endParaRPr kumimoji="1" lang="en-US" altLang="zh-TW" sz="200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36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84" y="1988840"/>
            <a:ext cx="6965032" cy="41799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2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588927"/>
            <a:ext cx="4681538" cy="696933"/>
          </a:xfrm>
        </p:spPr>
        <p:txBody>
          <a:bodyPr/>
          <a:lstStyle/>
          <a:p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帳款催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收員建立</a:t>
            </a:r>
          </a:p>
        </p:txBody>
      </p:sp>
      <p:sp>
        <p:nvSpPr>
          <p:cNvPr id="33178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(AR)  Setup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Collections  Collectors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AR_COLLECTORS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331784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576" y="2375968"/>
            <a:ext cx="7416824" cy="3645742"/>
          </a:xfrm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Garamond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Blackletter" pitchFamily="2" charset="0"/>
            <a:ea typeface="華康粗黑體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Blackletter" pitchFamily="2" charset="0"/>
            <a:ea typeface="華康粗黑體" pitchFamily="49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35960</TotalTime>
  <Words>9596</Words>
  <Application>Microsoft Office PowerPoint</Application>
  <PresentationFormat>如螢幕大小 (4:3)</PresentationFormat>
  <Paragraphs>2500</Paragraphs>
  <Slides>81</Slides>
  <Notes>81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4" baseType="lpstr">
      <vt:lpstr>1_預設簡報設計</vt:lpstr>
      <vt:lpstr>自訂設計</vt:lpstr>
      <vt:lpstr>ClipArt</vt:lpstr>
      <vt:lpstr>R12.2 Oracle Receivables  Table Schema </vt:lpstr>
      <vt:lpstr>一般銷貨作業</vt:lpstr>
      <vt:lpstr>課程網要</vt:lpstr>
      <vt:lpstr>第一單元： Entities 單一作業對應表格</vt:lpstr>
      <vt:lpstr>第一單元： Entities 單一作業對應表格</vt:lpstr>
      <vt:lpstr>付款條件建立</vt:lpstr>
      <vt:lpstr>交易類型建立</vt:lpstr>
      <vt:lpstr>立帳來源建立</vt:lpstr>
      <vt:lpstr>帳款催收員建立</vt:lpstr>
      <vt:lpstr>收款銀行建立:銀行</vt:lpstr>
      <vt:lpstr>收款銀行建立:分行</vt:lpstr>
      <vt:lpstr>收款銀行建立:帳號</vt:lpstr>
      <vt:lpstr>應收帳款異動類型建立</vt:lpstr>
      <vt:lpstr>應收帳款收款基本設定</vt:lpstr>
      <vt:lpstr>收款類型/付款方式建立</vt:lpstr>
      <vt:lpstr>收款類型/付款方式建立</vt:lpstr>
      <vt:lpstr>銷售區域建立</vt:lpstr>
      <vt:lpstr>稅別建立</vt:lpstr>
      <vt:lpstr>國別建立</vt:lpstr>
      <vt:lpstr>應收帳款系統設定</vt:lpstr>
      <vt:lpstr>客戶信用分類基本架構</vt:lpstr>
      <vt:lpstr>客戶信用分類設定</vt:lpstr>
      <vt:lpstr>客戶資料建立</vt:lpstr>
      <vt:lpstr>客戶資料基本架構</vt:lpstr>
      <vt:lpstr>Customer Parties</vt:lpstr>
      <vt:lpstr>Customer Accounts</vt:lpstr>
      <vt:lpstr>Customer Banks</vt:lpstr>
      <vt:lpstr>Customer Sites(Addresses)</vt:lpstr>
      <vt:lpstr>Customer Site Usages</vt:lpstr>
      <vt:lpstr>客戶Tables關聯圖</vt:lpstr>
      <vt:lpstr>第二單元： Relationships 整合作業關聯</vt:lpstr>
      <vt:lpstr>應收帳款立帳</vt:lpstr>
      <vt:lpstr>人工立帳</vt:lpstr>
      <vt:lpstr>應收帳款立帳</vt:lpstr>
      <vt:lpstr>應收帳款立帳</vt:lpstr>
      <vt:lpstr>應收帳款稅額明細</vt:lpstr>
      <vt:lpstr>應收帳款立帳Tables關聯圖</vt:lpstr>
      <vt:lpstr>銷貨退回與折讓  (AR Credit Memo)</vt:lpstr>
      <vt:lpstr>銷貨退回與折讓</vt:lpstr>
      <vt:lpstr>銷貨退回/折讓Tables關聯圖</vt:lpstr>
      <vt:lpstr>預收款</vt:lpstr>
      <vt:lpstr>預收款</vt:lpstr>
      <vt:lpstr>預收款</vt:lpstr>
      <vt:lpstr>沖銷預收款</vt:lpstr>
      <vt:lpstr>預收Tables關聯圖</vt:lpstr>
      <vt:lpstr>應收帳款立帳分錄</vt:lpstr>
      <vt:lpstr>應收帳款分錄Tabels關聯圖</vt:lpstr>
      <vt:lpstr>應收帳款立帳 View Accounting</vt:lpstr>
      <vt:lpstr>應收帳款調整</vt:lpstr>
      <vt:lpstr>應收帳款調整Tables關聯圖</vt:lpstr>
      <vt:lpstr>調整View Accounting</vt:lpstr>
      <vt:lpstr>應收帳款餘額</vt:lpstr>
      <vt:lpstr>應收帳款收款分類</vt:lpstr>
      <vt:lpstr>雜項收款</vt:lpstr>
      <vt:lpstr>雜項收款</vt:lpstr>
      <vt:lpstr>收款異動歷史紀錄檔</vt:lpstr>
      <vt:lpstr>雜項收款Tables關聯圖 :交易明細</vt:lpstr>
      <vt:lpstr>雜項收款Tables關聯圖 :交易分錄</vt:lpstr>
      <vt:lpstr>一般收款</vt:lpstr>
      <vt:lpstr>一般收款</vt:lpstr>
      <vt:lpstr>收款未沖銷帳款餘額</vt:lpstr>
      <vt:lpstr>沖銷應收帳款</vt:lpstr>
      <vt:lpstr>沖銷應收帳款</vt:lpstr>
      <vt:lpstr>沖款Tables關聯圖</vt:lpstr>
      <vt:lpstr>收款View Accounting</vt:lpstr>
      <vt:lpstr>AR Interface</vt:lpstr>
      <vt:lpstr>Import Invoice Using Interface</vt:lpstr>
      <vt:lpstr>Autoinvoice Interface Tables</vt:lpstr>
      <vt:lpstr>相關設定 (Line Transaction Flexfield)</vt:lpstr>
      <vt:lpstr>相關設定 (Line Transaction Flexfield)</vt:lpstr>
      <vt:lpstr>相關設定(Transaction Source)</vt:lpstr>
      <vt:lpstr>相關設定(Grouping Rule)</vt:lpstr>
      <vt:lpstr>RA_INTERFACE_LINES_ALL (必要欄位)</vt:lpstr>
      <vt:lpstr>RA_INTERFACE_LINES_ALL (必要欄位)</vt:lpstr>
      <vt:lpstr>RA_INTERFACE_LINES_ALL (必要欄位)</vt:lpstr>
      <vt:lpstr>RA_INTERFACE_LINES_ALL (非必要欄位)</vt:lpstr>
      <vt:lpstr>RA_INTERFACE_LINES_ALL (非必要欄位)</vt:lpstr>
      <vt:lpstr>RA_INTERFACE_LINES_ALL (保留欄位)</vt:lpstr>
      <vt:lpstr>RA_INTERFACE_ SALESCREDITS(必要欄位)</vt:lpstr>
      <vt:lpstr>Run Request:  Autoinvoice Master Program</vt:lpstr>
      <vt:lpstr>查看Error Message</vt:lpstr>
    </vt:vector>
  </TitlesOfParts>
  <Manager>Edwin</Manager>
  <Company>Advancedtek Int'l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ERP 11i</dc:title>
  <dc:subject>Oracle Receivables Table Schmea</dc:subject>
  <dc:creator>Amanda Liao</dc:creator>
  <cp:lastModifiedBy>Fuly Yu</cp:lastModifiedBy>
  <cp:revision>2134</cp:revision>
  <cp:lastPrinted>1998-05-13T01:10:28Z</cp:lastPrinted>
  <dcterms:created xsi:type="dcterms:W3CDTF">1998-03-28T15:54:44Z</dcterms:created>
  <dcterms:modified xsi:type="dcterms:W3CDTF">2023-12-12T05:51:39Z</dcterms:modified>
</cp:coreProperties>
</file>