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37"/>
  </p:notesMasterIdLst>
  <p:handoutMasterIdLst>
    <p:handoutMasterId r:id="rId38"/>
  </p:handoutMasterIdLst>
  <p:sldIdLst>
    <p:sldId id="306" r:id="rId3"/>
    <p:sldId id="383" r:id="rId4"/>
    <p:sldId id="389" r:id="rId5"/>
    <p:sldId id="440" r:id="rId6"/>
    <p:sldId id="441" r:id="rId7"/>
    <p:sldId id="449" r:id="rId8"/>
    <p:sldId id="450" r:id="rId9"/>
    <p:sldId id="451" r:id="rId10"/>
    <p:sldId id="452" r:id="rId11"/>
    <p:sldId id="453" r:id="rId12"/>
    <p:sldId id="469" r:id="rId13"/>
    <p:sldId id="454" r:id="rId14"/>
    <p:sldId id="455" r:id="rId15"/>
    <p:sldId id="496" r:id="rId16"/>
    <p:sldId id="419" r:id="rId17"/>
    <p:sldId id="462" r:id="rId18"/>
    <p:sldId id="463" r:id="rId19"/>
    <p:sldId id="468" r:id="rId20"/>
    <p:sldId id="464" r:id="rId21"/>
    <p:sldId id="465" r:id="rId22"/>
    <p:sldId id="466" r:id="rId23"/>
    <p:sldId id="467" r:id="rId24"/>
    <p:sldId id="499" r:id="rId25"/>
    <p:sldId id="500" r:id="rId26"/>
    <p:sldId id="501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</p:sldIdLst>
  <p:sldSz cx="9144000" cy="6858000" type="screen4x3"/>
  <p:notesSz cx="7099300" cy="10234613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bg1"/>
        </a:solidFill>
        <a:latin typeface="Lucida Blackletter" pitchFamily="2" charset="0"/>
        <a:ea typeface="華康粗黑體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FF"/>
    <a:srgbClr val="CC3300"/>
    <a:srgbClr val="FFCCFF"/>
    <a:srgbClr val="FF3300"/>
    <a:srgbClr val="FFFFCC"/>
    <a:srgbClr val="0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35204" autoAdjust="0"/>
  </p:normalViewPr>
  <p:slideViewPr>
    <p:cSldViewPr>
      <p:cViewPr>
        <p:scale>
          <a:sx n="66" d="100"/>
          <a:sy n="66" d="100"/>
        </p:scale>
        <p:origin x="-1136" y="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1628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>
      <p:cViewPr>
        <p:scale>
          <a:sx n="66" d="100"/>
          <a:sy n="66" d="100"/>
        </p:scale>
        <p:origin x="-2574" y="80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22988" y="0"/>
            <a:ext cx="9445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09015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99250" y="10090150"/>
            <a:ext cx="368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fld id="{0733ADA0-5E92-4FCB-93A6-4E1643333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020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154738" y="0"/>
            <a:ext cx="9445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t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46706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1" tIns="0" rIns="95441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052050"/>
            <a:ext cx="596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l" defTabSz="954088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31000" y="10052050"/>
            <a:ext cx="368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441" tIns="0" rIns="95441" bIns="0" numCol="1" anchor="b" anchorCtr="0" compatLnSpc="1">
            <a:prstTxWarp prst="textNoShape">
              <a:avLst/>
            </a:prstTxWarp>
            <a:spAutoFit/>
          </a:bodyPr>
          <a:lstStyle>
            <a:lvl1pPr algn="r" defTabSz="954088">
              <a:defRPr sz="1200">
                <a:latin typeface="Times New Roman" pitchFamily="18" charset="0"/>
              </a:defRPr>
            </a:lvl1pPr>
          </a:lstStyle>
          <a:p>
            <a:fld id="{9C3654E8-7469-4534-8D94-BAD7356D4B5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22313" y="9718675"/>
            <a:ext cx="401161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1" tIns="0" rIns="95441" bIns="0">
            <a:spAutoFit/>
          </a:bodyPr>
          <a:lstStyle/>
          <a:p>
            <a:pPr algn="l" defTabSz="954088"/>
            <a:r>
              <a:rPr lang="en-US" altLang="zh-TW" sz="800" b="1">
                <a:solidFill>
                  <a:schemeClr val="tx1"/>
                </a:solidFill>
                <a:latin typeface="Arial" pitchFamily="34" charset="0"/>
              </a:rPr>
              <a:t>AdvancedTEK International Corporation.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373438" y="9718675"/>
            <a:ext cx="736600" cy="1365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5441" tIns="0" rIns="95441" bIns="0">
            <a:spAutoFit/>
          </a:bodyPr>
          <a:lstStyle/>
          <a:p>
            <a:pPr defTabSz="954088">
              <a:spcBef>
                <a:spcPct val="50000"/>
              </a:spcBef>
            </a:pPr>
            <a:fld id="{5056D4EF-716E-4D39-8EC4-C08543F57E03}" type="slidenum">
              <a:rPr lang="en-US" altLang="zh-TW" sz="900">
                <a:solidFill>
                  <a:schemeClr val="tx1"/>
                </a:solidFill>
                <a:latin typeface="Arial" pitchFamily="34" charset="0"/>
              </a:rPr>
              <a:pPr defTabSz="954088">
                <a:spcBef>
                  <a:spcPct val="50000"/>
                </a:spcBef>
              </a:pPr>
              <a:t>‹#›</a:t>
            </a:fld>
            <a:endParaRPr lang="en-US" altLang="zh-TW" sz="9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371" name="Picture 11" descr="前進logo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10238" y="9605963"/>
            <a:ext cx="504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74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buFont typeface="Wingdings" pitchFamily="2" charset="2"/>
      <a:buChar char="Ø"/>
      <a:defRPr kumimoji="1" sz="9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buFont typeface="Wingdings" pitchFamily="2" charset="2"/>
      <a:buChar char="ü"/>
      <a:defRPr kumimoji="1" sz="8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微軟正黑體" pitchFamily="34" charset="-120"/>
        <a:ea typeface="微軟正黑體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9D112-F518-4A6D-B920-BDBE2E6219E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D0DFB-042A-43F0-8605-33978DB4007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4835525"/>
            <a:ext cx="6299222" cy="3136243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+mn-ea"/>
                <a:ea typeface="+mn-ea"/>
                <a:cs typeface="Tahoma" pitchFamily="34" charset="0"/>
              </a:rPr>
              <a:t>總帳帳本主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: </a:t>
            </a:r>
            <a:r>
              <a:rPr lang="en-US" altLang="zh-TW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ahoma" pitchFamily="34" charset="0"/>
              </a:rPr>
              <a:t>GL_LEDGERS</a:t>
            </a:r>
          </a:p>
          <a:p>
            <a:pPr marL="685800" lvl="1" indent="-228600"/>
            <a:r>
              <a:rPr lang="en-US" altLang="zh-TW" sz="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ahoma" pitchFamily="34" charset="0"/>
              </a:rPr>
              <a:t>View: GL_SETS_OF_BOOKS , </a:t>
            </a:r>
            <a:r>
              <a:rPr kumimoji="1" lang="en-US" altLang="zh-TW" sz="900" b="1" i="0" u="none" strike="noStrike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GL_LEDGERS_V</a:t>
            </a:r>
            <a:endParaRPr lang="en-US" altLang="zh-TW" sz="9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NAME</a:t>
            </a: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LEDGER_ID</a:t>
            </a: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SHORT_NAME</a:t>
            </a:r>
          </a:p>
          <a:p>
            <a:pPr marL="685800" lvl="1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Foreign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 Key</a:t>
            </a:r>
          </a:p>
          <a:p>
            <a:pPr marL="1143000" lvl="2" indent="-228600"/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ACCOUNTED_PERIOD_TYPE (foreign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GL_PERIOD_TYPES.PERIOD_TYPE )</a:t>
            </a: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RET_EARN_CODE_COMBINATION_ID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 (foreign GL_CODE_COMBINATIONS.CODE_COMBINATION_ID)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+mn-ea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NAME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+mn-ea"/>
                <a:ea typeface="+mn-ea"/>
                <a:cs typeface="Tahoma" pitchFamily="34" charset="0"/>
              </a:rPr>
              <a:t>帳本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名稱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SHORT_NAME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+mn-ea"/>
                <a:ea typeface="+mn-ea"/>
                <a:cs typeface="Tahoma" pitchFamily="34" charset="0"/>
              </a:rPr>
              <a:t>帳本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別名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CHART_OF_ACCOUNTS_ID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+mn-ea"/>
                <a:ea typeface="+mn-ea"/>
                <a:cs typeface="Tahoma" pitchFamily="34" charset="0"/>
              </a:rPr>
              <a:t>會計科目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架構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 </a:t>
            </a: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CURRENCY_CODE:</a:t>
            </a:r>
            <a:r>
              <a:rPr lang="zh-TW" altLang="en-US" sz="900" b="1" baseline="0" dirty="0" smtClean="0">
                <a:latin typeface="+mn-ea"/>
                <a:ea typeface="+mn-ea"/>
                <a:cs typeface="Tahoma" pitchFamily="34" charset="0"/>
              </a:rPr>
              <a:t> 本幣</a:t>
            </a:r>
            <a:endParaRPr lang="en-US" altLang="zh-TW" sz="900" b="1" baseline="0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ACCOUNTED_PERIOD_TYPE: </a:t>
            </a:r>
            <a:r>
              <a:rPr lang="zh-TW" altLang="en-US" sz="900" b="1" baseline="0" dirty="0" smtClean="0">
                <a:latin typeface="+mn-ea"/>
                <a:ea typeface="+mn-ea"/>
                <a:cs typeface="Tahoma" pitchFamily="34" charset="0"/>
              </a:rPr>
              <a:t>會計期間類別</a:t>
            </a:r>
            <a:endParaRPr lang="en-US" altLang="zh-TW" sz="900" b="1" baseline="0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LEDGER_CATEGORY_CODE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+mn-ea"/>
                <a:ea typeface="+mn-ea"/>
                <a:cs typeface="Tahoma" pitchFamily="34" charset="0"/>
              </a:rPr>
              <a:t>帳冊種類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(PRIMARY, SECONDARY, ALC 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…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等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)</a:t>
            </a: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ALC_LEDGER_TYPE_CODE : NONE,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TARGET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, SOURCE 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OBJECT_TYPE_CODE :  L: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 L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edger ; S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:L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edger set </a:t>
            </a: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COMPLETION_STATUS_CODE(Not </a:t>
            </a:r>
            <a:r>
              <a:rPr lang="en-US" altLang="zh-TW" sz="900" b="1" dirty="0">
                <a:latin typeface="+mn-ea"/>
                <a:ea typeface="+mn-ea"/>
                <a:cs typeface="Tahoma" pitchFamily="34" charset="0"/>
              </a:rPr>
              <a:t>Started, Incomplete, Complete 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) </a:t>
            </a: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FIRST_LEDGER_PERIOD_NAME : 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此帳本第一個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期間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, 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一旦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Open Period, 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這個欄位就不允修改</a:t>
            </a:r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, </a:t>
            </a:r>
            <a:r>
              <a:rPr lang="zh-TW" altLang="en-US" sz="900" b="1" dirty="0" smtClean="0">
                <a:latin typeface="+mn-ea"/>
                <a:ea typeface="+mn-ea"/>
                <a:cs typeface="Tahoma" pitchFamily="34" charset="0"/>
              </a:rPr>
              <a:t>請特別注意</a:t>
            </a:r>
            <a:endParaRPr lang="en-US" altLang="zh-TW" sz="9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RET_EARN_CODE_COMBINATION_ID: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zh-TW" altLang="en-US" sz="900" b="1" baseline="0" dirty="0" smtClean="0">
                <a:latin typeface="+mn-ea"/>
                <a:ea typeface="+mn-ea"/>
                <a:cs typeface="Tahoma" pitchFamily="34" charset="0"/>
              </a:rPr>
              <a:t>保留盈餘</a:t>
            </a:r>
            <a:r>
              <a:rPr lang="zh-TW" altLang="en-US" sz="900" b="1" baseline="0" dirty="0" smtClean="0">
                <a:latin typeface="+mn-ea"/>
                <a:ea typeface="+mn-ea"/>
                <a:cs typeface="Tahoma" pitchFamily="34" charset="0"/>
              </a:rPr>
              <a:t>科目</a:t>
            </a:r>
            <a:endParaRPr lang="en-US" altLang="zh-TW" sz="900" b="1" baseline="0" dirty="0" smtClean="0">
              <a:latin typeface="+mn-ea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1000" b="1" dirty="0" smtClean="0">
                <a:latin typeface="+mn-ea"/>
                <a:ea typeface="+mn-ea"/>
                <a:cs typeface="Tahoma" pitchFamily="34" charset="0"/>
              </a:rPr>
              <a:t>其他說明</a:t>
            </a:r>
            <a:endParaRPr lang="en-US" altLang="zh-TW" sz="100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+mn-ea"/>
                <a:ea typeface="+mn-ea"/>
                <a:cs typeface="Tahoma" pitchFamily="34" charset="0"/>
              </a:rPr>
              <a:t>Reporting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 Currencies </a:t>
            </a:r>
            <a:r>
              <a:rPr lang="zh-TW" altLang="en-US" sz="900" b="1" baseline="0" dirty="0" smtClean="0">
                <a:latin typeface="+mn-ea"/>
                <a:ea typeface="+mn-ea"/>
                <a:cs typeface="Tahoma" pitchFamily="34" charset="0"/>
              </a:rPr>
              <a:t>雖然也有科目餘額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, </a:t>
            </a:r>
            <a:r>
              <a:rPr lang="zh-TW" altLang="en-US" sz="900" b="1" baseline="0" dirty="0" smtClean="0">
                <a:latin typeface="+mn-ea"/>
                <a:ea typeface="+mn-ea"/>
                <a:cs typeface="Tahoma" pitchFamily="34" charset="0"/>
              </a:rPr>
              <a:t>但它不是帳本</a:t>
            </a:r>
            <a:r>
              <a:rPr lang="en-US" altLang="zh-TW" sz="900" b="1" baseline="0" dirty="0" smtClean="0">
                <a:latin typeface="+mn-ea"/>
                <a:ea typeface="+mn-ea"/>
                <a:cs typeface="Tahoma" pitchFamily="34" charset="0"/>
              </a:rPr>
              <a:t>Ledger</a:t>
            </a:r>
            <a:endParaRPr lang="en-US" altLang="zh-TW" sz="900" b="1" dirty="0"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C283B-2EDA-4287-A61B-A5E23C06453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C4E41-A20D-41C5-ABE3-4DA9F192EA3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4799013" cy="2299091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傳票來源主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View: GL_JE_SOURCES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 GL_JE_SOURCES_TL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JE_SOURCE_NAME +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LANUAGE+ZD_EDITION_NAME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USER_JE_SOURCE_NAME +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LANUAGE+ZD_EDITION_NAME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JE_SOURCE_KEY +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LANUAGE+ZD_EDITION_NAME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USER_JE_SOURCE_NAME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傳票來源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, </a:t>
            </a: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使用者在標準功能上看到的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Source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/>
              <a:t>LANGUAGE:</a:t>
            </a:r>
            <a:r>
              <a:rPr lang="zh-TW" altLang="en-US" sz="900" b="1" dirty="0" smtClean="0"/>
              <a:t>語系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OVERRIDE_EDITS_FLAG: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畫面上的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Freeze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Journals,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大部份從前端轉入的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Journal Source,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例如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Asset , Payables , Receivables, Cost Management…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等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會將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Freeze Journals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設定為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No.</a:t>
            </a:r>
            <a:endParaRPr lang="zh-TW" altLang="en-US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4C37-D269-4FFD-B9C0-CF7A69CD5BA6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4805363" cy="2459135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傳票種類主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View: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GL_JE_CATEGORIES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 GL_JE_CATEGORIES_TL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JE_CATEGORY_NAME +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LANUAGE+ZD_EDITION_NAME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USER_JE_CATEGORY_NAME +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LANUAGE+ZD_EDITION_NAME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JE_CATEGORY_KEY +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LANUAGE+ZD_EDITION_NAME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USER_JE_CATEGORY_NAME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傳票種類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使用者在標準功能上看到的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Category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LANGUAGE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語系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其他說明：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lvl="2" indent="-228600"/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假如有啟用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Document Sequence,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Assign Document Sequence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是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By Journal Category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建立。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DBF4C-93D9-4DC6-A421-20CDF80D517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746771" cy="2077492"/>
          </a:xfrm>
        </p:spPr>
        <p:txBody>
          <a:bodyPr/>
          <a:lstStyle/>
          <a:p>
            <a:pPr marL="228600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暫時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(Suspense)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科目設定主檔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GL_SUSPENSE_ACCOUNTS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LEDGER_ID+JE_SOURCE_NAME +JE_CATEGORY_NAME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Foreign Key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( foreign GL_LEDGERS.LEDGER_ID)</a:t>
            </a: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JE_SOURCE_NAME (foreign GL_JE_SOURCES_TL.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JE_SOURCE_NAME)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JE_CATEGORY_NAME (foreign GL_JE_CATEGORIES_TL.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JE_CATEGORY_NAME)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CODE_COMBINATION_ID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(foreign GL_CODE_COMBINATIONS.CODE_COMBINATION_ID)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總帳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帳冊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JE_SOURCE_NAME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傳票來源名稱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JE_CATEGORY_NAME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傳票種類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CODE_COMBINATION_ID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會計科目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TW" altLang="en-US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其他：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假如有使用</a:t>
            </a:r>
            <a:r>
              <a:rPr lang="zh-TW" altLang="en-US" sz="900" b="1" u="sng" dirty="0" smtClean="0">
                <a:latin typeface="Tahoma" pitchFamily="34" charset="0"/>
                <a:ea typeface="+mn-ea"/>
                <a:cs typeface="Tahoma" pitchFamily="34" charset="0"/>
              </a:rPr>
              <a:t>本幣沖銷外幣應</a:t>
            </a:r>
            <a:r>
              <a:rPr lang="zh-TW" altLang="en-US" sz="900" b="1" u="sng" dirty="0" smtClean="0">
                <a:latin typeface="Tahoma" pitchFamily="34" charset="0"/>
                <a:ea typeface="+mn-ea"/>
                <a:cs typeface="Tahoma" pitchFamily="34" charset="0"/>
              </a:rPr>
              <a:t>收帳款</a:t>
            </a:r>
            <a:r>
              <a:rPr lang="zh-TW" altLang="en-US" sz="900" b="1" u="sng" dirty="0" smtClean="0">
                <a:latin typeface="Tahoma" pitchFamily="34" charset="0"/>
                <a:ea typeface="+mn-ea"/>
                <a:cs typeface="Tahoma" pitchFamily="34" charset="0"/>
              </a:rPr>
              <a:t>交易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通常要建立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Receivables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Cross Currency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Suspense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Account 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否則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AR Create Accounting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會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Warning</a:t>
            </a:r>
            <a:endParaRPr lang="en-US" altLang="zh-TW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3D7C0-0EFB-452B-930E-61E46A6E850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1200D-629A-48DF-ACC7-0EF9B2CAE98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4859338"/>
            <a:ext cx="5159375" cy="2077492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傳票批次主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GL_JE_BATCHES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JE_BATCH_ID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+ DEFAULT_PERIOD_NAME + CHART_OF_ACCOUNTS_ID + PERIOD_SET_NAME + ACCOUNTD_PERIOD_TYPE</a:t>
            </a: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SET_OF_BOOKS_ID_11i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總帳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帳本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請特別注意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此一欄位在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R12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之後不一定有值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而且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Journal Batch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也沒有</a:t>
            </a:r>
            <a:r>
              <a:rPr lang="en-US" altLang="zh-TW" sz="900" b="1" baseline="0" dirty="0" err="1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!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批次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STATUS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批次狀態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(U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P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S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I)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STATUS_VERIFIED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驗證狀態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(N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I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Y)</a:t>
            </a:r>
          </a:p>
          <a:p>
            <a:pPr marL="1143000" lvl="2" indent="-228600"/>
            <a:r>
              <a:rPr lang="en-US" altLang="zh-TW" sz="900" b="1" dirty="0" err="1" smtClean="0">
                <a:latin typeface="Tahoma" pitchFamily="34" charset="0"/>
                <a:ea typeface="+mn-ea"/>
                <a:cs typeface="Tahoma" pitchFamily="34" charset="0"/>
              </a:rPr>
              <a:t>ACTUAL_FLAG:A:Actual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B:Budget 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E:Encumbrance</a:t>
            </a:r>
            <a:endParaRPr lang="en-US" altLang="zh-TW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C09FE-1DCD-4C93-A8F7-BECB9D9ED55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30" y="4859338"/>
            <a:ext cx="5857916" cy="3323987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傳票主檔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Table: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GL_JE_HEADERS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800" b="1" dirty="0" smtClean="0">
                <a:latin typeface="Tahoma" pitchFamily="34" charset="0"/>
                <a:ea typeface="+mn-ea"/>
                <a:cs typeface="Tahoma" pitchFamily="34" charset="0"/>
              </a:rPr>
              <a:t>JE_HEADER_ID</a:t>
            </a:r>
          </a:p>
          <a:p>
            <a:pPr marL="1143000" lvl="2" indent="-228600"/>
            <a:r>
              <a:rPr lang="en-US" altLang="zh-TW" sz="800" b="1" dirty="0" smtClean="0">
                <a:latin typeface="Tahoma" pitchFamily="34" charset="0"/>
                <a:ea typeface="+mn-ea"/>
                <a:cs typeface="Tahoma" pitchFamily="34" charset="0"/>
              </a:rPr>
              <a:t>NAME+JE_BATCH_ID</a:t>
            </a:r>
            <a:endParaRPr lang="en-US" altLang="zh-TW" sz="8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Key: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( foreign GL_LEDGERS.LEDGER_ID)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JE_SOURCE_NAME (foreign GL_JE_SOURCES_TL.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JE_SOURCE_NAME)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JE_CATEGORY_NAME (foreign GL_JE_CATEGORIES_TL.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JE_CATEGORY_NAME)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JE_GATCH_ID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( foreign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GL_JE_BATCHES.JE_BATCH_ID)</a:t>
            </a:r>
            <a:endParaRPr kumimoji="1" lang="en-US" altLang="zh-TW" sz="900" b="1" kern="1200" dirty="0" smtClean="0">
              <a:solidFill>
                <a:schemeClr val="tx1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重要欄位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JE_CATEGORY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傳票種類 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JE_SOURCE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來源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sz="900" b="1" dirty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總帳帳冊 </a:t>
            </a:r>
            <a:endParaRPr lang="en-US" altLang="zh-TW" sz="900" b="1" dirty="0" smtClean="0">
              <a:solidFill>
                <a:srgbClr val="FF0000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PERIOD_NAME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會計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期間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DEFAULT_EFFECTIVE_DATE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: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傳票日期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CURRENCY_CODE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幣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STATUS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狀態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U: </a:t>
            </a:r>
            <a:r>
              <a:rPr lang="en-US" altLang="zh-TW" sz="900" b="1" dirty="0" err="1" smtClean="0">
                <a:latin typeface="Tahoma" pitchFamily="34" charset="0"/>
                <a:ea typeface="+mn-ea"/>
                <a:cs typeface="Tahoma" pitchFamily="34" charset="0"/>
              </a:rPr>
              <a:t>Unposted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P: Posted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ACTUAL_FLAG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:A:Actual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B:Budget 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E:Encumbrance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JE_BATCH_ID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批次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DOC_SEQUENCE_VALUE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號碼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CURRENCY_CONVERSION_RATE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匯率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CURRENCY_CONVERSION_TYPE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匯率轉換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型態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CURRENCY_CONVERSION_DATE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匯率轉換日期</a:t>
            </a:r>
          </a:p>
          <a:p>
            <a:pPr marL="1600200" lvl="3" indent="-228600"/>
            <a:endParaRPr lang="zh-TW" altLang="en-US" dirty="0"/>
          </a:p>
          <a:p>
            <a:pPr marL="685800" lvl="1" indent="-228600"/>
            <a:endParaRPr lang="en-US" altLang="zh-TW" sz="8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045B0-7240-4414-A760-8A4C25C94DE6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783138"/>
            <a:ext cx="5762625" cy="4691886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94768" tIns="47384" rIns="94768" bIns="47384"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傳票明細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GL_JE_LINES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JE_HEADER_ID+JE_LINE_NUM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Foreign Key 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(foreign GL_LEDGERS.LEDGER_ID)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JE_HEADER_ID (foreign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GL_JE_HEADERS.JE_HEADER_ID)</a:t>
            </a: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CODE_COMBINATION_ID ( foreign GL_CODE_COMBINATIONS.CODE_COMBINATION_ID)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重要欄位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JE_LINE_NUM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傳票明細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項次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總帳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帳冊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CODE_COMBINATION_ID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會計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科目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PERIOD_NAME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會計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期間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ENTERED_DR: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傳票幣別借方金額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ENTERED_CR: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傳票幣別貸方金額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ACCOUNTED_DR: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帳本幣別借方金額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ACCOUNTED_CR: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帳本幣別貸方金額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傳票明細說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明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GL_SL_LINK_ID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: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手動輸入傳票不會有值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由子系統匯入時參考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GL_IMPORT_REFERENCES.GL_SL_LINK_ID</a:t>
            </a: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GL_SL_LINK_TABLE: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手動輸入傳票不會有值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由子系統匯入時參考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GL_IMPORT_REFERENCES.GL_SL_LINK_TABLE</a:t>
            </a:r>
            <a:endParaRPr lang="zh-TW" altLang="en-US" sz="900" b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1600200" lvl="3" indent="-228600">
              <a:buFontTx/>
              <a:buAutoNum type="arabicPeriod"/>
            </a:pPr>
            <a:endParaRPr lang="en-US" altLang="zh-TW" sz="9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4219C-BB94-48AE-BE14-CDE49F835467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532458" cy="2299091"/>
          </a:xfrm>
        </p:spPr>
        <p:txBody>
          <a:bodyPr/>
          <a:lstStyle/>
          <a:p>
            <a:r>
              <a:rPr lang="en-US" altLang="zh-TW" dirty="0" smtClean="0"/>
              <a:t>SQL Example 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jb.NAME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batch_name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jh.NAME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jounrnal_name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jh.currency_code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jl.je_line_num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js.user_je_source_name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Journal_source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jc.user_je_category_name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Journal_category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jh.status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jh.actual_flag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('SQLGL',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'GL#',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jl.entered_dr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jl.entered_cr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jl.accounted_dr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jl.accounted_cr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gl_ledgers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gl_je_lines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gl_je_categories_tl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jc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gl_je_sources_tl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gl_je_headers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gl_je_batches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jb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jb.je_batch_id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jh.je_batch_id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jh.je_header_id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jl.je_header_id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jh.je_category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jc.je_category_name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jc.LANGUAGE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USERENV ('LANG')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jh.je_source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js.je_source_name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js.LANGUAGE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'US'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jl.ledger_id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;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r>
              <a:rPr kumimoji="1" lang="zh-TW" altLang="en-US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附註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sz="9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SUBLEDGER_DOC_SEQUENCT_VALUE</a:t>
            </a:r>
            <a:r>
              <a:rPr lang="en-US" altLang="zh-TW" sz="900" b="1" baseline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900" b="1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zh-TW" altLang="en-US" sz="900" b="1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若以 </a:t>
            </a:r>
            <a:r>
              <a:rPr lang="en-US" altLang="zh-TW" sz="900" b="1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 </a:t>
            </a:r>
            <a:r>
              <a:rPr lang="zh-TW" altLang="en-US" sz="900" b="1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方式拋轉</a:t>
            </a:r>
            <a:r>
              <a:rPr lang="en-US" altLang="zh-TW" sz="900" b="1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zh-TW" altLang="en-US" sz="900" b="1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 就不會記錄子系統的</a:t>
            </a:r>
            <a:r>
              <a:rPr lang="en-US" altLang="zh-TW" sz="900" b="1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 Sequence Value</a:t>
            </a:r>
            <a:endParaRPr lang="en-US" altLang="zh-TW" sz="9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35D79-F1C0-4BDD-96C6-5FDBC6187B2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r>
              <a:rPr lang="en-US" altLang="zh-TW" dirty="0" smtClean="0"/>
              <a:t> R12 </a:t>
            </a:r>
            <a:r>
              <a:rPr lang="zh-TW" altLang="en-US" dirty="0" smtClean="0"/>
              <a:t>帳本稱為</a:t>
            </a:r>
            <a:r>
              <a:rPr lang="en-US" altLang="zh-TW" dirty="0" smtClean="0"/>
              <a:t>Ledger ,</a:t>
            </a:r>
            <a:r>
              <a:rPr lang="en-US" altLang="zh-TW" baseline="0" dirty="0" smtClean="0"/>
              <a:t> Table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GL_LEDGERS, Unique Key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LEDGER_ID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r>
              <a:rPr lang="en-US" altLang="zh-TW" baseline="0" dirty="0" smtClean="0"/>
              <a:t> R11i </a:t>
            </a:r>
            <a:r>
              <a:rPr lang="zh-TW" altLang="en-US" baseline="0" dirty="0" smtClean="0"/>
              <a:t>帳本稱為</a:t>
            </a:r>
            <a:r>
              <a:rPr lang="en-US" altLang="zh-TW" baseline="0" dirty="0" smtClean="0"/>
              <a:t>Set of Books , Table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GL_SETS_OF_BOOKS, Unique key </a:t>
            </a:r>
            <a:r>
              <a:rPr lang="zh-TW" altLang="en-US" baseline="0" dirty="0" smtClean="0"/>
              <a:t>為 </a:t>
            </a:r>
            <a:r>
              <a:rPr lang="en-US" altLang="zh-TW" baseline="0" dirty="0" smtClean="0"/>
              <a:t>SET_OF_BOOKS_ID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r>
              <a:rPr lang="zh-TW" altLang="en-US" baseline="0" dirty="0" smtClean="0"/>
              <a:t>部份</a:t>
            </a:r>
            <a:r>
              <a:rPr lang="en-US" altLang="zh-TW" baseline="0" dirty="0" smtClean="0"/>
              <a:t> Table </a:t>
            </a:r>
            <a:r>
              <a:rPr lang="zh-TW" altLang="en-US" baseline="0" dirty="0" smtClean="0"/>
              <a:t>保留舊的、或者二個欄位都有、或者改為新的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請特別注意。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DB635-05EC-4A4D-A759-2C4C55AA7AB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備忘稿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總帳傳票匯入檔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1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: GL_INTERFACE</a:t>
            </a:r>
          </a:p>
          <a:p>
            <a:pPr lvl="1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Primary Key :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無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1"/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關於</a:t>
            </a:r>
            <a:r>
              <a:rPr lang="en-US" altLang="zh-TW" sz="900" b="1" baseline="0" dirty="0" err="1" smtClean="0">
                <a:latin typeface="Tahoma" pitchFamily="34" charset="0"/>
                <a:ea typeface="+mn-ea"/>
                <a:cs typeface="Tahoma" pitchFamily="34" charset="0"/>
              </a:rPr>
              <a:t>GL_Interface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本文件最後有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GL_INTERFACE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的說明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1"/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特別注意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假如要匯入彈性欄位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(Descriptive </a:t>
            </a:r>
            <a:r>
              <a:rPr lang="en-US" altLang="zh-TW" sz="900" b="1" baseline="0" dirty="0" err="1" smtClean="0">
                <a:latin typeface="Tahoma" pitchFamily="34" charset="0"/>
                <a:ea typeface="+mn-ea"/>
                <a:cs typeface="Tahoma" pitchFamily="34" charset="0"/>
              </a:rPr>
              <a:t>Flexfield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此一畫面的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Import Descriptive </a:t>
            </a:r>
            <a:r>
              <a:rPr lang="en-US" altLang="zh-TW" sz="900" b="1" baseline="0" dirty="0" err="1" smtClean="0">
                <a:latin typeface="Tahoma" pitchFamily="34" charset="0"/>
                <a:ea typeface="+mn-ea"/>
                <a:cs typeface="Tahoma" pitchFamily="34" charset="0"/>
              </a:rPr>
              <a:t>Flexfields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的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default value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為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”No”,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請選擇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”With Validation”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或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”Without Validation”,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否則不會匯入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ATTRIBUTE1 ~ ATTRIBUTE20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。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目前只有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Journal Line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的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DFF,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沒有提供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Journal Header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lvl="0"/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其他說明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1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R12 Create Accounting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若是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Journal Import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執行結果為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Warning,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假如正常結束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大部份情況會整個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Rollback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回去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前端子系統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(AR/AP/Cost/FA)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已經比較不像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R11i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會卡在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GL_INTERFACE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lvl="1"/>
            <a:endParaRPr lang="zh-TW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F9526-2967-4A68-8235-6DB5792947A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備忘稿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TW" dirty="0" smtClean="0"/>
              <a:t>SQL Example: 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gl.NAME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ledger_name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gi.actual_flag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gi.accounting_date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gi.user_je_source_name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gi.user_je_category_name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gi.entered_dr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gi.entered_cr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gi.accounted_dr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gi.accounted_cr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gi.reference4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journal_name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gi.reference5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header_description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gi.reference10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line_description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gi.GROUP_ID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--- 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同一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GROUP_ID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的原幣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/</a:t>
            </a:r>
            <a:r>
              <a:rPr kumimoji="1" lang="zh-TW" altLang="en-US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本幣借貸必須平衡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gl_code_combinations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gcc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gl_je_categories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gjc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gl_je_sources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gjs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gl_ledgers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gl_interface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1 = 1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gi.ledger_id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gl.ledger_id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gi.user_je_source_name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gjs.user_je_source_name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gi.user_je_category_name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gjc.user_je_category_name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(+)</a:t>
            </a:r>
          </a:p>
          <a:p>
            <a:pPr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AND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gi.code_combination_id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gcc.code_combination_id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buNone/>
            </a:pP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228600" indent="-228600"/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Journal Header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說明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  <a:endParaRPr kumimoji="1" lang="en-US" altLang="zh-TW" sz="1000" b="1" kern="1200" dirty="0" smtClean="0">
              <a:solidFill>
                <a:schemeClr val="tx1"/>
              </a:solidFill>
              <a:latin typeface="Tahoma" pitchFamily="34" charset="0"/>
              <a:ea typeface="微軟正黑體" pitchFamily="34" charset="-120"/>
              <a:cs typeface="Tahoma" pitchFamily="34" charset="0"/>
            </a:endParaRPr>
          </a:p>
          <a:p>
            <a:pPr marL="685800" lvl="1" indent="-228600"/>
            <a:r>
              <a:rPr kumimoji="1" lang="en-US" altLang="zh-TW" sz="10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Journal Header</a:t>
            </a:r>
            <a:r>
              <a:rPr kumimoji="1" lang="zh-TW" altLang="en-US" sz="1000" b="1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是在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 gl_interface.REFERENCE4</a:t>
            </a:r>
          </a:p>
          <a:p>
            <a:pPr marL="685800" lvl="1" indent="-228600"/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但並不是放在此一欄位的內容都會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”</a:t>
            </a:r>
            <a:r>
              <a:rPr kumimoji="1" lang="zh-TW" altLang="en-US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原樣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”Import Journal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zh-TW" altLang="en-US" sz="10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Tahoma" pitchFamily="34" charset="0"/>
              </a:rPr>
              <a:t>它只抓</a:t>
            </a:r>
            <a:r>
              <a:rPr kumimoji="1" lang="en-US" altLang="zh-TW" sz="10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gl_interface.REFERENCE4</a:t>
            </a:r>
            <a:r>
              <a:rPr kumimoji="1" lang="en-US" altLang="zh-CN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kumimoji="1" lang="zh-TW" altLang="en-US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前面</a:t>
            </a: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25</a:t>
            </a:r>
            <a:r>
              <a:rPr kumimoji="1" lang="zh-CN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碼，以下是</a:t>
            </a: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Oracle Document</a:t>
            </a:r>
            <a:r>
              <a:rPr kumimoji="1" lang="zh-CN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：</a:t>
            </a:r>
            <a:r>
              <a:rPr kumimoji="1" lang="en-US" altLang="zh-CN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/>
            </a:r>
            <a:br>
              <a:rPr kumimoji="1" lang="en-US" altLang="zh-CN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</a:b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Journal Import creates a default journal entry name using the </a:t>
            </a:r>
            <a:r>
              <a:rPr kumimoji="1" lang="en-US" altLang="zh-TW" sz="1000" b="1" u="sng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following format</a:t>
            </a: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:</a:t>
            </a:r>
            <a:b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</a:b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(Optional User-Entered REFERENCE4)(Category Name)(Currency) </a:t>
            </a:r>
            <a:b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</a:b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(Currency Conversion Type, if applicable) </a:t>
            </a:r>
            <a:b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</a:b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(Currency Conversion Rate, if applicable) </a:t>
            </a:r>
            <a:b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</a:b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(Currency Conversion Date, if applicable) (Encumbrance Type ID, if applicable) </a:t>
            </a:r>
            <a:b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</a:b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(Budget </a:t>
            </a:r>
            <a:r>
              <a:rPr kumimoji="1" lang="en-US" altLang="zh-TW" sz="1000" b="1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VersionID</a:t>
            </a: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if applicable).</a:t>
            </a:r>
            <a:b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</a:br>
            <a:r>
              <a:rPr kumimoji="1" lang="en-US" altLang="zh-TW" sz="1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If you enter a journal entry name, Journal Import prepends the first 25 characters of your journal entry name to the above format.</a:t>
            </a:r>
            <a:endParaRPr kumimoji="1" lang="zh-TW" altLang="zh-TW" sz="1000" b="1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A8E35-0A3C-414F-A47E-0E78DFD0D633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備忘稿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TW" altLang="en-US" sz="900" b="1" dirty="0" smtClean="0">
                <a:latin typeface="Arial" pitchFamily="34" charset="0"/>
                <a:ea typeface="+mn-ea"/>
                <a:cs typeface="Arial" pitchFamily="34" charset="0"/>
              </a:rPr>
              <a:t>科目餘額檔</a:t>
            </a:r>
            <a:endParaRPr lang="en-US" altLang="zh-TW" sz="900" b="1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altLang="zh-TW" sz="900" b="1" dirty="0" smtClean="0">
                <a:latin typeface="Arial" pitchFamily="34" charset="0"/>
                <a:ea typeface="+mn-ea"/>
                <a:cs typeface="Arial" pitchFamily="34" charset="0"/>
              </a:rPr>
              <a:t>Table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 : GL_BALANCES</a:t>
            </a:r>
          </a:p>
          <a:p>
            <a:pPr lvl="1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Primary Key : &lt;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無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pPr lvl="1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Foreign Key : </a:t>
            </a: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LEDGER_ID (foreign GL_LEDGERS.LEDGER_ID)</a:t>
            </a: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CODE_COMBINATION_ID ( foreign GL_CODE_COMBINATIONS.CODE_COMBINATION_ID)</a:t>
            </a:r>
          </a:p>
          <a:p>
            <a:pPr lvl="1"/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重要欄位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CURRENCY_CODE: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幣別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ACTUAL_FLAG :  A:Actual ; B: Budget ; E:Embruance</a:t>
            </a: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BEGIN_BALANCE_DR: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期初借方金額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BEGIN_BALANCE_CR: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期初貸方金額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PERIOD_NET_DR: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本期借方金額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PERIOD_NET_CR: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本期貸方金額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BEGIN_BALANCE_DR_BEQ: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當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CURRENCY_CODE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為外幣時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記錄立帳時之本幣金額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也就是來源傳票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GL_JE_LINES.ACCOUNTED_DR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的金額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BEGIN_BALANCE_CR_BEQ: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當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CURRENCY_CODE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為外幣時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記錄立帳時之本幣金額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也就是來源傳票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GL_JE_LINES.ACCOUNTED_CR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的金額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PERIOD_NET_DR_BEQ: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當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CURRENCY_CODE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為外幣時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記錄立帳時之本幣金額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也就是來源傳票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GL_JE_LINES.ACCOUNTED_DR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的金額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PERIOD_NET_CR_BEQ: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當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CURRENCY_CODE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為外幣時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記錄立帳時之本幣金額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也就是來源傳票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GL_JE_LINES.ACCOUNTED_CR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的金額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zh-TW" altLang="en-US" sz="900" b="1" dirty="0" smtClean="0">
                <a:latin typeface="Arial" pitchFamily="34" charset="0"/>
                <a:ea typeface="+mn-ea"/>
                <a:cs typeface="Arial" pitchFamily="34" charset="0"/>
              </a:rPr>
              <a:t>說明</a:t>
            </a:r>
            <a:r>
              <a:rPr lang="en-US" altLang="zh-TW" sz="900" b="1" dirty="0" smtClean="0"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lvl="2"/>
            <a:r>
              <a:rPr lang="zh-TW" altLang="en-US" sz="900" b="1" dirty="0" smtClean="0">
                <a:latin typeface="Arial" pitchFamily="34" charset="0"/>
                <a:ea typeface="+mn-ea"/>
                <a:cs typeface="Arial" pitchFamily="34" charset="0"/>
              </a:rPr>
              <a:t>當期餘額為</a:t>
            </a:r>
            <a:r>
              <a:rPr lang="en-US" altLang="zh-TW" sz="900" b="1" dirty="0" smtClean="0"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TW" sz="900" b="1" baseline="0" dirty="0" err="1" smtClean="0">
                <a:latin typeface="Arial" pitchFamily="34" charset="0"/>
                <a:ea typeface="+mn-ea"/>
                <a:cs typeface="Arial" pitchFamily="34" charset="0"/>
              </a:rPr>
              <a:t>nvl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(BEGIN_BALANCE_DR,0) + </a:t>
            </a:r>
            <a:r>
              <a:rPr lang="en-US" altLang="zh-TW" sz="900" b="1" baseline="0" dirty="0" err="1" smtClean="0">
                <a:latin typeface="Arial" pitchFamily="34" charset="0"/>
                <a:ea typeface="+mn-ea"/>
                <a:cs typeface="Arial" pitchFamily="34" charset="0"/>
              </a:rPr>
              <a:t>nvl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(BEGIN_BALANCE_CR,0) + </a:t>
            </a:r>
            <a:r>
              <a:rPr lang="en-US" altLang="zh-TW" sz="900" b="1" baseline="0" dirty="0" err="1" smtClean="0">
                <a:latin typeface="Arial" pitchFamily="34" charset="0"/>
                <a:ea typeface="+mn-ea"/>
                <a:cs typeface="Arial" pitchFamily="34" charset="0"/>
              </a:rPr>
              <a:t>nvl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(PERIOD_NET_DR,0) +  </a:t>
            </a:r>
            <a:r>
              <a:rPr lang="en-US" altLang="zh-TW" sz="900" b="1" baseline="0" dirty="0" err="1" smtClean="0">
                <a:latin typeface="Arial" pitchFamily="34" charset="0"/>
                <a:ea typeface="+mn-ea"/>
                <a:cs typeface="Arial" pitchFamily="34" charset="0"/>
              </a:rPr>
              <a:t>nvl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(PERIOD_NET_CR,0)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TW" altLang="en-US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傳票若為外幣</a:t>
            </a:r>
            <a:r>
              <a:rPr lang="en-US" altLang="zh-TW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過帳會同時</a:t>
            </a:r>
            <a:r>
              <a:rPr lang="zh-TW" altLang="en-US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維護</a:t>
            </a:r>
            <a:r>
              <a:rPr kumimoji="1" lang="zh-TW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「</a:t>
            </a:r>
            <a:r>
              <a:rPr lang="zh-TW" altLang="en-US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傳票幣別</a:t>
            </a:r>
            <a:r>
              <a:rPr kumimoji="1" lang="zh-TW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」</a:t>
            </a:r>
            <a:r>
              <a:rPr kumimoji="1" lang="zh-TW" altLang="en-US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及</a:t>
            </a:r>
            <a:r>
              <a:rPr kumimoji="1" lang="zh-TW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「</a:t>
            </a:r>
            <a:r>
              <a:rPr lang="zh-TW" altLang="en-US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帳本幣別</a:t>
            </a:r>
            <a:r>
              <a:rPr kumimoji="1" lang="zh-TW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」</a:t>
            </a:r>
            <a:r>
              <a:rPr lang="zh-TW" altLang="en-US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的餘額檔</a:t>
            </a:r>
            <a:r>
              <a:rPr lang="en-US" altLang="zh-TW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;</a:t>
            </a:r>
            <a:br>
              <a:rPr lang="en-US" altLang="zh-TW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altLang="zh-TW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   </a:t>
            </a:r>
            <a:r>
              <a:rPr lang="zh-TW" altLang="en-US" sz="1000" b="1" u="none" baseline="0" dirty="0" smtClean="0">
                <a:latin typeface="Arial" pitchFamily="34" charset="0"/>
                <a:ea typeface="+mn-ea"/>
                <a:cs typeface="Arial" pitchFamily="34" charset="0"/>
              </a:rPr>
              <a:t>也就是</a:t>
            </a:r>
            <a:r>
              <a:rPr kumimoji="1" lang="zh-TW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「</a:t>
            </a:r>
            <a:r>
              <a:rPr kumimoji="1" lang="zh-TW" altLang="en-US" sz="1000" b="1" u="none" kern="1200" baseline="0" dirty="0" smtClean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帳本幣別</a:t>
            </a:r>
            <a:r>
              <a:rPr kumimoji="1" lang="zh-TW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」</a:t>
            </a:r>
            <a:r>
              <a:rPr kumimoji="1" lang="zh-TW" altLang="en-US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的餘額檔即為</a:t>
            </a:r>
            <a:r>
              <a:rPr kumimoji="1" lang="en-US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Trial Balances</a:t>
            </a:r>
            <a:r>
              <a:rPr kumimoji="1" lang="zh-TW" altLang="en-US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試算表的來源</a:t>
            </a:r>
            <a:r>
              <a:rPr kumimoji="1" lang="en-US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zh-TW" altLang="en-US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每個帳本在每個</a:t>
            </a:r>
            <a:r>
              <a:rPr kumimoji="1" lang="en-US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Period</a:t>
            </a:r>
            <a:r>
              <a:rPr kumimoji="1" lang="zh-TW" altLang="en-US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都應該必須借</a:t>
            </a:r>
            <a:r>
              <a:rPr kumimoji="1" lang="en-US" altLang="zh-TW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/</a:t>
            </a:r>
            <a:r>
              <a:rPr kumimoji="1" lang="zh-TW" altLang="en-US" sz="1000" b="1" u="none" kern="1200" dirty="0" smtClean="0"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貸平衡</a:t>
            </a:r>
            <a:endParaRPr lang="en-US" altLang="zh-TW" sz="1000" b="1" u="none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系統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Revaluation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外幣重估計算未實現匯兌損益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即是透過 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XXX_BEQ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欄位計算而來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. </a:t>
            </a:r>
            <a:endParaRPr lang="en-US" altLang="zh-TW" sz="9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zh-TW" altLang="en-US" sz="1000" b="1" baseline="0" dirty="0" smtClean="0">
                <a:latin typeface="Arial" pitchFamily="34" charset="0"/>
                <a:ea typeface="+mn-ea"/>
                <a:cs typeface="Arial" pitchFamily="34" charset="0"/>
              </a:rPr>
              <a:t>其他說明</a:t>
            </a:r>
            <a:endParaRPr lang="en-US" altLang="zh-TW" sz="1000" b="1" baseline="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lvl="2"/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假如科目餘額檔錯誤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不要自行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update table, R12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可參考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Document (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可下載</a:t>
            </a:r>
            <a:r>
              <a:rPr lang="en-US" altLang="zh-TW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 glbalfix_R12.zip </a:t>
            </a:r>
            <a:r>
              <a:rPr lang="zh-TW" altLang="en-US" sz="900" b="1" baseline="0" dirty="0" smtClean="0">
                <a:latin typeface="Arial" pitchFamily="34" charset="0"/>
                <a:ea typeface="+mn-ea"/>
                <a:cs typeface="Arial" pitchFamily="34" charset="0"/>
              </a:rPr>
              <a:t>安裝</a:t>
            </a:r>
            <a:r>
              <a:rPr lang="en-US" altLang="zh-TW" sz="900" b="1" baseline="0" smtClean="0">
                <a:latin typeface="Arial" pitchFamily="34" charset="0"/>
                <a:ea typeface="+mn-ea"/>
                <a:cs typeface="Arial" pitchFamily="34" charset="0"/>
              </a:rPr>
              <a:t>)</a:t>
            </a:r>
            <a:br>
              <a:rPr lang="en-US" altLang="zh-TW" sz="900" b="1" baseline="0" smtClean="0"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altLang="zh-TW" sz="900" b="1" baseline="0" smtClean="0">
                <a:latin typeface="Arial" pitchFamily="34" charset="0"/>
                <a:ea typeface="+mn-ea"/>
                <a:cs typeface="Arial" pitchFamily="34" charset="0"/>
              </a:rPr>
              <a:t>   GLBALFIX Auto Installation Script and Concurrent Program "General Ledger - Automated Balance Fix" to Rectify Balance Corruptions (Doc ID 2745665.1)</a:t>
            </a:r>
            <a:endParaRPr lang="zh-TW" altLang="en-US" sz="9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49B13-6ED3-4BC9-A0D6-BACCE6781CF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CE84A-AD02-4550-ADDE-6A62CCBC149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16157-5E12-425A-B08C-951E7F162BAB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77562-16A4-443F-BA98-DB0E610A2D0E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079B2-4B0C-4EA8-A86E-8ACBFB7F5D21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AF091-6ECC-4AF2-979E-4CA9D4DF8D24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0B23D-1ABB-4926-A75B-C8B1E419D8E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1C426-3DAC-41F6-9456-646CFFE39FA1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EBC14-A904-4C35-897A-1A4D5CEA8DF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CD6C3-0141-4768-9288-EA3A13AE6718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54E8-7469-4534-8D94-BAD7356D4B5B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CD6C3-0141-4768-9288-EA3A13AE6718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CD6C3-0141-4768-9288-EA3A13AE6718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A7091-155B-4153-B5BF-4AFFCCD3AC1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1530350" cy="182563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0D3AD-6986-4EAB-8FB2-6C7E5890A01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06" y="4859338"/>
            <a:ext cx="5832494" cy="4167295"/>
          </a:xfrm>
        </p:spPr>
        <p:txBody>
          <a:bodyPr/>
          <a:lstStyle/>
          <a:p>
            <a:pPr marL="228600" indent="-228600"/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會計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科目組合主檔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GL_CODE_COMBINATIONS</a:t>
            </a:r>
          </a:p>
          <a:p>
            <a:pPr marL="685800" lvl="1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CODE_COMBINATION_ID</a:t>
            </a:r>
          </a:p>
          <a:p>
            <a:pPr marL="685800" lvl="1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Key:</a:t>
            </a: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CHART_OF_ACCOUNTS_ID 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(foreign GL_LEDGERS.CHART_OF_ACCOUNTS_ID)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CHART_OF_ACCOUNTS_ID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會計科目架構 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ACCOUNT_TYPE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b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A:Asset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、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E:Expense 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、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L:Liability 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、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O:Owners' equity 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、 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R:Revenue</a:t>
            </a: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SEGMENT1~30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會計科目節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段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ENABLED_FLAG : 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若直接失效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值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=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「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N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」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),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就不會參照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END_DATE_ACITVE</a:t>
            </a:r>
          </a:p>
          <a:p>
            <a:pPr marL="1143000" lvl="2" indent="-228600"/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SUMMARY_FLAG: 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是否為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SUMMARY ACCOUNT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START_DATE_ACTIVE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生效日期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END_DATE_ACTIVE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失效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1100" b="1" dirty="0" smtClean="0">
                <a:latin typeface="Tahoma" pitchFamily="34" charset="0"/>
                <a:ea typeface="+mn-ea"/>
                <a:cs typeface="Tahoma" pitchFamily="34" charset="0"/>
              </a:rPr>
              <a:t>注意</a:t>
            </a:r>
            <a:r>
              <a:rPr lang="en-US" altLang="zh-TW" sz="1100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sz="1100" b="1" dirty="0" smtClean="0">
                <a:latin typeface="Tahoma" pitchFamily="34" charset="0"/>
                <a:ea typeface="+mn-ea"/>
                <a:cs typeface="Tahoma" pitchFamily="34" charset="0"/>
              </a:rPr>
              <a:t>若會計科目</a:t>
            </a:r>
            <a:r>
              <a:rPr lang="en-US" altLang="zh-TW" sz="1100" b="1" dirty="0" smtClean="0">
                <a:latin typeface="Tahoma" pitchFamily="34" charset="0"/>
                <a:ea typeface="+mn-ea"/>
                <a:cs typeface="Tahoma" pitchFamily="34" charset="0"/>
              </a:rPr>
              <a:t>NATURL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 ACCOUNT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的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ACCOUNT TYPE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定義錯誤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造成跨年度的期初餘額錯誤問題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並不是把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NATURAL ACCOUNT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節段的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VALUE SET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裏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ACCOUNT TYPE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修改正確就可以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這個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的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ACCOUNT_TYPE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才是傳票過帳是否要寫入隔年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GL_BALANCES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各欄位金額的依據。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ACCOUNT TYPE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定義錯誤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必須依據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ORACLE 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對於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ACCOUNT TYPE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修正的</a:t>
            </a:r>
            <a:r>
              <a:rPr lang="zh-TW" altLang="en-US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文件處理</a:t>
            </a:r>
            <a:r>
              <a:rPr lang="en-US" altLang="zh-TW" sz="1100" b="1" baseline="0" dirty="0" smtClean="0"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685800" lvl="1" indent="-228600"/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228600" lvl="0" indent="-228600"/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會計科目代碼及名稱 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SQL Example:</a:t>
            </a: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SELECT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enabled_flag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start_date_active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end_date_active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fnd_flex_ext.get_segs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('SQLGL',</a:t>
            </a: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'GL#',</a:t>
            </a: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account_code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xla_oa_functions_pkg.get_ccid_description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  (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chart_of_accounts_id</a:t>
            </a: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,</a:t>
            </a: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  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code_combination_id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                                 )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account_description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lvl="0">
              <a:buNone/>
            </a:pPr>
            <a:r>
              <a:rPr kumimoji="1" lang="en-US" altLang="zh-TW" sz="9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 FROM </a:t>
            </a:r>
            <a:r>
              <a:rPr kumimoji="1" lang="en-US" altLang="zh-TW" sz="900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gl_code_combinations</a:t>
            </a:r>
            <a:endParaRPr kumimoji="1" lang="en-US" altLang="zh-TW" sz="900" kern="1200" baseline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lvl="0">
              <a:buNone/>
            </a:pP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WHERE </a:t>
            </a:r>
            <a:r>
              <a:rPr kumimoji="1" lang="en-US" altLang="zh-TW" sz="900" b="0" i="0" u="none" strike="noStrike" kern="1200" baseline="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rownum</a:t>
            </a:r>
            <a:r>
              <a:rPr kumimoji="1" lang="en-US" altLang="zh-TW" sz="900" b="0" i="0" u="none" strike="noStrike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 = 1</a:t>
            </a:r>
            <a:endParaRPr lang="en-US" altLang="zh-TW" dirty="0"/>
          </a:p>
          <a:p>
            <a:pPr marL="1600200" lvl="3" indent="-228600">
              <a:buFontTx/>
              <a:buAutoNum type="arabicPeriod"/>
            </a:pPr>
            <a:endParaRPr lang="en-US" altLang="zh-TW" sz="9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9C1AE-38D3-4614-A692-B802DD93E77E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30" y="4859338"/>
            <a:ext cx="6143668" cy="3877985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會計期間狀態主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GL_PERIOD_STATUSES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APPLICATION_ID+SET_OF_BOOKS_ID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+ PERIOD_NAME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APPLICATION_ID+SET_OF_BOOKS_ID + EFFECTIVE_PERIOD_NUM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+ CLOSING_STATUS</a:t>
            </a: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APPLICATION_ID+LEDGER_ID+PERIOD_NAME</a:t>
            </a: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APPLICATION_ID+LEDGER_ID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+ EFFECTIVE_PERIOD_NUM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+ CLOSING_STATUS</a:t>
            </a:r>
          </a:p>
          <a:p>
            <a:pPr marL="685800" lvl="1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Foreign Key</a:t>
            </a: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APPLICATION_ID (foreign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FND_APPLICATION.APPLICATION_ID)</a:t>
            </a: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或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SET_OF_BOOKS_ID (foreign GL_LEDGERS.LEDGER_ID)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APPLICATION_ID 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：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Oracle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模組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LEDGER_ID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總帳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帳冊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PERIOD_NAME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會計期間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名稱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CLOSING_STATUS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期間狀態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, C:Closed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F:Future – Entry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N:Never Opened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O:Open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、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P:Permanently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Closed</a:t>
            </a:r>
            <a:b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zh-TW" altLang="en-US" sz="1050" b="1" dirty="0" smtClean="0">
                <a:latin typeface="+mn-ea"/>
                <a:ea typeface="+mn-ea"/>
                <a:cs typeface="Tahoma" pitchFamily="34" charset="0"/>
              </a:rPr>
              <a:t>請注意</a:t>
            </a:r>
            <a:r>
              <a:rPr lang="en-US" altLang="zh-TW" sz="1050" b="1" dirty="0" smtClean="0">
                <a:latin typeface="+mn-ea"/>
                <a:ea typeface="+mn-ea"/>
                <a:cs typeface="Tahoma" pitchFamily="34" charset="0"/>
              </a:rPr>
              <a:t>: Inventory</a:t>
            </a:r>
            <a:r>
              <a:rPr lang="en-US" altLang="zh-TW" sz="1050" b="1" baseline="0" dirty="0" smtClean="0">
                <a:latin typeface="+mn-ea"/>
                <a:ea typeface="+mn-ea"/>
                <a:cs typeface="Tahoma" pitchFamily="34" charset="0"/>
              </a:rPr>
              <a:t> Period</a:t>
            </a:r>
            <a:r>
              <a:rPr lang="zh-TW" altLang="en-US" sz="1050" b="1" baseline="0" dirty="0" smtClean="0">
                <a:latin typeface="+mn-ea"/>
                <a:ea typeface="+mn-ea"/>
                <a:cs typeface="Tahoma" pitchFamily="34" charset="0"/>
              </a:rPr>
              <a:t>的</a:t>
            </a:r>
            <a:r>
              <a:rPr lang="en-US" altLang="zh-TW" sz="1050" b="1" baseline="0" dirty="0" smtClean="0">
                <a:latin typeface="+mn-ea"/>
                <a:ea typeface="+mn-ea"/>
                <a:cs typeface="Tahoma" pitchFamily="34" charset="0"/>
              </a:rPr>
              <a:t>Status</a:t>
            </a:r>
            <a:r>
              <a:rPr lang="zh-TW" altLang="en-US" sz="1050" b="1" baseline="0" dirty="0" smtClean="0">
                <a:latin typeface="+mn-ea"/>
                <a:ea typeface="+mn-ea"/>
                <a:cs typeface="Tahoma" pitchFamily="34" charset="0"/>
              </a:rPr>
              <a:t>不在此一</a:t>
            </a:r>
            <a:r>
              <a:rPr lang="en-US" altLang="zh-TW" sz="1050" b="1" baseline="0" dirty="0" smtClean="0">
                <a:latin typeface="+mn-ea"/>
                <a:ea typeface="+mn-ea"/>
                <a:cs typeface="Tahoma" pitchFamily="34" charset="0"/>
              </a:rPr>
              <a:t>Table, </a:t>
            </a:r>
            <a:r>
              <a:rPr lang="zh-TW" altLang="en-US" sz="1050" b="1" baseline="0" dirty="0" smtClean="0">
                <a:latin typeface="+mn-ea"/>
                <a:ea typeface="+mn-ea"/>
                <a:cs typeface="Tahoma" pitchFamily="34" charset="0"/>
              </a:rPr>
              <a:t>它</a:t>
            </a:r>
            <a:r>
              <a:rPr lang="en-US" altLang="zh-TW" sz="1050" b="1" baseline="0" dirty="0" smtClean="0">
                <a:latin typeface="+mn-ea"/>
                <a:ea typeface="+mn-ea"/>
                <a:cs typeface="Tahoma" pitchFamily="34" charset="0"/>
              </a:rPr>
              <a:t>by </a:t>
            </a:r>
            <a:r>
              <a:rPr lang="en-US" altLang="zh-TW" sz="1050" b="1" baseline="0" dirty="0" err="1" smtClean="0">
                <a:latin typeface="+mn-ea"/>
                <a:ea typeface="+mn-ea"/>
                <a:cs typeface="Tahoma" pitchFamily="34" charset="0"/>
              </a:rPr>
              <a:t>Organization_ID</a:t>
            </a:r>
            <a:r>
              <a:rPr lang="en-US" altLang="zh-TW" sz="1050" b="1" baseline="0" dirty="0" smtClean="0">
                <a:latin typeface="+mn-ea"/>
                <a:ea typeface="+mn-ea"/>
                <a:cs typeface="Tahoma" pitchFamily="34" charset="0"/>
              </a:rPr>
              <a:t> +</a:t>
            </a:r>
            <a:r>
              <a:rPr lang="zh-TW" altLang="en-US" sz="1050" b="1" baseline="0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zh-TW" sz="1050" b="1" baseline="0" dirty="0" err="1" smtClean="0">
                <a:latin typeface="+mn-ea"/>
                <a:ea typeface="+mn-ea"/>
                <a:cs typeface="Tahoma" pitchFamily="34" charset="0"/>
              </a:rPr>
              <a:t>Acct_Period_ID</a:t>
            </a:r>
            <a:r>
              <a:rPr lang="en-US" altLang="zh-TW" sz="1050" b="1" baseline="0" dirty="0" smtClean="0">
                <a:latin typeface="+mn-ea"/>
                <a:ea typeface="+mn-ea"/>
                <a:cs typeface="Tahoma" pitchFamily="34" charset="0"/>
              </a:rPr>
              <a:t> </a:t>
            </a:r>
            <a:r>
              <a:rPr lang="zh-TW" altLang="en-US" sz="1050" b="1" baseline="0" dirty="0" smtClean="0">
                <a:latin typeface="+mn-ea"/>
                <a:ea typeface="+mn-ea"/>
                <a:cs typeface="Tahoma" pitchFamily="34" charset="0"/>
              </a:rPr>
              <a:t>儲存於 </a:t>
            </a:r>
            <a:r>
              <a:rPr kumimoji="1" lang="en-US" altLang="zh-TW" sz="1050" b="1" i="0" u="none" strike="noStrike" kern="1200" baseline="0" dirty="0" err="1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org_acct_periods</a:t>
            </a:r>
            <a:r>
              <a:rPr kumimoji="1" lang="en-US" altLang="zh-TW" sz="1050" b="1" i="0" u="none" strike="noStrike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table</a:t>
            </a:r>
            <a:endParaRPr lang="en-US" altLang="zh-TW" sz="1050" b="1" dirty="0" smtClean="0">
              <a:latin typeface="+mn-ea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START_DATE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期間起始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END_DATE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期間截止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PERIOD_YEAR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: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年度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數字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PERIOD_NUM: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期間序號</a:t>
            </a:r>
            <a:endParaRPr lang="en-US" altLang="zh-TW" sz="900" b="1" baseline="0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QUARTER_NUM: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季別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ADJUSTMENT_PERIOD_FLAG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是否為調整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期間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只有 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Application = General Ledger 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的資料才有意義</a:t>
            </a:r>
            <a:endParaRPr lang="zh-TW" altLang="en-US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B389A-6D25-4D9A-B7ED-8E575E2665F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961086" cy="2299091"/>
          </a:xfrm>
        </p:spPr>
        <p:txBody>
          <a:bodyPr/>
          <a:lstStyle/>
          <a:p>
            <a:pPr marL="228600" indent="-228600"/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幣別主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系統安裝時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已將世界各國的幣別予以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seed data, 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只要針對各公司需求狀況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決定小數位數及延伸小數位數即可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)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: FND_CURRENCIES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：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CURRENCY_CODE+ZD_EDITION_NAME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CURRENCY_CODE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幣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ENABLED_FLAG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是否生效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Y/N</a:t>
            </a: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CURRENCY_FLAG 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是否為幣別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Y/N</a:t>
            </a: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PRECISION</a:t>
            </a:r>
            <a:r>
              <a:rPr lang="en-US" altLang="zh-TW" sz="10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1000" b="1" dirty="0">
                <a:latin typeface="Tahoma" pitchFamily="34" charset="0"/>
                <a:ea typeface="+mn-ea"/>
                <a:cs typeface="Tahoma" pitchFamily="34" charset="0"/>
              </a:rPr>
              <a:t>小數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位數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通常運用在金額的取位標準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;.</a:t>
            </a:r>
            <a:b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zh-TW" altLang="en-US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請注意</a:t>
            </a:r>
            <a:r>
              <a:rPr lang="en-US" altLang="zh-TW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:</a:t>
            </a:r>
            <a:r>
              <a:rPr lang="zh-TW" altLang="en-US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 此一欄位為 </a:t>
            </a:r>
            <a:r>
              <a:rPr lang="en-US" altLang="zh-TW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Accounting </a:t>
            </a:r>
            <a:r>
              <a:rPr lang="zh-TW" altLang="en-US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取位的來源</a:t>
            </a:r>
            <a:r>
              <a:rPr lang="en-US" altLang="zh-TW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,</a:t>
            </a:r>
            <a:r>
              <a:rPr lang="zh-TW" altLang="en-US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 雖然標準功能沒有限制已使用的幣別無法修改</a:t>
            </a:r>
            <a:r>
              <a:rPr lang="en-US" altLang="zh-TW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,</a:t>
            </a:r>
            <a:r>
              <a:rPr lang="zh-TW" altLang="en-US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 但</a:t>
            </a:r>
            <a:r>
              <a:rPr lang="en-US" altLang="zh-TW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,</a:t>
            </a:r>
            <a:r>
              <a:rPr lang="zh-TW" altLang="en-US" sz="1000" b="1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 </a:t>
            </a:r>
            <a:r>
              <a:rPr lang="zh-TW" altLang="en-US" sz="1000" b="1" u="sng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已有交易的幣別絕對不要修改此一欄位</a:t>
            </a:r>
            <a:r>
              <a:rPr lang="en-US" altLang="zh-TW" sz="1000" b="1" u="sng" baseline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!!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/>
            </a:r>
            <a:b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</a:b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所以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在啟用新的幣別之前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請謹慎決定取位小數位數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.</a:t>
            </a:r>
            <a:endParaRPr lang="en-US" altLang="zh-TW" sz="10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EXTENDED_PRECISION: 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延伸小數位數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通常運用於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單價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例如</a:t>
            </a:r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: Sales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Order Unit Selling Price) 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的</a:t>
            </a:r>
            <a:r>
              <a:rPr lang="zh-TW" altLang="en-US" sz="1000" b="1" dirty="0" smtClean="0">
                <a:latin typeface="Tahoma" pitchFamily="34" charset="0"/>
                <a:ea typeface="+mn-ea"/>
                <a:cs typeface="Tahoma" pitchFamily="34" charset="0"/>
              </a:rPr>
              <a:t>取位標準</a:t>
            </a:r>
            <a:endParaRPr lang="en-US" altLang="zh-TW" sz="10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B4BD5-41ED-4714-99BB-0E68B8EA20A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06" y="4902992"/>
            <a:ext cx="5786478" cy="1398844"/>
          </a:xfrm>
        </p:spPr>
        <p:txBody>
          <a:bodyPr/>
          <a:lstStyle/>
          <a:p>
            <a:pPr marL="228600" indent="-228600"/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匯率轉換型態主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GL_DAILY_CONVERSION_TYPES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CONVERSION_TYPE+ZD_EDITION_NAME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USER_CONVERSION_TYPE+ZD_EDITION_NAME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CONVERSION_TYPE: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匯率轉換型態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 此欄位不是標準功能上的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Rate Type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自行定義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非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Oracle seeded data)</a:t>
            </a:r>
            <a:r>
              <a:rPr lang="zh-TW" altLang="en-US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可能是以數字表示的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ID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USER_CONVERSION_TYPE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匯率轉換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型態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此欄位才是標準功能上的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Rate Type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DESCRIPTION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說明</a:t>
            </a:r>
            <a:endParaRPr lang="zh-TW" altLang="en-US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F8C7E-E78D-4FC6-86EC-EDB65ACE70E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22875" cy="3079305"/>
          </a:xfrm>
        </p:spPr>
        <p:txBody>
          <a:bodyPr/>
          <a:lstStyle/>
          <a:p>
            <a:pPr marL="228600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每日匯率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主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檔</a:t>
            </a:r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  </a:t>
            </a: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Table</a:t>
            </a:r>
            <a:r>
              <a:rPr lang="en-US" altLang="zh-TW" sz="900" b="1" baseline="0" dirty="0" smtClean="0">
                <a:latin typeface="Tahoma" pitchFamily="34" charset="0"/>
                <a:ea typeface="+mn-ea"/>
                <a:cs typeface="Tahoma" pitchFamily="34" charset="0"/>
              </a:rPr>
              <a:t> : 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GL_DAILY_RATES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Primary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Key / Unique Key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FROM_CURRENCY+TO_CURRENCY+CONVERSION_DATE+CONVERSION_TYPE</a:t>
            </a:r>
          </a:p>
          <a:p>
            <a:pPr marL="685800" lvl="1" indent="-228600"/>
            <a:r>
              <a:rPr lang="en-US" altLang="zh-TW" sz="1000" b="1" dirty="0" smtClean="0">
                <a:latin typeface="Tahoma" pitchFamily="34" charset="0"/>
                <a:ea typeface="+mn-ea"/>
                <a:cs typeface="Tahoma" pitchFamily="34" charset="0"/>
              </a:rPr>
              <a:t>Foreign</a:t>
            </a:r>
            <a:r>
              <a:rPr lang="en-US" altLang="zh-TW" sz="1000" b="1" baseline="0" dirty="0" smtClean="0">
                <a:latin typeface="Tahoma" pitchFamily="34" charset="0"/>
                <a:ea typeface="+mn-ea"/>
                <a:cs typeface="Tahoma" pitchFamily="34" charset="0"/>
              </a:rPr>
              <a:t> Key </a:t>
            </a:r>
          </a:p>
          <a:p>
            <a:pPr marL="1143000" lvl="2" indent="-228600"/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FROM_CURRENCY (</a:t>
            </a:r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 foreign FND_CURRENCIES.CURRENCY_CODE)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TO_CURRENCY ( foreign FND_CURRENCIES.CURRENCY_CODE)</a:t>
            </a:r>
          </a:p>
          <a:p>
            <a:pPr marL="1143000" lvl="2" indent="-228600"/>
            <a:r>
              <a:rPr kumimoji="1" lang="en-US" altLang="zh-TW" sz="900" b="1" kern="1200" baseline="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CONVERSION_TYPE (foreign </a:t>
            </a:r>
            <a:r>
              <a:rPr kumimoji="1" lang="en-US" altLang="zh-TW" sz="900" b="1" kern="1200" dirty="0" smtClean="0">
                <a:solidFill>
                  <a:schemeClr val="tx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GL_DAILY_CONVERSION_TYPES.CONVERSION_TYPE)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685800" lvl="1" indent="-228600"/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重要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欄位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：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FROM_CURRENCY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原本幣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TO_CURRENCY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兌換幣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別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CONVERSION_DATE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匯率轉換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日期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CONVERSION_TYPE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>
                <a:latin typeface="Tahoma" pitchFamily="34" charset="0"/>
                <a:ea typeface="+mn-ea"/>
                <a:cs typeface="Tahoma" pitchFamily="34" charset="0"/>
              </a:rPr>
              <a:t>匯率轉換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型態</a:t>
            </a:r>
            <a:endParaRPr lang="en-US" altLang="zh-TW" sz="900" b="1" dirty="0" smtClean="0">
              <a:latin typeface="Tahoma" pitchFamily="34" charset="0"/>
              <a:ea typeface="+mn-ea"/>
              <a:cs typeface="Tahoma" pitchFamily="34" charset="0"/>
            </a:endParaRPr>
          </a:p>
          <a:p>
            <a:pPr marL="1143000" lvl="2" indent="-228600"/>
            <a:r>
              <a:rPr lang="en-US" altLang="zh-TW" sz="900" b="1" dirty="0" smtClean="0">
                <a:latin typeface="Tahoma" pitchFamily="34" charset="0"/>
                <a:ea typeface="+mn-ea"/>
                <a:cs typeface="Tahoma" pitchFamily="34" charset="0"/>
              </a:rPr>
              <a:t>CONVERSION_RATE </a:t>
            </a:r>
            <a:r>
              <a:rPr lang="en-US" altLang="zh-TW" sz="900" b="1" dirty="0"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lang="zh-TW" altLang="en-US" sz="900" b="1" dirty="0" smtClean="0">
                <a:latin typeface="Tahoma" pitchFamily="34" charset="0"/>
                <a:ea typeface="+mn-ea"/>
                <a:cs typeface="Tahoma" pitchFamily="34" charset="0"/>
              </a:rPr>
              <a:t>匯率</a:t>
            </a:r>
            <a:endParaRPr lang="zh-TW" altLang="en-US" sz="900" b="1" dirty="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62" name="Picture 2" descr="AIC-ppt-template-cov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</p:spPr>
      </p:pic>
      <p:sp>
        <p:nvSpPr>
          <p:cNvPr id="527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1E9F28-29D5-4C8E-9986-4AA72E95FFD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DC536F-037E-40C1-98B6-7107849A5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2588" y="549275"/>
            <a:ext cx="2160587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549275"/>
            <a:ext cx="6329363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7580-F73B-4D5E-8B7C-A7BFB3E6CEB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549275"/>
            <a:ext cx="4681538" cy="6477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8642350" cy="24082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3973513"/>
            <a:ext cx="864235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713788" y="6597650"/>
            <a:ext cx="430212" cy="260350"/>
          </a:xfrm>
        </p:spPr>
        <p:txBody>
          <a:bodyPr/>
          <a:lstStyle>
            <a:lvl1pPr>
              <a:defRPr/>
            </a:lvl1pPr>
          </a:lstStyle>
          <a:p>
            <a:fld id="{3E671C53-97B1-464B-AF03-08BB94B73F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19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25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61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19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782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98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4C77F9-731C-4E60-A414-6320534F8C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28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48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35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D82EC-FFDC-42BF-BC7A-F7D3D89689A1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76AD6-B87F-44AD-8D10-9538C12A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7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3E2739-209A-4826-91A9-CE3A295769C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8AEBC6-0BCB-49C2-9041-6BC7AA310A1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DC264-5FE5-4BED-9AF9-E2F09360D8C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C0D18A-9C12-4D2B-91B7-6405AE3625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E2E626-EC48-4517-9902-C8DB2D7A8C6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9920E1-F192-48B4-B227-D7C6CB33676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9D7F12-8AC7-4703-89D8-0B32B6ACB97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2" descr="AIC-template-pp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26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49275"/>
            <a:ext cx="46815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標題樣式</a:t>
            </a:r>
          </a:p>
        </p:txBody>
      </p:sp>
      <p:sp>
        <p:nvSpPr>
          <p:cNvPr id="526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97650"/>
            <a:ext cx="4302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900" b="1">
                <a:latin typeface="Arial" pitchFamily="34" charset="0"/>
                <a:ea typeface="+mn-ea"/>
              </a:defRPr>
            </a:lvl1pPr>
          </a:lstStyle>
          <a:p>
            <a:fld id="{D844DB6F-9289-4D10-9FD7-B13E08F3F3E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185738" indent="-185738" algn="l" rtl="0" fontAlgn="base">
        <a:spcBef>
          <a:spcPct val="20000"/>
        </a:spcBef>
        <a:spcAft>
          <a:spcPct val="0"/>
        </a:spcAft>
        <a:buSzPct val="40000"/>
        <a:buBlip>
          <a:blip r:embed="rId15"/>
        </a:buBlip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542925" indent="-177800" algn="l" rtl="0" fontAlgn="base">
        <a:spcBef>
          <a:spcPct val="20000"/>
        </a:spcBef>
        <a:spcAft>
          <a:spcPct val="0"/>
        </a:spcAft>
        <a:buSzPct val="40000"/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90170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新細明體" pitchFamily="18" charset="-120"/>
        <a:buChar char="━"/>
        <a:defRPr kumimoji="1">
          <a:solidFill>
            <a:schemeClr val="tx1"/>
          </a:solidFill>
          <a:latin typeface="+mn-lt"/>
          <a:ea typeface="+mn-ea"/>
        </a:defRPr>
      </a:lvl3pPr>
      <a:lvl4pPr marL="1260475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Arial" pitchFamily="34" charset="0"/>
        <a:buBlip>
          <a:blip r:embed="rId17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64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36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08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8050" indent="-1793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457200" y="1100138"/>
            <a:ext cx="8229600" cy="2341562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DDDDDD"/>
              </a:gs>
              <a:gs pos="100000">
                <a:srgbClr val="F2F2F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457200" y="3417888"/>
            <a:ext cx="8229600" cy="46037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B6D3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kumimoji="0" lang="en-US" altLang="zh-TW" sz="1800">
              <a:latin typeface="Calibri" charset="0"/>
              <a:ea typeface="微軟正黑體" charset="0"/>
              <a:cs typeface="微軟正黑體" charset="0"/>
            </a:endParaRPr>
          </a:p>
        </p:txBody>
      </p:sp>
      <p:sp>
        <p:nvSpPr>
          <p:cNvPr id="10" name="Line 33"/>
          <p:cNvSpPr>
            <a:spLocks noChangeShapeType="1"/>
          </p:cNvSpPr>
          <p:nvPr userDrawn="1"/>
        </p:nvSpPr>
        <p:spPr bwMode="auto">
          <a:xfrm>
            <a:off x="5737225" y="4872038"/>
            <a:ext cx="0" cy="754062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34"/>
          <p:cNvSpPr txBox="1">
            <a:spLocks noChangeArrowheads="1"/>
          </p:cNvSpPr>
          <p:nvPr userDrawn="1"/>
        </p:nvSpPr>
        <p:spPr bwMode="auto">
          <a:xfrm>
            <a:off x="5808663" y="4800600"/>
            <a:ext cx="2593975" cy="8731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Enterprise Solutions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IT Services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en-US" altLang="zh-TW" sz="1600" dirty="0" smtClean="0">
                <a:ea typeface="微軟正黑體" pitchFamily="34" charset="-120"/>
                <a:cs typeface="+mn-cs"/>
              </a:rPr>
              <a:t>Management Consulting</a:t>
            </a:r>
          </a:p>
        </p:txBody>
      </p:sp>
      <p:pic>
        <p:nvPicPr>
          <p:cNvPr id="12" name="Picture 35" descr="World_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72038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>
            <a:off x="803275" y="4935538"/>
            <a:ext cx="3048000" cy="6746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kumimoji="0" lang="zh-TW" altLang="en-US" sz="1800" dirty="0" smtClean="0">
                <a:ea typeface="微軟正黑體" pitchFamily="34" charset="-120"/>
                <a:cs typeface="Arial" pitchFamily="34" charset="0"/>
              </a:rPr>
              <a:t>前進國際顧問團隊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TW" altLang="zh-TW" sz="1800" dirty="0" smtClean="0">
                <a:ea typeface="微軟正黑體" pitchFamily="34" charset="-120"/>
                <a:cs typeface="Arial" pitchFamily="34" charset="0"/>
              </a:rPr>
              <a:t>A</a:t>
            </a:r>
            <a:r>
              <a:rPr kumimoji="0" lang="en-US" altLang="zh-TW" sz="1800" dirty="0" err="1" smtClean="0">
                <a:ea typeface="微軟正黑體" pitchFamily="34" charset="-120"/>
                <a:cs typeface="Arial" pitchFamily="34" charset="0"/>
              </a:rPr>
              <a:t>dvancedTEK</a:t>
            </a:r>
            <a:endParaRPr kumimoji="0" lang="en-US" altLang="zh-TW" sz="1800" dirty="0" smtClean="0"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43608" y="1478394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General Ledger</a:t>
            </a:r>
          </a:p>
          <a:p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 Schema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設定帳本</a:t>
            </a:r>
          </a:p>
        </p:txBody>
      </p:sp>
      <p:sp>
        <p:nvSpPr>
          <p:cNvPr id="4280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423978"/>
            <a:ext cx="8464579" cy="8620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Financials  Accounting Setup Manager  Accounting Setups</a:t>
            </a:r>
          </a:p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 GL_LEDGERS</a:t>
            </a:r>
          </a:p>
        </p:txBody>
      </p:sp>
      <p:pic>
        <p:nvPicPr>
          <p:cNvPr id="42803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57224" y="2357430"/>
            <a:ext cx="7535885" cy="376794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1026" descr="白色大理石"/>
          <p:cNvSpPr>
            <a:spLocks noChangeArrowheads="1"/>
          </p:cNvSpPr>
          <p:nvPr/>
        </p:nvSpPr>
        <p:spPr bwMode="auto">
          <a:xfrm>
            <a:off x="539552" y="1628775"/>
            <a:ext cx="8153400" cy="43926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6947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</a:t>
            </a:r>
            <a:r>
              <a:rPr lang="zh-TW" altLang="en-US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設定</a:t>
            </a:r>
          </a:p>
        </p:txBody>
      </p:sp>
      <p:sp>
        <p:nvSpPr>
          <p:cNvPr id="466948" name="Rectangle 1028"/>
          <p:cNvSpPr>
            <a:spLocks noChangeArrowheads="1"/>
          </p:cNvSpPr>
          <p:nvPr/>
        </p:nvSpPr>
        <p:spPr bwMode="auto">
          <a:xfrm>
            <a:off x="831652" y="1812471"/>
            <a:ext cx="2577604" cy="762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/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GL_CODE_COMBINATIONS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CHART_OF_ACCOUNTS_ID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CODE_COMBINATION_ID</a:t>
            </a:r>
          </a:p>
        </p:txBody>
      </p:sp>
      <p:sp>
        <p:nvSpPr>
          <p:cNvPr id="466950" name="Rectangle 1030"/>
          <p:cNvSpPr>
            <a:spLocks noChangeArrowheads="1"/>
          </p:cNvSpPr>
          <p:nvPr/>
        </p:nvSpPr>
        <p:spPr bwMode="auto">
          <a:xfrm>
            <a:off x="2365201" y="2904790"/>
            <a:ext cx="3276303" cy="2180394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GL_LEDGERS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LEDGER_ID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CURRENCY_CODE (4C</a:t>
            </a:r>
            <a:r>
              <a:rPr lang="zh-TW" altLang="en-US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之一</a:t>
            </a: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en-US" altLang="zh-TW" sz="1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PERIOD_SET_NAME</a:t>
            </a:r>
            <a:r>
              <a:rPr lang="zh-TW" altLang="en-US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Calendar; 4C</a:t>
            </a:r>
            <a:r>
              <a:rPr lang="zh-TW" altLang="en-US" sz="1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之一</a:t>
            </a: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en-US" altLang="zh-TW" sz="1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CHART_OF_ACCOUNTS_ID</a:t>
            </a:r>
            <a:r>
              <a:rPr lang="zh-TW" altLang="en-US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(4C</a:t>
            </a:r>
            <a:r>
              <a:rPr lang="zh-TW" altLang="en-US" sz="1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之一</a:t>
            </a: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SLA_ACCOUNTING_METHOD_CODE</a:t>
            </a:r>
            <a:b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(4C</a:t>
            </a:r>
            <a:r>
              <a:rPr lang="zh-TW" altLang="en-US" sz="1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之一</a:t>
            </a:r>
            <a:r>
              <a:rPr lang="en-US" altLang="zh-TW" sz="1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en-US" altLang="zh-TW" sz="1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6955" name="Rectangle 1035"/>
          <p:cNvSpPr>
            <a:spLocks noChangeArrowheads="1"/>
          </p:cNvSpPr>
          <p:nvPr/>
        </p:nvSpPr>
        <p:spPr bwMode="auto">
          <a:xfrm>
            <a:off x="4904060" y="5355704"/>
            <a:ext cx="2033588" cy="52156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/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FND_CURRENCIES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CURRENCY_CODE</a:t>
            </a:r>
            <a:endParaRPr lang="en-US" altLang="zh-TW" sz="10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6960" name="Rectangle 1040"/>
          <p:cNvSpPr>
            <a:spLocks noChangeArrowheads="1"/>
          </p:cNvSpPr>
          <p:nvPr/>
        </p:nvSpPr>
        <p:spPr bwMode="auto">
          <a:xfrm>
            <a:off x="4714354" y="1812471"/>
            <a:ext cx="2209800" cy="5334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GL_PERIOD_SETS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PERIOD_SET_NAME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6965" name="Rectangle 1045"/>
          <p:cNvSpPr>
            <a:spLocks noChangeArrowheads="1"/>
          </p:cNvSpPr>
          <p:nvPr/>
        </p:nvSpPr>
        <p:spPr bwMode="auto">
          <a:xfrm>
            <a:off x="6402289" y="2590800"/>
            <a:ext cx="2047527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GL_PERIODS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PERIOD_SET_NAME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PERIOD_NAME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6969" name="Rectangle 1049"/>
          <p:cNvSpPr>
            <a:spLocks noChangeArrowheads="1"/>
          </p:cNvSpPr>
          <p:nvPr/>
        </p:nvSpPr>
        <p:spPr bwMode="auto">
          <a:xfrm>
            <a:off x="6361584" y="3878560"/>
            <a:ext cx="2089944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/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GL_PERIOD_STATUSES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APPLICATION_ID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LEDGER_ID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PERIOD_NAME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endParaRPr lang="en-US" altLang="zh-TW" sz="1000" b="1" dirty="0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2" name="Rectangle 1035"/>
          <p:cNvSpPr>
            <a:spLocks noChangeArrowheads="1"/>
          </p:cNvSpPr>
          <p:nvPr/>
        </p:nvSpPr>
        <p:spPr bwMode="auto">
          <a:xfrm>
            <a:off x="1375668" y="5373216"/>
            <a:ext cx="2609652" cy="47275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/>
            <a:r>
              <a:rPr lang="en-US" altLang="zh-TW" sz="1000" b="1" dirty="0" smtClean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XLA_ACCTG_METHODS_B</a:t>
            </a:r>
            <a:endParaRPr lang="en-US" altLang="zh-TW" sz="1000" b="1" dirty="0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ACCOUNTING_METHOD_CODE</a:t>
            </a:r>
            <a:endParaRPr lang="en-US" altLang="zh-TW" sz="1000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cxnSp>
        <p:nvCxnSpPr>
          <p:cNvPr id="5" name="肘形接點 4"/>
          <p:cNvCxnSpPr/>
          <p:nvPr/>
        </p:nvCxnSpPr>
        <p:spPr bwMode="auto">
          <a:xfrm>
            <a:off x="831652" y="2193471"/>
            <a:ext cx="1569492" cy="1311729"/>
          </a:xfrm>
          <a:prstGeom prst="bentConnector3">
            <a:avLst>
              <a:gd name="adj1" fmla="val -9186"/>
            </a:avLst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肘形接點 18"/>
          <p:cNvCxnSpPr/>
          <p:nvPr/>
        </p:nvCxnSpPr>
        <p:spPr bwMode="auto">
          <a:xfrm flipV="1">
            <a:off x="1375668" y="4725144"/>
            <a:ext cx="1025476" cy="993305"/>
          </a:xfrm>
          <a:prstGeom prst="bentConnector3">
            <a:avLst>
              <a:gd name="adj1" fmla="val -41999"/>
            </a:avLst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肘形接點 21"/>
          <p:cNvCxnSpPr>
            <a:stCxn id="466960" idx="1"/>
          </p:cNvCxnSpPr>
          <p:nvPr/>
        </p:nvCxnSpPr>
        <p:spPr bwMode="auto">
          <a:xfrm rot="10800000" flipV="1">
            <a:off x="3985320" y="2079171"/>
            <a:ext cx="729034" cy="7701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>
            <a:endCxn id="466950" idx="3"/>
          </p:cNvCxnSpPr>
          <p:nvPr/>
        </p:nvCxnSpPr>
        <p:spPr bwMode="auto">
          <a:xfrm rot="16200000" flipV="1">
            <a:off x="5223195" y="4413296"/>
            <a:ext cx="1360718" cy="5241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肘形接點 35"/>
          <p:cNvCxnSpPr/>
          <p:nvPr/>
        </p:nvCxnSpPr>
        <p:spPr bwMode="auto">
          <a:xfrm rot="10800000">
            <a:off x="6984903" y="2193472"/>
            <a:ext cx="468907" cy="397329"/>
          </a:xfrm>
          <a:prstGeom prst="bentConnector3">
            <a:avLst>
              <a:gd name="adj1" fmla="val -2621"/>
            </a:avLst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接點 44"/>
          <p:cNvCxnSpPr>
            <a:endCxn id="466965" idx="2"/>
          </p:cNvCxnSpPr>
          <p:nvPr/>
        </p:nvCxnSpPr>
        <p:spPr bwMode="auto">
          <a:xfrm rot="5400000" flipH="1" flipV="1">
            <a:off x="7163172" y="3615680"/>
            <a:ext cx="525760" cy="1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設定傳票來源</a:t>
            </a:r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Journal  Sources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GL_JE_SOURCES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17401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設定傳票種類</a:t>
            </a:r>
          </a:p>
        </p:txBody>
      </p:sp>
      <p:sp>
        <p:nvSpPr>
          <p:cNvPr id="4321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92163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Journal  Categories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GL_JE_CATEGORIES</a:t>
            </a:r>
          </a:p>
        </p:txBody>
      </p:sp>
      <p:pic>
        <p:nvPicPr>
          <p:cNvPr id="4321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205038"/>
            <a:ext cx="8642350" cy="417671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設定暫時科目</a:t>
            </a:r>
            <a:endParaRPr lang="zh-TW" alt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863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Accounts  Suspense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</a:t>
            </a:r>
            <a:r>
              <a:rPr lang="en-US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GL_SUSPENSE_ACCOUNTS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538634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133600"/>
            <a:ext cx="8642350" cy="4248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第二單元：</a:t>
            </a:r>
            <a:b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Relationships 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整合作業關聯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42988" y="1628775"/>
            <a:ext cx="7467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傳票作業─人工輸入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(Manual 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Enter)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傳票作業─系統轉入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(Journal Import)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科目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餘額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 Interface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4" name="Rectangle 10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傳票作業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-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人工建立</a:t>
            </a:r>
          </a:p>
        </p:txBody>
      </p:sp>
      <p:sp>
        <p:nvSpPr>
          <p:cNvPr id="446481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92163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Journals  Enter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GL_JE_BATCHES 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46482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7544" y="2276872"/>
            <a:ext cx="8137599" cy="3865509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傳票作業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人工建立</a:t>
            </a:r>
          </a:p>
        </p:txBody>
      </p:sp>
      <p:sp>
        <p:nvSpPr>
          <p:cNvPr id="448523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92163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Journals  Enter  (B)Review Journal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GL_JE_HEADERS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（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Journal Header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）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48524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205038"/>
            <a:ext cx="8642350" cy="4176712"/>
          </a:xfrm>
          <a:ln>
            <a:solidFill>
              <a:schemeClr val="accent2"/>
            </a:solidFill>
          </a:ln>
        </p:spPr>
      </p:pic>
      <p:sp>
        <p:nvSpPr>
          <p:cNvPr id="448519" name="Line 7"/>
          <p:cNvSpPr>
            <a:spLocks noChangeShapeType="1"/>
          </p:cNvSpPr>
          <p:nvPr/>
        </p:nvSpPr>
        <p:spPr bwMode="auto">
          <a:xfrm>
            <a:off x="611188" y="3500438"/>
            <a:ext cx="777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448521" name="Line 9"/>
          <p:cNvSpPr>
            <a:spLocks noChangeShapeType="1"/>
          </p:cNvSpPr>
          <p:nvPr/>
        </p:nvSpPr>
        <p:spPr bwMode="auto">
          <a:xfrm flipV="1">
            <a:off x="611188" y="2276475"/>
            <a:ext cx="0" cy="12239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66" name="Rectangle 18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傳票作業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人工建立</a:t>
            </a:r>
          </a:p>
        </p:txBody>
      </p:sp>
      <p:sp>
        <p:nvSpPr>
          <p:cNvPr id="462867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92163"/>
          </a:xfrm>
          <a:noFill/>
          <a:ln/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Journals  Enter  (B)Review Journal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GL_JE_LINES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DETAIL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）</a:t>
            </a:r>
          </a:p>
        </p:txBody>
      </p:sp>
      <p:pic>
        <p:nvPicPr>
          <p:cNvPr id="462868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05038"/>
            <a:ext cx="8642350" cy="41767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462869" name="Line 21"/>
          <p:cNvSpPr>
            <a:spLocks noChangeShapeType="1"/>
          </p:cNvSpPr>
          <p:nvPr/>
        </p:nvSpPr>
        <p:spPr bwMode="auto">
          <a:xfrm>
            <a:off x="611188" y="3500438"/>
            <a:ext cx="777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  <p:sp>
        <p:nvSpPr>
          <p:cNvPr id="462870" name="Line 22"/>
          <p:cNvSpPr>
            <a:spLocks noChangeShapeType="1"/>
          </p:cNvSpPr>
          <p:nvPr/>
        </p:nvSpPr>
        <p:spPr bwMode="auto">
          <a:xfrm>
            <a:off x="8388350" y="3500438"/>
            <a:ext cx="0" cy="244951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2" name="Rectangle 42" descr="白色大理石"/>
          <p:cNvSpPr>
            <a:spLocks noChangeArrowheads="1"/>
          </p:cNvSpPr>
          <p:nvPr/>
        </p:nvSpPr>
        <p:spPr bwMode="auto">
          <a:xfrm>
            <a:off x="914400" y="1371600"/>
            <a:ext cx="7924800" cy="50101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571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傳票作業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人工建立</a:t>
            </a:r>
          </a:p>
        </p:txBody>
      </p:sp>
      <p:sp>
        <p:nvSpPr>
          <p:cNvPr id="450572" name="Rectangle 12"/>
          <p:cNvSpPr>
            <a:spLocks noChangeArrowheads="1"/>
          </p:cNvSpPr>
          <p:nvPr/>
        </p:nvSpPr>
        <p:spPr bwMode="auto">
          <a:xfrm>
            <a:off x="1143000" y="1600200"/>
            <a:ext cx="2209800" cy="2209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GL_JE_HEADERS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JE_HEADER_ID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JE_SOURCE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JE_CATEGORY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CURRENCY_CODE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PERIOD_NAME</a:t>
            </a:r>
            <a:endParaRPr lang="en-US" altLang="zh-TW" sz="1000" b="1" dirty="0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JE_BATCH_ID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DOC_SEQUENCE_VALUE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1143000" y="3962400"/>
            <a:ext cx="3048000" cy="22860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GL_JE_LINES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JE_HEADER_ID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JE_LINE_NUM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EFFECTIVE_DATE</a:t>
            </a:r>
            <a:endParaRPr lang="en-US" altLang="zh-TW" sz="1000" b="1" dirty="0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CODE_COMBINATION_ID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ACCOUNTED_DR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ACCOUNTED_CR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ENTERED_DR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ENTERED_CR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SUBLEDGER_DOC_SEQUENCT_VALUE</a:t>
            </a:r>
            <a:endParaRPr lang="en-US" altLang="zh-TW" sz="10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78" name="Line 18"/>
          <p:cNvSpPr>
            <a:spLocks noChangeShapeType="1"/>
          </p:cNvSpPr>
          <p:nvPr/>
        </p:nvSpPr>
        <p:spPr bwMode="auto">
          <a:xfrm>
            <a:off x="1066800" y="19812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 flipV="1">
            <a:off x="1066800" y="1981200"/>
            <a:ext cx="0" cy="23622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80" name="Line 20"/>
          <p:cNvSpPr>
            <a:spLocks noChangeShapeType="1"/>
          </p:cNvSpPr>
          <p:nvPr/>
        </p:nvSpPr>
        <p:spPr bwMode="auto">
          <a:xfrm>
            <a:off x="1066800" y="43434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88" name="Rectangle 28"/>
          <p:cNvSpPr>
            <a:spLocks noChangeArrowheads="1"/>
          </p:cNvSpPr>
          <p:nvPr/>
        </p:nvSpPr>
        <p:spPr bwMode="auto">
          <a:xfrm>
            <a:off x="3657600" y="1600200"/>
            <a:ext cx="2426568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GL_JE_SOURCES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JE_SOURCE_NAME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USER_JE_SOURCE_NAME</a:t>
            </a:r>
          </a:p>
        </p:txBody>
      </p:sp>
      <p:sp>
        <p:nvSpPr>
          <p:cNvPr id="450574" name="Line 14"/>
          <p:cNvSpPr>
            <a:spLocks noChangeShapeType="1"/>
          </p:cNvSpPr>
          <p:nvPr/>
        </p:nvSpPr>
        <p:spPr bwMode="auto">
          <a:xfrm>
            <a:off x="2971800" y="22098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89" name="Line 29"/>
          <p:cNvSpPr>
            <a:spLocks noChangeShapeType="1"/>
          </p:cNvSpPr>
          <p:nvPr/>
        </p:nvSpPr>
        <p:spPr bwMode="auto">
          <a:xfrm flipV="1">
            <a:off x="3505200" y="1981200"/>
            <a:ext cx="0" cy="2286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90" name="Line 30"/>
          <p:cNvSpPr>
            <a:spLocks noChangeShapeType="1"/>
          </p:cNvSpPr>
          <p:nvPr/>
        </p:nvSpPr>
        <p:spPr bwMode="auto">
          <a:xfrm>
            <a:off x="3505200" y="19812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91" name="Rectangle 31"/>
          <p:cNvSpPr>
            <a:spLocks noChangeArrowheads="1"/>
          </p:cNvSpPr>
          <p:nvPr/>
        </p:nvSpPr>
        <p:spPr bwMode="auto">
          <a:xfrm>
            <a:off x="6248400" y="2362200"/>
            <a:ext cx="2438400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GL_JE_CATEGORIES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JE_CATEGORY_NAME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USER_JE_CATEGORY_NAME</a:t>
            </a:r>
          </a:p>
        </p:txBody>
      </p:sp>
      <p:sp>
        <p:nvSpPr>
          <p:cNvPr id="450592" name="Line 32"/>
          <p:cNvSpPr>
            <a:spLocks noChangeShapeType="1"/>
          </p:cNvSpPr>
          <p:nvPr/>
        </p:nvSpPr>
        <p:spPr bwMode="auto">
          <a:xfrm>
            <a:off x="2971800" y="24384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93" name="Line 33"/>
          <p:cNvSpPr>
            <a:spLocks noChangeShapeType="1"/>
          </p:cNvSpPr>
          <p:nvPr/>
        </p:nvSpPr>
        <p:spPr bwMode="auto">
          <a:xfrm flipV="1">
            <a:off x="3505200" y="2438400"/>
            <a:ext cx="0" cy="3048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94" name="Line 34"/>
          <p:cNvSpPr>
            <a:spLocks noChangeShapeType="1"/>
          </p:cNvSpPr>
          <p:nvPr/>
        </p:nvSpPr>
        <p:spPr bwMode="auto">
          <a:xfrm>
            <a:off x="3505200" y="2743200"/>
            <a:ext cx="31242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95" name="Rectangle 35"/>
          <p:cNvSpPr>
            <a:spLocks noChangeArrowheads="1"/>
          </p:cNvSpPr>
          <p:nvPr/>
        </p:nvSpPr>
        <p:spPr bwMode="auto">
          <a:xfrm>
            <a:off x="3657600" y="2971800"/>
            <a:ext cx="2209800" cy="762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GL_JE_BATCHES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JE_BATCH_ID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</p:txBody>
      </p:sp>
      <p:sp>
        <p:nvSpPr>
          <p:cNvPr id="450596" name="Line 36"/>
          <p:cNvSpPr>
            <a:spLocks noChangeShapeType="1"/>
          </p:cNvSpPr>
          <p:nvPr/>
        </p:nvSpPr>
        <p:spPr bwMode="auto">
          <a:xfrm>
            <a:off x="2971800" y="3352800"/>
            <a:ext cx="1066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97" name="Rectangle 37"/>
          <p:cNvSpPr>
            <a:spLocks noChangeArrowheads="1"/>
          </p:cNvSpPr>
          <p:nvPr/>
        </p:nvSpPr>
        <p:spPr bwMode="auto">
          <a:xfrm>
            <a:off x="4724400" y="4267200"/>
            <a:ext cx="2209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GL_CODE_COMBINATIONS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CODE_COMBINATION_ID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SEGMENT1~SEGMENT30</a:t>
            </a:r>
          </a:p>
        </p:txBody>
      </p:sp>
      <p:sp>
        <p:nvSpPr>
          <p:cNvPr id="450598" name="Line 38"/>
          <p:cNvSpPr>
            <a:spLocks noChangeShapeType="1"/>
          </p:cNvSpPr>
          <p:nvPr/>
        </p:nvSpPr>
        <p:spPr bwMode="auto">
          <a:xfrm>
            <a:off x="3352800" y="5029200"/>
            <a:ext cx="11430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599" name="Line 39"/>
          <p:cNvSpPr>
            <a:spLocks noChangeShapeType="1"/>
          </p:cNvSpPr>
          <p:nvPr/>
        </p:nvSpPr>
        <p:spPr bwMode="auto">
          <a:xfrm flipV="1">
            <a:off x="4495800" y="4953000"/>
            <a:ext cx="0" cy="762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600" name="Line 40"/>
          <p:cNvSpPr>
            <a:spLocks noChangeShapeType="1"/>
          </p:cNvSpPr>
          <p:nvPr/>
        </p:nvSpPr>
        <p:spPr bwMode="auto">
          <a:xfrm flipV="1">
            <a:off x="4495800" y="4648200"/>
            <a:ext cx="0" cy="3810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0601" name="Line 41"/>
          <p:cNvSpPr>
            <a:spLocks noChangeShapeType="1"/>
          </p:cNvSpPr>
          <p:nvPr/>
        </p:nvSpPr>
        <p:spPr bwMode="auto">
          <a:xfrm>
            <a:off x="4495800" y="4648200"/>
            <a:ext cx="685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課程網要</a:t>
            </a:r>
          </a:p>
        </p:txBody>
      </p:sp>
      <p:sp>
        <p:nvSpPr>
          <p:cNvPr id="217321" name="Rectangle 233"/>
          <p:cNvSpPr>
            <a:spLocks noChangeArrowheads="1"/>
          </p:cNvSpPr>
          <p:nvPr/>
        </p:nvSpPr>
        <p:spPr bwMode="auto">
          <a:xfrm>
            <a:off x="1285852" y="1857364"/>
            <a:ext cx="7467600" cy="229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第一單元：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Entities 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單一作業對應表格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第二單元：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Relationships 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整合作業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關聯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32" name="Rectangle 24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4681538" cy="579438"/>
          </a:xfrm>
          <a:noFill/>
          <a:ln/>
        </p:spPr>
        <p:txBody>
          <a:bodyPr anchor="t">
            <a:spAutoFit/>
          </a:bodyPr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傳票作業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系統轉入</a:t>
            </a:r>
          </a:p>
        </p:txBody>
      </p:sp>
      <p:sp>
        <p:nvSpPr>
          <p:cNvPr id="452636" name="Rectangle 28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30241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Journals  Import  Run  Import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Base Table: GL_INTERFACE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52637" name="Picture 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2348880"/>
            <a:ext cx="7490222" cy="3619907"/>
          </a:xfrm>
          <a:ln>
            <a:solidFill>
              <a:schemeClr val="accent2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97" name="Rectangle 41" descr="白色大理石"/>
          <p:cNvSpPr>
            <a:spLocks noChangeArrowheads="1"/>
          </p:cNvSpPr>
          <p:nvPr/>
        </p:nvSpPr>
        <p:spPr bwMode="auto">
          <a:xfrm>
            <a:off x="685800" y="1371600"/>
            <a:ext cx="8153400" cy="49371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6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傳票作業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系統轉入</a:t>
            </a:r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990600" y="1447800"/>
            <a:ext cx="2590800" cy="3124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GL_INTERFACE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USER_JE_SOURCE_NAME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USER_JE_CATEGORY_NAME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CURRENCY_CODE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ACCOUNTING_DATE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LEDGER_ID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CODE_COMBINATION_ID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ACTUAL_FLAG</a:t>
            </a:r>
            <a:endParaRPr lang="en-US" altLang="zh-TW" sz="1000" b="1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JE_HEADER_ID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JE_LINE_NUM</a:t>
            </a:r>
            <a:endParaRPr lang="en-US" altLang="zh-TW" sz="1000" b="1" i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68" name="Rectangle 12"/>
          <p:cNvSpPr>
            <a:spLocks noChangeArrowheads="1"/>
          </p:cNvSpPr>
          <p:nvPr/>
        </p:nvSpPr>
        <p:spPr bwMode="auto">
          <a:xfrm>
            <a:off x="3886200" y="1447800"/>
            <a:ext cx="2209800" cy="762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GL_JE_SOURCES</a:t>
            </a:r>
            <a:endParaRPr lang="en-US" altLang="zh-TW" sz="1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JE_SOURCE_NAMEE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USER_JE_SOURCE_NAME</a:t>
            </a:r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429000" y="1828800"/>
            <a:ext cx="304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70" name="Line 14"/>
          <p:cNvSpPr>
            <a:spLocks noChangeShapeType="1"/>
          </p:cNvSpPr>
          <p:nvPr/>
        </p:nvSpPr>
        <p:spPr bwMode="auto">
          <a:xfrm flipV="1">
            <a:off x="3733800" y="1828800"/>
            <a:ext cx="0" cy="2286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71" name="Line 15"/>
          <p:cNvSpPr>
            <a:spLocks noChangeShapeType="1"/>
          </p:cNvSpPr>
          <p:nvPr/>
        </p:nvSpPr>
        <p:spPr bwMode="auto">
          <a:xfrm>
            <a:off x="3733800" y="20574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72" name="Rectangle 16"/>
          <p:cNvSpPr>
            <a:spLocks noChangeArrowheads="1"/>
          </p:cNvSpPr>
          <p:nvPr/>
        </p:nvSpPr>
        <p:spPr bwMode="auto">
          <a:xfrm>
            <a:off x="6248400" y="1752600"/>
            <a:ext cx="2438400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GL_JE_CATEGORIES</a:t>
            </a:r>
            <a:endParaRPr lang="en-US" altLang="zh-TW" sz="1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JE_CATEGORY_NAME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USER_JE_CATEGORY_NAME</a:t>
            </a:r>
          </a:p>
        </p:txBody>
      </p:sp>
      <p:sp>
        <p:nvSpPr>
          <p:cNvPr id="454673" name="Line 17"/>
          <p:cNvSpPr>
            <a:spLocks noChangeShapeType="1"/>
          </p:cNvSpPr>
          <p:nvPr/>
        </p:nvSpPr>
        <p:spPr bwMode="auto">
          <a:xfrm>
            <a:off x="3429000" y="2057400"/>
            <a:ext cx="2286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74" name="Line 18"/>
          <p:cNvSpPr>
            <a:spLocks noChangeShapeType="1"/>
          </p:cNvSpPr>
          <p:nvPr/>
        </p:nvSpPr>
        <p:spPr bwMode="auto">
          <a:xfrm flipV="1">
            <a:off x="3657600" y="2057400"/>
            <a:ext cx="0" cy="3048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>
            <a:off x="3657600" y="2362200"/>
            <a:ext cx="2971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3886200" y="3352800"/>
            <a:ext cx="2209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GL_CODE_COMBINATIONS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CODE_COMBINATION_ID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SEGMENT1~SEGMENT30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3276600" y="3200400"/>
            <a:ext cx="4572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V="1">
            <a:off x="3733800" y="3200400"/>
            <a:ext cx="0" cy="533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82" name="Line 26"/>
          <p:cNvSpPr>
            <a:spLocks noChangeShapeType="1"/>
          </p:cNvSpPr>
          <p:nvPr/>
        </p:nvSpPr>
        <p:spPr bwMode="auto">
          <a:xfrm>
            <a:off x="3733800" y="37338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83" name="Rectangle 27"/>
          <p:cNvSpPr>
            <a:spLocks noChangeArrowheads="1"/>
          </p:cNvSpPr>
          <p:nvPr/>
        </p:nvSpPr>
        <p:spPr bwMode="auto">
          <a:xfrm>
            <a:off x="6477000" y="2971800"/>
            <a:ext cx="2209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GL_LEDGERS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LEDGER_ID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</p:txBody>
      </p:sp>
      <p:sp>
        <p:nvSpPr>
          <p:cNvPr id="454684" name="Line 28"/>
          <p:cNvSpPr>
            <a:spLocks noChangeShapeType="1"/>
          </p:cNvSpPr>
          <p:nvPr/>
        </p:nvSpPr>
        <p:spPr bwMode="auto">
          <a:xfrm>
            <a:off x="3276600" y="2895600"/>
            <a:ext cx="28956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85" name="Line 29"/>
          <p:cNvSpPr>
            <a:spLocks noChangeShapeType="1"/>
          </p:cNvSpPr>
          <p:nvPr/>
        </p:nvSpPr>
        <p:spPr bwMode="auto">
          <a:xfrm flipV="1">
            <a:off x="6172200" y="2895600"/>
            <a:ext cx="0" cy="4572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86" name="Line 30"/>
          <p:cNvSpPr>
            <a:spLocks noChangeShapeType="1"/>
          </p:cNvSpPr>
          <p:nvPr/>
        </p:nvSpPr>
        <p:spPr bwMode="auto">
          <a:xfrm>
            <a:off x="6172200" y="3352800"/>
            <a:ext cx="7620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87" name="Rectangle 31"/>
          <p:cNvSpPr>
            <a:spLocks noChangeArrowheads="1"/>
          </p:cNvSpPr>
          <p:nvPr/>
        </p:nvSpPr>
        <p:spPr bwMode="auto">
          <a:xfrm>
            <a:off x="3886200" y="4953000"/>
            <a:ext cx="32004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GL_IMPORT_REFERENCES</a:t>
            </a:r>
            <a:endParaRPr lang="en-US" altLang="zh-TW" sz="1000" b="1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JE_LINE_NUM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JE_HEADER_ID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REFERENCE1 ~ 10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SUBLEDGER_DOC_SEQUENCE_VALUE</a:t>
            </a:r>
          </a:p>
        </p:txBody>
      </p:sp>
      <p:sp>
        <p:nvSpPr>
          <p:cNvPr id="454688" name="Rectangle 32"/>
          <p:cNvSpPr>
            <a:spLocks noChangeArrowheads="1"/>
          </p:cNvSpPr>
          <p:nvPr/>
        </p:nvSpPr>
        <p:spPr bwMode="auto">
          <a:xfrm>
            <a:off x="990600" y="4953000"/>
            <a:ext cx="2590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GL_JE_LINES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JE_LINE_NUM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JE_HEADER_ID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EFFECTIVE_DATE</a:t>
            </a:r>
            <a:endParaRPr lang="en-US" altLang="zh-TW" sz="1000" b="1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CODE_COMBINATION_ID</a:t>
            </a:r>
          </a:p>
        </p:txBody>
      </p:sp>
      <p:sp>
        <p:nvSpPr>
          <p:cNvPr id="454689" name="Line 33"/>
          <p:cNvSpPr>
            <a:spLocks noChangeShapeType="1"/>
          </p:cNvSpPr>
          <p:nvPr/>
        </p:nvSpPr>
        <p:spPr bwMode="auto">
          <a:xfrm>
            <a:off x="762000" y="36576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90" name="Line 34"/>
          <p:cNvSpPr>
            <a:spLocks noChangeShapeType="1"/>
          </p:cNvSpPr>
          <p:nvPr/>
        </p:nvSpPr>
        <p:spPr bwMode="auto">
          <a:xfrm>
            <a:off x="914400" y="3886200"/>
            <a:ext cx="3810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91" name="Line 35"/>
          <p:cNvSpPr>
            <a:spLocks noChangeShapeType="1"/>
          </p:cNvSpPr>
          <p:nvPr/>
        </p:nvSpPr>
        <p:spPr bwMode="auto">
          <a:xfrm flipV="1">
            <a:off x="762000" y="3657600"/>
            <a:ext cx="0" cy="19050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92" name="Line 36"/>
          <p:cNvSpPr>
            <a:spLocks noChangeShapeType="1"/>
          </p:cNvSpPr>
          <p:nvPr/>
        </p:nvSpPr>
        <p:spPr bwMode="auto">
          <a:xfrm flipV="1">
            <a:off x="914400" y="3886200"/>
            <a:ext cx="0" cy="14478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>
            <a:off x="914400" y="5334000"/>
            <a:ext cx="3810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94" name="Line 38"/>
          <p:cNvSpPr>
            <a:spLocks noChangeShapeType="1"/>
          </p:cNvSpPr>
          <p:nvPr/>
        </p:nvSpPr>
        <p:spPr bwMode="auto">
          <a:xfrm>
            <a:off x="762000" y="5562600"/>
            <a:ext cx="533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95" name="Line 39"/>
          <p:cNvSpPr>
            <a:spLocks noChangeShapeType="1"/>
          </p:cNvSpPr>
          <p:nvPr/>
        </p:nvSpPr>
        <p:spPr bwMode="auto">
          <a:xfrm>
            <a:off x="3352800" y="5334000"/>
            <a:ext cx="914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4696" name="Line 40"/>
          <p:cNvSpPr>
            <a:spLocks noChangeShapeType="1"/>
          </p:cNvSpPr>
          <p:nvPr/>
        </p:nvSpPr>
        <p:spPr bwMode="auto">
          <a:xfrm>
            <a:off x="3352800" y="5562600"/>
            <a:ext cx="9144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1" name="Rectangle 31" descr="白色大理石"/>
          <p:cNvSpPr>
            <a:spLocks noChangeArrowheads="1"/>
          </p:cNvSpPr>
          <p:nvPr/>
        </p:nvSpPr>
        <p:spPr bwMode="auto">
          <a:xfrm>
            <a:off x="539750" y="1989138"/>
            <a:ext cx="8153400" cy="32686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科目餘額</a:t>
            </a:r>
          </a:p>
        </p:txBody>
      </p:sp>
      <p:sp>
        <p:nvSpPr>
          <p:cNvPr id="460821" name="Rectangle 21"/>
          <p:cNvSpPr>
            <a:spLocks noChangeArrowheads="1"/>
          </p:cNvSpPr>
          <p:nvPr/>
        </p:nvSpPr>
        <p:spPr bwMode="auto">
          <a:xfrm>
            <a:off x="2133600" y="2514600"/>
            <a:ext cx="2870200" cy="2362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GL_BALANCES</a:t>
            </a:r>
            <a:endParaRPr lang="en-US" altLang="zh-TW" sz="1000" b="1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LEDGER_ID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CODE_COMBINATION_ID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CURRENCY_CODE         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PERIOD_NAME           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ACTUAL_FLAG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PERIOD_NET_DR</a:t>
            </a:r>
            <a:r>
              <a:rPr lang="zh-TW" altLang="en-US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本期發生交易金額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PERIOD_NET_CR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BEGIN_BALANCE_DR </a:t>
            </a:r>
            <a:r>
              <a:rPr lang="zh-TW" altLang="en-US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期初餘額      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zh-TW" altLang="en-US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BEGIN_BALANCE_CR  </a:t>
            </a:r>
          </a:p>
        </p:txBody>
      </p:sp>
      <p:sp>
        <p:nvSpPr>
          <p:cNvPr id="460832" name="Rectangle 32"/>
          <p:cNvSpPr>
            <a:spLocks noChangeArrowheads="1"/>
          </p:cNvSpPr>
          <p:nvPr/>
        </p:nvSpPr>
        <p:spPr bwMode="auto">
          <a:xfrm>
            <a:off x="5943600" y="4038600"/>
            <a:ext cx="2209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GL_CODE_COMBINATIONS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CODE_COMBINATION_ID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SEGMENT1~SEGMENT30</a:t>
            </a:r>
          </a:p>
        </p:txBody>
      </p:sp>
      <p:sp>
        <p:nvSpPr>
          <p:cNvPr id="460833" name="Rectangle 33"/>
          <p:cNvSpPr>
            <a:spLocks noChangeArrowheads="1"/>
          </p:cNvSpPr>
          <p:nvPr/>
        </p:nvSpPr>
        <p:spPr bwMode="auto">
          <a:xfrm>
            <a:off x="5943600" y="2514600"/>
            <a:ext cx="2209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l" defTabSz="822325" eaLnBrk="0" hangingPunct="0">
              <a:spcBef>
                <a:spcPct val="50000"/>
              </a:spcBef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GL_LEDGERS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LEDGER_ID</a:t>
            </a:r>
          </a:p>
          <a:p>
            <a:pPr marL="411163" lvl="1" algn="l" defTabSz="822325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0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</p:txBody>
      </p:sp>
      <p:sp>
        <p:nvSpPr>
          <p:cNvPr id="460834" name="Line 34"/>
          <p:cNvSpPr>
            <a:spLocks noChangeShapeType="1"/>
          </p:cNvSpPr>
          <p:nvPr/>
        </p:nvSpPr>
        <p:spPr bwMode="auto">
          <a:xfrm>
            <a:off x="3962400" y="2895600"/>
            <a:ext cx="2286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0835" name="Line 35"/>
          <p:cNvSpPr>
            <a:spLocks noChangeShapeType="1"/>
          </p:cNvSpPr>
          <p:nvPr/>
        </p:nvSpPr>
        <p:spPr bwMode="auto">
          <a:xfrm>
            <a:off x="4343400" y="3124200"/>
            <a:ext cx="990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0836" name="Line 36"/>
          <p:cNvSpPr>
            <a:spLocks noChangeShapeType="1"/>
          </p:cNvSpPr>
          <p:nvPr/>
        </p:nvSpPr>
        <p:spPr bwMode="auto">
          <a:xfrm>
            <a:off x="5334000" y="3124200"/>
            <a:ext cx="0" cy="1371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0837" name="Line 37"/>
          <p:cNvSpPr>
            <a:spLocks noChangeShapeType="1"/>
          </p:cNvSpPr>
          <p:nvPr/>
        </p:nvSpPr>
        <p:spPr bwMode="auto">
          <a:xfrm>
            <a:off x="5334000" y="4495800"/>
            <a:ext cx="914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 Interface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73238"/>
            <a:ext cx="7467600" cy="187178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  <a:sym typeface="Wingdings" pitchFamily="2" charset="2"/>
              </a:rPr>
              <a:t>Introduction to the GL Interface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itchFamily="34" charset="0"/>
              <a:sym typeface="Wingdings" pitchFamily="2" charset="2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  <a:sym typeface="Wingdings" pitchFamily="2" charset="2"/>
              </a:rPr>
              <a:t>GL Interface Table VS. System Tables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itchFamily="34" charset="0"/>
              <a:sym typeface="Wingdings" pitchFamily="2" charset="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itchFamily="34" charset="0"/>
              <a:sym typeface="Wingdings" pitchFamily="2" charset="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itchFamily="34" charset="0"/>
              <a:sym typeface="Wingdings" pitchFamily="2" charset="2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Import Journal Using Interface</a:t>
            </a:r>
          </a:p>
        </p:txBody>
      </p:sp>
      <p:grpSp>
        <p:nvGrpSpPr>
          <p:cNvPr id="551939" name="Group 3"/>
          <p:cNvGrpSpPr>
            <a:grpSpLocks/>
          </p:cNvGrpSpPr>
          <p:nvPr/>
        </p:nvGrpSpPr>
        <p:grpSpPr bwMode="auto">
          <a:xfrm>
            <a:off x="1447800" y="1428750"/>
            <a:ext cx="2422525" cy="1301750"/>
            <a:chOff x="1244" y="912"/>
            <a:chExt cx="1526" cy="820"/>
          </a:xfrm>
        </p:grpSpPr>
        <p:grpSp>
          <p:nvGrpSpPr>
            <p:cNvPr id="551940" name="Group 4"/>
            <p:cNvGrpSpPr>
              <a:grpSpLocks/>
            </p:cNvGrpSpPr>
            <p:nvPr/>
          </p:nvGrpSpPr>
          <p:grpSpPr bwMode="auto">
            <a:xfrm>
              <a:off x="1406" y="1056"/>
              <a:ext cx="528" cy="342"/>
              <a:chOff x="4209" y="694"/>
              <a:chExt cx="528" cy="342"/>
            </a:xfrm>
          </p:grpSpPr>
          <p:sp>
            <p:nvSpPr>
              <p:cNvPr id="551941" name="Rectangle 5"/>
              <p:cNvSpPr>
                <a:spLocks noChangeArrowheads="1"/>
              </p:cNvSpPr>
              <p:nvPr/>
            </p:nvSpPr>
            <p:spPr bwMode="auto">
              <a:xfrm>
                <a:off x="4209" y="694"/>
                <a:ext cx="528" cy="34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42" name="AutoShape 6"/>
              <p:cNvSpPr>
                <a:spLocks noChangeArrowheads="1"/>
              </p:cNvSpPr>
              <p:nvPr/>
            </p:nvSpPr>
            <p:spPr bwMode="auto">
              <a:xfrm>
                <a:off x="4305" y="743"/>
                <a:ext cx="336" cy="97"/>
              </a:xfrm>
              <a:prstGeom prst="rightArrow">
                <a:avLst>
                  <a:gd name="adj1" fmla="val 50000"/>
                  <a:gd name="adj2" fmla="val 173212"/>
                </a:avLst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43" name="AutoShape 7"/>
              <p:cNvSpPr>
                <a:spLocks noChangeArrowheads="1"/>
              </p:cNvSpPr>
              <p:nvPr/>
            </p:nvSpPr>
            <p:spPr bwMode="auto">
              <a:xfrm>
                <a:off x="4289" y="890"/>
                <a:ext cx="336" cy="97"/>
              </a:xfrm>
              <a:prstGeom prst="leftArrow">
                <a:avLst>
                  <a:gd name="adj1" fmla="val 50000"/>
                  <a:gd name="adj2" fmla="val 173180"/>
                </a:avLst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51944" name="Rectangle 8"/>
            <p:cNvSpPr>
              <a:spLocks noChangeArrowheads="1"/>
            </p:cNvSpPr>
            <p:nvPr/>
          </p:nvSpPr>
          <p:spPr bwMode="auto">
            <a:xfrm>
              <a:off x="1244" y="1388"/>
              <a:ext cx="85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lnSpc>
                  <a:spcPts val="1800"/>
                </a:lnSpc>
              </a:pP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Other</a:t>
              </a:r>
              <a:b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systems</a:t>
              </a:r>
            </a:p>
          </p:txBody>
        </p:sp>
        <p:grpSp>
          <p:nvGrpSpPr>
            <p:cNvPr id="551945" name="Group 9"/>
            <p:cNvGrpSpPr>
              <a:grpSpLocks/>
            </p:cNvGrpSpPr>
            <p:nvPr/>
          </p:nvGrpSpPr>
          <p:grpSpPr bwMode="auto">
            <a:xfrm>
              <a:off x="2160" y="912"/>
              <a:ext cx="305" cy="571"/>
              <a:chOff x="2716" y="3342"/>
              <a:chExt cx="305" cy="571"/>
            </a:xfrm>
          </p:grpSpPr>
          <p:sp>
            <p:nvSpPr>
              <p:cNvPr id="551946" name="Freeform 10"/>
              <p:cNvSpPr>
                <a:spLocks/>
              </p:cNvSpPr>
              <p:nvPr/>
            </p:nvSpPr>
            <p:spPr bwMode="auto">
              <a:xfrm>
                <a:off x="2716" y="3342"/>
                <a:ext cx="305" cy="571"/>
              </a:xfrm>
              <a:custGeom>
                <a:avLst/>
                <a:gdLst/>
                <a:ahLst/>
                <a:cxnLst>
                  <a:cxn ang="0">
                    <a:pos x="304" y="488"/>
                  </a:cxn>
                  <a:cxn ang="0">
                    <a:pos x="304" y="0"/>
                  </a:cxn>
                  <a:cxn ang="0">
                    <a:pos x="0" y="81"/>
                  </a:cxn>
                  <a:cxn ang="0">
                    <a:pos x="0" y="570"/>
                  </a:cxn>
                  <a:cxn ang="0">
                    <a:pos x="304" y="488"/>
                  </a:cxn>
                </a:cxnLst>
                <a:rect l="0" t="0" r="r" b="b"/>
                <a:pathLst>
                  <a:path w="305" h="571">
                    <a:moveTo>
                      <a:pt x="304" y="488"/>
                    </a:moveTo>
                    <a:lnTo>
                      <a:pt x="304" y="0"/>
                    </a:lnTo>
                    <a:lnTo>
                      <a:pt x="0" y="81"/>
                    </a:lnTo>
                    <a:lnTo>
                      <a:pt x="0" y="570"/>
                    </a:lnTo>
                    <a:lnTo>
                      <a:pt x="304" y="488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47" name="Freeform 11"/>
              <p:cNvSpPr>
                <a:spLocks/>
              </p:cNvSpPr>
              <p:nvPr/>
            </p:nvSpPr>
            <p:spPr bwMode="white">
              <a:xfrm>
                <a:off x="2734" y="3365"/>
                <a:ext cx="269" cy="524"/>
              </a:xfrm>
              <a:custGeom>
                <a:avLst/>
                <a:gdLst/>
                <a:ahLst/>
                <a:cxnLst>
                  <a:cxn ang="0">
                    <a:pos x="268" y="454"/>
                  </a:cxn>
                  <a:cxn ang="0">
                    <a:pos x="268" y="0"/>
                  </a:cxn>
                  <a:cxn ang="0">
                    <a:pos x="0" y="69"/>
                  </a:cxn>
                  <a:cxn ang="0">
                    <a:pos x="0" y="523"/>
                  </a:cxn>
                  <a:cxn ang="0">
                    <a:pos x="268" y="454"/>
                  </a:cxn>
                </a:cxnLst>
                <a:rect l="0" t="0" r="r" b="b"/>
                <a:pathLst>
                  <a:path w="269" h="524">
                    <a:moveTo>
                      <a:pt x="268" y="454"/>
                    </a:moveTo>
                    <a:lnTo>
                      <a:pt x="268" y="0"/>
                    </a:lnTo>
                    <a:lnTo>
                      <a:pt x="0" y="69"/>
                    </a:lnTo>
                    <a:lnTo>
                      <a:pt x="0" y="523"/>
                    </a:lnTo>
                    <a:lnTo>
                      <a:pt x="268" y="454"/>
                    </a:lnTo>
                  </a:path>
                </a:pathLst>
              </a:custGeom>
              <a:solidFill>
                <a:srgbClr val="EAEAEA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48" name="Freeform 12"/>
              <p:cNvSpPr>
                <a:spLocks/>
              </p:cNvSpPr>
              <p:nvPr/>
            </p:nvSpPr>
            <p:spPr bwMode="auto">
              <a:xfrm>
                <a:off x="2758" y="3449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49" name="Freeform 13"/>
              <p:cNvSpPr>
                <a:spLocks/>
              </p:cNvSpPr>
              <p:nvPr/>
            </p:nvSpPr>
            <p:spPr bwMode="auto">
              <a:xfrm>
                <a:off x="2758" y="3507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0" name="Freeform 14"/>
              <p:cNvSpPr>
                <a:spLocks/>
              </p:cNvSpPr>
              <p:nvPr/>
            </p:nvSpPr>
            <p:spPr bwMode="auto">
              <a:xfrm>
                <a:off x="2758" y="3565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1" name="Freeform 15"/>
              <p:cNvSpPr>
                <a:spLocks/>
              </p:cNvSpPr>
              <p:nvPr/>
            </p:nvSpPr>
            <p:spPr bwMode="auto">
              <a:xfrm>
                <a:off x="2758" y="3623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2" name="Freeform 16"/>
              <p:cNvSpPr>
                <a:spLocks/>
              </p:cNvSpPr>
              <p:nvPr/>
            </p:nvSpPr>
            <p:spPr bwMode="auto">
              <a:xfrm>
                <a:off x="2758" y="3680"/>
                <a:ext cx="91" cy="49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5"/>
                  </a:cxn>
                  <a:cxn ang="0">
                    <a:pos x="0" y="48"/>
                  </a:cxn>
                  <a:cxn ang="0">
                    <a:pos x="90" y="22"/>
                  </a:cxn>
                </a:cxnLst>
                <a:rect l="0" t="0" r="r" b="b"/>
                <a:pathLst>
                  <a:path w="91" h="49">
                    <a:moveTo>
                      <a:pt x="90" y="22"/>
                    </a:moveTo>
                    <a:lnTo>
                      <a:pt x="90" y="0"/>
                    </a:lnTo>
                    <a:lnTo>
                      <a:pt x="0" y="25"/>
                    </a:lnTo>
                    <a:lnTo>
                      <a:pt x="0" y="48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3" name="Freeform 17"/>
              <p:cNvSpPr>
                <a:spLocks/>
              </p:cNvSpPr>
              <p:nvPr/>
            </p:nvSpPr>
            <p:spPr bwMode="auto">
              <a:xfrm>
                <a:off x="2758" y="3739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4" name="Freeform 18"/>
              <p:cNvSpPr>
                <a:spLocks/>
              </p:cNvSpPr>
              <p:nvPr/>
            </p:nvSpPr>
            <p:spPr bwMode="auto">
              <a:xfrm>
                <a:off x="2758" y="3797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5" name="Freeform 19"/>
              <p:cNvSpPr>
                <a:spLocks/>
              </p:cNvSpPr>
              <p:nvPr/>
            </p:nvSpPr>
            <p:spPr bwMode="auto">
              <a:xfrm>
                <a:off x="2886" y="3412"/>
                <a:ext cx="91" cy="47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3"/>
                  </a:cxn>
                  <a:cxn ang="0">
                    <a:pos x="0" y="46"/>
                  </a:cxn>
                  <a:cxn ang="0">
                    <a:pos x="90" y="22"/>
                  </a:cxn>
                </a:cxnLst>
                <a:rect l="0" t="0" r="r" b="b"/>
                <a:pathLst>
                  <a:path w="91" h="47">
                    <a:moveTo>
                      <a:pt x="90" y="22"/>
                    </a:moveTo>
                    <a:lnTo>
                      <a:pt x="90" y="0"/>
                    </a:lnTo>
                    <a:lnTo>
                      <a:pt x="0" y="23"/>
                    </a:lnTo>
                    <a:lnTo>
                      <a:pt x="0" y="46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6" name="Freeform 20"/>
              <p:cNvSpPr>
                <a:spLocks/>
              </p:cNvSpPr>
              <p:nvPr/>
            </p:nvSpPr>
            <p:spPr bwMode="auto">
              <a:xfrm>
                <a:off x="2886" y="3471"/>
                <a:ext cx="91" cy="47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3"/>
                  </a:cxn>
                  <a:cxn ang="0">
                    <a:pos x="0" y="46"/>
                  </a:cxn>
                  <a:cxn ang="0">
                    <a:pos x="90" y="22"/>
                  </a:cxn>
                </a:cxnLst>
                <a:rect l="0" t="0" r="r" b="b"/>
                <a:pathLst>
                  <a:path w="91" h="47">
                    <a:moveTo>
                      <a:pt x="90" y="22"/>
                    </a:moveTo>
                    <a:lnTo>
                      <a:pt x="90" y="0"/>
                    </a:lnTo>
                    <a:lnTo>
                      <a:pt x="0" y="23"/>
                    </a:lnTo>
                    <a:lnTo>
                      <a:pt x="0" y="46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7" name="Freeform 21"/>
              <p:cNvSpPr>
                <a:spLocks/>
              </p:cNvSpPr>
              <p:nvPr/>
            </p:nvSpPr>
            <p:spPr bwMode="auto">
              <a:xfrm>
                <a:off x="2886" y="3528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8" name="Freeform 22"/>
              <p:cNvSpPr>
                <a:spLocks/>
              </p:cNvSpPr>
              <p:nvPr/>
            </p:nvSpPr>
            <p:spPr bwMode="auto">
              <a:xfrm>
                <a:off x="2886" y="3586"/>
                <a:ext cx="91" cy="47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3"/>
                  </a:cxn>
                  <a:cxn ang="0">
                    <a:pos x="0" y="46"/>
                  </a:cxn>
                  <a:cxn ang="0">
                    <a:pos x="90" y="22"/>
                  </a:cxn>
                </a:cxnLst>
                <a:rect l="0" t="0" r="r" b="b"/>
                <a:pathLst>
                  <a:path w="91" h="47">
                    <a:moveTo>
                      <a:pt x="90" y="22"/>
                    </a:moveTo>
                    <a:lnTo>
                      <a:pt x="90" y="0"/>
                    </a:lnTo>
                    <a:lnTo>
                      <a:pt x="0" y="23"/>
                    </a:lnTo>
                    <a:lnTo>
                      <a:pt x="0" y="46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59" name="Freeform 23"/>
              <p:cNvSpPr>
                <a:spLocks/>
              </p:cNvSpPr>
              <p:nvPr/>
            </p:nvSpPr>
            <p:spPr bwMode="auto">
              <a:xfrm>
                <a:off x="2886" y="3644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60" name="Freeform 24"/>
              <p:cNvSpPr>
                <a:spLocks/>
              </p:cNvSpPr>
              <p:nvPr/>
            </p:nvSpPr>
            <p:spPr bwMode="auto">
              <a:xfrm>
                <a:off x="2886" y="3702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1961" name="Freeform 25"/>
              <p:cNvSpPr>
                <a:spLocks/>
              </p:cNvSpPr>
              <p:nvPr/>
            </p:nvSpPr>
            <p:spPr bwMode="auto">
              <a:xfrm>
                <a:off x="2886" y="3759"/>
                <a:ext cx="91" cy="48"/>
              </a:xfrm>
              <a:custGeom>
                <a:avLst/>
                <a:gdLst/>
                <a:ahLst/>
                <a:cxnLst>
                  <a:cxn ang="0">
                    <a:pos x="90" y="22"/>
                  </a:cxn>
                  <a:cxn ang="0">
                    <a:pos x="90" y="0"/>
                  </a:cxn>
                  <a:cxn ang="0">
                    <a:pos x="0" y="24"/>
                  </a:cxn>
                  <a:cxn ang="0">
                    <a:pos x="0" y="47"/>
                  </a:cxn>
                  <a:cxn ang="0">
                    <a:pos x="90" y="22"/>
                  </a:cxn>
                </a:cxnLst>
                <a:rect l="0" t="0" r="r" b="b"/>
                <a:pathLst>
                  <a:path w="91" h="48">
                    <a:moveTo>
                      <a:pt x="90" y="22"/>
                    </a:moveTo>
                    <a:lnTo>
                      <a:pt x="90" y="0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90" y="2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51962" name="Rectangle 26"/>
            <p:cNvSpPr>
              <a:spLocks noChangeArrowheads="1"/>
            </p:cNvSpPr>
            <p:nvPr/>
          </p:nvSpPr>
          <p:spPr bwMode="auto">
            <a:xfrm>
              <a:off x="1920" y="1392"/>
              <a:ext cx="85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lnSpc>
                  <a:spcPts val="1800"/>
                </a:lnSpc>
              </a:pP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Text </a:t>
              </a:r>
            </a:p>
            <a:p>
              <a:pPr defTabSz="822325" eaLnBrk="0" hangingPunct="0">
                <a:lnSpc>
                  <a:spcPts val="1800"/>
                </a:lnSpc>
              </a:pPr>
              <a:r>
                <a:rPr lang="en-US" altLang="zh-TW" sz="1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File</a:t>
              </a:r>
            </a:p>
          </p:txBody>
        </p:sp>
      </p:grp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203835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1964" name="AutoShape 28"/>
          <p:cNvSpPr>
            <a:spLocks noChangeArrowheads="1"/>
          </p:cNvSpPr>
          <p:nvPr/>
        </p:nvSpPr>
        <p:spPr bwMode="auto">
          <a:xfrm rot="-5400000">
            <a:off x="6362700" y="1357908"/>
            <a:ext cx="990600" cy="1437084"/>
          </a:xfrm>
          <a:prstGeom prst="can">
            <a:avLst>
              <a:gd name="adj" fmla="val 5567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791200" y="196215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Interface Tables</a:t>
            </a:r>
          </a:p>
        </p:txBody>
      </p:sp>
      <p:sp>
        <p:nvSpPr>
          <p:cNvPr id="551966" name="Line 30"/>
          <p:cNvSpPr>
            <a:spLocks noChangeShapeType="1"/>
          </p:cNvSpPr>
          <p:nvPr/>
        </p:nvSpPr>
        <p:spPr bwMode="auto">
          <a:xfrm>
            <a:off x="7391400" y="26479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551967" name="Group 31"/>
          <p:cNvGrpSpPr>
            <a:grpSpLocks/>
          </p:cNvGrpSpPr>
          <p:nvPr/>
        </p:nvGrpSpPr>
        <p:grpSpPr bwMode="auto">
          <a:xfrm>
            <a:off x="6926263" y="3105150"/>
            <a:ext cx="693737" cy="838200"/>
            <a:chOff x="1137" y="698"/>
            <a:chExt cx="293" cy="393"/>
          </a:xfrm>
        </p:grpSpPr>
        <p:sp>
          <p:nvSpPr>
            <p:cNvPr id="551968" name="Freeform 32"/>
            <p:cNvSpPr>
              <a:spLocks/>
            </p:cNvSpPr>
            <p:nvPr/>
          </p:nvSpPr>
          <p:spPr bwMode="auto">
            <a:xfrm>
              <a:off x="1137" y="698"/>
              <a:ext cx="267" cy="379"/>
            </a:xfrm>
            <a:custGeom>
              <a:avLst/>
              <a:gdLst/>
              <a:ahLst/>
              <a:cxnLst>
                <a:cxn ang="0">
                  <a:pos x="266" y="257"/>
                </a:cxn>
                <a:cxn ang="0">
                  <a:pos x="266" y="0"/>
                </a:cxn>
                <a:cxn ang="0">
                  <a:pos x="0" y="112"/>
                </a:cxn>
                <a:cxn ang="0">
                  <a:pos x="0" y="378"/>
                </a:cxn>
                <a:cxn ang="0">
                  <a:pos x="266" y="257"/>
                </a:cxn>
              </a:cxnLst>
              <a:rect l="0" t="0" r="r" b="b"/>
              <a:pathLst>
                <a:path w="267" h="379">
                  <a:moveTo>
                    <a:pt x="266" y="257"/>
                  </a:moveTo>
                  <a:lnTo>
                    <a:pt x="266" y="0"/>
                  </a:lnTo>
                  <a:lnTo>
                    <a:pt x="0" y="112"/>
                  </a:lnTo>
                  <a:lnTo>
                    <a:pt x="0" y="378"/>
                  </a:lnTo>
                  <a:lnTo>
                    <a:pt x="266" y="257"/>
                  </a:lnTo>
                </a:path>
              </a:pathLst>
            </a:custGeom>
            <a:solidFill>
              <a:srgbClr val="777777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69" name="Freeform 33"/>
            <p:cNvSpPr>
              <a:spLocks/>
            </p:cNvSpPr>
            <p:nvPr/>
          </p:nvSpPr>
          <p:spPr bwMode="auto">
            <a:xfrm>
              <a:off x="1150" y="704"/>
              <a:ext cx="267" cy="380"/>
            </a:xfrm>
            <a:custGeom>
              <a:avLst/>
              <a:gdLst/>
              <a:ahLst/>
              <a:cxnLst>
                <a:cxn ang="0">
                  <a:pos x="266" y="258"/>
                </a:cxn>
                <a:cxn ang="0">
                  <a:pos x="266" y="0"/>
                </a:cxn>
                <a:cxn ang="0">
                  <a:pos x="0" y="112"/>
                </a:cxn>
                <a:cxn ang="0">
                  <a:pos x="0" y="379"/>
                </a:cxn>
                <a:cxn ang="0">
                  <a:pos x="266" y="258"/>
                </a:cxn>
              </a:cxnLst>
              <a:rect l="0" t="0" r="r" b="b"/>
              <a:pathLst>
                <a:path w="267" h="380">
                  <a:moveTo>
                    <a:pt x="266" y="258"/>
                  </a:moveTo>
                  <a:lnTo>
                    <a:pt x="266" y="0"/>
                  </a:lnTo>
                  <a:lnTo>
                    <a:pt x="0" y="112"/>
                  </a:lnTo>
                  <a:lnTo>
                    <a:pt x="0" y="379"/>
                  </a:lnTo>
                  <a:lnTo>
                    <a:pt x="266" y="25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0" name="Freeform 34"/>
            <p:cNvSpPr>
              <a:spLocks/>
            </p:cNvSpPr>
            <p:nvPr/>
          </p:nvSpPr>
          <p:spPr bwMode="auto">
            <a:xfrm>
              <a:off x="1163" y="712"/>
              <a:ext cx="267" cy="379"/>
            </a:xfrm>
            <a:custGeom>
              <a:avLst/>
              <a:gdLst/>
              <a:ahLst/>
              <a:cxnLst>
                <a:cxn ang="0">
                  <a:pos x="266" y="257"/>
                </a:cxn>
                <a:cxn ang="0">
                  <a:pos x="266" y="0"/>
                </a:cxn>
                <a:cxn ang="0">
                  <a:pos x="0" y="111"/>
                </a:cxn>
                <a:cxn ang="0">
                  <a:pos x="0" y="378"/>
                </a:cxn>
                <a:cxn ang="0">
                  <a:pos x="266" y="257"/>
                </a:cxn>
              </a:cxnLst>
              <a:rect l="0" t="0" r="r" b="b"/>
              <a:pathLst>
                <a:path w="267" h="379">
                  <a:moveTo>
                    <a:pt x="266" y="257"/>
                  </a:moveTo>
                  <a:lnTo>
                    <a:pt x="266" y="0"/>
                  </a:lnTo>
                  <a:lnTo>
                    <a:pt x="0" y="111"/>
                  </a:lnTo>
                  <a:lnTo>
                    <a:pt x="0" y="378"/>
                  </a:lnTo>
                  <a:lnTo>
                    <a:pt x="266" y="25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1" name="Freeform 35"/>
            <p:cNvSpPr>
              <a:spLocks/>
            </p:cNvSpPr>
            <p:nvPr/>
          </p:nvSpPr>
          <p:spPr bwMode="auto">
            <a:xfrm>
              <a:off x="1183" y="749"/>
              <a:ext cx="229" cy="317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97" y="54"/>
                </a:cxn>
                <a:cxn ang="0">
                  <a:pos x="97" y="124"/>
                </a:cxn>
                <a:cxn ang="0">
                  <a:pos x="0" y="166"/>
                </a:cxn>
                <a:cxn ang="0">
                  <a:pos x="0" y="316"/>
                </a:cxn>
                <a:cxn ang="0">
                  <a:pos x="97" y="272"/>
                </a:cxn>
                <a:cxn ang="0">
                  <a:pos x="97" y="272"/>
                </a:cxn>
                <a:cxn ang="0">
                  <a:pos x="176" y="237"/>
                </a:cxn>
                <a:cxn ang="0">
                  <a:pos x="228" y="214"/>
                </a:cxn>
                <a:cxn ang="0">
                  <a:pos x="228" y="214"/>
                </a:cxn>
                <a:cxn ang="0">
                  <a:pos x="228" y="214"/>
                </a:cxn>
                <a:cxn ang="0">
                  <a:pos x="228" y="0"/>
                </a:cxn>
              </a:cxnLst>
              <a:rect l="0" t="0" r="r" b="b"/>
              <a:pathLst>
                <a:path w="229" h="317">
                  <a:moveTo>
                    <a:pt x="228" y="0"/>
                  </a:moveTo>
                  <a:lnTo>
                    <a:pt x="97" y="54"/>
                  </a:lnTo>
                  <a:lnTo>
                    <a:pt x="97" y="124"/>
                  </a:lnTo>
                  <a:lnTo>
                    <a:pt x="0" y="166"/>
                  </a:lnTo>
                  <a:lnTo>
                    <a:pt x="0" y="316"/>
                  </a:lnTo>
                  <a:lnTo>
                    <a:pt x="97" y="272"/>
                  </a:lnTo>
                  <a:lnTo>
                    <a:pt x="97" y="272"/>
                  </a:lnTo>
                  <a:lnTo>
                    <a:pt x="176" y="237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28" y="0"/>
                  </a:lnTo>
                </a:path>
              </a:pathLst>
            </a:custGeom>
            <a:solidFill>
              <a:srgbClr val="FFFFDE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2" name="Freeform 36"/>
            <p:cNvSpPr>
              <a:spLocks/>
            </p:cNvSpPr>
            <p:nvPr/>
          </p:nvSpPr>
          <p:spPr bwMode="auto">
            <a:xfrm>
              <a:off x="1183" y="952"/>
              <a:ext cx="229" cy="114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9"/>
                </a:cxn>
                <a:cxn ang="0">
                  <a:pos x="0" y="113"/>
                </a:cxn>
                <a:cxn ang="0">
                  <a:pos x="228" y="11"/>
                </a:cxn>
              </a:cxnLst>
              <a:rect l="0" t="0" r="r" b="b"/>
              <a:pathLst>
                <a:path w="229" h="114">
                  <a:moveTo>
                    <a:pt x="228" y="11"/>
                  </a:moveTo>
                  <a:lnTo>
                    <a:pt x="228" y="0"/>
                  </a:lnTo>
                  <a:lnTo>
                    <a:pt x="0" y="99"/>
                  </a:lnTo>
                  <a:lnTo>
                    <a:pt x="0" y="113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3" name="Freeform 37"/>
            <p:cNvSpPr>
              <a:spLocks/>
            </p:cNvSpPr>
            <p:nvPr/>
          </p:nvSpPr>
          <p:spPr bwMode="auto">
            <a:xfrm>
              <a:off x="1183" y="927"/>
              <a:ext cx="229" cy="112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1"/>
                </a:cxn>
                <a:cxn ang="0">
                  <a:pos x="228" y="11"/>
                </a:cxn>
              </a:cxnLst>
              <a:rect l="0" t="0" r="r" b="b"/>
              <a:pathLst>
                <a:path w="229" h="112">
                  <a:moveTo>
                    <a:pt x="228" y="11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1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4" name="Freeform 38"/>
            <p:cNvSpPr>
              <a:spLocks/>
            </p:cNvSpPr>
            <p:nvPr/>
          </p:nvSpPr>
          <p:spPr bwMode="auto">
            <a:xfrm>
              <a:off x="1183" y="900"/>
              <a:ext cx="229" cy="112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1"/>
                </a:cxn>
                <a:cxn ang="0">
                  <a:pos x="228" y="11"/>
                </a:cxn>
              </a:cxnLst>
              <a:rect l="0" t="0" r="r" b="b"/>
              <a:pathLst>
                <a:path w="229" h="112">
                  <a:moveTo>
                    <a:pt x="228" y="11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1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5" name="Freeform 39"/>
            <p:cNvSpPr>
              <a:spLocks/>
            </p:cNvSpPr>
            <p:nvPr/>
          </p:nvSpPr>
          <p:spPr bwMode="auto">
            <a:xfrm>
              <a:off x="1183" y="874"/>
              <a:ext cx="229" cy="112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1"/>
                </a:cxn>
                <a:cxn ang="0">
                  <a:pos x="228" y="11"/>
                </a:cxn>
              </a:cxnLst>
              <a:rect l="0" t="0" r="r" b="b"/>
              <a:pathLst>
                <a:path w="229" h="112">
                  <a:moveTo>
                    <a:pt x="228" y="11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1"/>
                  </a:lnTo>
                  <a:lnTo>
                    <a:pt x="228" y="11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6" name="Freeform 40"/>
            <p:cNvSpPr>
              <a:spLocks/>
            </p:cNvSpPr>
            <p:nvPr/>
          </p:nvSpPr>
          <p:spPr bwMode="auto">
            <a:xfrm>
              <a:off x="1183" y="818"/>
              <a:ext cx="229" cy="113"/>
            </a:xfrm>
            <a:custGeom>
              <a:avLst/>
              <a:gdLst/>
              <a:ahLst/>
              <a:cxnLst>
                <a:cxn ang="0">
                  <a:pos x="228" y="13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2"/>
                </a:cxn>
                <a:cxn ang="0">
                  <a:pos x="228" y="13"/>
                </a:cxn>
              </a:cxnLst>
              <a:rect l="0" t="0" r="r" b="b"/>
              <a:pathLst>
                <a:path w="229" h="113">
                  <a:moveTo>
                    <a:pt x="228" y="13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2"/>
                  </a:lnTo>
                  <a:lnTo>
                    <a:pt x="228" y="13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7" name="Freeform 41"/>
            <p:cNvSpPr>
              <a:spLocks/>
            </p:cNvSpPr>
            <p:nvPr/>
          </p:nvSpPr>
          <p:spPr bwMode="auto">
            <a:xfrm>
              <a:off x="1183" y="846"/>
              <a:ext cx="229" cy="113"/>
            </a:xfrm>
            <a:custGeom>
              <a:avLst/>
              <a:gdLst/>
              <a:ahLst/>
              <a:cxnLst>
                <a:cxn ang="0">
                  <a:pos x="228" y="13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112"/>
                </a:cxn>
                <a:cxn ang="0">
                  <a:pos x="228" y="13"/>
                </a:cxn>
              </a:cxnLst>
              <a:rect l="0" t="0" r="r" b="b"/>
              <a:pathLst>
                <a:path w="229" h="113">
                  <a:moveTo>
                    <a:pt x="228" y="13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112"/>
                  </a:lnTo>
                  <a:lnTo>
                    <a:pt x="228" y="13"/>
                  </a:lnTo>
                </a:path>
              </a:pathLst>
            </a:custGeom>
            <a:solidFill>
              <a:srgbClr val="99CC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8" name="Line 42"/>
            <p:cNvSpPr>
              <a:spLocks noChangeShapeType="1"/>
            </p:cNvSpPr>
            <p:nvPr/>
          </p:nvSpPr>
          <p:spPr bwMode="auto">
            <a:xfrm>
              <a:off x="1295" y="798"/>
              <a:ext cx="0" cy="216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79" name="Line 43"/>
            <p:cNvSpPr>
              <a:spLocks noChangeShapeType="1"/>
            </p:cNvSpPr>
            <p:nvPr/>
          </p:nvSpPr>
          <p:spPr bwMode="auto">
            <a:xfrm flipH="1">
              <a:off x="1293" y="798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0" name="Line 44"/>
            <p:cNvSpPr>
              <a:spLocks noChangeShapeType="1"/>
            </p:cNvSpPr>
            <p:nvPr/>
          </p:nvSpPr>
          <p:spPr bwMode="auto">
            <a:xfrm>
              <a:off x="1293" y="1014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1" name="Line 45"/>
            <p:cNvSpPr>
              <a:spLocks noChangeShapeType="1"/>
            </p:cNvSpPr>
            <p:nvPr/>
          </p:nvSpPr>
          <p:spPr bwMode="auto">
            <a:xfrm>
              <a:off x="1310" y="793"/>
              <a:ext cx="0" cy="216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2" name="Line 46"/>
            <p:cNvSpPr>
              <a:spLocks noChangeShapeType="1"/>
            </p:cNvSpPr>
            <p:nvPr/>
          </p:nvSpPr>
          <p:spPr bwMode="auto">
            <a:xfrm flipH="1">
              <a:off x="1308" y="793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3" name="Line 47"/>
            <p:cNvSpPr>
              <a:spLocks noChangeShapeType="1"/>
            </p:cNvSpPr>
            <p:nvPr/>
          </p:nvSpPr>
          <p:spPr bwMode="auto">
            <a:xfrm>
              <a:off x="1308" y="1009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4" name="Line 48"/>
            <p:cNvSpPr>
              <a:spLocks noChangeShapeType="1"/>
            </p:cNvSpPr>
            <p:nvPr/>
          </p:nvSpPr>
          <p:spPr bwMode="auto">
            <a:xfrm>
              <a:off x="1323" y="785"/>
              <a:ext cx="0" cy="21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5" name="Line 49"/>
            <p:cNvSpPr>
              <a:spLocks noChangeShapeType="1"/>
            </p:cNvSpPr>
            <p:nvPr/>
          </p:nvSpPr>
          <p:spPr bwMode="auto">
            <a:xfrm flipH="1">
              <a:off x="1321" y="786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6" name="Line 50"/>
            <p:cNvSpPr>
              <a:spLocks noChangeShapeType="1"/>
            </p:cNvSpPr>
            <p:nvPr/>
          </p:nvSpPr>
          <p:spPr bwMode="auto">
            <a:xfrm>
              <a:off x="1321" y="1003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7" name="Line 51"/>
            <p:cNvSpPr>
              <a:spLocks noChangeShapeType="1"/>
            </p:cNvSpPr>
            <p:nvPr/>
          </p:nvSpPr>
          <p:spPr bwMode="auto">
            <a:xfrm>
              <a:off x="1337" y="781"/>
              <a:ext cx="0" cy="21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8" name="Line 52"/>
            <p:cNvSpPr>
              <a:spLocks noChangeShapeType="1"/>
            </p:cNvSpPr>
            <p:nvPr/>
          </p:nvSpPr>
          <p:spPr bwMode="auto">
            <a:xfrm flipH="1">
              <a:off x="1335" y="781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89" name="Line 53"/>
            <p:cNvSpPr>
              <a:spLocks noChangeShapeType="1"/>
            </p:cNvSpPr>
            <p:nvPr/>
          </p:nvSpPr>
          <p:spPr bwMode="auto">
            <a:xfrm>
              <a:off x="1335" y="995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0" name="Line 54"/>
            <p:cNvSpPr>
              <a:spLocks noChangeShapeType="1"/>
            </p:cNvSpPr>
            <p:nvPr/>
          </p:nvSpPr>
          <p:spPr bwMode="auto">
            <a:xfrm>
              <a:off x="1351" y="775"/>
              <a:ext cx="0" cy="21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1" name="Line 55"/>
            <p:cNvSpPr>
              <a:spLocks noChangeShapeType="1"/>
            </p:cNvSpPr>
            <p:nvPr/>
          </p:nvSpPr>
          <p:spPr bwMode="auto">
            <a:xfrm flipH="1">
              <a:off x="1349" y="775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2" name="Line 56"/>
            <p:cNvSpPr>
              <a:spLocks noChangeShapeType="1"/>
            </p:cNvSpPr>
            <p:nvPr/>
          </p:nvSpPr>
          <p:spPr bwMode="auto">
            <a:xfrm>
              <a:off x="1349" y="989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3" name="Line 57"/>
            <p:cNvSpPr>
              <a:spLocks noChangeShapeType="1"/>
            </p:cNvSpPr>
            <p:nvPr/>
          </p:nvSpPr>
          <p:spPr bwMode="auto">
            <a:xfrm>
              <a:off x="1365" y="768"/>
              <a:ext cx="0" cy="215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4" name="Line 58"/>
            <p:cNvSpPr>
              <a:spLocks noChangeShapeType="1"/>
            </p:cNvSpPr>
            <p:nvPr/>
          </p:nvSpPr>
          <p:spPr bwMode="auto">
            <a:xfrm flipH="1">
              <a:off x="1363" y="769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5" name="Line 59"/>
            <p:cNvSpPr>
              <a:spLocks noChangeShapeType="1"/>
            </p:cNvSpPr>
            <p:nvPr/>
          </p:nvSpPr>
          <p:spPr bwMode="auto">
            <a:xfrm>
              <a:off x="1363" y="984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6" name="Line 60"/>
            <p:cNvSpPr>
              <a:spLocks noChangeShapeType="1"/>
            </p:cNvSpPr>
            <p:nvPr/>
          </p:nvSpPr>
          <p:spPr bwMode="auto">
            <a:xfrm>
              <a:off x="1380" y="762"/>
              <a:ext cx="0" cy="21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7" name="Line 61"/>
            <p:cNvSpPr>
              <a:spLocks noChangeShapeType="1"/>
            </p:cNvSpPr>
            <p:nvPr/>
          </p:nvSpPr>
          <p:spPr bwMode="auto">
            <a:xfrm flipH="1">
              <a:off x="1379" y="762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8" name="Line 62"/>
            <p:cNvSpPr>
              <a:spLocks noChangeShapeType="1"/>
            </p:cNvSpPr>
            <p:nvPr/>
          </p:nvSpPr>
          <p:spPr bwMode="auto">
            <a:xfrm>
              <a:off x="1379" y="976"/>
              <a:ext cx="2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1999" name="Line 63"/>
            <p:cNvSpPr>
              <a:spLocks noChangeShapeType="1"/>
            </p:cNvSpPr>
            <p:nvPr/>
          </p:nvSpPr>
          <p:spPr bwMode="auto">
            <a:xfrm>
              <a:off x="1395" y="755"/>
              <a:ext cx="0" cy="213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0" name="Line 64"/>
            <p:cNvSpPr>
              <a:spLocks noChangeShapeType="1"/>
            </p:cNvSpPr>
            <p:nvPr/>
          </p:nvSpPr>
          <p:spPr bwMode="auto">
            <a:xfrm flipH="1">
              <a:off x="1393" y="756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1" name="Line 65"/>
            <p:cNvSpPr>
              <a:spLocks noChangeShapeType="1"/>
            </p:cNvSpPr>
            <p:nvPr/>
          </p:nvSpPr>
          <p:spPr bwMode="auto">
            <a:xfrm>
              <a:off x="1393" y="969"/>
              <a:ext cx="3" cy="0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2" name="Line 66"/>
            <p:cNvSpPr>
              <a:spLocks noChangeShapeType="1"/>
            </p:cNvSpPr>
            <p:nvPr/>
          </p:nvSpPr>
          <p:spPr bwMode="auto">
            <a:xfrm flipV="1">
              <a:off x="1183" y="831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3" name="Line 67"/>
            <p:cNvSpPr>
              <a:spLocks noChangeShapeType="1"/>
            </p:cNvSpPr>
            <p:nvPr/>
          </p:nvSpPr>
          <p:spPr bwMode="auto">
            <a:xfrm>
              <a:off x="1182" y="928"/>
              <a:ext cx="1" cy="1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4" name="Line 68"/>
            <p:cNvSpPr>
              <a:spLocks noChangeShapeType="1"/>
            </p:cNvSpPr>
            <p:nvPr/>
          </p:nvSpPr>
          <p:spPr bwMode="auto">
            <a:xfrm flipH="1" flipV="1">
              <a:off x="1409" y="829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5" name="Line 69"/>
            <p:cNvSpPr>
              <a:spLocks noChangeShapeType="1"/>
            </p:cNvSpPr>
            <p:nvPr/>
          </p:nvSpPr>
          <p:spPr bwMode="auto">
            <a:xfrm flipV="1">
              <a:off x="1183" y="845"/>
              <a:ext cx="228" cy="9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6" name="Line 70"/>
            <p:cNvSpPr>
              <a:spLocks noChangeShapeType="1"/>
            </p:cNvSpPr>
            <p:nvPr/>
          </p:nvSpPr>
          <p:spPr bwMode="auto">
            <a:xfrm>
              <a:off x="1182" y="942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7" name="Line 71"/>
            <p:cNvSpPr>
              <a:spLocks noChangeShapeType="1"/>
            </p:cNvSpPr>
            <p:nvPr/>
          </p:nvSpPr>
          <p:spPr bwMode="auto">
            <a:xfrm flipH="1" flipV="1">
              <a:off x="1409" y="843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8" name="Line 72"/>
            <p:cNvSpPr>
              <a:spLocks noChangeShapeType="1"/>
            </p:cNvSpPr>
            <p:nvPr/>
          </p:nvSpPr>
          <p:spPr bwMode="auto">
            <a:xfrm flipV="1">
              <a:off x="1183" y="857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09" name="Line 73"/>
            <p:cNvSpPr>
              <a:spLocks noChangeShapeType="1"/>
            </p:cNvSpPr>
            <p:nvPr/>
          </p:nvSpPr>
          <p:spPr bwMode="auto">
            <a:xfrm>
              <a:off x="1182" y="954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0" name="Line 74"/>
            <p:cNvSpPr>
              <a:spLocks noChangeShapeType="1"/>
            </p:cNvSpPr>
            <p:nvPr/>
          </p:nvSpPr>
          <p:spPr bwMode="auto">
            <a:xfrm flipH="1" flipV="1">
              <a:off x="1409" y="857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1" name="Line 75"/>
            <p:cNvSpPr>
              <a:spLocks noChangeShapeType="1"/>
            </p:cNvSpPr>
            <p:nvPr/>
          </p:nvSpPr>
          <p:spPr bwMode="auto">
            <a:xfrm flipV="1">
              <a:off x="1183" y="871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2" name="Line 76"/>
            <p:cNvSpPr>
              <a:spLocks noChangeShapeType="1"/>
            </p:cNvSpPr>
            <p:nvPr/>
          </p:nvSpPr>
          <p:spPr bwMode="auto">
            <a:xfrm>
              <a:off x="1182" y="968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3" name="Line 77"/>
            <p:cNvSpPr>
              <a:spLocks noChangeShapeType="1"/>
            </p:cNvSpPr>
            <p:nvPr/>
          </p:nvSpPr>
          <p:spPr bwMode="auto">
            <a:xfrm flipH="1" flipV="1">
              <a:off x="1409" y="871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4" name="Line 78"/>
            <p:cNvSpPr>
              <a:spLocks noChangeShapeType="1"/>
            </p:cNvSpPr>
            <p:nvPr/>
          </p:nvSpPr>
          <p:spPr bwMode="auto">
            <a:xfrm flipV="1">
              <a:off x="1183" y="885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5" name="Line 79"/>
            <p:cNvSpPr>
              <a:spLocks noChangeShapeType="1"/>
            </p:cNvSpPr>
            <p:nvPr/>
          </p:nvSpPr>
          <p:spPr bwMode="auto">
            <a:xfrm>
              <a:off x="1182" y="984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6" name="Line 80"/>
            <p:cNvSpPr>
              <a:spLocks noChangeShapeType="1"/>
            </p:cNvSpPr>
            <p:nvPr/>
          </p:nvSpPr>
          <p:spPr bwMode="auto">
            <a:xfrm flipH="1" flipV="1">
              <a:off x="1409" y="885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7" name="Line 81"/>
            <p:cNvSpPr>
              <a:spLocks noChangeShapeType="1"/>
            </p:cNvSpPr>
            <p:nvPr/>
          </p:nvSpPr>
          <p:spPr bwMode="auto">
            <a:xfrm flipV="1">
              <a:off x="1183" y="901"/>
              <a:ext cx="228" cy="9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8" name="Line 82"/>
            <p:cNvSpPr>
              <a:spLocks noChangeShapeType="1"/>
            </p:cNvSpPr>
            <p:nvPr/>
          </p:nvSpPr>
          <p:spPr bwMode="auto">
            <a:xfrm>
              <a:off x="1182" y="997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19" name="Line 83"/>
            <p:cNvSpPr>
              <a:spLocks noChangeShapeType="1"/>
            </p:cNvSpPr>
            <p:nvPr/>
          </p:nvSpPr>
          <p:spPr bwMode="auto">
            <a:xfrm flipH="1" flipV="1">
              <a:off x="1409" y="898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0" name="Line 84"/>
            <p:cNvSpPr>
              <a:spLocks noChangeShapeType="1"/>
            </p:cNvSpPr>
            <p:nvPr/>
          </p:nvSpPr>
          <p:spPr bwMode="auto">
            <a:xfrm flipV="1">
              <a:off x="1183" y="912"/>
              <a:ext cx="228" cy="10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1" name="Line 85"/>
            <p:cNvSpPr>
              <a:spLocks noChangeShapeType="1"/>
            </p:cNvSpPr>
            <p:nvPr/>
          </p:nvSpPr>
          <p:spPr bwMode="auto">
            <a:xfrm>
              <a:off x="1182" y="1012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2" name="Line 86"/>
            <p:cNvSpPr>
              <a:spLocks noChangeShapeType="1"/>
            </p:cNvSpPr>
            <p:nvPr/>
          </p:nvSpPr>
          <p:spPr bwMode="auto">
            <a:xfrm flipH="1" flipV="1">
              <a:off x="1409" y="910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3" name="Line 87"/>
            <p:cNvSpPr>
              <a:spLocks noChangeShapeType="1"/>
            </p:cNvSpPr>
            <p:nvPr/>
          </p:nvSpPr>
          <p:spPr bwMode="auto">
            <a:xfrm flipV="1">
              <a:off x="1183" y="925"/>
              <a:ext cx="228" cy="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4" name="Line 88"/>
            <p:cNvSpPr>
              <a:spLocks noChangeShapeType="1"/>
            </p:cNvSpPr>
            <p:nvPr/>
          </p:nvSpPr>
          <p:spPr bwMode="auto">
            <a:xfrm>
              <a:off x="1182" y="1024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5" name="Line 89"/>
            <p:cNvSpPr>
              <a:spLocks noChangeShapeType="1"/>
            </p:cNvSpPr>
            <p:nvPr/>
          </p:nvSpPr>
          <p:spPr bwMode="auto">
            <a:xfrm flipH="1" flipV="1">
              <a:off x="1409" y="925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6" name="Line 90"/>
            <p:cNvSpPr>
              <a:spLocks noChangeShapeType="1"/>
            </p:cNvSpPr>
            <p:nvPr/>
          </p:nvSpPr>
          <p:spPr bwMode="auto">
            <a:xfrm flipV="1">
              <a:off x="1183" y="940"/>
              <a:ext cx="228" cy="98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7" name="Line 91"/>
            <p:cNvSpPr>
              <a:spLocks noChangeShapeType="1"/>
            </p:cNvSpPr>
            <p:nvPr/>
          </p:nvSpPr>
          <p:spPr bwMode="auto">
            <a:xfrm>
              <a:off x="1182" y="1037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8" name="Line 92"/>
            <p:cNvSpPr>
              <a:spLocks noChangeShapeType="1"/>
            </p:cNvSpPr>
            <p:nvPr/>
          </p:nvSpPr>
          <p:spPr bwMode="auto">
            <a:xfrm flipH="1" flipV="1">
              <a:off x="1409" y="939"/>
              <a:ext cx="1" cy="2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29" name="Line 93"/>
            <p:cNvSpPr>
              <a:spLocks noChangeShapeType="1"/>
            </p:cNvSpPr>
            <p:nvPr/>
          </p:nvSpPr>
          <p:spPr bwMode="auto">
            <a:xfrm flipV="1">
              <a:off x="1183" y="952"/>
              <a:ext cx="228" cy="10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30" name="Line 94"/>
            <p:cNvSpPr>
              <a:spLocks noChangeShapeType="1"/>
            </p:cNvSpPr>
            <p:nvPr/>
          </p:nvSpPr>
          <p:spPr bwMode="auto">
            <a:xfrm>
              <a:off x="1182" y="1051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31" name="Line 95"/>
            <p:cNvSpPr>
              <a:spLocks noChangeShapeType="1"/>
            </p:cNvSpPr>
            <p:nvPr/>
          </p:nvSpPr>
          <p:spPr bwMode="auto">
            <a:xfrm flipH="1" flipV="1">
              <a:off x="1409" y="950"/>
              <a:ext cx="1" cy="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32" name="Freeform 96"/>
            <p:cNvSpPr>
              <a:spLocks/>
            </p:cNvSpPr>
            <p:nvPr/>
          </p:nvSpPr>
          <p:spPr bwMode="auto">
            <a:xfrm>
              <a:off x="1281" y="748"/>
              <a:ext cx="131" cy="274"/>
            </a:xfrm>
            <a:custGeom>
              <a:avLst/>
              <a:gdLst/>
              <a:ahLst/>
              <a:cxnLst>
                <a:cxn ang="0">
                  <a:pos x="130" y="214"/>
                </a:cxn>
                <a:cxn ang="0">
                  <a:pos x="130" y="0"/>
                </a:cxn>
                <a:cxn ang="0">
                  <a:pos x="0" y="54"/>
                </a:cxn>
                <a:cxn ang="0">
                  <a:pos x="0" y="273"/>
                </a:cxn>
                <a:cxn ang="0">
                  <a:pos x="130" y="214"/>
                </a:cxn>
              </a:cxnLst>
              <a:rect l="0" t="0" r="r" b="b"/>
              <a:pathLst>
                <a:path w="131" h="274">
                  <a:moveTo>
                    <a:pt x="130" y="214"/>
                  </a:moveTo>
                  <a:lnTo>
                    <a:pt x="130" y="0"/>
                  </a:lnTo>
                  <a:lnTo>
                    <a:pt x="0" y="54"/>
                  </a:lnTo>
                  <a:lnTo>
                    <a:pt x="0" y="273"/>
                  </a:lnTo>
                  <a:lnTo>
                    <a:pt x="130" y="214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33" name="Freeform 97"/>
            <p:cNvSpPr>
              <a:spLocks/>
            </p:cNvSpPr>
            <p:nvPr/>
          </p:nvSpPr>
          <p:spPr bwMode="auto">
            <a:xfrm>
              <a:off x="1183" y="819"/>
              <a:ext cx="229" cy="247"/>
            </a:xfrm>
            <a:custGeom>
              <a:avLst/>
              <a:gdLst/>
              <a:ahLst/>
              <a:cxnLst>
                <a:cxn ang="0">
                  <a:pos x="228" y="144"/>
                </a:cxn>
                <a:cxn ang="0">
                  <a:pos x="228" y="0"/>
                </a:cxn>
                <a:cxn ang="0">
                  <a:pos x="0" y="97"/>
                </a:cxn>
                <a:cxn ang="0">
                  <a:pos x="0" y="246"/>
                </a:cxn>
                <a:cxn ang="0">
                  <a:pos x="228" y="144"/>
                </a:cxn>
              </a:cxnLst>
              <a:rect l="0" t="0" r="r" b="b"/>
              <a:pathLst>
                <a:path w="229" h="247">
                  <a:moveTo>
                    <a:pt x="228" y="144"/>
                  </a:moveTo>
                  <a:lnTo>
                    <a:pt x="228" y="0"/>
                  </a:lnTo>
                  <a:lnTo>
                    <a:pt x="0" y="97"/>
                  </a:lnTo>
                  <a:lnTo>
                    <a:pt x="0" y="246"/>
                  </a:lnTo>
                  <a:lnTo>
                    <a:pt x="228" y="144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552034" name="Text Box 98"/>
          <p:cNvSpPr txBox="1">
            <a:spLocks noChangeArrowheads="1"/>
          </p:cNvSpPr>
          <p:nvPr/>
        </p:nvSpPr>
        <p:spPr bwMode="auto">
          <a:xfrm>
            <a:off x="4114800" y="211455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轉入</a:t>
            </a:r>
          </a:p>
        </p:txBody>
      </p:sp>
      <p:grpSp>
        <p:nvGrpSpPr>
          <p:cNvPr id="552035" name="Group 99"/>
          <p:cNvGrpSpPr>
            <a:grpSpLocks/>
          </p:cNvGrpSpPr>
          <p:nvPr/>
        </p:nvGrpSpPr>
        <p:grpSpPr bwMode="auto">
          <a:xfrm>
            <a:off x="4778375" y="5619750"/>
            <a:ext cx="762000" cy="762000"/>
            <a:chOff x="2716" y="3342"/>
            <a:chExt cx="305" cy="571"/>
          </a:xfrm>
        </p:grpSpPr>
        <p:sp>
          <p:nvSpPr>
            <p:cNvPr id="552036" name="Freeform 100"/>
            <p:cNvSpPr>
              <a:spLocks/>
            </p:cNvSpPr>
            <p:nvPr/>
          </p:nvSpPr>
          <p:spPr bwMode="auto">
            <a:xfrm>
              <a:off x="2716" y="3342"/>
              <a:ext cx="305" cy="571"/>
            </a:xfrm>
            <a:custGeom>
              <a:avLst/>
              <a:gdLst/>
              <a:ahLst/>
              <a:cxnLst>
                <a:cxn ang="0">
                  <a:pos x="304" y="488"/>
                </a:cxn>
                <a:cxn ang="0">
                  <a:pos x="304" y="0"/>
                </a:cxn>
                <a:cxn ang="0">
                  <a:pos x="0" y="81"/>
                </a:cxn>
                <a:cxn ang="0">
                  <a:pos x="0" y="570"/>
                </a:cxn>
                <a:cxn ang="0">
                  <a:pos x="304" y="488"/>
                </a:cxn>
              </a:cxnLst>
              <a:rect l="0" t="0" r="r" b="b"/>
              <a:pathLst>
                <a:path w="305" h="571">
                  <a:moveTo>
                    <a:pt x="304" y="488"/>
                  </a:moveTo>
                  <a:lnTo>
                    <a:pt x="304" y="0"/>
                  </a:lnTo>
                  <a:lnTo>
                    <a:pt x="0" y="81"/>
                  </a:lnTo>
                  <a:lnTo>
                    <a:pt x="0" y="570"/>
                  </a:lnTo>
                  <a:lnTo>
                    <a:pt x="304" y="488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37" name="Freeform 101"/>
            <p:cNvSpPr>
              <a:spLocks/>
            </p:cNvSpPr>
            <p:nvPr/>
          </p:nvSpPr>
          <p:spPr bwMode="white">
            <a:xfrm>
              <a:off x="2734" y="3365"/>
              <a:ext cx="269" cy="524"/>
            </a:xfrm>
            <a:custGeom>
              <a:avLst/>
              <a:gdLst/>
              <a:ahLst/>
              <a:cxnLst>
                <a:cxn ang="0">
                  <a:pos x="268" y="454"/>
                </a:cxn>
                <a:cxn ang="0">
                  <a:pos x="268" y="0"/>
                </a:cxn>
                <a:cxn ang="0">
                  <a:pos x="0" y="69"/>
                </a:cxn>
                <a:cxn ang="0">
                  <a:pos x="0" y="523"/>
                </a:cxn>
                <a:cxn ang="0">
                  <a:pos x="268" y="454"/>
                </a:cxn>
              </a:cxnLst>
              <a:rect l="0" t="0" r="r" b="b"/>
              <a:pathLst>
                <a:path w="269" h="524">
                  <a:moveTo>
                    <a:pt x="268" y="454"/>
                  </a:moveTo>
                  <a:lnTo>
                    <a:pt x="268" y="0"/>
                  </a:lnTo>
                  <a:lnTo>
                    <a:pt x="0" y="69"/>
                  </a:lnTo>
                  <a:lnTo>
                    <a:pt x="0" y="523"/>
                  </a:lnTo>
                  <a:lnTo>
                    <a:pt x="268" y="454"/>
                  </a:lnTo>
                </a:path>
              </a:pathLst>
            </a:custGeom>
            <a:solidFill>
              <a:srgbClr val="EAEAEA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38" name="Freeform 102"/>
            <p:cNvSpPr>
              <a:spLocks/>
            </p:cNvSpPr>
            <p:nvPr/>
          </p:nvSpPr>
          <p:spPr bwMode="auto">
            <a:xfrm>
              <a:off x="2758" y="344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39" name="Freeform 103"/>
            <p:cNvSpPr>
              <a:spLocks/>
            </p:cNvSpPr>
            <p:nvPr/>
          </p:nvSpPr>
          <p:spPr bwMode="auto">
            <a:xfrm>
              <a:off x="2758" y="350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0" name="Freeform 104"/>
            <p:cNvSpPr>
              <a:spLocks/>
            </p:cNvSpPr>
            <p:nvPr/>
          </p:nvSpPr>
          <p:spPr bwMode="auto">
            <a:xfrm>
              <a:off x="2758" y="3565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1" name="Freeform 105"/>
            <p:cNvSpPr>
              <a:spLocks/>
            </p:cNvSpPr>
            <p:nvPr/>
          </p:nvSpPr>
          <p:spPr bwMode="auto">
            <a:xfrm>
              <a:off x="2758" y="3623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2" name="Freeform 106"/>
            <p:cNvSpPr>
              <a:spLocks/>
            </p:cNvSpPr>
            <p:nvPr/>
          </p:nvSpPr>
          <p:spPr bwMode="auto">
            <a:xfrm>
              <a:off x="2758" y="3680"/>
              <a:ext cx="91" cy="49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5"/>
                </a:cxn>
                <a:cxn ang="0">
                  <a:pos x="0" y="48"/>
                </a:cxn>
                <a:cxn ang="0">
                  <a:pos x="90" y="22"/>
                </a:cxn>
              </a:cxnLst>
              <a:rect l="0" t="0" r="r" b="b"/>
              <a:pathLst>
                <a:path w="91" h="49">
                  <a:moveTo>
                    <a:pt x="90" y="22"/>
                  </a:moveTo>
                  <a:lnTo>
                    <a:pt x="90" y="0"/>
                  </a:lnTo>
                  <a:lnTo>
                    <a:pt x="0" y="25"/>
                  </a:lnTo>
                  <a:lnTo>
                    <a:pt x="0" y="48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3" name="Freeform 107"/>
            <p:cNvSpPr>
              <a:spLocks/>
            </p:cNvSpPr>
            <p:nvPr/>
          </p:nvSpPr>
          <p:spPr bwMode="auto">
            <a:xfrm>
              <a:off x="2758" y="373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4" name="Freeform 108"/>
            <p:cNvSpPr>
              <a:spLocks/>
            </p:cNvSpPr>
            <p:nvPr/>
          </p:nvSpPr>
          <p:spPr bwMode="auto">
            <a:xfrm>
              <a:off x="2758" y="3797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5" name="Freeform 109"/>
            <p:cNvSpPr>
              <a:spLocks/>
            </p:cNvSpPr>
            <p:nvPr/>
          </p:nvSpPr>
          <p:spPr bwMode="auto">
            <a:xfrm>
              <a:off x="2886" y="3412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6" name="Freeform 110"/>
            <p:cNvSpPr>
              <a:spLocks/>
            </p:cNvSpPr>
            <p:nvPr/>
          </p:nvSpPr>
          <p:spPr bwMode="auto">
            <a:xfrm>
              <a:off x="2886" y="3471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7" name="Freeform 111"/>
            <p:cNvSpPr>
              <a:spLocks/>
            </p:cNvSpPr>
            <p:nvPr/>
          </p:nvSpPr>
          <p:spPr bwMode="auto">
            <a:xfrm>
              <a:off x="2886" y="3528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8" name="Freeform 112"/>
            <p:cNvSpPr>
              <a:spLocks/>
            </p:cNvSpPr>
            <p:nvPr/>
          </p:nvSpPr>
          <p:spPr bwMode="auto">
            <a:xfrm>
              <a:off x="2886" y="3586"/>
              <a:ext cx="91" cy="47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3"/>
                </a:cxn>
                <a:cxn ang="0">
                  <a:pos x="0" y="46"/>
                </a:cxn>
                <a:cxn ang="0">
                  <a:pos x="90" y="22"/>
                </a:cxn>
              </a:cxnLst>
              <a:rect l="0" t="0" r="r" b="b"/>
              <a:pathLst>
                <a:path w="91" h="47">
                  <a:moveTo>
                    <a:pt x="90" y="22"/>
                  </a:moveTo>
                  <a:lnTo>
                    <a:pt x="90" y="0"/>
                  </a:lnTo>
                  <a:lnTo>
                    <a:pt x="0" y="23"/>
                  </a:lnTo>
                  <a:lnTo>
                    <a:pt x="0" y="46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49" name="Freeform 113"/>
            <p:cNvSpPr>
              <a:spLocks/>
            </p:cNvSpPr>
            <p:nvPr/>
          </p:nvSpPr>
          <p:spPr bwMode="auto">
            <a:xfrm>
              <a:off x="2886" y="3644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50" name="Freeform 114"/>
            <p:cNvSpPr>
              <a:spLocks/>
            </p:cNvSpPr>
            <p:nvPr/>
          </p:nvSpPr>
          <p:spPr bwMode="auto">
            <a:xfrm>
              <a:off x="2886" y="3702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52051" name="Freeform 115"/>
            <p:cNvSpPr>
              <a:spLocks/>
            </p:cNvSpPr>
            <p:nvPr/>
          </p:nvSpPr>
          <p:spPr bwMode="auto">
            <a:xfrm>
              <a:off x="2886" y="3759"/>
              <a:ext cx="91" cy="48"/>
            </a:xfrm>
            <a:custGeom>
              <a:avLst/>
              <a:gdLst/>
              <a:ahLst/>
              <a:cxnLst>
                <a:cxn ang="0">
                  <a:pos x="90" y="22"/>
                </a:cxn>
                <a:cxn ang="0">
                  <a:pos x="90" y="0"/>
                </a:cxn>
                <a:cxn ang="0">
                  <a:pos x="0" y="24"/>
                </a:cxn>
                <a:cxn ang="0">
                  <a:pos x="0" y="47"/>
                </a:cxn>
                <a:cxn ang="0">
                  <a:pos x="90" y="22"/>
                </a:cxn>
              </a:cxnLst>
              <a:rect l="0" t="0" r="r" b="b"/>
              <a:pathLst>
                <a:path w="91" h="48">
                  <a:moveTo>
                    <a:pt x="90" y="22"/>
                  </a:moveTo>
                  <a:lnTo>
                    <a:pt x="90" y="0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90" y="22"/>
                  </a:lnTo>
                </a:path>
              </a:pathLst>
            </a:custGeom>
            <a:solidFill>
              <a:srgbClr val="B2B2B2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552052" name="Text Box 116"/>
          <p:cNvSpPr txBox="1">
            <a:spLocks noChangeArrowheads="1"/>
          </p:cNvSpPr>
          <p:nvPr/>
        </p:nvSpPr>
        <p:spPr bwMode="auto">
          <a:xfrm>
            <a:off x="5651500" y="5659438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System Tables</a:t>
            </a:r>
          </a:p>
        </p:txBody>
      </p:sp>
      <p:sp>
        <p:nvSpPr>
          <p:cNvPr id="552053" name="Line 117"/>
          <p:cNvSpPr>
            <a:spLocks noChangeShapeType="1"/>
          </p:cNvSpPr>
          <p:nvPr/>
        </p:nvSpPr>
        <p:spPr bwMode="auto">
          <a:xfrm>
            <a:off x="5029200" y="447675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0" bIns="0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2054" name="Text Box 118"/>
          <p:cNvSpPr txBox="1">
            <a:spLocks noChangeArrowheads="1"/>
          </p:cNvSpPr>
          <p:nvPr/>
        </p:nvSpPr>
        <p:spPr bwMode="auto">
          <a:xfrm>
            <a:off x="4343400" y="295275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Run Request:</a:t>
            </a:r>
          </a:p>
          <a:p>
            <a:pPr algn="l"/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Journal Import</a:t>
            </a:r>
          </a:p>
        </p:txBody>
      </p:sp>
      <p:grpSp>
        <p:nvGrpSpPr>
          <p:cNvPr id="552055" name="Group 119"/>
          <p:cNvGrpSpPr>
            <a:grpSpLocks/>
          </p:cNvGrpSpPr>
          <p:nvPr/>
        </p:nvGrpSpPr>
        <p:grpSpPr bwMode="auto">
          <a:xfrm>
            <a:off x="4648200" y="4705350"/>
            <a:ext cx="1524000" cy="762000"/>
            <a:chOff x="3840" y="2592"/>
            <a:chExt cx="960" cy="480"/>
          </a:xfrm>
        </p:grpSpPr>
        <p:grpSp>
          <p:nvGrpSpPr>
            <p:cNvPr id="552056" name="Group 120"/>
            <p:cNvGrpSpPr>
              <a:grpSpLocks/>
            </p:cNvGrpSpPr>
            <p:nvPr/>
          </p:nvGrpSpPr>
          <p:grpSpPr bwMode="auto">
            <a:xfrm>
              <a:off x="3840" y="2592"/>
              <a:ext cx="960" cy="480"/>
              <a:chOff x="2647" y="1936"/>
              <a:chExt cx="861" cy="380"/>
            </a:xfrm>
          </p:grpSpPr>
          <p:sp>
            <p:nvSpPr>
              <p:cNvPr id="552057" name="Freeform 121"/>
              <p:cNvSpPr>
                <a:spLocks/>
              </p:cNvSpPr>
              <p:nvPr/>
            </p:nvSpPr>
            <p:spPr bwMode="auto">
              <a:xfrm>
                <a:off x="2647" y="1951"/>
                <a:ext cx="830" cy="36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347" y="103"/>
                  </a:cxn>
                  <a:cxn ang="0">
                    <a:pos x="158" y="62"/>
                  </a:cxn>
                  <a:cxn ang="0">
                    <a:pos x="235" y="147"/>
                  </a:cxn>
                  <a:cxn ang="0">
                    <a:pos x="0" y="170"/>
                  </a:cxn>
                  <a:cxn ang="0">
                    <a:pos x="196" y="205"/>
                  </a:cxn>
                  <a:cxn ang="0">
                    <a:pos x="0" y="281"/>
                  </a:cxn>
                  <a:cxn ang="0">
                    <a:pos x="235" y="254"/>
                  </a:cxn>
                  <a:cxn ang="0">
                    <a:pos x="158" y="356"/>
                  </a:cxn>
                  <a:cxn ang="0">
                    <a:pos x="347" y="275"/>
                  </a:cxn>
                  <a:cxn ang="0">
                    <a:pos x="412" y="364"/>
                  </a:cxn>
                  <a:cxn ang="0">
                    <a:pos x="481" y="261"/>
                  </a:cxn>
                  <a:cxn ang="0">
                    <a:pos x="670" y="301"/>
                  </a:cxn>
                  <a:cxn ang="0">
                    <a:pos x="589" y="216"/>
                  </a:cxn>
                  <a:cxn ang="0">
                    <a:pos x="829" y="194"/>
                  </a:cxn>
                  <a:cxn ang="0">
                    <a:pos x="632" y="158"/>
                  </a:cxn>
                  <a:cxn ang="0">
                    <a:pos x="829" y="82"/>
                  </a:cxn>
                  <a:cxn ang="0">
                    <a:pos x="589" y="109"/>
                  </a:cxn>
                  <a:cxn ang="0">
                    <a:pos x="670" y="7"/>
                  </a:cxn>
                  <a:cxn ang="0">
                    <a:pos x="481" y="88"/>
                  </a:cxn>
                  <a:cxn ang="0">
                    <a:pos x="412" y="0"/>
                  </a:cxn>
                </a:cxnLst>
                <a:rect l="0" t="0" r="r" b="b"/>
                <a:pathLst>
                  <a:path w="830" h="365">
                    <a:moveTo>
                      <a:pt x="412" y="0"/>
                    </a:moveTo>
                    <a:lnTo>
                      <a:pt x="347" y="103"/>
                    </a:lnTo>
                    <a:lnTo>
                      <a:pt x="158" y="62"/>
                    </a:lnTo>
                    <a:lnTo>
                      <a:pt x="235" y="147"/>
                    </a:lnTo>
                    <a:lnTo>
                      <a:pt x="0" y="170"/>
                    </a:lnTo>
                    <a:lnTo>
                      <a:pt x="196" y="205"/>
                    </a:lnTo>
                    <a:lnTo>
                      <a:pt x="0" y="281"/>
                    </a:lnTo>
                    <a:lnTo>
                      <a:pt x="235" y="254"/>
                    </a:lnTo>
                    <a:lnTo>
                      <a:pt x="158" y="356"/>
                    </a:lnTo>
                    <a:lnTo>
                      <a:pt x="347" y="275"/>
                    </a:lnTo>
                    <a:lnTo>
                      <a:pt x="412" y="364"/>
                    </a:lnTo>
                    <a:lnTo>
                      <a:pt x="481" y="261"/>
                    </a:lnTo>
                    <a:lnTo>
                      <a:pt x="670" y="301"/>
                    </a:lnTo>
                    <a:lnTo>
                      <a:pt x="589" y="216"/>
                    </a:lnTo>
                    <a:lnTo>
                      <a:pt x="829" y="194"/>
                    </a:lnTo>
                    <a:lnTo>
                      <a:pt x="632" y="158"/>
                    </a:lnTo>
                    <a:lnTo>
                      <a:pt x="829" y="82"/>
                    </a:lnTo>
                    <a:lnTo>
                      <a:pt x="589" y="109"/>
                    </a:lnTo>
                    <a:lnTo>
                      <a:pt x="670" y="7"/>
                    </a:lnTo>
                    <a:lnTo>
                      <a:pt x="481" y="88"/>
                    </a:lnTo>
                    <a:lnTo>
                      <a:pt x="412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552058" name="Freeform 122"/>
              <p:cNvSpPr>
                <a:spLocks/>
              </p:cNvSpPr>
              <p:nvPr/>
            </p:nvSpPr>
            <p:spPr bwMode="auto">
              <a:xfrm>
                <a:off x="2678" y="1936"/>
                <a:ext cx="830" cy="364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347" y="102"/>
                  </a:cxn>
                  <a:cxn ang="0">
                    <a:pos x="158" y="62"/>
                  </a:cxn>
                  <a:cxn ang="0">
                    <a:pos x="235" y="147"/>
                  </a:cxn>
                  <a:cxn ang="0">
                    <a:pos x="0" y="169"/>
                  </a:cxn>
                  <a:cxn ang="0">
                    <a:pos x="196" y="205"/>
                  </a:cxn>
                  <a:cxn ang="0">
                    <a:pos x="0" y="282"/>
                  </a:cxn>
                  <a:cxn ang="0">
                    <a:pos x="235" y="254"/>
                  </a:cxn>
                  <a:cxn ang="0">
                    <a:pos x="158" y="356"/>
                  </a:cxn>
                  <a:cxn ang="0">
                    <a:pos x="347" y="276"/>
                  </a:cxn>
                  <a:cxn ang="0">
                    <a:pos x="412" y="363"/>
                  </a:cxn>
                  <a:cxn ang="0">
                    <a:pos x="481" y="260"/>
                  </a:cxn>
                  <a:cxn ang="0">
                    <a:pos x="670" y="301"/>
                  </a:cxn>
                  <a:cxn ang="0">
                    <a:pos x="589" y="216"/>
                  </a:cxn>
                  <a:cxn ang="0">
                    <a:pos x="829" y="193"/>
                  </a:cxn>
                  <a:cxn ang="0">
                    <a:pos x="632" y="158"/>
                  </a:cxn>
                  <a:cxn ang="0">
                    <a:pos x="829" y="82"/>
                  </a:cxn>
                  <a:cxn ang="0">
                    <a:pos x="589" y="109"/>
                  </a:cxn>
                  <a:cxn ang="0">
                    <a:pos x="670" y="7"/>
                  </a:cxn>
                  <a:cxn ang="0">
                    <a:pos x="481" y="88"/>
                  </a:cxn>
                  <a:cxn ang="0">
                    <a:pos x="412" y="0"/>
                  </a:cxn>
                </a:cxnLst>
                <a:rect l="0" t="0" r="r" b="b"/>
                <a:pathLst>
                  <a:path w="830" h="364">
                    <a:moveTo>
                      <a:pt x="412" y="0"/>
                    </a:moveTo>
                    <a:lnTo>
                      <a:pt x="347" y="102"/>
                    </a:lnTo>
                    <a:lnTo>
                      <a:pt x="158" y="62"/>
                    </a:lnTo>
                    <a:lnTo>
                      <a:pt x="235" y="147"/>
                    </a:lnTo>
                    <a:lnTo>
                      <a:pt x="0" y="169"/>
                    </a:lnTo>
                    <a:lnTo>
                      <a:pt x="196" y="205"/>
                    </a:lnTo>
                    <a:lnTo>
                      <a:pt x="0" y="282"/>
                    </a:lnTo>
                    <a:lnTo>
                      <a:pt x="235" y="254"/>
                    </a:lnTo>
                    <a:lnTo>
                      <a:pt x="158" y="356"/>
                    </a:lnTo>
                    <a:lnTo>
                      <a:pt x="347" y="276"/>
                    </a:lnTo>
                    <a:lnTo>
                      <a:pt x="412" y="363"/>
                    </a:lnTo>
                    <a:lnTo>
                      <a:pt x="481" y="260"/>
                    </a:lnTo>
                    <a:lnTo>
                      <a:pt x="670" y="301"/>
                    </a:lnTo>
                    <a:lnTo>
                      <a:pt x="589" y="216"/>
                    </a:lnTo>
                    <a:lnTo>
                      <a:pt x="829" y="193"/>
                    </a:lnTo>
                    <a:lnTo>
                      <a:pt x="632" y="158"/>
                    </a:lnTo>
                    <a:lnTo>
                      <a:pt x="829" y="82"/>
                    </a:lnTo>
                    <a:lnTo>
                      <a:pt x="589" y="109"/>
                    </a:lnTo>
                    <a:lnTo>
                      <a:pt x="670" y="7"/>
                    </a:lnTo>
                    <a:lnTo>
                      <a:pt x="481" y="88"/>
                    </a:lnTo>
                    <a:lnTo>
                      <a:pt x="412" y="0"/>
                    </a:lnTo>
                  </a:path>
                </a:pathLst>
              </a:custGeom>
              <a:solidFill>
                <a:srgbClr val="FFCC66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552059" name="AutoShape 123"/>
            <p:cNvSpPr>
              <a:spLocks noChangeArrowheads="1"/>
            </p:cNvSpPr>
            <p:nvPr/>
          </p:nvSpPr>
          <p:spPr bwMode="auto">
            <a:xfrm rot="20760000">
              <a:off x="3984" y="2736"/>
              <a:ext cx="672" cy="144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1400" b="1">
                  <a:solidFill>
                    <a:srgbClr val="FF33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Success</a:t>
              </a:r>
            </a:p>
          </p:txBody>
        </p:sp>
      </p:grpSp>
      <p:sp>
        <p:nvSpPr>
          <p:cNvPr id="552060" name="Line 124"/>
          <p:cNvSpPr>
            <a:spLocks noChangeShapeType="1"/>
          </p:cNvSpPr>
          <p:nvPr/>
        </p:nvSpPr>
        <p:spPr bwMode="auto">
          <a:xfrm>
            <a:off x="5029200" y="447675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2061" name="Line 125"/>
          <p:cNvSpPr>
            <a:spLocks noChangeShapeType="1"/>
          </p:cNvSpPr>
          <p:nvPr/>
        </p:nvSpPr>
        <p:spPr bwMode="auto">
          <a:xfrm flipV="1">
            <a:off x="7391400" y="379095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 Interface Table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28775"/>
            <a:ext cx="6781824" cy="194310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GL_INTERFACE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GL_INTERFACE(</a:t>
            </a:r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必要欄位</a:t>
            </a: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en-US" altLang="zh-TW" sz="2800" i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572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5203"/>
              </p:ext>
            </p:extLst>
          </p:nvPr>
        </p:nvGraphicFramePr>
        <p:xfrm>
          <a:off x="500034" y="1580225"/>
          <a:ext cx="8072494" cy="46024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57454"/>
                <a:gridCol w="1000132"/>
                <a:gridCol w="4714908"/>
              </a:tblGrid>
              <a:tr h="27703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Status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New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：新增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143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Ledger_id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帳本，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Gl_LEDGERS.ledger_id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961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Accounting_date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總帳日期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833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Currency_code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幣別，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Fnd_currencies.Currency_code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7228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Date_created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資料產生日期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5323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Created_by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fnd_global.User_id 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或是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-1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6242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Actual_flag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A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Actual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B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Budget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E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Encumbrance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9961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User_je_source_name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傳票來源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gl_je_sources.User_je_source_name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560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User_je_category_name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傳票類別， 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gl_je_categories.User_je_category_name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4215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Entered_DR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原幣借方金額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2829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Entered_CR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原幣貸方金額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39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Segment1~30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科目節段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43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Code_combination_id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科目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CCID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，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gl_code_combinations.Code_combination_id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GL_INTERFACE(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非必要欄位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en-US" altLang="zh-TW" sz="2400" i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574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9762"/>
              </p:ext>
            </p:extLst>
          </p:nvPr>
        </p:nvGraphicFramePr>
        <p:xfrm>
          <a:off x="611560" y="1628800"/>
          <a:ext cx="8136903" cy="4084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10930"/>
                <a:gridCol w="961634"/>
                <a:gridCol w="4364339"/>
              </a:tblGrid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Currency_conversion_date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匯率轉換日期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User_currency_conversion_type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匯率轉換型態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Currency_conversion_rate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匯率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Accounted_DR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本幣借方金額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Accounted_CR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本幣貸方金額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Period_name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會計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期間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Group_id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Number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資料群組，執行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Journal Import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時，可依此欄位分辨是否為同一張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Jounal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,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 意即同一</a:t>
                      </a: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Group_ID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其原幣借貸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/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本幣借貸金額應該要平衡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Attribute1~20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彈性欄位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Journal batch name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Journal batch name description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Reference4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Journal name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0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Reference5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Journal Header description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GL_INTERFACE(</a:t>
            </a:r>
            <a:r>
              <a:rPr lang="zh-TW" altLang="en-US" sz="24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非必要欄位</a:t>
            </a:r>
            <a:r>
              <a:rPr lang="en-US" altLang="zh-TW" sz="24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en-US" altLang="zh-TW" sz="2400" i="1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576516" name="Group 4"/>
          <p:cNvGraphicFramePr>
            <a:graphicFrameLocks noGrp="1"/>
          </p:cNvGraphicFramePr>
          <p:nvPr/>
        </p:nvGraphicFramePr>
        <p:xfrm>
          <a:off x="602252" y="1772816"/>
          <a:ext cx="7858180" cy="1828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00328"/>
                <a:gridCol w="1080120"/>
                <a:gridCol w="457773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Reference6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備註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Reference7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是否產生迴轉分錄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Reference8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迴轉分錄產生期間</a:t>
                      </a:r>
                      <a:endParaRPr kumimoji="1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Reference9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迴轉方式，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Y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：改變金額正負符號 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N: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改變借貸方向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Reference10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  <a:sym typeface="Wingdings" pitchFamily="2" charset="2"/>
                        </a:rPr>
                        <a:t>Journal line description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Reference21~30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Varchar2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  <a:endParaRPr kumimoji="1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GL_INTERFACE(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系統保留欄位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en-US" altLang="zh-TW" sz="2400" i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578564" name="Group 4"/>
          <p:cNvGraphicFramePr>
            <a:graphicFrameLocks noGrp="1"/>
          </p:cNvGraphicFramePr>
          <p:nvPr/>
        </p:nvGraphicFramePr>
        <p:xfrm>
          <a:off x="1428728" y="1500174"/>
          <a:ext cx="4241805" cy="457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24180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Reference3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Reference11~20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Transaction_date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Je_batch_id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Je_header_id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Je_line_num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Chart_of_accounts_id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Functional_currency_code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Date_created_in_gl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Warning_code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Status_description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Desc_flex_error_message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Request_id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Subledger_doc_sequence_id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0000"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Subledger_doc_sequence_value</a:t>
                      </a: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第一單元：</a:t>
            </a:r>
            <a:b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Entities </a:t>
            </a:r>
            <a:r>
              <a:rPr lang="zh-TW" altLang="en-US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單一作業對應表格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1259632" y="1700808"/>
            <a:ext cx="6986614" cy="446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8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會計科目組合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(Account Combination)</a:t>
            </a:r>
          </a:p>
          <a:p>
            <a:pPr marL="342900" indent="-342900" algn="l">
              <a:spcBef>
                <a:spcPct val="8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會計期間的開關控管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(Open/Close Period)</a:t>
            </a:r>
          </a:p>
          <a:p>
            <a:pPr marL="342900" indent="-342900" algn="l">
              <a:spcBef>
                <a:spcPct val="8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幣別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(Currency)</a:t>
            </a:r>
          </a:p>
          <a:p>
            <a:pPr marL="342900" indent="-342900" algn="l">
              <a:spcBef>
                <a:spcPct val="8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匯率類別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(Conversion Rate Type)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匯率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(Daily Rate,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Historical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Rate)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帳本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(Ledger)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傳票來源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(Journal Source)</a:t>
            </a:r>
          </a:p>
          <a:p>
            <a:pPr marL="342900" indent="-342900" algn="l">
              <a:spcBef>
                <a:spcPct val="10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傳票種類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(Journal Category)</a:t>
            </a:r>
          </a:p>
          <a:p>
            <a:pPr marL="342900" indent="-342900" algn="l">
              <a:spcBef>
                <a:spcPct val="80000"/>
              </a:spcBef>
              <a:buClr>
                <a:srgbClr val="FF3300"/>
              </a:buClr>
              <a:buSzPct val="80000"/>
              <a:buFont typeface="Wingdings" pitchFamily="2" charset="2"/>
              <a:buChar char="v"/>
            </a:pP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Run Request: </a:t>
            </a:r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/>
            </a:r>
            <a:b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Import </a:t>
            </a:r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Journal Request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50825" y="1428736"/>
            <a:ext cx="86423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lvl="0" indent="-185738" algn="l">
              <a:spcBef>
                <a:spcPct val="20000"/>
              </a:spcBef>
              <a:buSzPct val="40000"/>
              <a:buBlip>
                <a:blip r:embed="rId3"/>
              </a:buBlip>
            </a:pP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Journals  Import </a:t>
            </a:r>
            <a:r>
              <a:rPr lang="en-US" altLang="zh-TW" sz="2000" kern="0" dirty="0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Run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</a:t>
            </a:r>
            <a:endParaRPr kumimoji="1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708650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查看及修正</a:t>
            </a:r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Import Error</a:t>
            </a:r>
            <a:endParaRPr lang="en-US" altLang="zh-TW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7272808" cy="430636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50825" y="1428736"/>
            <a:ext cx="86423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lvl="0" indent="-185738" algn="l">
              <a:spcBef>
                <a:spcPct val="20000"/>
              </a:spcBef>
              <a:buSzPct val="40000"/>
              <a:buBlip>
                <a:blip r:embed="rId4"/>
              </a:buBlip>
            </a:pP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Journals  Import </a:t>
            </a:r>
            <a:r>
              <a:rPr lang="en-US" altLang="zh-TW" sz="2000" kern="0" dirty="0" smtClean="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Correct</a:t>
            </a:r>
            <a:endParaRPr kumimoji="1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49275"/>
            <a:ext cx="4825231" cy="647700"/>
          </a:xfrm>
        </p:spPr>
        <p:txBody>
          <a:bodyPr/>
          <a:lstStyle/>
          <a:p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Insert Interface Sample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400">
                <a:solidFill>
                  <a:srgbClr val="0000CC"/>
                </a:solidFill>
              </a:rPr>
              <a:t>INSERT INTO</a:t>
            </a:r>
            <a:r>
              <a:rPr lang="en-US" altLang="zh-TW" sz="1400"/>
              <a:t> GL_INTERFACE(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ledger_id,        Accounting_date,        Currency_code,           Date_created,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Created_by,       Actual_flag,            User_je_source_name,     User_je_category_name,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Entered_dr,       Entered_cr,             Code_combination_id,     GROUP_ID,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STATUS)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>
                <a:solidFill>
                  <a:srgbClr val="0000CC"/>
                </a:solidFill>
              </a:rPr>
              <a:t>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(1,               TO_DATE('2008/09/08','YYYY/MM/DD'), 'USD', TO_DATE('2008/09/08','YYYY/MM/DD'),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 -1,              'A',                    'AIC',                  'AIC_CATG',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 1000,            0,                       12831,                  20080908,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 'NEW');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>
                <a:solidFill>
                  <a:srgbClr val="0000CC"/>
                </a:solidFill>
              </a:rPr>
              <a:t>INSERT INTO</a:t>
            </a:r>
            <a:r>
              <a:rPr lang="en-US" altLang="zh-TW" sz="1400"/>
              <a:t> GL_INTERFACE(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ledger_id,        Accounting_date,         Currency_code,           Date_created,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Created_by,       Actual_flag,             User_je_source_name,     User_je_category_name,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Entered_dr,       Entered_cr,              Code_combination_id,     GROUP_ID,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STATUS)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>
                <a:solidFill>
                  <a:srgbClr val="0000CC"/>
                </a:solidFill>
              </a:rPr>
              <a:t>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(1,               TO_DATE('2008/09/08','YYYY/MM/DD'), 'USD',  TO_DATE('2008/09/08','YYYY/MM/DD'),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 -1,                     'A',              'AIC',                  'AIC_CATG',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 0,                      1000,             141416,                 20080908,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/>
              <a:t> 'NEW');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 Web ADI</a:t>
            </a:r>
            <a:endParaRPr lang="en-US" altLang="zh-TW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50825" y="1392029"/>
            <a:ext cx="8642350" cy="45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lvl="0" indent="-185738" algn="l">
              <a:spcBef>
                <a:spcPct val="20000"/>
              </a:spcBef>
              <a:buSzPct val="40000"/>
              <a:buBlip>
                <a:blip r:embed="rId3"/>
              </a:buBlip>
            </a:pP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Journal (GL) 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Journals</a:t>
            </a:r>
            <a:r>
              <a:rPr kumimoji="1" lang="en-US" altLang="zh-TW" sz="2000" i="0" u="none" strike="noStrike" kern="0" cap="none" spc="0" normalizeH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Launch</a:t>
            </a:r>
            <a:r>
              <a:rPr kumimoji="1" lang="en-US" altLang="zh-TW" sz="2000" i="0" u="none" strike="noStrike" kern="0" cap="none" spc="0" normalizeH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 Journal </a:t>
            </a:r>
            <a:r>
              <a:rPr kumimoji="1" lang="en-US" altLang="zh-TW" sz="2000" i="0" u="none" strike="noStrike" kern="0" cap="none" spc="0" normalizeH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Wizard</a:t>
            </a:r>
            <a:endParaRPr kumimoji="1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77" y="1989138"/>
            <a:ext cx="5556846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65401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GL Web ADI</a:t>
            </a:r>
            <a:endParaRPr lang="en-US" altLang="zh-TW" sz="2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50825" y="1392029"/>
            <a:ext cx="8642350" cy="45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lvl="0" indent="-185738" algn="l">
              <a:spcBef>
                <a:spcPct val="20000"/>
              </a:spcBef>
              <a:buSzPct val="40000"/>
              <a:buBlip>
                <a:blip r:embed="rId3"/>
              </a:buBlip>
            </a:pPr>
            <a:r>
              <a:rPr kumimoji="1" lang="en-US" altLang="zh-TW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Web ADI</a:t>
            </a:r>
            <a:r>
              <a:rPr kumimoji="1" lang="zh-TW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開啟成功的畫面範例</a:t>
            </a:r>
            <a:endParaRPr kumimoji="1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" y="2204864"/>
            <a:ext cx="7777163" cy="31935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274279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1828800" y="2819400"/>
            <a:ext cx="1752600" cy="1752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FF">
                  <a:gamma/>
                  <a:shade val="66275"/>
                  <a:invGamma/>
                </a:srgbClr>
              </a:gs>
              <a:gs pos="100000">
                <a:srgbClr val="CCFFFF"/>
              </a:gs>
            </a:gsLst>
            <a:lin ang="18900000" scaled="1"/>
          </a:gradFill>
          <a:ln w="158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/>
          <a:lstStyle/>
          <a:p>
            <a:pPr>
              <a:lnSpc>
                <a:spcPct val="160000"/>
              </a:lnSpc>
            </a:pPr>
            <a:r>
              <a:rPr lang="en-US" altLang="zh-TW" sz="1800" u="sng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Region</a:t>
            </a:r>
          </a:p>
          <a:p>
            <a:pPr>
              <a:lnSpc>
                <a:spcPct val="40000"/>
              </a:lnSpc>
            </a:pPr>
            <a:endParaRPr lang="en-US" altLang="zh-TW" sz="1600" u="sng" dirty="0">
              <a:solidFill>
                <a:srgbClr val="9966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01 Asia</a:t>
            </a:r>
            <a:endParaRPr lang="en-US" altLang="zh-TW" sz="1800" dirty="0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02 America</a:t>
            </a:r>
            <a:endParaRPr lang="en-US" altLang="zh-TW" sz="1800" dirty="0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03 Europe</a:t>
            </a:r>
            <a:endParaRPr lang="en-US" altLang="zh-TW" sz="1800" dirty="0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15" name="AutoShape 7"/>
          <p:cNvSpPr>
            <a:spLocks noChangeArrowheads="1"/>
          </p:cNvSpPr>
          <p:nvPr/>
        </p:nvSpPr>
        <p:spPr bwMode="auto">
          <a:xfrm>
            <a:off x="4038600" y="2819400"/>
            <a:ext cx="1752600" cy="1752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99">
                  <a:gamma/>
                  <a:shade val="66275"/>
                  <a:invGamma/>
                </a:srgbClr>
              </a:gs>
              <a:gs pos="100000">
                <a:srgbClr val="FFFF99"/>
              </a:gs>
            </a:gsLst>
            <a:lin ang="18900000" scaled="1"/>
          </a:gradFill>
          <a:ln w="158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/>
          <a:lstStyle/>
          <a:p>
            <a:pPr>
              <a:lnSpc>
                <a:spcPct val="160000"/>
              </a:lnSpc>
            </a:pPr>
            <a:r>
              <a:rPr lang="en-US" altLang="zh-TW" sz="1800" u="sng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100 FIN</a:t>
            </a: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200 MKT</a:t>
            </a: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300 R&amp;D</a:t>
            </a: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400 MFG</a:t>
            </a:r>
            <a:endParaRPr lang="en-US" altLang="zh-TW" sz="1800" dirty="0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16" name="AutoShape 8"/>
          <p:cNvSpPr>
            <a:spLocks noChangeArrowheads="1"/>
          </p:cNvSpPr>
          <p:nvPr/>
        </p:nvSpPr>
        <p:spPr bwMode="auto">
          <a:xfrm>
            <a:off x="6248400" y="2819400"/>
            <a:ext cx="1752600" cy="1752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D6ADFF">
                  <a:gamma/>
                  <a:shade val="66275"/>
                  <a:invGamma/>
                </a:srgbClr>
              </a:gs>
              <a:gs pos="100000">
                <a:srgbClr val="D6ADFF"/>
              </a:gs>
            </a:gsLst>
            <a:lin ang="18900000" scaled="1"/>
          </a:gradFill>
          <a:ln w="158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/>
          <a:lstStyle/>
          <a:p>
            <a:pPr>
              <a:lnSpc>
                <a:spcPct val="160000"/>
              </a:lnSpc>
            </a:pPr>
            <a:r>
              <a:rPr lang="en-US" altLang="zh-TW" sz="1800" u="sng" dirty="0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</a:t>
            </a: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1101 Cash</a:t>
            </a: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2143 AP</a:t>
            </a:r>
          </a:p>
          <a:p>
            <a:r>
              <a:rPr lang="en-US" altLang="zh-TW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6101 Expense</a:t>
            </a:r>
            <a:endParaRPr lang="en-US" altLang="zh-TW" sz="1800" dirty="0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17" name="Oval 9"/>
          <p:cNvSpPr>
            <a:spLocks noChangeArrowheads="1"/>
          </p:cNvSpPr>
          <p:nvPr/>
        </p:nvSpPr>
        <p:spPr bwMode="auto">
          <a:xfrm>
            <a:off x="2017515" y="3441204"/>
            <a:ext cx="1222772" cy="254496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18" name="Oval 10"/>
          <p:cNvSpPr>
            <a:spLocks noChangeArrowheads="1"/>
          </p:cNvSpPr>
          <p:nvPr/>
        </p:nvSpPr>
        <p:spPr bwMode="auto">
          <a:xfrm>
            <a:off x="4283969" y="3695700"/>
            <a:ext cx="1296144" cy="453380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19" name="Oval 11"/>
          <p:cNvSpPr>
            <a:spLocks noChangeArrowheads="1"/>
          </p:cNvSpPr>
          <p:nvPr/>
        </p:nvSpPr>
        <p:spPr bwMode="auto">
          <a:xfrm>
            <a:off x="6283708" y="3861048"/>
            <a:ext cx="1717291" cy="432048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2362200" y="5257800"/>
            <a:ext cx="1447800" cy="3810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shade val="86275"/>
                  <a:invGamma/>
                </a:srgbClr>
              </a:gs>
              <a:gs pos="100000">
                <a:srgbClr val="CCFFFF"/>
              </a:gs>
            </a:gsLst>
            <a:lin ang="18900000" scaled="1"/>
          </a:gra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/>
          <a:lstStyle/>
          <a:p>
            <a:r>
              <a:rPr lang="en-US" altLang="zh-TW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01 Asia</a:t>
            </a:r>
          </a:p>
        </p:txBody>
      </p:sp>
      <p:sp>
        <p:nvSpPr>
          <p:cNvPr id="401421" name="Rectangle 13"/>
          <p:cNvSpPr>
            <a:spLocks noChangeArrowheads="1"/>
          </p:cNvSpPr>
          <p:nvPr/>
        </p:nvSpPr>
        <p:spPr bwMode="auto">
          <a:xfrm>
            <a:off x="3810000" y="5257800"/>
            <a:ext cx="1447800" cy="3810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86275"/>
                  <a:invGamma/>
                </a:srgbClr>
              </a:gs>
              <a:gs pos="100000">
                <a:srgbClr val="FFFF99"/>
              </a:gs>
            </a:gsLst>
            <a:lin ang="18900000" scaled="1"/>
          </a:gra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/>
          <a:lstStyle/>
          <a:p>
            <a:r>
              <a:rPr lang="en-US" altLang="zh-TW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300 R&amp;D</a:t>
            </a: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5257800" y="5257800"/>
            <a:ext cx="1981200" cy="381000"/>
          </a:xfrm>
          <a:prstGeom prst="rect">
            <a:avLst/>
          </a:prstGeom>
          <a:gradFill rotWithShape="0">
            <a:gsLst>
              <a:gs pos="0">
                <a:srgbClr val="D6ADFF">
                  <a:gamma/>
                  <a:shade val="86275"/>
                  <a:invGamma/>
                </a:srgbClr>
              </a:gs>
              <a:gs pos="100000">
                <a:srgbClr val="D6ADFF"/>
              </a:gs>
            </a:gsLst>
            <a:lin ang="18900000" scaled="1"/>
          </a:gra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0" bIns="0" anchor="ctr"/>
          <a:lstStyle/>
          <a:p>
            <a:r>
              <a:rPr lang="en-US" altLang="zh-TW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6101 Expense</a:t>
            </a:r>
          </a:p>
        </p:txBody>
      </p:sp>
      <p:sp>
        <p:nvSpPr>
          <p:cNvPr id="401423" name="AutoShape 15"/>
          <p:cNvSpPr>
            <a:spLocks noChangeArrowheads="1"/>
          </p:cNvSpPr>
          <p:nvPr/>
        </p:nvSpPr>
        <p:spPr bwMode="auto">
          <a:xfrm rot="5400000">
            <a:off x="2500804" y="4341614"/>
            <a:ext cx="256192" cy="122277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24" name="AutoShape 16"/>
          <p:cNvSpPr>
            <a:spLocks noChangeArrowheads="1"/>
          </p:cNvSpPr>
          <p:nvPr/>
        </p:nvSpPr>
        <p:spPr bwMode="auto">
          <a:xfrm rot="6960000">
            <a:off x="4443904" y="4379714"/>
            <a:ext cx="256192" cy="122277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25" name="AutoShape 17"/>
          <p:cNvSpPr>
            <a:spLocks noChangeArrowheads="1"/>
          </p:cNvSpPr>
          <p:nvPr/>
        </p:nvSpPr>
        <p:spPr bwMode="auto">
          <a:xfrm rot="7500000">
            <a:off x="6729904" y="4379714"/>
            <a:ext cx="256192" cy="122277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1426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2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Account Combinations</a:t>
            </a:r>
          </a:p>
        </p:txBody>
      </p:sp>
      <p:sp>
        <p:nvSpPr>
          <p:cNvPr id="40142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50825" y="1643050"/>
            <a:ext cx="8642350" cy="4500594"/>
          </a:xfrm>
          <a:noFill/>
          <a:ln/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一個科目組合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(Combination)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是由所定義的科目節段所組成，科目組合的架構使公司能更靈活地定義所要收集的資訊。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74" name="Rectangle 104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定義會計科目組合</a:t>
            </a:r>
          </a:p>
        </p:txBody>
      </p:sp>
      <p:sp>
        <p:nvSpPr>
          <p:cNvPr id="403479" name="Rectangle 104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1655" cy="71998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Accounts  Combinations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GL_CODE_COMBINATIONS</a:t>
            </a:r>
          </a:p>
        </p:txBody>
      </p:sp>
      <p:pic>
        <p:nvPicPr>
          <p:cNvPr id="403480" name="Picture 104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552" y="2276872"/>
            <a:ext cx="7777559" cy="375877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設定會計期間的開關控管</a:t>
            </a:r>
          </a:p>
        </p:txBody>
      </p:sp>
      <p:sp>
        <p:nvSpPr>
          <p:cNvPr id="4198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Open/Close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GL_PERIOD_STATUSES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9853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205038"/>
            <a:ext cx="8642350" cy="417671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設定幣別</a:t>
            </a:r>
          </a:p>
        </p:txBody>
      </p:sp>
      <p:sp>
        <p:nvSpPr>
          <p:cNvPr id="421894" name="Rectangle 103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863600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Currencies  Define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FND_CURRENCIES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21895" name="Picture 10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349500"/>
            <a:ext cx="8642350" cy="40322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設定匯率類別</a:t>
            </a:r>
          </a:p>
        </p:txBody>
      </p:sp>
      <p:sp>
        <p:nvSpPr>
          <p:cNvPr id="4239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92163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Currencies  Rates  Types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GL_DAILY_CONVERSION_TYPES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239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276475"/>
            <a:ext cx="8642350" cy="41052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設定匯率</a:t>
            </a:r>
          </a:p>
        </p:txBody>
      </p:sp>
      <p:sp>
        <p:nvSpPr>
          <p:cNvPr id="425989" name="Rectangle 4101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642350" cy="792163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Path: (GL) 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Wingdings" pitchFamily="2" charset="2"/>
              </a:rPr>
              <a:t> Setup  Currencies  Rates  Daily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Base Table: GL_DAILY_RATES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425990" name="Picture 41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0825" y="2205038"/>
            <a:ext cx="8642350" cy="417671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Garamon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Blackletter" pitchFamily="2" charset="0"/>
            <a:ea typeface="華康粗黑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Blackletter" pitchFamily="2" charset="0"/>
            <a:ea typeface="華康粗黑體" pitchFamily="49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14060</TotalTime>
  <Words>2760</Words>
  <Application>Microsoft Office PowerPoint</Application>
  <PresentationFormat>如螢幕大小 (4:3)</PresentationFormat>
  <Paragraphs>690</Paragraphs>
  <Slides>34</Slides>
  <Notes>34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1_預設簡報設計</vt:lpstr>
      <vt:lpstr>自訂設計</vt:lpstr>
      <vt:lpstr>PowerPoint 簡報</vt:lpstr>
      <vt:lpstr>課程網要</vt:lpstr>
      <vt:lpstr>第一單元： Entities 單一作業對應表格</vt:lpstr>
      <vt:lpstr>Account Combinations</vt:lpstr>
      <vt:lpstr>定義會計科目組合</vt:lpstr>
      <vt:lpstr>設定會計期間的開關控管</vt:lpstr>
      <vt:lpstr>設定幣別</vt:lpstr>
      <vt:lpstr>設定匯率類別</vt:lpstr>
      <vt:lpstr>設定匯率</vt:lpstr>
      <vt:lpstr>設定帳本</vt:lpstr>
      <vt:lpstr>GL設定</vt:lpstr>
      <vt:lpstr>設定傳票來源</vt:lpstr>
      <vt:lpstr>設定傳票種類</vt:lpstr>
      <vt:lpstr>設定暫時科目</vt:lpstr>
      <vt:lpstr>第二單元： Relationships 整合作業關聯</vt:lpstr>
      <vt:lpstr>傳票作業-人工建立</vt:lpstr>
      <vt:lpstr>傳票作業-人工建立</vt:lpstr>
      <vt:lpstr>傳票作業-人工建立</vt:lpstr>
      <vt:lpstr>傳票作業-人工建立</vt:lpstr>
      <vt:lpstr>傳票作業-系統轉入</vt:lpstr>
      <vt:lpstr>傳票作業-系統轉入</vt:lpstr>
      <vt:lpstr>科目餘額</vt:lpstr>
      <vt:lpstr>GL Interface</vt:lpstr>
      <vt:lpstr>Import Journal Using Interface</vt:lpstr>
      <vt:lpstr>GL Interface Table</vt:lpstr>
      <vt:lpstr>GL_INTERFACE(必要欄位)</vt:lpstr>
      <vt:lpstr>GL_INTERFACE(非必要欄位)</vt:lpstr>
      <vt:lpstr>GL_INTERFACE(非必要欄位)</vt:lpstr>
      <vt:lpstr>GL_INTERFACE(系統保留欄位)</vt:lpstr>
      <vt:lpstr>Run Request:  Import Journal Request</vt:lpstr>
      <vt:lpstr>查看及修正Import Error</vt:lpstr>
      <vt:lpstr>Insert Interface Sample</vt:lpstr>
      <vt:lpstr>GL Web ADI</vt:lpstr>
      <vt:lpstr>GL Web ADI</vt:lpstr>
    </vt:vector>
  </TitlesOfParts>
  <Manager>Edwin</Manager>
  <Company>Advancedtek Int'l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ERP 11i</dc:title>
  <dc:subject>Oracle Receivables Table Schmea</dc:subject>
  <dc:creator>Amanda Liao</dc:creator>
  <cp:lastModifiedBy>Fuly Yu</cp:lastModifiedBy>
  <cp:revision>1582</cp:revision>
  <cp:lastPrinted>2005-04-22T06:03:31Z</cp:lastPrinted>
  <dcterms:created xsi:type="dcterms:W3CDTF">1998-03-28T15:54:44Z</dcterms:created>
  <dcterms:modified xsi:type="dcterms:W3CDTF">2023-12-12T10:08:13Z</dcterms:modified>
</cp:coreProperties>
</file>