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1" r:id="rId2"/>
  </p:sldMasterIdLst>
  <p:notesMasterIdLst>
    <p:notesMasterId r:id="rId94"/>
  </p:notesMasterIdLst>
  <p:handoutMasterIdLst>
    <p:handoutMasterId r:id="rId95"/>
  </p:handoutMasterIdLst>
  <p:sldIdLst>
    <p:sldId id="630" r:id="rId3"/>
    <p:sldId id="361" r:id="rId4"/>
    <p:sldId id="409" r:id="rId5"/>
    <p:sldId id="497" r:id="rId6"/>
    <p:sldId id="627" r:id="rId7"/>
    <p:sldId id="628" r:id="rId8"/>
    <p:sldId id="498" r:id="rId9"/>
    <p:sldId id="502" r:id="rId10"/>
    <p:sldId id="500" r:id="rId11"/>
    <p:sldId id="499" r:id="rId12"/>
    <p:sldId id="501" r:id="rId13"/>
    <p:sldId id="504" r:id="rId14"/>
    <p:sldId id="507" r:id="rId15"/>
    <p:sldId id="503" r:id="rId16"/>
    <p:sldId id="508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23" r:id="rId26"/>
    <p:sldId id="585" r:id="rId27"/>
    <p:sldId id="616" r:id="rId28"/>
    <p:sldId id="532" r:id="rId29"/>
    <p:sldId id="533" r:id="rId30"/>
    <p:sldId id="534" r:id="rId31"/>
    <p:sldId id="586" r:id="rId32"/>
    <p:sldId id="535" r:id="rId33"/>
    <p:sldId id="580" r:id="rId34"/>
    <p:sldId id="520" r:id="rId35"/>
    <p:sldId id="521" r:id="rId36"/>
    <p:sldId id="581" r:id="rId37"/>
    <p:sldId id="522" r:id="rId38"/>
    <p:sldId id="582" r:id="rId39"/>
    <p:sldId id="524" r:id="rId40"/>
    <p:sldId id="583" r:id="rId41"/>
    <p:sldId id="525" r:id="rId42"/>
    <p:sldId id="601" r:id="rId43"/>
    <p:sldId id="629" r:id="rId44"/>
    <p:sldId id="587" r:id="rId45"/>
    <p:sldId id="617" r:id="rId46"/>
    <p:sldId id="526" r:id="rId47"/>
    <p:sldId id="527" r:id="rId48"/>
    <p:sldId id="528" r:id="rId49"/>
    <p:sldId id="621" r:id="rId50"/>
    <p:sldId id="622" r:id="rId51"/>
    <p:sldId id="588" r:id="rId52"/>
    <p:sldId id="618" r:id="rId53"/>
    <p:sldId id="530" r:id="rId54"/>
    <p:sldId id="531" r:id="rId55"/>
    <p:sldId id="603" r:id="rId56"/>
    <p:sldId id="584" r:id="rId57"/>
    <p:sldId id="537" r:id="rId58"/>
    <p:sldId id="589" r:id="rId59"/>
    <p:sldId id="538" r:id="rId60"/>
    <p:sldId id="539" r:id="rId61"/>
    <p:sldId id="540" r:id="rId62"/>
    <p:sldId id="590" r:id="rId63"/>
    <p:sldId id="623" r:id="rId64"/>
    <p:sldId id="549" r:id="rId65"/>
    <p:sldId id="591" r:id="rId66"/>
    <p:sldId id="592" r:id="rId67"/>
    <p:sldId id="593" r:id="rId68"/>
    <p:sldId id="543" r:id="rId69"/>
    <p:sldId id="544" r:id="rId70"/>
    <p:sldId id="545" r:id="rId71"/>
    <p:sldId id="546" r:id="rId72"/>
    <p:sldId id="547" r:id="rId73"/>
    <p:sldId id="548" r:id="rId74"/>
    <p:sldId id="598" r:id="rId75"/>
    <p:sldId id="558" r:id="rId76"/>
    <p:sldId id="559" r:id="rId77"/>
    <p:sldId id="560" r:id="rId78"/>
    <p:sldId id="562" r:id="rId79"/>
    <p:sldId id="620" r:id="rId80"/>
    <p:sldId id="554" r:id="rId81"/>
    <p:sldId id="624" r:id="rId82"/>
    <p:sldId id="555" r:id="rId83"/>
    <p:sldId id="556" r:id="rId84"/>
    <p:sldId id="625" r:id="rId85"/>
    <p:sldId id="606" r:id="rId86"/>
    <p:sldId id="607" r:id="rId87"/>
    <p:sldId id="615" r:id="rId88"/>
    <p:sldId id="608" r:id="rId89"/>
    <p:sldId id="612" r:id="rId90"/>
    <p:sldId id="611" r:id="rId91"/>
    <p:sldId id="609" r:id="rId92"/>
    <p:sldId id="613" r:id="rId93"/>
  </p:sldIdLst>
  <p:sldSz cx="9144000" cy="6858000" type="screen4x3"/>
  <p:notesSz cx="6669088" cy="9926638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Lucida Blackletter" charset="0"/>
        <a:ea typeface="華康粗黑體" pitchFamily="49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Lucida Blackletter" charset="0"/>
        <a:ea typeface="華康粗黑體" pitchFamily="49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Lucida Blackletter" charset="0"/>
        <a:ea typeface="華康粗黑體" pitchFamily="49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Lucida Blackletter" charset="0"/>
        <a:ea typeface="華康粗黑體" pitchFamily="49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Lucida Blackletter" charset="0"/>
        <a:ea typeface="華康粗黑體" pitchFamily="49" charset="-120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bg1"/>
        </a:solidFill>
        <a:latin typeface="Lucida Blackletter" charset="0"/>
        <a:ea typeface="華康粗黑體" pitchFamily="49" charset="-120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bg1"/>
        </a:solidFill>
        <a:latin typeface="Lucida Blackletter" charset="0"/>
        <a:ea typeface="華康粗黑體" pitchFamily="49" charset="-120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bg1"/>
        </a:solidFill>
        <a:latin typeface="Lucida Blackletter" charset="0"/>
        <a:ea typeface="華康粗黑體" pitchFamily="49" charset="-120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bg1"/>
        </a:solidFill>
        <a:latin typeface="Lucida Blackletter" charset="0"/>
        <a:ea typeface="華康粗黑體" pitchFamily="49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3300"/>
    <a:srgbClr val="FFCCFF"/>
    <a:srgbClr val="FF3300"/>
    <a:srgbClr val="FFFFCC"/>
    <a:srgbClr val="000000"/>
    <a:srgbClr val="99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4" autoAdjust="0"/>
    <p:restoredTop sz="66327" autoAdjust="0"/>
  </p:normalViewPr>
  <p:slideViewPr>
    <p:cSldViewPr>
      <p:cViewPr varScale="1">
        <p:scale>
          <a:sx n="45" d="100"/>
          <a:sy n="45" d="100"/>
        </p:scale>
        <p:origin x="-1732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00" y="-96"/>
      </p:cViewPr>
      <p:guideLst>
        <p:guide orient="horz" pos="3126"/>
        <p:guide pos="21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905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0" rIns="91424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00713" y="0"/>
            <a:ext cx="93821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0" rIns="91424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80588"/>
            <a:ext cx="5905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0" rIns="91424" bIns="0" numCol="1" anchor="b" anchorCtr="0" compatLnSpc="1">
            <a:prstTxWarp prst="textNoShape">
              <a:avLst/>
            </a:prstTxWarp>
            <a:spAutoFit/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76975" y="9780588"/>
            <a:ext cx="3619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0" rIns="91424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B0018BF-88CF-4720-83EF-C37D96872A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3737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905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0" rIns="91424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dt" idx="1"/>
          </p:nvPr>
        </p:nvSpPr>
        <p:spPr bwMode="auto">
          <a:xfrm>
            <a:off x="5664200" y="0"/>
            <a:ext cx="9382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0" rIns="91424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4212" name="Rectangle 11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1213" y="749300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72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01225"/>
            <a:ext cx="5905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0" rIns="91424" bIns="0" numCol="1" anchor="b" anchorCtr="0" compatLnSpc="1">
            <a:prstTxWarp prst="textNoShape">
              <a:avLst/>
            </a:prstTxWarp>
            <a:spAutoFit/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3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240463" y="9801225"/>
            <a:ext cx="3619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0" rIns="91424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D2080B5-C87F-4004-8756-EA5D646254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904875" y="382588"/>
            <a:ext cx="497998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4" tIns="0" rIns="91424" bIns="0">
            <a:spAutoFit/>
          </a:bodyPr>
          <a:lstStyle/>
          <a:p>
            <a:pPr algn="r">
              <a:defRPr/>
            </a:pPr>
            <a:r>
              <a:rPr lang="en-US" altLang="zh-TW" sz="9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 Oracle Inventory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830263" y="536575"/>
            <a:ext cx="49784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pPr>
              <a:defRPr/>
            </a:pPr>
            <a:endParaRPr lang="zh-TW" altLang="en-US"/>
          </a:p>
        </p:txBody>
      </p:sp>
      <p:pic>
        <p:nvPicPr>
          <p:cNvPr id="94217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2425" y="9350375"/>
            <a:ext cx="382588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679450" y="9426575"/>
            <a:ext cx="376713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4" tIns="0" rIns="91424" bIns="0">
            <a:spAutoFit/>
          </a:bodyPr>
          <a:lstStyle/>
          <a:p>
            <a:pPr algn="l">
              <a:defRPr/>
            </a:pPr>
            <a:r>
              <a:rPr lang="en-US" altLang="zh-TW" sz="800" b="1">
                <a:solidFill>
                  <a:schemeClr val="tx1"/>
                </a:solidFill>
                <a:latin typeface="Arial" pitchFamily="34" charset="0"/>
              </a:rPr>
              <a:t>AdvancedTEK International Corporation.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754063" y="9350375"/>
            <a:ext cx="505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3168650" y="9426575"/>
            <a:ext cx="692150" cy="1381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1424" tIns="0" rIns="91424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>
                <a:solidFill>
                  <a:schemeClr val="tx1"/>
                </a:solidFill>
                <a:latin typeface="Arial" pitchFamily="34" charset="0"/>
              </a:rPr>
              <a:t> - </a:t>
            </a:r>
            <a:fld id="{7C88899A-8066-4D0D-837A-1EF28F273355}" type="slidenum">
              <a:rPr lang="en-US" altLang="zh-TW" sz="90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TW" sz="900">
                <a:solidFill>
                  <a:schemeClr val="tx1"/>
                </a:solidFill>
                <a:latin typeface="Arial" pitchFamily="34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05828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0" name="備忘稿版面配置區 2"/>
          <p:cNvSpPr>
            <a:spLocks noGrp="1"/>
          </p:cNvSpPr>
          <p:nvPr>
            <p:ph type="body" idx="1"/>
          </p:nvPr>
        </p:nvSpPr>
        <p:spPr bwMode="auto">
          <a:xfrm>
            <a:off x="666611" y="4714653"/>
            <a:ext cx="5335867" cy="446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545" tIns="43772" rIns="87545" bIns="43772"/>
          <a:lstStyle/>
          <a:p>
            <a:pPr eaLnBrk="1" hangingPunct="1">
              <a:spcBef>
                <a:spcPct val="0"/>
              </a:spcBef>
            </a:pPr>
            <a:endParaRPr kumimoji="0" lang="zh-TW" altLang="en-US">
              <a:latin typeface="Calibri" charset="0"/>
              <a:ea typeface="微軟正黑體" charset="0"/>
            </a:endParaRPr>
          </a:p>
        </p:txBody>
      </p:sp>
      <p:sp>
        <p:nvSpPr>
          <p:cNvPr id="37891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xfrm>
            <a:off x="6339233" y="9799122"/>
            <a:ext cx="263180" cy="1846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3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11300" indent="-273577">
              <a:defRPr kumimoji="1" sz="23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094308" indent="-218862">
              <a:defRPr kumimoji="1" sz="23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532031" indent="-218862">
              <a:defRPr kumimoji="1" sz="23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1969755" indent="-218862">
              <a:defRPr kumimoji="1" sz="23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407478" indent="-218862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845201" indent="-218862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282925" indent="-218862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720648" indent="-218862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fld id="{1F59C5DE-186E-DE49-B906-78B7B2403430}" type="slidenum">
              <a:rPr kumimoji="0" lang="en-US" altLang="zh-TW" sz="1200">
                <a:latin typeface="Calibri" charset="0"/>
                <a:ea typeface="微軟正黑體" charset="0"/>
                <a:cs typeface="微軟正黑體" charset="0"/>
              </a:rPr>
              <a:pPr/>
              <a:t>1</a:t>
            </a:fld>
            <a:endParaRPr kumimoji="0" lang="en-US" altLang="zh-TW" sz="1200">
              <a:latin typeface="Calibri" charset="0"/>
              <a:ea typeface="微軟正黑體" charset="0"/>
              <a:cs typeface="微軟正黑體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26E53-B8D1-4184-8D1B-D92D136EFC65}" type="slidenum">
              <a:rPr lang="en-US" altLang="zh-TW" smtClean="0"/>
              <a:pPr/>
              <a:t>10</a:t>
            </a:fld>
            <a:endParaRPr lang="en-US" altLang="zh-TW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59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666750" y="4891311"/>
            <a:ext cx="5335588" cy="429078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BOM_CALENDARS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CALENDAR_CODE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zh-TW" b="0" dirty="0" smtClean="0"/>
              <a:t>Calendar</a:t>
            </a:r>
            <a:r>
              <a:rPr lang="zh-TW" altLang="en-US" b="0" dirty="0" smtClean="0"/>
              <a:t>會影響</a:t>
            </a:r>
            <a:r>
              <a:rPr lang="en-US" altLang="zh-TW" b="0" dirty="0" smtClean="0"/>
              <a:t>OM Schedule Ship Date</a:t>
            </a:r>
            <a:r>
              <a:rPr lang="zh-TW" altLang="en-US" b="0" dirty="0" smtClean="0"/>
              <a:t>的驗證</a:t>
            </a:r>
            <a:r>
              <a:rPr lang="en-US" altLang="zh-TW" b="0" dirty="0" smtClean="0"/>
              <a:t>, </a:t>
            </a:r>
            <a:r>
              <a:rPr lang="zh-TW" altLang="en-US" b="0" dirty="0" smtClean="0"/>
              <a:t>假如輸入的日期是假日</a:t>
            </a:r>
            <a:r>
              <a:rPr lang="en-US" altLang="zh-TW" b="0" dirty="0" smtClean="0"/>
              <a:t>, </a:t>
            </a:r>
            <a:r>
              <a:rPr lang="zh-TW" altLang="en-US" b="0" dirty="0" smtClean="0"/>
              <a:t>例如</a:t>
            </a:r>
            <a:r>
              <a:rPr lang="en-US" altLang="zh-TW" b="0" dirty="0" smtClean="0"/>
              <a:t>: 02-Dec-2023 00:00:00(</a:t>
            </a:r>
            <a:r>
              <a:rPr lang="zh-TW" altLang="en-US" b="0" dirty="0" smtClean="0"/>
              <a:t>週六</a:t>
            </a:r>
            <a:r>
              <a:rPr lang="en-US" altLang="zh-TW" b="0" dirty="0" smtClean="0"/>
              <a:t>), </a:t>
            </a:r>
            <a:r>
              <a:rPr lang="zh-TW" altLang="en-US" b="0" dirty="0" smtClean="0"/>
              <a:t>以台灣週休二日</a:t>
            </a:r>
            <a:r>
              <a:rPr lang="en-US" altLang="zh-TW" b="0" dirty="0" smtClean="0"/>
              <a:t>, </a:t>
            </a:r>
            <a:r>
              <a:rPr lang="zh-TW" altLang="en-US" b="0" dirty="0" smtClean="0"/>
              <a:t>會自動更新為</a:t>
            </a:r>
            <a:r>
              <a:rPr lang="en-US" altLang="zh-TW" b="0" dirty="0" smtClean="0"/>
              <a:t>01-Dec-2023 23:59:00;</a:t>
            </a:r>
            <a:r>
              <a:rPr lang="en-US" altLang="zh-TW" b="0" baseline="0" dirty="0" smtClean="0"/>
              <a:t> </a:t>
            </a:r>
            <a:endParaRPr lang="en-US" altLang="zh-TW" b="0" dirty="0" smtClean="0"/>
          </a:p>
          <a:p>
            <a:endParaRPr lang="zh-TW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F5C5-4F41-44EA-A206-AB57282C08A6}" type="slidenum">
              <a:rPr lang="en-US" altLang="zh-TW" smtClean="0"/>
              <a:pPr/>
              <a:t>11</a:t>
            </a:fld>
            <a:endParaRPr lang="en-US" altLang="zh-TW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84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742256" y="4747295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BOM_WORKDAY_PATTERNS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無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endParaRPr lang="zh-TW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153A9-7E65-4A48-8867-FC4794C88CF4}" type="slidenum">
              <a:rPr lang="en-US" altLang="zh-TW" smtClean="0"/>
              <a:pPr/>
              <a:t>12</a:t>
            </a:fld>
            <a:endParaRPr lang="en-US" altLang="zh-TW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95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598240" y="4675287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BOM_CALENDAR_SHIFTS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CALENDAR_CODE + SHIFT_NUM</a:t>
            </a:r>
          </a:p>
          <a:p>
            <a:endParaRPr lang="zh-TW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C4C532-8976-4F39-BBDA-7D577EC2316E}" type="slidenum">
              <a:rPr lang="en-US" altLang="zh-TW" smtClean="0"/>
              <a:pPr/>
              <a:t>13</a:t>
            </a:fld>
            <a:endParaRPr lang="en-US" altLang="zh-TW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BOM_SHIFT_TIMES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CALENDAR_CODE + SHIFT_NUM + FROM_TIME + TO_TIME</a:t>
            </a:r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743818-FD6E-4CE8-9168-F6399ABD5F1F}" type="slidenum">
              <a:rPr lang="en-US" altLang="zh-TW" smtClean="0"/>
              <a:pPr/>
              <a:t>14</a:t>
            </a:fld>
            <a:endParaRPr lang="en-US" altLang="zh-TW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5" name="備忘稿版面配置區 7"/>
          <p:cNvSpPr>
            <a:spLocks noGrp="1"/>
          </p:cNvSpPr>
          <p:nvPr>
            <p:ph type="body" idx="1"/>
          </p:nvPr>
        </p:nvSpPr>
        <p:spPr bwMode="auto">
          <a:xfrm>
            <a:off x="742256" y="4603279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BOM_SHIFT_DATES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CALENDAR_CODE + EXCEPTION_SET_ID</a:t>
            </a:r>
            <a:r>
              <a:rPr lang="en-US" altLang="zh-TW" b="0" baseline="0" dirty="0" smtClean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SHIFT_DATE</a:t>
            </a:r>
            <a:r>
              <a:rPr lang="en-US" altLang="zh-TW" b="0" baseline="0" dirty="0" smtClean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SHIFT_NUM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CALENDAR_CODE:</a:t>
            </a:r>
            <a:r>
              <a:rPr lang="zh-TW" altLang="en-US" b="0" dirty="0" smtClean="0"/>
              <a:t> 工作曆代碼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SHIFT_NUM:</a:t>
            </a:r>
            <a:r>
              <a:rPr lang="zh-TW" altLang="en-US" b="0" dirty="0" smtClean="0"/>
              <a:t>工作班次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SEQ_NUM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PRIOR_DATE:</a:t>
            </a:r>
            <a:r>
              <a:rPr lang="zh-TW" altLang="en-US" b="0" dirty="0" smtClean="0"/>
              <a:t>前一工作日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NEXT_DATE:</a:t>
            </a:r>
            <a:r>
              <a:rPr lang="zh-TW" altLang="en-US" b="0" dirty="0" smtClean="0"/>
              <a:t>下一工作日</a:t>
            </a:r>
            <a:endParaRPr lang="en-US" altLang="zh-TW" b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38CE3-FD64-4870-9875-2857741AD80E}" type="slidenum">
              <a:rPr lang="en-US" altLang="zh-TW" smtClean="0"/>
              <a:pPr/>
              <a:t>15</a:t>
            </a:fld>
            <a:endParaRPr lang="en-US" altLang="zh-TW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BOM_EXCEPTION_SETS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、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BOM_EXCEPTION_SET_DATES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BOM_EXCEPTION_SETS: </a:t>
            </a:r>
          </a:p>
          <a:p>
            <a:pPr marL="1143000" lvl="2" indent="-228600" eaLnBrk="1" hangingPunct="1">
              <a:buFont typeface="+mj-lt"/>
              <a:buAutoNum type="alphaLcParenR"/>
            </a:pP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EXCEPTION_SET_ID + ZD_EDITION_NAME</a:t>
            </a:r>
            <a:endParaRPr lang="en-US" altLang="zh-TW" b="0" baseline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1143000" lvl="2" indent="-228600" eaLnBrk="1" hangingPunct="1">
              <a:buFont typeface="+mj-lt"/>
              <a:buAutoNum type="alphaLcParenR"/>
            </a:pPr>
            <a:r>
              <a:rPr lang="en-US" altLang="zh-TW" b="0" baseline="0" dirty="0" smtClean="0">
                <a:solidFill>
                  <a:srgbClr val="000000"/>
                </a:solidFill>
                <a:latin typeface="Courier New" pitchFamily="49" charset="0"/>
              </a:rPr>
              <a:t>EXCEPTION_SET_NAME +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ZD_EDITION_NAME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BOM_EXCEPTION_SET_DATES: EXCEPTION_DATE + EXCEPTION_SET_ID</a:t>
            </a:r>
          </a:p>
          <a:p>
            <a:pPr eaLnBrk="1" hangingPunct="1">
              <a:buFont typeface="Wingdings" pitchFamily="2" charset="2"/>
              <a:buNone/>
            </a:pPr>
            <a:endParaRPr lang="zh-TW" altLang="en-US" b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9CAC4-0641-4184-9EF0-18ED99A218A7}" type="slidenum">
              <a:rPr lang="en-US" altLang="zh-TW" smtClean="0"/>
              <a:pPr/>
              <a:t>16</a:t>
            </a:fld>
            <a:endParaRPr lang="en-US" altLang="zh-TW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備忘稿版面配置區 6"/>
          <p:cNvSpPr>
            <a:spLocks noGrp="1"/>
          </p:cNvSpPr>
          <p:nvPr>
            <p:ph type="body" idx="1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HR_ALL_ORGANIZATION_UNITS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、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HR_ORGANIZATION_INFORMATION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HR_ALL_ORGANIZATION_UNITS: ORGANIZATION_ID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HR_ORGANIZATION_INFORMATION:  ORG_INFORMATION_ID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zh-TW" b="0" dirty="0" smtClean="0"/>
              <a:t>Organization</a:t>
            </a:r>
            <a:r>
              <a:rPr lang="en-US" altLang="zh-TW" b="0" baseline="0" dirty="0" smtClean="0"/>
              <a:t> Classifications</a:t>
            </a:r>
            <a:r>
              <a:rPr lang="zh-TW" altLang="en-US" b="0" baseline="0" dirty="0" smtClean="0"/>
              <a:t>為</a:t>
            </a:r>
            <a:r>
              <a:rPr lang="en-US" altLang="zh-TW" b="0" baseline="0" dirty="0" smtClean="0"/>
              <a:t>”Operating Unit”, Location</a:t>
            </a:r>
            <a:r>
              <a:rPr lang="zh-TW" altLang="en-US" b="0" baseline="0" dirty="0" smtClean="0"/>
              <a:t>必須有值</a:t>
            </a:r>
            <a:r>
              <a:rPr lang="en-US" altLang="zh-TW" b="0" baseline="0" dirty="0" smtClean="0"/>
              <a:t>, </a:t>
            </a:r>
            <a:r>
              <a:rPr lang="zh-TW" altLang="en-US" b="0" baseline="0" dirty="0" smtClean="0"/>
              <a:t>否則可能造成</a:t>
            </a:r>
            <a:r>
              <a:rPr lang="en-US" altLang="zh-TW" b="0" baseline="0" dirty="0" smtClean="0"/>
              <a:t>Calculate Tax Error.</a:t>
            </a:r>
            <a:endParaRPr lang="en-US" altLang="zh-TW" b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48DED5-B7AF-400C-B2E5-CB9542119F07}" type="slidenum">
              <a:rPr lang="en-US" altLang="zh-TW" smtClean="0"/>
              <a:pPr/>
              <a:t>17</a:t>
            </a:fld>
            <a:endParaRPr lang="en-US" altLang="zh-TW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5084762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sz="1000" b="0" dirty="0" smtClean="0">
                <a:latin typeface="Arial" pitchFamily="34" charset="0"/>
                <a:ea typeface="標楷體" pitchFamily="65" charset="-120"/>
              </a:rPr>
              <a:t>ORG_INFORMATION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_CONTEXT 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為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”Operating Unit Information”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時，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ORG_INFORMATION2: </a:t>
            </a:r>
            <a:r>
              <a:rPr lang="en-US" altLang="zh-TW" b="0" dirty="0" err="1" smtClean="0">
                <a:solidFill>
                  <a:srgbClr val="000000"/>
                </a:solidFill>
                <a:latin typeface="Courier New" pitchFamily="49" charset="0"/>
              </a:rPr>
              <a:t>legel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 entity id</a:t>
            </a:r>
            <a:b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ORG_INFORMATION3: ledger id</a:t>
            </a:r>
            <a:b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ORG_INFORMATION5: operating unit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簡稱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zh-TW" altLang="en-US" b="0" dirty="0" smtClean="0"/>
              <a:t>除了特殊需求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 一般以</a:t>
            </a:r>
            <a:r>
              <a:rPr lang="en-US" altLang="zh-TW" b="0" dirty="0" smtClean="0"/>
              <a:t> HR_OPERATING_UNITS view</a:t>
            </a:r>
            <a:r>
              <a:rPr lang="zh-TW" altLang="en-US" b="0" dirty="0" smtClean="0"/>
              <a:t>就可以得到</a:t>
            </a:r>
            <a:r>
              <a:rPr lang="en-US" altLang="zh-TW" b="0" dirty="0" smtClean="0"/>
              <a:t>Operating Units</a:t>
            </a:r>
            <a:r>
              <a:rPr lang="zh-TW" altLang="en-US" b="0" dirty="0" smtClean="0"/>
              <a:t>所屬的 </a:t>
            </a:r>
            <a:r>
              <a:rPr lang="en-US" altLang="zh-TW" b="0" dirty="0" smtClean="0"/>
              <a:t>Business Group</a:t>
            </a:r>
            <a:r>
              <a:rPr lang="zh-TW" altLang="en-US" b="0" dirty="0" smtClean="0"/>
              <a:t>、</a:t>
            </a:r>
            <a:r>
              <a:rPr lang="en-US" altLang="zh-TW" b="0" dirty="0" smtClean="0"/>
              <a:t>set of books</a:t>
            </a:r>
            <a:r>
              <a:rPr lang="zh-TW" altLang="en-US" b="0" dirty="0" smtClean="0"/>
              <a:t>以及</a:t>
            </a:r>
            <a:r>
              <a:rPr lang="en-US" altLang="zh-TW" b="0" dirty="0" smtClean="0"/>
              <a:t>legal entity</a:t>
            </a:r>
            <a:endParaRPr lang="zh-TW" altLang="en-US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B9FAC1-2E7A-46A1-93F5-497D52F1427C}" type="slidenum">
              <a:rPr lang="en-US" altLang="zh-TW" smtClean="0"/>
              <a:pPr/>
              <a:t>18</a:t>
            </a:fld>
            <a:endParaRPr lang="en-US" altLang="zh-TW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備忘稿版面配置區 3"/>
          <p:cNvSpPr>
            <a:spLocks noGrp="1"/>
          </p:cNvSpPr>
          <p:nvPr>
            <p:ph type="body" idx="1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HR_ALL_ORGANIZATION_UNITS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、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HR_ORGANIZATION_INFORMATION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HR_ALL_ORGANIZATION_UNITS: ORGANIZATION_ID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HR_ORGANIZATION_INFORMATION:  ORG_INFORMATION_ID</a:t>
            </a:r>
            <a:endParaRPr lang="en-US" altLang="zh-TW" b="0" dirty="0" smtClean="0"/>
          </a:p>
          <a:p>
            <a:endParaRPr lang="zh-TW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1B864B-584D-4F44-AD01-17CFAD8727FE}" type="slidenum">
              <a:rPr lang="en-US" altLang="zh-TW" smtClean="0"/>
              <a:pPr/>
              <a:t>19</a:t>
            </a:fld>
            <a:endParaRPr lang="en-US" altLang="zh-TW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5084762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sz="1000" b="0" dirty="0" smtClean="0">
                <a:latin typeface="Arial" pitchFamily="34" charset="0"/>
                <a:ea typeface="標楷體" pitchFamily="65" charset="-120"/>
              </a:rPr>
              <a:t>ORG_INFORMATION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_CONTEXT 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為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”Accounting Information”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時，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ORG_INFORMATION1 : ledger id</a:t>
            </a:r>
            <a:b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ORG_INFORMATION2: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legal entity id</a:t>
            </a:r>
            <a:b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ORG_INFORMATION3: operating unit id 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zh-TW" altLang="en-US" b="0" dirty="0" smtClean="0"/>
              <a:t>除了特殊需求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 一般以</a:t>
            </a:r>
            <a:r>
              <a:rPr lang="en-US" altLang="zh-TW" b="0" dirty="0" smtClean="0"/>
              <a:t> ORG_ORGANIZATION_DEFINITIONS view</a:t>
            </a:r>
            <a:r>
              <a:rPr lang="zh-TW" altLang="en-US" b="0" dirty="0" smtClean="0"/>
              <a:t>就可以得到</a:t>
            </a:r>
            <a:r>
              <a:rPr lang="en-US" altLang="zh-TW" b="0" dirty="0" smtClean="0"/>
              <a:t>Inventory Organization</a:t>
            </a:r>
            <a:r>
              <a:rPr lang="zh-TW" altLang="en-US" b="0" dirty="0" smtClean="0"/>
              <a:t>所屬的 </a:t>
            </a:r>
            <a:r>
              <a:rPr lang="en-US" altLang="zh-TW" b="0" dirty="0" smtClean="0"/>
              <a:t>set of books</a:t>
            </a:r>
            <a:r>
              <a:rPr lang="zh-TW" altLang="en-US" b="0" dirty="0" smtClean="0"/>
              <a:t>、</a:t>
            </a:r>
            <a:r>
              <a:rPr lang="en-US" altLang="zh-TW" b="0" dirty="0" smtClean="0"/>
              <a:t>legal entity</a:t>
            </a:r>
            <a:r>
              <a:rPr lang="zh-TW" altLang="en-US" b="0" dirty="0" smtClean="0"/>
              <a:t>以及</a:t>
            </a:r>
            <a:r>
              <a:rPr lang="en-US" altLang="zh-TW" b="0" dirty="0" smtClean="0"/>
              <a:t>operating units</a:t>
            </a:r>
            <a:endParaRPr lang="zh-TW" altLang="en-US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TW" alt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AE69F-CC7E-455F-BDB1-CC8E03E26C9B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備忘稿版面配置區 3"/>
          <p:cNvSpPr>
            <a:spLocks noGrp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C8CFD-C1EC-4E10-B57E-D553B289A52E}" type="slidenum">
              <a:rPr lang="en-US" altLang="zh-TW" smtClean="0"/>
              <a:pPr/>
              <a:t>20</a:t>
            </a:fld>
            <a:endParaRPr lang="en-US" altLang="zh-TW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6272" y="4747295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MTL_PARAMETERS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ORGANIZATION_ID 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ORGANIZATION_CODE:</a:t>
            </a:r>
            <a:r>
              <a:rPr lang="zh-TW" altLang="en-US" b="0" dirty="0" smtClean="0"/>
              <a:t> 組織簡稱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 僅有</a:t>
            </a:r>
            <a:r>
              <a:rPr lang="en-US" altLang="zh-TW" b="0" dirty="0" smtClean="0"/>
              <a:t>3</a:t>
            </a:r>
            <a:r>
              <a:rPr lang="zh-TW" altLang="en-US" b="0" dirty="0" smtClean="0"/>
              <a:t>碼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 存檔後不得修改。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MASTER_ORGANIZATION_CODE: Master Item Organization ID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CALENDAR_CODE : reference BOM_CALENDARS.CALENDAR_CODE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MATERIAL_ACCOUNT/MATERIAL_OVERHEAD_ACCOUNT/RESOURCE_ACCOUNT/OVERHEAD_ACCOUNT/OUTSIDE_PROCESSING_ACCOUNT: </a:t>
            </a:r>
            <a:r>
              <a:rPr lang="zh-TW" altLang="en-US" b="0" dirty="0" smtClean="0"/>
              <a:t>料、材料費用、人工、製費、外包之會計科目</a:t>
            </a:r>
            <a:r>
              <a:rPr lang="en-US" altLang="zh-TW" b="0" dirty="0" smtClean="0"/>
              <a:t>, reference GL_CODE_COMBINATIONS.CODE_COMBINATION_ID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PURCHASE_PRICE_VAR_ACCOUNT:</a:t>
            </a:r>
            <a:r>
              <a:rPr lang="zh-TW" altLang="en-US" b="0" dirty="0" smtClean="0"/>
              <a:t> 採購價差科目</a:t>
            </a:r>
            <a:r>
              <a:rPr lang="en-US" altLang="zh-TW" b="0" dirty="0" smtClean="0"/>
              <a:t>, reference GL_CODE_COMBINATIONS.CODE_COMBINATION_ID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INVOICE_PRICE_VAR_ACCOUNT:</a:t>
            </a:r>
            <a:r>
              <a:rPr lang="zh-TW" altLang="en-US" b="0" dirty="0" smtClean="0"/>
              <a:t> 發票價差科目</a:t>
            </a:r>
            <a:r>
              <a:rPr lang="en-US" altLang="zh-TW" b="0" dirty="0" smtClean="0"/>
              <a:t>, reference GL_CODE_COMBINATIONS.CODE_COMBINATION_ID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DEFERRED_COGS_ACCOUNT:</a:t>
            </a:r>
            <a:r>
              <a:rPr lang="zh-TW" altLang="en-US" b="0" dirty="0" smtClean="0"/>
              <a:t> 延遲銷貨成本</a:t>
            </a:r>
            <a:r>
              <a:rPr lang="en-US" altLang="zh-TW" b="0" dirty="0" smtClean="0"/>
              <a:t>, reference GL_CODE_COMBINATIONS.CODE_COMBINATION_ID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zh-TW" altLang="en-US" b="0" dirty="0" smtClean="0"/>
              <a:t>以上會計科目</a:t>
            </a:r>
            <a:r>
              <a:rPr lang="en-US" altLang="zh-TW" b="0" dirty="0" smtClean="0"/>
              <a:t>ID</a:t>
            </a:r>
            <a:r>
              <a:rPr lang="zh-TW" altLang="en-US" b="0" dirty="0" smtClean="0"/>
              <a:t>要得到會計科目組合代碼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 可以利用以下</a:t>
            </a:r>
            <a:r>
              <a:rPr lang="en-US" altLang="zh-TW" b="0" dirty="0" smtClean="0"/>
              <a:t>STANDARD FUNCTION</a:t>
            </a:r>
            <a:br>
              <a:rPr lang="en-US" altLang="zh-TW" b="0" dirty="0" smtClean="0"/>
            </a:br>
            <a:r>
              <a:rPr lang="en-US" altLang="zh-TW" b="0" dirty="0" err="1" smtClean="0"/>
              <a:t>fnd_flex_ext.get_segs</a:t>
            </a:r>
            <a:r>
              <a:rPr lang="en-US" altLang="zh-TW" b="0" dirty="0" smtClean="0"/>
              <a:t> ('SQLGL',  'GL#',  &lt;</a:t>
            </a:r>
            <a:r>
              <a:rPr lang="en-US" altLang="zh-TW" b="0" dirty="0" err="1" smtClean="0"/>
              <a:t>chart_of_accounts_id</a:t>
            </a:r>
            <a:r>
              <a:rPr lang="en-US" altLang="zh-TW" b="0" dirty="0" smtClean="0"/>
              <a:t>&gt;,   &lt;</a:t>
            </a:r>
            <a:r>
              <a:rPr lang="en-US" altLang="zh-TW" b="0" dirty="0" err="1" smtClean="0"/>
              <a:t>code_combination_id</a:t>
            </a:r>
            <a:r>
              <a:rPr lang="en-US" altLang="zh-TW" b="0" dirty="0" smtClean="0"/>
              <a:t>&gt;  ) 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zh-TW" altLang="en-US" b="0" dirty="0" smtClean="0"/>
              <a:t>以上會計科目</a:t>
            </a:r>
            <a:r>
              <a:rPr lang="en-US" altLang="zh-TW" b="0" dirty="0" smtClean="0"/>
              <a:t>ID</a:t>
            </a:r>
            <a:r>
              <a:rPr lang="zh-TW" altLang="en-US" b="0" dirty="0" smtClean="0"/>
              <a:t>要得到會計科目組合描述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 可以利用以下</a:t>
            </a:r>
            <a:r>
              <a:rPr lang="en-US" altLang="zh-TW" b="0" dirty="0" smtClean="0"/>
              <a:t>STANDARD FUNCTION</a:t>
            </a:r>
            <a:br>
              <a:rPr lang="en-US" altLang="zh-TW" b="0" dirty="0" smtClean="0"/>
            </a:br>
            <a:r>
              <a:rPr lang="en-US" altLang="zh-TW" b="0" dirty="0" err="1" smtClean="0"/>
              <a:t>xla_oa_functions_pkg.get_ccid_description</a:t>
            </a:r>
            <a:r>
              <a:rPr lang="en-US" altLang="zh-TW" b="0" dirty="0" smtClean="0"/>
              <a:t> ( &lt;</a:t>
            </a:r>
            <a:r>
              <a:rPr lang="en-US" altLang="zh-TW" b="0" dirty="0" err="1" smtClean="0"/>
              <a:t>chart_of_accounts_id</a:t>
            </a:r>
            <a:r>
              <a:rPr lang="en-US" altLang="zh-TW" b="0" dirty="0" smtClean="0"/>
              <a:t>&gt;,   &lt;</a:t>
            </a:r>
            <a:r>
              <a:rPr lang="en-US" altLang="zh-TW" b="0" dirty="0" err="1" smtClean="0"/>
              <a:t>code_combination_id</a:t>
            </a:r>
            <a:r>
              <a:rPr lang="en-US" altLang="zh-TW" b="0" dirty="0" smtClean="0"/>
              <a:t>&gt; )  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endParaRPr lang="en-US" altLang="zh-TW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EA9ED0-9B99-4DD5-8428-7AA4EC49E491}" type="slidenum">
              <a:rPr lang="en-US" altLang="zh-TW" smtClean="0"/>
              <a:pPr/>
              <a:t>21</a:t>
            </a:fld>
            <a:endParaRPr lang="en-US" altLang="zh-TW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64" y="4675287"/>
            <a:ext cx="55340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i="0" dirty="0" smtClean="0"/>
              <a:t>Table</a:t>
            </a:r>
            <a:r>
              <a:rPr lang="zh-TW" altLang="en-US" b="0" i="0" dirty="0" smtClean="0"/>
              <a:t>： </a:t>
            </a:r>
            <a:r>
              <a:rPr lang="en-US" altLang="zh-TW" b="0" i="0" dirty="0" smtClean="0">
                <a:solidFill>
                  <a:srgbClr val="000000"/>
                </a:solidFill>
                <a:latin typeface="Courier New" pitchFamily="49" charset="0"/>
              </a:rPr>
              <a:t>MTL_SECONDARY_INVENTORIES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i="0" dirty="0" smtClean="0"/>
              <a:t>Unique Key/Primary Key</a:t>
            </a:r>
            <a:r>
              <a:rPr lang="zh-TW" altLang="en-US" b="0" i="0" dirty="0" smtClean="0"/>
              <a:t>： </a:t>
            </a:r>
            <a:r>
              <a:rPr lang="zh-TW" altLang="en-US" b="0" i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TW" b="0" i="0" dirty="0" smtClean="0">
                <a:solidFill>
                  <a:srgbClr val="000000"/>
                </a:solidFill>
                <a:latin typeface="Courier New" pitchFamily="49" charset="0"/>
              </a:rPr>
              <a:t>ORGANIZATION_ID + SECONDARY_INVENTORY_NAME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i="0" dirty="0" smtClean="0"/>
              <a:t>重要欄位說明：</a:t>
            </a:r>
            <a:endParaRPr lang="en-US" altLang="zh-TW" b="0" i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i="0" dirty="0" smtClean="0"/>
              <a:t>MATERIAL_ACCOUNT/MATERIAL_OVERHEAD_ACCOUNT/RESOURCE_ACCOUNT/OVERHEAD_ACCOUNT/OUTSIDE_PROCESSING_ACCOUNT: </a:t>
            </a:r>
            <a:r>
              <a:rPr lang="zh-TW" altLang="en-US" b="0" i="0" dirty="0" smtClean="0"/>
              <a:t>料、材料費用、人工、製費、外包之會計科目</a:t>
            </a:r>
            <a:r>
              <a:rPr lang="en-US" altLang="zh-TW" b="0" i="0" dirty="0" smtClean="0"/>
              <a:t>, reference GL_CODE_COMBINATIONS.CODE_COMBINATION_ID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i="0" dirty="0" smtClean="0"/>
              <a:t>ASSET_INVENTORY : </a:t>
            </a:r>
            <a:r>
              <a:rPr lang="zh-TW" altLang="en-US" b="0" i="0" dirty="0" smtClean="0"/>
              <a:t>是否為資產倉</a:t>
            </a:r>
            <a:r>
              <a:rPr lang="en-US" altLang="zh-TW" b="0" i="0" dirty="0" smtClean="0"/>
              <a:t>,</a:t>
            </a:r>
            <a:r>
              <a:rPr lang="zh-TW" altLang="en-US" b="0" i="0" dirty="0" smtClean="0"/>
              <a:t> </a:t>
            </a:r>
            <a:r>
              <a:rPr lang="en-US" altLang="zh-TW" b="0" i="0" dirty="0" smtClean="0"/>
              <a:t>1-&gt; </a:t>
            </a:r>
            <a:r>
              <a:rPr lang="zh-TW" altLang="en-US" b="0" i="0" dirty="0" smtClean="0"/>
              <a:t>資產倉</a:t>
            </a:r>
            <a:r>
              <a:rPr lang="en-US" altLang="zh-TW" b="0" i="0" dirty="0" smtClean="0"/>
              <a:t>; 2-&gt; </a:t>
            </a:r>
            <a:r>
              <a:rPr lang="zh-TW" altLang="en-US" b="0" i="0" dirty="0" smtClean="0"/>
              <a:t>費用倉</a:t>
            </a:r>
            <a:endParaRPr lang="en-US" altLang="zh-TW" b="0" i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i="0" dirty="0" smtClean="0"/>
              <a:t>STATUS_ID: </a:t>
            </a:r>
            <a:r>
              <a:rPr lang="zh-TW" altLang="en-US" b="0" i="0" dirty="0" smtClean="0"/>
              <a:t>狀態代碼</a:t>
            </a:r>
            <a:r>
              <a:rPr lang="en-US" altLang="zh-TW" b="0" i="0" dirty="0" smtClean="0"/>
              <a:t>,</a:t>
            </a:r>
            <a:r>
              <a:rPr lang="zh-TW" altLang="en-US" b="0" i="0" dirty="0" smtClean="0"/>
              <a:t> </a:t>
            </a:r>
            <a:r>
              <a:rPr lang="en-US" altLang="zh-TW" b="0" i="0" dirty="0" smtClean="0"/>
              <a:t>reference  MTL_MATERIAL_STATUSES_B.STATUS_ID (</a:t>
            </a:r>
            <a:r>
              <a:rPr lang="zh-TW" altLang="en-US" b="0" i="0" dirty="0" smtClean="0"/>
              <a:t>若要得到該代碼的描述</a:t>
            </a:r>
            <a:r>
              <a:rPr lang="en-US" altLang="zh-TW" b="0" i="0" dirty="0" smtClean="0"/>
              <a:t>,</a:t>
            </a:r>
            <a:r>
              <a:rPr lang="zh-TW" altLang="en-US" b="0" i="0" dirty="0" smtClean="0"/>
              <a:t> 必須擷取 </a:t>
            </a:r>
            <a:r>
              <a:rPr lang="en-US" altLang="zh-TW" b="0" i="0" dirty="0" smtClean="0"/>
              <a:t>MTL_MATERIAL_STATUSES_TL)</a:t>
            </a:r>
            <a:br>
              <a:rPr lang="en-US" altLang="zh-TW" b="0" i="0" dirty="0" smtClean="0"/>
            </a:br>
            <a:r>
              <a:rPr lang="zh-TW" altLang="en-US" b="0" i="0" dirty="0" smtClean="0"/>
              <a:t>例如</a:t>
            </a:r>
            <a:r>
              <a:rPr lang="en-US" altLang="zh-TW" b="0" i="0" dirty="0" smtClean="0"/>
              <a:t>:</a:t>
            </a:r>
            <a:r>
              <a:rPr lang="zh-TW" altLang="en-US" b="0" i="0" dirty="0" smtClean="0"/>
              <a:t>　</a:t>
            </a:r>
            <a:endParaRPr lang="en-US" altLang="zh-TW" b="0" i="0" dirty="0" smtClean="0"/>
          </a:p>
          <a:p>
            <a:pPr marL="457200" lvl="1" indent="0" eaLnBrk="1" hangingPunct="1">
              <a:buFont typeface="Calibri" pitchFamily="34" charset="0"/>
              <a:buNone/>
            </a:pPr>
            <a:r>
              <a:rPr lang="en-US" altLang="zh-TW" b="0" i="0" dirty="0" smtClean="0"/>
              <a:t>SELECT MMST.DESCRIPTION</a:t>
            </a:r>
          </a:p>
          <a:p>
            <a:pPr marL="457200" lvl="1" indent="0" eaLnBrk="1" hangingPunct="1">
              <a:buFont typeface="Calibri" pitchFamily="34" charset="0"/>
              <a:buNone/>
            </a:pPr>
            <a:r>
              <a:rPr lang="en-US" altLang="zh-TW" b="0" i="0" dirty="0" smtClean="0"/>
              <a:t>, MMSB.*</a:t>
            </a:r>
          </a:p>
          <a:p>
            <a:pPr marL="457200" lvl="1" indent="0" eaLnBrk="1" hangingPunct="1">
              <a:buFont typeface="Calibri" pitchFamily="34" charset="0"/>
              <a:buNone/>
            </a:pPr>
            <a:r>
              <a:rPr lang="en-US" altLang="zh-TW" b="0" i="0" dirty="0" smtClean="0"/>
              <a:t>FROM </a:t>
            </a:r>
          </a:p>
          <a:p>
            <a:pPr marL="457200" lvl="1" indent="0" eaLnBrk="1" hangingPunct="1">
              <a:buFont typeface="Calibri" pitchFamily="34" charset="0"/>
              <a:buNone/>
            </a:pPr>
            <a:r>
              <a:rPr lang="en-US" altLang="zh-TW" b="0" i="0" dirty="0" smtClean="0"/>
              <a:t>MTL_MATERIAL_STATUSES_B  MMSB , </a:t>
            </a:r>
          </a:p>
          <a:p>
            <a:pPr marL="457200" lvl="1" indent="0" eaLnBrk="1" hangingPunct="1">
              <a:buFont typeface="Calibri" pitchFamily="34" charset="0"/>
              <a:buNone/>
            </a:pPr>
            <a:r>
              <a:rPr lang="en-US" altLang="zh-TW" b="0" i="0" dirty="0" smtClean="0"/>
              <a:t>MTL_MATERIAL_STATUSES_TL MMST </a:t>
            </a:r>
          </a:p>
          <a:p>
            <a:pPr marL="457200" lvl="1" indent="0" eaLnBrk="1" hangingPunct="1">
              <a:buFont typeface="Calibri" pitchFamily="34" charset="0"/>
              <a:buNone/>
            </a:pPr>
            <a:r>
              <a:rPr lang="en-US" altLang="zh-TW" b="0" i="0" dirty="0" smtClean="0"/>
              <a:t>WHERE MMSB.STATUS_ID = MMST.STATUS_ID</a:t>
            </a:r>
          </a:p>
          <a:p>
            <a:pPr marL="457200" lvl="1" indent="0" eaLnBrk="1" hangingPunct="1">
              <a:buFont typeface="Calibri" pitchFamily="34" charset="0"/>
              <a:buNone/>
            </a:pPr>
            <a:r>
              <a:rPr lang="en-US" altLang="zh-TW" b="0" i="0" dirty="0" smtClean="0"/>
              <a:t>AND MMST.LANGUAGE  = 'US'</a:t>
            </a:r>
            <a:r>
              <a:rPr lang="en-US" altLang="zh-TW" sz="1800" b="0" i="0" dirty="0" smtClean="0"/>
              <a:t/>
            </a:r>
            <a:br>
              <a:rPr lang="en-US" altLang="zh-TW" sz="1800" b="0" i="0" dirty="0" smtClean="0"/>
            </a:br>
            <a:endParaRPr lang="en-US" altLang="zh-TW" sz="1800" b="0" i="0" dirty="0" smtClean="0"/>
          </a:p>
          <a:p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 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endParaRPr lang="en-US" altLang="zh-TW" b="1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7A7BD-7908-4837-9C0E-476AAD910B25}" type="slidenum">
              <a:rPr lang="en-US" altLang="zh-TW" smtClean="0"/>
              <a:pPr/>
              <a:t>22</a:t>
            </a:fld>
            <a:endParaRPr lang="en-US" altLang="zh-TW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8240" y="4747295"/>
            <a:ext cx="55340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MTL_ITEM_LOCATIONS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INVENTORY_LOCATION_ID + ORGANIZATION_ID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STATUS_ID: </a:t>
            </a:r>
            <a:r>
              <a:rPr lang="zh-TW" altLang="en-US" b="0" dirty="0" smtClean="0"/>
              <a:t>狀態代碼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reference  MTL_MATERIAL_STATUSES_B.STATUS_ID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zh-TW" altLang="en-US" b="0" dirty="0" smtClean="0"/>
              <a:t>可以利用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MTL_ITEM_LOCATIONS_KFV view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，其中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MTL_ITEM_LOCATIONS_KFV.</a:t>
            </a:r>
            <a:r>
              <a:rPr lang="en-US" altLang="zh-TW" b="0" dirty="0" smtClean="0"/>
              <a:t> CONCATENATED_SEGMENTS</a:t>
            </a:r>
            <a:r>
              <a:rPr lang="zh-TW" altLang="en-US" b="0" dirty="0" smtClean="0"/>
              <a:t>為儲位各節段串連後的值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51D34-DAFB-4E06-8C26-E7FBA18287F0}" type="slidenum">
              <a:rPr lang="en-US" altLang="zh-TW" smtClean="0"/>
              <a:pPr/>
              <a:t>23</a:t>
            </a:fld>
            <a:endParaRPr lang="en-US" altLang="zh-TW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55340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MTL_INTERORG_PARAMETERS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TO_ORGANIZATION_ID + FROM_ORGANIZATION_ID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INTRANSIT_TYPE : </a:t>
            </a:r>
            <a:r>
              <a:rPr lang="zh-TW" altLang="en-US" b="0" dirty="0" smtClean="0"/>
              <a:t>轉撥方式，</a:t>
            </a:r>
            <a:r>
              <a:rPr lang="en-US" altLang="zh-TW" b="0" dirty="0" smtClean="0"/>
              <a:t>1-&gt; Direct ; 2-&gt; </a:t>
            </a:r>
            <a:r>
              <a:rPr lang="en-US" altLang="zh-TW" b="0" dirty="0" err="1" smtClean="0"/>
              <a:t>Intransit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FOB : FOB </a:t>
            </a:r>
            <a:r>
              <a:rPr lang="zh-TW" altLang="en-US" b="0" dirty="0" smtClean="0"/>
              <a:t>條件，</a:t>
            </a:r>
            <a:r>
              <a:rPr lang="en-US" altLang="zh-TW" b="0" dirty="0" smtClean="0"/>
              <a:t>1-&gt; Shipment ; 2-&gt; Receipt 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zh-TW" altLang="en-US" b="0" dirty="0" smtClean="0"/>
              <a:t>可參考</a:t>
            </a:r>
            <a:r>
              <a:rPr lang="en-US" altLang="zh-TW" b="0" dirty="0" smtClean="0"/>
              <a:t>MTL_SHIPPING_NETWORK_VIEW view</a:t>
            </a:r>
            <a:endParaRPr lang="zh-TW" altLang="en-US" b="0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C7811-ABC4-476D-B73D-84E551DC3903}" type="slidenum">
              <a:rPr lang="en-US" altLang="zh-TW" smtClean="0"/>
              <a:pPr/>
              <a:t>24</a:t>
            </a:fld>
            <a:endParaRPr lang="en-US" altLang="zh-TW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1DD412-BFC8-4384-A55D-93987273DF0D}" type="slidenum">
              <a:rPr lang="en-US" altLang="zh-TW" smtClean="0"/>
              <a:pPr/>
              <a:t>25</a:t>
            </a:fld>
            <a:endParaRPr lang="en-US" altLang="zh-TW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7E7533-2096-46CD-99A8-C89792BD7F77}" type="slidenum">
              <a:rPr lang="en-US" altLang="zh-TW" smtClean="0"/>
              <a:pPr/>
              <a:t>26</a:t>
            </a:fld>
            <a:endParaRPr lang="en-US" altLang="zh-TW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C37FC-4ABC-4792-B5DA-4461208406BA}" type="slidenum">
              <a:rPr lang="en-US" altLang="zh-TW" smtClean="0"/>
              <a:pPr/>
              <a:t>27</a:t>
            </a:fld>
            <a:endParaRPr lang="en-US" altLang="zh-TW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63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598240" y="4603279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MTL_ITEM_ATTRIBUTES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ATTRIBUTE_NAME + ZD_EDITION_NAME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zh-TW" b="0" dirty="0" smtClean="0"/>
              <a:t>CONTROL_LEVEL: 1</a:t>
            </a:r>
            <a:r>
              <a:rPr lang="zh-TW" altLang="en-US" b="0" dirty="0" smtClean="0"/>
              <a:t>為</a:t>
            </a:r>
            <a:r>
              <a:rPr lang="en-US" altLang="zh-TW" b="0" dirty="0" smtClean="0"/>
              <a:t>Master Level</a:t>
            </a:r>
            <a:r>
              <a:rPr lang="en-US" altLang="zh-TW" b="0" baseline="0" dirty="0" smtClean="0"/>
              <a:t> ; 2</a:t>
            </a:r>
            <a:r>
              <a:rPr lang="zh-TW" altLang="en-US" b="0" baseline="0" dirty="0" smtClean="0"/>
              <a:t>為</a:t>
            </a:r>
            <a:r>
              <a:rPr lang="en-US" altLang="zh-TW" b="0" baseline="0" dirty="0" smtClean="0"/>
              <a:t>Org Level; </a:t>
            </a:r>
            <a:r>
              <a:rPr lang="zh-TW" altLang="en-US" b="0" baseline="0" dirty="0" smtClean="0"/>
              <a:t>假如資料庫有部份資料為</a:t>
            </a:r>
            <a:r>
              <a:rPr lang="en-US" altLang="zh-TW" b="0" baseline="0" dirty="0" smtClean="0"/>
              <a:t>3, </a:t>
            </a:r>
            <a:r>
              <a:rPr lang="zh-TW" altLang="en-US" b="0" baseline="0" dirty="0" smtClean="0"/>
              <a:t>該筆資料不會列示在此一標準功能上。</a:t>
            </a:r>
            <a:endParaRPr lang="en-US" altLang="zh-TW" b="0" baseline="0" dirty="0" smtClean="0"/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zh-TW" b="0" baseline="0" dirty="0" smtClean="0"/>
              <a:t>USER_ATTRIBUTE_NAME : </a:t>
            </a:r>
            <a:r>
              <a:rPr lang="zh-TW" altLang="en-US" b="0" baseline="0" dirty="0" smtClean="0"/>
              <a:t>畫面上的</a:t>
            </a:r>
            <a:r>
              <a:rPr lang="en-US" altLang="zh-TW" b="0" baseline="0" dirty="0" smtClean="0"/>
              <a:t>”Attribute Name”</a:t>
            </a:r>
            <a:r>
              <a:rPr lang="zh-TW" altLang="en-US" b="0" baseline="0" dirty="0" smtClean="0"/>
              <a:t>欄位。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TW" b="0" dirty="0" smtClean="0"/>
          </a:p>
          <a:p>
            <a:endParaRPr lang="zh-TW" alt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5B09DA-0C1F-435A-8678-941729594E38}" type="slidenum">
              <a:rPr lang="en-US" altLang="zh-TW" smtClean="0"/>
              <a:pPr/>
              <a:t>28</a:t>
            </a:fld>
            <a:endParaRPr lang="en-US" altLang="zh-TW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89" name="備忘稿版面配置區 16"/>
          <p:cNvSpPr>
            <a:spLocks noGrp="1"/>
          </p:cNvSpPr>
          <p:nvPr>
            <p:ph type="body" idx="1"/>
          </p:nvPr>
        </p:nvSpPr>
        <p:spPr bwMode="auto">
          <a:xfrm>
            <a:off x="670248" y="4603279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 MTL_ITEM_STATUS_TL , MTL_STATUS_ATTRIBUTE_VALUES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MTL_ITEM_STATUS_TL : INVENTORY_ITEM_STATUS_CODE + LANGUAGE + ZD_EDITION_NAME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MTL_STATUS_ATTRIBUTE_VALUES : INVENTORY_ITEM_STATUS_CODE + ATTRIBUTE_NAME</a:t>
            </a:r>
            <a:endParaRPr lang="zh-TW" altLang="en-US" b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zh-TW" b="0" dirty="0" smtClean="0"/>
              <a:t>MTL_ITEM_STATUS_TL.LANGUAGE</a:t>
            </a:r>
            <a:r>
              <a:rPr lang="en-US" altLang="zh-TW" b="0" baseline="0" dirty="0" smtClean="0"/>
              <a:t> : </a:t>
            </a:r>
            <a:r>
              <a:rPr lang="zh-TW" altLang="en-US" b="0" baseline="0" dirty="0" smtClean="0"/>
              <a:t>語系</a:t>
            </a:r>
            <a:r>
              <a:rPr lang="en-US" altLang="zh-TW" b="0" baseline="0" dirty="0" smtClean="0"/>
              <a:t>; </a:t>
            </a:r>
            <a:r>
              <a:rPr lang="zh-TW" altLang="en-US" b="0" baseline="0" dirty="0" smtClean="0"/>
              <a:t>若有安裝多語系</a:t>
            </a:r>
            <a:r>
              <a:rPr lang="en-US" altLang="zh-TW" b="0" baseline="0" dirty="0" smtClean="0"/>
              <a:t>, </a:t>
            </a:r>
            <a:r>
              <a:rPr lang="zh-TW" altLang="en-US" b="0" baseline="0" dirty="0" smtClean="0"/>
              <a:t>要注意此一欄位的篩選條件。</a:t>
            </a:r>
            <a:endParaRPr lang="en-US" altLang="zh-TW" b="0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201597-BBE8-4D34-9991-EE9A71E51398}" type="slidenum">
              <a:rPr lang="en-US" altLang="zh-TW" smtClean="0"/>
              <a:pPr/>
              <a:t>29</a:t>
            </a:fld>
            <a:endParaRPr lang="en-US" altLang="zh-TW" smtClean="0"/>
          </a:p>
        </p:txBody>
      </p:sp>
      <p:sp>
        <p:nvSpPr>
          <p:cNvPr id="1228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備忘稿版面配置區 4"/>
          <p:cNvSpPr>
            <a:spLocks noGrp="1"/>
          </p:cNvSpPr>
          <p:nvPr>
            <p:ph type="body" idx="1"/>
          </p:nvPr>
        </p:nvSpPr>
        <p:spPr>
          <a:xfrm>
            <a:off x="814264" y="4603279"/>
            <a:ext cx="5335588" cy="44672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FND_LOOKUP_VALUES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( LOOKUP_TYPE = 'ITEM_TYPE')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 </a:t>
            </a:r>
            <a:endParaRPr lang="zh-TW" altLang="en-US" b="0" dirty="0" smtClean="0"/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en-US" altLang="zh-TW" b="0" dirty="0" smtClean="0"/>
              <a:t>Item Type</a:t>
            </a:r>
            <a:r>
              <a:rPr lang="zh-TW" altLang="en-US" b="0" dirty="0" smtClean="0"/>
              <a:t>以</a:t>
            </a:r>
            <a:r>
              <a:rPr lang="en-US" altLang="zh-TW" b="0" dirty="0" smtClean="0"/>
              <a:t>Lookup Code</a:t>
            </a:r>
            <a:r>
              <a:rPr lang="zh-TW" altLang="en-US" b="0" dirty="0" smtClean="0"/>
              <a:t>的方式建立，要找到</a:t>
            </a:r>
            <a:r>
              <a:rPr lang="en-US" altLang="zh-TW" b="0" dirty="0" smtClean="0"/>
              <a:t>Item Type</a:t>
            </a:r>
            <a:r>
              <a:rPr lang="zh-TW" altLang="en-US" b="0" dirty="0" smtClean="0"/>
              <a:t>的</a:t>
            </a:r>
            <a:r>
              <a:rPr lang="en-US" altLang="zh-TW" b="0" dirty="0" smtClean="0"/>
              <a:t>Meaning</a:t>
            </a:r>
            <a:r>
              <a:rPr lang="zh-TW" altLang="en-US" b="0" dirty="0" smtClean="0"/>
              <a:t>或</a:t>
            </a:r>
            <a:r>
              <a:rPr lang="en-US" altLang="zh-TW" b="0" dirty="0" smtClean="0"/>
              <a:t>Description</a:t>
            </a:r>
            <a:r>
              <a:rPr lang="zh-TW" altLang="en-US" b="0" dirty="0" smtClean="0"/>
              <a:t>，必須指定</a:t>
            </a:r>
            <a:r>
              <a:rPr lang="en-US" altLang="zh-TW" b="0" dirty="0" err="1" smtClean="0"/>
              <a:t>Lookup_Type</a:t>
            </a:r>
            <a:r>
              <a:rPr lang="zh-TW" altLang="en-US" b="0" dirty="0" smtClean="0"/>
              <a:t>及</a:t>
            </a:r>
            <a:r>
              <a:rPr lang="en-US" altLang="zh-TW" b="0" dirty="0" smtClean="0"/>
              <a:t>Language</a:t>
            </a:r>
            <a:r>
              <a:rPr lang="zh-TW" altLang="en-US" b="0" dirty="0" smtClean="0"/>
              <a:t>，而</a:t>
            </a:r>
            <a:r>
              <a:rPr lang="en-US" altLang="zh-TW" b="0" dirty="0" smtClean="0"/>
              <a:t>FND_LOOKUP_VALUES_VL view</a:t>
            </a:r>
            <a:r>
              <a:rPr lang="zh-TW" altLang="en-US" b="0" dirty="0" smtClean="0"/>
              <a:t>已經篩選所在環境的</a:t>
            </a:r>
            <a:r>
              <a:rPr lang="en-US" altLang="zh-TW" b="0" dirty="0" smtClean="0"/>
              <a:t>Language</a:t>
            </a:r>
            <a:r>
              <a:rPr lang="zh-TW" altLang="en-US" b="0" dirty="0" smtClean="0"/>
              <a:t>，所以可用以下</a:t>
            </a:r>
            <a:r>
              <a:rPr lang="en-US" altLang="zh-TW" b="0" dirty="0" err="1" smtClean="0"/>
              <a:t>sql</a:t>
            </a:r>
            <a:r>
              <a:rPr lang="zh-TW" altLang="en-US" b="0" dirty="0" smtClean="0"/>
              <a:t>擷取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  <a:defRPr/>
            </a:pPr>
            <a:endParaRPr lang="en-US" altLang="zh-TW" b="1" dirty="0" smtClean="0"/>
          </a:p>
          <a:p>
            <a:pPr>
              <a:defRPr/>
            </a:pPr>
            <a:r>
              <a:rPr lang="en-US" altLang="zh-TW" dirty="0" smtClean="0"/>
              <a:t>SELECT</a:t>
            </a:r>
          </a:p>
          <a:p>
            <a:pPr>
              <a:defRPr/>
            </a:pPr>
            <a:r>
              <a:rPr lang="en-US" altLang="zh-TW" dirty="0" smtClean="0"/>
              <a:t>(SELECT MEANING </a:t>
            </a:r>
          </a:p>
          <a:p>
            <a:pPr>
              <a:defRPr/>
            </a:pPr>
            <a:r>
              <a:rPr lang="en-US" altLang="zh-TW" dirty="0" smtClean="0"/>
              <a:t> FROM </a:t>
            </a:r>
          </a:p>
          <a:p>
            <a:pPr>
              <a:defRPr/>
            </a:pPr>
            <a:r>
              <a:rPr lang="en-US" altLang="zh-TW" dirty="0" smtClean="0"/>
              <a:t>FND_LOOKUP_VALUES_VL     --- where</a:t>
            </a:r>
            <a:r>
              <a:rPr lang="zh-TW" altLang="en-US" dirty="0" smtClean="0"/>
              <a:t>條件已包括 </a:t>
            </a:r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LANGUAGE = USERENV ('LANG')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WHERE 1=1</a:t>
            </a:r>
          </a:p>
          <a:p>
            <a:pPr>
              <a:defRPr/>
            </a:pPr>
            <a:r>
              <a:rPr lang="en-US" altLang="zh-TW" dirty="0" smtClean="0"/>
              <a:t>AND LOOKUP_TYPE = 'ITEM_TYPE'</a:t>
            </a:r>
          </a:p>
          <a:p>
            <a:pPr>
              <a:defRPr/>
            </a:pPr>
            <a:r>
              <a:rPr lang="en-US" altLang="zh-TW" dirty="0" smtClean="0"/>
              <a:t>AND LOOKUP_CODE = MSIB.ITEM_TYPE </a:t>
            </a:r>
          </a:p>
          <a:p>
            <a:pPr>
              <a:defRPr/>
            </a:pPr>
            <a:r>
              <a:rPr lang="en-US" altLang="zh-TW" dirty="0" smtClean="0"/>
              <a:t>) ITEM_TYPE_MEANING</a:t>
            </a:r>
          </a:p>
          <a:p>
            <a:pPr>
              <a:defRPr/>
            </a:pPr>
            <a:r>
              <a:rPr lang="en-US" altLang="zh-TW" dirty="0" smtClean="0"/>
              <a:t>, B.ITEM_TYPE</a:t>
            </a:r>
          </a:p>
          <a:p>
            <a:pPr>
              <a:defRPr/>
            </a:pPr>
            <a:r>
              <a:rPr lang="en-US" altLang="zh-TW" dirty="0" smtClean="0"/>
              <a:t>, B.*</a:t>
            </a:r>
          </a:p>
          <a:p>
            <a:pPr>
              <a:defRPr/>
            </a:pPr>
            <a:r>
              <a:rPr lang="en-US" altLang="zh-TW" dirty="0" smtClean="0"/>
              <a:t>FROM MTL_SYSTEM_ITEMS_B MSIB</a:t>
            </a:r>
          </a:p>
          <a:p>
            <a:pPr>
              <a:defRPr/>
            </a:pPr>
            <a:r>
              <a:rPr lang="en-US" altLang="zh-TW" dirty="0" smtClean="0"/>
              <a:t>;</a:t>
            </a:r>
            <a:endParaRPr lang="zh-TW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1DBCE-A75B-4537-BEB3-A1EA0CEDFFCD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366B0A-AF80-4B38-83A2-762307A23C92}" type="slidenum">
              <a:rPr lang="en-US" altLang="zh-TW" smtClean="0"/>
              <a:pPr/>
              <a:t>30</a:t>
            </a:fld>
            <a:endParaRPr lang="en-US" altLang="zh-TW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zh-TW" smtClean="0">
                <a:latin typeface="Arial" pitchFamily="34" charset="0"/>
              </a:rPr>
              <a:t> </a:t>
            </a:r>
            <a:r>
              <a:rPr lang="zh-TW" altLang="en-US" smtClean="0">
                <a:latin typeface="Arial" pitchFamily="34" charset="0"/>
              </a:rPr>
              <a:t>料件樣版</a:t>
            </a:r>
            <a:r>
              <a:rPr lang="en-US" altLang="zh-TW" smtClean="0">
                <a:latin typeface="Arial" pitchFamily="34" charset="0"/>
              </a:rPr>
              <a:t>(Item Template)</a:t>
            </a:r>
            <a:r>
              <a:rPr lang="zh-TW" altLang="en-US" smtClean="0">
                <a:latin typeface="Arial" pitchFamily="34" charset="0"/>
              </a:rPr>
              <a:t>，其作用為將較常用的料件屬性設定成一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TW" altLang="en-US" smtClean="0">
                <a:latin typeface="Arial" pitchFamily="34" charset="0"/>
              </a:rPr>
              <a:t>    樣版，往後建立料件時可利用複製樣版即可將預設的料件屬性值帶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TW" altLang="en-US" smtClean="0">
                <a:latin typeface="Arial" pitchFamily="34" charset="0"/>
              </a:rPr>
              <a:t>    入料件屬性中。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endParaRPr lang="zh-TW" altLang="en-US" smtClean="0">
              <a:latin typeface="Arial" pitchFamily="34" charset="0"/>
            </a:endParaRPr>
          </a:p>
          <a:p>
            <a:pPr eaLnBrk="1" hangingPunct="1">
              <a:spcBef>
                <a:spcPct val="40000"/>
              </a:spcBef>
              <a:buFont typeface="Wingdings" pitchFamily="2" charset="2"/>
              <a:buChar char="v"/>
            </a:pPr>
            <a:r>
              <a:rPr lang="zh-TW" altLang="en-US" smtClean="0">
                <a:latin typeface="Arial" pitchFamily="34" charset="0"/>
              </a:rPr>
              <a:t> 有效地定義料件樣板可簡化料件建立時間或流程。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Char char="v"/>
            </a:pPr>
            <a:endParaRPr lang="zh-TW" altLang="en-US" smtClean="0">
              <a:latin typeface="Arial" pitchFamily="34" charset="0"/>
            </a:endParaRPr>
          </a:p>
          <a:p>
            <a:pPr eaLnBrk="1" hangingPunct="1">
              <a:spcBef>
                <a:spcPct val="40000"/>
              </a:spcBef>
              <a:buFont typeface="Wingdings" pitchFamily="2" charset="2"/>
              <a:buChar char="v"/>
            </a:pPr>
            <a:r>
              <a:rPr lang="zh-TW" altLang="en-US" smtClean="0">
                <a:latin typeface="Arial" pitchFamily="34" charset="0"/>
              </a:rPr>
              <a:t> 使用料件樣版可確本料件屬性設定的正確性。</a:t>
            </a:r>
          </a:p>
          <a:p>
            <a:pPr eaLnBrk="1" hangingPunct="1"/>
            <a:endParaRPr lang="en-US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E7F923-8753-4C91-8604-0724020E26F0}" type="slidenum">
              <a:rPr lang="en-US" altLang="zh-TW" smtClean="0"/>
              <a:pPr/>
              <a:t>31</a:t>
            </a:fld>
            <a:endParaRPr lang="en-US" altLang="zh-TW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64" name="備忘稿版面配置區 16"/>
          <p:cNvSpPr>
            <a:spLocks noGrp="1"/>
          </p:cNvSpPr>
          <p:nvPr>
            <p:ph type="body" idx="1"/>
          </p:nvPr>
        </p:nvSpPr>
        <p:spPr bwMode="auto">
          <a:xfrm>
            <a:off x="742256" y="4675287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MTL_ITEM_TEMPLATES ( </a:t>
            </a:r>
            <a:r>
              <a:rPr lang="en-US" altLang="zh-TW" b="0" dirty="0" err="1" smtClean="0"/>
              <a:t>SourceTable</a:t>
            </a:r>
            <a:r>
              <a:rPr lang="en-US" altLang="zh-TW" b="0" dirty="0" smtClean="0"/>
              <a:t>:  </a:t>
            </a:r>
            <a:r>
              <a:rPr lang="en-US" altLang="zh-TW" b="0" dirty="0" err="1" smtClean="0"/>
              <a:t>mtl_item_templates_b</a:t>
            </a:r>
            <a:r>
              <a:rPr lang="en-US" altLang="zh-TW" b="0" dirty="0" smtClean="0"/>
              <a:t> </a:t>
            </a:r>
            <a:r>
              <a:rPr lang="zh-TW" altLang="en-US" b="0" dirty="0" smtClean="0"/>
              <a:t>及 </a:t>
            </a:r>
            <a:r>
              <a:rPr lang="en-US" altLang="zh-TW" b="0" dirty="0" err="1" smtClean="0"/>
              <a:t>mtl_item_templates_tl</a:t>
            </a:r>
            <a:r>
              <a:rPr lang="en-US" altLang="zh-TW" b="0" dirty="0" smtClean="0"/>
              <a:t> </a:t>
            </a:r>
            <a:r>
              <a:rPr lang="en-US" altLang="zh-TW" b="0" dirty="0" err="1" smtClean="0"/>
              <a:t>tl</a:t>
            </a:r>
            <a:r>
              <a:rPr lang="en-US" altLang="zh-TW" b="0" dirty="0" smtClean="0"/>
              <a:t>) , MTL_STATUS_ATTRIBUTE_VALUES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MTL_ITEM_TEMPLATES_B : TEMPLATE_ID + ZD_EDITION_NAME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MTL_ITEM_TEMPLATES_TL : </a:t>
            </a:r>
          </a:p>
          <a:p>
            <a:pPr marL="1143000" lvl="2" indent="-228600" eaLnBrk="1" hangingPunct="1">
              <a:buFont typeface="+mj-lt"/>
              <a:buAutoNum type="alphaLcParenR"/>
            </a:pPr>
            <a:r>
              <a:rPr lang="en-US" altLang="zh-TW" b="0" dirty="0" smtClean="0"/>
              <a:t>TEMPLATE_ID + LANGUAGE + ZD_EDITION_NAME</a:t>
            </a:r>
            <a:r>
              <a:rPr lang="en-US" altLang="zh-TW" b="0" baseline="0" dirty="0" smtClean="0"/>
              <a:t> </a:t>
            </a:r>
          </a:p>
          <a:p>
            <a:pPr marL="1143000" lvl="2" indent="-228600" eaLnBrk="1" hangingPunct="1">
              <a:buFont typeface="+mj-lt"/>
              <a:buAutoNum type="alphaLcParenR"/>
            </a:pPr>
            <a:r>
              <a:rPr lang="en-US" altLang="zh-TW" b="0" dirty="0" smtClean="0"/>
              <a:t>TEMPLATE_NAME + LANGUAGE + ZD_EDITION_NAME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MTL_ITEM_TEMPL_ATTRIBUTES : TEMPLATE_ID + ATTRIBUTE_NAME + ZD_EDITION_NAME</a:t>
            </a:r>
            <a:endParaRPr lang="zh-TW" altLang="en-US" b="0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F45B9-9A55-412E-921B-D60572590A39}" type="slidenum">
              <a:rPr lang="en-US" altLang="zh-TW" smtClean="0"/>
              <a:pPr/>
              <a:t>32</a:t>
            </a:fld>
            <a:endParaRPr lang="en-US" altLang="zh-TW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TW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AB8DA9-02E3-4C40-9497-370D63963C84}" type="slidenum">
              <a:rPr lang="en-US" altLang="zh-TW" smtClean="0"/>
              <a:pPr/>
              <a:t>33</a:t>
            </a:fld>
            <a:endParaRPr lang="en-US" altLang="zh-TW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55340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MTL_UOM_CLASSES_TL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UOM_CLASS+LANGUAGE+ZD_EDITION_NAME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zh-TW" b="0" dirty="0" smtClean="0"/>
              <a:t>LANGUAGE</a:t>
            </a:r>
            <a:r>
              <a:rPr lang="en-US" altLang="zh-TW" b="0" baseline="0" dirty="0" smtClean="0"/>
              <a:t> :</a:t>
            </a:r>
            <a:r>
              <a:rPr lang="zh-TW" altLang="en-US" b="0" baseline="0" dirty="0" smtClean="0"/>
              <a:t>語系</a:t>
            </a:r>
            <a:r>
              <a:rPr lang="en-US" altLang="zh-TW" b="0" baseline="0" dirty="0" smtClean="0"/>
              <a:t>; </a:t>
            </a:r>
            <a:r>
              <a:rPr lang="zh-TW" altLang="en-US" b="0" baseline="0" dirty="0" smtClean="0"/>
              <a:t>若有安裝多語系</a:t>
            </a:r>
            <a:r>
              <a:rPr lang="en-US" altLang="zh-TW" b="0" baseline="0" dirty="0" smtClean="0"/>
              <a:t>, </a:t>
            </a:r>
            <a:r>
              <a:rPr lang="zh-TW" altLang="en-US" b="0" baseline="0" dirty="0" smtClean="0"/>
              <a:t>要注意此一欄位的篩選條件。</a:t>
            </a:r>
            <a:endParaRPr lang="en-US" altLang="zh-TW" b="0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21796-276E-47B8-8AE0-E9031C866F3B}" type="slidenum">
              <a:rPr lang="en-US" altLang="zh-TW" smtClean="0"/>
              <a:pPr/>
              <a:t>34</a:t>
            </a:fld>
            <a:endParaRPr lang="en-US" altLang="zh-TW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5534025" cy="449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MTL_UNITS_OF_MEASURE_TL</a:t>
            </a:r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UNIT_OF_MEASURE+LANGUAGE+ZD_EDITION_NAME </a:t>
            </a:r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UOM_CODE+LANGUAGE+ZD_EDITION_NAME</a:t>
            </a:r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UNIT_OF_MEASURE: 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單位名稱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 允許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25 BYTES</a:t>
            </a:r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UOM_CODE : 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單位簡稱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 僅有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3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碼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en-US" altLang="zh-TW" b="0" dirty="0" smtClean="0"/>
              <a:t>BASE_UOM_FLAG : </a:t>
            </a:r>
            <a:r>
              <a:rPr lang="zh-TW" altLang="en-US" b="0" dirty="0" smtClean="0"/>
              <a:t>該單位是否為該單位類別</a:t>
            </a:r>
            <a:r>
              <a:rPr lang="en-US" altLang="zh-TW" b="0" dirty="0" smtClean="0"/>
              <a:t>(UOM Class)</a:t>
            </a:r>
            <a:r>
              <a:rPr lang="zh-TW" altLang="en-US" b="0" dirty="0" smtClean="0"/>
              <a:t>的基本單位</a:t>
            </a:r>
            <a:endParaRPr lang="en-US" altLang="zh-TW" b="1" dirty="0" smtClean="0"/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en-US" altLang="zh-TW" b="0" dirty="0" smtClean="0"/>
              <a:t>LANGUAGE</a:t>
            </a:r>
            <a:r>
              <a:rPr lang="en-US" altLang="zh-TW" b="0" baseline="0" dirty="0" smtClean="0"/>
              <a:t> :</a:t>
            </a:r>
            <a:r>
              <a:rPr lang="zh-TW" altLang="en-US" b="0" baseline="0" dirty="0" smtClean="0"/>
              <a:t>語系</a:t>
            </a:r>
            <a:r>
              <a:rPr lang="en-US" altLang="zh-TW" b="0" baseline="0" dirty="0" smtClean="0"/>
              <a:t>; </a:t>
            </a:r>
            <a:r>
              <a:rPr lang="zh-TW" altLang="en-US" b="0" baseline="0" dirty="0" smtClean="0"/>
              <a:t>若有安裝多語系</a:t>
            </a:r>
            <a:r>
              <a:rPr lang="en-US" altLang="zh-TW" b="0" baseline="0" dirty="0" smtClean="0"/>
              <a:t>, </a:t>
            </a:r>
            <a:r>
              <a:rPr lang="zh-TW" altLang="en-US" b="0" baseline="0" dirty="0" smtClean="0"/>
              <a:t>要注意此一欄位的篩選條件。</a:t>
            </a:r>
            <a:endParaRPr lang="en-US" altLang="zh-TW" b="0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9A3C62-BF3B-4EB5-ABA2-0B4ED4D84A8A}" type="slidenum">
              <a:rPr lang="en-US" altLang="zh-TW" smtClean="0"/>
              <a:pPr/>
              <a:t>35</a:t>
            </a:fld>
            <a:endParaRPr lang="en-US" altLang="zh-TW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57B3C2-8B75-4054-9DDB-2416600A52DD}" type="slidenum">
              <a:rPr lang="en-US" altLang="zh-TW" smtClean="0"/>
              <a:pPr/>
              <a:t>36</a:t>
            </a:fld>
            <a:endParaRPr lang="en-US" altLang="zh-TW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55340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MTL_UOM_CONVERSIONS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INVENTORY_ITEM_ID+UNIT_OF_MEASURE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INVENTORY_ITEM_ID+UOM_CODE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INVENTORY_ITEM_ID: </a:t>
            </a:r>
            <a:r>
              <a:rPr lang="zh-TW" altLang="en-US" b="0" dirty="0" smtClean="0"/>
              <a:t>標準單位轉換</a:t>
            </a:r>
            <a:r>
              <a:rPr lang="en-US" altLang="zh-TW" b="0" dirty="0" smtClean="0"/>
              <a:t> (</a:t>
            </a:r>
            <a:r>
              <a:rPr lang="zh-TW" altLang="en-US" b="0" dirty="0" smtClean="0"/>
              <a:t>例如</a:t>
            </a:r>
            <a:r>
              <a:rPr lang="en-US" altLang="zh-TW" b="0" dirty="0" smtClean="0"/>
              <a:t>: 1</a:t>
            </a:r>
            <a:r>
              <a:rPr lang="zh-TW" altLang="en-US" b="0" baseline="0" dirty="0" smtClean="0"/>
              <a:t> </a:t>
            </a:r>
            <a:r>
              <a:rPr lang="en-US" altLang="zh-TW" b="0" baseline="0" dirty="0" smtClean="0"/>
              <a:t>Day = 24 Hours) </a:t>
            </a:r>
            <a:r>
              <a:rPr lang="en-US" altLang="zh-TW" b="0" dirty="0" smtClean="0"/>
              <a:t>, </a:t>
            </a:r>
            <a:r>
              <a:rPr lang="zh-TW" altLang="en-US" b="0" dirty="0" smtClean="0"/>
              <a:t>此一欄位值為</a:t>
            </a:r>
            <a:r>
              <a:rPr lang="en-US" altLang="zh-TW" b="0" dirty="0" smtClean="0"/>
              <a:t>0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b="0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B3326-92AF-44FC-930D-07512261C9B2}" type="slidenum">
              <a:rPr lang="en-US" altLang="zh-TW" smtClean="0"/>
              <a:pPr/>
              <a:t>37</a:t>
            </a:fld>
            <a:endParaRPr lang="en-US" altLang="zh-TW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BF304-9596-42C5-AA71-FFB18D03FCAB}" type="slidenum">
              <a:rPr lang="en-US" altLang="zh-TW" smtClean="0"/>
              <a:pPr/>
              <a:t>38</a:t>
            </a:fld>
            <a:endParaRPr lang="en-US" altLang="zh-TW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55340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MTL_UOM_CONVERSIONS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INVENTORY_ITEM_ID+UNIT_OF_MEASURE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INVENTORY_ITEM_ID+UOM_CODE </a:t>
            </a:r>
            <a:endParaRPr lang="en-US" altLang="zh-TW" b="0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9CFFC9-B869-4391-B68E-CB7DE1297F04}" type="slidenum">
              <a:rPr lang="en-US" altLang="zh-TW" smtClean="0"/>
              <a:pPr/>
              <a:t>39</a:t>
            </a:fld>
            <a:endParaRPr lang="en-US" altLang="zh-TW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A06D59-F091-4296-B4D8-25D1CBAD046B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B87937-DB51-4152-B23F-08EBD22970BA}" type="slidenum">
              <a:rPr lang="en-US" altLang="zh-TW" smtClean="0"/>
              <a:pPr/>
              <a:t>40</a:t>
            </a:fld>
            <a:endParaRPr lang="en-US" altLang="zh-TW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55340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MTL_UOM_CLASS_CONVERSIONS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INVENTORY_ITEM_ID+TO_UNIT_OF_MEASURE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zh-TW" b="0" baseline="0" dirty="0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NVENTORY_ITEM_ID+TO_UOM_CODE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TO_UOM_CLASS+INVENTORY_ITEM_ID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BD1C68-2EC6-455A-A6B9-46BEA76E51E6}" type="slidenum">
              <a:rPr lang="en-US" altLang="zh-TW" smtClean="0"/>
              <a:pPr/>
              <a:t>41</a:t>
            </a:fld>
            <a:endParaRPr lang="en-US" altLang="zh-TW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BD1C68-2EC6-455A-A6B9-46BEA76E51E6}" type="slidenum">
              <a:rPr lang="en-US" altLang="zh-TW" smtClean="0"/>
              <a:pPr/>
              <a:t>42</a:t>
            </a:fld>
            <a:endParaRPr lang="en-US" altLang="zh-TW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A30FB6-6A7F-4CFB-9478-84BBC04F9015}" type="slidenum">
              <a:rPr lang="en-US" altLang="zh-TW" smtClean="0"/>
              <a:pPr/>
              <a:t>43</a:t>
            </a:fld>
            <a:endParaRPr lang="en-US" altLang="zh-TW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7FF6E2-CF04-425D-9080-C14540FCCF77}" type="slidenum">
              <a:rPr lang="en-US" altLang="zh-TW" smtClean="0"/>
              <a:pPr/>
              <a:t>44</a:t>
            </a:fld>
            <a:endParaRPr lang="en-US" altLang="zh-TW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41863"/>
            <a:ext cx="4686300" cy="1706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743" tIns="0" rIns="92743" bIns="0">
            <a:spAutoFit/>
          </a:bodyPr>
          <a:lstStyle/>
          <a:p>
            <a:pPr eaLnBrk="1" hangingPunct="1">
              <a:lnSpc>
                <a:spcPct val="130000"/>
              </a:lnSpc>
            </a:pPr>
            <a:endParaRPr lang="en-US" altLang="zh-TW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03409A-123D-4DEB-9EC9-3A66FBE64261}" type="slidenum">
              <a:rPr lang="en-US" altLang="zh-TW" smtClean="0"/>
              <a:pPr/>
              <a:t>45</a:t>
            </a:fld>
            <a:endParaRPr lang="en-US" altLang="zh-TW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zh-TW" altLang="en-US" b="0" dirty="0" smtClean="0"/>
              <a:t>整個</a:t>
            </a:r>
            <a:r>
              <a:rPr lang="en-US" altLang="zh-TW" b="0" dirty="0" smtClean="0"/>
              <a:t>instance</a:t>
            </a:r>
            <a:r>
              <a:rPr lang="zh-TW" altLang="en-US" b="0" dirty="0" smtClean="0"/>
              <a:t>每一種</a:t>
            </a:r>
            <a:r>
              <a:rPr lang="en-US" altLang="zh-TW" b="0" dirty="0" smtClean="0"/>
              <a:t>Item Category</a:t>
            </a:r>
            <a:r>
              <a:rPr lang="zh-TW" altLang="en-US" b="0" dirty="0" smtClean="0"/>
              <a:t>只要設定一次</a:t>
            </a:r>
            <a:endParaRPr lang="en-US" altLang="zh-TW" b="0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D3AC1-72DC-4A41-A034-2B091157EE07}" type="slidenum">
              <a:rPr lang="en-US" altLang="zh-TW" smtClean="0"/>
              <a:pPr/>
              <a:t>46</a:t>
            </a:fld>
            <a:endParaRPr lang="en-US" altLang="zh-TW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55340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MTL_CATEGORIES_B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、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MTL_CATEGORIES_TL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MTL_CATEGORIES_B : CATEGORY_ID + ZD_EDITION_NAME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MTL_CATEGORIES_TL : CATEGORY_ID + LANGUAGE</a:t>
            </a:r>
            <a:r>
              <a:rPr lang="en-US" altLang="zh-TW" b="0" dirty="0" smtClean="0"/>
              <a:t>+ ZD_EDITION_NAME</a:t>
            </a:r>
            <a:endParaRPr lang="zh-TW" altLang="en-US" b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By</a:t>
            </a:r>
            <a:r>
              <a:rPr lang="zh-TW" altLang="en-US" b="0" dirty="0" smtClean="0"/>
              <a:t>每一種</a:t>
            </a:r>
            <a:r>
              <a:rPr lang="en-US" altLang="zh-TW" b="0" dirty="0" smtClean="0"/>
              <a:t>Item Category</a:t>
            </a:r>
            <a:r>
              <a:rPr lang="zh-TW" altLang="en-US" b="0" dirty="0" smtClean="0"/>
              <a:t>建立允許的組合</a:t>
            </a:r>
            <a:r>
              <a:rPr lang="en-US" altLang="zh-TW" b="0" dirty="0" smtClean="0"/>
              <a:t>Category Code</a:t>
            </a:r>
          </a:p>
          <a:p>
            <a:pPr eaLnBrk="1" hangingPunct="1">
              <a:buFont typeface="Wingdings" pitchFamily="2" charset="2"/>
              <a:buNone/>
            </a:pPr>
            <a:endParaRPr lang="zh-TW" altLang="en-US" b="0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CF64C-5DA1-4822-8651-8C2FC4221414}" type="slidenum">
              <a:rPr lang="en-US" altLang="zh-TW" smtClean="0"/>
              <a:pPr/>
              <a:t>47</a:t>
            </a:fld>
            <a:endParaRPr lang="en-US" altLang="zh-TW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713" y="4724400"/>
            <a:ext cx="5608637" cy="457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MTL_CATEGORY_SETS_B</a:t>
            </a:r>
            <a:r>
              <a:rPr lang="zh-TW" altLang="en-US" b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b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MTL_CATEGORY_SETS_TL</a:t>
            </a:r>
            <a:r>
              <a:rPr lang="zh-TW" altLang="en-US" b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b="0" dirty="0" smtClean="0"/>
              <a:t>MTL_CATEGORY_SET_VALID_CATS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MTL_CATEGORY_SETS_B</a:t>
            </a:r>
            <a:r>
              <a:rPr lang="en-US" altLang="zh-TW" b="0" dirty="0" smtClean="0"/>
              <a:t> : CATEGORY_SET_ID + ZD_EDITION_NAME</a:t>
            </a: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eriod"/>
              <a:tabLst/>
              <a:defRPr/>
            </a:pPr>
            <a:r>
              <a:rPr lang="en-US" altLang="zh-TW" b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MTL_CATEGORY_SETS_TL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 : CATEGORY_SET_ID + LANGUAGE </a:t>
            </a:r>
            <a:r>
              <a:rPr lang="en-US" altLang="zh-TW" b="0" dirty="0" smtClean="0"/>
              <a:t>+ ZD_EDITION_NAME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eriod"/>
              <a:tabLst/>
              <a:defRPr/>
            </a:pPr>
            <a:r>
              <a:rPr lang="en-US" altLang="zh-TW" b="0" dirty="0" smtClean="0"/>
              <a:t>MTL_CATEGORY_SET_VALID_CATS</a:t>
            </a:r>
            <a:r>
              <a:rPr lang="en-US" altLang="zh-TW" b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 : CATEGORY_SET_ID + CATEGORY_ID </a:t>
            </a:r>
            <a:r>
              <a:rPr lang="en-US" altLang="zh-TW" b="0" dirty="0" smtClean="0"/>
              <a:t>+ ZD_EDITION_NAME</a:t>
            </a:r>
            <a:endParaRPr lang="zh-TW" altLang="en-US" b="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TW" b="0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4D9B9D-F660-41E6-85BE-32E467355056}" type="slidenum">
              <a:rPr lang="en-US" altLang="zh-TW" smtClean="0"/>
              <a:pPr/>
              <a:t>48</a:t>
            </a:fld>
            <a:endParaRPr lang="en-US" altLang="zh-TW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713" y="4724400"/>
            <a:ext cx="5608637" cy="457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MTL_ITEM_CATEGORIES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ORGANIZATION_ID + INVENTORY_ITEM_ID + CATEGORY_SET_ID + CATEGORY_ID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zh-TW" altLang="en-US" b="0" dirty="0" smtClean="0"/>
              <a:t>每種</a:t>
            </a:r>
            <a:r>
              <a:rPr lang="en-US" altLang="zh-TW" b="0" dirty="0" smtClean="0"/>
              <a:t>Category</a:t>
            </a:r>
            <a:r>
              <a:rPr lang="zh-TW" altLang="en-US" b="0" dirty="0" smtClean="0"/>
              <a:t>的節段不同</a:t>
            </a:r>
            <a:r>
              <a:rPr lang="en-US" altLang="zh-TW" b="0" dirty="0" smtClean="0"/>
              <a:t>(</a:t>
            </a:r>
            <a:r>
              <a:rPr lang="zh-TW" altLang="en-US" b="0" dirty="0" smtClean="0"/>
              <a:t>有的二段、有的三段</a:t>
            </a:r>
            <a:r>
              <a:rPr lang="en-US" altLang="zh-TW" b="0" dirty="0" smtClean="0"/>
              <a:t>…), </a:t>
            </a:r>
            <a:r>
              <a:rPr lang="zh-TW" altLang="en-US" b="0" dirty="0" smtClean="0"/>
              <a:t>可使用  </a:t>
            </a:r>
            <a:r>
              <a:rPr lang="en-US" altLang="zh-TW" b="0" dirty="0" smtClean="0"/>
              <a:t>MTL_ITEM_CATEGORIES_V </a:t>
            </a:r>
            <a:r>
              <a:rPr lang="en-US" altLang="zh-TW" dirty="0" smtClean="0"/>
              <a:t>view, </a:t>
            </a:r>
            <a:r>
              <a:rPr lang="zh-TW" altLang="en-US" dirty="0" smtClean="0"/>
              <a:t>已將使用的節段組合至</a:t>
            </a:r>
            <a:r>
              <a:rPr lang="en-US" altLang="zh-TW" dirty="0" smtClean="0"/>
              <a:t>CATEGORY_CONCAT_SEGS</a:t>
            </a:r>
            <a:r>
              <a:rPr lang="zh-TW" altLang="en-US" dirty="0" smtClean="0"/>
              <a:t>欄位</a:t>
            </a:r>
            <a:endParaRPr lang="zh-TW" altLang="en-US" b="1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63A439-D181-4DF8-BB0E-93A5C4F8ED4B}" type="slidenum">
              <a:rPr lang="en-US" altLang="zh-TW" smtClean="0"/>
              <a:pPr/>
              <a:t>49</a:t>
            </a:fld>
            <a:endParaRPr lang="en-US" altLang="zh-TW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713" y="4724400"/>
            <a:ext cx="5608637" cy="457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MTL_DEFAULT_CATEGORY_SETS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FUNCTIONAL_AREA_ID + ZD_EDITION_NAME</a:t>
            </a:r>
          </a:p>
          <a:p>
            <a:pPr eaLnBrk="1" hangingPunct="1">
              <a:buFont typeface="Wingdings" pitchFamily="2" charset="2"/>
              <a:buNone/>
            </a:pPr>
            <a:endParaRPr lang="zh-TW" altLang="en-US" b="1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06B64-5377-4123-9937-6083E72CC5FC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256" y="4603279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HR_LOCATIONS_ALL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(View: HR_LOCATIONS_V)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LOCATION_ID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zh-TW" b="0" dirty="0" smtClean="0"/>
              <a:t>Country</a:t>
            </a:r>
            <a:r>
              <a:rPr lang="zh-TW" altLang="en-US" b="0" dirty="0" smtClean="0"/>
              <a:t>：</a:t>
            </a:r>
            <a:r>
              <a:rPr lang="zh-TW" altLang="en-US" b="0" baseline="0" dirty="0" smtClean="0"/>
              <a:t>必須用</a:t>
            </a:r>
            <a:r>
              <a:rPr lang="en-US" altLang="zh-TW" b="0" baseline="0" dirty="0" smtClean="0"/>
              <a:t>PER_TERRITORIES value set, </a:t>
            </a:r>
            <a:r>
              <a:rPr lang="zh-TW" altLang="en-US" b="0" baseline="0" dirty="0" smtClean="0"/>
              <a:t>它會儲存國別簡碼</a:t>
            </a:r>
            <a:r>
              <a:rPr lang="en-US" altLang="zh-TW" b="0" baseline="0" dirty="0" smtClean="0"/>
              <a:t>(</a:t>
            </a:r>
            <a:r>
              <a:rPr lang="zh-TW" altLang="en-US" b="0" baseline="0" dirty="0" smtClean="0"/>
              <a:t>例如</a:t>
            </a:r>
            <a:r>
              <a:rPr lang="en-US" altLang="zh-TW" b="0" baseline="0" dirty="0" smtClean="0"/>
              <a:t>: Taiwan </a:t>
            </a:r>
            <a:r>
              <a:rPr lang="zh-TW" altLang="en-US" b="0" baseline="0" dirty="0" smtClean="0"/>
              <a:t>儲存“</a:t>
            </a:r>
            <a:r>
              <a:rPr lang="en-US" altLang="zh-TW" b="0" baseline="0" dirty="0" smtClean="0"/>
              <a:t>TW”)</a:t>
            </a:r>
            <a:r>
              <a:rPr lang="zh-TW" altLang="en-US" b="0" baseline="0" dirty="0" smtClean="0"/>
              <a:t>，此一欄位將與</a:t>
            </a:r>
            <a:r>
              <a:rPr lang="en-US" altLang="zh-TW" b="0" baseline="0" dirty="0" smtClean="0"/>
              <a:t>EBTAX</a:t>
            </a:r>
            <a:r>
              <a:rPr lang="zh-TW" altLang="en-US" b="0" baseline="0" dirty="0" smtClean="0"/>
              <a:t>有極大關係。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zh-TW" b="0" dirty="0" smtClean="0"/>
              <a:t>Address Style</a:t>
            </a:r>
            <a:r>
              <a:rPr lang="en-US" altLang="zh-TW" b="0" baseline="0" dirty="0" smtClean="0"/>
              <a:t> : </a:t>
            </a:r>
            <a:r>
              <a:rPr lang="zh-TW" altLang="en-US" b="0" baseline="0" dirty="0" smtClean="0"/>
              <a:t>可自訂、修改</a:t>
            </a:r>
            <a:endParaRPr lang="en-US" altLang="zh-TW" b="0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8CCBDB-CB2B-40DF-AD59-00A089F0A6FB}" type="slidenum">
              <a:rPr lang="en-US" altLang="zh-TW" smtClean="0"/>
              <a:pPr/>
              <a:t>50</a:t>
            </a:fld>
            <a:endParaRPr lang="en-US" altLang="zh-TW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v"/>
              <a:defRPr/>
            </a:pPr>
            <a:r>
              <a:rPr lang="en-US" altLang="zh-TW" dirty="0" smtClean="0">
                <a:latin typeface="Arial" pitchFamily="34" charset="0"/>
              </a:rPr>
              <a:t> </a:t>
            </a:r>
            <a:r>
              <a:rPr lang="zh-TW" altLang="en-US" dirty="0" smtClean="0">
                <a:latin typeface="Arial" pitchFamily="34" charset="0"/>
              </a:rPr>
              <a:t>「</a:t>
            </a:r>
            <a:r>
              <a:rPr lang="en-US" altLang="zh-TW" dirty="0" smtClean="0">
                <a:latin typeface="Arial" pitchFamily="34" charset="0"/>
              </a:rPr>
              <a:t>Item Catalog</a:t>
            </a:r>
            <a:r>
              <a:rPr lang="zh-TW" altLang="en-US" dirty="0" smtClean="0">
                <a:latin typeface="Arial" pitchFamily="34" charset="0"/>
              </a:rPr>
              <a:t>」指料件目錄</a:t>
            </a:r>
          </a:p>
          <a:p>
            <a:pPr marL="685800" lvl="1" indent="-2286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zh-TW" altLang="en-US" dirty="0" smtClean="0">
                <a:latin typeface="Arial" pitchFamily="34" charset="0"/>
              </a:rPr>
              <a:t> 將料件名稱敘述的格式做統一的規範</a:t>
            </a:r>
          </a:p>
          <a:p>
            <a:pPr marL="685800" lvl="1" indent="-2286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zh-TW" altLang="en-US" dirty="0" smtClean="0">
                <a:latin typeface="Arial" pitchFamily="34" charset="0"/>
              </a:rPr>
              <a:t> 料件目錄在定義料件本身的規格特色，例如此料件的顏色</a:t>
            </a:r>
            <a:r>
              <a:rPr lang="zh-TW" altLang="en-US" dirty="0" smtClean="0">
                <a:latin typeface="Arial" pitchFamily="34" charset="0"/>
                <a:ea typeface="細明體" pitchFamily="49" charset="-120"/>
              </a:rPr>
              <a:t>、</a:t>
            </a:r>
            <a:r>
              <a:rPr lang="zh-TW" altLang="en-US" dirty="0" smtClean="0">
                <a:latin typeface="Arial" pitchFamily="34" charset="0"/>
              </a:rPr>
              <a:t>重量</a:t>
            </a:r>
            <a:r>
              <a:rPr lang="zh-TW" altLang="en-US" dirty="0" smtClean="0">
                <a:latin typeface="Arial" pitchFamily="34" charset="0"/>
                <a:ea typeface="細明體" pitchFamily="49" charset="-120"/>
              </a:rPr>
              <a:t>、</a:t>
            </a:r>
            <a:r>
              <a:rPr lang="zh-TW" altLang="en-US" dirty="0" smtClean="0">
                <a:latin typeface="Arial" pitchFamily="34" charset="0"/>
              </a:rPr>
              <a:t>型態等等</a:t>
            </a:r>
          </a:p>
          <a:p>
            <a:pPr marL="685800" lvl="1" indent="-2286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zh-TW" altLang="en-US" dirty="0" smtClean="0">
                <a:latin typeface="Arial" pitchFamily="34" charset="0"/>
              </a:rPr>
              <a:t> 利用料件目錄可以便利企業與企業間對料件的溝通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Ø"/>
              <a:defRPr/>
            </a:pPr>
            <a:endParaRPr lang="zh-TW" altLang="en-US" dirty="0" smtClean="0">
              <a:latin typeface="Arial" pitchFamily="34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v"/>
              <a:defRPr/>
            </a:pPr>
            <a:r>
              <a:rPr lang="zh-TW" altLang="en-US" dirty="0" smtClean="0">
                <a:latin typeface="Arial" pitchFamily="34" charset="0"/>
              </a:rPr>
              <a:t> 「</a:t>
            </a:r>
            <a:r>
              <a:rPr lang="en-US" altLang="zh-TW" dirty="0" smtClean="0">
                <a:latin typeface="Arial" pitchFamily="34" charset="0"/>
              </a:rPr>
              <a:t>Catalog Group</a:t>
            </a:r>
            <a:r>
              <a:rPr lang="zh-TW" altLang="en-US" dirty="0" smtClean="0">
                <a:latin typeface="Arial" pitchFamily="34" charset="0"/>
              </a:rPr>
              <a:t>」目錄群組</a:t>
            </a:r>
          </a:p>
          <a:p>
            <a:pPr marL="685800" lvl="1" indent="-2286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zh-TW" altLang="en-US" dirty="0" smtClean="0">
                <a:latin typeface="Arial" pitchFamily="34" charset="0"/>
              </a:rPr>
              <a:t> 將同一類描述料件外觀及特性的要素歸為同一群組</a:t>
            </a:r>
          </a:p>
          <a:p>
            <a:pPr marL="685800" lvl="1" indent="-2286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zh-TW" altLang="en-US" dirty="0" smtClean="0">
                <a:latin typeface="Arial" pitchFamily="34" charset="0"/>
              </a:rPr>
              <a:t> 建立料件時，可以針對該料件的特性選擇合適的目錄群組，並指派各目錄要素的值</a:t>
            </a:r>
          </a:p>
          <a:p>
            <a:pPr eaLnBrk="1" hangingPunct="1">
              <a:defRPr/>
            </a:pPr>
            <a:endParaRPr lang="en-US" altLang="zh-TW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820B68-7EB5-4C96-BB5C-D589E9B6E076}" type="slidenum">
              <a:rPr lang="en-US" altLang="zh-TW" smtClean="0"/>
              <a:pPr/>
              <a:t>51</a:t>
            </a:fld>
            <a:endParaRPr lang="en-US" altLang="zh-TW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solidFill>
            <a:srgbClr val="FFFFFF"/>
          </a:solidFill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41863"/>
            <a:ext cx="4911725" cy="2293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743" tIns="0" rIns="92743" bIns="0">
            <a:spAutoFit/>
          </a:bodyPr>
          <a:lstStyle/>
          <a:p>
            <a:pPr eaLnBrk="1" hangingPunct="1">
              <a:lnSpc>
                <a:spcPct val="130000"/>
              </a:lnSpc>
            </a:pPr>
            <a:endParaRPr lang="en-US" altLang="zh-TW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97663-3E1B-4A3C-A34C-9E6A2E75AA29}" type="slidenum">
              <a:rPr lang="en-US" altLang="zh-TW" smtClean="0"/>
              <a:pPr/>
              <a:t>52</a:t>
            </a:fld>
            <a:endParaRPr lang="en-US" altLang="zh-TW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35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742256" y="4747295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MTL_ITEM_CATALOG_GROUPS_B</a:t>
            </a:r>
            <a:r>
              <a:rPr lang="zh-TW" altLang="en-US" b="0" dirty="0" smtClean="0"/>
              <a:t>、</a:t>
            </a:r>
            <a:r>
              <a:rPr lang="en-US" altLang="zh-TW" b="0" dirty="0" smtClean="0"/>
              <a:t>MTL_ITEM_CATALOG_GROUPS_TL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MTL_ITEM_CATALOG_GROUPS_B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ITEM_CATALOG_GROUP_ID + PARENT_CATALOG_GROUP_ID+ ZD_EDITION_NAME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MTL_ITEM_CATALOG_GROUPS_TL :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ITEM_CATALOG_GROUP_ID + LANGUAGE+ ZD_EDITION_NAME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b="0" dirty="0" smtClean="0"/>
          </a:p>
          <a:p>
            <a:endParaRPr lang="zh-TW" altLang="en-US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54C94E-484C-4CDA-A0F2-B1152E85DAB1}" type="slidenum">
              <a:rPr lang="en-US" altLang="zh-TW" smtClean="0"/>
              <a:pPr/>
              <a:t>53</a:t>
            </a:fld>
            <a:endParaRPr lang="en-US" altLang="zh-TW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67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742256" y="4747295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MTL_DESCRIPTIVE_ELEMENTS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ITEM_CATALOG_GROUP_ID 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+ ELEMENT_NAME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138FB0-D980-42CA-A16E-735C60386C80}" type="slidenum">
              <a:rPr lang="en-US" altLang="zh-TW" smtClean="0"/>
              <a:pPr/>
              <a:t>54</a:t>
            </a:fld>
            <a:endParaRPr lang="en-US" altLang="zh-TW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83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526232" y="4603279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MTL_DESCR_ELEMENT_VALUES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INVENTORY_ITEM_ID 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+ ELEMENT_NAME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Item Catalogs</a:t>
            </a:r>
            <a:r>
              <a:rPr lang="zh-TW" altLang="en-US" b="0" dirty="0" smtClean="0"/>
              <a:t>只能在</a:t>
            </a:r>
            <a:r>
              <a:rPr lang="en-US" altLang="zh-TW" b="0" dirty="0" smtClean="0"/>
              <a:t>Master Item</a:t>
            </a:r>
            <a:r>
              <a:rPr lang="zh-TW" altLang="en-US" b="0" dirty="0" smtClean="0"/>
              <a:t>維護 </a:t>
            </a:r>
            <a:r>
              <a:rPr lang="en-US" altLang="zh-TW" b="0" dirty="0" smtClean="0"/>
              <a:t>( Catalog</a:t>
            </a:r>
            <a:r>
              <a:rPr lang="en-US" altLang="zh-TW" b="0" baseline="0" dirty="0" smtClean="0"/>
              <a:t> table</a:t>
            </a:r>
            <a:r>
              <a:rPr lang="zh-TW" altLang="en-US" b="0" baseline="0" dirty="0" smtClean="0"/>
              <a:t>沒有</a:t>
            </a:r>
            <a:r>
              <a:rPr lang="en-US" altLang="zh-TW" b="0" baseline="0" dirty="0" err="1" smtClean="0"/>
              <a:t>Organization_ID</a:t>
            </a:r>
            <a:r>
              <a:rPr lang="zh-TW" altLang="en-US" b="0" baseline="0" dirty="0" smtClean="0"/>
              <a:t>欄位</a:t>
            </a:r>
            <a:r>
              <a:rPr lang="en-US" altLang="zh-TW" b="0" baseline="0" dirty="0" smtClean="0"/>
              <a:t>)</a:t>
            </a:r>
            <a:endParaRPr lang="en-US" altLang="zh-TW" b="0" dirty="0" smtClean="0"/>
          </a:p>
          <a:p>
            <a:endParaRPr lang="zh-TW" altLang="en-US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AEB58-C9E8-4B24-81A0-A908C7DF382B}" type="slidenum">
              <a:rPr lang="en-US" altLang="zh-TW" smtClean="0"/>
              <a:pPr/>
              <a:t>55</a:t>
            </a:fld>
            <a:endParaRPr lang="en-US" altLang="zh-TW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6272" y="4747295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60000"/>
              </a:lnSpc>
              <a:spcBef>
                <a:spcPct val="80000"/>
              </a:spcBef>
              <a:buFont typeface="Wingdings" pitchFamily="2" charset="2"/>
              <a:buChar char="v"/>
            </a:pPr>
            <a:r>
              <a:rPr lang="en-US" altLang="zh-TW" sz="1300" dirty="0" smtClean="0"/>
              <a:t> </a:t>
            </a:r>
            <a:r>
              <a:rPr lang="zh-TW" altLang="en-US" dirty="0" smtClean="0"/>
              <a:t>料件的建立採集中式管理</a:t>
            </a:r>
            <a:r>
              <a:rPr lang="zh-TW" altLang="en-US" dirty="0" smtClean="0">
                <a:latin typeface="標楷體" pitchFamily="65" charset="-120"/>
              </a:rPr>
              <a:t>，</a:t>
            </a:r>
            <a:r>
              <a:rPr lang="zh-TW" altLang="en-US" dirty="0" smtClean="0"/>
              <a:t> 在一組織架構中必須要有一</a:t>
            </a:r>
            <a:r>
              <a:rPr lang="en-US" altLang="zh-TW" dirty="0" smtClean="0"/>
              <a:t>Master Org</a:t>
            </a:r>
            <a:r>
              <a:rPr lang="zh-TW" altLang="en-US" dirty="0" smtClean="0"/>
              <a:t>來管理料件</a:t>
            </a:r>
            <a:r>
              <a:rPr lang="zh-TW" altLang="en-US" dirty="0" smtClean="0">
                <a:latin typeface="標楷體" pitchFamily="65" charset="-120"/>
              </a:rPr>
              <a:t>，而料件的建立是在料件主檔中建立，再依各廠別的需求將料件指派到至各廠，各廠再針對其需求來修改料件的屬性。</a:t>
            </a:r>
          </a:p>
          <a:p>
            <a:pPr eaLnBrk="1" hangingPunct="1">
              <a:lnSpc>
                <a:spcPct val="60000"/>
              </a:lnSpc>
              <a:spcBef>
                <a:spcPct val="80000"/>
              </a:spcBef>
              <a:buFont typeface="Wingdings" pitchFamily="2" charset="2"/>
              <a:buChar char="v"/>
            </a:pPr>
            <a:endParaRPr lang="zh-TW" altLang="en-US" dirty="0" smtClean="0"/>
          </a:p>
          <a:p>
            <a:pPr eaLnBrk="1" hangingPunct="1">
              <a:lnSpc>
                <a:spcPct val="60000"/>
              </a:lnSpc>
              <a:spcBef>
                <a:spcPct val="80000"/>
              </a:spcBef>
              <a:buFont typeface="Wingdings" pitchFamily="2" charset="2"/>
              <a:buChar char="v"/>
            </a:pPr>
            <a:r>
              <a:rPr lang="zh-TW" altLang="en-US" dirty="0" smtClean="0"/>
              <a:t>「</a:t>
            </a:r>
            <a:r>
              <a:rPr lang="en-US" altLang="zh-TW" dirty="0" smtClean="0"/>
              <a:t>Master Item</a:t>
            </a:r>
            <a:r>
              <a:rPr lang="zh-TW" altLang="en-US" dirty="0" smtClean="0"/>
              <a:t>」指料件主檔</a:t>
            </a:r>
            <a:r>
              <a:rPr lang="zh-TW" altLang="en-US" dirty="0" smtClean="0">
                <a:latin typeface="標楷體" pitchFamily="65" charset="-120"/>
              </a:rPr>
              <a:t>，所有料件的皆建立在此層級，由於廠別之間可能會有共用料，所以料件統一建立管理會較有通用性。</a:t>
            </a:r>
          </a:p>
          <a:p>
            <a:pPr eaLnBrk="1" hangingPunct="1">
              <a:lnSpc>
                <a:spcPct val="60000"/>
              </a:lnSpc>
              <a:spcBef>
                <a:spcPct val="80000"/>
              </a:spcBef>
              <a:buFont typeface="Wingdings" pitchFamily="2" charset="2"/>
              <a:buNone/>
            </a:pPr>
            <a:endParaRPr lang="zh-TW" altLang="en-US" dirty="0" smtClean="0">
              <a:latin typeface="標楷體" pitchFamily="65" charset="-120"/>
            </a:endParaRPr>
          </a:p>
          <a:p>
            <a:pPr eaLnBrk="1" hangingPunct="1">
              <a:lnSpc>
                <a:spcPct val="60000"/>
              </a:lnSpc>
              <a:spcBef>
                <a:spcPct val="80000"/>
              </a:spcBef>
              <a:buFont typeface="Wingdings" pitchFamily="2" charset="2"/>
              <a:buChar char="v"/>
            </a:pPr>
            <a:r>
              <a:rPr lang="zh-TW" altLang="en-US" dirty="0" smtClean="0"/>
              <a:t> 「</a:t>
            </a:r>
            <a:r>
              <a:rPr lang="en-US" altLang="zh-TW" dirty="0" smtClean="0"/>
              <a:t>Org Item</a:t>
            </a:r>
            <a:r>
              <a:rPr lang="zh-TW" altLang="en-US" dirty="0" smtClean="0"/>
              <a:t>」指工廠料件</a:t>
            </a:r>
            <a:r>
              <a:rPr lang="zh-TW" altLang="en-US" dirty="0" smtClean="0">
                <a:latin typeface="標楷體" pitchFamily="65" charset="-120"/>
              </a:rPr>
              <a:t>，料件的屬性由工廠層級控管。當料件被指派至工廠層級，料件之屬性可依此工廠的需求調整。</a:t>
            </a:r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F935BF-A59A-4469-8568-84DF09FB97AF}" type="slidenum">
              <a:rPr lang="en-US" altLang="zh-TW" smtClean="0"/>
              <a:pPr/>
              <a:t>56</a:t>
            </a:fld>
            <a:endParaRPr lang="en-US" altLang="zh-TW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39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742256" y="4603279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MTL_SYSTEM_ITEMS_B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INVENTORY_ITEM_ID 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+ ORGANIZATION_ID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PRIMARY_UNIT_OF_MEASURE</a:t>
            </a:r>
            <a:r>
              <a:rPr lang="zh-TW" altLang="en-US" b="0" dirty="0" smtClean="0"/>
              <a:t>及</a:t>
            </a:r>
            <a:r>
              <a:rPr lang="en-US" altLang="zh-TW" b="0" dirty="0" smtClean="0"/>
              <a:t>PRIMARY_UOM_CODE: </a:t>
            </a:r>
            <a:r>
              <a:rPr lang="zh-TW" altLang="en-US" b="0" dirty="0" smtClean="0"/>
              <a:t>庫存主要單位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 此一欄位於料號存檔後就不能修改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ITEM_TYPE : </a:t>
            </a:r>
            <a:r>
              <a:rPr lang="zh-TW" altLang="en-US" b="0" dirty="0" smtClean="0"/>
              <a:t>料號型態</a:t>
            </a:r>
            <a:r>
              <a:rPr lang="en-US" altLang="zh-TW" b="0" dirty="0" smtClean="0"/>
              <a:t>, reference FND_LOOKUP_VALUES_VL ( LOOKUP_TYPE = 'ITEM_TYPE’)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INVENTORY_ITEM_STATUS_CODE : </a:t>
            </a:r>
            <a:r>
              <a:rPr lang="zh-TW" altLang="en-US" b="0" dirty="0" smtClean="0"/>
              <a:t>料號狀態碼 </a:t>
            </a:r>
            <a:r>
              <a:rPr lang="en-US" altLang="zh-TW" b="0" dirty="0" smtClean="0"/>
              <a:t>, </a:t>
            </a:r>
            <a:r>
              <a:rPr lang="zh-TW" altLang="en-US" b="0" dirty="0" smtClean="0"/>
              <a:t>各狀態碼於</a:t>
            </a:r>
            <a:r>
              <a:rPr lang="en-US" altLang="zh-TW" b="0" dirty="0" smtClean="0"/>
              <a:t>Item Status</a:t>
            </a:r>
            <a:r>
              <a:rPr lang="zh-TW" altLang="en-US" b="0" dirty="0" smtClean="0"/>
              <a:t>程式</a:t>
            </a:r>
            <a:r>
              <a:rPr lang="en-US" altLang="zh-TW" b="0" dirty="0" smtClean="0"/>
              <a:t>(Inventory / Setup / Items / Status Code)</a:t>
            </a:r>
            <a:r>
              <a:rPr lang="zh-TW" altLang="en-US" b="0" dirty="0" smtClean="0"/>
              <a:t>控制其可交易的範圍。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TW" b="0" dirty="0" smtClean="0"/>
          </a:p>
          <a:p>
            <a:endParaRPr lang="zh-TW" altLang="en-US" dirty="0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C20ADE-6A69-4676-BE9D-8FB196F21BDD}" type="slidenum">
              <a:rPr lang="en-US" altLang="zh-TW" smtClean="0"/>
              <a:pPr/>
              <a:t>57</a:t>
            </a:fld>
            <a:endParaRPr lang="en-US" altLang="zh-TW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0C3B2F-4C26-4E0C-BF53-3EF784B842E1}" type="slidenum">
              <a:rPr lang="en-US" altLang="zh-TW" smtClean="0"/>
              <a:pPr/>
              <a:t>58</a:t>
            </a:fld>
            <a:endParaRPr lang="en-US" altLang="zh-TW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79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742256" y="4747295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MTL_CROSS_REFERENCE_TYPES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CROSS_REFERENCE_TYPE + ZD_EDITION_NAME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zh-TW" altLang="en-US" b="0" dirty="0" smtClean="0"/>
              <a:t>此一</a:t>
            </a:r>
            <a:r>
              <a:rPr lang="en-US" altLang="zh-TW" b="0" dirty="0" smtClean="0"/>
              <a:t>REFERENCE TYPE</a:t>
            </a:r>
            <a:r>
              <a:rPr lang="zh-TW" altLang="en-US" b="0" dirty="0" smtClean="0"/>
              <a:t>設定不分</a:t>
            </a:r>
            <a:r>
              <a:rPr lang="en-US" altLang="zh-TW" b="0" dirty="0" smtClean="0"/>
              <a:t>ORGANIZATIONS</a:t>
            </a:r>
          </a:p>
          <a:p>
            <a:endParaRPr lang="zh-TW" altLang="en-US" dirty="0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27D86-7E0F-4AB6-9908-D06BD4D53C94}" type="slidenum">
              <a:rPr lang="en-US" altLang="zh-TW" smtClean="0"/>
              <a:pPr/>
              <a:t>59</a:t>
            </a:fld>
            <a:endParaRPr lang="en-US" altLang="zh-TW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611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670248" y="4603279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MTL_CROSS_REFERENCES_B, MTL_CROSS_REFERENCES_TL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MTL_CROSS_REFERENCES_B :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TW" b="0" dirty="0" smtClean="0"/>
              <a:t>CROSS_REFERENCE_ID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TW" b="0" dirty="0" smtClean="0"/>
              <a:t>CROSS_REFERENCE_TYPE + CROSS_REFERENCE +  ORGANIZATION_ID + INVENTORY_ITEM_ID + SOURCE_SYSTEM_ID + START_DATE_ACTIVE + END_DATE_ACTIVE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MTL_CROSS_REFERENCES_TL : CROSS_REFERENCE_ID + LANGUAGE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ORGANIZATION_ID : </a:t>
            </a:r>
            <a:r>
              <a:rPr lang="zh-TW" altLang="en-US" b="0" dirty="0" smtClean="0"/>
              <a:t>勾選</a:t>
            </a:r>
            <a:r>
              <a:rPr lang="en-US" altLang="zh-TW" b="0" dirty="0" smtClean="0"/>
              <a:t>’ Application to All Organizations’</a:t>
            </a:r>
            <a:r>
              <a:rPr lang="zh-TW" altLang="en-US" b="0" dirty="0" smtClean="0"/>
              <a:t>時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 表示此一對照參考適用於所有</a:t>
            </a:r>
            <a:r>
              <a:rPr lang="en-US" altLang="zh-TW" b="0" dirty="0" smtClean="0"/>
              <a:t>Organizations, </a:t>
            </a:r>
            <a:r>
              <a:rPr lang="zh-TW" altLang="en-US" b="0" dirty="0" smtClean="0"/>
              <a:t>此欄位值為</a:t>
            </a:r>
            <a:r>
              <a:rPr lang="en-US" altLang="zh-TW" b="0" dirty="0" smtClean="0"/>
              <a:t>NULL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zh-TW" altLang="en-US" b="0" dirty="0" smtClean="0"/>
              <a:t>同一料號在同一</a:t>
            </a:r>
            <a:r>
              <a:rPr lang="en-US" altLang="zh-TW" b="0" dirty="0" smtClean="0"/>
              <a:t>Cross Reference Type</a:t>
            </a:r>
            <a:r>
              <a:rPr lang="zh-TW" altLang="en-US" b="0" dirty="0" smtClean="0"/>
              <a:t>可於不同</a:t>
            </a:r>
            <a:r>
              <a:rPr lang="en-US" altLang="zh-TW" b="0" dirty="0" smtClean="0"/>
              <a:t>Organization</a:t>
            </a:r>
            <a:r>
              <a:rPr lang="zh-TW" altLang="en-US" b="0" dirty="0" smtClean="0"/>
              <a:t>對照參考不同的值</a:t>
            </a:r>
            <a:r>
              <a:rPr lang="en-US" altLang="zh-TW" b="0" dirty="0" smtClean="0"/>
              <a:t>(Value)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06B64-5377-4123-9937-6083E72CC5FC}" type="slidenum">
              <a:rPr lang="en-US" altLang="zh-TW" smtClean="0"/>
              <a:pPr/>
              <a:t>6</a:t>
            </a:fld>
            <a:endParaRPr lang="en-US" altLang="zh-TW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256" y="4603279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baseline="0" dirty="0" smtClean="0"/>
              <a:t> Inventory Location Address</a:t>
            </a:r>
            <a:r>
              <a:rPr lang="zh-TW" altLang="en-US" b="0" baseline="0" dirty="0" smtClean="0"/>
              <a:t> </a:t>
            </a:r>
            <a:r>
              <a:rPr lang="en-US" altLang="zh-TW" b="0" baseline="0" dirty="0" smtClean="0"/>
              <a:t>Style</a:t>
            </a:r>
            <a:r>
              <a:rPr lang="zh-TW" altLang="en-US" b="0" baseline="0" dirty="0" smtClean="0"/>
              <a:t>選項的欄位內容</a:t>
            </a:r>
            <a:r>
              <a:rPr lang="en-US" altLang="zh-TW" b="0" baseline="0" dirty="0" smtClean="0"/>
              <a:t>, </a:t>
            </a:r>
            <a:r>
              <a:rPr lang="zh-TW" altLang="en-US" b="0" baseline="0" dirty="0" smtClean="0"/>
              <a:t>可在</a:t>
            </a:r>
            <a:r>
              <a:rPr lang="en-US" altLang="zh-TW" b="0" baseline="0" dirty="0" smtClean="0"/>
              <a:t>” Location </a:t>
            </a:r>
            <a:r>
              <a:rPr lang="en-US" altLang="zh-TW" b="0" baseline="0" dirty="0" err="1" smtClean="0"/>
              <a:t>Address”Descriptive</a:t>
            </a:r>
            <a:r>
              <a:rPr lang="en-US" altLang="zh-TW" b="0" baseline="0" dirty="0" smtClean="0"/>
              <a:t> Segment</a:t>
            </a:r>
            <a:r>
              <a:rPr lang="zh-TW" altLang="en-US" b="0" baseline="0" dirty="0" smtClean="0"/>
              <a:t>維護。</a:t>
            </a:r>
            <a:endParaRPr lang="en-US" altLang="zh-TW" b="0" baseline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baseline="0" dirty="0" smtClean="0"/>
              <a:t>請注意</a:t>
            </a:r>
            <a:r>
              <a:rPr lang="en-US" altLang="zh-TW" b="0" baseline="0" dirty="0" smtClean="0"/>
              <a:t>Country</a:t>
            </a:r>
            <a:r>
              <a:rPr lang="zh-TW" altLang="en-US" b="0" baseline="0" dirty="0" smtClean="0"/>
              <a:t>國別</a:t>
            </a:r>
            <a:r>
              <a:rPr lang="en-US" altLang="zh-TW" b="0" baseline="0" dirty="0" smtClean="0"/>
              <a:t>, </a:t>
            </a:r>
            <a:r>
              <a:rPr lang="zh-TW" altLang="en-US" b="0" baseline="0" dirty="0" smtClean="0"/>
              <a:t>必須用</a:t>
            </a:r>
            <a:r>
              <a:rPr lang="en-US" altLang="zh-TW" b="0" baseline="0" dirty="0" smtClean="0"/>
              <a:t>PER_TERRITORIES value set, </a:t>
            </a:r>
            <a:r>
              <a:rPr lang="zh-TW" altLang="en-US" b="0" baseline="0" dirty="0" smtClean="0"/>
              <a:t>它會儲存國別簡碼</a:t>
            </a:r>
            <a:r>
              <a:rPr lang="en-US" altLang="zh-TW" b="0" baseline="0" dirty="0" smtClean="0"/>
              <a:t>(</a:t>
            </a:r>
            <a:r>
              <a:rPr lang="zh-TW" altLang="en-US" b="0" baseline="0" dirty="0" smtClean="0"/>
              <a:t>例如</a:t>
            </a:r>
            <a:r>
              <a:rPr lang="en-US" altLang="zh-TW" b="0" baseline="0" dirty="0" smtClean="0"/>
              <a:t>: Taiwan </a:t>
            </a:r>
            <a:r>
              <a:rPr lang="zh-TW" altLang="en-US" b="0" baseline="0" dirty="0" smtClean="0"/>
              <a:t>儲存“</a:t>
            </a:r>
            <a:r>
              <a:rPr lang="en-US" altLang="zh-TW" b="0" baseline="0" dirty="0" smtClean="0"/>
              <a:t>TW”)</a:t>
            </a:r>
            <a:r>
              <a:rPr lang="zh-TW" altLang="en-US" b="0" baseline="0" dirty="0" smtClean="0"/>
              <a:t>，此一欄位將與</a:t>
            </a:r>
            <a:r>
              <a:rPr lang="en-US" altLang="zh-TW" b="0" baseline="0" dirty="0" smtClean="0"/>
              <a:t>EBTAX</a:t>
            </a:r>
            <a:r>
              <a:rPr lang="zh-TW" altLang="en-US" b="0" baseline="0" dirty="0" smtClean="0"/>
              <a:t>有極大關係。</a:t>
            </a:r>
            <a:endParaRPr lang="en-US" altLang="zh-TW" b="0" dirty="0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5B206-4062-4541-A442-698D0DF3978F}" type="slidenum">
              <a:rPr lang="en-US" altLang="zh-TW" smtClean="0"/>
              <a:pPr/>
              <a:t>60</a:t>
            </a:fld>
            <a:endParaRPr lang="en-US" altLang="zh-TW" smtClean="0"/>
          </a:p>
        </p:txBody>
      </p:sp>
      <p:sp>
        <p:nvSpPr>
          <p:cNvPr id="153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1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598240" y="4675287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MTL_RELATED_ITEMS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 INVENTORY_ITEM_ID + RELATED_ITEM_ID + RELATIONSHIP_TYPE_ID + ORGANIZATION_ID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RELATIONSHIP_TYPE_ID : reference MFG_LOOKUPS (LOOKUP_TYPE = 'MTL_RELATIONSHIP_TYPES‘)</a:t>
            </a:r>
          </a:p>
          <a:p>
            <a:pPr marL="685800" lvl="1" indent="-228600" eaLnBrk="1" hangingPunct="1">
              <a:buFont typeface="+mj-lt"/>
              <a:buNone/>
            </a:pPr>
            <a:endParaRPr lang="en-US" altLang="zh-TW" b="0" dirty="0" smtClean="0"/>
          </a:p>
          <a:p>
            <a:endParaRPr lang="zh-TW" altLang="en-US" dirty="0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9FC9C-356E-4685-9121-ADFD2E935181}" type="slidenum">
              <a:rPr lang="en-US" altLang="zh-TW" smtClean="0"/>
              <a:pPr/>
              <a:t>61</a:t>
            </a:fld>
            <a:endParaRPr lang="en-US" altLang="zh-TW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47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526232" y="4675287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MTL_MANUFACTURERS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 MANUFACTURER_ID</a:t>
            </a:r>
          </a:p>
          <a:p>
            <a:endParaRPr lang="zh-TW" altLang="en-US" dirty="0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83A9C-6AAC-43A3-A71F-35B1E4A72B8F}" type="slidenum">
              <a:rPr lang="en-US" altLang="zh-TW" smtClean="0"/>
              <a:pPr/>
              <a:t>62</a:t>
            </a:fld>
            <a:endParaRPr lang="en-US" altLang="zh-TW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71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742256" y="4675287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MTL_MFG_PART_NUMBERS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 ORGANIZATION_ID + MANUFACTURER_ID +  INVENTORY_ITEM_ID + MFG_PART_NUM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b="0" dirty="0" smtClean="0"/>
          </a:p>
          <a:p>
            <a:endParaRPr lang="zh-TW" altLang="en-US" dirty="0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4A19D2-E884-4BB5-A9A0-50B408761944}" type="slidenum">
              <a:rPr lang="en-US" altLang="zh-TW" smtClean="0"/>
              <a:pPr/>
              <a:t>63</a:t>
            </a:fld>
            <a:endParaRPr lang="en-US" altLang="zh-TW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7655B-66CB-402F-AFB7-D2E0ABF110DE}" type="slidenum">
              <a:rPr lang="en-US" altLang="zh-TW" smtClean="0"/>
              <a:pPr/>
              <a:t>64</a:t>
            </a:fld>
            <a:endParaRPr lang="en-US" altLang="zh-TW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0242C6-967C-4F8B-B101-E74FE817714E}" type="slidenum">
              <a:rPr lang="en-US" altLang="zh-TW" smtClean="0"/>
              <a:pPr/>
              <a:t>65</a:t>
            </a:fld>
            <a:endParaRPr lang="en-US" altLang="zh-TW" smtClean="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016E9-8E0A-47E6-A8C5-6C1FC11E8AF7}" type="slidenum">
              <a:rPr lang="en-US" altLang="zh-TW" smtClean="0"/>
              <a:pPr/>
              <a:t>66</a:t>
            </a:fld>
            <a:endParaRPr lang="en-US" altLang="zh-TW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D073D-DF61-4BF2-8760-AE4282CE9F96}" type="slidenum">
              <a:rPr lang="en-US" altLang="zh-TW" smtClean="0"/>
              <a:pPr/>
              <a:t>67</a:t>
            </a:fld>
            <a:endParaRPr lang="en-US" altLang="zh-TW" smtClean="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91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526232" y="4675287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MTL_TXN_SOURCE_TYPES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 TRANSACTION_SOURCE_TYPE_ID + ZD_EDITION_NAME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System</a:t>
            </a:r>
            <a:r>
              <a:rPr lang="zh-TW" altLang="en-US" b="0" dirty="0" smtClean="0"/>
              <a:t>頁籤為系統標準定義，不可刪除或新增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User</a:t>
            </a:r>
            <a:r>
              <a:rPr lang="zh-TW" altLang="en-US" b="0" dirty="0" smtClean="0"/>
              <a:t>頁籤開放使用者自定</a:t>
            </a:r>
            <a:endParaRPr lang="en-US" altLang="zh-TW" b="0" dirty="0" smtClean="0"/>
          </a:p>
          <a:p>
            <a:endParaRPr lang="zh-TW" altLang="en-US" dirty="0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BE3D8-9FB6-42C9-AF29-FDE3D6F19EB6}" type="slidenum">
              <a:rPr lang="en-US" altLang="zh-TW" smtClean="0"/>
              <a:pPr/>
              <a:t>68</a:t>
            </a:fld>
            <a:endParaRPr lang="en-US" altLang="zh-TW" smtClean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5459412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FND_LOOKUP_VALUES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( LOOKUP_TYPE = 'MTL_TRANSACTION_ACTION')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 </a:t>
            </a:r>
            <a:endParaRPr lang="zh-TW" altLang="en-US" b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TRANSACTION ACTION</a:t>
            </a:r>
            <a:r>
              <a:rPr lang="zh-TW" altLang="en-US" b="0" dirty="0" smtClean="0"/>
              <a:t>與 </a:t>
            </a:r>
            <a:r>
              <a:rPr lang="en-US" altLang="zh-TW" b="0" dirty="0" smtClean="0"/>
              <a:t>material transactions</a:t>
            </a:r>
            <a:r>
              <a:rPr lang="zh-TW" altLang="en-US" b="0" dirty="0" smtClean="0"/>
              <a:t>的</a:t>
            </a:r>
            <a:r>
              <a:rPr lang="en-US" altLang="zh-TW" b="0" dirty="0" smtClean="0"/>
              <a:t>Accounting Rule</a:t>
            </a:r>
            <a:r>
              <a:rPr lang="zh-TW" altLang="en-US" b="0" dirty="0" smtClean="0"/>
              <a:t>有極大的關係，若自定</a:t>
            </a:r>
            <a:r>
              <a:rPr lang="en-US" altLang="zh-TW" b="0" dirty="0" smtClean="0"/>
              <a:t>Transaction Actions</a:t>
            </a:r>
            <a:r>
              <a:rPr lang="zh-TW" altLang="en-US" b="0" dirty="0" smtClean="0"/>
              <a:t>，相對也可能需要客製</a:t>
            </a:r>
            <a:r>
              <a:rPr lang="en-US" altLang="zh-TW" b="0" dirty="0" smtClean="0"/>
              <a:t>Create Accounting</a:t>
            </a:r>
            <a:r>
              <a:rPr lang="zh-TW" altLang="en-US" b="0" dirty="0" smtClean="0"/>
              <a:t>的相關程式</a:t>
            </a:r>
            <a:endParaRPr lang="en-US" altLang="zh-TW" b="0" dirty="0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083ED4-FA98-4D7A-9D19-DDED87A02198}" type="slidenum">
              <a:rPr lang="en-US" altLang="zh-TW" smtClean="0"/>
              <a:pPr/>
              <a:t>69</a:t>
            </a:fld>
            <a:endParaRPr lang="en-US" altLang="zh-TW" smtClean="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47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454224" y="4747295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MTL_TRANSACTION_TYPES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 TRANSACTION_TYPE_ID + ZD_EDITION_NAME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System</a:t>
            </a:r>
            <a:r>
              <a:rPr lang="zh-TW" altLang="en-US" b="0" dirty="0" smtClean="0"/>
              <a:t>頁籤為系統標準定義，不可刪除或新增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User</a:t>
            </a:r>
            <a:r>
              <a:rPr lang="zh-TW" altLang="en-US" b="0" dirty="0" smtClean="0"/>
              <a:t>頁籤開放使用者自定</a:t>
            </a:r>
            <a:endParaRPr lang="en-US" altLang="zh-TW" b="0" dirty="0" smtClean="0"/>
          </a:p>
          <a:p>
            <a:endParaRPr lang="zh-TW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06B64-5377-4123-9937-6083E72CC5FC}" type="slidenum">
              <a:rPr lang="en-US" altLang="zh-TW" smtClean="0"/>
              <a:pPr/>
              <a:t>7</a:t>
            </a:fld>
            <a:endParaRPr lang="en-US" altLang="zh-TW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256" y="4603279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HR_LOCATIONS_ALL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(View: HR_LOCATIONS_V)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LOCATION_ID</a:t>
            </a:r>
            <a:endParaRPr lang="en-US" altLang="zh-TW" b="0" dirty="0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FD28B1-917E-4F9C-8B46-AB4EF0718028}" type="slidenum">
              <a:rPr lang="en-US" altLang="zh-TW" smtClean="0"/>
              <a:pPr/>
              <a:t>70</a:t>
            </a:fld>
            <a:endParaRPr lang="en-US" altLang="zh-TW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7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598240" y="4675287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MTL_TRANSACTION_REASONS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 REASON_ID</a:t>
            </a:r>
          </a:p>
          <a:p>
            <a:endParaRPr lang="zh-TW" altLang="en-US" dirty="0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94807D-7916-455E-973C-522A6556059C}" type="slidenum">
              <a:rPr lang="en-US" altLang="zh-TW" smtClean="0"/>
              <a:pPr/>
              <a:t>71</a:t>
            </a:fld>
            <a:endParaRPr lang="en-US" altLang="zh-TW" smtClean="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91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670248" y="4603279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MTL_ITEM_SUB_DEFAULTS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INVENTORY_ITEM_ID + ORGANIZATION_ID + DEFAULT_TYPE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DEFAULT_TYPE : reference </a:t>
            </a:r>
            <a:r>
              <a:rPr lang="en-US" altLang="zh-TW" b="0" dirty="0" err="1" smtClean="0"/>
              <a:t>MFG_LOOKUPS.lookup_type</a:t>
            </a:r>
            <a:r>
              <a:rPr lang="en-US" altLang="zh-TW" b="0" dirty="0" smtClean="0"/>
              <a:t> = ‘MTL_DEFAULT_SUBINVENTORY’</a:t>
            </a:r>
          </a:p>
          <a:p>
            <a:endParaRPr lang="zh-TW" altLang="en-US" dirty="0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54ED2F-E3F6-4579-A961-77A4E9303138}" type="slidenum">
              <a:rPr lang="en-US" altLang="zh-TW" smtClean="0"/>
              <a:pPr/>
              <a:t>72</a:t>
            </a:fld>
            <a:endParaRPr lang="en-US" altLang="zh-TW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919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598240" y="4675287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MTL_ITEM_LOC_DEFAULTS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 INVENTORY_ITEM_ID + ORGANIZATION_ID + SUBINVENTORY_CODE + DEFAULT_TYPE 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DEFAULT_TYPE : reference </a:t>
            </a:r>
            <a:r>
              <a:rPr lang="en-US" altLang="zh-TW" b="0" dirty="0" err="1" smtClean="0"/>
              <a:t>MFG_LOOKUPS.lookup_type</a:t>
            </a:r>
            <a:r>
              <a:rPr lang="en-US" altLang="zh-TW" b="0" dirty="0" smtClean="0"/>
              <a:t> = ‘MTL_DEFAULT_LOCATORS’</a:t>
            </a:r>
          </a:p>
          <a:p>
            <a:endParaRPr lang="zh-TW" altLang="en-US" dirty="0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8B8706-A0EE-4ADF-AF8F-9CAF7B8241C4}" type="slidenum">
              <a:rPr lang="en-US" altLang="zh-TW" smtClean="0"/>
              <a:pPr/>
              <a:t>73</a:t>
            </a:fld>
            <a:endParaRPr lang="en-US" altLang="zh-TW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F77C9-5333-49A4-8F34-4D5CF1EAD5F7}" type="slidenum">
              <a:rPr lang="en-US" altLang="zh-TW" smtClean="0"/>
              <a:pPr/>
              <a:t>74</a:t>
            </a:fld>
            <a:endParaRPr lang="en-US" altLang="zh-TW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" name="備忘稿版面配置區 5"/>
          <p:cNvSpPr>
            <a:spLocks noGrp="1"/>
          </p:cNvSpPr>
          <p:nvPr>
            <p:ph type="body" idx="1"/>
          </p:nvPr>
        </p:nvSpPr>
        <p:spPr>
          <a:xfrm>
            <a:off x="598240" y="4675287"/>
            <a:ext cx="5335588" cy="446722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MTL_MATERIAL_TRANSACTIONS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 TRANSACTION_ID</a:t>
            </a:r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en-US" altLang="zh-TW" b="0" dirty="0" smtClean="0"/>
              <a:t>ORGANIZATION_ID + INVENTORY_ITEM_ID : </a:t>
            </a:r>
            <a:r>
              <a:rPr lang="zh-TW" altLang="en-US" b="0" dirty="0" smtClean="0"/>
              <a:t>料號</a:t>
            </a:r>
            <a:r>
              <a:rPr lang="en-US" altLang="zh-TW" b="0" dirty="0" smtClean="0"/>
              <a:t>ID, reference </a:t>
            </a:r>
            <a:r>
              <a:rPr lang="en-US" altLang="zh-TW" b="0" dirty="0" err="1" smtClean="0"/>
              <a:t>MTL_SYSTEM_ITEMS_B.organization_id</a:t>
            </a:r>
            <a:r>
              <a:rPr lang="en-US" altLang="zh-TW" b="0" dirty="0" smtClean="0"/>
              <a:t> + </a:t>
            </a:r>
            <a:r>
              <a:rPr lang="en-US" altLang="zh-TW" b="0" dirty="0" err="1" smtClean="0"/>
              <a:t>inventory_item_id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en-US" altLang="zh-TW" b="0" dirty="0" smtClean="0"/>
              <a:t>TRANSACTION_DATE: </a:t>
            </a:r>
            <a:r>
              <a:rPr lang="zh-TW" altLang="en-US" b="0" dirty="0" smtClean="0"/>
              <a:t>大部份是有時分秒的記錄</a:t>
            </a:r>
            <a:r>
              <a:rPr lang="en-US" altLang="zh-TW" b="0" dirty="0" smtClean="0"/>
              <a:t>, </a:t>
            </a:r>
            <a:r>
              <a:rPr lang="zh-TW" altLang="en-US" b="0" dirty="0" smtClean="0"/>
              <a:t>在寫程式時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 假如</a:t>
            </a:r>
            <a:r>
              <a:rPr lang="en-US" altLang="zh-TW" b="0" dirty="0" smtClean="0"/>
              <a:t>where</a:t>
            </a:r>
            <a:r>
              <a:rPr lang="zh-TW" altLang="en-US" b="0" dirty="0" smtClean="0"/>
              <a:t>條件將它</a:t>
            </a:r>
            <a:r>
              <a:rPr lang="en-US" altLang="zh-TW" b="0" dirty="0" smtClean="0"/>
              <a:t>truncate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( </a:t>
            </a:r>
            <a:r>
              <a:rPr lang="en-US" altLang="zh-TW" b="0" dirty="0" err="1" smtClean="0"/>
              <a:t>trunc</a:t>
            </a:r>
            <a:r>
              <a:rPr lang="en-US" altLang="zh-TW" b="0" dirty="0" smtClean="0"/>
              <a:t>(</a:t>
            </a:r>
            <a:r>
              <a:rPr lang="en-US" altLang="zh-TW" b="0" dirty="0" err="1" smtClean="0"/>
              <a:t>transaction_date</a:t>
            </a:r>
            <a:r>
              <a:rPr lang="en-US" altLang="zh-TW" b="0" dirty="0" smtClean="0"/>
              <a:t>) ) ,</a:t>
            </a:r>
            <a:r>
              <a:rPr lang="zh-TW" altLang="en-US" b="0" dirty="0" smtClean="0"/>
              <a:t> 那麼就用不到一般以</a:t>
            </a:r>
            <a:r>
              <a:rPr lang="en-US" altLang="zh-TW" b="0" dirty="0" err="1" smtClean="0"/>
              <a:t>transaction_date</a:t>
            </a:r>
            <a:r>
              <a:rPr lang="zh-TW" altLang="en-US" b="0" dirty="0" smtClean="0"/>
              <a:t>的</a:t>
            </a:r>
            <a:r>
              <a:rPr lang="en-US" altLang="zh-TW" b="0" dirty="0" smtClean="0"/>
              <a:t>index, </a:t>
            </a:r>
            <a:r>
              <a:rPr lang="zh-TW" altLang="en-US" b="0" dirty="0" smtClean="0"/>
              <a:t>將影響</a:t>
            </a:r>
            <a:r>
              <a:rPr lang="en-US" altLang="zh-TW" b="0" dirty="0" smtClean="0"/>
              <a:t>performance</a:t>
            </a:r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en-US" altLang="zh-TW" b="0" dirty="0" smtClean="0"/>
              <a:t>TRANSACTION_TYPE_ID : </a:t>
            </a:r>
            <a:r>
              <a:rPr lang="zh-TW" altLang="en-US" b="0" dirty="0" smtClean="0"/>
              <a:t>交易型態</a:t>
            </a:r>
            <a:r>
              <a:rPr lang="en-US" altLang="zh-TW" b="0" dirty="0" smtClean="0"/>
              <a:t>ID ,  reference </a:t>
            </a:r>
            <a:r>
              <a:rPr lang="en-US" altLang="zh-TW" b="0" dirty="0" err="1" smtClean="0"/>
              <a:t>MTL_TRANSACTION_TYPES.transaction_type_id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en-US" altLang="zh-TW" b="0" dirty="0" smtClean="0"/>
              <a:t>TRANSACTION_SOURCE_TYPE_ID: </a:t>
            </a:r>
            <a:r>
              <a:rPr lang="zh-TW" altLang="en-US" b="0" dirty="0" smtClean="0"/>
              <a:t>交易來源類別 </a:t>
            </a:r>
            <a:r>
              <a:rPr lang="en-US" altLang="zh-TW" b="0" dirty="0" smtClean="0"/>
              <a:t>id , reference </a:t>
            </a:r>
            <a:r>
              <a:rPr lang="en-US" altLang="zh-TW" b="0" dirty="0" err="1" smtClean="0"/>
              <a:t>MTL_TXN_SOURCE_TYPES.transaction_source_type_id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en-US" altLang="zh-TW" b="0" dirty="0" smtClean="0"/>
              <a:t>ORGANIZATION_ID + SUBINVENTORY_CODE : </a:t>
            </a:r>
            <a:r>
              <a:rPr lang="zh-TW" altLang="en-US" b="0" dirty="0" smtClean="0"/>
              <a:t>倉別 </a:t>
            </a:r>
            <a:r>
              <a:rPr lang="en-US" altLang="zh-TW" b="0" dirty="0" smtClean="0"/>
              <a:t>, reference </a:t>
            </a:r>
            <a:r>
              <a:rPr lang="en-US" altLang="zh-TW" b="0" dirty="0" err="1" smtClean="0"/>
              <a:t>MTL_SECONDARY_INVENTORIES.organization_id</a:t>
            </a:r>
            <a:r>
              <a:rPr lang="en-US" altLang="zh-TW" b="0" dirty="0" smtClean="0"/>
              <a:t> + </a:t>
            </a:r>
            <a:r>
              <a:rPr lang="en-US" altLang="zh-TW" b="0" dirty="0" err="1" smtClean="0"/>
              <a:t>secondary_inventory_name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en-US" altLang="zh-TW" b="0" dirty="0" smtClean="0"/>
              <a:t>TRANSACTION_QUANTITY </a:t>
            </a:r>
            <a:r>
              <a:rPr lang="en-US" altLang="zh-TW" b="0" dirty="0" err="1" smtClean="0"/>
              <a:t>v.s</a:t>
            </a:r>
            <a:r>
              <a:rPr lang="en-US" altLang="zh-TW" b="0" dirty="0" smtClean="0"/>
              <a:t>. TRANSACTION_UOM : </a:t>
            </a:r>
            <a:r>
              <a:rPr lang="zh-TW" altLang="en-US" b="0" dirty="0" smtClean="0"/>
              <a:t>配合</a:t>
            </a:r>
            <a:r>
              <a:rPr lang="en-US" altLang="zh-TW" b="0" dirty="0" smtClean="0"/>
              <a:t>TRANSACTION_UOM</a:t>
            </a:r>
            <a:r>
              <a:rPr lang="zh-TW" altLang="en-US" b="0" dirty="0" smtClean="0"/>
              <a:t>的交易數量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en-US" altLang="zh-TW" b="0" dirty="0" smtClean="0"/>
              <a:t>PRIMARY_QUANTITY: </a:t>
            </a:r>
            <a:r>
              <a:rPr lang="zh-TW" altLang="en-US" b="0" dirty="0" smtClean="0"/>
              <a:t>庫存單位異動數量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en-US" altLang="zh-TW" b="0" dirty="0" smtClean="0"/>
              <a:t>ACCT_PERIOD_ID : </a:t>
            </a:r>
            <a:r>
              <a:rPr lang="zh-TW" altLang="en-US" b="0" dirty="0" smtClean="0"/>
              <a:t>庫存期間</a:t>
            </a:r>
            <a:r>
              <a:rPr lang="en-US" altLang="zh-TW" b="0" dirty="0" smtClean="0"/>
              <a:t>id , reference </a:t>
            </a:r>
            <a:r>
              <a:rPr lang="en-US" altLang="zh-TW" b="0" dirty="0" err="1" smtClean="0"/>
              <a:t>ORG_ACCT_PERIODS.acct_period_id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en-US" altLang="zh-TW" b="0" dirty="0" smtClean="0"/>
              <a:t>DISTRIBUTION_ACCOUNT_ID :  charge</a:t>
            </a:r>
            <a:r>
              <a:rPr lang="zh-TW" altLang="en-US" b="0" dirty="0" smtClean="0"/>
              <a:t>會計科目</a:t>
            </a:r>
            <a:r>
              <a:rPr lang="en-US" altLang="zh-TW" b="0" dirty="0" smtClean="0"/>
              <a:t>id , reference </a:t>
            </a:r>
            <a:r>
              <a:rPr lang="en-US" altLang="zh-TW" b="0" dirty="0" err="1" smtClean="0"/>
              <a:t>GL_CODE_COMBINATIONS.code_combination_id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en-US" altLang="zh-TW" b="0" dirty="0" smtClean="0"/>
              <a:t>COST_GROUP_ID : </a:t>
            </a:r>
            <a:r>
              <a:rPr lang="zh-TW" altLang="en-US" b="0" dirty="0" smtClean="0"/>
              <a:t>成本群組</a:t>
            </a:r>
            <a:r>
              <a:rPr lang="en-US" altLang="zh-TW" b="0" dirty="0" smtClean="0"/>
              <a:t>id , </a:t>
            </a:r>
            <a:r>
              <a:rPr lang="en-US" altLang="zh-TW" b="0" dirty="0" err="1" smtClean="0"/>
              <a:t>refernece</a:t>
            </a:r>
            <a:r>
              <a:rPr lang="en-US" altLang="zh-TW" b="0" dirty="0" smtClean="0"/>
              <a:t> </a:t>
            </a:r>
            <a:r>
              <a:rPr lang="en-US" altLang="zh-TW" b="0" dirty="0" err="1" smtClean="0"/>
              <a:t>CST_COST_GROUPS.cost_group_id</a:t>
            </a:r>
            <a:r>
              <a:rPr lang="en-US" altLang="zh-TW" b="0" dirty="0" smtClean="0"/>
              <a:t> , </a:t>
            </a:r>
            <a:r>
              <a:rPr lang="zh-TW" altLang="en-US" b="0" dirty="0" smtClean="0"/>
              <a:t>在此記錄的為 </a:t>
            </a:r>
            <a:r>
              <a:rPr lang="en-US" altLang="zh-TW" b="0" dirty="0" smtClean="0"/>
              <a:t>perpetual cost method</a:t>
            </a:r>
            <a:r>
              <a:rPr lang="zh-TW" altLang="en-US" b="0" dirty="0" smtClean="0"/>
              <a:t>的</a:t>
            </a:r>
            <a:r>
              <a:rPr lang="en-US" altLang="zh-TW" b="0" dirty="0" err="1" smtClean="0"/>
              <a:t>cost_group_id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zh-TW" altLang="en-US" b="0" dirty="0" smtClean="0"/>
              <a:t>來源</a:t>
            </a:r>
            <a:r>
              <a:rPr lang="en-US" altLang="zh-TW" b="0" dirty="0" smtClean="0"/>
              <a:t>Document ( ex: </a:t>
            </a:r>
            <a:r>
              <a:rPr lang="zh-TW" altLang="en-US" b="0" dirty="0" smtClean="0"/>
              <a:t>採購單、工單</a:t>
            </a:r>
            <a:r>
              <a:rPr lang="en-US" altLang="zh-TW" b="0" dirty="0" smtClean="0"/>
              <a:t>…) </a:t>
            </a:r>
            <a:r>
              <a:rPr lang="zh-TW" altLang="en-US" b="0" dirty="0" smtClean="0"/>
              <a:t>要如何對照</a:t>
            </a:r>
            <a:r>
              <a:rPr lang="en-US" altLang="zh-TW" b="0" dirty="0" smtClean="0"/>
              <a:t>, </a:t>
            </a:r>
            <a:r>
              <a:rPr lang="zh-TW" altLang="en-US" b="0" dirty="0" smtClean="0"/>
              <a:t>可參考 </a:t>
            </a:r>
            <a:r>
              <a:rPr lang="en-US" altLang="zh-TW" b="0" dirty="0" smtClean="0"/>
              <a:t>: </a:t>
            </a:r>
            <a:r>
              <a:rPr kumimoji="1" lang="en-US" altLang="zh-TW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How to Link the TRANSACTION_SOURCE_ID to TRANSACTION_SOURCE_TYPE_ID of MMT and MMTT tables? (Doc ID 987471.1)</a:t>
            </a:r>
            <a:endParaRPr lang="en-US" altLang="zh-TW" b="0" dirty="0" smtClean="0"/>
          </a:p>
          <a:p>
            <a:pPr>
              <a:defRPr/>
            </a:pPr>
            <a:endParaRPr lang="zh-TW" alt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8B16F-CA2E-405D-BF8E-07894821332B}" type="slidenum">
              <a:rPr lang="en-US" altLang="zh-TW" smtClean="0"/>
              <a:pPr/>
              <a:t>75</a:t>
            </a:fld>
            <a:endParaRPr lang="en-US" altLang="zh-TW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" name="備忘稿版面配置區 5"/>
          <p:cNvSpPr>
            <a:spLocks noGrp="1"/>
          </p:cNvSpPr>
          <p:nvPr>
            <p:ph type="body" idx="1"/>
          </p:nvPr>
        </p:nvSpPr>
        <p:spPr>
          <a:xfrm>
            <a:off x="670248" y="4675287"/>
            <a:ext cx="5335588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MTL_TRANSACTION_ACCOUNTS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 &lt;</a:t>
            </a:r>
            <a:r>
              <a:rPr lang="zh-TW" altLang="en-US" b="0" dirty="0" smtClean="0"/>
              <a:t>無</a:t>
            </a:r>
            <a:r>
              <a:rPr lang="en-US" altLang="zh-TW" b="0" dirty="0" smtClean="0"/>
              <a:t>&gt;</a:t>
            </a:r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en-US" altLang="zh-TW" b="0" dirty="0" smtClean="0"/>
              <a:t>REFERENCE_ACCOUNT :</a:t>
            </a:r>
            <a:r>
              <a:rPr lang="zh-TW" altLang="en-US" b="0" dirty="0" smtClean="0"/>
              <a:t> 會計科目</a:t>
            </a:r>
            <a:r>
              <a:rPr lang="en-US" altLang="zh-TW" b="0" dirty="0" smtClean="0"/>
              <a:t>id , reference </a:t>
            </a:r>
            <a:r>
              <a:rPr lang="en-US" altLang="zh-TW" b="0" dirty="0" err="1" smtClean="0"/>
              <a:t>GL_CODE_COMBINATIONS.code_combination_id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en-US" altLang="zh-TW" b="0" dirty="0" smtClean="0"/>
              <a:t>ACCOUNTING_LINE_TYPE:  </a:t>
            </a:r>
            <a:r>
              <a:rPr lang="zh-TW" altLang="en-US" b="0" dirty="0" smtClean="0"/>
              <a:t>會計分錄類別 </a:t>
            </a:r>
            <a:r>
              <a:rPr lang="en-US" altLang="zh-TW" b="0" dirty="0" smtClean="0"/>
              <a:t>, reference </a:t>
            </a:r>
            <a:r>
              <a:rPr lang="en-US" altLang="zh-TW" b="0" dirty="0" err="1" smtClean="0"/>
              <a:t>MFG_LOOKUPS.lookup_code</a:t>
            </a:r>
            <a:r>
              <a:rPr lang="en-US" altLang="zh-TW" b="0" dirty="0" smtClean="0"/>
              <a:t>  , </a:t>
            </a:r>
            <a:r>
              <a:rPr lang="en-US" altLang="zh-TW" b="0" dirty="0" err="1" smtClean="0"/>
              <a:t>lookup_type</a:t>
            </a:r>
            <a:r>
              <a:rPr lang="en-US" altLang="zh-TW" b="0" dirty="0" smtClean="0"/>
              <a:t> = ‘CST_ACCOUNTING_LINE_TYPE’</a:t>
            </a:r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en-US" altLang="zh-TW" b="0" dirty="0" smtClean="0"/>
              <a:t>COST_ELEMENT_ID : </a:t>
            </a:r>
            <a:r>
              <a:rPr lang="zh-TW" altLang="en-US" b="0" dirty="0" smtClean="0"/>
              <a:t>成本要素</a:t>
            </a:r>
            <a:r>
              <a:rPr lang="en-US" altLang="zh-TW" b="0" dirty="0" smtClean="0"/>
              <a:t>id , reference </a:t>
            </a:r>
            <a:r>
              <a:rPr lang="en-US" altLang="zh-TW" b="0" dirty="0" err="1" smtClean="0"/>
              <a:t>CST_COST_ELEMENTS.cost_element_id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en-US" altLang="zh-TW" b="0" dirty="0" smtClean="0"/>
              <a:t>BASE_TRANSACTION_VALUE : </a:t>
            </a:r>
            <a:r>
              <a:rPr lang="zh-TW" altLang="en-US" b="0" dirty="0" smtClean="0"/>
              <a:t>分錄金額</a:t>
            </a:r>
            <a:r>
              <a:rPr lang="en-US" altLang="zh-TW" b="0" dirty="0" smtClean="0"/>
              <a:t>, </a:t>
            </a:r>
            <a:r>
              <a:rPr lang="zh-TW" altLang="en-US" b="0" dirty="0" smtClean="0"/>
              <a:t>此欄位已是本幣金額。正數表示借方；負數表示貸方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685800" lvl="1" indent="-228600" eaLnBrk="1" hangingPunct="1">
              <a:buFont typeface="+mj-lt"/>
              <a:buAutoNum type="arabicPeriod"/>
              <a:defRPr/>
            </a:pPr>
            <a:r>
              <a:rPr lang="zh-TW" altLang="en-US" b="0" dirty="0" smtClean="0"/>
              <a:t>此</a:t>
            </a:r>
            <a:r>
              <a:rPr lang="en-US" altLang="zh-TW" b="0" dirty="0" smtClean="0"/>
              <a:t>table </a:t>
            </a:r>
            <a:r>
              <a:rPr lang="zh-TW" altLang="en-US" b="0" dirty="0" smtClean="0"/>
              <a:t>為 </a:t>
            </a:r>
            <a:r>
              <a:rPr lang="en-US" altLang="zh-TW" b="0" dirty="0" smtClean="0"/>
              <a:t>Create</a:t>
            </a:r>
            <a:r>
              <a:rPr lang="en-US" altLang="zh-TW" b="0" baseline="0" dirty="0" smtClean="0"/>
              <a:t> Accounting – Cost Management , Process Category = ‘Inventory’</a:t>
            </a:r>
            <a:r>
              <a:rPr lang="zh-TW" altLang="en-US" b="0" baseline="0" dirty="0" smtClean="0"/>
              <a:t>的資料來源。</a:t>
            </a:r>
            <a:endParaRPr lang="en-US" altLang="zh-TW" b="0" dirty="0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699425-90EE-455B-B150-64B50CCC0783}" type="slidenum">
              <a:rPr lang="en-US" altLang="zh-TW" smtClean="0"/>
              <a:pPr/>
              <a:t>76</a:t>
            </a:fld>
            <a:endParaRPr lang="en-US" altLang="zh-TW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019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598240" y="4675287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MTL_TRANSACTION_LOT_NUMBERS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 &lt;</a:t>
            </a:r>
            <a:r>
              <a:rPr lang="zh-TW" altLang="en-US" b="0" dirty="0" smtClean="0"/>
              <a:t>無</a:t>
            </a:r>
            <a:r>
              <a:rPr lang="en-US" altLang="zh-TW" b="0" dirty="0" smtClean="0"/>
              <a:t>&gt;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TRANSACTION_ID : reference MTL_MATERIAL_TRANSACTIONS.TRANSACTION_ID, </a:t>
            </a:r>
            <a:r>
              <a:rPr lang="zh-TW" altLang="en-US" b="0" dirty="0" smtClean="0"/>
              <a:t>必須注意</a:t>
            </a:r>
            <a:r>
              <a:rPr lang="en-US" altLang="zh-TW" b="0" dirty="0" smtClean="0"/>
              <a:t>, </a:t>
            </a:r>
            <a:r>
              <a:rPr lang="zh-TW" altLang="en-US" b="0" dirty="0" smtClean="0"/>
              <a:t>並不是所有料號都有</a:t>
            </a:r>
            <a:r>
              <a:rPr lang="en-US" altLang="zh-TW" b="0" dirty="0" smtClean="0"/>
              <a:t>Lot Control, </a:t>
            </a:r>
            <a:r>
              <a:rPr lang="zh-TW" altLang="en-US" b="0" dirty="0" smtClean="0"/>
              <a:t>要注意</a:t>
            </a:r>
            <a:r>
              <a:rPr lang="en-US" altLang="zh-TW" b="0" dirty="0" smtClean="0"/>
              <a:t>outer join</a:t>
            </a:r>
            <a:r>
              <a:rPr lang="zh-TW" altLang="en-US" b="0" smtClean="0"/>
              <a:t>。</a:t>
            </a:r>
            <a:endParaRPr lang="en-US" altLang="zh-TW" b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TRANSACTION_QUANTITY :</a:t>
            </a:r>
            <a:r>
              <a:rPr lang="zh-TW" altLang="en-US" b="0" dirty="0" smtClean="0"/>
              <a:t>該批號的交易數量 </a:t>
            </a:r>
            <a:r>
              <a:rPr lang="en-US" altLang="zh-TW" b="0" dirty="0" smtClean="0"/>
              <a:t>(</a:t>
            </a:r>
            <a:r>
              <a:rPr lang="zh-TW" altLang="en-US" b="0" dirty="0" smtClean="0"/>
              <a:t>交易單位要抓</a:t>
            </a:r>
            <a:r>
              <a:rPr lang="en-US" altLang="zh-TW" b="0" dirty="0" err="1" smtClean="0"/>
              <a:t>MTL_MATERIAL_TRANSACTIONS.transaction_uom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PRIMARY_QUANTITY: </a:t>
            </a:r>
            <a:r>
              <a:rPr lang="zh-TW" altLang="en-US" b="0" dirty="0" smtClean="0"/>
              <a:t>該批號的庫存單位異動數量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ORIGINATION_TYPE: </a:t>
            </a:r>
            <a:r>
              <a:rPr lang="zh-TW" altLang="en-US" b="0" dirty="0" smtClean="0"/>
              <a:t>原始型態</a:t>
            </a:r>
            <a:r>
              <a:rPr lang="en-US" altLang="zh-TW" b="0" dirty="0" smtClean="0"/>
              <a:t>, reference </a:t>
            </a:r>
            <a:r>
              <a:rPr lang="en-US" altLang="zh-TW" b="0" dirty="0" err="1" smtClean="0"/>
              <a:t>MFG_LOOKUPS.lookup_code</a:t>
            </a:r>
            <a:r>
              <a:rPr lang="en-US" altLang="zh-TW" b="0" dirty="0" smtClean="0"/>
              <a:t> ( </a:t>
            </a:r>
            <a:r>
              <a:rPr lang="en-US" altLang="zh-TW" b="0" dirty="0" err="1" smtClean="0"/>
              <a:t>lookup_type</a:t>
            </a:r>
            <a:r>
              <a:rPr lang="en-US" altLang="zh-TW" b="0" dirty="0" smtClean="0"/>
              <a:t> = 'MTL_LOT_ORIGINATION_TYPE' 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b="0" dirty="0" smtClean="0"/>
          </a:p>
          <a:p>
            <a:endParaRPr lang="zh-TW" altLang="en-US" dirty="0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266A3-FBA5-43EB-A28C-665693FC5544}" type="slidenum">
              <a:rPr lang="en-US" altLang="zh-TW" smtClean="0"/>
              <a:pPr/>
              <a:t>77</a:t>
            </a:fld>
            <a:endParaRPr lang="en-US" altLang="zh-TW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MTL_ONHAND_QUANTITIES_DETAIL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 </a:t>
            </a:r>
            <a:r>
              <a:rPr lang="en-US" altLang="zh-TW" b="0" dirty="0" smtClean="0"/>
              <a:t> &lt;</a:t>
            </a:r>
            <a:r>
              <a:rPr lang="zh-TW" altLang="en-US" b="0" dirty="0" smtClean="0"/>
              <a:t>無</a:t>
            </a:r>
            <a:r>
              <a:rPr lang="en-US" altLang="zh-TW" b="0" dirty="0" smtClean="0"/>
              <a:t>&gt;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TRANSACTION_QUANTITY </a:t>
            </a:r>
            <a:r>
              <a:rPr lang="en-US" altLang="zh-TW" b="0" dirty="0" err="1" smtClean="0"/>
              <a:t>v.s</a:t>
            </a:r>
            <a:r>
              <a:rPr lang="en-US" altLang="zh-TW" b="0" dirty="0" smtClean="0"/>
              <a:t>. TRANSACTION_UOM_CODE : </a:t>
            </a:r>
            <a:r>
              <a:rPr lang="zh-TW" altLang="en-US" b="0" dirty="0" smtClean="0"/>
              <a:t>以 </a:t>
            </a:r>
            <a:r>
              <a:rPr lang="en-US" altLang="zh-TW" b="0" dirty="0" smtClean="0"/>
              <a:t>TRANSACTION_UOM_CODE </a:t>
            </a:r>
            <a:r>
              <a:rPr lang="zh-TW" altLang="en-US" b="0" dirty="0" smtClean="0"/>
              <a:t>單位記錄的交易數量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PRIMARY_TRANSACTION_QUANTITY: </a:t>
            </a:r>
            <a:r>
              <a:rPr lang="zh-TW" altLang="en-US" b="0" dirty="0" smtClean="0"/>
              <a:t>庫存單位的異動數量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zh-TW" altLang="en-US" b="0" dirty="0" smtClean="0"/>
              <a:t>常用</a:t>
            </a:r>
            <a:r>
              <a:rPr lang="en-US" altLang="zh-TW" b="0" dirty="0" smtClean="0"/>
              <a:t>View</a:t>
            </a:r>
            <a:r>
              <a:rPr lang="zh-TW" altLang="en-US" b="0" dirty="0" smtClean="0"/>
              <a:t>：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MTL_ONHAND_QUANTITIES</a:t>
            </a:r>
          </a:p>
          <a:p>
            <a:pPr marL="1143000" lvl="2" indent="-228600" eaLnBrk="1" hangingPunct="1">
              <a:buFont typeface="Calibri" pitchFamily="34" charset="0"/>
              <a:buAutoNum type="arabicParenR"/>
            </a:pP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此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view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的 </a:t>
            </a:r>
            <a:r>
              <a:rPr lang="en-US" altLang="zh-TW" b="0" dirty="0" smtClean="0">
                <a:solidFill>
                  <a:srgbClr val="000000"/>
                </a:solidFill>
                <a:latin typeface="Courier New" pitchFamily="49" charset="0"/>
              </a:rPr>
              <a:t>TRANSACTION_QUANTITY </a:t>
            </a:r>
            <a:r>
              <a:rPr lang="zh-TW" altLang="en-US" b="0" dirty="0" smtClean="0">
                <a:solidFill>
                  <a:srgbClr val="000000"/>
                </a:solidFill>
                <a:latin typeface="Courier New" pitchFamily="49" charset="0"/>
              </a:rPr>
              <a:t>欄位來源為 </a:t>
            </a:r>
            <a:r>
              <a:rPr lang="en-US" altLang="zh-TW" b="0" dirty="0" smtClean="0"/>
              <a:t>PRIMARY_TRANSACTION_QUANTITY,</a:t>
            </a:r>
            <a:r>
              <a:rPr lang="zh-TW" altLang="en-US" b="0" dirty="0" smtClean="0"/>
              <a:t> 也就是其庫存單位的數量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zh-TW" altLang="en-US" b="0" dirty="0" smtClean="0"/>
              <a:t>另根據不同庫存層級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 可參考其他的 </a:t>
            </a:r>
            <a:r>
              <a:rPr lang="en-US" altLang="zh-TW" b="0" dirty="0" smtClean="0"/>
              <a:t>view</a:t>
            </a:r>
          </a:p>
          <a:p>
            <a:pPr marL="1143000" lvl="2" indent="-228600" eaLnBrk="1" hangingPunct="1">
              <a:buFont typeface="Calibri" pitchFamily="34" charset="0"/>
              <a:buAutoNum type="arabicParenR"/>
            </a:pPr>
            <a:r>
              <a:rPr lang="en-US" altLang="zh-TW" b="0" dirty="0" smtClean="0"/>
              <a:t>MTL_ONHAND_ITEMS_V :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By ORGANIZATION_ID + ITEM</a:t>
            </a:r>
            <a:r>
              <a:rPr lang="zh-TW" altLang="en-US" b="0" dirty="0" smtClean="0"/>
              <a:t>料號</a:t>
            </a:r>
            <a:r>
              <a:rPr lang="en-US" altLang="zh-TW" b="0" dirty="0" smtClean="0"/>
              <a:t> summary</a:t>
            </a:r>
            <a:r>
              <a:rPr lang="zh-TW" altLang="en-US" b="0" dirty="0" smtClean="0"/>
              <a:t>的庫存數</a:t>
            </a:r>
            <a:endParaRPr lang="en-US" altLang="zh-TW" b="0" dirty="0" smtClean="0"/>
          </a:p>
          <a:p>
            <a:pPr marL="1143000" lvl="2" indent="-228600" eaLnBrk="1" hangingPunct="1">
              <a:buFont typeface="Calibri" pitchFamily="34" charset="0"/>
              <a:buAutoNum type="arabicParenR"/>
            </a:pPr>
            <a:r>
              <a:rPr lang="en-US" altLang="zh-TW" b="0" dirty="0" smtClean="0"/>
              <a:t>MTL_ONHAND_SUB_V  :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By ORGANIZATION_ID + ITEM</a:t>
            </a:r>
            <a:r>
              <a:rPr lang="zh-TW" altLang="en-US" b="0" dirty="0" smtClean="0"/>
              <a:t>料號</a:t>
            </a:r>
            <a:r>
              <a:rPr lang="en-US" altLang="zh-TW" b="0" dirty="0" smtClean="0"/>
              <a:t>+ SUBINVENTORY_CODE</a:t>
            </a:r>
            <a:r>
              <a:rPr lang="zh-TW" altLang="en-US" b="0" dirty="0" smtClean="0"/>
              <a:t>倉別</a:t>
            </a:r>
            <a:r>
              <a:rPr lang="en-US" altLang="zh-TW" b="0" dirty="0" smtClean="0"/>
              <a:t> summary</a:t>
            </a:r>
            <a:r>
              <a:rPr lang="zh-TW" altLang="en-US" b="0" dirty="0" smtClean="0"/>
              <a:t>的庫存數</a:t>
            </a:r>
            <a:endParaRPr lang="en-US" altLang="zh-TW" b="0" dirty="0" smtClean="0"/>
          </a:p>
          <a:p>
            <a:pPr marL="1143000" lvl="2" indent="-228600" eaLnBrk="1" hangingPunct="1">
              <a:buFont typeface="Calibri" pitchFamily="34" charset="0"/>
              <a:buAutoNum type="arabicParenR"/>
            </a:pPr>
            <a:r>
              <a:rPr lang="en-US" altLang="zh-TW" b="0" dirty="0" smtClean="0"/>
              <a:t>MTL_ONHAND_LOCATOR_V :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By ORGANIZATION_ID + ITEM</a:t>
            </a:r>
            <a:r>
              <a:rPr lang="zh-TW" altLang="en-US" b="0" dirty="0" smtClean="0"/>
              <a:t>料號</a:t>
            </a:r>
            <a:r>
              <a:rPr lang="en-US" altLang="zh-TW" b="0" dirty="0" smtClean="0"/>
              <a:t>+ SUBINVENTORY_CODE</a:t>
            </a:r>
            <a:r>
              <a:rPr lang="zh-TW" altLang="en-US" b="0" dirty="0" smtClean="0"/>
              <a:t>倉別 </a:t>
            </a:r>
            <a:r>
              <a:rPr lang="en-US" altLang="zh-TW" b="0" dirty="0" smtClean="0"/>
              <a:t>+ LOCATOR</a:t>
            </a:r>
            <a:r>
              <a:rPr lang="zh-TW" altLang="en-US" b="0" dirty="0" smtClean="0"/>
              <a:t>儲位 </a:t>
            </a:r>
            <a:r>
              <a:rPr lang="en-US" altLang="zh-TW" b="0" dirty="0" smtClean="0"/>
              <a:t> summary</a:t>
            </a:r>
            <a:r>
              <a:rPr lang="zh-TW" altLang="en-US" b="0" dirty="0" smtClean="0"/>
              <a:t>的庫存數</a:t>
            </a:r>
            <a:endParaRPr lang="en-US" altLang="zh-TW" b="0" dirty="0" smtClean="0"/>
          </a:p>
          <a:p>
            <a:pPr marL="1143000" lvl="2" indent="-228600" eaLnBrk="1" hangingPunct="1">
              <a:buFont typeface="Calibri" pitchFamily="34" charset="0"/>
              <a:buAutoNum type="arabicParenR"/>
            </a:pPr>
            <a:r>
              <a:rPr lang="en-US" altLang="zh-TW" b="0" dirty="0" smtClean="0"/>
              <a:t>MTL_ONHAND_LOT_V  :  By ORGANIZATION_ID + ITEM</a:t>
            </a:r>
            <a:r>
              <a:rPr lang="zh-TW" altLang="en-US" b="0" dirty="0" smtClean="0"/>
              <a:t>料號</a:t>
            </a:r>
            <a:r>
              <a:rPr lang="en-US" altLang="zh-TW" b="0" dirty="0" smtClean="0"/>
              <a:t>+ SUBINVENTORY_CODE</a:t>
            </a:r>
            <a:r>
              <a:rPr lang="zh-TW" altLang="en-US" b="0" dirty="0" smtClean="0"/>
              <a:t>倉別 </a:t>
            </a:r>
            <a:r>
              <a:rPr lang="en-US" altLang="zh-TW" b="0" dirty="0" smtClean="0"/>
              <a:t>+ LOCATOR</a:t>
            </a:r>
            <a:r>
              <a:rPr lang="zh-TW" altLang="en-US" b="0" dirty="0" smtClean="0"/>
              <a:t>儲位 </a:t>
            </a:r>
            <a:r>
              <a:rPr lang="en-US" altLang="zh-TW" b="0" dirty="0" smtClean="0"/>
              <a:t>+ LOT</a:t>
            </a:r>
            <a:r>
              <a:rPr lang="zh-TW" altLang="en-US" b="0" dirty="0" smtClean="0"/>
              <a:t>批號 </a:t>
            </a:r>
            <a:r>
              <a:rPr lang="en-US" altLang="zh-TW" b="0" dirty="0" smtClean="0"/>
              <a:t> summary</a:t>
            </a:r>
            <a:r>
              <a:rPr lang="zh-TW" altLang="en-US" b="0" dirty="0" smtClean="0"/>
              <a:t>的庫存數</a:t>
            </a:r>
            <a:endParaRPr lang="en-US" altLang="zh-TW" b="0" dirty="0" smtClean="0"/>
          </a:p>
          <a:p>
            <a:pPr marL="1143000" lvl="2" indent="-228600" eaLnBrk="1" hangingPunct="1">
              <a:buFont typeface="Calibri" pitchFamily="34" charset="0"/>
              <a:buAutoNum type="arabicParenR"/>
            </a:pPr>
            <a:r>
              <a:rPr lang="en-US" altLang="zh-TW" b="0" dirty="0" smtClean="0"/>
              <a:t>MTL_ONHAND_SERIAL_V :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By ORGANIZATION_ID + ITEM</a:t>
            </a:r>
            <a:r>
              <a:rPr lang="zh-TW" altLang="en-US" b="0" dirty="0" smtClean="0"/>
              <a:t>料號</a:t>
            </a:r>
            <a:r>
              <a:rPr lang="en-US" altLang="zh-TW" b="0" dirty="0" smtClean="0"/>
              <a:t>+ SUBINVENTORY_CODE</a:t>
            </a:r>
            <a:r>
              <a:rPr lang="zh-TW" altLang="en-US" b="0" dirty="0" smtClean="0"/>
              <a:t>倉別 </a:t>
            </a:r>
            <a:r>
              <a:rPr lang="en-US" altLang="zh-TW" b="0" dirty="0" smtClean="0"/>
              <a:t>+ LOCATOR</a:t>
            </a:r>
            <a:r>
              <a:rPr lang="zh-TW" altLang="en-US" b="0" dirty="0" smtClean="0"/>
              <a:t>儲位 </a:t>
            </a:r>
            <a:r>
              <a:rPr lang="en-US" altLang="zh-TW" b="0" dirty="0" smtClean="0"/>
              <a:t>+ LOT</a:t>
            </a:r>
            <a:r>
              <a:rPr lang="zh-TW" altLang="en-US" b="0" dirty="0" smtClean="0"/>
              <a:t>批號 </a:t>
            </a:r>
            <a:r>
              <a:rPr lang="en-US" altLang="zh-TW" b="0" dirty="0" smtClean="0"/>
              <a:t>+ SERIAL</a:t>
            </a:r>
            <a:r>
              <a:rPr lang="zh-TW" altLang="en-US" b="0" dirty="0" smtClean="0"/>
              <a:t>序號</a:t>
            </a:r>
            <a:r>
              <a:rPr lang="en-US" altLang="zh-TW" b="0" dirty="0" smtClean="0"/>
              <a:t> summary</a:t>
            </a:r>
            <a:r>
              <a:rPr lang="zh-TW" altLang="en-US" b="0" dirty="0" smtClean="0"/>
              <a:t>的庫存數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685800" lvl="1" indent="-228600" eaLnBrk="1" hangingPunct="1">
              <a:buFont typeface="+mj-lt"/>
              <a:buNone/>
            </a:pPr>
            <a:endParaRPr lang="en-US" altLang="zh-TW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E735B-EC4A-484F-A33F-B40B683775B9}" type="slidenum">
              <a:rPr lang="en-US" altLang="zh-TW" smtClean="0"/>
              <a:pPr/>
              <a:t>78</a:t>
            </a:fld>
            <a:endParaRPr lang="en-US" altLang="zh-TW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4112" cy="3722687"/>
          </a:xfrm>
          <a:solidFill>
            <a:srgbClr val="FFFFFF"/>
          </a:solidFill>
          <a:ln/>
        </p:spPr>
      </p:sp>
      <p:sp>
        <p:nvSpPr>
          <p:cNvPr id="172036" name="備忘稿版面配置區 3"/>
          <p:cNvSpPr>
            <a:spLocks noGrp="1"/>
          </p:cNvSpPr>
          <p:nvPr>
            <p:ph type="body" idx="1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50596-67B1-466E-A1C4-E6F6B82DEA92}" type="slidenum">
              <a:rPr lang="en-US" altLang="zh-TW" smtClean="0"/>
              <a:pPr/>
              <a:t>79</a:t>
            </a:fld>
            <a:endParaRPr lang="en-US" altLang="zh-TW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87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598240" y="4603279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 MTL_PHYSICAL_INVENTORIES / </a:t>
            </a:r>
            <a:r>
              <a:rPr lang="en-US" altLang="zh-TW" b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MTL_PHYSICAL_SUBINVENTORIES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MTL_PHYSICAL_INVENTORIES : ORGANIZATION_ID + PHYSICAL_INVENTORY_ID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MTL_PHYSICAL_SUBINVENTORIES : </a:t>
            </a:r>
            <a:r>
              <a:rPr lang="en-US" altLang="zh-TW" b="0" dirty="0" smtClean="0"/>
              <a:t>ORGANIZATION_ID + PHYSICAL_INVENTORY_ID + SUBINVENTORY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MTL_PHYSICAL_INVENTORIES.PHYSIACL_INVENTORY_DATE : </a:t>
            </a:r>
            <a:r>
              <a:rPr lang="zh-TW" altLang="en-US" b="0" dirty="0" smtClean="0"/>
              <a:t>盤點日期，此一日期在定義盤點計畫時可以修改　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MTL_PHYSICAL_INVENTORIES.FREEZE_DATE : </a:t>
            </a:r>
            <a:r>
              <a:rPr lang="zh-TW" altLang="en-US" b="0" dirty="0" smtClean="0"/>
              <a:t>產生</a:t>
            </a:r>
            <a:r>
              <a:rPr lang="en-US" altLang="zh-TW" b="0" dirty="0" smtClean="0"/>
              <a:t>SNAPSHOT</a:t>
            </a:r>
            <a:r>
              <a:rPr lang="zh-TW" altLang="en-US" b="0" dirty="0" smtClean="0"/>
              <a:t>的日期，</a:t>
            </a:r>
            <a:r>
              <a:rPr lang="en-US" altLang="zh-TW" b="0" dirty="0" smtClean="0"/>
              <a:t>submit</a:t>
            </a:r>
            <a:r>
              <a:rPr lang="zh-TW" altLang="en-US" b="0" dirty="0" smtClean="0"/>
              <a:t>時記錄產生庫存快照的日期</a:t>
            </a:r>
            <a:r>
              <a:rPr lang="en-US" altLang="zh-TW" b="0" dirty="0" smtClean="0"/>
              <a:t>(</a:t>
            </a:r>
            <a:r>
              <a:rPr lang="zh-TW" altLang="en-US" b="0" dirty="0" smtClean="0"/>
              <a:t>含時分杪</a:t>
            </a:r>
            <a:r>
              <a:rPr lang="en-US" altLang="zh-TW" b="0" dirty="0" smtClean="0"/>
              <a:t>)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zh-TW" altLang="en-US" b="0" dirty="0" smtClean="0"/>
              <a:t>假如</a:t>
            </a:r>
            <a:r>
              <a:rPr lang="en-US" altLang="zh-TW" b="0" dirty="0" smtClean="0"/>
              <a:t>’Count </a:t>
            </a:r>
            <a:r>
              <a:rPr lang="en-US" altLang="zh-TW" b="0" dirty="0" err="1" smtClean="0"/>
              <a:t>Subinventories</a:t>
            </a:r>
            <a:r>
              <a:rPr lang="en-US" altLang="zh-TW" b="0" dirty="0" smtClean="0"/>
              <a:t>’</a:t>
            </a:r>
            <a:r>
              <a:rPr lang="zh-TW" altLang="en-US" b="0" dirty="0" smtClean="0"/>
              <a:t>選擇</a:t>
            </a:r>
            <a:r>
              <a:rPr lang="en-US" altLang="zh-TW" b="0" dirty="0" smtClean="0"/>
              <a:t>’All’</a:t>
            </a:r>
            <a:r>
              <a:rPr lang="zh-TW" altLang="en-US" b="0" dirty="0" smtClean="0"/>
              <a:t>，就不會有資料寫入</a:t>
            </a:r>
            <a:r>
              <a:rPr lang="en-US" altLang="zh-TW" b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MTL_PHYSICAL_SUBINVENTORIES table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Snapshot</a:t>
            </a:r>
            <a:r>
              <a:rPr lang="zh-TW" altLang="en-US" b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之後將盤點資料寫入</a:t>
            </a:r>
            <a:r>
              <a:rPr lang="en-US" altLang="zh-TW" b="0" dirty="0" smtClean="0"/>
              <a:t>MTL_PHYSICAL_ADJUSTMENTS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zh-TW" altLang="en-US" b="0" dirty="0" smtClean="0"/>
              <a:t>按下</a:t>
            </a:r>
            <a:r>
              <a:rPr lang="en-US" altLang="zh-TW" b="0" dirty="0" smtClean="0"/>
              <a:t>(B) Snapshot</a:t>
            </a:r>
            <a:r>
              <a:rPr lang="zh-TW" altLang="en-US" b="0" dirty="0" smtClean="0"/>
              <a:t>後</a:t>
            </a:r>
            <a:r>
              <a:rPr lang="en-US" altLang="zh-TW" b="0" dirty="0" smtClean="0"/>
              <a:t>submit ‘Freeze physical </a:t>
            </a:r>
            <a:r>
              <a:rPr lang="en-US" altLang="zh-TW" b="0" dirty="0" err="1" smtClean="0"/>
              <a:t>inventory’Concurrent</a:t>
            </a:r>
            <a:r>
              <a:rPr lang="en-US" altLang="zh-TW" b="0" dirty="0" smtClean="0"/>
              <a:t> Program</a:t>
            </a:r>
          </a:p>
          <a:p>
            <a:endParaRPr lang="zh-TW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7AA06D-4BD1-4D96-A46F-95D2EABD8FDF}" type="slidenum">
              <a:rPr lang="en-US" altLang="zh-TW" smtClean="0"/>
              <a:pPr/>
              <a:t>8</a:t>
            </a:fld>
            <a:endParaRPr lang="en-US" altLang="zh-TW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3AD16-3ED0-4529-8645-8A7F9EEF949C}" type="slidenum">
              <a:rPr lang="en-US" altLang="zh-TW" smtClean="0"/>
              <a:pPr/>
              <a:t>80</a:t>
            </a:fld>
            <a:endParaRPr lang="en-US" altLang="zh-TW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1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598240" y="4675287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zh-TW" altLang="en-US" b="0" dirty="0" smtClean="0"/>
              <a:t>擷取 </a:t>
            </a:r>
            <a:r>
              <a:rPr lang="en-US" altLang="zh-TW" b="0" dirty="0" smtClean="0"/>
              <a:t>MTL_PHYSICAL_ADJUSTMENTS table</a:t>
            </a:r>
            <a:r>
              <a:rPr lang="zh-TW" altLang="en-US" b="0" dirty="0" smtClean="0"/>
              <a:t>資料寫入 </a:t>
            </a:r>
            <a:r>
              <a:rPr lang="en-US" altLang="zh-TW" b="0" dirty="0" smtClean="0"/>
              <a:t>MTL_PHYSICAL_INVENTORY_TAGS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zh-TW" altLang="en-US" b="0" dirty="0" smtClean="0"/>
              <a:t>按下</a:t>
            </a:r>
            <a:r>
              <a:rPr lang="en-US" altLang="zh-TW" b="0" dirty="0" smtClean="0"/>
              <a:t>(B)</a:t>
            </a:r>
            <a:r>
              <a:rPr lang="en-US" altLang="zh-TW" b="0" dirty="0" err="1" smtClean="0"/>
              <a:t>Generat</a:t>
            </a:r>
            <a:r>
              <a:rPr lang="zh-TW" altLang="en-US" b="0" dirty="0" smtClean="0"/>
              <a:t>後，系統</a:t>
            </a:r>
            <a:r>
              <a:rPr lang="en-US" altLang="zh-TW" b="0" dirty="0" smtClean="0"/>
              <a:t>submit ‘Generate physical inventory </a:t>
            </a:r>
            <a:r>
              <a:rPr lang="en-US" altLang="zh-TW" b="0" dirty="0" err="1" smtClean="0"/>
              <a:t>tags’Concurrent</a:t>
            </a:r>
            <a:r>
              <a:rPr lang="en-US" altLang="zh-TW" b="0" dirty="0" smtClean="0"/>
              <a:t> Program</a:t>
            </a:r>
          </a:p>
          <a:p>
            <a:endParaRPr lang="zh-TW" altLang="en-US" dirty="0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3AF5BF-6FB1-4B69-9038-5C78CAACF374}" type="slidenum">
              <a:rPr lang="en-US" altLang="zh-TW" smtClean="0"/>
              <a:pPr/>
              <a:t>81</a:t>
            </a:fld>
            <a:endParaRPr lang="en-US" altLang="zh-TW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39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742256" y="4675287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 MTL_PHYSICAL_INVENTORY_TAGS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TAG_ID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ORGANIZATION_ID + PHYSICAL_INVENTORY_ID + TAG_NUMBER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VOID_FLAG: 1-&gt; Yes,</a:t>
            </a:r>
            <a:r>
              <a:rPr lang="zh-TW" altLang="en-US" b="0" dirty="0" smtClean="0"/>
              <a:t>作廢</a:t>
            </a:r>
            <a:r>
              <a:rPr lang="en-US" altLang="zh-TW" b="0" dirty="0" smtClean="0"/>
              <a:t>;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2-&gt;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No, </a:t>
            </a:r>
            <a:r>
              <a:rPr lang="zh-TW" altLang="en-US" b="0" dirty="0" smtClean="0"/>
              <a:t>未作廢</a:t>
            </a:r>
            <a:r>
              <a:rPr lang="en-US" altLang="zh-TW" b="0" dirty="0" smtClean="0"/>
              <a:t>(</a:t>
            </a:r>
            <a:r>
              <a:rPr lang="zh-TW" altLang="en-US" b="0" dirty="0" smtClean="0"/>
              <a:t>仍有效</a:t>
            </a:r>
            <a:r>
              <a:rPr lang="en-US" altLang="zh-TW" b="0" dirty="0" smtClean="0"/>
              <a:t>)</a:t>
            </a:r>
            <a:r>
              <a:rPr lang="zh-TW" altLang="en-US" b="0" dirty="0" smtClean="0"/>
              <a:t>。</a:t>
            </a:r>
            <a:r>
              <a:rPr lang="en-US" altLang="zh-TW" b="0" dirty="0" smtClean="0"/>
              <a:t>Default</a:t>
            </a:r>
            <a:r>
              <a:rPr lang="zh-TW" altLang="en-US" b="0" dirty="0" smtClean="0"/>
              <a:t>值為</a:t>
            </a:r>
            <a:r>
              <a:rPr lang="en-US" altLang="zh-TW" b="0" dirty="0" smtClean="0"/>
              <a:t>’2’</a:t>
            </a:r>
            <a:r>
              <a:rPr lang="zh-TW" altLang="en-US" b="0" dirty="0" smtClean="0"/>
              <a:t>。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TAG_QUANTITY: </a:t>
            </a:r>
            <a:r>
              <a:rPr lang="zh-TW" altLang="en-US" b="0" dirty="0" smtClean="0"/>
              <a:t>實盤數。請注意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作廢</a:t>
            </a:r>
            <a:r>
              <a:rPr lang="en-US" altLang="zh-TW" b="0" dirty="0" smtClean="0"/>
              <a:t>(</a:t>
            </a:r>
            <a:r>
              <a:rPr lang="en-US" altLang="zh-TW" b="0" dirty="0" err="1" smtClean="0"/>
              <a:t>void_flag</a:t>
            </a:r>
            <a:r>
              <a:rPr lang="en-US" altLang="zh-TW" b="0" dirty="0" smtClean="0"/>
              <a:t>=1)</a:t>
            </a:r>
            <a:r>
              <a:rPr lang="zh-TW" altLang="en-US" b="0" dirty="0" smtClean="0"/>
              <a:t>後本欄位數量不會歸</a:t>
            </a:r>
            <a:r>
              <a:rPr lang="en-US" altLang="zh-TW" b="0" dirty="0" smtClean="0"/>
              <a:t>0,</a:t>
            </a:r>
            <a:r>
              <a:rPr lang="zh-TW" altLang="en-US" b="0" dirty="0" smtClean="0"/>
              <a:t> 但對應的</a:t>
            </a:r>
            <a:r>
              <a:rPr lang="en-US" altLang="zh-TW" b="0" dirty="0" smtClean="0"/>
              <a:t>MTL_PHYSICAL_ADJUSTMENTS.COUNT_QUANTITY</a:t>
            </a:r>
            <a:r>
              <a:rPr lang="zh-TW" altLang="en-US" b="0" dirty="0" smtClean="0"/>
              <a:t>才會記錄為</a:t>
            </a:r>
            <a:r>
              <a:rPr lang="en-US" altLang="zh-TW" b="0" dirty="0" smtClean="0"/>
              <a:t>0</a:t>
            </a:r>
            <a:r>
              <a:rPr lang="zh-TW" altLang="en-US" b="0" dirty="0" smtClean="0"/>
              <a:t>。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TW" b="0" dirty="0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581E31-5AEE-4C07-8BC8-683934A49553}" type="slidenum">
              <a:rPr lang="en-US" altLang="zh-TW" smtClean="0"/>
              <a:pPr/>
              <a:t>82</a:t>
            </a:fld>
            <a:endParaRPr lang="en-US" altLang="zh-TW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55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598240" y="4603279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 MTL_PHYSICAL_ADJUSTMENTS</a:t>
            </a:r>
            <a:endParaRPr lang="en-US" altLang="zh-TW" b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 ADJUSTMENT_ID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ORGANIZATION_ID + PHYSICAL_INVENTORY_ID + ADJUSTMENT_ID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 SYSTEM_QUANTITY : </a:t>
            </a:r>
            <a:r>
              <a:rPr lang="zh-TW" altLang="en-US" b="0" dirty="0" smtClean="0"/>
              <a:t>原始</a:t>
            </a:r>
            <a:r>
              <a:rPr lang="en-US" altLang="zh-TW" b="0" dirty="0" smtClean="0"/>
              <a:t>SNAPSHOT</a:t>
            </a:r>
            <a:r>
              <a:rPr lang="zh-TW" altLang="en-US" b="0" dirty="0" smtClean="0"/>
              <a:t>的數量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COUNT_QUANTITY: </a:t>
            </a:r>
            <a:r>
              <a:rPr lang="zh-TW" altLang="en-US" b="0" dirty="0" smtClean="0"/>
              <a:t>實盤數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ADJUSTMENT_QUANTITY : </a:t>
            </a:r>
            <a:r>
              <a:rPr lang="zh-TW" altLang="en-US" b="0" dirty="0" smtClean="0"/>
              <a:t>調整數量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 Launch Adjustments</a:t>
            </a:r>
            <a:r>
              <a:rPr lang="zh-TW" altLang="en-US" b="0" dirty="0" smtClean="0"/>
              <a:t>後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會將不為</a:t>
            </a:r>
            <a:r>
              <a:rPr lang="en-US" altLang="zh-TW" b="0" dirty="0" smtClean="0"/>
              <a:t>0</a:t>
            </a:r>
            <a:r>
              <a:rPr lang="zh-TW" altLang="en-US" b="0" dirty="0" smtClean="0"/>
              <a:t>的調整數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會寫入</a:t>
            </a:r>
            <a:r>
              <a:rPr lang="en-US" altLang="zh-TW" b="0" dirty="0" smtClean="0"/>
              <a:t>’ Physical Inv Adjust’</a:t>
            </a:r>
            <a:r>
              <a:rPr lang="zh-TW" altLang="en-US" b="0" dirty="0" smtClean="0"/>
              <a:t>物料異動檔</a:t>
            </a:r>
            <a:r>
              <a:rPr lang="en-US" altLang="zh-TW" b="0" dirty="0" smtClean="0"/>
              <a:t>(</a:t>
            </a:r>
            <a:r>
              <a:rPr lang="en-US" altLang="zh-TW" b="0" dirty="0" err="1" smtClean="0"/>
              <a:t>mtl_material_transactions</a:t>
            </a:r>
            <a:r>
              <a:rPr lang="en-US" altLang="zh-TW" b="0" dirty="0" smtClean="0"/>
              <a:t> table)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en-US" altLang="zh-TW" b="0" dirty="0" smtClean="0"/>
              <a:t>ACTUAL_COST : </a:t>
            </a:r>
            <a:r>
              <a:rPr lang="zh-TW" altLang="en-US" b="0" dirty="0" smtClean="0"/>
              <a:t>單位成本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TW" b="0" dirty="0" smtClean="0"/>
          </a:p>
          <a:p>
            <a:endParaRPr lang="zh-TW" altLang="en-US" dirty="0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020712-D441-4643-808D-7DF97A613AC7}" type="slidenum">
              <a:rPr lang="en-US" altLang="zh-TW" smtClean="0"/>
              <a:pPr/>
              <a:t>83</a:t>
            </a:fld>
            <a:endParaRPr lang="en-US" altLang="zh-TW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79" name="備忘稿版面配置區 5"/>
          <p:cNvSpPr>
            <a:spLocks noGrp="1"/>
          </p:cNvSpPr>
          <p:nvPr>
            <p:ph type="body" idx="1"/>
          </p:nvPr>
        </p:nvSpPr>
        <p:spPr bwMode="auto">
          <a:xfrm>
            <a:off x="670248" y="4675287"/>
            <a:ext cx="5335588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zh-TW" altLang="en-US" b="0" dirty="0" smtClean="0"/>
              <a:t>按下</a:t>
            </a:r>
            <a:r>
              <a:rPr lang="en-US" altLang="zh-TW" b="0" dirty="0" smtClean="0"/>
              <a:t>(B)Launch Adjustments</a:t>
            </a:r>
            <a:r>
              <a:rPr lang="zh-TW" altLang="en-US" b="0" dirty="0" smtClean="0"/>
              <a:t>之後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系統 </a:t>
            </a:r>
            <a:r>
              <a:rPr lang="en-US" altLang="zh-TW" b="0" dirty="0" smtClean="0"/>
              <a:t>submit ‘Perform physical inventory Adjustments’ concurrent program.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r>
              <a:rPr lang="zh-TW" altLang="en-US" b="0" dirty="0" smtClean="0"/>
              <a:t>程式執行後 寫入 </a:t>
            </a:r>
            <a:r>
              <a:rPr lang="en-US" altLang="zh-TW" b="0" dirty="0" smtClean="0"/>
              <a:t>transaction type =’ Physical Inv Adjust’</a:t>
            </a:r>
            <a:r>
              <a:rPr lang="zh-TW" altLang="en-US" b="0" dirty="0" smtClean="0"/>
              <a:t>的物料異動檔</a:t>
            </a:r>
            <a:r>
              <a:rPr lang="en-US" altLang="zh-TW" b="0" dirty="0" smtClean="0"/>
              <a:t>(</a:t>
            </a:r>
            <a:r>
              <a:rPr lang="en-US" altLang="zh-TW" b="0" dirty="0" err="1" smtClean="0"/>
              <a:t>mtl_material_transactions</a:t>
            </a:r>
            <a:r>
              <a:rPr lang="en-US" altLang="zh-TW" b="0" dirty="0" smtClean="0"/>
              <a:t> table)</a:t>
            </a:r>
          </a:p>
          <a:p>
            <a:pPr marL="685800" lvl="1" indent="-228600" eaLnBrk="1" hangingPunct="1">
              <a:buFont typeface="Calibri" pitchFamily="34" charset="0"/>
              <a:buAutoNum type="arabicPeriod"/>
            </a:pPr>
            <a:endParaRPr lang="en-US" altLang="zh-TW" b="1" dirty="0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D3999-DC2B-43FD-9EB7-413533718F23}" type="slidenum">
              <a:rPr lang="en-US" altLang="zh-TW" smtClean="0"/>
              <a:pPr/>
              <a:t>84</a:t>
            </a:fld>
            <a:endParaRPr lang="en-US" altLang="zh-TW" smtClean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30658C-C552-4573-A6FC-F0A989864415}" type="slidenum">
              <a:rPr lang="en-US" altLang="zh-TW" smtClean="0"/>
              <a:pPr/>
              <a:t>85</a:t>
            </a:fld>
            <a:endParaRPr lang="en-US" altLang="zh-TW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3DD79-7015-480F-BE91-9F9AED52D5EE}" type="slidenum">
              <a:rPr lang="en-US" altLang="zh-TW" smtClean="0"/>
              <a:pPr/>
              <a:t>86</a:t>
            </a:fld>
            <a:endParaRPr lang="en-US" altLang="zh-TW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43FCEB-214B-42DB-87B1-A14220C1AAF1}" type="slidenum">
              <a:rPr lang="en-US" altLang="zh-TW" smtClean="0"/>
              <a:pPr/>
              <a:t>87</a:t>
            </a:fld>
            <a:endParaRPr lang="en-US" altLang="zh-TW" smtClean="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460439-649A-4338-90F6-A9D1387BE0E4}" type="slidenum">
              <a:rPr lang="en-US" altLang="zh-TW" smtClean="0"/>
              <a:pPr/>
              <a:t>88</a:t>
            </a:fld>
            <a:endParaRPr lang="en-US" altLang="zh-TW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F319C-318E-43B5-AD07-73775CDACF94}" type="slidenum">
              <a:rPr lang="en-US" altLang="zh-TW" smtClean="0"/>
              <a:pPr/>
              <a:t>89</a:t>
            </a:fld>
            <a:endParaRPr lang="en-US" altLang="zh-TW" smtClean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A2405-3CD5-41E9-A993-743D91A92308}" type="slidenum">
              <a:rPr lang="en-US" altLang="zh-TW" smtClean="0"/>
              <a:pPr/>
              <a:t>9</a:t>
            </a:fld>
            <a:endParaRPr lang="en-US" altLang="zh-TW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1A171D-F924-4A6E-BFF9-1FC8B2A1E9E5}" type="slidenum">
              <a:rPr lang="en-US" altLang="zh-TW" smtClean="0"/>
              <a:pPr/>
              <a:t>90</a:t>
            </a:fld>
            <a:endParaRPr lang="en-US" altLang="zh-TW" smtClean="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078B2-F232-4F97-B840-9197C933C53B}" type="slidenum">
              <a:rPr lang="en-US" altLang="zh-TW" smtClean="0"/>
              <a:pPr/>
              <a:t>91</a:t>
            </a:fld>
            <a:endParaRPr lang="en-US" altLang="zh-TW" smtClean="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724400"/>
            <a:ext cx="4860925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8534400" y="6553200"/>
            <a:ext cx="330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eaLnBrk="0" hangingPunct="0">
              <a:defRPr/>
            </a:pPr>
            <a:r>
              <a:rPr kumimoji="0" lang="en-US" altLang="zh-TW" sz="1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新細明體" pitchFamily="18" charset="-120"/>
              </a:rPr>
              <a:t>P.</a:t>
            </a:r>
            <a:fld id="{DECC9965-4C34-4DDE-A636-EDE8BC3C61FB}" type="slidenum">
              <a:rPr kumimoji="0" lang="en-US" altLang="zh-TW" sz="1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新細明體" pitchFamily="18" charset="-120"/>
              </a:rPr>
              <a:pPr algn="r" eaLnBrk="0" hangingPunct="0">
                <a:defRPr/>
              </a:pPr>
              <a:t>‹#›</a:t>
            </a:fld>
            <a:endParaRPr kumimoji="0" lang="en-US" altLang="zh-TW" sz="12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1981200" y="304800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endParaRPr lang="zh-TW" altLang="zh-TW" sz="3200">
              <a:solidFill>
                <a:srgbClr val="FFFF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6" name="Line 1029"/>
          <p:cNvSpPr>
            <a:spLocks noChangeShapeType="1"/>
          </p:cNvSpPr>
          <p:nvPr/>
        </p:nvSpPr>
        <p:spPr bwMode="auto">
          <a:xfrm>
            <a:off x="1219200" y="990600"/>
            <a:ext cx="7467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30"/>
          <p:cNvSpPr>
            <a:spLocks noChangeArrowheads="1"/>
          </p:cNvSpPr>
          <p:nvPr/>
        </p:nvSpPr>
        <p:spPr bwMode="auto">
          <a:xfrm>
            <a:off x="0" y="0"/>
            <a:ext cx="685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8" name="Rectangle 1031"/>
          <p:cNvSpPr>
            <a:spLocks noChangeArrowheads="1"/>
          </p:cNvSpPr>
          <p:nvPr/>
        </p:nvSpPr>
        <p:spPr bwMode="auto">
          <a:xfrm>
            <a:off x="0" y="0"/>
            <a:ext cx="684213" cy="61722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66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AutoShape 10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6519863"/>
            <a:ext cx="228600" cy="228600"/>
          </a:xfrm>
          <a:prstGeom prst="actionButtonReturn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0" name="AutoShape 10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29600" y="6519863"/>
            <a:ext cx="228600" cy="2286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1" name="AutoShape 103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20000" y="6519863"/>
            <a:ext cx="228600" cy="2286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2" name="Text Box 1039"/>
          <p:cNvSpPr txBox="1">
            <a:spLocks noChangeArrowheads="1"/>
          </p:cNvSpPr>
          <p:nvPr userDrawn="1"/>
        </p:nvSpPr>
        <p:spPr bwMode="auto">
          <a:xfrm>
            <a:off x="60325" y="0"/>
            <a:ext cx="4889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t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latin typeface="Arial Black" pitchFamily="34" charset="0"/>
                <a:ea typeface="新細明體" pitchFamily="18" charset="-120"/>
              </a:rPr>
              <a:t>AdvancedTEK International  Corporation</a:t>
            </a:r>
          </a:p>
        </p:txBody>
      </p:sp>
      <p:sp>
        <p:nvSpPr>
          <p:cNvPr id="74761" name="Rectangle 1033"/>
          <p:cNvSpPr>
            <a:spLocks noGrp="1" noChangeArrowheads="1"/>
          </p:cNvSpPr>
          <p:nvPr>
            <p:ph type="ctrTitle"/>
          </p:nvPr>
        </p:nvSpPr>
        <p:spPr>
          <a:xfrm>
            <a:off x="838200" y="1905000"/>
            <a:ext cx="7772400" cy="3733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19900" y="609600"/>
            <a:ext cx="1866900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609600"/>
            <a:ext cx="54483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33"/>
          <p:cNvSpPr>
            <a:spLocks noChangeShapeType="1"/>
          </p:cNvSpPr>
          <p:nvPr/>
        </p:nvSpPr>
        <p:spPr bwMode="auto">
          <a:xfrm>
            <a:off x="5737225" y="4872038"/>
            <a:ext cx="0" cy="754062"/>
          </a:xfrm>
          <a:prstGeom prst="line">
            <a:avLst/>
          </a:prstGeom>
          <a:noFill/>
          <a:ln w="5715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5808663" y="4800600"/>
            <a:ext cx="2593975" cy="8731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TW" sz="1600" dirty="0" smtClean="0">
                <a:ea typeface="微軟正黑體" pitchFamily="34" charset="-120"/>
                <a:cs typeface="+mn-cs"/>
              </a:rPr>
              <a:t>Enterprise Solutions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TW" sz="1600" dirty="0" smtClean="0">
                <a:ea typeface="微軟正黑體" pitchFamily="34" charset="-120"/>
                <a:cs typeface="+mn-cs"/>
              </a:rPr>
              <a:t>IT Services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TW" sz="1600" dirty="0" smtClean="0">
                <a:ea typeface="微軟正黑體" pitchFamily="34" charset="-120"/>
                <a:cs typeface="+mn-cs"/>
              </a:rPr>
              <a:t>Management Consulting</a:t>
            </a:r>
          </a:p>
        </p:txBody>
      </p:sp>
      <p:pic>
        <p:nvPicPr>
          <p:cNvPr id="13" name="Picture 35" descr="World_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72038"/>
            <a:ext cx="792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34"/>
          <p:cNvSpPr txBox="1">
            <a:spLocks noChangeArrowheads="1"/>
          </p:cNvSpPr>
          <p:nvPr userDrawn="1"/>
        </p:nvSpPr>
        <p:spPr bwMode="auto">
          <a:xfrm>
            <a:off x="803275" y="4935538"/>
            <a:ext cx="3048000" cy="6746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defRPr/>
            </a:pPr>
            <a:r>
              <a:rPr kumimoji="0" lang="zh-TW" altLang="en-US" sz="1800" dirty="0" smtClean="0">
                <a:ea typeface="微軟正黑體" pitchFamily="34" charset="-120"/>
                <a:cs typeface="Arial" pitchFamily="34" charset="0"/>
              </a:rPr>
              <a:t>前進國際顧問團隊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zh-TW" altLang="zh-TW" sz="1800" dirty="0" smtClean="0">
                <a:ea typeface="微軟正黑體" pitchFamily="34" charset="-120"/>
                <a:cs typeface="Arial" pitchFamily="34" charset="0"/>
              </a:rPr>
              <a:t>A</a:t>
            </a:r>
            <a:r>
              <a:rPr kumimoji="0" lang="en-US" altLang="zh-TW" sz="1800" dirty="0" err="1" smtClean="0">
                <a:ea typeface="微軟正黑體" pitchFamily="34" charset="-120"/>
                <a:cs typeface="Arial" pitchFamily="34" charset="0"/>
              </a:rPr>
              <a:t>dvancedTEK</a:t>
            </a:r>
            <a:endParaRPr kumimoji="0" lang="en-US" altLang="zh-TW" sz="1800" dirty="0" smtClean="0"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124200" y="1219200"/>
            <a:ext cx="5410200" cy="2057400"/>
          </a:xfrm>
        </p:spPr>
        <p:txBody>
          <a:bodyPr/>
          <a:lstStyle>
            <a:lvl1pPr>
              <a:defRPr b="1"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8153400" cy="990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16" name="投影片編號版面配置區 5"/>
          <p:cNvSpPr>
            <a:spLocks noGrp="1"/>
          </p:cNvSpPr>
          <p:nvPr userDrawn="1"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4E5FF-BC17-9C47-98D9-FAF4F21B6F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53056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D49E24-A030-4EB4-9AD4-3593B7F171F5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38AA9F-BCBF-410C-B326-4E1946A5D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675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D49E24-A030-4EB4-9AD4-3593B7F171F5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38AA9F-BCBF-410C-B326-4E1946A5D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381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D49E24-A030-4EB4-9AD4-3593B7F171F5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38AA9F-BCBF-410C-B326-4E1946A5D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305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D49E24-A030-4EB4-9AD4-3593B7F171F5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38AA9F-BCBF-410C-B326-4E1946A5D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422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D49E24-A030-4EB4-9AD4-3593B7F171F5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38AA9F-BCBF-410C-B326-4E1946A5D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825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D49E24-A030-4EB4-9AD4-3593B7F171F5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38AA9F-BCBF-410C-B326-4E1946A5D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782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D49E24-A030-4EB4-9AD4-3593B7F171F5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38AA9F-BCBF-410C-B326-4E1946A5D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13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D49E24-A030-4EB4-9AD4-3593B7F171F5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38AA9F-BCBF-410C-B326-4E1946A5D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387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D49E24-A030-4EB4-9AD4-3593B7F171F5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38AA9F-BCBF-410C-B326-4E1946A5D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291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D49E24-A030-4EB4-9AD4-3593B7F171F5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38AA9F-BCBF-410C-B326-4E1946A5D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468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D49E24-A030-4EB4-9AD4-3593B7F171F5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38AA9F-BCBF-410C-B326-4E1946A5D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27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9200" y="1524000"/>
            <a:ext cx="3657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3657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72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66138" y="6553200"/>
            <a:ext cx="4159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eaLnBrk="0" hangingPunct="0">
              <a:defRPr/>
            </a:pPr>
            <a:r>
              <a:rPr kumimoji="0" lang="en-US" altLang="zh-TW" sz="1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新細明體" pitchFamily="18" charset="-120"/>
              </a:rPr>
              <a:t>  P.</a:t>
            </a:r>
            <a:fld id="{318F8C41-FDA4-4AB5-BA2B-AC4868EA8162}" type="slidenum">
              <a:rPr kumimoji="0" lang="en-US" altLang="zh-TW" sz="1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新細明體" pitchFamily="18" charset="-120"/>
              </a:rPr>
              <a:pPr algn="r" eaLnBrk="0" hangingPunct="0">
                <a:defRPr/>
              </a:pPr>
              <a:t>‹#›</a:t>
            </a:fld>
            <a:endParaRPr kumimoji="0" lang="en-US" altLang="zh-TW" sz="12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981200" y="304800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endParaRPr lang="zh-TW" altLang="zh-TW" sz="3200">
              <a:solidFill>
                <a:srgbClr val="FFFF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1600200" y="1295400"/>
            <a:ext cx="6553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685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684213" cy="61722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66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09600"/>
            <a:ext cx="7315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524000"/>
            <a:ext cx="7467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043" name="AutoShape 19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6519863"/>
            <a:ext cx="228600" cy="228600"/>
          </a:xfrm>
          <a:prstGeom prst="actionButtonReturn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0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29600" y="6519863"/>
            <a:ext cx="228600" cy="2286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0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20000" y="6519863"/>
            <a:ext cx="228600" cy="2286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7639050" y="71438"/>
            <a:ext cx="14319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eaLnBrk="0" hangingPunct="0">
              <a:defRPr/>
            </a:pPr>
            <a:r>
              <a:rPr kumimoji="0" lang="en-US" altLang="zh-TW" sz="1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新細明體" pitchFamily="18" charset="-120"/>
              </a:rPr>
              <a:t>Oracle Applications</a:t>
            </a: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762000" y="6553200"/>
            <a:ext cx="4495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eaLnBrk="0" hangingPunct="0">
              <a:defRPr/>
            </a:pPr>
            <a:r>
              <a:rPr kumimoji="0" lang="en-US" altLang="zh-TW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新細明體" pitchFamily="18" charset="-120"/>
              </a:rPr>
              <a:t>Copyright© AdvancedTek International Corporation. 2002, All right reserved.</a:t>
            </a:r>
          </a:p>
        </p:txBody>
      </p:sp>
      <p:sp>
        <p:nvSpPr>
          <p:cNvPr id="1049" name="Text Box 25"/>
          <p:cNvSpPr txBox="1">
            <a:spLocks noChangeArrowheads="1"/>
          </p:cNvSpPr>
          <p:nvPr userDrawn="1"/>
        </p:nvSpPr>
        <p:spPr bwMode="auto">
          <a:xfrm>
            <a:off x="60325" y="0"/>
            <a:ext cx="4889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t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latin typeface="Arial Black" pitchFamily="34" charset="0"/>
                <a:ea typeface="新細明體" pitchFamily="18" charset="-120"/>
              </a:rPr>
              <a:t>AdvancedTEK International 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build="p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v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kumimoji="1" sz="2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ü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Char char="–"/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Char char="»"/>
        <a:defRPr kumimoji="1" sz="1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Char char="»"/>
        <a:defRPr kumimoji="1" sz="1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Char char="»"/>
        <a:defRPr kumimoji="1" sz="1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Char char="»"/>
        <a:defRPr kumimoji="1" sz="1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Char char="»"/>
        <a:defRPr kumimoji="1" sz="1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457200" y="1100138"/>
            <a:ext cx="8229600" cy="2341562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DDDDDD"/>
              </a:gs>
              <a:gs pos="100000">
                <a:srgbClr val="F2F2F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zh-TW" sz="1800">
              <a:latin typeface="Calibri" charset="0"/>
              <a:ea typeface="微軟正黑體" charset="0"/>
              <a:cs typeface="微軟正黑體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 userDrawn="1"/>
        </p:nvSpPr>
        <p:spPr bwMode="auto">
          <a:xfrm>
            <a:off x="457200" y="3417888"/>
            <a:ext cx="8229600" cy="46037"/>
          </a:xfrm>
          <a:prstGeom prst="rect">
            <a:avLst/>
          </a:prstGeom>
          <a:gradFill rotWithShape="0">
            <a:gsLst>
              <a:gs pos="0">
                <a:srgbClr val="006699"/>
              </a:gs>
              <a:gs pos="100000">
                <a:srgbClr val="B6D3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kumimoji="0" lang="en-US" altLang="zh-TW" sz="1800">
              <a:latin typeface="Calibri" charset="0"/>
              <a:ea typeface="微軟正黑體" charset="0"/>
              <a:cs typeface="微軟正黑體" charset="0"/>
            </a:endParaRPr>
          </a:p>
        </p:txBody>
      </p:sp>
      <p:sp>
        <p:nvSpPr>
          <p:cNvPr id="9" name="Rectangle 23"/>
          <p:cNvSpPr>
            <a:spLocks noChangeArrowheads="1"/>
          </p:cNvSpPr>
          <p:nvPr userDrawn="1"/>
        </p:nvSpPr>
        <p:spPr bwMode="auto">
          <a:xfrm>
            <a:off x="457200" y="1063625"/>
            <a:ext cx="8229600" cy="46038"/>
          </a:xfrm>
          <a:prstGeom prst="rect">
            <a:avLst/>
          </a:prstGeom>
          <a:gradFill rotWithShape="0">
            <a:gsLst>
              <a:gs pos="0">
                <a:srgbClr val="B6D3E2"/>
              </a:gs>
              <a:gs pos="100000">
                <a:srgbClr val="0066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kumimoji="0" lang="en-US" altLang="zh-TW" sz="1800">
              <a:latin typeface="Calibri" charset="0"/>
              <a:ea typeface="微軟正黑體" charset="0"/>
              <a:cs typeface="微軟正黑體" charset="0"/>
            </a:endParaRPr>
          </a:p>
        </p:txBody>
      </p:sp>
      <p:sp>
        <p:nvSpPr>
          <p:cNvPr id="10" name="Line 33"/>
          <p:cNvSpPr>
            <a:spLocks noChangeShapeType="1"/>
          </p:cNvSpPr>
          <p:nvPr userDrawn="1"/>
        </p:nvSpPr>
        <p:spPr bwMode="auto">
          <a:xfrm>
            <a:off x="5737225" y="4872038"/>
            <a:ext cx="0" cy="754062"/>
          </a:xfrm>
          <a:prstGeom prst="line">
            <a:avLst/>
          </a:prstGeom>
          <a:noFill/>
          <a:ln w="5715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Text Box 34"/>
          <p:cNvSpPr txBox="1">
            <a:spLocks noChangeArrowheads="1"/>
          </p:cNvSpPr>
          <p:nvPr userDrawn="1"/>
        </p:nvSpPr>
        <p:spPr bwMode="auto">
          <a:xfrm>
            <a:off x="5808663" y="4800600"/>
            <a:ext cx="2593975" cy="8731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TW" sz="1600" dirty="0" smtClean="0">
                <a:ea typeface="微軟正黑體" pitchFamily="34" charset="-120"/>
                <a:cs typeface="+mn-cs"/>
              </a:rPr>
              <a:t>Enterprise Solutions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TW" sz="1600" dirty="0" smtClean="0">
                <a:ea typeface="微軟正黑體" pitchFamily="34" charset="-120"/>
                <a:cs typeface="+mn-cs"/>
              </a:rPr>
              <a:t>IT Services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TW" sz="1600" dirty="0" smtClean="0">
                <a:ea typeface="微軟正黑體" pitchFamily="34" charset="-120"/>
                <a:cs typeface="+mn-cs"/>
              </a:rPr>
              <a:t>Management Consulting</a:t>
            </a:r>
          </a:p>
        </p:txBody>
      </p:sp>
      <p:pic>
        <p:nvPicPr>
          <p:cNvPr id="12" name="Picture 35" descr="World_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72038"/>
            <a:ext cx="792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4"/>
          <p:cNvSpPr txBox="1">
            <a:spLocks noChangeArrowheads="1"/>
          </p:cNvSpPr>
          <p:nvPr userDrawn="1"/>
        </p:nvSpPr>
        <p:spPr bwMode="auto">
          <a:xfrm>
            <a:off x="803275" y="4935538"/>
            <a:ext cx="3048000" cy="6746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defRPr/>
            </a:pPr>
            <a:r>
              <a:rPr kumimoji="0" lang="zh-TW" altLang="en-US" sz="1800" dirty="0" smtClean="0">
                <a:ea typeface="微軟正黑體" pitchFamily="34" charset="-120"/>
                <a:cs typeface="Arial" pitchFamily="34" charset="0"/>
              </a:rPr>
              <a:t>前進國際顧問團隊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zh-TW" altLang="zh-TW" sz="1800" dirty="0" smtClean="0">
                <a:ea typeface="微軟正黑體" pitchFamily="34" charset="-120"/>
                <a:cs typeface="Arial" pitchFamily="34" charset="0"/>
              </a:rPr>
              <a:t>A</a:t>
            </a:r>
            <a:r>
              <a:rPr kumimoji="0" lang="en-US" altLang="zh-TW" sz="1800" dirty="0" err="1" smtClean="0">
                <a:ea typeface="微軟正黑體" pitchFamily="34" charset="-120"/>
                <a:cs typeface="Arial" pitchFamily="34" charset="0"/>
              </a:rPr>
              <a:t>dvancedTEK</a:t>
            </a:r>
            <a:endParaRPr kumimoji="0" lang="en-US" altLang="zh-TW" sz="1800" dirty="0" smtClean="0">
              <a:ea typeface="微軟正黑體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65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1043608" y="1478394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tx1"/>
                </a:solidFill>
                <a:latin typeface="微軟正黑體" pitchFamily="34" charset="-120"/>
                <a:cs typeface="Arial" charset="0"/>
              </a:rPr>
              <a:t>R12.2 Oracle Inventory </a:t>
            </a:r>
            <a:br>
              <a:rPr lang="en-US" altLang="zh-TW" sz="4400" b="1" dirty="0">
                <a:solidFill>
                  <a:schemeClr val="tx1"/>
                </a:solidFill>
                <a:latin typeface="微軟正黑體" pitchFamily="34" charset="-120"/>
                <a:cs typeface="Arial" charset="0"/>
              </a:rPr>
            </a:br>
            <a:r>
              <a:rPr lang="en-US" altLang="zh-TW" sz="4400" b="1" dirty="0">
                <a:solidFill>
                  <a:schemeClr val="tx1"/>
                </a:solidFill>
                <a:latin typeface="微軟正黑體" pitchFamily="34" charset="-120"/>
                <a:cs typeface="Arial" charset="0"/>
              </a:rPr>
              <a:t>Table Schema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75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Calendars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工作曆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Organizations  Calendars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420938"/>
            <a:ext cx="4800600" cy="27241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Calendars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工作曆：工作天模式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Organizations  Calendars  (B)Workday Pattern</a:t>
            </a:r>
          </a:p>
          <a:p>
            <a:pPr eaLnBrk="1" hangingPunct="1"/>
            <a:r>
              <a:rPr lang="zh-TW" altLang="en-US" sz="2000" smtClean="0">
                <a:effectLst/>
                <a:latin typeface="微軟正黑體" pitchFamily="34" charset="-120"/>
                <a:ea typeface="微軟正黑體" pitchFamily="34" charset="-120"/>
              </a:rPr>
              <a:t>工作天模式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313" y="2852738"/>
            <a:ext cx="4514850" cy="27336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Calendars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工作曆：工作班次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Organizations  Calendars  (B)Shifts</a:t>
            </a:r>
            <a:endParaRPr lang="en-US" altLang="zh-TW" sz="2000" smtClean="0">
              <a:effectLst/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000" smtClean="0">
                <a:effectLst/>
                <a:latin typeface="微軟正黑體" pitchFamily="34" charset="-120"/>
                <a:ea typeface="微軟正黑體" pitchFamily="34" charset="-120"/>
              </a:rPr>
              <a:t>工作班次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2708275"/>
            <a:ext cx="4819650" cy="32099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effectLst/>
                <a:latin typeface="微軟正黑體" pitchFamily="34" charset="-120"/>
                <a:ea typeface="微軟正黑體" pitchFamily="34" charset="-120"/>
              </a:rPr>
              <a:t>Calendars</a:t>
            </a:r>
            <a:r>
              <a:rPr lang="zh-TW" altLang="en-US" dirty="0" smtClean="0">
                <a:effectLst/>
                <a:latin typeface="微軟正黑體" pitchFamily="34" charset="-120"/>
                <a:ea typeface="微軟正黑體" pitchFamily="34" charset="-120"/>
              </a:rPr>
              <a:t>工作曆：工作班次時間</a:t>
            </a:r>
            <a:endParaRPr lang="zh-TW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Organizations  Calendars  (B)Shifts  (B)Times</a:t>
            </a:r>
          </a:p>
          <a:p>
            <a:pPr eaLnBrk="1" hangingPunct="1"/>
            <a:r>
              <a:rPr lang="zh-TW" altLang="en-US" sz="2000" smtClean="0">
                <a:effectLst/>
                <a:latin typeface="微軟正黑體" pitchFamily="34" charset="-120"/>
                <a:ea typeface="微軟正黑體" pitchFamily="34" charset="-120"/>
              </a:rPr>
              <a:t>工作班次時間</a:t>
            </a:r>
            <a:endParaRPr lang="zh-TW" altLang="en-US" sz="2000" smtClean="0">
              <a:effectLst/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 eaLnBrk="1" hangingPunct="1"/>
            <a:endParaRPr lang="en-US" altLang="zh-TW" sz="20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3" y="2708275"/>
            <a:ext cx="6086475" cy="3429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Calendars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工作曆：日期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Organizations  Calendars  (B)Dates</a:t>
            </a:r>
          </a:p>
          <a:p>
            <a:pPr eaLnBrk="1" hangingPunct="1"/>
            <a:r>
              <a:rPr lang="zh-TW" altLang="en-US" sz="2000" smtClean="0">
                <a:effectLst/>
                <a:latin typeface="微軟正黑體" pitchFamily="34" charset="-120"/>
                <a:ea typeface="微軟正黑體" pitchFamily="34" charset="-120"/>
              </a:rPr>
              <a:t>日期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2599779"/>
            <a:ext cx="6332538" cy="35655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4513" y="2781300"/>
            <a:ext cx="4800600" cy="34385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60350"/>
            <a:ext cx="7315200" cy="103505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Calendar Exception Templates</a:t>
            </a:r>
            <a:b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工作曆例外工作樣版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Organizations  Calendars Exception Templates</a:t>
            </a:r>
          </a:p>
          <a:p>
            <a:pPr eaLnBrk="1" hangingPunct="1"/>
            <a:r>
              <a:rPr lang="zh-TW" altLang="en-US" sz="2000" smtClean="0">
                <a:effectLst/>
                <a:latin typeface="微軟正黑體" pitchFamily="34" charset="-120"/>
                <a:ea typeface="微軟正黑體" pitchFamily="34" charset="-120"/>
              </a:rPr>
              <a:t>例外工作樣板</a:t>
            </a:r>
            <a:endParaRPr lang="zh-TW" altLang="en-US" sz="2000" smtClean="0">
              <a:effectLst/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 eaLnBrk="1" hangingPunct="1"/>
            <a:endParaRPr lang="en-US" altLang="zh-TW" sz="20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2438400" y="3933825"/>
            <a:ext cx="6172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711686" name="Text Box 6"/>
          <p:cNvSpPr txBox="1">
            <a:spLocks noChangeArrowheads="1"/>
          </p:cNvSpPr>
          <p:nvPr/>
        </p:nvSpPr>
        <p:spPr bwMode="auto">
          <a:xfrm>
            <a:off x="1143000" y="3429000"/>
            <a:ext cx="2636838" cy="369888"/>
          </a:xfrm>
          <a:prstGeom prst="rect">
            <a:avLst/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0" bIns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b="1" dirty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BOM_EXCEPTION_SETS</a:t>
            </a:r>
          </a:p>
        </p:txBody>
      </p:sp>
      <p:sp>
        <p:nvSpPr>
          <p:cNvPr id="711687" name="Text Box 7"/>
          <p:cNvSpPr txBox="1">
            <a:spLocks noChangeArrowheads="1"/>
          </p:cNvSpPr>
          <p:nvPr/>
        </p:nvSpPr>
        <p:spPr bwMode="auto">
          <a:xfrm>
            <a:off x="5148263" y="5913438"/>
            <a:ext cx="3311525" cy="369887"/>
          </a:xfrm>
          <a:prstGeom prst="rect">
            <a:avLst/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0" bIns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b="1" dirty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BOM_EXCEPTION_SET_DATES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1175" y="2265363"/>
            <a:ext cx="6751638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組織－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Operating Unit(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作業單位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524000"/>
            <a:ext cx="7467600" cy="4800600"/>
          </a:xfrm>
        </p:spPr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Organizations  Organizations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06463" y="5702300"/>
            <a:ext cx="3881437" cy="325438"/>
          </a:xfrm>
          <a:prstGeom prst="rect">
            <a:avLst/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0" bIns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b="1" dirty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HR_ORGANIZATION_INFORMATION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435600" y="3249613"/>
            <a:ext cx="3457575" cy="323850"/>
          </a:xfrm>
          <a:prstGeom prst="rect">
            <a:avLst/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0" bIns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b="1" dirty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HR_ALL_ORGANIZATION_UNITS</a:t>
            </a:r>
          </a:p>
        </p:txBody>
      </p:sp>
      <p:cxnSp>
        <p:nvCxnSpPr>
          <p:cNvPr id="17415" name="直線接點 10"/>
          <p:cNvCxnSpPr>
            <a:cxnSpLocks noChangeShapeType="1"/>
          </p:cNvCxnSpPr>
          <p:nvPr/>
        </p:nvCxnSpPr>
        <p:spPr bwMode="auto">
          <a:xfrm>
            <a:off x="1042988" y="4425950"/>
            <a:ext cx="7561262" cy="0"/>
          </a:xfrm>
          <a:prstGeom prst="line">
            <a:avLst/>
          </a:prstGeom>
          <a:noFill/>
          <a:ln w="6350" algn="ctr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3200" dirty="0" smtClean="0">
                <a:effectLst/>
                <a:latin typeface="微軟正黑體" pitchFamily="34" charset="-120"/>
                <a:ea typeface="微軟正黑體" pitchFamily="34" charset="-120"/>
              </a:rPr>
              <a:t>組織－</a:t>
            </a:r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>Operating Unit(</a:t>
            </a:r>
            <a:r>
              <a:rPr lang="zh-TW" altLang="en-US" sz="3200" dirty="0" smtClean="0">
                <a:effectLst/>
                <a:latin typeface="微軟正黑體" pitchFamily="34" charset="-120"/>
                <a:ea typeface="微軟正黑體" pitchFamily="34" charset="-120"/>
              </a:rPr>
              <a:t>作業單位</a:t>
            </a:r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32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Organizations  Organizations  (B)Others</a:t>
            </a:r>
            <a:endParaRPr lang="en-US" altLang="zh-TW" sz="20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2349500"/>
            <a:ext cx="7185025" cy="35274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09600"/>
            <a:ext cx="7993062" cy="6858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3200" dirty="0" smtClean="0">
                <a:effectLst/>
                <a:latin typeface="微軟正黑體" pitchFamily="34" charset="-120"/>
                <a:ea typeface="微軟正黑體" pitchFamily="34" charset="-120"/>
              </a:rPr>
              <a:t>組織－</a:t>
            </a:r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>Inventory Organization(</a:t>
            </a:r>
            <a:r>
              <a:rPr lang="zh-TW" altLang="en-US" sz="3200" dirty="0" smtClean="0">
                <a:effectLst/>
                <a:latin typeface="微軟正黑體" pitchFamily="34" charset="-120"/>
                <a:ea typeface="微軟正黑體" pitchFamily="34" charset="-120"/>
              </a:rPr>
              <a:t>存貨組織</a:t>
            </a:r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32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Organizations  Organizations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2276475"/>
            <a:ext cx="6742113" cy="3990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09600"/>
            <a:ext cx="7993062" cy="6858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3200" dirty="0" smtClean="0">
                <a:effectLst/>
                <a:latin typeface="微軟正黑體" pitchFamily="34" charset="-120"/>
                <a:ea typeface="微軟正黑體" pitchFamily="34" charset="-120"/>
              </a:rPr>
              <a:t>組織－</a:t>
            </a:r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>Inventory Organization(</a:t>
            </a:r>
            <a:r>
              <a:rPr lang="zh-TW" altLang="en-US" sz="3200" dirty="0" smtClean="0">
                <a:effectLst/>
                <a:latin typeface="微軟正黑體" pitchFamily="34" charset="-120"/>
                <a:ea typeface="微軟正黑體" pitchFamily="34" charset="-120"/>
              </a:rPr>
              <a:t>存貨組織</a:t>
            </a:r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32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Organizations  Organizations  (B)Others</a:t>
            </a:r>
          </a:p>
          <a:p>
            <a:pPr eaLnBrk="1" hangingPunct="1"/>
            <a:endParaRPr lang="en-US" altLang="zh-TW" sz="20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322513"/>
            <a:ext cx="7308850" cy="37703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76250"/>
            <a:ext cx="7315200" cy="819150"/>
          </a:xfrm>
        </p:spPr>
        <p:txBody>
          <a:bodyPr/>
          <a:lstStyle/>
          <a:p>
            <a:pPr eaLnBrk="1" hangingPunct="1"/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課程綱要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773238"/>
            <a:ext cx="7467600" cy="3887787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ffectLst/>
                <a:latin typeface="微軟正黑體" pitchFamily="34" charset="-120"/>
                <a:ea typeface="微軟正黑體" pitchFamily="34" charset="-120"/>
              </a:rPr>
              <a:t>Chapter 1 : </a:t>
            </a:r>
            <a:r>
              <a:rPr lang="zh-TW" altLang="en-US" sz="2800" dirty="0" smtClean="0">
                <a:effectLst/>
                <a:latin typeface="微軟正黑體" pitchFamily="34" charset="-120"/>
                <a:ea typeface="微軟正黑體" pitchFamily="34" charset="-120"/>
              </a:rPr>
              <a:t>企業組織架構</a:t>
            </a:r>
          </a:p>
          <a:p>
            <a:pPr eaLnBrk="1" hangingPunct="1"/>
            <a:endParaRPr lang="zh-TW" altLang="en-US" sz="2800" dirty="0" smtClean="0">
              <a:effectLst/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en-US" altLang="zh-TW" sz="2800" dirty="0" smtClean="0">
                <a:effectLst/>
                <a:latin typeface="微軟正黑體" pitchFamily="34" charset="-120"/>
                <a:ea typeface="微軟正黑體" pitchFamily="34" charset="-120"/>
              </a:rPr>
              <a:t>Chapter 2 : </a:t>
            </a:r>
            <a:r>
              <a:rPr lang="zh-TW" altLang="en-US" sz="2800" dirty="0" smtClean="0">
                <a:effectLst/>
                <a:latin typeface="微軟正黑體" pitchFamily="34" charset="-120"/>
                <a:ea typeface="微軟正黑體" pitchFamily="34" charset="-120"/>
              </a:rPr>
              <a:t>料件建立管理作業</a:t>
            </a:r>
          </a:p>
          <a:p>
            <a:pPr eaLnBrk="1" hangingPunct="1"/>
            <a:endParaRPr lang="zh-TW" altLang="en-US" sz="2800" dirty="0" smtClean="0">
              <a:effectLst/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en-US" altLang="zh-TW" sz="2800" dirty="0" smtClean="0">
                <a:effectLst/>
                <a:latin typeface="微軟正黑體" pitchFamily="34" charset="-120"/>
                <a:ea typeface="微軟正黑體" pitchFamily="34" charset="-120"/>
              </a:rPr>
              <a:t>Chapter 3 :</a:t>
            </a:r>
            <a:r>
              <a:rPr lang="zh-TW" altLang="en-US" sz="2800" dirty="0" smtClean="0">
                <a:effectLst/>
                <a:latin typeface="微軟正黑體" pitchFamily="34" charset="-120"/>
                <a:ea typeface="微軟正黑體" pitchFamily="34" charset="-120"/>
              </a:rPr>
              <a:t>庫存異動管理</a:t>
            </a:r>
          </a:p>
          <a:p>
            <a:pPr eaLnBrk="1" hangingPunct="1"/>
            <a:endParaRPr lang="zh-TW" altLang="en-US" sz="2800" dirty="0" smtClean="0">
              <a:effectLst/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en-US" altLang="zh-TW" sz="2800" dirty="0" smtClean="0">
                <a:effectLst/>
                <a:latin typeface="微軟正黑體" pitchFamily="34" charset="-120"/>
                <a:ea typeface="微軟正黑體" pitchFamily="34" charset="-120"/>
              </a:rPr>
              <a:t>Chapter 4</a:t>
            </a:r>
            <a:r>
              <a:rPr lang="zh-TW" altLang="en-US" sz="2800" dirty="0" smtClean="0">
                <a:effectLst/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800" dirty="0" smtClean="0">
                <a:effectLst/>
                <a:latin typeface="微軟正黑體" pitchFamily="34" charset="-120"/>
                <a:ea typeface="微軟正黑體" pitchFamily="34" charset="-120"/>
              </a:rPr>
              <a:t>ER Diagram</a:t>
            </a:r>
            <a:r>
              <a:rPr lang="zh-TW" altLang="en-US" sz="2800" dirty="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eaLnBrk="1" hangingPunct="1"/>
            <a:endParaRPr lang="en-US" altLang="zh-TW" sz="2800" dirty="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組織參數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(Organization Parameters)</a:t>
            </a:r>
          </a:p>
        </p:txBody>
      </p:sp>
      <p:sp>
        <p:nvSpPr>
          <p:cNvPr id="2150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Organizations  Parameters</a:t>
            </a:r>
          </a:p>
          <a:p>
            <a:pPr eaLnBrk="1" hangingPunct="1"/>
            <a:endParaRPr lang="en-US" altLang="zh-TW" sz="20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1508" name="Picture 20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050" y="2028825"/>
            <a:ext cx="5113338" cy="4424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定義組織類別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--- 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倉庫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Organizations  Subinventories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050" y="2360613"/>
            <a:ext cx="5113338" cy="4065587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Stock Locators(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存貨儲位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Organizations  Stock Locators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2276475"/>
            <a:ext cx="6913562" cy="39243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Shipping Network(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出貨網路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Organizations  Shipping Networks</a:t>
            </a:r>
          </a:p>
          <a:p>
            <a:pPr eaLnBrk="1" hangingPunct="1"/>
            <a:endParaRPr lang="en-US" altLang="zh-TW" sz="20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975" y="2205038"/>
            <a:ext cx="4968875" cy="4021137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05000"/>
            <a:ext cx="7129462" cy="3324225"/>
          </a:xfrm>
        </p:spPr>
        <p:txBody>
          <a:bodyPr/>
          <a:lstStyle/>
          <a:p>
            <a:pPr eaLnBrk="1" hangingPunct="1"/>
            <a:r>
              <a:rPr lang="zh-TW" altLang="en-US" sz="3600" smtClean="0">
                <a:effectLst/>
                <a:latin typeface="微軟正黑體" pitchFamily="34" charset="-120"/>
                <a:ea typeface="微軟正黑體" pitchFamily="34" charset="-120"/>
              </a:rPr>
              <a:t>料件建立管理作業</a:t>
            </a:r>
            <a:endParaRPr lang="en-US" altLang="zh-TW" sz="2400" i="1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19200" y="161925"/>
            <a:ext cx="73152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TW" sz="32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JasmineUPC" pitchFamily="18" charset="-34"/>
              </a:rPr>
              <a:t>Chapter 2</a:t>
            </a:r>
            <a:endParaRPr lang="zh-TW" altLang="en-US" sz="3200" b="1" kern="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JasmineUPC" pitchFamily="18" charset="-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料件資料的建立流程 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(Ⅰ)</a:t>
            </a:r>
          </a:p>
        </p:txBody>
      </p:sp>
      <p:sp>
        <p:nvSpPr>
          <p:cNvPr id="26627" name="Freeform 2052"/>
          <p:cNvSpPr>
            <a:spLocks/>
          </p:cNvSpPr>
          <p:nvPr/>
        </p:nvSpPr>
        <p:spPr bwMode="auto">
          <a:xfrm>
            <a:off x="1905000" y="3200400"/>
            <a:ext cx="5818188" cy="2058988"/>
          </a:xfrm>
          <a:custGeom>
            <a:avLst/>
            <a:gdLst>
              <a:gd name="T0" fmla="*/ 0 w 3641"/>
              <a:gd name="T1" fmla="*/ 0 h 1513"/>
              <a:gd name="T2" fmla="*/ 0 w 3641"/>
              <a:gd name="T3" fmla="*/ 2147483647 h 1513"/>
              <a:gd name="T4" fmla="*/ 2147483647 w 3641"/>
              <a:gd name="T5" fmla="*/ 2147483647 h 1513"/>
              <a:gd name="T6" fmla="*/ 2147483647 w 3641"/>
              <a:gd name="T7" fmla="*/ 0 h 1513"/>
              <a:gd name="T8" fmla="*/ 0 60000 65536"/>
              <a:gd name="T9" fmla="*/ 0 60000 65536"/>
              <a:gd name="T10" fmla="*/ 0 60000 65536"/>
              <a:gd name="T11" fmla="*/ 0 60000 65536"/>
              <a:gd name="T12" fmla="*/ 0 w 3641"/>
              <a:gd name="T13" fmla="*/ 0 h 1513"/>
              <a:gd name="T14" fmla="*/ 3641 w 3641"/>
              <a:gd name="T15" fmla="*/ 1513 h 15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41" h="1513">
                <a:moveTo>
                  <a:pt x="0" y="0"/>
                </a:moveTo>
                <a:lnTo>
                  <a:pt x="0" y="1512"/>
                </a:lnTo>
                <a:lnTo>
                  <a:pt x="3640" y="1512"/>
                </a:lnTo>
                <a:lnTo>
                  <a:pt x="3640" y="0"/>
                </a:lnTo>
              </a:path>
            </a:pathLst>
          </a:custGeom>
          <a:noFill/>
          <a:ln w="25400" cap="rnd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6628" name="Line 2053"/>
          <p:cNvSpPr>
            <a:spLocks noChangeShapeType="1"/>
          </p:cNvSpPr>
          <p:nvPr/>
        </p:nvSpPr>
        <p:spPr bwMode="auto">
          <a:xfrm>
            <a:off x="4876800" y="2209800"/>
            <a:ext cx="0" cy="3240088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6629" name="Line 2054"/>
          <p:cNvSpPr>
            <a:spLocks noChangeShapeType="1"/>
          </p:cNvSpPr>
          <p:nvPr/>
        </p:nvSpPr>
        <p:spPr bwMode="auto">
          <a:xfrm>
            <a:off x="6248400" y="2386013"/>
            <a:ext cx="0" cy="2859087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6630" name="Line 2055"/>
          <p:cNvSpPr>
            <a:spLocks noChangeShapeType="1"/>
          </p:cNvSpPr>
          <p:nvPr/>
        </p:nvSpPr>
        <p:spPr bwMode="auto">
          <a:xfrm>
            <a:off x="3429000" y="2398713"/>
            <a:ext cx="0" cy="2859087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6631" name="Rectangle 2056"/>
          <p:cNvSpPr>
            <a:spLocks noChangeArrowheads="1"/>
          </p:cNvSpPr>
          <p:nvPr/>
        </p:nvSpPr>
        <p:spPr bwMode="auto">
          <a:xfrm>
            <a:off x="2346325" y="1676400"/>
            <a:ext cx="5060950" cy="57308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2550" tIns="41275" rIns="82550" bIns="41275" anchor="ctr"/>
          <a:lstStyle/>
          <a:p>
            <a:pPr defTabSz="739775" eaLnBrk="0" hangingPunct="0">
              <a:lnSpc>
                <a:spcPct val="90000"/>
              </a:lnSpc>
            </a:pPr>
            <a:r>
              <a:rPr lang="zh-TW" altLang="en-US" sz="1800" b="1">
                <a:latin typeface="微軟正黑體" pitchFamily="34" charset="-120"/>
                <a:ea typeface="微軟正黑體" pitchFamily="34" charset="-120"/>
              </a:rPr>
              <a:t>選擇料件屬性控制層級</a:t>
            </a:r>
          </a:p>
        </p:txBody>
      </p:sp>
      <p:sp>
        <p:nvSpPr>
          <p:cNvPr id="26632" name="Rectangle 2058"/>
          <p:cNvSpPr>
            <a:spLocks noChangeArrowheads="1"/>
          </p:cNvSpPr>
          <p:nvPr/>
        </p:nvSpPr>
        <p:spPr bwMode="auto">
          <a:xfrm>
            <a:off x="5730875" y="2527300"/>
            <a:ext cx="1238250" cy="52228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2550" tIns="41275" rIns="82550" bIns="41275" anchor="ctr"/>
          <a:lstStyle/>
          <a:p>
            <a:pPr defTabSz="739775" eaLnBrk="0" hangingPunct="0">
              <a:lnSpc>
                <a:spcPct val="90000"/>
              </a:lnSpc>
            </a:pPr>
            <a:r>
              <a:rPr lang="zh-TW" altLang="en-US" sz="1800" b="1">
                <a:latin typeface="微軟正黑體" pitchFamily="34" charset="-120"/>
                <a:ea typeface="微軟正黑體" pitchFamily="34" charset="-120"/>
              </a:rPr>
              <a:t>定義</a:t>
            </a:r>
          </a:p>
          <a:p>
            <a:pPr defTabSz="739775" eaLnBrk="0" hangingPunct="0">
              <a:lnSpc>
                <a:spcPct val="90000"/>
              </a:lnSpc>
            </a:pPr>
            <a:r>
              <a:rPr lang="zh-TW" altLang="en-US" sz="1800" b="1">
                <a:latin typeface="微軟正黑體" pitchFamily="34" charset="-120"/>
                <a:ea typeface="微軟正黑體" pitchFamily="34" charset="-120"/>
              </a:rPr>
              <a:t>料件分類</a:t>
            </a:r>
          </a:p>
        </p:txBody>
      </p:sp>
      <p:sp>
        <p:nvSpPr>
          <p:cNvPr id="26633" name="Rectangle 2059"/>
          <p:cNvSpPr>
            <a:spLocks noChangeArrowheads="1"/>
          </p:cNvSpPr>
          <p:nvPr/>
        </p:nvSpPr>
        <p:spPr bwMode="auto">
          <a:xfrm>
            <a:off x="2895600" y="2514600"/>
            <a:ext cx="1206500" cy="7731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2550" tIns="41275" rIns="82550" bIns="41275" anchor="ctr"/>
          <a:lstStyle/>
          <a:p>
            <a:pPr defTabSz="739775" eaLnBrk="0" hangingPunct="0">
              <a:lnSpc>
                <a:spcPct val="90000"/>
              </a:lnSpc>
            </a:pPr>
            <a:r>
              <a:rPr lang="zh-TW" altLang="en-US" sz="1800" b="1">
                <a:latin typeface="微軟正黑體" pitchFamily="34" charset="-120"/>
                <a:ea typeface="微軟正黑體" pitchFamily="34" charset="-120"/>
              </a:rPr>
              <a:t>建立</a:t>
            </a:r>
          </a:p>
          <a:p>
            <a:pPr defTabSz="739775" eaLnBrk="0" hangingPunct="0">
              <a:lnSpc>
                <a:spcPct val="90000"/>
              </a:lnSpc>
            </a:pPr>
            <a:r>
              <a:rPr lang="zh-TW" altLang="en-US" sz="1800" b="1">
                <a:latin typeface="微軟正黑體" pitchFamily="34" charset="-120"/>
                <a:ea typeface="微軟正黑體" pitchFamily="34" charset="-120"/>
              </a:rPr>
              <a:t>料件樣版</a:t>
            </a:r>
          </a:p>
        </p:txBody>
      </p:sp>
      <p:sp>
        <p:nvSpPr>
          <p:cNvPr id="26634" name="Rectangle 2060"/>
          <p:cNvSpPr>
            <a:spLocks noChangeArrowheads="1"/>
          </p:cNvSpPr>
          <p:nvPr/>
        </p:nvSpPr>
        <p:spPr bwMode="auto">
          <a:xfrm>
            <a:off x="1371600" y="3657600"/>
            <a:ext cx="1136650" cy="6858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2550" tIns="41275" rIns="82550" bIns="41275" anchor="ctr"/>
          <a:lstStyle/>
          <a:p>
            <a:pPr defTabSz="739775" eaLnBrk="0" hangingPunct="0">
              <a:lnSpc>
                <a:spcPct val="90000"/>
              </a:lnSpc>
            </a:pPr>
            <a:r>
              <a:rPr lang="zh-TW" altLang="en-US" sz="1800" b="1">
                <a:latin typeface="微軟正黑體" pitchFamily="34" charset="-120"/>
                <a:ea typeface="微軟正黑體" pitchFamily="34" charset="-120"/>
              </a:rPr>
              <a:t>定義狀態</a:t>
            </a:r>
          </a:p>
          <a:p>
            <a:pPr defTabSz="739775" eaLnBrk="0" hangingPunct="0">
              <a:lnSpc>
                <a:spcPct val="90000"/>
              </a:lnSpc>
            </a:pPr>
            <a:r>
              <a:rPr lang="en-US" altLang="zh-TW" sz="1800" b="1">
                <a:latin typeface="微軟正黑體" pitchFamily="34" charset="-120"/>
                <a:ea typeface="微軟正黑體" pitchFamily="34" charset="-120"/>
              </a:rPr>
              <a:t>(Status)</a:t>
            </a:r>
          </a:p>
        </p:txBody>
      </p:sp>
      <p:sp>
        <p:nvSpPr>
          <p:cNvPr id="26635" name="Rectangle 2061"/>
          <p:cNvSpPr>
            <a:spLocks noChangeArrowheads="1"/>
          </p:cNvSpPr>
          <p:nvPr/>
        </p:nvSpPr>
        <p:spPr bwMode="auto">
          <a:xfrm>
            <a:off x="5721350" y="3148013"/>
            <a:ext cx="1238250" cy="79375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2550" tIns="41275" rIns="82550" bIns="41275" anchor="ctr"/>
          <a:lstStyle/>
          <a:p>
            <a:pPr defTabSz="739775" eaLnBrk="0" hangingPunct="0">
              <a:lnSpc>
                <a:spcPct val="90000"/>
              </a:lnSpc>
            </a:pPr>
            <a:r>
              <a:rPr lang="en-US" altLang="zh-TW" sz="1800" b="1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800" b="1">
                <a:latin typeface="微軟正黑體" pitchFamily="34" charset="-120"/>
                <a:ea typeface="微軟正黑體" pitchFamily="34" charset="-120"/>
              </a:rPr>
              <a:t>定義</a:t>
            </a:r>
          </a:p>
          <a:p>
            <a:pPr defTabSz="739775" eaLnBrk="0" hangingPunct="0">
              <a:lnSpc>
                <a:spcPct val="90000"/>
              </a:lnSpc>
            </a:pPr>
            <a:r>
              <a:rPr lang="zh-TW" altLang="en-US" sz="1800" b="1">
                <a:latin typeface="微軟正黑體" pitchFamily="34" charset="-120"/>
                <a:ea typeface="微軟正黑體" pitchFamily="34" charset="-120"/>
              </a:rPr>
              <a:t>分類集合</a:t>
            </a:r>
          </a:p>
        </p:txBody>
      </p:sp>
      <p:sp>
        <p:nvSpPr>
          <p:cNvPr id="26636" name="Oval 2062"/>
          <p:cNvSpPr>
            <a:spLocks noChangeArrowheads="1"/>
          </p:cNvSpPr>
          <p:nvPr/>
        </p:nvSpPr>
        <p:spPr bwMode="auto">
          <a:xfrm>
            <a:off x="4718050" y="5375275"/>
            <a:ext cx="323850" cy="322263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lIns="82550" tIns="41275" rIns="82550" bIns="41275" anchor="ctr"/>
          <a:lstStyle/>
          <a:p>
            <a:pPr defTabSz="739775" eaLnBrk="0" hangingPunct="0"/>
            <a:r>
              <a:rPr lang="en-US" altLang="zh-TW" sz="1800" b="1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sp>
        <p:nvSpPr>
          <p:cNvPr id="26637" name="Rectangle 2063"/>
          <p:cNvSpPr>
            <a:spLocks noChangeArrowheads="1"/>
          </p:cNvSpPr>
          <p:nvPr/>
        </p:nvSpPr>
        <p:spPr bwMode="auto">
          <a:xfrm>
            <a:off x="5715000" y="4095750"/>
            <a:ext cx="1231900" cy="93345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2550" tIns="41275" rIns="82550" bIns="41275" anchor="ctr"/>
          <a:lstStyle/>
          <a:p>
            <a:pPr defTabSz="739775" eaLnBrk="0" hangingPunct="0">
              <a:lnSpc>
                <a:spcPct val="90000"/>
              </a:lnSpc>
            </a:pPr>
            <a:r>
              <a:rPr lang="zh-TW" altLang="en-US" sz="1800" b="1">
                <a:latin typeface="微軟正黑體" pitchFamily="34" charset="-120"/>
                <a:ea typeface="微軟正黑體" pitchFamily="34" charset="-120"/>
              </a:rPr>
              <a:t>定義預設</a:t>
            </a:r>
          </a:p>
          <a:p>
            <a:pPr defTabSz="739775" eaLnBrk="0" hangingPunct="0">
              <a:lnSpc>
                <a:spcPct val="90000"/>
              </a:lnSpc>
            </a:pPr>
            <a:r>
              <a:rPr lang="zh-TW" altLang="en-US" sz="1800" b="1">
                <a:latin typeface="微軟正黑體" pitchFamily="34" charset="-120"/>
                <a:ea typeface="微軟正黑體" pitchFamily="34" charset="-120"/>
              </a:rPr>
              <a:t>分類集合</a:t>
            </a:r>
          </a:p>
        </p:txBody>
      </p:sp>
      <p:sp>
        <p:nvSpPr>
          <p:cNvPr id="26638" name="Freeform 2064"/>
          <p:cNvSpPr>
            <a:spLocks/>
          </p:cNvSpPr>
          <p:nvPr/>
        </p:nvSpPr>
        <p:spPr bwMode="auto">
          <a:xfrm>
            <a:off x="1943100" y="2390775"/>
            <a:ext cx="5780088" cy="582613"/>
          </a:xfrm>
          <a:custGeom>
            <a:avLst/>
            <a:gdLst>
              <a:gd name="T0" fmla="*/ 0 w 3641"/>
              <a:gd name="T1" fmla="*/ 2147483647 h 367"/>
              <a:gd name="T2" fmla="*/ 0 w 3641"/>
              <a:gd name="T3" fmla="*/ 0 h 367"/>
              <a:gd name="T4" fmla="*/ 2147483647 w 3641"/>
              <a:gd name="T5" fmla="*/ 0 h 367"/>
              <a:gd name="T6" fmla="*/ 2147483647 w 3641"/>
              <a:gd name="T7" fmla="*/ 2147483647 h 367"/>
              <a:gd name="T8" fmla="*/ 0 60000 65536"/>
              <a:gd name="T9" fmla="*/ 0 60000 65536"/>
              <a:gd name="T10" fmla="*/ 0 60000 65536"/>
              <a:gd name="T11" fmla="*/ 0 60000 65536"/>
              <a:gd name="T12" fmla="*/ 0 w 3641"/>
              <a:gd name="T13" fmla="*/ 0 h 367"/>
              <a:gd name="T14" fmla="*/ 3641 w 3641"/>
              <a:gd name="T15" fmla="*/ 367 h 3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41" h="367">
                <a:moveTo>
                  <a:pt x="0" y="366"/>
                </a:moveTo>
                <a:lnTo>
                  <a:pt x="0" y="0"/>
                </a:lnTo>
                <a:lnTo>
                  <a:pt x="3640" y="0"/>
                </a:lnTo>
                <a:lnTo>
                  <a:pt x="3640" y="366"/>
                </a:lnTo>
              </a:path>
            </a:pathLst>
          </a:custGeom>
          <a:noFill/>
          <a:ln w="25400" cap="rnd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6639" name="Rectangle 2065"/>
          <p:cNvSpPr>
            <a:spLocks noChangeArrowheads="1"/>
          </p:cNvSpPr>
          <p:nvPr/>
        </p:nvSpPr>
        <p:spPr bwMode="auto">
          <a:xfrm>
            <a:off x="4343400" y="2514600"/>
            <a:ext cx="1152525" cy="76835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2550" tIns="41275" rIns="82550" bIns="41275" anchor="ctr"/>
          <a:lstStyle/>
          <a:p>
            <a:pPr defTabSz="739775" eaLnBrk="0" hangingPunct="0">
              <a:lnSpc>
                <a:spcPct val="90000"/>
              </a:lnSpc>
            </a:pPr>
            <a:r>
              <a:rPr lang="zh-TW" altLang="en-US" sz="1800" b="1">
                <a:latin typeface="微軟正黑體" pitchFamily="34" charset="-120"/>
                <a:ea typeface="微軟正黑體" pitchFamily="34" charset="-120"/>
              </a:rPr>
              <a:t>定義單位</a:t>
            </a:r>
          </a:p>
          <a:p>
            <a:pPr defTabSz="739775" eaLnBrk="0" hangingPunct="0">
              <a:lnSpc>
                <a:spcPct val="90000"/>
              </a:lnSpc>
            </a:pPr>
            <a:r>
              <a:rPr lang="zh-TW" altLang="en-US" sz="1800" b="1">
                <a:latin typeface="微軟正黑體" pitchFamily="34" charset="-120"/>
                <a:ea typeface="微軟正黑體" pitchFamily="34" charset="-120"/>
              </a:rPr>
              <a:t>轉換率</a:t>
            </a:r>
          </a:p>
        </p:txBody>
      </p:sp>
      <p:sp>
        <p:nvSpPr>
          <p:cNvPr id="26640" name="Rectangle 2066"/>
          <p:cNvSpPr>
            <a:spLocks noChangeArrowheads="1"/>
          </p:cNvSpPr>
          <p:nvPr/>
        </p:nvSpPr>
        <p:spPr bwMode="auto">
          <a:xfrm>
            <a:off x="7135813" y="2508250"/>
            <a:ext cx="1398587" cy="76835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2550" tIns="41275" rIns="82550" bIns="41275" anchor="ctr"/>
          <a:lstStyle/>
          <a:p>
            <a:pPr defTabSz="739775" eaLnBrk="0" hangingPunct="0">
              <a:lnSpc>
                <a:spcPct val="90000"/>
              </a:lnSpc>
            </a:pPr>
            <a:r>
              <a:rPr lang="zh-TW" altLang="en-US" sz="1800" b="1">
                <a:latin typeface="微軟正黑體" pitchFamily="34" charset="-120"/>
                <a:ea typeface="微軟正黑體" pitchFamily="34" charset="-120"/>
              </a:rPr>
              <a:t>定義</a:t>
            </a:r>
          </a:p>
          <a:p>
            <a:pPr defTabSz="739775" eaLnBrk="0" hangingPunct="0">
              <a:lnSpc>
                <a:spcPct val="90000"/>
              </a:lnSpc>
            </a:pPr>
            <a:r>
              <a:rPr lang="zh-TW" altLang="en-US" sz="1800" b="1">
                <a:latin typeface="微軟正黑體" pitchFamily="34" charset="-120"/>
                <a:ea typeface="微軟正黑體" pitchFamily="34" charset="-120"/>
              </a:rPr>
              <a:t>料件目錄</a:t>
            </a:r>
          </a:p>
        </p:txBody>
      </p:sp>
      <p:sp>
        <p:nvSpPr>
          <p:cNvPr id="26641" name="Rectangle 2057"/>
          <p:cNvSpPr>
            <a:spLocks noChangeArrowheads="1"/>
          </p:cNvSpPr>
          <p:nvPr/>
        </p:nvSpPr>
        <p:spPr bwMode="auto">
          <a:xfrm>
            <a:off x="1219200" y="2503488"/>
            <a:ext cx="1449388" cy="9255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2550" tIns="41275" rIns="82550" bIns="41275" anchor="ctr"/>
          <a:lstStyle/>
          <a:p>
            <a:pPr defTabSz="739775" eaLnBrk="0" hangingPunct="0">
              <a:lnSpc>
                <a:spcPct val="90000"/>
              </a:lnSpc>
            </a:pPr>
            <a:r>
              <a:rPr lang="zh-TW" altLang="en-US" sz="1800" b="1">
                <a:latin typeface="微軟正黑體" pitchFamily="34" charset="-120"/>
                <a:ea typeface="微軟正黑體" pitchFamily="34" charset="-120"/>
              </a:rPr>
              <a:t>定義料件狀態</a:t>
            </a:r>
          </a:p>
          <a:p>
            <a:pPr defTabSz="739775" eaLnBrk="0" hangingPunct="0">
              <a:lnSpc>
                <a:spcPct val="90000"/>
              </a:lnSpc>
            </a:pPr>
            <a:r>
              <a:rPr lang="zh-TW" altLang="en-US" sz="1800" b="1">
                <a:latin typeface="微軟正黑體" pitchFamily="34" charset="-120"/>
                <a:ea typeface="微軟正黑體" pitchFamily="34" charset="-120"/>
              </a:rPr>
              <a:t>控制層級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467600" cy="584200"/>
          </a:xfrm>
        </p:spPr>
        <p:txBody>
          <a:bodyPr anchor="t">
            <a:spAutoFit/>
          </a:bodyPr>
          <a:lstStyle/>
          <a:p>
            <a:pPr eaLnBrk="1" hangingPunct="1"/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料件資料的建立流程 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(Ⅱ)</a:t>
            </a:r>
          </a:p>
        </p:txBody>
      </p:sp>
      <p:sp>
        <p:nvSpPr>
          <p:cNvPr id="27651" name="Line 3075"/>
          <p:cNvSpPr>
            <a:spLocks noChangeShapeType="1"/>
          </p:cNvSpPr>
          <p:nvPr/>
        </p:nvSpPr>
        <p:spPr bwMode="auto">
          <a:xfrm>
            <a:off x="4743450" y="1790700"/>
            <a:ext cx="0" cy="361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7652" name="Rectangle 3076"/>
          <p:cNvSpPr>
            <a:spLocks noChangeArrowheads="1"/>
          </p:cNvSpPr>
          <p:nvPr/>
        </p:nvSpPr>
        <p:spPr bwMode="auto">
          <a:xfrm>
            <a:off x="2686050" y="2743200"/>
            <a:ext cx="4089400" cy="5334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2550" tIns="41275" rIns="82550" bIns="41275" anchor="ctr"/>
          <a:lstStyle/>
          <a:p>
            <a:pPr eaLnBrk="0" hangingPunct="0"/>
            <a:r>
              <a:rPr lang="zh-TW" altLang="en-US" sz="2000" b="1">
                <a:latin typeface="微軟正黑體" pitchFamily="34" charset="-120"/>
                <a:ea typeface="微軟正黑體" pitchFamily="34" charset="-120"/>
              </a:rPr>
              <a:t>輸入料件主檔屬性之值</a:t>
            </a:r>
          </a:p>
        </p:txBody>
      </p:sp>
      <p:sp>
        <p:nvSpPr>
          <p:cNvPr id="27653" name="Rectangle 3077"/>
          <p:cNvSpPr>
            <a:spLocks noChangeArrowheads="1"/>
          </p:cNvSpPr>
          <p:nvPr/>
        </p:nvSpPr>
        <p:spPr bwMode="auto">
          <a:xfrm>
            <a:off x="2686050" y="3581400"/>
            <a:ext cx="4089400" cy="5334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2550" tIns="41275" rIns="82550" bIns="41275" anchor="ctr"/>
          <a:lstStyle/>
          <a:p>
            <a:pPr eaLnBrk="0" hangingPunct="0"/>
            <a:r>
              <a:rPr lang="zh-TW" altLang="en-US" sz="2000" b="1">
                <a:latin typeface="微軟正黑體" pitchFamily="34" charset="-120"/>
                <a:ea typeface="微軟正黑體" pitchFamily="34" charset="-120"/>
              </a:rPr>
              <a:t>將料件指派至各組織</a:t>
            </a:r>
          </a:p>
        </p:txBody>
      </p:sp>
      <p:sp>
        <p:nvSpPr>
          <p:cNvPr id="27654" name="Rectangle 3078"/>
          <p:cNvSpPr>
            <a:spLocks noChangeArrowheads="1"/>
          </p:cNvSpPr>
          <p:nvPr/>
        </p:nvSpPr>
        <p:spPr bwMode="auto">
          <a:xfrm>
            <a:off x="2686050" y="4419600"/>
            <a:ext cx="4089400" cy="52705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2550" tIns="41275" rIns="82550" bIns="41275" anchor="ctr"/>
          <a:lstStyle/>
          <a:p>
            <a:pPr eaLnBrk="0" hangingPunct="0"/>
            <a:r>
              <a:rPr lang="zh-TW" altLang="en-US" sz="2000" b="1">
                <a:latin typeface="微軟正黑體" pitchFamily="34" charset="-120"/>
                <a:ea typeface="微軟正黑體" pitchFamily="34" charset="-120"/>
              </a:rPr>
              <a:t>修改組織料件屬性值</a:t>
            </a:r>
          </a:p>
        </p:txBody>
      </p:sp>
      <p:sp>
        <p:nvSpPr>
          <p:cNvPr id="27655" name="Rectangle 3079"/>
          <p:cNvSpPr>
            <a:spLocks noChangeArrowheads="1"/>
          </p:cNvSpPr>
          <p:nvPr/>
        </p:nvSpPr>
        <p:spPr bwMode="auto">
          <a:xfrm>
            <a:off x="2686050" y="5257800"/>
            <a:ext cx="4089400" cy="5715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2550" tIns="41275" rIns="82550" bIns="41275" anchor="ctr"/>
          <a:lstStyle/>
          <a:p>
            <a:pPr eaLnBrk="0" hangingPunct="0"/>
            <a:r>
              <a:rPr lang="zh-TW" altLang="en-US" sz="2000" b="1">
                <a:latin typeface="微軟正黑體" pitchFamily="34" charset="-120"/>
                <a:ea typeface="微軟正黑體" pitchFamily="34" charset="-120"/>
              </a:rPr>
              <a:t>建立各組織料件成本</a:t>
            </a:r>
          </a:p>
        </p:txBody>
      </p:sp>
      <p:sp>
        <p:nvSpPr>
          <p:cNvPr id="27656" name="Rectangle 3080"/>
          <p:cNvSpPr>
            <a:spLocks noChangeArrowheads="1"/>
          </p:cNvSpPr>
          <p:nvPr/>
        </p:nvSpPr>
        <p:spPr bwMode="auto">
          <a:xfrm>
            <a:off x="2692400" y="1905000"/>
            <a:ext cx="4089400" cy="57467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2550" tIns="41275" rIns="82550" bIns="41275" anchor="ctr"/>
          <a:lstStyle/>
          <a:p>
            <a:pPr eaLnBrk="0" hangingPunct="0"/>
            <a:r>
              <a:rPr lang="zh-TW" altLang="en-US" sz="2000" b="1">
                <a:latin typeface="微軟正黑體" pitchFamily="34" charset="-120"/>
                <a:ea typeface="微軟正黑體" pitchFamily="34" charset="-120"/>
              </a:rPr>
              <a:t>複製料件樣版或其他料件</a:t>
            </a:r>
          </a:p>
        </p:txBody>
      </p:sp>
      <p:sp>
        <p:nvSpPr>
          <p:cNvPr id="27657" name="Oval 3081"/>
          <p:cNvSpPr>
            <a:spLocks noChangeArrowheads="1"/>
          </p:cNvSpPr>
          <p:nvPr/>
        </p:nvSpPr>
        <p:spPr bwMode="auto">
          <a:xfrm>
            <a:off x="4591050" y="1447800"/>
            <a:ext cx="323850" cy="322263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lIns="82550" tIns="41275" rIns="82550" bIns="41275" anchor="ctr"/>
          <a:lstStyle/>
          <a:p>
            <a:pPr defTabSz="739775" eaLnBrk="0" hangingPunct="0"/>
            <a:r>
              <a:rPr lang="en-US" altLang="zh-TW" sz="2000" b="1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Attribute Control(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屬性控制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Items  Attribute Controls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1989138"/>
            <a:ext cx="6408738" cy="4278312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2060575"/>
            <a:ext cx="5753100" cy="390525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Status Code(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狀態代碼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Items  Status Codes</a:t>
            </a:r>
          </a:p>
          <a:p>
            <a:pPr eaLnBrk="1" hangingPunct="1"/>
            <a:endParaRPr lang="en-US" altLang="zh-TW" sz="20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V="1">
            <a:off x="1258888" y="3213100"/>
            <a:ext cx="7129462" cy="79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737286" name="Text Box 6"/>
          <p:cNvSpPr txBox="1">
            <a:spLocks noChangeArrowheads="1"/>
          </p:cNvSpPr>
          <p:nvPr/>
        </p:nvSpPr>
        <p:spPr bwMode="auto">
          <a:xfrm>
            <a:off x="5795963" y="2708275"/>
            <a:ext cx="2089150" cy="369888"/>
          </a:xfrm>
          <a:prstGeom prst="rect">
            <a:avLst/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0" bIns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1600" b="1" dirty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MTL_ITEM_STATUS</a:t>
            </a:r>
          </a:p>
        </p:txBody>
      </p:sp>
      <p:sp>
        <p:nvSpPr>
          <p:cNvPr id="737287" name="Text Box 7"/>
          <p:cNvSpPr txBox="1">
            <a:spLocks noChangeArrowheads="1"/>
          </p:cNvSpPr>
          <p:nvPr/>
        </p:nvSpPr>
        <p:spPr bwMode="auto">
          <a:xfrm>
            <a:off x="827088" y="5732463"/>
            <a:ext cx="3670300" cy="381000"/>
          </a:xfrm>
          <a:prstGeom prst="rect">
            <a:avLst/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0" bIns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1600" b="1" dirty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MTL_STATUS_ATTRIBUTE_VALUES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Item Type(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料號型態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Items  Item Types</a:t>
            </a:r>
          </a:p>
          <a:p>
            <a:pPr eaLnBrk="1" hangingPunct="1"/>
            <a:endParaRPr lang="en-US" altLang="zh-TW" sz="20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1989138"/>
            <a:ext cx="7056437" cy="4252912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905000"/>
            <a:ext cx="7127875" cy="3324225"/>
          </a:xfrm>
        </p:spPr>
        <p:txBody>
          <a:bodyPr/>
          <a:lstStyle/>
          <a:p>
            <a:pPr eaLnBrk="1" hangingPunct="1"/>
            <a:r>
              <a:rPr lang="zh-TW" altLang="en-US" sz="4000" smtClean="0">
                <a:effectLst/>
                <a:latin typeface="微軟正黑體" pitchFamily="34" charset="-120"/>
                <a:ea typeface="微軟正黑體" pitchFamily="34" charset="-120"/>
              </a:rPr>
              <a:t>企業組織架構</a:t>
            </a:r>
            <a:endParaRPr lang="en-US" altLang="zh-TW" i="1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19200" y="161925"/>
            <a:ext cx="73152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TW" sz="32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JasmineUPC" pitchFamily="18" charset="-34"/>
              </a:rPr>
              <a:t>Chapter 1</a:t>
            </a:r>
            <a:endParaRPr lang="zh-TW" altLang="en-US" sz="3200" b="1" kern="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JasmineUPC" pitchFamily="18" charset="-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</a:rPr>
              <a:t>Item Template(</a:t>
            </a:r>
            <a:r>
              <a:rPr lang="zh-TW" altLang="en-US" sz="3200" smtClean="0">
                <a:effectLst/>
              </a:rPr>
              <a:t>料號樣版</a:t>
            </a:r>
            <a:r>
              <a:rPr lang="en-US" altLang="zh-TW" sz="3200" smtClean="0">
                <a:effectLst/>
              </a:rPr>
              <a:t>)</a:t>
            </a:r>
            <a:r>
              <a:rPr lang="zh-TW" altLang="en-US" sz="3200" smtClean="0">
                <a:effectLst/>
              </a:rPr>
              <a:t>的應用</a:t>
            </a:r>
          </a:p>
        </p:txBody>
      </p:sp>
      <p:sp>
        <p:nvSpPr>
          <p:cNvPr id="804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2590800" cy="1295400"/>
          </a:xfrm>
          <a:ln>
            <a:solidFill>
              <a:srgbClr val="99330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zh-TW" altLang="en-US" sz="2000" smtClean="0">
                <a:solidFill>
                  <a:srgbClr val="0066FF"/>
                </a:solidFill>
                <a:effectLst/>
                <a:latin typeface="微軟正黑體" pitchFamily="34" charset="-120"/>
                <a:ea typeface="微軟正黑體" pitchFamily="34" charset="-120"/>
              </a:rPr>
              <a:t>樣板：成品</a:t>
            </a:r>
          </a:p>
          <a:p>
            <a:pPr lvl="1" eaLnBrk="1" hangingPunct="1">
              <a:defRPr/>
            </a:pPr>
            <a:r>
              <a:rPr lang="zh-TW" altLang="en-US" sz="2000" smtClean="0">
                <a:solidFill>
                  <a:srgbClr val="0066FF"/>
                </a:solidFill>
                <a:effectLst/>
                <a:latin typeface="微軟正黑體" pitchFamily="34" charset="-120"/>
                <a:ea typeface="微軟正黑體" pitchFamily="34" charset="-120"/>
              </a:rPr>
              <a:t>可開立工單</a:t>
            </a:r>
          </a:p>
          <a:p>
            <a:pPr lvl="1" eaLnBrk="1" hangingPunct="1">
              <a:defRPr/>
            </a:pPr>
            <a:r>
              <a:rPr lang="zh-TW" altLang="en-US" sz="2000" smtClean="0">
                <a:solidFill>
                  <a:srgbClr val="0066FF"/>
                </a:solidFill>
                <a:effectLst/>
                <a:latin typeface="微軟正黑體" pitchFamily="34" charset="-120"/>
                <a:ea typeface="微軟正黑體" pitchFamily="34" charset="-120"/>
              </a:rPr>
              <a:t>可銷售</a:t>
            </a:r>
          </a:p>
        </p:txBody>
      </p:sp>
      <p:grpSp>
        <p:nvGrpSpPr>
          <p:cNvPr id="31748" name="Group 5"/>
          <p:cNvGrpSpPr>
            <a:grpSpLocks/>
          </p:cNvGrpSpPr>
          <p:nvPr/>
        </p:nvGrpSpPr>
        <p:grpSpPr bwMode="auto">
          <a:xfrm>
            <a:off x="4648200" y="1447800"/>
            <a:ext cx="914400" cy="838200"/>
            <a:chOff x="1000" y="2181"/>
            <a:chExt cx="690" cy="726"/>
          </a:xfrm>
        </p:grpSpPr>
        <p:sp>
          <p:nvSpPr>
            <p:cNvPr id="31797" name="Freeform 6"/>
            <p:cNvSpPr>
              <a:spLocks/>
            </p:cNvSpPr>
            <p:nvPr/>
          </p:nvSpPr>
          <p:spPr bwMode="auto">
            <a:xfrm>
              <a:off x="1002" y="2708"/>
              <a:ext cx="483" cy="199"/>
            </a:xfrm>
            <a:custGeom>
              <a:avLst/>
              <a:gdLst>
                <a:gd name="T0" fmla="*/ 407 w 483"/>
                <a:gd name="T1" fmla="*/ 198 h 199"/>
                <a:gd name="T2" fmla="*/ 0 w 483"/>
                <a:gd name="T3" fmla="*/ 82 h 199"/>
                <a:gd name="T4" fmla="*/ 110 w 483"/>
                <a:gd name="T5" fmla="*/ 0 h 199"/>
                <a:gd name="T6" fmla="*/ 482 w 483"/>
                <a:gd name="T7" fmla="*/ 89 h 199"/>
                <a:gd name="T8" fmla="*/ 407 w 483"/>
                <a:gd name="T9" fmla="*/ 198 h 1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3"/>
                <a:gd name="T16" fmla="*/ 0 h 199"/>
                <a:gd name="T17" fmla="*/ 483 w 483"/>
                <a:gd name="T18" fmla="*/ 199 h 1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3" h="199">
                  <a:moveTo>
                    <a:pt x="407" y="198"/>
                  </a:moveTo>
                  <a:lnTo>
                    <a:pt x="0" y="82"/>
                  </a:lnTo>
                  <a:lnTo>
                    <a:pt x="110" y="0"/>
                  </a:lnTo>
                  <a:lnTo>
                    <a:pt x="482" y="89"/>
                  </a:lnTo>
                  <a:lnTo>
                    <a:pt x="407" y="198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8" name="Freeform 7"/>
            <p:cNvSpPr>
              <a:spLocks/>
            </p:cNvSpPr>
            <p:nvPr/>
          </p:nvSpPr>
          <p:spPr bwMode="auto">
            <a:xfrm>
              <a:off x="1118" y="2530"/>
              <a:ext cx="563" cy="295"/>
            </a:xfrm>
            <a:custGeom>
              <a:avLst/>
              <a:gdLst>
                <a:gd name="T0" fmla="*/ 394 w 563"/>
                <a:gd name="T1" fmla="*/ 294 h 295"/>
                <a:gd name="T2" fmla="*/ 0 w 563"/>
                <a:gd name="T3" fmla="*/ 191 h 295"/>
                <a:gd name="T4" fmla="*/ 0 w 563"/>
                <a:gd name="T5" fmla="*/ 139 h 295"/>
                <a:gd name="T6" fmla="*/ 248 w 563"/>
                <a:gd name="T7" fmla="*/ 0 h 295"/>
                <a:gd name="T8" fmla="*/ 562 w 563"/>
                <a:gd name="T9" fmla="*/ 56 h 295"/>
                <a:gd name="T10" fmla="*/ 562 w 563"/>
                <a:gd name="T11" fmla="*/ 79 h 295"/>
                <a:gd name="T12" fmla="*/ 394 w 563"/>
                <a:gd name="T13" fmla="*/ 294 h 2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3"/>
                <a:gd name="T22" fmla="*/ 0 h 295"/>
                <a:gd name="T23" fmla="*/ 563 w 563"/>
                <a:gd name="T24" fmla="*/ 295 h 29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3" h="295">
                  <a:moveTo>
                    <a:pt x="394" y="294"/>
                  </a:moveTo>
                  <a:lnTo>
                    <a:pt x="0" y="191"/>
                  </a:lnTo>
                  <a:lnTo>
                    <a:pt x="0" y="139"/>
                  </a:lnTo>
                  <a:lnTo>
                    <a:pt x="248" y="0"/>
                  </a:lnTo>
                  <a:lnTo>
                    <a:pt x="562" y="56"/>
                  </a:lnTo>
                  <a:lnTo>
                    <a:pt x="562" y="79"/>
                  </a:lnTo>
                  <a:lnTo>
                    <a:pt x="394" y="294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9" name="Freeform 8"/>
            <p:cNvSpPr>
              <a:spLocks/>
            </p:cNvSpPr>
            <p:nvPr/>
          </p:nvSpPr>
          <p:spPr bwMode="auto">
            <a:xfrm>
              <a:off x="1109" y="2419"/>
              <a:ext cx="581" cy="369"/>
            </a:xfrm>
            <a:custGeom>
              <a:avLst/>
              <a:gdLst>
                <a:gd name="T0" fmla="*/ 404 w 581"/>
                <a:gd name="T1" fmla="*/ 368 h 369"/>
                <a:gd name="T2" fmla="*/ 0 w 581"/>
                <a:gd name="T3" fmla="*/ 265 h 369"/>
                <a:gd name="T4" fmla="*/ 0 w 581"/>
                <a:gd name="T5" fmla="*/ 144 h 369"/>
                <a:gd name="T6" fmla="*/ 277 w 581"/>
                <a:gd name="T7" fmla="*/ 0 h 369"/>
                <a:gd name="T8" fmla="*/ 580 w 581"/>
                <a:gd name="T9" fmla="*/ 62 h 369"/>
                <a:gd name="T10" fmla="*/ 580 w 581"/>
                <a:gd name="T11" fmla="*/ 156 h 369"/>
                <a:gd name="T12" fmla="*/ 404 w 581"/>
                <a:gd name="T13" fmla="*/ 368 h 3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1"/>
                <a:gd name="T22" fmla="*/ 0 h 369"/>
                <a:gd name="T23" fmla="*/ 581 w 581"/>
                <a:gd name="T24" fmla="*/ 369 h 36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1" h="369">
                  <a:moveTo>
                    <a:pt x="404" y="368"/>
                  </a:moveTo>
                  <a:lnTo>
                    <a:pt x="0" y="265"/>
                  </a:lnTo>
                  <a:lnTo>
                    <a:pt x="0" y="144"/>
                  </a:lnTo>
                  <a:lnTo>
                    <a:pt x="277" y="0"/>
                  </a:lnTo>
                  <a:lnTo>
                    <a:pt x="580" y="62"/>
                  </a:lnTo>
                  <a:lnTo>
                    <a:pt x="580" y="156"/>
                  </a:lnTo>
                  <a:lnTo>
                    <a:pt x="404" y="368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00" name="Freeform 9"/>
            <p:cNvSpPr>
              <a:spLocks/>
            </p:cNvSpPr>
            <p:nvPr/>
          </p:nvSpPr>
          <p:spPr bwMode="auto">
            <a:xfrm>
              <a:off x="1148" y="2199"/>
              <a:ext cx="507" cy="429"/>
            </a:xfrm>
            <a:custGeom>
              <a:avLst/>
              <a:gdLst>
                <a:gd name="T0" fmla="*/ 371 w 507"/>
                <a:gd name="T1" fmla="*/ 428 h 429"/>
                <a:gd name="T2" fmla="*/ 0 w 507"/>
                <a:gd name="T3" fmla="*/ 354 h 429"/>
                <a:gd name="T4" fmla="*/ 11 w 507"/>
                <a:gd name="T5" fmla="*/ 21 h 429"/>
                <a:gd name="T6" fmla="*/ 33 w 507"/>
                <a:gd name="T7" fmla="*/ 0 h 429"/>
                <a:gd name="T8" fmla="*/ 375 w 507"/>
                <a:gd name="T9" fmla="*/ 21 h 429"/>
                <a:gd name="T10" fmla="*/ 455 w 507"/>
                <a:gd name="T11" fmla="*/ 50 h 429"/>
                <a:gd name="T12" fmla="*/ 503 w 507"/>
                <a:gd name="T13" fmla="*/ 79 h 429"/>
                <a:gd name="T14" fmla="*/ 506 w 507"/>
                <a:gd name="T15" fmla="*/ 293 h 429"/>
                <a:gd name="T16" fmla="*/ 371 w 507"/>
                <a:gd name="T17" fmla="*/ 428 h 4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7"/>
                <a:gd name="T28" fmla="*/ 0 h 429"/>
                <a:gd name="T29" fmla="*/ 507 w 507"/>
                <a:gd name="T30" fmla="*/ 429 h 4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7" h="429">
                  <a:moveTo>
                    <a:pt x="371" y="428"/>
                  </a:moveTo>
                  <a:lnTo>
                    <a:pt x="0" y="354"/>
                  </a:lnTo>
                  <a:lnTo>
                    <a:pt x="11" y="21"/>
                  </a:lnTo>
                  <a:lnTo>
                    <a:pt x="33" y="0"/>
                  </a:lnTo>
                  <a:lnTo>
                    <a:pt x="375" y="21"/>
                  </a:lnTo>
                  <a:lnTo>
                    <a:pt x="455" y="50"/>
                  </a:lnTo>
                  <a:lnTo>
                    <a:pt x="503" y="79"/>
                  </a:lnTo>
                  <a:lnTo>
                    <a:pt x="506" y="293"/>
                  </a:lnTo>
                  <a:lnTo>
                    <a:pt x="371" y="428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01" name="Freeform 10"/>
            <p:cNvSpPr>
              <a:spLocks/>
            </p:cNvSpPr>
            <p:nvPr/>
          </p:nvSpPr>
          <p:spPr bwMode="auto">
            <a:xfrm>
              <a:off x="1517" y="2494"/>
              <a:ext cx="165" cy="279"/>
            </a:xfrm>
            <a:custGeom>
              <a:avLst/>
              <a:gdLst>
                <a:gd name="T0" fmla="*/ 162 w 165"/>
                <a:gd name="T1" fmla="*/ 82 h 279"/>
                <a:gd name="T2" fmla="*/ 164 w 165"/>
                <a:gd name="T3" fmla="*/ 0 h 279"/>
                <a:gd name="T4" fmla="*/ 6 w 165"/>
                <a:gd name="T5" fmla="*/ 148 h 279"/>
                <a:gd name="T6" fmla="*/ 0 w 165"/>
                <a:gd name="T7" fmla="*/ 278 h 279"/>
                <a:gd name="T8" fmla="*/ 162 w 165"/>
                <a:gd name="T9" fmla="*/ 8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279"/>
                <a:gd name="T17" fmla="*/ 165 w 165"/>
                <a:gd name="T18" fmla="*/ 279 h 2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279">
                  <a:moveTo>
                    <a:pt x="162" y="82"/>
                  </a:moveTo>
                  <a:lnTo>
                    <a:pt x="164" y="0"/>
                  </a:lnTo>
                  <a:lnTo>
                    <a:pt x="6" y="148"/>
                  </a:lnTo>
                  <a:lnTo>
                    <a:pt x="0" y="278"/>
                  </a:lnTo>
                  <a:lnTo>
                    <a:pt x="162" y="8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02" name="Freeform 11"/>
            <p:cNvSpPr>
              <a:spLocks/>
            </p:cNvSpPr>
            <p:nvPr/>
          </p:nvSpPr>
          <p:spPr bwMode="auto">
            <a:xfrm>
              <a:off x="1000" y="2700"/>
              <a:ext cx="483" cy="195"/>
            </a:xfrm>
            <a:custGeom>
              <a:avLst/>
              <a:gdLst>
                <a:gd name="T0" fmla="*/ 408 w 483"/>
                <a:gd name="T1" fmla="*/ 194 h 195"/>
                <a:gd name="T2" fmla="*/ 0 w 483"/>
                <a:gd name="T3" fmla="*/ 81 h 195"/>
                <a:gd name="T4" fmla="*/ 110 w 483"/>
                <a:gd name="T5" fmla="*/ 0 h 195"/>
                <a:gd name="T6" fmla="*/ 482 w 483"/>
                <a:gd name="T7" fmla="*/ 91 h 195"/>
                <a:gd name="T8" fmla="*/ 408 w 483"/>
                <a:gd name="T9" fmla="*/ 194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3"/>
                <a:gd name="T16" fmla="*/ 0 h 195"/>
                <a:gd name="T17" fmla="*/ 483 w 483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3" h="195">
                  <a:moveTo>
                    <a:pt x="408" y="194"/>
                  </a:moveTo>
                  <a:lnTo>
                    <a:pt x="0" y="81"/>
                  </a:lnTo>
                  <a:lnTo>
                    <a:pt x="110" y="0"/>
                  </a:lnTo>
                  <a:lnTo>
                    <a:pt x="482" y="91"/>
                  </a:lnTo>
                  <a:lnTo>
                    <a:pt x="408" y="194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03" name="Freeform 12"/>
            <p:cNvSpPr>
              <a:spLocks/>
            </p:cNvSpPr>
            <p:nvPr/>
          </p:nvSpPr>
          <p:spPr bwMode="auto">
            <a:xfrm>
              <a:off x="1140" y="2181"/>
              <a:ext cx="519" cy="429"/>
            </a:xfrm>
            <a:custGeom>
              <a:avLst/>
              <a:gdLst>
                <a:gd name="T0" fmla="*/ 451 w 519"/>
                <a:gd name="T1" fmla="*/ 341 h 429"/>
                <a:gd name="T2" fmla="*/ 375 w 519"/>
                <a:gd name="T3" fmla="*/ 428 h 429"/>
                <a:gd name="T4" fmla="*/ 0 w 519"/>
                <a:gd name="T5" fmla="*/ 354 h 429"/>
                <a:gd name="T6" fmla="*/ 12 w 519"/>
                <a:gd name="T7" fmla="*/ 21 h 429"/>
                <a:gd name="T8" fmla="*/ 34 w 519"/>
                <a:gd name="T9" fmla="*/ 0 h 429"/>
                <a:gd name="T10" fmla="*/ 377 w 519"/>
                <a:gd name="T11" fmla="*/ 21 h 429"/>
                <a:gd name="T12" fmla="*/ 457 w 519"/>
                <a:gd name="T13" fmla="*/ 50 h 429"/>
                <a:gd name="T14" fmla="*/ 505 w 519"/>
                <a:gd name="T15" fmla="*/ 55 h 429"/>
                <a:gd name="T16" fmla="*/ 518 w 519"/>
                <a:gd name="T17" fmla="*/ 66 h 429"/>
                <a:gd name="T18" fmla="*/ 518 w 519"/>
                <a:gd name="T19" fmla="*/ 304 h 429"/>
                <a:gd name="T20" fmla="*/ 451 w 519"/>
                <a:gd name="T21" fmla="*/ 341 h 4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19"/>
                <a:gd name="T34" fmla="*/ 0 h 429"/>
                <a:gd name="T35" fmla="*/ 519 w 519"/>
                <a:gd name="T36" fmla="*/ 429 h 4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19" h="429">
                  <a:moveTo>
                    <a:pt x="451" y="341"/>
                  </a:moveTo>
                  <a:lnTo>
                    <a:pt x="375" y="428"/>
                  </a:lnTo>
                  <a:lnTo>
                    <a:pt x="0" y="354"/>
                  </a:lnTo>
                  <a:lnTo>
                    <a:pt x="12" y="21"/>
                  </a:lnTo>
                  <a:lnTo>
                    <a:pt x="34" y="0"/>
                  </a:lnTo>
                  <a:lnTo>
                    <a:pt x="377" y="21"/>
                  </a:lnTo>
                  <a:lnTo>
                    <a:pt x="457" y="50"/>
                  </a:lnTo>
                  <a:lnTo>
                    <a:pt x="505" y="55"/>
                  </a:lnTo>
                  <a:lnTo>
                    <a:pt x="518" y="66"/>
                  </a:lnTo>
                  <a:lnTo>
                    <a:pt x="518" y="304"/>
                  </a:lnTo>
                  <a:lnTo>
                    <a:pt x="451" y="341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04" name="Freeform 13"/>
            <p:cNvSpPr>
              <a:spLocks/>
            </p:cNvSpPr>
            <p:nvPr/>
          </p:nvSpPr>
          <p:spPr bwMode="auto">
            <a:xfrm>
              <a:off x="1578" y="2244"/>
              <a:ext cx="71" cy="279"/>
            </a:xfrm>
            <a:custGeom>
              <a:avLst/>
              <a:gdLst>
                <a:gd name="T0" fmla="*/ 70 w 71"/>
                <a:gd name="T1" fmla="*/ 230 h 279"/>
                <a:gd name="T2" fmla="*/ 67 w 71"/>
                <a:gd name="T3" fmla="*/ 6 h 279"/>
                <a:gd name="T4" fmla="*/ 9 w 71"/>
                <a:gd name="T5" fmla="*/ 0 h 279"/>
                <a:gd name="T6" fmla="*/ 0 w 71"/>
                <a:gd name="T7" fmla="*/ 278 h 279"/>
                <a:gd name="T8" fmla="*/ 70 w 71"/>
                <a:gd name="T9" fmla="*/ 23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279"/>
                <a:gd name="T17" fmla="*/ 71 w 71"/>
                <a:gd name="T18" fmla="*/ 279 h 2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279">
                  <a:moveTo>
                    <a:pt x="70" y="230"/>
                  </a:moveTo>
                  <a:lnTo>
                    <a:pt x="67" y="6"/>
                  </a:lnTo>
                  <a:lnTo>
                    <a:pt x="9" y="0"/>
                  </a:lnTo>
                  <a:lnTo>
                    <a:pt x="0" y="278"/>
                  </a:lnTo>
                  <a:lnTo>
                    <a:pt x="70" y="23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05" name="Freeform 14"/>
            <p:cNvSpPr>
              <a:spLocks/>
            </p:cNvSpPr>
            <p:nvPr/>
          </p:nvSpPr>
          <p:spPr bwMode="auto">
            <a:xfrm>
              <a:off x="1507" y="2220"/>
              <a:ext cx="65" cy="379"/>
            </a:xfrm>
            <a:custGeom>
              <a:avLst/>
              <a:gdLst>
                <a:gd name="T0" fmla="*/ 61 w 65"/>
                <a:gd name="T1" fmla="*/ 322 h 379"/>
                <a:gd name="T2" fmla="*/ 0 w 65"/>
                <a:gd name="T3" fmla="*/ 378 h 379"/>
                <a:gd name="T4" fmla="*/ 9 w 65"/>
                <a:gd name="T5" fmla="*/ 0 h 379"/>
                <a:gd name="T6" fmla="*/ 64 w 65"/>
                <a:gd name="T7" fmla="*/ 13 h 379"/>
                <a:gd name="T8" fmla="*/ 61 w 65"/>
                <a:gd name="T9" fmla="*/ 322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379"/>
                <a:gd name="T17" fmla="*/ 65 w 65"/>
                <a:gd name="T18" fmla="*/ 379 h 3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379">
                  <a:moveTo>
                    <a:pt x="61" y="322"/>
                  </a:moveTo>
                  <a:lnTo>
                    <a:pt x="0" y="378"/>
                  </a:lnTo>
                  <a:lnTo>
                    <a:pt x="9" y="0"/>
                  </a:lnTo>
                  <a:lnTo>
                    <a:pt x="64" y="13"/>
                  </a:lnTo>
                  <a:lnTo>
                    <a:pt x="61" y="3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06" name="Line 15"/>
            <p:cNvSpPr>
              <a:spLocks noChangeShapeType="1"/>
            </p:cNvSpPr>
            <p:nvPr/>
          </p:nvSpPr>
          <p:spPr bwMode="auto">
            <a:xfrm flipH="1" flipV="1">
              <a:off x="1149" y="2585"/>
              <a:ext cx="332" cy="68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07" name="Freeform 16"/>
            <p:cNvSpPr>
              <a:spLocks/>
            </p:cNvSpPr>
            <p:nvPr/>
          </p:nvSpPr>
          <p:spPr bwMode="auto">
            <a:xfrm>
              <a:off x="1392" y="2637"/>
              <a:ext cx="71" cy="33"/>
            </a:xfrm>
            <a:custGeom>
              <a:avLst/>
              <a:gdLst>
                <a:gd name="T0" fmla="*/ 70 w 71"/>
                <a:gd name="T1" fmla="*/ 21 h 33"/>
                <a:gd name="T2" fmla="*/ 0 w 71"/>
                <a:gd name="T3" fmla="*/ 0 h 33"/>
                <a:gd name="T4" fmla="*/ 0 w 71"/>
                <a:gd name="T5" fmla="*/ 12 h 33"/>
                <a:gd name="T6" fmla="*/ 68 w 71"/>
                <a:gd name="T7" fmla="*/ 32 h 33"/>
                <a:gd name="T8" fmla="*/ 70 w 71"/>
                <a:gd name="T9" fmla="*/ 21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33"/>
                <a:gd name="T17" fmla="*/ 71 w 71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33">
                  <a:moveTo>
                    <a:pt x="70" y="21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8" y="32"/>
                  </a:lnTo>
                  <a:lnTo>
                    <a:pt x="70" y="21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08" name="Freeform 17"/>
            <p:cNvSpPr>
              <a:spLocks/>
            </p:cNvSpPr>
            <p:nvPr/>
          </p:nvSpPr>
          <p:spPr bwMode="auto">
            <a:xfrm>
              <a:off x="1392" y="2637"/>
              <a:ext cx="71" cy="33"/>
            </a:xfrm>
            <a:custGeom>
              <a:avLst/>
              <a:gdLst>
                <a:gd name="T0" fmla="*/ 70 w 71"/>
                <a:gd name="T1" fmla="*/ 21 h 33"/>
                <a:gd name="T2" fmla="*/ 0 w 71"/>
                <a:gd name="T3" fmla="*/ 0 h 33"/>
                <a:gd name="T4" fmla="*/ 0 w 71"/>
                <a:gd name="T5" fmla="*/ 12 h 33"/>
                <a:gd name="T6" fmla="*/ 68 w 71"/>
                <a:gd name="T7" fmla="*/ 32 h 33"/>
                <a:gd name="T8" fmla="*/ 70 w 71"/>
                <a:gd name="T9" fmla="*/ 21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33"/>
                <a:gd name="T17" fmla="*/ 71 w 71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33">
                  <a:moveTo>
                    <a:pt x="70" y="21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8" y="32"/>
                  </a:lnTo>
                  <a:lnTo>
                    <a:pt x="70" y="21"/>
                  </a:lnTo>
                </a:path>
              </a:pathLst>
            </a:custGeom>
            <a:solidFill>
              <a:srgbClr val="969696"/>
            </a:solidFill>
            <a:ln w="12700" cap="rnd" cmpd="sng">
              <a:solidFill>
                <a:srgbClr val="4C4C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09" name="Freeform 18"/>
            <p:cNvSpPr>
              <a:spLocks/>
            </p:cNvSpPr>
            <p:nvPr/>
          </p:nvSpPr>
          <p:spPr bwMode="auto">
            <a:xfrm>
              <a:off x="1297" y="2617"/>
              <a:ext cx="69" cy="33"/>
            </a:xfrm>
            <a:custGeom>
              <a:avLst/>
              <a:gdLst>
                <a:gd name="T0" fmla="*/ 68 w 69"/>
                <a:gd name="T1" fmla="*/ 20 h 33"/>
                <a:gd name="T2" fmla="*/ 0 w 69"/>
                <a:gd name="T3" fmla="*/ 0 h 33"/>
                <a:gd name="T4" fmla="*/ 0 w 69"/>
                <a:gd name="T5" fmla="*/ 13 h 33"/>
                <a:gd name="T6" fmla="*/ 66 w 69"/>
                <a:gd name="T7" fmla="*/ 32 h 33"/>
                <a:gd name="T8" fmla="*/ 68 w 69"/>
                <a:gd name="T9" fmla="*/ 2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33"/>
                <a:gd name="T17" fmla="*/ 69 w 6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33">
                  <a:moveTo>
                    <a:pt x="68" y="2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66" y="32"/>
                  </a:lnTo>
                  <a:lnTo>
                    <a:pt x="68" y="20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10" name="Freeform 19"/>
            <p:cNvSpPr>
              <a:spLocks/>
            </p:cNvSpPr>
            <p:nvPr/>
          </p:nvSpPr>
          <p:spPr bwMode="auto">
            <a:xfrm>
              <a:off x="1297" y="2617"/>
              <a:ext cx="69" cy="33"/>
            </a:xfrm>
            <a:custGeom>
              <a:avLst/>
              <a:gdLst>
                <a:gd name="T0" fmla="*/ 68 w 69"/>
                <a:gd name="T1" fmla="*/ 20 h 33"/>
                <a:gd name="T2" fmla="*/ 0 w 69"/>
                <a:gd name="T3" fmla="*/ 0 h 33"/>
                <a:gd name="T4" fmla="*/ 0 w 69"/>
                <a:gd name="T5" fmla="*/ 13 h 33"/>
                <a:gd name="T6" fmla="*/ 66 w 69"/>
                <a:gd name="T7" fmla="*/ 32 h 33"/>
                <a:gd name="T8" fmla="*/ 68 w 69"/>
                <a:gd name="T9" fmla="*/ 2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33"/>
                <a:gd name="T17" fmla="*/ 69 w 6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33">
                  <a:moveTo>
                    <a:pt x="68" y="2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66" y="32"/>
                  </a:lnTo>
                  <a:lnTo>
                    <a:pt x="68" y="20"/>
                  </a:lnTo>
                </a:path>
              </a:pathLst>
            </a:custGeom>
            <a:solidFill>
              <a:srgbClr val="969696"/>
            </a:solidFill>
            <a:ln w="12700" cap="rnd" cmpd="sng">
              <a:solidFill>
                <a:srgbClr val="4C4C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11" name="Freeform 20"/>
            <p:cNvSpPr>
              <a:spLocks/>
            </p:cNvSpPr>
            <p:nvPr/>
          </p:nvSpPr>
          <p:spPr bwMode="auto">
            <a:xfrm>
              <a:off x="1190" y="2237"/>
              <a:ext cx="271" cy="309"/>
            </a:xfrm>
            <a:custGeom>
              <a:avLst/>
              <a:gdLst>
                <a:gd name="T0" fmla="*/ 0 w 271"/>
                <a:gd name="T1" fmla="*/ 265 h 309"/>
                <a:gd name="T2" fmla="*/ 270 w 271"/>
                <a:gd name="T3" fmla="*/ 308 h 309"/>
                <a:gd name="T4" fmla="*/ 270 w 271"/>
                <a:gd name="T5" fmla="*/ 18 h 309"/>
                <a:gd name="T6" fmla="*/ 7 w 271"/>
                <a:gd name="T7" fmla="*/ 0 h 309"/>
                <a:gd name="T8" fmla="*/ 0 w 271"/>
                <a:gd name="T9" fmla="*/ 265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309"/>
                <a:gd name="T17" fmla="*/ 271 w 271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309">
                  <a:moveTo>
                    <a:pt x="0" y="265"/>
                  </a:moveTo>
                  <a:lnTo>
                    <a:pt x="270" y="308"/>
                  </a:lnTo>
                  <a:lnTo>
                    <a:pt x="270" y="18"/>
                  </a:lnTo>
                  <a:lnTo>
                    <a:pt x="7" y="0"/>
                  </a:lnTo>
                  <a:lnTo>
                    <a:pt x="0" y="265"/>
                  </a:lnTo>
                </a:path>
              </a:pathLst>
            </a:custGeom>
            <a:solidFill>
              <a:srgbClr val="0328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12" name="Freeform 21"/>
            <p:cNvSpPr>
              <a:spLocks/>
            </p:cNvSpPr>
            <p:nvPr/>
          </p:nvSpPr>
          <p:spPr bwMode="auto">
            <a:xfrm>
              <a:off x="1146" y="2581"/>
              <a:ext cx="331" cy="69"/>
            </a:xfrm>
            <a:custGeom>
              <a:avLst/>
              <a:gdLst>
                <a:gd name="T0" fmla="*/ 321 w 331"/>
                <a:gd name="T1" fmla="*/ 61 h 69"/>
                <a:gd name="T2" fmla="*/ 1 w 331"/>
                <a:gd name="T3" fmla="*/ 0 h 69"/>
                <a:gd name="T4" fmla="*/ 0 w 331"/>
                <a:gd name="T5" fmla="*/ 8 h 69"/>
                <a:gd name="T6" fmla="*/ 323 w 331"/>
                <a:gd name="T7" fmla="*/ 68 h 69"/>
                <a:gd name="T8" fmla="*/ 330 w 331"/>
                <a:gd name="T9" fmla="*/ 5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1"/>
                <a:gd name="T16" fmla="*/ 0 h 69"/>
                <a:gd name="T17" fmla="*/ 331 w 33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1" h="69">
                  <a:moveTo>
                    <a:pt x="321" y="61"/>
                  </a:moveTo>
                  <a:lnTo>
                    <a:pt x="1" y="0"/>
                  </a:lnTo>
                  <a:lnTo>
                    <a:pt x="0" y="8"/>
                  </a:lnTo>
                  <a:lnTo>
                    <a:pt x="323" y="68"/>
                  </a:lnTo>
                  <a:lnTo>
                    <a:pt x="330" y="59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1749" name="Group 22"/>
          <p:cNvGrpSpPr>
            <a:grpSpLocks/>
          </p:cNvGrpSpPr>
          <p:nvPr/>
        </p:nvGrpSpPr>
        <p:grpSpPr bwMode="auto">
          <a:xfrm>
            <a:off x="4648200" y="2743200"/>
            <a:ext cx="914400" cy="838200"/>
            <a:chOff x="1000" y="2181"/>
            <a:chExt cx="690" cy="726"/>
          </a:xfrm>
        </p:grpSpPr>
        <p:sp>
          <p:nvSpPr>
            <p:cNvPr id="31781" name="Freeform 23"/>
            <p:cNvSpPr>
              <a:spLocks/>
            </p:cNvSpPr>
            <p:nvPr/>
          </p:nvSpPr>
          <p:spPr bwMode="auto">
            <a:xfrm>
              <a:off x="1002" y="2708"/>
              <a:ext cx="483" cy="199"/>
            </a:xfrm>
            <a:custGeom>
              <a:avLst/>
              <a:gdLst>
                <a:gd name="T0" fmla="*/ 407 w 483"/>
                <a:gd name="T1" fmla="*/ 198 h 199"/>
                <a:gd name="T2" fmla="*/ 0 w 483"/>
                <a:gd name="T3" fmla="*/ 82 h 199"/>
                <a:gd name="T4" fmla="*/ 110 w 483"/>
                <a:gd name="T5" fmla="*/ 0 h 199"/>
                <a:gd name="T6" fmla="*/ 482 w 483"/>
                <a:gd name="T7" fmla="*/ 89 h 199"/>
                <a:gd name="T8" fmla="*/ 407 w 483"/>
                <a:gd name="T9" fmla="*/ 198 h 1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3"/>
                <a:gd name="T16" fmla="*/ 0 h 199"/>
                <a:gd name="T17" fmla="*/ 483 w 483"/>
                <a:gd name="T18" fmla="*/ 199 h 1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3" h="199">
                  <a:moveTo>
                    <a:pt x="407" y="198"/>
                  </a:moveTo>
                  <a:lnTo>
                    <a:pt x="0" y="82"/>
                  </a:lnTo>
                  <a:lnTo>
                    <a:pt x="110" y="0"/>
                  </a:lnTo>
                  <a:lnTo>
                    <a:pt x="482" y="89"/>
                  </a:lnTo>
                  <a:lnTo>
                    <a:pt x="407" y="198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2" name="Freeform 24"/>
            <p:cNvSpPr>
              <a:spLocks/>
            </p:cNvSpPr>
            <p:nvPr/>
          </p:nvSpPr>
          <p:spPr bwMode="auto">
            <a:xfrm>
              <a:off x="1118" y="2530"/>
              <a:ext cx="563" cy="295"/>
            </a:xfrm>
            <a:custGeom>
              <a:avLst/>
              <a:gdLst>
                <a:gd name="T0" fmla="*/ 394 w 563"/>
                <a:gd name="T1" fmla="*/ 294 h 295"/>
                <a:gd name="T2" fmla="*/ 0 w 563"/>
                <a:gd name="T3" fmla="*/ 191 h 295"/>
                <a:gd name="T4" fmla="*/ 0 w 563"/>
                <a:gd name="T5" fmla="*/ 139 h 295"/>
                <a:gd name="T6" fmla="*/ 248 w 563"/>
                <a:gd name="T7" fmla="*/ 0 h 295"/>
                <a:gd name="T8" fmla="*/ 562 w 563"/>
                <a:gd name="T9" fmla="*/ 56 h 295"/>
                <a:gd name="T10" fmla="*/ 562 w 563"/>
                <a:gd name="T11" fmla="*/ 79 h 295"/>
                <a:gd name="T12" fmla="*/ 394 w 563"/>
                <a:gd name="T13" fmla="*/ 294 h 2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3"/>
                <a:gd name="T22" fmla="*/ 0 h 295"/>
                <a:gd name="T23" fmla="*/ 563 w 563"/>
                <a:gd name="T24" fmla="*/ 295 h 29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3" h="295">
                  <a:moveTo>
                    <a:pt x="394" y="294"/>
                  </a:moveTo>
                  <a:lnTo>
                    <a:pt x="0" y="191"/>
                  </a:lnTo>
                  <a:lnTo>
                    <a:pt x="0" y="139"/>
                  </a:lnTo>
                  <a:lnTo>
                    <a:pt x="248" y="0"/>
                  </a:lnTo>
                  <a:lnTo>
                    <a:pt x="562" y="56"/>
                  </a:lnTo>
                  <a:lnTo>
                    <a:pt x="562" y="79"/>
                  </a:lnTo>
                  <a:lnTo>
                    <a:pt x="394" y="294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3" name="Freeform 25"/>
            <p:cNvSpPr>
              <a:spLocks/>
            </p:cNvSpPr>
            <p:nvPr/>
          </p:nvSpPr>
          <p:spPr bwMode="auto">
            <a:xfrm>
              <a:off x="1109" y="2419"/>
              <a:ext cx="581" cy="369"/>
            </a:xfrm>
            <a:custGeom>
              <a:avLst/>
              <a:gdLst>
                <a:gd name="T0" fmla="*/ 404 w 581"/>
                <a:gd name="T1" fmla="*/ 368 h 369"/>
                <a:gd name="T2" fmla="*/ 0 w 581"/>
                <a:gd name="T3" fmla="*/ 265 h 369"/>
                <a:gd name="T4" fmla="*/ 0 w 581"/>
                <a:gd name="T5" fmla="*/ 144 h 369"/>
                <a:gd name="T6" fmla="*/ 277 w 581"/>
                <a:gd name="T7" fmla="*/ 0 h 369"/>
                <a:gd name="T8" fmla="*/ 580 w 581"/>
                <a:gd name="T9" fmla="*/ 62 h 369"/>
                <a:gd name="T10" fmla="*/ 580 w 581"/>
                <a:gd name="T11" fmla="*/ 156 h 369"/>
                <a:gd name="T12" fmla="*/ 404 w 581"/>
                <a:gd name="T13" fmla="*/ 368 h 3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1"/>
                <a:gd name="T22" fmla="*/ 0 h 369"/>
                <a:gd name="T23" fmla="*/ 581 w 581"/>
                <a:gd name="T24" fmla="*/ 369 h 36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1" h="369">
                  <a:moveTo>
                    <a:pt x="404" y="368"/>
                  </a:moveTo>
                  <a:lnTo>
                    <a:pt x="0" y="265"/>
                  </a:lnTo>
                  <a:lnTo>
                    <a:pt x="0" y="144"/>
                  </a:lnTo>
                  <a:lnTo>
                    <a:pt x="277" y="0"/>
                  </a:lnTo>
                  <a:lnTo>
                    <a:pt x="580" y="62"/>
                  </a:lnTo>
                  <a:lnTo>
                    <a:pt x="580" y="156"/>
                  </a:lnTo>
                  <a:lnTo>
                    <a:pt x="404" y="368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4" name="Freeform 26"/>
            <p:cNvSpPr>
              <a:spLocks/>
            </p:cNvSpPr>
            <p:nvPr/>
          </p:nvSpPr>
          <p:spPr bwMode="auto">
            <a:xfrm>
              <a:off x="1148" y="2199"/>
              <a:ext cx="507" cy="429"/>
            </a:xfrm>
            <a:custGeom>
              <a:avLst/>
              <a:gdLst>
                <a:gd name="T0" fmla="*/ 371 w 507"/>
                <a:gd name="T1" fmla="*/ 428 h 429"/>
                <a:gd name="T2" fmla="*/ 0 w 507"/>
                <a:gd name="T3" fmla="*/ 354 h 429"/>
                <a:gd name="T4" fmla="*/ 11 w 507"/>
                <a:gd name="T5" fmla="*/ 21 h 429"/>
                <a:gd name="T6" fmla="*/ 33 w 507"/>
                <a:gd name="T7" fmla="*/ 0 h 429"/>
                <a:gd name="T8" fmla="*/ 375 w 507"/>
                <a:gd name="T9" fmla="*/ 21 h 429"/>
                <a:gd name="T10" fmla="*/ 455 w 507"/>
                <a:gd name="T11" fmla="*/ 50 h 429"/>
                <a:gd name="T12" fmla="*/ 503 w 507"/>
                <a:gd name="T13" fmla="*/ 79 h 429"/>
                <a:gd name="T14" fmla="*/ 506 w 507"/>
                <a:gd name="T15" fmla="*/ 293 h 429"/>
                <a:gd name="T16" fmla="*/ 371 w 507"/>
                <a:gd name="T17" fmla="*/ 428 h 4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7"/>
                <a:gd name="T28" fmla="*/ 0 h 429"/>
                <a:gd name="T29" fmla="*/ 507 w 507"/>
                <a:gd name="T30" fmla="*/ 429 h 4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7" h="429">
                  <a:moveTo>
                    <a:pt x="371" y="428"/>
                  </a:moveTo>
                  <a:lnTo>
                    <a:pt x="0" y="354"/>
                  </a:lnTo>
                  <a:lnTo>
                    <a:pt x="11" y="21"/>
                  </a:lnTo>
                  <a:lnTo>
                    <a:pt x="33" y="0"/>
                  </a:lnTo>
                  <a:lnTo>
                    <a:pt x="375" y="21"/>
                  </a:lnTo>
                  <a:lnTo>
                    <a:pt x="455" y="50"/>
                  </a:lnTo>
                  <a:lnTo>
                    <a:pt x="503" y="79"/>
                  </a:lnTo>
                  <a:lnTo>
                    <a:pt x="506" y="293"/>
                  </a:lnTo>
                  <a:lnTo>
                    <a:pt x="371" y="428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5" name="Freeform 27"/>
            <p:cNvSpPr>
              <a:spLocks/>
            </p:cNvSpPr>
            <p:nvPr/>
          </p:nvSpPr>
          <p:spPr bwMode="auto">
            <a:xfrm>
              <a:off x="1517" y="2494"/>
              <a:ext cx="165" cy="279"/>
            </a:xfrm>
            <a:custGeom>
              <a:avLst/>
              <a:gdLst>
                <a:gd name="T0" fmla="*/ 162 w 165"/>
                <a:gd name="T1" fmla="*/ 82 h 279"/>
                <a:gd name="T2" fmla="*/ 164 w 165"/>
                <a:gd name="T3" fmla="*/ 0 h 279"/>
                <a:gd name="T4" fmla="*/ 6 w 165"/>
                <a:gd name="T5" fmla="*/ 148 h 279"/>
                <a:gd name="T6" fmla="*/ 0 w 165"/>
                <a:gd name="T7" fmla="*/ 278 h 279"/>
                <a:gd name="T8" fmla="*/ 162 w 165"/>
                <a:gd name="T9" fmla="*/ 8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279"/>
                <a:gd name="T17" fmla="*/ 165 w 165"/>
                <a:gd name="T18" fmla="*/ 279 h 2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279">
                  <a:moveTo>
                    <a:pt x="162" y="82"/>
                  </a:moveTo>
                  <a:lnTo>
                    <a:pt x="164" y="0"/>
                  </a:lnTo>
                  <a:lnTo>
                    <a:pt x="6" y="148"/>
                  </a:lnTo>
                  <a:lnTo>
                    <a:pt x="0" y="278"/>
                  </a:lnTo>
                  <a:lnTo>
                    <a:pt x="162" y="8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6" name="Freeform 28"/>
            <p:cNvSpPr>
              <a:spLocks/>
            </p:cNvSpPr>
            <p:nvPr/>
          </p:nvSpPr>
          <p:spPr bwMode="auto">
            <a:xfrm>
              <a:off x="1000" y="2700"/>
              <a:ext cx="483" cy="195"/>
            </a:xfrm>
            <a:custGeom>
              <a:avLst/>
              <a:gdLst>
                <a:gd name="T0" fmla="*/ 408 w 483"/>
                <a:gd name="T1" fmla="*/ 194 h 195"/>
                <a:gd name="T2" fmla="*/ 0 w 483"/>
                <a:gd name="T3" fmla="*/ 81 h 195"/>
                <a:gd name="T4" fmla="*/ 110 w 483"/>
                <a:gd name="T5" fmla="*/ 0 h 195"/>
                <a:gd name="T6" fmla="*/ 482 w 483"/>
                <a:gd name="T7" fmla="*/ 91 h 195"/>
                <a:gd name="T8" fmla="*/ 408 w 483"/>
                <a:gd name="T9" fmla="*/ 194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3"/>
                <a:gd name="T16" fmla="*/ 0 h 195"/>
                <a:gd name="T17" fmla="*/ 483 w 483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3" h="195">
                  <a:moveTo>
                    <a:pt x="408" y="194"/>
                  </a:moveTo>
                  <a:lnTo>
                    <a:pt x="0" y="81"/>
                  </a:lnTo>
                  <a:lnTo>
                    <a:pt x="110" y="0"/>
                  </a:lnTo>
                  <a:lnTo>
                    <a:pt x="482" y="91"/>
                  </a:lnTo>
                  <a:lnTo>
                    <a:pt x="408" y="194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7" name="Freeform 29"/>
            <p:cNvSpPr>
              <a:spLocks/>
            </p:cNvSpPr>
            <p:nvPr/>
          </p:nvSpPr>
          <p:spPr bwMode="auto">
            <a:xfrm>
              <a:off x="1140" y="2181"/>
              <a:ext cx="519" cy="429"/>
            </a:xfrm>
            <a:custGeom>
              <a:avLst/>
              <a:gdLst>
                <a:gd name="T0" fmla="*/ 451 w 519"/>
                <a:gd name="T1" fmla="*/ 341 h 429"/>
                <a:gd name="T2" fmla="*/ 375 w 519"/>
                <a:gd name="T3" fmla="*/ 428 h 429"/>
                <a:gd name="T4" fmla="*/ 0 w 519"/>
                <a:gd name="T5" fmla="*/ 354 h 429"/>
                <a:gd name="T6" fmla="*/ 12 w 519"/>
                <a:gd name="T7" fmla="*/ 21 h 429"/>
                <a:gd name="T8" fmla="*/ 34 w 519"/>
                <a:gd name="T9" fmla="*/ 0 h 429"/>
                <a:gd name="T10" fmla="*/ 377 w 519"/>
                <a:gd name="T11" fmla="*/ 21 h 429"/>
                <a:gd name="T12" fmla="*/ 457 w 519"/>
                <a:gd name="T13" fmla="*/ 50 h 429"/>
                <a:gd name="T14" fmla="*/ 505 w 519"/>
                <a:gd name="T15" fmla="*/ 55 h 429"/>
                <a:gd name="T16" fmla="*/ 518 w 519"/>
                <a:gd name="T17" fmla="*/ 66 h 429"/>
                <a:gd name="T18" fmla="*/ 518 w 519"/>
                <a:gd name="T19" fmla="*/ 304 h 429"/>
                <a:gd name="T20" fmla="*/ 451 w 519"/>
                <a:gd name="T21" fmla="*/ 341 h 4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19"/>
                <a:gd name="T34" fmla="*/ 0 h 429"/>
                <a:gd name="T35" fmla="*/ 519 w 519"/>
                <a:gd name="T36" fmla="*/ 429 h 4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19" h="429">
                  <a:moveTo>
                    <a:pt x="451" y="341"/>
                  </a:moveTo>
                  <a:lnTo>
                    <a:pt x="375" y="428"/>
                  </a:lnTo>
                  <a:lnTo>
                    <a:pt x="0" y="354"/>
                  </a:lnTo>
                  <a:lnTo>
                    <a:pt x="12" y="21"/>
                  </a:lnTo>
                  <a:lnTo>
                    <a:pt x="34" y="0"/>
                  </a:lnTo>
                  <a:lnTo>
                    <a:pt x="377" y="21"/>
                  </a:lnTo>
                  <a:lnTo>
                    <a:pt x="457" y="50"/>
                  </a:lnTo>
                  <a:lnTo>
                    <a:pt x="505" y="55"/>
                  </a:lnTo>
                  <a:lnTo>
                    <a:pt x="518" y="66"/>
                  </a:lnTo>
                  <a:lnTo>
                    <a:pt x="518" y="304"/>
                  </a:lnTo>
                  <a:lnTo>
                    <a:pt x="451" y="341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8" name="Freeform 30"/>
            <p:cNvSpPr>
              <a:spLocks/>
            </p:cNvSpPr>
            <p:nvPr/>
          </p:nvSpPr>
          <p:spPr bwMode="auto">
            <a:xfrm>
              <a:off x="1578" y="2244"/>
              <a:ext cx="71" cy="279"/>
            </a:xfrm>
            <a:custGeom>
              <a:avLst/>
              <a:gdLst>
                <a:gd name="T0" fmla="*/ 70 w 71"/>
                <a:gd name="T1" fmla="*/ 230 h 279"/>
                <a:gd name="T2" fmla="*/ 67 w 71"/>
                <a:gd name="T3" fmla="*/ 6 h 279"/>
                <a:gd name="T4" fmla="*/ 9 w 71"/>
                <a:gd name="T5" fmla="*/ 0 h 279"/>
                <a:gd name="T6" fmla="*/ 0 w 71"/>
                <a:gd name="T7" fmla="*/ 278 h 279"/>
                <a:gd name="T8" fmla="*/ 70 w 71"/>
                <a:gd name="T9" fmla="*/ 23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279"/>
                <a:gd name="T17" fmla="*/ 71 w 71"/>
                <a:gd name="T18" fmla="*/ 279 h 2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279">
                  <a:moveTo>
                    <a:pt x="70" y="230"/>
                  </a:moveTo>
                  <a:lnTo>
                    <a:pt x="67" y="6"/>
                  </a:lnTo>
                  <a:lnTo>
                    <a:pt x="9" y="0"/>
                  </a:lnTo>
                  <a:lnTo>
                    <a:pt x="0" y="278"/>
                  </a:lnTo>
                  <a:lnTo>
                    <a:pt x="70" y="23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9" name="Freeform 31"/>
            <p:cNvSpPr>
              <a:spLocks/>
            </p:cNvSpPr>
            <p:nvPr/>
          </p:nvSpPr>
          <p:spPr bwMode="auto">
            <a:xfrm>
              <a:off x="1507" y="2220"/>
              <a:ext cx="65" cy="379"/>
            </a:xfrm>
            <a:custGeom>
              <a:avLst/>
              <a:gdLst>
                <a:gd name="T0" fmla="*/ 61 w 65"/>
                <a:gd name="T1" fmla="*/ 322 h 379"/>
                <a:gd name="T2" fmla="*/ 0 w 65"/>
                <a:gd name="T3" fmla="*/ 378 h 379"/>
                <a:gd name="T4" fmla="*/ 9 w 65"/>
                <a:gd name="T5" fmla="*/ 0 h 379"/>
                <a:gd name="T6" fmla="*/ 64 w 65"/>
                <a:gd name="T7" fmla="*/ 13 h 379"/>
                <a:gd name="T8" fmla="*/ 61 w 65"/>
                <a:gd name="T9" fmla="*/ 322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379"/>
                <a:gd name="T17" fmla="*/ 65 w 65"/>
                <a:gd name="T18" fmla="*/ 379 h 3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379">
                  <a:moveTo>
                    <a:pt x="61" y="322"/>
                  </a:moveTo>
                  <a:lnTo>
                    <a:pt x="0" y="378"/>
                  </a:lnTo>
                  <a:lnTo>
                    <a:pt x="9" y="0"/>
                  </a:lnTo>
                  <a:lnTo>
                    <a:pt x="64" y="13"/>
                  </a:lnTo>
                  <a:lnTo>
                    <a:pt x="61" y="3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0" name="Line 32"/>
            <p:cNvSpPr>
              <a:spLocks noChangeShapeType="1"/>
            </p:cNvSpPr>
            <p:nvPr/>
          </p:nvSpPr>
          <p:spPr bwMode="auto">
            <a:xfrm flipH="1" flipV="1">
              <a:off x="1149" y="2585"/>
              <a:ext cx="332" cy="68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1" name="Freeform 33"/>
            <p:cNvSpPr>
              <a:spLocks/>
            </p:cNvSpPr>
            <p:nvPr/>
          </p:nvSpPr>
          <p:spPr bwMode="auto">
            <a:xfrm>
              <a:off x="1392" y="2637"/>
              <a:ext cx="71" cy="33"/>
            </a:xfrm>
            <a:custGeom>
              <a:avLst/>
              <a:gdLst>
                <a:gd name="T0" fmla="*/ 70 w 71"/>
                <a:gd name="T1" fmla="*/ 21 h 33"/>
                <a:gd name="T2" fmla="*/ 0 w 71"/>
                <a:gd name="T3" fmla="*/ 0 h 33"/>
                <a:gd name="T4" fmla="*/ 0 w 71"/>
                <a:gd name="T5" fmla="*/ 12 h 33"/>
                <a:gd name="T6" fmla="*/ 68 w 71"/>
                <a:gd name="T7" fmla="*/ 32 h 33"/>
                <a:gd name="T8" fmla="*/ 70 w 71"/>
                <a:gd name="T9" fmla="*/ 21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33"/>
                <a:gd name="T17" fmla="*/ 71 w 71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33">
                  <a:moveTo>
                    <a:pt x="70" y="21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8" y="32"/>
                  </a:lnTo>
                  <a:lnTo>
                    <a:pt x="70" y="21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2" name="Freeform 34"/>
            <p:cNvSpPr>
              <a:spLocks/>
            </p:cNvSpPr>
            <p:nvPr/>
          </p:nvSpPr>
          <p:spPr bwMode="auto">
            <a:xfrm>
              <a:off x="1392" y="2637"/>
              <a:ext cx="71" cy="33"/>
            </a:xfrm>
            <a:custGeom>
              <a:avLst/>
              <a:gdLst>
                <a:gd name="T0" fmla="*/ 70 w 71"/>
                <a:gd name="T1" fmla="*/ 21 h 33"/>
                <a:gd name="T2" fmla="*/ 0 w 71"/>
                <a:gd name="T3" fmla="*/ 0 h 33"/>
                <a:gd name="T4" fmla="*/ 0 w 71"/>
                <a:gd name="T5" fmla="*/ 12 h 33"/>
                <a:gd name="T6" fmla="*/ 68 w 71"/>
                <a:gd name="T7" fmla="*/ 32 h 33"/>
                <a:gd name="T8" fmla="*/ 70 w 71"/>
                <a:gd name="T9" fmla="*/ 21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33"/>
                <a:gd name="T17" fmla="*/ 71 w 71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33">
                  <a:moveTo>
                    <a:pt x="70" y="21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8" y="32"/>
                  </a:lnTo>
                  <a:lnTo>
                    <a:pt x="70" y="21"/>
                  </a:lnTo>
                </a:path>
              </a:pathLst>
            </a:custGeom>
            <a:solidFill>
              <a:srgbClr val="969696"/>
            </a:solidFill>
            <a:ln w="12700" cap="rnd" cmpd="sng">
              <a:solidFill>
                <a:srgbClr val="4C4C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3" name="Freeform 35"/>
            <p:cNvSpPr>
              <a:spLocks/>
            </p:cNvSpPr>
            <p:nvPr/>
          </p:nvSpPr>
          <p:spPr bwMode="auto">
            <a:xfrm>
              <a:off x="1297" y="2617"/>
              <a:ext cx="69" cy="33"/>
            </a:xfrm>
            <a:custGeom>
              <a:avLst/>
              <a:gdLst>
                <a:gd name="T0" fmla="*/ 68 w 69"/>
                <a:gd name="T1" fmla="*/ 20 h 33"/>
                <a:gd name="T2" fmla="*/ 0 w 69"/>
                <a:gd name="T3" fmla="*/ 0 h 33"/>
                <a:gd name="T4" fmla="*/ 0 w 69"/>
                <a:gd name="T5" fmla="*/ 13 h 33"/>
                <a:gd name="T6" fmla="*/ 66 w 69"/>
                <a:gd name="T7" fmla="*/ 32 h 33"/>
                <a:gd name="T8" fmla="*/ 68 w 69"/>
                <a:gd name="T9" fmla="*/ 2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33"/>
                <a:gd name="T17" fmla="*/ 69 w 6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33">
                  <a:moveTo>
                    <a:pt x="68" y="2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66" y="32"/>
                  </a:lnTo>
                  <a:lnTo>
                    <a:pt x="68" y="20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4" name="Freeform 36"/>
            <p:cNvSpPr>
              <a:spLocks/>
            </p:cNvSpPr>
            <p:nvPr/>
          </p:nvSpPr>
          <p:spPr bwMode="auto">
            <a:xfrm>
              <a:off x="1297" y="2617"/>
              <a:ext cx="69" cy="33"/>
            </a:xfrm>
            <a:custGeom>
              <a:avLst/>
              <a:gdLst>
                <a:gd name="T0" fmla="*/ 68 w 69"/>
                <a:gd name="T1" fmla="*/ 20 h 33"/>
                <a:gd name="T2" fmla="*/ 0 w 69"/>
                <a:gd name="T3" fmla="*/ 0 h 33"/>
                <a:gd name="T4" fmla="*/ 0 w 69"/>
                <a:gd name="T5" fmla="*/ 13 h 33"/>
                <a:gd name="T6" fmla="*/ 66 w 69"/>
                <a:gd name="T7" fmla="*/ 32 h 33"/>
                <a:gd name="T8" fmla="*/ 68 w 69"/>
                <a:gd name="T9" fmla="*/ 2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33"/>
                <a:gd name="T17" fmla="*/ 69 w 6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33">
                  <a:moveTo>
                    <a:pt x="68" y="2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66" y="32"/>
                  </a:lnTo>
                  <a:lnTo>
                    <a:pt x="68" y="20"/>
                  </a:lnTo>
                </a:path>
              </a:pathLst>
            </a:custGeom>
            <a:solidFill>
              <a:srgbClr val="969696"/>
            </a:solidFill>
            <a:ln w="12700" cap="rnd" cmpd="sng">
              <a:solidFill>
                <a:srgbClr val="4C4C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5" name="Freeform 37"/>
            <p:cNvSpPr>
              <a:spLocks/>
            </p:cNvSpPr>
            <p:nvPr/>
          </p:nvSpPr>
          <p:spPr bwMode="auto">
            <a:xfrm>
              <a:off x="1190" y="2237"/>
              <a:ext cx="271" cy="309"/>
            </a:xfrm>
            <a:custGeom>
              <a:avLst/>
              <a:gdLst>
                <a:gd name="T0" fmla="*/ 0 w 271"/>
                <a:gd name="T1" fmla="*/ 265 h 309"/>
                <a:gd name="T2" fmla="*/ 270 w 271"/>
                <a:gd name="T3" fmla="*/ 308 h 309"/>
                <a:gd name="T4" fmla="*/ 270 w 271"/>
                <a:gd name="T5" fmla="*/ 18 h 309"/>
                <a:gd name="T6" fmla="*/ 7 w 271"/>
                <a:gd name="T7" fmla="*/ 0 h 309"/>
                <a:gd name="T8" fmla="*/ 0 w 271"/>
                <a:gd name="T9" fmla="*/ 265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309"/>
                <a:gd name="T17" fmla="*/ 271 w 271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309">
                  <a:moveTo>
                    <a:pt x="0" y="265"/>
                  </a:moveTo>
                  <a:lnTo>
                    <a:pt x="270" y="308"/>
                  </a:lnTo>
                  <a:lnTo>
                    <a:pt x="270" y="18"/>
                  </a:lnTo>
                  <a:lnTo>
                    <a:pt x="7" y="0"/>
                  </a:lnTo>
                  <a:lnTo>
                    <a:pt x="0" y="265"/>
                  </a:lnTo>
                </a:path>
              </a:pathLst>
            </a:custGeom>
            <a:solidFill>
              <a:srgbClr val="0328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6" name="Freeform 38"/>
            <p:cNvSpPr>
              <a:spLocks/>
            </p:cNvSpPr>
            <p:nvPr/>
          </p:nvSpPr>
          <p:spPr bwMode="auto">
            <a:xfrm>
              <a:off x="1146" y="2581"/>
              <a:ext cx="331" cy="69"/>
            </a:xfrm>
            <a:custGeom>
              <a:avLst/>
              <a:gdLst>
                <a:gd name="T0" fmla="*/ 321 w 331"/>
                <a:gd name="T1" fmla="*/ 61 h 69"/>
                <a:gd name="T2" fmla="*/ 1 w 331"/>
                <a:gd name="T3" fmla="*/ 0 h 69"/>
                <a:gd name="T4" fmla="*/ 0 w 331"/>
                <a:gd name="T5" fmla="*/ 8 h 69"/>
                <a:gd name="T6" fmla="*/ 323 w 331"/>
                <a:gd name="T7" fmla="*/ 68 h 69"/>
                <a:gd name="T8" fmla="*/ 330 w 331"/>
                <a:gd name="T9" fmla="*/ 5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1"/>
                <a:gd name="T16" fmla="*/ 0 h 69"/>
                <a:gd name="T17" fmla="*/ 331 w 33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1" h="69">
                  <a:moveTo>
                    <a:pt x="321" y="61"/>
                  </a:moveTo>
                  <a:lnTo>
                    <a:pt x="1" y="0"/>
                  </a:lnTo>
                  <a:lnTo>
                    <a:pt x="0" y="8"/>
                  </a:lnTo>
                  <a:lnTo>
                    <a:pt x="323" y="68"/>
                  </a:lnTo>
                  <a:lnTo>
                    <a:pt x="330" y="59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1750" name="Group 39"/>
          <p:cNvGrpSpPr>
            <a:grpSpLocks/>
          </p:cNvGrpSpPr>
          <p:nvPr/>
        </p:nvGrpSpPr>
        <p:grpSpPr bwMode="auto">
          <a:xfrm>
            <a:off x="4648200" y="4267200"/>
            <a:ext cx="819150" cy="528638"/>
            <a:chOff x="2928" y="2133"/>
            <a:chExt cx="516" cy="333"/>
          </a:xfrm>
        </p:grpSpPr>
        <p:sp>
          <p:nvSpPr>
            <p:cNvPr id="31774" name="Freeform 40"/>
            <p:cNvSpPr>
              <a:spLocks/>
            </p:cNvSpPr>
            <p:nvPr/>
          </p:nvSpPr>
          <p:spPr bwMode="auto">
            <a:xfrm>
              <a:off x="2929" y="2136"/>
              <a:ext cx="250" cy="251"/>
            </a:xfrm>
            <a:custGeom>
              <a:avLst/>
              <a:gdLst>
                <a:gd name="T0" fmla="*/ 238 w 250"/>
                <a:gd name="T1" fmla="*/ 217 h 251"/>
                <a:gd name="T2" fmla="*/ 222 w 250"/>
                <a:gd name="T3" fmla="*/ 205 h 251"/>
                <a:gd name="T4" fmla="*/ 180 w 250"/>
                <a:gd name="T5" fmla="*/ 207 h 251"/>
                <a:gd name="T6" fmla="*/ 128 w 250"/>
                <a:gd name="T7" fmla="*/ 230 h 251"/>
                <a:gd name="T8" fmla="*/ 86 w 250"/>
                <a:gd name="T9" fmla="*/ 247 h 251"/>
                <a:gd name="T10" fmla="*/ 44 w 250"/>
                <a:gd name="T11" fmla="*/ 245 h 251"/>
                <a:gd name="T12" fmla="*/ 10 w 250"/>
                <a:gd name="T13" fmla="*/ 227 h 251"/>
                <a:gd name="T14" fmla="*/ 0 w 250"/>
                <a:gd name="T15" fmla="*/ 195 h 251"/>
                <a:gd name="T16" fmla="*/ 20 w 250"/>
                <a:gd name="T17" fmla="*/ 150 h 251"/>
                <a:gd name="T18" fmla="*/ 60 w 250"/>
                <a:gd name="T19" fmla="*/ 112 h 251"/>
                <a:gd name="T20" fmla="*/ 115 w 250"/>
                <a:gd name="T21" fmla="*/ 90 h 251"/>
                <a:gd name="T22" fmla="*/ 162 w 250"/>
                <a:gd name="T23" fmla="*/ 71 h 251"/>
                <a:gd name="T24" fmla="*/ 182 w 250"/>
                <a:gd name="T25" fmla="*/ 45 h 251"/>
                <a:gd name="T26" fmla="*/ 178 w 250"/>
                <a:gd name="T27" fmla="*/ 30 h 251"/>
                <a:gd name="T28" fmla="*/ 157 w 250"/>
                <a:gd name="T29" fmla="*/ 15 h 251"/>
                <a:gd name="T30" fmla="*/ 129 w 250"/>
                <a:gd name="T31" fmla="*/ 9 h 251"/>
                <a:gd name="T32" fmla="*/ 127 w 250"/>
                <a:gd name="T33" fmla="*/ 0 h 251"/>
                <a:gd name="T34" fmla="*/ 160 w 250"/>
                <a:gd name="T35" fmla="*/ 6 h 251"/>
                <a:gd name="T36" fmla="*/ 185 w 250"/>
                <a:gd name="T37" fmla="*/ 23 h 251"/>
                <a:gd name="T38" fmla="*/ 192 w 250"/>
                <a:gd name="T39" fmla="*/ 33 h 251"/>
                <a:gd name="T40" fmla="*/ 193 w 250"/>
                <a:gd name="T41" fmla="*/ 41 h 251"/>
                <a:gd name="T42" fmla="*/ 191 w 250"/>
                <a:gd name="T43" fmla="*/ 50 h 251"/>
                <a:gd name="T44" fmla="*/ 175 w 250"/>
                <a:gd name="T45" fmla="*/ 73 h 251"/>
                <a:gd name="T46" fmla="*/ 144 w 250"/>
                <a:gd name="T47" fmla="*/ 92 h 251"/>
                <a:gd name="T48" fmla="*/ 96 w 250"/>
                <a:gd name="T49" fmla="*/ 105 h 251"/>
                <a:gd name="T50" fmla="*/ 47 w 250"/>
                <a:gd name="T51" fmla="*/ 133 h 251"/>
                <a:gd name="T52" fmla="*/ 18 w 250"/>
                <a:gd name="T53" fmla="*/ 170 h 251"/>
                <a:gd name="T54" fmla="*/ 10 w 250"/>
                <a:gd name="T55" fmla="*/ 192 h 251"/>
                <a:gd name="T56" fmla="*/ 10 w 250"/>
                <a:gd name="T57" fmla="*/ 205 h 251"/>
                <a:gd name="T58" fmla="*/ 13 w 250"/>
                <a:gd name="T59" fmla="*/ 215 h 251"/>
                <a:gd name="T60" fmla="*/ 25 w 250"/>
                <a:gd name="T61" fmla="*/ 227 h 251"/>
                <a:gd name="T62" fmla="*/ 43 w 250"/>
                <a:gd name="T63" fmla="*/ 235 h 251"/>
                <a:gd name="T64" fmla="*/ 67 w 250"/>
                <a:gd name="T65" fmla="*/ 240 h 251"/>
                <a:gd name="T66" fmla="*/ 91 w 250"/>
                <a:gd name="T67" fmla="*/ 235 h 251"/>
                <a:gd name="T68" fmla="*/ 116 w 250"/>
                <a:gd name="T69" fmla="*/ 225 h 251"/>
                <a:gd name="T70" fmla="*/ 137 w 250"/>
                <a:gd name="T71" fmla="*/ 215 h 251"/>
                <a:gd name="T72" fmla="*/ 156 w 250"/>
                <a:gd name="T73" fmla="*/ 206 h 251"/>
                <a:gd name="T74" fmla="*/ 177 w 250"/>
                <a:gd name="T75" fmla="*/ 198 h 251"/>
                <a:gd name="T76" fmla="*/ 199 w 250"/>
                <a:gd name="T77" fmla="*/ 193 h 251"/>
                <a:gd name="T78" fmla="*/ 218 w 250"/>
                <a:gd name="T79" fmla="*/ 195 h 251"/>
                <a:gd name="T80" fmla="*/ 233 w 250"/>
                <a:gd name="T81" fmla="*/ 202 h 251"/>
                <a:gd name="T82" fmla="*/ 244 w 250"/>
                <a:gd name="T83" fmla="*/ 211 h 251"/>
                <a:gd name="T84" fmla="*/ 249 w 250"/>
                <a:gd name="T85" fmla="*/ 216 h 25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0"/>
                <a:gd name="T130" fmla="*/ 0 h 251"/>
                <a:gd name="T131" fmla="*/ 250 w 250"/>
                <a:gd name="T132" fmla="*/ 251 h 25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0" h="251">
                  <a:moveTo>
                    <a:pt x="241" y="222"/>
                  </a:moveTo>
                  <a:lnTo>
                    <a:pt x="240" y="221"/>
                  </a:lnTo>
                  <a:lnTo>
                    <a:pt x="238" y="217"/>
                  </a:lnTo>
                  <a:lnTo>
                    <a:pt x="235" y="213"/>
                  </a:lnTo>
                  <a:lnTo>
                    <a:pt x="229" y="208"/>
                  </a:lnTo>
                  <a:lnTo>
                    <a:pt x="222" y="205"/>
                  </a:lnTo>
                  <a:lnTo>
                    <a:pt x="211" y="202"/>
                  </a:lnTo>
                  <a:lnTo>
                    <a:pt x="197" y="203"/>
                  </a:lnTo>
                  <a:lnTo>
                    <a:pt x="180" y="207"/>
                  </a:lnTo>
                  <a:lnTo>
                    <a:pt x="161" y="215"/>
                  </a:lnTo>
                  <a:lnTo>
                    <a:pt x="144" y="222"/>
                  </a:lnTo>
                  <a:lnTo>
                    <a:pt x="128" y="230"/>
                  </a:lnTo>
                  <a:lnTo>
                    <a:pt x="114" y="237"/>
                  </a:lnTo>
                  <a:lnTo>
                    <a:pt x="100" y="243"/>
                  </a:lnTo>
                  <a:lnTo>
                    <a:pt x="86" y="247"/>
                  </a:lnTo>
                  <a:lnTo>
                    <a:pt x="72" y="250"/>
                  </a:lnTo>
                  <a:lnTo>
                    <a:pt x="58" y="249"/>
                  </a:lnTo>
                  <a:lnTo>
                    <a:pt x="44" y="245"/>
                  </a:lnTo>
                  <a:lnTo>
                    <a:pt x="30" y="241"/>
                  </a:lnTo>
                  <a:lnTo>
                    <a:pt x="20" y="235"/>
                  </a:lnTo>
                  <a:lnTo>
                    <a:pt x="10" y="227"/>
                  </a:lnTo>
                  <a:lnTo>
                    <a:pt x="4" y="218"/>
                  </a:lnTo>
                  <a:lnTo>
                    <a:pt x="0" y="207"/>
                  </a:lnTo>
                  <a:lnTo>
                    <a:pt x="0" y="195"/>
                  </a:lnTo>
                  <a:lnTo>
                    <a:pt x="4" y="180"/>
                  </a:lnTo>
                  <a:lnTo>
                    <a:pt x="10" y="165"/>
                  </a:lnTo>
                  <a:lnTo>
                    <a:pt x="20" y="150"/>
                  </a:lnTo>
                  <a:lnTo>
                    <a:pt x="31" y="136"/>
                  </a:lnTo>
                  <a:lnTo>
                    <a:pt x="45" y="123"/>
                  </a:lnTo>
                  <a:lnTo>
                    <a:pt x="60" y="112"/>
                  </a:lnTo>
                  <a:lnTo>
                    <a:pt x="76" y="102"/>
                  </a:lnTo>
                  <a:lnTo>
                    <a:pt x="95" y="95"/>
                  </a:lnTo>
                  <a:lnTo>
                    <a:pt x="115" y="90"/>
                  </a:lnTo>
                  <a:lnTo>
                    <a:pt x="133" y="85"/>
                  </a:lnTo>
                  <a:lnTo>
                    <a:pt x="149" y="79"/>
                  </a:lnTo>
                  <a:lnTo>
                    <a:pt x="162" y="71"/>
                  </a:lnTo>
                  <a:lnTo>
                    <a:pt x="172" y="62"/>
                  </a:lnTo>
                  <a:lnTo>
                    <a:pt x="178" y="54"/>
                  </a:lnTo>
                  <a:lnTo>
                    <a:pt x="182" y="45"/>
                  </a:lnTo>
                  <a:lnTo>
                    <a:pt x="183" y="39"/>
                  </a:lnTo>
                  <a:lnTo>
                    <a:pt x="182" y="34"/>
                  </a:lnTo>
                  <a:lnTo>
                    <a:pt x="178" y="30"/>
                  </a:lnTo>
                  <a:lnTo>
                    <a:pt x="172" y="25"/>
                  </a:lnTo>
                  <a:lnTo>
                    <a:pt x="165" y="20"/>
                  </a:lnTo>
                  <a:lnTo>
                    <a:pt x="157" y="15"/>
                  </a:lnTo>
                  <a:lnTo>
                    <a:pt x="147" y="11"/>
                  </a:lnTo>
                  <a:lnTo>
                    <a:pt x="138" y="9"/>
                  </a:lnTo>
                  <a:lnTo>
                    <a:pt x="129" y="9"/>
                  </a:lnTo>
                  <a:lnTo>
                    <a:pt x="120" y="10"/>
                  </a:lnTo>
                  <a:lnTo>
                    <a:pt x="116" y="2"/>
                  </a:lnTo>
                  <a:lnTo>
                    <a:pt x="127" y="0"/>
                  </a:lnTo>
                  <a:lnTo>
                    <a:pt x="138" y="0"/>
                  </a:lnTo>
                  <a:lnTo>
                    <a:pt x="149" y="2"/>
                  </a:lnTo>
                  <a:lnTo>
                    <a:pt x="160" y="6"/>
                  </a:lnTo>
                  <a:lnTo>
                    <a:pt x="169" y="11"/>
                  </a:lnTo>
                  <a:lnTo>
                    <a:pt x="178" y="17"/>
                  </a:lnTo>
                  <a:lnTo>
                    <a:pt x="185" y="23"/>
                  </a:lnTo>
                  <a:lnTo>
                    <a:pt x="189" y="28"/>
                  </a:lnTo>
                  <a:lnTo>
                    <a:pt x="191" y="30"/>
                  </a:lnTo>
                  <a:lnTo>
                    <a:pt x="192" y="33"/>
                  </a:lnTo>
                  <a:lnTo>
                    <a:pt x="193" y="35"/>
                  </a:lnTo>
                  <a:lnTo>
                    <a:pt x="193" y="38"/>
                  </a:lnTo>
                  <a:lnTo>
                    <a:pt x="193" y="41"/>
                  </a:lnTo>
                  <a:lnTo>
                    <a:pt x="193" y="44"/>
                  </a:lnTo>
                  <a:lnTo>
                    <a:pt x="192" y="47"/>
                  </a:lnTo>
                  <a:lnTo>
                    <a:pt x="191" y="50"/>
                  </a:lnTo>
                  <a:lnTo>
                    <a:pt x="188" y="58"/>
                  </a:lnTo>
                  <a:lnTo>
                    <a:pt x="182" y="65"/>
                  </a:lnTo>
                  <a:lnTo>
                    <a:pt x="175" y="73"/>
                  </a:lnTo>
                  <a:lnTo>
                    <a:pt x="166" y="80"/>
                  </a:lnTo>
                  <a:lnTo>
                    <a:pt x="156" y="86"/>
                  </a:lnTo>
                  <a:lnTo>
                    <a:pt x="144" y="92"/>
                  </a:lnTo>
                  <a:lnTo>
                    <a:pt x="131" y="96"/>
                  </a:lnTo>
                  <a:lnTo>
                    <a:pt x="116" y="100"/>
                  </a:lnTo>
                  <a:lnTo>
                    <a:pt x="96" y="105"/>
                  </a:lnTo>
                  <a:lnTo>
                    <a:pt x="77" y="112"/>
                  </a:lnTo>
                  <a:lnTo>
                    <a:pt x="61" y="122"/>
                  </a:lnTo>
                  <a:lnTo>
                    <a:pt x="47" y="133"/>
                  </a:lnTo>
                  <a:lnTo>
                    <a:pt x="35" y="145"/>
                  </a:lnTo>
                  <a:lnTo>
                    <a:pt x="25" y="158"/>
                  </a:lnTo>
                  <a:lnTo>
                    <a:pt x="18" y="170"/>
                  </a:lnTo>
                  <a:lnTo>
                    <a:pt x="12" y="183"/>
                  </a:lnTo>
                  <a:lnTo>
                    <a:pt x="11" y="188"/>
                  </a:lnTo>
                  <a:lnTo>
                    <a:pt x="10" y="192"/>
                  </a:lnTo>
                  <a:lnTo>
                    <a:pt x="10" y="196"/>
                  </a:lnTo>
                  <a:lnTo>
                    <a:pt x="9" y="200"/>
                  </a:lnTo>
                  <a:lnTo>
                    <a:pt x="10" y="205"/>
                  </a:lnTo>
                  <a:lnTo>
                    <a:pt x="10" y="208"/>
                  </a:lnTo>
                  <a:lnTo>
                    <a:pt x="11" y="211"/>
                  </a:lnTo>
                  <a:lnTo>
                    <a:pt x="13" y="215"/>
                  </a:lnTo>
                  <a:lnTo>
                    <a:pt x="16" y="219"/>
                  </a:lnTo>
                  <a:lnTo>
                    <a:pt x="20" y="223"/>
                  </a:lnTo>
                  <a:lnTo>
                    <a:pt x="25" y="227"/>
                  </a:lnTo>
                  <a:lnTo>
                    <a:pt x="30" y="230"/>
                  </a:lnTo>
                  <a:lnTo>
                    <a:pt x="36" y="233"/>
                  </a:lnTo>
                  <a:lnTo>
                    <a:pt x="43" y="235"/>
                  </a:lnTo>
                  <a:lnTo>
                    <a:pt x="51" y="238"/>
                  </a:lnTo>
                  <a:lnTo>
                    <a:pt x="60" y="240"/>
                  </a:lnTo>
                  <a:lnTo>
                    <a:pt x="67" y="240"/>
                  </a:lnTo>
                  <a:lnTo>
                    <a:pt x="76" y="240"/>
                  </a:lnTo>
                  <a:lnTo>
                    <a:pt x="83" y="238"/>
                  </a:lnTo>
                  <a:lnTo>
                    <a:pt x="91" y="235"/>
                  </a:lnTo>
                  <a:lnTo>
                    <a:pt x="100" y="233"/>
                  </a:lnTo>
                  <a:lnTo>
                    <a:pt x="108" y="229"/>
                  </a:lnTo>
                  <a:lnTo>
                    <a:pt x="116" y="225"/>
                  </a:lnTo>
                  <a:lnTo>
                    <a:pt x="126" y="220"/>
                  </a:lnTo>
                  <a:lnTo>
                    <a:pt x="132" y="217"/>
                  </a:lnTo>
                  <a:lnTo>
                    <a:pt x="137" y="215"/>
                  </a:lnTo>
                  <a:lnTo>
                    <a:pt x="143" y="212"/>
                  </a:lnTo>
                  <a:lnTo>
                    <a:pt x="150" y="209"/>
                  </a:lnTo>
                  <a:lnTo>
                    <a:pt x="156" y="206"/>
                  </a:lnTo>
                  <a:lnTo>
                    <a:pt x="162" y="204"/>
                  </a:lnTo>
                  <a:lnTo>
                    <a:pt x="169" y="200"/>
                  </a:lnTo>
                  <a:lnTo>
                    <a:pt x="177" y="198"/>
                  </a:lnTo>
                  <a:lnTo>
                    <a:pt x="184" y="195"/>
                  </a:lnTo>
                  <a:lnTo>
                    <a:pt x="192" y="195"/>
                  </a:lnTo>
                  <a:lnTo>
                    <a:pt x="199" y="193"/>
                  </a:lnTo>
                  <a:lnTo>
                    <a:pt x="206" y="193"/>
                  </a:lnTo>
                  <a:lnTo>
                    <a:pt x="212" y="194"/>
                  </a:lnTo>
                  <a:lnTo>
                    <a:pt x="218" y="195"/>
                  </a:lnTo>
                  <a:lnTo>
                    <a:pt x="223" y="196"/>
                  </a:lnTo>
                  <a:lnTo>
                    <a:pt x="228" y="199"/>
                  </a:lnTo>
                  <a:lnTo>
                    <a:pt x="233" y="202"/>
                  </a:lnTo>
                  <a:lnTo>
                    <a:pt x="238" y="205"/>
                  </a:lnTo>
                  <a:lnTo>
                    <a:pt x="241" y="209"/>
                  </a:lnTo>
                  <a:lnTo>
                    <a:pt x="244" y="211"/>
                  </a:lnTo>
                  <a:lnTo>
                    <a:pt x="246" y="213"/>
                  </a:lnTo>
                  <a:lnTo>
                    <a:pt x="248" y="215"/>
                  </a:lnTo>
                  <a:lnTo>
                    <a:pt x="249" y="216"/>
                  </a:lnTo>
                  <a:lnTo>
                    <a:pt x="241" y="222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5" name="Freeform 41"/>
            <p:cNvSpPr>
              <a:spLocks/>
            </p:cNvSpPr>
            <p:nvPr/>
          </p:nvSpPr>
          <p:spPr bwMode="auto">
            <a:xfrm>
              <a:off x="2928" y="2133"/>
              <a:ext cx="250" cy="251"/>
            </a:xfrm>
            <a:custGeom>
              <a:avLst/>
              <a:gdLst>
                <a:gd name="T0" fmla="*/ 238 w 250"/>
                <a:gd name="T1" fmla="*/ 218 h 251"/>
                <a:gd name="T2" fmla="*/ 221 w 250"/>
                <a:gd name="T3" fmla="*/ 205 h 251"/>
                <a:gd name="T4" fmla="*/ 179 w 250"/>
                <a:gd name="T5" fmla="*/ 207 h 251"/>
                <a:gd name="T6" fmla="*/ 128 w 250"/>
                <a:gd name="T7" fmla="*/ 230 h 251"/>
                <a:gd name="T8" fmla="*/ 86 w 250"/>
                <a:gd name="T9" fmla="*/ 247 h 251"/>
                <a:gd name="T10" fmla="*/ 44 w 250"/>
                <a:gd name="T11" fmla="*/ 245 h 251"/>
                <a:gd name="T12" fmla="*/ 10 w 250"/>
                <a:gd name="T13" fmla="*/ 227 h 251"/>
                <a:gd name="T14" fmla="*/ 0 w 250"/>
                <a:gd name="T15" fmla="*/ 195 h 251"/>
                <a:gd name="T16" fmla="*/ 20 w 250"/>
                <a:gd name="T17" fmla="*/ 150 h 251"/>
                <a:gd name="T18" fmla="*/ 59 w 250"/>
                <a:gd name="T19" fmla="*/ 112 h 251"/>
                <a:gd name="T20" fmla="*/ 114 w 250"/>
                <a:gd name="T21" fmla="*/ 90 h 251"/>
                <a:gd name="T22" fmla="*/ 162 w 250"/>
                <a:gd name="T23" fmla="*/ 71 h 251"/>
                <a:gd name="T24" fmla="*/ 182 w 250"/>
                <a:gd name="T25" fmla="*/ 46 h 251"/>
                <a:gd name="T26" fmla="*/ 177 w 250"/>
                <a:gd name="T27" fmla="*/ 30 h 251"/>
                <a:gd name="T28" fmla="*/ 157 w 250"/>
                <a:gd name="T29" fmla="*/ 15 h 251"/>
                <a:gd name="T30" fmla="*/ 128 w 250"/>
                <a:gd name="T31" fmla="*/ 9 h 251"/>
                <a:gd name="T32" fmla="*/ 127 w 250"/>
                <a:gd name="T33" fmla="*/ 0 h 251"/>
                <a:gd name="T34" fmla="*/ 160 w 250"/>
                <a:gd name="T35" fmla="*/ 6 h 251"/>
                <a:gd name="T36" fmla="*/ 184 w 250"/>
                <a:gd name="T37" fmla="*/ 23 h 251"/>
                <a:gd name="T38" fmla="*/ 192 w 250"/>
                <a:gd name="T39" fmla="*/ 33 h 251"/>
                <a:gd name="T40" fmla="*/ 193 w 250"/>
                <a:gd name="T41" fmla="*/ 41 h 251"/>
                <a:gd name="T42" fmla="*/ 191 w 250"/>
                <a:gd name="T43" fmla="*/ 50 h 251"/>
                <a:gd name="T44" fmla="*/ 175 w 250"/>
                <a:gd name="T45" fmla="*/ 73 h 251"/>
                <a:gd name="T46" fmla="*/ 144 w 250"/>
                <a:gd name="T47" fmla="*/ 92 h 251"/>
                <a:gd name="T48" fmla="*/ 96 w 250"/>
                <a:gd name="T49" fmla="*/ 105 h 251"/>
                <a:gd name="T50" fmla="*/ 47 w 250"/>
                <a:gd name="T51" fmla="*/ 133 h 251"/>
                <a:gd name="T52" fmla="*/ 18 w 250"/>
                <a:gd name="T53" fmla="*/ 170 h 251"/>
                <a:gd name="T54" fmla="*/ 10 w 250"/>
                <a:gd name="T55" fmla="*/ 192 h 251"/>
                <a:gd name="T56" fmla="*/ 9 w 250"/>
                <a:gd name="T57" fmla="*/ 205 h 251"/>
                <a:gd name="T58" fmla="*/ 13 w 250"/>
                <a:gd name="T59" fmla="*/ 215 h 251"/>
                <a:gd name="T60" fmla="*/ 25 w 250"/>
                <a:gd name="T61" fmla="*/ 227 h 251"/>
                <a:gd name="T62" fmla="*/ 43 w 250"/>
                <a:gd name="T63" fmla="*/ 235 h 251"/>
                <a:gd name="T64" fmla="*/ 67 w 250"/>
                <a:gd name="T65" fmla="*/ 240 h 251"/>
                <a:gd name="T66" fmla="*/ 91 w 250"/>
                <a:gd name="T67" fmla="*/ 236 h 251"/>
                <a:gd name="T68" fmla="*/ 116 w 250"/>
                <a:gd name="T69" fmla="*/ 225 h 251"/>
                <a:gd name="T70" fmla="*/ 137 w 250"/>
                <a:gd name="T71" fmla="*/ 215 h 251"/>
                <a:gd name="T72" fmla="*/ 156 w 250"/>
                <a:gd name="T73" fmla="*/ 206 h 251"/>
                <a:gd name="T74" fmla="*/ 176 w 250"/>
                <a:gd name="T75" fmla="*/ 199 h 251"/>
                <a:gd name="T76" fmla="*/ 198 w 250"/>
                <a:gd name="T77" fmla="*/ 194 h 251"/>
                <a:gd name="T78" fmla="*/ 218 w 250"/>
                <a:gd name="T79" fmla="*/ 195 h 251"/>
                <a:gd name="T80" fmla="*/ 233 w 250"/>
                <a:gd name="T81" fmla="*/ 203 h 251"/>
                <a:gd name="T82" fmla="*/ 243 w 250"/>
                <a:gd name="T83" fmla="*/ 211 h 251"/>
                <a:gd name="T84" fmla="*/ 249 w 250"/>
                <a:gd name="T85" fmla="*/ 216 h 25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0"/>
                <a:gd name="T130" fmla="*/ 0 h 251"/>
                <a:gd name="T131" fmla="*/ 250 w 250"/>
                <a:gd name="T132" fmla="*/ 251 h 25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0" h="251">
                  <a:moveTo>
                    <a:pt x="240" y="222"/>
                  </a:moveTo>
                  <a:lnTo>
                    <a:pt x="240" y="221"/>
                  </a:lnTo>
                  <a:lnTo>
                    <a:pt x="238" y="218"/>
                  </a:lnTo>
                  <a:lnTo>
                    <a:pt x="234" y="213"/>
                  </a:lnTo>
                  <a:lnTo>
                    <a:pt x="229" y="208"/>
                  </a:lnTo>
                  <a:lnTo>
                    <a:pt x="221" y="205"/>
                  </a:lnTo>
                  <a:lnTo>
                    <a:pt x="211" y="202"/>
                  </a:lnTo>
                  <a:lnTo>
                    <a:pt x="197" y="203"/>
                  </a:lnTo>
                  <a:lnTo>
                    <a:pt x="179" y="207"/>
                  </a:lnTo>
                  <a:lnTo>
                    <a:pt x="161" y="215"/>
                  </a:lnTo>
                  <a:lnTo>
                    <a:pt x="144" y="222"/>
                  </a:lnTo>
                  <a:lnTo>
                    <a:pt x="128" y="230"/>
                  </a:lnTo>
                  <a:lnTo>
                    <a:pt x="113" y="237"/>
                  </a:lnTo>
                  <a:lnTo>
                    <a:pt x="99" y="243"/>
                  </a:lnTo>
                  <a:lnTo>
                    <a:pt x="86" y="247"/>
                  </a:lnTo>
                  <a:lnTo>
                    <a:pt x="71" y="250"/>
                  </a:lnTo>
                  <a:lnTo>
                    <a:pt x="57" y="249"/>
                  </a:lnTo>
                  <a:lnTo>
                    <a:pt x="44" y="245"/>
                  </a:lnTo>
                  <a:lnTo>
                    <a:pt x="30" y="241"/>
                  </a:lnTo>
                  <a:lnTo>
                    <a:pt x="20" y="235"/>
                  </a:lnTo>
                  <a:lnTo>
                    <a:pt x="10" y="227"/>
                  </a:lnTo>
                  <a:lnTo>
                    <a:pt x="4" y="218"/>
                  </a:lnTo>
                  <a:lnTo>
                    <a:pt x="0" y="207"/>
                  </a:lnTo>
                  <a:lnTo>
                    <a:pt x="0" y="195"/>
                  </a:lnTo>
                  <a:lnTo>
                    <a:pt x="3" y="180"/>
                  </a:lnTo>
                  <a:lnTo>
                    <a:pt x="10" y="165"/>
                  </a:lnTo>
                  <a:lnTo>
                    <a:pt x="20" y="150"/>
                  </a:lnTo>
                  <a:lnTo>
                    <a:pt x="30" y="136"/>
                  </a:lnTo>
                  <a:lnTo>
                    <a:pt x="44" y="123"/>
                  </a:lnTo>
                  <a:lnTo>
                    <a:pt x="59" y="112"/>
                  </a:lnTo>
                  <a:lnTo>
                    <a:pt x="76" y="103"/>
                  </a:lnTo>
                  <a:lnTo>
                    <a:pt x="94" y="95"/>
                  </a:lnTo>
                  <a:lnTo>
                    <a:pt x="114" y="90"/>
                  </a:lnTo>
                  <a:lnTo>
                    <a:pt x="133" y="85"/>
                  </a:lnTo>
                  <a:lnTo>
                    <a:pt x="149" y="79"/>
                  </a:lnTo>
                  <a:lnTo>
                    <a:pt x="162" y="71"/>
                  </a:lnTo>
                  <a:lnTo>
                    <a:pt x="172" y="63"/>
                  </a:lnTo>
                  <a:lnTo>
                    <a:pt x="178" y="54"/>
                  </a:lnTo>
                  <a:lnTo>
                    <a:pt x="182" y="46"/>
                  </a:lnTo>
                  <a:lnTo>
                    <a:pt x="183" y="39"/>
                  </a:lnTo>
                  <a:lnTo>
                    <a:pt x="182" y="35"/>
                  </a:lnTo>
                  <a:lnTo>
                    <a:pt x="177" y="30"/>
                  </a:lnTo>
                  <a:lnTo>
                    <a:pt x="172" y="25"/>
                  </a:lnTo>
                  <a:lnTo>
                    <a:pt x="165" y="20"/>
                  </a:lnTo>
                  <a:lnTo>
                    <a:pt x="157" y="15"/>
                  </a:lnTo>
                  <a:lnTo>
                    <a:pt x="147" y="11"/>
                  </a:lnTo>
                  <a:lnTo>
                    <a:pt x="138" y="10"/>
                  </a:lnTo>
                  <a:lnTo>
                    <a:pt x="128" y="9"/>
                  </a:lnTo>
                  <a:lnTo>
                    <a:pt x="119" y="11"/>
                  </a:lnTo>
                  <a:lnTo>
                    <a:pt x="116" y="2"/>
                  </a:lnTo>
                  <a:lnTo>
                    <a:pt x="127" y="0"/>
                  </a:lnTo>
                  <a:lnTo>
                    <a:pt x="138" y="0"/>
                  </a:lnTo>
                  <a:lnTo>
                    <a:pt x="149" y="2"/>
                  </a:lnTo>
                  <a:lnTo>
                    <a:pt x="160" y="6"/>
                  </a:lnTo>
                  <a:lnTo>
                    <a:pt x="169" y="11"/>
                  </a:lnTo>
                  <a:lnTo>
                    <a:pt x="177" y="17"/>
                  </a:lnTo>
                  <a:lnTo>
                    <a:pt x="184" y="23"/>
                  </a:lnTo>
                  <a:lnTo>
                    <a:pt x="189" y="28"/>
                  </a:lnTo>
                  <a:lnTo>
                    <a:pt x="191" y="30"/>
                  </a:lnTo>
                  <a:lnTo>
                    <a:pt x="192" y="33"/>
                  </a:lnTo>
                  <a:lnTo>
                    <a:pt x="193" y="35"/>
                  </a:lnTo>
                  <a:lnTo>
                    <a:pt x="193" y="38"/>
                  </a:lnTo>
                  <a:lnTo>
                    <a:pt x="193" y="41"/>
                  </a:lnTo>
                  <a:lnTo>
                    <a:pt x="193" y="44"/>
                  </a:lnTo>
                  <a:lnTo>
                    <a:pt x="192" y="47"/>
                  </a:lnTo>
                  <a:lnTo>
                    <a:pt x="191" y="50"/>
                  </a:lnTo>
                  <a:lnTo>
                    <a:pt x="187" y="58"/>
                  </a:lnTo>
                  <a:lnTo>
                    <a:pt x="182" y="65"/>
                  </a:lnTo>
                  <a:lnTo>
                    <a:pt x="175" y="73"/>
                  </a:lnTo>
                  <a:lnTo>
                    <a:pt x="166" y="80"/>
                  </a:lnTo>
                  <a:lnTo>
                    <a:pt x="156" y="86"/>
                  </a:lnTo>
                  <a:lnTo>
                    <a:pt x="144" y="92"/>
                  </a:lnTo>
                  <a:lnTo>
                    <a:pt x="131" y="96"/>
                  </a:lnTo>
                  <a:lnTo>
                    <a:pt x="116" y="100"/>
                  </a:lnTo>
                  <a:lnTo>
                    <a:pt x="96" y="105"/>
                  </a:lnTo>
                  <a:lnTo>
                    <a:pt x="77" y="112"/>
                  </a:lnTo>
                  <a:lnTo>
                    <a:pt x="61" y="122"/>
                  </a:lnTo>
                  <a:lnTo>
                    <a:pt x="47" y="133"/>
                  </a:lnTo>
                  <a:lnTo>
                    <a:pt x="35" y="145"/>
                  </a:lnTo>
                  <a:lnTo>
                    <a:pt x="25" y="158"/>
                  </a:lnTo>
                  <a:lnTo>
                    <a:pt x="18" y="170"/>
                  </a:lnTo>
                  <a:lnTo>
                    <a:pt x="12" y="184"/>
                  </a:lnTo>
                  <a:lnTo>
                    <a:pt x="10" y="188"/>
                  </a:lnTo>
                  <a:lnTo>
                    <a:pt x="10" y="192"/>
                  </a:lnTo>
                  <a:lnTo>
                    <a:pt x="9" y="196"/>
                  </a:lnTo>
                  <a:lnTo>
                    <a:pt x="9" y="200"/>
                  </a:lnTo>
                  <a:lnTo>
                    <a:pt x="9" y="205"/>
                  </a:lnTo>
                  <a:lnTo>
                    <a:pt x="10" y="208"/>
                  </a:lnTo>
                  <a:lnTo>
                    <a:pt x="11" y="211"/>
                  </a:lnTo>
                  <a:lnTo>
                    <a:pt x="13" y="215"/>
                  </a:lnTo>
                  <a:lnTo>
                    <a:pt x="15" y="220"/>
                  </a:lnTo>
                  <a:lnTo>
                    <a:pt x="20" y="223"/>
                  </a:lnTo>
                  <a:lnTo>
                    <a:pt x="25" y="227"/>
                  </a:lnTo>
                  <a:lnTo>
                    <a:pt x="30" y="230"/>
                  </a:lnTo>
                  <a:lnTo>
                    <a:pt x="36" y="233"/>
                  </a:lnTo>
                  <a:lnTo>
                    <a:pt x="43" y="235"/>
                  </a:lnTo>
                  <a:lnTo>
                    <a:pt x="50" y="238"/>
                  </a:lnTo>
                  <a:lnTo>
                    <a:pt x="59" y="240"/>
                  </a:lnTo>
                  <a:lnTo>
                    <a:pt x="67" y="240"/>
                  </a:lnTo>
                  <a:lnTo>
                    <a:pt x="75" y="240"/>
                  </a:lnTo>
                  <a:lnTo>
                    <a:pt x="83" y="238"/>
                  </a:lnTo>
                  <a:lnTo>
                    <a:pt x="91" y="236"/>
                  </a:lnTo>
                  <a:lnTo>
                    <a:pt x="99" y="233"/>
                  </a:lnTo>
                  <a:lnTo>
                    <a:pt x="107" y="229"/>
                  </a:lnTo>
                  <a:lnTo>
                    <a:pt x="116" y="225"/>
                  </a:lnTo>
                  <a:lnTo>
                    <a:pt x="126" y="220"/>
                  </a:lnTo>
                  <a:lnTo>
                    <a:pt x="132" y="218"/>
                  </a:lnTo>
                  <a:lnTo>
                    <a:pt x="137" y="215"/>
                  </a:lnTo>
                  <a:lnTo>
                    <a:pt x="143" y="212"/>
                  </a:lnTo>
                  <a:lnTo>
                    <a:pt x="149" y="209"/>
                  </a:lnTo>
                  <a:lnTo>
                    <a:pt x="156" y="206"/>
                  </a:lnTo>
                  <a:lnTo>
                    <a:pt x="162" y="204"/>
                  </a:lnTo>
                  <a:lnTo>
                    <a:pt x="169" y="201"/>
                  </a:lnTo>
                  <a:lnTo>
                    <a:pt x="176" y="199"/>
                  </a:lnTo>
                  <a:lnTo>
                    <a:pt x="184" y="196"/>
                  </a:lnTo>
                  <a:lnTo>
                    <a:pt x="192" y="195"/>
                  </a:lnTo>
                  <a:lnTo>
                    <a:pt x="198" y="194"/>
                  </a:lnTo>
                  <a:lnTo>
                    <a:pt x="205" y="193"/>
                  </a:lnTo>
                  <a:lnTo>
                    <a:pt x="212" y="194"/>
                  </a:lnTo>
                  <a:lnTo>
                    <a:pt x="218" y="195"/>
                  </a:lnTo>
                  <a:lnTo>
                    <a:pt x="223" y="196"/>
                  </a:lnTo>
                  <a:lnTo>
                    <a:pt x="228" y="200"/>
                  </a:lnTo>
                  <a:lnTo>
                    <a:pt x="233" y="203"/>
                  </a:lnTo>
                  <a:lnTo>
                    <a:pt x="238" y="205"/>
                  </a:lnTo>
                  <a:lnTo>
                    <a:pt x="241" y="209"/>
                  </a:lnTo>
                  <a:lnTo>
                    <a:pt x="243" y="211"/>
                  </a:lnTo>
                  <a:lnTo>
                    <a:pt x="246" y="213"/>
                  </a:lnTo>
                  <a:lnTo>
                    <a:pt x="248" y="215"/>
                  </a:lnTo>
                  <a:lnTo>
                    <a:pt x="249" y="216"/>
                  </a:lnTo>
                  <a:lnTo>
                    <a:pt x="249" y="217"/>
                  </a:lnTo>
                  <a:lnTo>
                    <a:pt x="240" y="2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6" name="Freeform 42"/>
            <p:cNvSpPr>
              <a:spLocks/>
            </p:cNvSpPr>
            <p:nvPr/>
          </p:nvSpPr>
          <p:spPr bwMode="auto">
            <a:xfrm>
              <a:off x="3126" y="2316"/>
              <a:ext cx="318" cy="150"/>
            </a:xfrm>
            <a:custGeom>
              <a:avLst/>
              <a:gdLst>
                <a:gd name="T0" fmla="*/ 302 w 318"/>
                <a:gd name="T1" fmla="*/ 26 h 150"/>
                <a:gd name="T2" fmla="*/ 102 w 318"/>
                <a:gd name="T3" fmla="*/ 0 h 150"/>
                <a:gd name="T4" fmla="*/ 0 w 318"/>
                <a:gd name="T5" fmla="*/ 77 h 150"/>
                <a:gd name="T6" fmla="*/ 0 w 318"/>
                <a:gd name="T7" fmla="*/ 77 h 150"/>
                <a:gd name="T8" fmla="*/ 0 w 318"/>
                <a:gd name="T9" fmla="*/ 80 h 150"/>
                <a:gd name="T10" fmla="*/ 0 w 318"/>
                <a:gd name="T11" fmla="*/ 82 h 150"/>
                <a:gd name="T12" fmla="*/ 0 w 318"/>
                <a:gd name="T13" fmla="*/ 85 h 150"/>
                <a:gd name="T14" fmla="*/ 0 w 318"/>
                <a:gd name="T15" fmla="*/ 88 h 150"/>
                <a:gd name="T16" fmla="*/ 0 w 318"/>
                <a:gd name="T17" fmla="*/ 91 h 150"/>
                <a:gd name="T18" fmla="*/ 1 w 318"/>
                <a:gd name="T19" fmla="*/ 92 h 150"/>
                <a:gd name="T20" fmla="*/ 4 w 318"/>
                <a:gd name="T21" fmla="*/ 94 h 150"/>
                <a:gd name="T22" fmla="*/ 15 w 318"/>
                <a:gd name="T23" fmla="*/ 97 h 150"/>
                <a:gd name="T24" fmla="*/ 41 w 318"/>
                <a:gd name="T25" fmla="*/ 105 h 150"/>
                <a:gd name="T26" fmla="*/ 79 w 318"/>
                <a:gd name="T27" fmla="*/ 116 h 150"/>
                <a:gd name="T28" fmla="*/ 123 w 318"/>
                <a:gd name="T29" fmla="*/ 128 h 150"/>
                <a:gd name="T30" fmla="*/ 168 w 318"/>
                <a:gd name="T31" fmla="*/ 138 h 150"/>
                <a:gd name="T32" fmla="*/ 211 w 318"/>
                <a:gd name="T33" fmla="*/ 146 h 150"/>
                <a:gd name="T34" fmla="*/ 245 w 318"/>
                <a:gd name="T35" fmla="*/ 149 h 150"/>
                <a:gd name="T36" fmla="*/ 267 w 318"/>
                <a:gd name="T37" fmla="*/ 145 h 150"/>
                <a:gd name="T38" fmla="*/ 273 w 318"/>
                <a:gd name="T39" fmla="*/ 142 h 150"/>
                <a:gd name="T40" fmla="*/ 280 w 318"/>
                <a:gd name="T41" fmla="*/ 138 h 150"/>
                <a:gd name="T42" fmla="*/ 286 w 318"/>
                <a:gd name="T43" fmla="*/ 132 h 150"/>
                <a:gd name="T44" fmla="*/ 293 w 318"/>
                <a:gd name="T45" fmla="*/ 126 h 150"/>
                <a:gd name="T46" fmla="*/ 299 w 318"/>
                <a:gd name="T47" fmla="*/ 120 h 150"/>
                <a:gd name="T48" fmla="*/ 305 w 318"/>
                <a:gd name="T49" fmla="*/ 115 h 150"/>
                <a:gd name="T50" fmla="*/ 309 w 318"/>
                <a:gd name="T51" fmla="*/ 109 h 150"/>
                <a:gd name="T52" fmla="*/ 311 w 318"/>
                <a:gd name="T53" fmla="*/ 105 h 150"/>
                <a:gd name="T54" fmla="*/ 316 w 318"/>
                <a:gd name="T55" fmla="*/ 92 h 150"/>
                <a:gd name="T56" fmla="*/ 317 w 318"/>
                <a:gd name="T57" fmla="*/ 77 h 150"/>
                <a:gd name="T58" fmla="*/ 316 w 318"/>
                <a:gd name="T59" fmla="*/ 65 h 150"/>
                <a:gd name="T60" fmla="*/ 312 w 318"/>
                <a:gd name="T61" fmla="*/ 52 h 150"/>
                <a:gd name="T62" fmla="*/ 309 w 318"/>
                <a:gd name="T63" fmla="*/ 42 h 150"/>
                <a:gd name="T64" fmla="*/ 306 w 318"/>
                <a:gd name="T65" fmla="*/ 34 h 150"/>
                <a:gd name="T66" fmla="*/ 303 w 318"/>
                <a:gd name="T67" fmla="*/ 29 h 150"/>
                <a:gd name="T68" fmla="*/ 302 w 318"/>
                <a:gd name="T69" fmla="*/ 26 h 1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18"/>
                <a:gd name="T106" fmla="*/ 0 h 150"/>
                <a:gd name="T107" fmla="*/ 318 w 318"/>
                <a:gd name="T108" fmla="*/ 150 h 1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18" h="150">
                  <a:moveTo>
                    <a:pt x="302" y="26"/>
                  </a:moveTo>
                  <a:lnTo>
                    <a:pt x="102" y="0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0" y="91"/>
                  </a:lnTo>
                  <a:lnTo>
                    <a:pt x="1" y="92"/>
                  </a:lnTo>
                  <a:lnTo>
                    <a:pt x="4" y="94"/>
                  </a:lnTo>
                  <a:lnTo>
                    <a:pt x="15" y="97"/>
                  </a:lnTo>
                  <a:lnTo>
                    <a:pt x="41" y="105"/>
                  </a:lnTo>
                  <a:lnTo>
                    <a:pt x="79" y="116"/>
                  </a:lnTo>
                  <a:lnTo>
                    <a:pt x="123" y="128"/>
                  </a:lnTo>
                  <a:lnTo>
                    <a:pt x="168" y="138"/>
                  </a:lnTo>
                  <a:lnTo>
                    <a:pt x="211" y="146"/>
                  </a:lnTo>
                  <a:lnTo>
                    <a:pt x="245" y="149"/>
                  </a:lnTo>
                  <a:lnTo>
                    <a:pt x="267" y="145"/>
                  </a:lnTo>
                  <a:lnTo>
                    <a:pt x="273" y="142"/>
                  </a:lnTo>
                  <a:lnTo>
                    <a:pt x="280" y="138"/>
                  </a:lnTo>
                  <a:lnTo>
                    <a:pt x="286" y="132"/>
                  </a:lnTo>
                  <a:lnTo>
                    <a:pt x="293" y="126"/>
                  </a:lnTo>
                  <a:lnTo>
                    <a:pt x="299" y="120"/>
                  </a:lnTo>
                  <a:lnTo>
                    <a:pt x="305" y="115"/>
                  </a:lnTo>
                  <a:lnTo>
                    <a:pt x="309" y="109"/>
                  </a:lnTo>
                  <a:lnTo>
                    <a:pt x="311" y="105"/>
                  </a:lnTo>
                  <a:lnTo>
                    <a:pt x="316" y="92"/>
                  </a:lnTo>
                  <a:lnTo>
                    <a:pt x="317" y="77"/>
                  </a:lnTo>
                  <a:lnTo>
                    <a:pt x="316" y="65"/>
                  </a:lnTo>
                  <a:lnTo>
                    <a:pt x="312" y="52"/>
                  </a:lnTo>
                  <a:lnTo>
                    <a:pt x="309" y="42"/>
                  </a:lnTo>
                  <a:lnTo>
                    <a:pt x="306" y="34"/>
                  </a:lnTo>
                  <a:lnTo>
                    <a:pt x="303" y="29"/>
                  </a:lnTo>
                  <a:lnTo>
                    <a:pt x="302" y="26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7" name="Freeform 43"/>
            <p:cNvSpPr>
              <a:spLocks/>
            </p:cNvSpPr>
            <p:nvPr/>
          </p:nvSpPr>
          <p:spPr bwMode="auto">
            <a:xfrm>
              <a:off x="3128" y="2285"/>
              <a:ext cx="310" cy="154"/>
            </a:xfrm>
            <a:custGeom>
              <a:avLst/>
              <a:gdLst>
                <a:gd name="T0" fmla="*/ 207 w 310"/>
                <a:gd name="T1" fmla="*/ 5 h 154"/>
                <a:gd name="T2" fmla="*/ 182 w 310"/>
                <a:gd name="T3" fmla="*/ 0 h 154"/>
                <a:gd name="T4" fmla="*/ 160 w 310"/>
                <a:gd name="T5" fmla="*/ 0 h 154"/>
                <a:gd name="T6" fmla="*/ 141 w 310"/>
                <a:gd name="T7" fmla="*/ 2 h 154"/>
                <a:gd name="T8" fmla="*/ 125 w 310"/>
                <a:gd name="T9" fmla="*/ 6 h 154"/>
                <a:gd name="T10" fmla="*/ 112 w 310"/>
                <a:gd name="T11" fmla="*/ 10 h 154"/>
                <a:gd name="T12" fmla="*/ 103 w 310"/>
                <a:gd name="T13" fmla="*/ 15 h 154"/>
                <a:gd name="T14" fmla="*/ 97 w 310"/>
                <a:gd name="T15" fmla="*/ 19 h 154"/>
                <a:gd name="T16" fmla="*/ 94 w 310"/>
                <a:gd name="T17" fmla="*/ 21 h 154"/>
                <a:gd name="T18" fmla="*/ 0 w 310"/>
                <a:gd name="T19" fmla="*/ 98 h 154"/>
                <a:gd name="T20" fmla="*/ 0 w 310"/>
                <a:gd name="T21" fmla="*/ 107 h 154"/>
                <a:gd name="T22" fmla="*/ 2 w 310"/>
                <a:gd name="T23" fmla="*/ 106 h 154"/>
                <a:gd name="T24" fmla="*/ 8 w 310"/>
                <a:gd name="T25" fmla="*/ 103 h 154"/>
                <a:gd name="T26" fmla="*/ 17 w 310"/>
                <a:gd name="T27" fmla="*/ 99 h 154"/>
                <a:gd name="T28" fmla="*/ 29 w 310"/>
                <a:gd name="T29" fmla="*/ 95 h 154"/>
                <a:gd name="T30" fmla="*/ 44 w 310"/>
                <a:gd name="T31" fmla="*/ 92 h 154"/>
                <a:gd name="T32" fmla="*/ 60 w 310"/>
                <a:gd name="T33" fmla="*/ 90 h 154"/>
                <a:gd name="T34" fmla="*/ 79 w 310"/>
                <a:gd name="T35" fmla="*/ 91 h 154"/>
                <a:gd name="T36" fmla="*/ 99 w 310"/>
                <a:gd name="T37" fmla="*/ 96 h 154"/>
                <a:gd name="T38" fmla="*/ 127 w 310"/>
                <a:gd name="T39" fmla="*/ 105 h 154"/>
                <a:gd name="T40" fmla="*/ 150 w 310"/>
                <a:gd name="T41" fmla="*/ 114 h 154"/>
                <a:gd name="T42" fmla="*/ 166 w 310"/>
                <a:gd name="T43" fmla="*/ 121 h 154"/>
                <a:gd name="T44" fmla="*/ 179 w 310"/>
                <a:gd name="T45" fmla="*/ 127 h 154"/>
                <a:gd name="T46" fmla="*/ 190 w 310"/>
                <a:gd name="T47" fmla="*/ 133 h 154"/>
                <a:gd name="T48" fmla="*/ 198 w 310"/>
                <a:gd name="T49" fmla="*/ 137 h 154"/>
                <a:gd name="T50" fmla="*/ 207 w 310"/>
                <a:gd name="T51" fmla="*/ 142 h 154"/>
                <a:gd name="T52" fmla="*/ 218 w 310"/>
                <a:gd name="T53" fmla="*/ 146 h 154"/>
                <a:gd name="T54" fmla="*/ 257 w 310"/>
                <a:gd name="T55" fmla="*/ 153 h 154"/>
                <a:gd name="T56" fmla="*/ 284 w 310"/>
                <a:gd name="T57" fmla="*/ 148 h 154"/>
                <a:gd name="T58" fmla="*/ 300 w 310"/>
                <a:gd name="T59" fmla="*/ 136 h 154"/>
                <a:gd name="T60" fmla="*/ 308 w 310"/>
                <a:gd name="T61" fmla="*/ 117 h 154"/>
                <a:gd name="T62" fmla="*/ 309 w 310"/>
                <a:gd name="T63" fmla="*/ 97 h 154"/>
                <a:gd name="T64" fmla="*/ 306 w 310"/>
                <a:gd name="T65" fmla="*/ 78 h 154"/>
                <a:gd name="T66" fmla="*/ 301 w 310"/>
                <a:gd name="T67" fmla="*/ 63 h 154"/>
                <a:gd name="T68" fmla="*/ 295 w 310"/>
                <a:gd name="T69" fmla="*/ 53 h 154"/>
                <a:gd name="T70" fmla="*/ 293 w 310"/>
                <a:gd name="T71" fmla="*/ 51 h 154"/>
                <a:gd name="T72" fmla="*/ 289 w 310"/>
                <a:gd name="T73" fmla="*/ 47 h 154"/>
                <a:gd name="T74" fmla="*/ 282 w 310"/>
                <a:gd name="T75" fmla="*/ 41 h 154"/>
                <a:gd name="T76" fmla="*/ 273 w 310"/>
                <a:gd name="T77" fmla="*/ 34 h 154"/>
                <a:gd name="T78" fmla="*/ 261 w 310"/>
                <a:gd name="T79" fmla="*/ 26 h 154"/>
                <a:gd name="T80" fmla="*/ 247 w 310"/>
                <a:gd name="T81" fmla="*/ 19 h 154"/>
                <a:gd name="T82" fmla="*/ 229 w 310"/>
                <a:gd name="T83" fmla="*/ 12 h 154"/>
                <a:gd name="T84" fmla="*/ 207 w 310"/>
                <a:gd name="T85" fmla="*/ 5 h 1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10"/>
                <a:gd name="T130" fmla="*/ 0 h 154"/>
                <a:gd name="T131" fmla="*/ 310 w 310"/>
                <a:gd name="T132" fmla="*/ 154 h 15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10" h="154">
                  <a:moveTo>
                    <a:pt x="207" y="5"/>
                  </a:moveTo>
                  <a:lnTo>
                    <a:pt x="182" y="0"/>
                  </a:lnTo>
                  <a:lnTo>
                    <a:pt x="160" y="0"/>
                  </a:lnTo>
                  <a:lnTo>
                    <a:pt x="141" y="2"/>
                  </a:lnTo>
                  <a:lnTo>
                    <a:pt x="125" y="6"/>
                  </a:lnTo>
                  <a:lnTo>
                    <a:pt x="112" y="10"/>
                  </a:lnTo>
                  <a:lnTo>
                    <a:pt x="103" y="15"/>
                  </a:lnTo>
                  <a:lnTo>
                    <a:pt x="97" y="19"/>
                  </a:lnTo>
                  <a:lnTo>
                    <a:pt x="94" y="21"/>
                  </a:lnTo>
                  <a:lnTo>
                    <a:pt x="0" y="98"/>
                  </a:lnTo>
                  <a:lnTo>
                    <a:pt x="0" y="107"/>
                  </a:lnTo>
                  <a:lnTo>
                    <a:pt x="2" y="106"/>
                  </a:lnTo>
                  <a:lnTo>
                    <a:pt x="8" y="103"/>
                  </a:lnTo>
                  <a:lnTo>
                    <a:pt x="17" y="99"/>
                  </a:lnTo>
                  <a:lnTo>
                    <a:pt x="29" y="95"/>
                  </a:lnTo>
                  <a:lnTo>
                    <a:pt x="44" y="92"/>
                  </a:lnTo>
                  <a:lnTo>
                    <a:pt x="60" y="90"/>
                  </a:lnTo>
                  <a:lnTo>
                    <a:pt x="79" y="91"/>
                  </a:lnTo>
                  <a:lnTo>
                    <a:pt x="99" y="96"/>
                  </a:lnTo>
                  <a:lnTo>
                    <a:pt x="127" y="105"/>
                  </a:lnTo>
                  <a:lnTo>
                    <a:pt x="150" y="114"/>
                  </a:lnTo>
                  <a:lnTo>
                    <a:pt x="166" y="121"/>
                  </a:lnTo>
                  <a:lnTo>
                    <a:pt x="179" y="127"/>
                  </a:lnTo>
                  <a:lnTo>
                    <a:pt x="190" y="133"/>
                  </a:lnTo>
                  <a:lnTo>
                    <a:pt x="198" y="137"/>
                  </a:lnTo>
                  <a:lnTo>
                    <a:pt x="207" y="142"/>
                  </a:lnTo>
                  <a:lnTo>
                    <a:pt x="218" y="146"/>
                  </a:lnTo>
                  <a:lnTo>
                    <a:pt x="257" y="153"/>
                  </a:lnTo>
                  <a:lnTo>
                    <a:pt x="284" y="148"/>
                  </a:lnTo>
                  <a:lnTo>
                    <a:pt x="300" y="136"/>
                  </a:lnTo>
                  <a:lnTo>
                    <a:pt x="308" y="117"/>
                  </a:lnTo>
                  <a:lnTo>
                    <a:pt x="309" y="97"/>
                  </a:lnTo>
                  <a:lnTo>
                    <a:pt x="306" y="78"/>
                  </a:lnTo>
                  <a:lnTo>
                    <a:pt x="301" y="63"/>
                  </a:lnTo>
                  <a:lnTo>
                    <a:pt x="295" y="53"/>
                  </a:lnTo>
                  <a:lnTo>
                    <a:pt x="293" y="51"/>
                  </a:lnTo>
                  <a:lnTo>
                    <a:pt x="289" y="47"/>
                  </a:lnTo>
                  <a:lnTo>
                    <a:pt x="282" y="41"/>
                  </a:lnTo>
                  <a:lnTo>
                    <a:pt x="273" y="34"/>
                  </a:lnTo>
                  <a:lnTo>
                    <a:pt x="261" y="26"/>
                  </a:lnTo>
                  <a:lnTo>
                    <a:pt x="247" y="19"/>
                  </a:lnTo>
                  <a:lnTo>
                    <a:pt x="229" y="12"/>
                  </a:lnTo>
                  <a:lnTo>
                    <a:pt x="207" y="5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8" name="Freeform 44"/>
            <p:cNvSpPr>
              <a:spLocks/>
            </p:cNvSpPr>
            <p:nvPr/>
          </p:nvSpPr>
          <p:spPr bwMode="auto">
            <a:xfrm>
              <a:off x="3126" y="2282"/>
              <a:ext cx="314" cy="153"/>
            </a:xfrm>
            <a:custGeom>
              <a:avLst/>
              <a:gdLst>
                <a:gd name="T0" fmla="*/ 210 w 314"/>
                <a:gd name="T1" fmla="*/ 4 h 153"/>
                <a:gd name="T2" fmla="*/ 185 w 314"/>
                <a:gd name="T3" fmla="*/ 0 h 153"/>
                <a:gd name="T4" fmla="*/ 162 w 314"/>
                <a:gd name="T5" fmla="*/ 0 h 153"/>
                <a:gd name="T6" fmla="*/ 143 w 314"/>
                <a:gd name="T7" fmla="*/ 1 h 153"/>
                <a:gd name="T8" fmla="*/ 126 w 314"/>
                <a:gd name="T9" fmla="*/ 5 h 153"/>
                <a:gd name="T10" fmla="*/ 113 w 314"/>
                <a:gd name="T11" fmla="*/ 10 h 153"/>
                <a:gd name="T12" fmla="*/ 104 w 314"/>
                <a:gd name="T13" fmla="*/ 14 h 153"/>
                <a:gd name="T14" fmla="*/ 98 w 314"/>
                <a:gd name="T15" fmla="*/ 19 h 153"/>
                <a:gd name="T16" fmla="*/ 96 w 314"/>
                <a:gd name="T17" fmla="*/ 19 h 153"/>
                <a:gd name="T18" fmla="*/ 0 w 314"/>
                <a:gd name="T19" fmla="*/ 97 h 153"/>
                <a:gd name="T20" fmla="*/ 0 w 314"/>
                <a:gd name="T21" fmla="*/ 107 h 153"/>
                <a:gd name="T22" fmla="*/ 2 w 314"/>
                <a:gd name="T23" fmla="*/ 105 h 153"/>
                <a:gd name="T24" fmla="*/ 8 w 314"/>
                <a:gd name="T25" fmla="*/ 102 h 153"/>
                <a:gd name="T26" fmla="*/ 17 w 314"/>
                <a:gd name="T27" fmla="*/ 98 h 153"/>
                <a:gd name="T28" fmla="*/ 29 w 314"/>
                <a:gd name="T29" fmla="*/ 94 h 153"/>
                <a:gd name="T30" fmla="*/ 44 w 314"/>
                <a:gd name="T31" fmla="*/ 91 h 153"/>
                <a:gd name="T32" fmla="*/ 61 w 314"/>
                <a:gd name="T33" fmla="*/ 89 h 153"/>
                <a:gd name="T34" fmla="*/ 80 w 314"/>
                <a:gd name="T35" fmla="*/ 91 h 153"/>
                <a:gd name="T36" fmla="*/ 100 w 314"/>
                <a:gd name="T37" fmla="*/ 95 h 153"/>
                <a:gd name="T38" fmla="*/ 129 w 314"/>
                <a:gd name="T39" fmla="*/ 105 h 153"/>
                <a:gd name="T40" fmla="*/ 152 w 314"/>
                <a:gd name="T41" fmla="*/ 113 h 153"/>
                <a:gd name="T42" fmla="*/ 168 w 314"/>
                <a:gd name="T43" fmla="*/ 120 h 153"/>
                <a:gd name="T44" fmla="*/ 182 w 314"/>
                <a:gd name="T45" fmla="*/ 127 h 153"/>
                <a:gd name="T46" fmla="*/ 192 w 314"/>
                <a:gd name="T47" fmla="*/ 132 h 153"/>
                <a:gd name="T48" fmla="*/ 201 w 314"/>
                <a:gd name="T49" fmla="*/ 137 h 153"/>
                <a:gd name="T50" fmla="*/ 210 w 314"/>
                <a:gd name="T51" fmla="*/ 141 h 153"/>
                <a:gd name="T52" fmla="*/ 221 w 314"/>
                <a:gd name="T53" fmla="*/ 145 h 153"/>
                <a:gd name="T54" fmla="*/ 261 w 314"/>
                <a:gd name="T55" fmla="*/ 152 h 153"/>
                <a:gd name="T56" fmla="*/ 288 w 314"/>
                <a:gd name="T57" fmla="*/ 147 h 153"/>
                <a:gd name="T58" fmla="*/ 304 w 314"/>
                <a:gd name="T59" fmla="*/ 135 h 153"/>
                <a:gd name="T60" fmla="*/ 312 w 314"/>
                <a:gd name="T61" fmla="*/ 117 h 153"/>
                <a:gd name="T62" fmla="*/ 313 w 314"/>
                <a:gd name="T63" fmla="*/ 97 h 153"/>
                <a:gd name="T64" fmla="*/ 310 w 314"/>
                <a:gd name="T65" fmla="*/ 77 h 153"/>
                <a:gd name="T66" fmla="*/ 304 w 314"/>
                <a:gd name="T67" fmla="*/ 62 h 153"/>
                <a:gd name="T68" fmla="*/ 299 w 314"/>
                <a:gd name="T69" fmla="*/ 53 h 153"/>
                <a:gd name="T70" fmla="*/ 297 w 314"/>
                <a:gd name="T71" fmla="*/ 50 h 153"/>
                <a:gd name="T72" fmla="*/ 292 w 314"/>
                <a:gd name="T73" fmla="*/ 46 h 153"/>
                <a:gd name="T74" fmla="*/ 285 w 314"/>
                <a:gd name="T75" fmla="*/ 40 h 153"/>
                <a:gd name="T76" fmla="*/ 277 w 314"/>
                <a:gd name="T77" fmla="*/ 33 h 153"/>
                <a:gd name="T78" fmla="*/ 265 w 314"/>
                <a:gd name="T79" fmla="*/ 26 h 153"/>
                <a:gd name="T80" fmla="*/ 250 w 314"/>
                <a:gd name="T81" fmla="*/ 19 h 153"/>
                <a:gd name="T82" fmla="*/ 232 w 314"/>
                <a:gd name="T83" fmla="*/ 11 h 153"/>
                <a:gd name="T84" fmla="*/ 210 w 314"/>
                <a:gd name="T85" fmla="*/ 4 h 15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14"/>
                <a:gd name="T130" fmla="*/ 0 h 153"/>
                <a:gd name="T131" fmla="*/ 314 w 314"/>
                <a:gd name="T132" fmla="*/ 153 h 15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14" h="153">
                  <a:moveTo>
                    <a:pt x="210" y="4"/>
                  </a:moveTo>
                  <a:lnTo>
                    <a:pt x="185" y="0"/>
                  </a:lnTo>
                  <a:lnTo>
                    <a:pt x="162" y="0"/>
                  </a:lnTo>
                  <a:lnTo>
                    <a:pt x="143" y="1"/>
                  </a:lnTo>
                  <a:lnTo>
                    <a:pt x="126" y="5"/>
                  </a:lnTo>
                  <a:lnTo>
                    <a:pt x="113" y="10"/>
                  </a:lnTo>
                  <a:lnTo>
                    <a:pt x="104" y="14"/>
                  </a:lnTo>
                  <a:lnTo>
                    <a:pt x="98" y="19"/>
                  </a:lnTo>
                  <a:lnTo>
                    <a:pt x="96" y="19"/>
                  </a:lnTo>
                  <a:lnTo>
                    <a:pt x="0" y="97"/>
                  </a:lnTo>
                  <a:lnTo>
                    <a:pt x="0" y="107"/>
                  </a:lnTo>
                  <a:lnTo>
                    <a:pt x="2" y="105"/>
                  </a:lnTo>
                  <a:lnTo>
                    <a:pt x="8" y="102"/>
                  </a:lnTo>
                  <a:lnTo>
                    <a:pt x="17" y="98"/>
                  </a:lnTo>
                  <a:lnTo>
                    <a:pt x="29" y="94"/>
                  </a:lnTo>
                  <a:lnTo>
                    <a:pt x="44" y="91"/>
                  </a:lnTo>
                  <a:lnTo>
                    <a:pt x="61" y="89"/>
                  </a:lnTo>
                  <a:lnTo>
                    <a:pt x="80" y="91"/>
                  </a:lnTo>
                  <a:lnTo>
                    <a:pt x="100" y="95"/>
                  </a:lnTo>
                  <a:lnTo>
                    <a:pt x="129" y="105"/>
                  </a:lnTo>
                  <a:lnTo>
                    <a:pt x="152" y="113"/>
                  </a:lnTo>
                  <a:lnTo>
                    <a:pt x="168" y="120"/>
                  </a:lnTo>
                  <a:lnTo>
                    <a:pt x="182" y="127"/>
                  </a:lnTo>
                  <a:lnTo>
                    <a:pt x="192" y="132"/>
                  </a:lnTo>
                  <a:lnTo>
                    <a:pt x="201" y="137"/>
                  </a:lnTo>
                  <a:lnTo>
                    <a:pt x="210" y="141"/>
                  </a:lnTo>
                  <a:lnTo>
                    <a:pt x="221" y="145"/>
                  </a:lnTo>
                  <a:lnTo>
                    <a:pt x="261" y="152"/>
                  </a:lnTo>
                  <a:lnTo>
                    <a:pt x="288" y="147"/>
                  </a:lnTo>
                  <a:lnTo>
                    <a:pt x="304" y="135"/>
                  </a:lnTo>
                  <a:lnTo>
                    <a:pt x="312" y="117"/>
                  </a:lnTo>
                  <a:lnTo>
                    <a:pt x="313" y="97"/>
                  </a:lnTo>
                  <a:lnTo>
                    <a:pt x="310" y="77"/>
                  </a:lnTo>
                  <a:lnTo>
                    <a:pt x="304" y="62"/>
                  </a:lnTo>
                  <a:lnTo>
                    <a:pt x="299" y="53"/>
                  </a:lnTo>
                  <a:lnTo>
                    <a:pt x="297" y="50"/>
                  </a:lnTo>
                  <a:lnTo>
                    <a:pt x="292" y="46"/>
                  </a:lnTo>
                  <a:lnTo>
                    <a:pt x="285" y="40"/>
                  </a:lnTo>
                  <a:lnTo>
                    <a:pt x="277" y="33"/>
                  </a:lnTo>
                  <a:lnTo>
                    <a:pt x="265" y="26"/>
                  </a:lnTo>
                  <a:lnTo>
                    <a:pt x="250" y="19"/>
                  </a:lnTo>
                  <a:lnTo>
                    <a:pt x="232" y="11"/>
                  </a:lnTo>
                  <a:lnTo>
                    <a:pt x="210" y="4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9" name="Freeform 45"/>
            <p:cNvSpPr>
              <a:spLocks/>
            </p:cNvSpPr>
            <p:nvPr/>
          </p:nvSpPr>
          <p:spPr bwMode="auto">
            <a:xfrm>
              <a:off x="3176" y="2284"/>
              <a:ext cx="98" cy="91"/>
            </a:xfrm>
            <a:custGeom>
              <a:avLst/>
              <a:gdLst>
                <a:gd name="T0" fmla="*/ 0 w 98"/>
                <a:gd name="T1" fmla="*/ 90 h 91"/>
                <a:gd name="T2" fmla="*/ 0 w 98"/>
                <a:gd name="T3" fmla="*/ 89 h 91"/>
                <a:gd name="T4" fmla="*/ 0 w 98"/>
                <a:gd name="T5" fmla="*/ 89 h 91"/>
                <a:gd name="T6" fmla="*/ 0 w 98"/>
                <a:gd name="T7" fmla="*/ 87 h 91"/>
                <a:gd name="T8" fmla="*/ 0 w 98"/>
                <a:gd name="T9" fmla="*/ 85 h 91"/>
                <a:gd name="T10" fmla="*/ 0 w 98"/>
                <a:gd name="T11" fmla="*/ 85 h 91"/>
                <a:gd name="T12" fmla="*/ 0 w 98"/>
                <a:gd name="T13" fmla="*/ 83 h 91"/>
                <a:gd name="T14" fmla="*/ 0 w 98"/>
                <a:gd name="T15" fmla="*/ 81 h 91"/>
                <a:gd name="T16" fmla="*/ 0 w 98"/>
                <a:gd name="T17" fmla="*/ 80 h 91"/>
                <a:gd name="T18" fmla="*/ 5 w 98"/>
                <a:gd name="T19" fmla="*/ 75 h 91"/>
                <a:gd name="T20" fmla="*/ 16 w 98"/>
                <a:gd name="T21" fmla="*/ 65 h 91"/>
                <a:gd name="T22" fmla="*/ 30 w 98"/>
                <a:gd name="T23" fmla="*/ 53 h 91"/>
                <a:gd name="T24" fmla="*/ 47 w 98"/>
                <a:gd name="T25" fmla="*/ 39 h 91"/>
                <a:gd name="T26" fmla="*/ 63 w 98"/>
                <a:gd name="T27" fmla="*/ 25 h 91"/>
                <a:gd name="T28" fmla="*/ 78 w 98"/>
                <a:gd name="T29" fmla="*/ 12 h 91"/>
                <a:gd name="T30" fmla="*/ 89 w 98"/>
                <a:gd name="T31" fmla="*/ 4 h 91"/>
                <a:gd name="T32" fmla="*/ 94 w 98"/>
                <a:gd name="T33" fmla="*/ 0 h 91"/>
                <a:gd name="T34" fmla="*/ 95 w 98"/>
                <a:gd name="T35" fmla="*/ 0 h 91"/>
                <a:gd name="T36" fmla="*/ 96 w 98"/>
                <a:gd name="T37" fmla="*/ 0 h 91"/>
                <a:gd name="T38" fmla="*/ 97 w 98"/>
                <a:gd name="T39" fmla="*/ 0 h 91"/>
                <a:gd name="T40" fmla="*/ 97 w 98"/>
                <a:gd name="T41" fmla="*/ 0 h 91"/>
                <a:gd name="T42" fmla="*/ 97 w 98"/>
                <a:gd name="T43" fmla="*/ 0 h 91"/>
                <a:gd name="T44" fmla="*/ 96 w 98"/>
                <a:gd name="T45" fmla="*/ 0 h 91"/>
                <a:gd name="T46" fmla="*/ 96 w 98"/>
                <a:gd name="T47" fmla="*/ 0 h 91"/>
                <a:gd name="T48" fmla="*/ 96 w 98"/>
                <a:gd name="T49" fmla="*/ 0 h 91"/>
                <a:gd name="T50" fmla="*/ 92 w 98"/>
                <a:gd name="T51" fmla="*/ 3 h 91"/>
                <a:gd name="T52" fmla="*/ 82 w 98"/>
                <a:gd name="T53" fmla="*/ 12 h 91"/>
                <a:gd name="T54" fmla="*/ 67 w 98"/>
                <a:gd name="T55" fmla="*/ 25 h 91"/>
                <a:gd name="T56" fmla="*/ 50 w 98"/>
                <a:gd name="T57" fmla="*/ 39 h 91"/>
                <a:gd name="T58" fmla="*/ 33 w 98"/>
                <a:gd name="T59" fmla="*/ 53 h 91"/>
                <a:gd name="T60" fmla="*/ 19 w 98"/>
                <a:gd name="T61" fmla="*/ 66 h 91"/>
                <a:gd name="T62" fmla="*/ 8 w 98"/>
                <a:gd name="T63" fmla="*/ 75 h 91"/>
                <a:gd name="T64" fmla="*/ 4 w 98"/>
                <a:gd name="T65" fmla="*/ 80 h 91"/>
                <a:gd name="T66" fmla="*/ 3 w 98"/>
                <a:gd name="T67" fmla="*/ 81 h 91"/>
                <a:gd name="T68" fmla="*/ 3 w 98"/>
                <a:gd name="T69" fmla="*/ 83 h 91"/>
                <a:gd name="T70" fmla="*/ 3 w 98"/>
                <a:gd name="T71" fmla="*/ 85 h 91"/>
                <a:gd name="T72" fmla="*/ 3 w 98"/>
                <a:gd name="T73" fmla="*/ 85 h 91"/>
                <a:gd name="T74" fmla="*/ 3 w 98"/>
                <a:gd name="T75" fmla="*/ 87 h 91"/>
                <a:gd name="T76" fmla="*/ 3 w 98"/>
                <a:gd name="T77" fmla="*/ 88 h 91"/>
                <a:gd name="T78" fmla="*/ 3 w 98"/>
                <a:gd name="T79" fmla="*/ 89 h 91"/>
                <a:gd name="T80" fmla="*/ 3 w 98"/>
                <a:gd name="T81" fmla="*/ 89 h 91"/>
                <a:gd name="T82" fmla="*/ 0 w 98"/>
                <a:gd name="T83" fmla="*/ 90 h 9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98"/>
                <a:gd name="T127" fmla="*/ 0 h 91"/>
                <a:gd name="T128" fmla="*/ 98 w 98"/>
                <a:gd name="T129" fmla="*/ 91 h 9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98" h="91">
                  <a:moveTo>
                    <a:pt x="0" y="90"/>
                  </a:moveTo>
                  <a:lnTo>
                    <a:pt x="0" y="89"/>
                  </a:lnTo>
                  <a:lnTo>
                    <a:pt x="0" y="87"/>
                  </a:lnTo>
                  <a:lnTo>
                    <a:pt x="0" y="85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80"/>
                  </a:lnTo>
                  <a:lnTo>
                    <a:pt x="5" y="75"/>
                  </a:lnTo>
                  <a:lnTo>
                    <a:pt x="16" y="65"/>
                  </a:lnTo>
                  <a:lnTo>
                    <a:pt x="30" y="53"/>
                  </a:lnTo>
                  <a:lnTo>
                    <a:pt x="47" y="39"/>
                  </a:lnTo>
                  <a:lnTo>
                    <a:pt x="63" y="25"/>
                  </a:lnTo>
                  <a:lnTo>
                    <a:pt x="78" y="12"/>
                  </a:lnTo>
                  <a:lnTo>
                    <a:pt x="89" y="4"/>
                  </a:lnTo>
                  <a:lnTo>
                    <a:pt x="94" y="0"/>
                  </a:lnTo>
                  <a:lnTo>
                    <a:pt x="95" y="0"/>
                  </a:lnTo>
                  <a:lnTo>
                    <a:pt x="96" y="0"/>
                  </a:lnTo>
                  <a:lnTo>
                    <a:pt x="97" y="0"/>
                  </a:lnTo>
                  <a:lnTo>
                    <a:pt x="96" y="0"/>
                  </a:lnTo>
                  <a:lnTo>
                    <a:pt x="92" y="3"/>
                  </a:lnTo>
                  <a:lnTo>
                    <a:pt x="82" y="12"/>
                  </a:lnTo>
                  <a:lnTo>
                    <a:pt x="67" y="25"/>
                  </a:lnTo>
                  <a:lnTo>
                    <a:pt x="50" y="39"/>
                  </a:lnTo>
                  <a:lnTo>
                    <a:pt x="33" y="53"/>
                  </a:lnTo>
                  <a:lnTo>
                    <a:pt x="19" y="66"/>
                  </a:lnTo>
                  <a:lnTo>
                    <a:pt x="8" y="75"/>
                  </a:lnTo>
                  <a:lnTo>
                    <a:pt x="4" y="80"/>
                  </a:lnTo>
                  <a:lnTo>
                    <a:pt x="3" y="81"/>
                  </a:lnTo>
                  <a:lnTo>
                    <a:pt x="3" y="83"/>
                  </a:lnTo>
                  <a:lnTo>
                    <a:pt x="3" y="85"/>
                  </a:lnTo>
                  <a:lnTo>
                    <a:pt x="3" y="87"/>
                  </a:lnTo>
                  <a:lnTo>
                    <a:pt x="3" y="88"/>
                  </a:lnTo>
                  <a:lnTo>
                    <a:pt x="3" y="89"/>
                  </a:lnTo>
                  <a:lnTo>
                    <a:pt x="0" y="9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0" name="Freeform 46"/>
            <p:cNvSpPr>
              <a:spLocks/>
            </p:cNvSpPr>
            <p:nvPr/>
          </p:nvSpPr>
          <p:spPr bwMode="auto">
            <a:xfrm>
              <a:off x="3187" y="2320"/>
              <a:ext cx="40" cy="26"/>
            </a:xfrm>
            <a:custGeom>
              <a:avLst/>
              <a:gdLst>
                <a:gd name="T0" fmla="*/ 1 w 40"/>
                <a:gd name="T1" fmla="*/ 20 h 26"/>
                <a:gd name="T2" fmla="*/ 2 w 40"/>
                <a:gd name="T3" fmla="*/ 18 h 26"/>
                <a:gd name="T4" fmla="*/ 5 w 40"/>
                <a:gd name="T5" fmla="*/ 16 h 26"/>
                <a:gd name="T6" fmla="*/ 8 w 40"/>
                <a:gd name="T7" fmla="*/ 12 h 26"/>
                <a:gd name="T8" fmla="*/ 13 w 40"/>
                <a:gd name="T9" fmla="*/ 8 h 26"/>
                <a:gd name="T10" fmla="*/ 18 w 40"/>
                <a:gd name="T11" fmla="*/ 6 h 26"/>
                <a:gd name="T12" fmla="*/ 23 w 40"/>
                <a:gd name="T13" fmla="*/ 2 h 26"/>
                <a:gd name="T14" fmla="*/ 28 w 40"/>
                <a:gd name="T15" fmla="*/ 0 h 26"/>
                <a:gd name="T16" fmla="*/ 31 w 40"/>
                <a:gd name="T17" fmla="*/ 0 h 26"/>
                <a:gd name="T18" fmla="*/ 34 w 40"/>
                <a:gd name="T19" fmla="*/ 2 h 26"/>
                <a:gd name="T20" fmla="*/ 36 w 40"/>
                <a:gd name="T21" fmla="*/ 2 h 26"/>
                <a:gd name="T22" fmla="*/ 37 w 40"/>
                <a:gd name="T23" fmla="*/ 2 h 26"/>
                <a:gd name="T24" fmla="*/ 38 w 40"/>
                <a:gd name="T25" fmla="*/ 2 h 26"/>
                <a:gd name="T26" fmla="*/ 39 w 40"/>
                <a:gd name="T27" fmla="*/ 0 h 26"/>
                <a:gd name="T28" fmla="*/ 39 w 40"/>
                <a:gd name="T29" fmla="*/ 0 h 26"/>
                <a:gd name="T30" fmla="*/ 39 w 40"/>
                <a:gd name="T31" fmla="*/ 0 h 26"/>
                <a:gd name="T32" fmla="*/ 39 w 40"/>
                <a:gd name="T33" fmla="*/ 0 h 26"/>
                <a:gd name="T34" fmla="*/ 36 w 40"/>
                <a:gd name="T35" fmla="*/ 6 h 26"/>
                <a:gd name="T36" fmla="*/ 36 w 40"/>
                <a:gd name="T37" fmla="*/ 6 h 26"/>
                <a:gd name="T38" fmla="*/ 35 w 40"/>
                <a:gd name="T39" fmla="*/ 6 h 26"/>
                <a:gd name="T40" fmla="*/ 35 w 40"/>
                <a:gd name="T41" fmla="*/ 4 h 26"/>
                <a:gd name="T42" fmla="*/ 34 w 40"/>
                <a:gd name="T43" fmla="*/ 4 h 26"/>
                <a:gd name="T44" fmla="*/ 34 w 40"/>
                <a:gd name="T45" fmla="*/ 4 h 26"/>
                <a:gd name="T46" fmla="*/ 32 w 40"/>
                <a:gd name="T47" fmla="*/ 4 h 26"/>
                <a:gd name="T48" fmla="*/ 30 w 40"/>
                <a:gd name="T49" fmla="*/ 4 h 26"/>
                <a:gd name="T50" fmla="*/ 26 w 40"/>
                <a:gd name="T51" fmla="*/ 4 h 26"/>
                <a:gd name="T52" fmla="*/ 23 w 40"/>
                <a:gd name="T53" fmla="*/ 6 h 26"/>
                <a:gd name="T54" fmla="*/ 19 w 40"/>
                <a:gd name="T55" fmla="*/ 10 h 26"/>
                <a:gd name="T56" fmla="*/ 14 w 40"/>
                <a:gd name="T57" fmla="*/ 12 h 26"/>
                <a:gd name="T58" fmla="*/ 10 w 40"/>
                <a:gd name="T59" fmla="*/ 16 h 26"/>
                <a:gd name="T60" fmla="*/ 6 w 40"/>
                <a:gd name="T61" fmla="*/ 18 h 26"/>
                <a:gd name="T62" fmla="*/ 3 w 40"/>
                <a:gd name="T63" fmla="*/ 22 h 26"/>
                <a:gd name="T64" fmla="*/ 0 w 40"/>
                <a:gd name="T65" fmla="*/ 25 h 26"/>
                <a:gd name="T66" fmla="*/ 0 w 40"/>
                <a:gd name="T67" fmla="*/ 25 h 26"/>
                <a:gd name="T68" fmla="*/ 1 w 40"/>
                <a:gd name="T69" fmla="*/ 20 h 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"/>
                <a:gd name="T106" fmla="*/ 0 h 26"/>
                <a:gd name="T107" fmla="*/ 40 w 40"/>
                <a:gd name="T108" fmla="*/ 26 h 2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" h="26">
                  <a:moveTo>
                    <a:pt x="1" y="20"/>
                  </a:moveTo>
                  <a:lnTo>
                    <a:pt x="2" y="18"/>
                  </a:lnTo>
                  <a:lnTo>
                    <a:pt x="5" y="16"/>
                  </a:lnTo>
                  <a:lnTo>
                    <a:pt x="8" y="12"/>
                  </a:lnTo>
                  <a:lnTo>
                    <a:pt x="13" y="8"/>
                  </a:lnTo>
                  <a:lnTo>
                    <a:pt x="18" y="6"/>
                  </a:lnTo>
                  <a:lnTo>
                    <a:pt x="23" y="2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39" y="0"/>
                  </a:lnTo>
                  <a:lnTo>
                    <a:pt x="36" y="6"/>
                  </a:lnTo>
                  <a:lnTo>
                    <a:pt x="35" y="6"/>
                  </a:lnTo>
                  <a:lnTo>
                    <a:pt x="35" y="4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4"/>
                  </a:lnTo>
                  <a:lnTo>
                    <a:pt x="26" y="4"/>
                  </a:lnTo>
                  <a:lnTo>
                    <a:pt x="23" y="6"/>
                  </a:lnTo>
                  <a:lnTo>
                    <a:pt x="19" y="10"/>
                  </a:lnTo>
                  <a:lnTo>
                    <a:pt x="14" y="12"/>
                  </a:lnTo>
                  <a:lnTo>
                    <a:pt x="10" y="16"/>
                  </a:lnTo>
                  <a:lnTo>
                    <a:pt x="6" y="18"/>
                  </a:lnTo>
                  <a:lnTo>
                    <a:pt x="3" y="22"/>
                  </a:lnTo>
                  <a:lnTo>
                    <a:pt x="0" y="25"/>
                  </a:lnTo>
                  <a:lnTo>
                    <a:pt x="1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1751" name="Group 47"/>
          <p:cNvGrpSpPr>
            <a:grpSpLocks/>
          </p:cNvGrpSpPr>
          <p:nvPr/>
        </p:nvGrpSpPr>
        <p:grpSpPr bwMode="auto">
          <a:xfrm>
            <a:off x="4648200" y="5410200"/>
            <a:ext cx="819150" cy="528638"/>
            <a:chOff x="2928" y="2133"/>
            <a:chExt cx="516" cy="333"/>
          </a:xfrm>
        </p:grpSpPr>
        <p:sp>
          <p:nvSpPr>
            <p:cNvPr id="31767" name="Freeform 48"/>
            <p:cNvSpPr>
              <a:spLocks/>
            </p:cNvSpPr>
            <p:nvPr/>
          </p:nvSpPr>
          <p:spPr bwMode="auto">
            <a:xfrm>
              <a:off x="2929" y="2136"/>
              <a:ext cx="250" cy="251"/>
            </a:xfrm>
            <a:custGeom>
              <a:avLst/>
              <a:gdLst>
                <a:gd name="T0" fmla="*/ 238 w 250"/>
                <a:gd name="T1" fmla="*/ 217 h 251"/>
                <a:gd name="T2" fmla="*/ 222 w 250"/>
                <a:gd name="T3" fmla="*/ 205 h 251"/>
                <a:gd name="T4" fmla="*/ 180 w 250"/>
                <a:gd name="T5" fmla="*/ 207 h 251"/>
                <a:gd name="T6" fmla="*/ 128 w 250"/>
                <a:gd name="T7" fmla="*/ 230 h 251"/>
                <a:gd name="T8" fmla="*/ 86 w 250"/>
                <a:gd name="T9" fmla="*/ 247 h 251"/>
                <a:gd name="T10" fmla="*/ 44 w 250"/>
                <a:gd name="T11" fmla="*/ 245 h 251"/>
                <a:gd name="T12" fmla="*/ 10 w 250"/>
                <a:gd name="T13" fmla="*/ 227 h 251"/>
                <a:gd name="T14" fmla="*/ 0 w 250"/>
                <a:gd name="T15" fmla="*/ 195 h 251"/>
                <a:gd name="T16" fmla="*/ 20 w 250"/>
                <a:gd name="T17" fmla="*/ 150 h 251"/>
                <a:gd name="T18" fmla="*/ 60 w 250"/>
                <a:gd name="T19" fmla="*/ 112 h 251"/>
                <a:gd name="T20" fmla="*/ 115 w 250"/>
                <a:gd name="T21" fmla="*/ 90 h 251"/>
                <a:gd name="T22" fmla="*/ 162 w 250"/>
                <a:gd name="T23" fmla="*/ 71 h 251"/>
                <a:gd name="T24" fmla="*/ 182 w 250"/>
                <a:gd name="T25" fmla="*/ 45 h 251"/>
                <a:gd name="T26" fmla="*/ 178 w 250"/>
                <a:gd name="T27" fmla="*/ 30 h 251"/>
                <a:gd name="T28" fmla="*/ 157 w 250"/>
                <a:gd name="T29" fmla="*/ 15 h 251"/>
                <a:gd name="T30" fmla="*/ 129 w 250"/>
                <a:gd name="T31" fmla="*/ 9 h 251"/>
                <a:gd name="T32" fmla="*/ 127 w 250"/>
                <a:gd name="T33" fmla="*/ 0 h 251"/>
                <a:gd name="T34" fmla="*/ 160 w 250"/>
                <a:gd name="T35" fmla="*/ 6 h 251"/>
                <a:gd name="T36" fmla="*/ 185 w 250"/>
                <a:gd name="T37" fmla="*/ 23 h 251"/>
                <a:gd name="T38" fmla="*/ 192 w 250"/>
                <a:gd name="T39" fmla="*/ 33 h 251"/>
                <a:gd name="T40" fmla="*/ 193 w 250"/>
                <a:gd name="T41" fmla="*/ 41 h 251"/>
                <a:gd name="T42" fmla="*/ 191 w 250"/>
                <a:gd name="T43" fmla="*/ 50 h 251"/>
                <a:gd name="T44" fmla="*/ 175 w 250"/>
                <a:gd name="T45" fmla="*/ 73 h 251"/>
                <a:gd name="T46" fmla="*/ 144 w 250"/>
                <a:gd name="T47" fmla="*/ 92 h 251"/>
                <a:gd name="T48" fmla="*/ 96 w 250"/>
                <a:gd name="T49" fmla="*/ 105 h 251"/>
                <a:gd name="T50" fmla="*/ 47 w 250"/>
                <a:gd name="T51" fmla="*/ 133 h 251"/>
                <a:gd name="T52" fmla="*/ 18 w 250"/>
                <a:gd name="T53" fmla="*/ 170 h 251"/>
                <a:gd name="T54" fmla="*/ 10 w 250"/>
                <a:gd name="T55" fmla="*/ 192 h 251"/>
                <a:gd name="T56" fmla="*/ 10 w 250"/>
                <a:gd name="T57" fmla="*/ 205 h 251"/>
                <a:gd name="T58" fmla="*/ 13 w 250"/>
                <a:gd name="T59" fmla="*/ 215 h 251"/>
                <a:gd name="T60" fmla="*/ 25 w 250"/>
                <a:gd name="T61" fmla="*/ 227 h 251"/>
                <a:gd name="T62" fmla="*/ 43 w 250"/>
                <a:gd name="T63" fmla="*/ 235 h 251"/>
                <a:gd name="T64" fmla="*/ 67 w 250"/>
                <a:gd name="T65" fmla="*/ 240 h 251"/>
                <a:gd name="T66" fmla="*/ 91 w 250"/>
                <a:gd name="T67" fmla="*/ 235 h 251"/>
                <a:gd name="T68" fmla="*/ 116 w 250"/>
                <a:gd name="T69" fmla="*/ 225 h 251"/>
                <a:gd name="T70" fmla="*/ 137 w 250"/>
                <a:gd name="T71" fmla="*/ 215 h 251"/>
                <a:gd name="T72" fmla="*/ 156 w 250"/>
                <a:gd name="T73" fmla="*/ 206 h 251"/>
                <a:gd name="T74" fmla="*/ 177 w 250"/>
                <a:gd name="T75" fmla="*/ 198 h 251"/>
                <a:gd name="T76" fmla="*/ 199 w 250"/>
                <a:gd name="T77" fmla="*/ 193 h 251"/>
                <a:gd name="T78" fmla="*/ 218 w 250"/>
                <a:gd name="T79" fmla="*/ 195 h 251"/>
                <a:gd name="T80" fmla="*/ 233 w 250"/>
                <a:gd name="T81" fmla="*/ 202 h 251"/>
                <a:gd name="T82" fmla="*/ 244 w 250"/>
                <a:gd name="T83" fmla="*/ 211 h 251"/>
                <a:gd name="T84" fmla="*/ 249 w 250"/>
                <a:gd name="T85" fmla="*/ 216 h 25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0"/>
                <a:gd name="T130" fmla="*/ 0 h 251"/>
                <a:gd name="T131" fmla="*/ 250 w 250"/>
                <a:gd name="T132" fmla="*/ 251 h 25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0" h="251">
                  <a:moveTo>
                    <a:pt x="241" y="222"/>
                  </a:moveTo>
                  <a:lnTo>
                    <a:pt x="240" y="221"/>
                  </a:lnTo>
                  <a:lnTo>
                    <a:pt x="238" y="217"/>
                  </a:lnTo>
                  <a:lnTo>
                    <a:pt x="235" y="213"/>
                  </a:lnTo>
                  <a:lnTo>
                    <a:pt x="229" y="208"/>
                  </a:lnTo>
                  <a:lnTo>
                    <a:pt x="222" y="205"/>
                  </a:lnTo>
                  <a:lnTo>
                    <a:pt x="211" y="202"/>
                  </a:lnTo>
                  <a:lnTo>
                    <a:pt x="197" y="203"/>
                  </a:lnTo>
                  <a:lnTo>
                    <a:pt x="180" y="207"/>
                  </a:lnTo>
                  <a:lnTo>
                    <a:pt x="161" y="215"/>
                  </a:lnTo>
                  <a:lnTo>
                    <a:pt x="144" y="222"/>
                  </a:lnTo>
                  <a:lnTo>
                    <a:pt x="128" y="230"/>
                  </a:lnTo>
                  <a:lnTo>
                    <a:pt x="114" y="237"/>
                  </a:lnTo>
                  <a:lnTo>
                    <a:pt x="100" y="243"/>
                  </a:lnTo>
                  <a:lnTo>
                    <a:pt x="86" y="247"/>
                  </a:lnTo>
                  <a:lnTo>
                    <a:pt x="72" y="250"/>
                  </a:lnTo>
                  <a:lnTo>
                    <a:pt x="58" y="249"/>
                  </a:lnTo>
                  <a:lnTo>
                    <a:pt x="44" y="245"/>
                  </a:lnTo>
                  <a:lnTo>
                    <a:pt x="30" y="241"/>
                  </a:lnTo>
                  <a:lnTo>
                    <a:pt x="20" y="235"/>
                  </a:lnTo>
                  <a:lnTo>
                    <a:pt x="10" y="227"/>
                  </a:lnTo>
                  <a:lnTo>
                    <a:pt x="4" y="218"/>
                  </a:lnTo>
                  <a:lnTo>
                    <a:pt x="0" y="207"/>
                  </a:lnTo>
                  <a:lnTo>
                    <a:pt x="0" y="195"/>
                  </a:lnTo>
                  <a:lnTo>
                    <a:pt x="4" y="180"/>
                  </a:lnTo>
                  <a:lnTo>
                    <a:pt x="10" y="165"/>
                  </a:lnTo>
                  <a:lnTo>
                    <a:pt x="20" y="150"/>
                  </a:lnTo>
                  <a:lnTo>
                    <a:pt x="31" y="136"/>
                  </a:lnTo>
                  <a:lnTo>
                    <a:pt x="45" y="123"/>
                  </a:lnTo>
                  <a:lnTo>
                    <a:pt x="60" y="112"/>
                  </a:lnTo>
                  <a:lnTo>
                    <a:pt x="76" y="102"/>
                  </a:lnTo>
                  <a:lnTo>
                    <a:pt x="95" y="95"/>
                  </a:lnTo>
                  <a:lnTo>
                    <a:pt x="115" y="90"/>
                  </a:lnTo>
                  <a:lnTo>
                    <a:pt x="133" y="85"/>
                  </a:lnTo>
                  <a:lnTo>
                    <a:pt x="149" y="79"/>
                  </a:lnTo>
                  <a:lnTo>
                    <a:pt x="162" y="71"/>
                  </a:lnTo>
                  <a:lnTo>
                    <a:pt x="172" y="62"/>
                  </a:lnTo>
                  <a:lnTo>
                    <a:pt x="178" y="54"/>
                  </a:lnTo>
                  <a:lnTo>
                    <a:pt x="182" y="45"/>
                  </a:lnTo>
                  <a:lnTo>
                    <a:pt x="183" y="39"/>
                  </a:lnTo>
                  <a:lnTo>
                    <a:pt x="182" y="34"/>
                  </a:lnTo>
                  <a:lnTo>
                    <a:pt x="178" y="30"/>
                  </a:lnTo>
                  <a:lnTo>
                    <a:pt x="172" y="25"/>
                  </a:lnTo>
                  <a:lnTo>
                    <a:pt x="165" y="20"/>
                  </a:lnTo>
                  <a:lnTo>
                    <a:pt x="157" y="15"/>
                  </a:lnTo>
                  <a:lnTo>
                    <a:pt x="147" y="11"/>
                  </a:lnTo>
                  <a:lnTo>
                    <a:pt x="138" y="9"/>
                  </a:lnTo>
                  <a:lnTo>
                    <a:pt x="129" y="9"/>
                  </a:lnTo>
                  <a:lnTo>
                    <a:pt x="120" y="10"/>
                  </a:lnTo>
                  <a:lnTo>
                    <a:pt x="116" y="2"/>
                  </a:lnTo>
                  <a:lnTo>
                    <a:pt x="127" y="0"/>
                  </a:lnTo>
                  <a:lnTo>
                    <a:pt x="138" y="0"/>
                  </a:lnTo>
                  <a:lnTo>
                    <a:pt x="149" y="2"/>
                  </a:lnTo>
                  <a:lnTo>
                    <a:pt x="160" y="6"/>
                  </a:lnTo>
                  <a:lnTo>
                    <a:pt x="169" y="11"/>
                  </a:lnTo>
                  <a:lnTo>
                    <a:pt x="178" y="17"/>
                  </a:lnTo>
                  <a:lnTo>
                    <a:pt x="185" y="23"/>
                  </a:lnTo>
                  <a:lnTo>
                    <a:pt x="189" y="28"/>
                  </a:lnTo>
                  <a:lnTo>
                    <a:pt x="191" y="30"/>
                  </a:lnTo>
                  <a:lnTo>
                    <a:pt x="192" y="33"/>
                  </a:lnTo>
                  <a:lnTo>
                    <a:pt x="193" y="35"/>
                  </a:lnTo>
                  <a:lnTo>
                    <a:pt x="193" y="38"/>
                  </a:lnTo>
                  <a:lnTo>
                    <a:pt x="193" y="41"/>
                  </a:lnTo>
                  <a:lnTo>
                    <a:pt x="193" y="44"/>
                  </a:lnTo>
                  <a:lnTo>
                    <a:pt x="192" y="47"/>
                  </a:lnTo>
                  <a:lnTo>
                    <a:pt x="191" y="50"/>
                  </a:lnTo>
                  <a:lnTo>
                    <a:pt x="188" y="58"/>
                  </a:lnTo>
                  <a:lnTo>
                    <a:pt x="182" y="65"/>
                  </a:lnTo>
                  <a:lnTo>
                    <a:pt x="175" y="73"/>
                  </a:lnTo>
                  <a:lnTo>
                    <a:pt x="166" y="80"/>
                  </a:lnTo>
                  <a:lnTo>
                    <a:pt x="156" y="86"/>
                  </a:lnTo>
                  <a:lnTo>
                    <a:pt x="144" y="92"/>
                  </a:lnTo>
                  <a:lnTo>
                    <a:pt x="131" y="96"/>
                  </a:lnTo>
                  <a:lnTo>
                    <a:pt x="116" y="100"/>
                  </a:lnTo>
                  <a:lnTo>
                    <a:pt x="96" y="105"/>
                  </a:lnTo>
                  <a:lnTo>
                    <a:pt x="77" y="112"/>
                  </a:lnTo>
                  <a:lnTo>
                    <a:pt x="61" y="122"/>
                  </a:lnTo>
                  <a:lnTo>
                    <a:pt x="47" y="133"/>
                  </a:lnTo>
                  <a:lnTo>
                    <a:pt x="35" y="145"/>
                  </a:lnTo>
                  <a:lnTo>
                    <a:pt x="25" y="158"/>
                  </a:lnTo>
                  <a:lnTo>
                    <a:pt x="18" y="170"/>
                  </a:lnTo>
                  <a:lnTo>
                    <a:pt x="12" y="183"/>
                  </a:lnTo>
                  <a:lnTo>
                    <a:pt x="11" y="188"/>
                  </a:lnTo>
                  <a:lnTo>
                    <a:pt x="10" y="192"/>
                  </a:lnTo>
                  <a:lnTo>
                    <a:pt x="10" y="196"/>
                  </a:lnTo>
                  <a:lnTo>
                    <a:pt x="9" y="200"/>
                  </a:lnTo>
                  <a:lnTo>
                    <a:pt x="10" y="205"/>
                  </a:lnTo>
                  <a:lnTo>
                    <a:pt x="10" y="208"/>
                  </a:lnTo>
                  <a:lnTo>
                    <a:pt x="11" y="211"/>
                  </a:lnTo>
                  <a:lnTo>
                    <a:pt x="13" y="215"/>
                  </a:lnTo>
                  <a:lnTo>
                    <a:pt x="16" y="219"/>
                  </a:lnTo>
                  <a:lnTo>
                    <a:pt x="20" y="223"/>
                  </a:lnTo>
                  <a:lnTo>
                    <a:pt x="25" y="227"/>
                  </a:lnTo>
                  <a:lnTo>
                    <a:pt x="30" y="230"/>
                  </a:lnTo>
                  <a:lnTo>
                    <a:pt x="36" y="233"/>
                  </a:lnTo>
                  <a:lnTo>
                    <a:pt x="43" y="235"/>
                  </a:lnTo>
                  <a:lnTo>
                    <a:pt x="51" y="238"/>
                  </a:lnTo>
                  <a:lnTo>
                    <a:pt x="60" y="240"/>
                  </a:lnTo>
                  <a:lnTo>
                    <a:pt x="67" y="240"/>
                  </a:lnTo>
                  <a:lnTo>
                    <a:pt x="76" y="240"/>
                  </a:lnTo>
                  <a:lnTo>
                    <a:pt x="83" y="238"/>
                  </a:lnTo>
                  <a:lnTo>
                    <a:pt x="91" y="235"/>
                  </a:lnTo>
                  <a:lnTo>
                    <a:pt x="100" y="233"/>
                  </a:lnTo>
                  <a:lnTo>
                    <a:pt x="108" y="229"/>
                  </a:lnTo>
                  <a:lnTo>
                    <a:pt x="116" y="225"/>
                  </a:lnTo>
                  <a:lnTo>
                    <a:pt x="126" y="220"/>
                  </a:lnTo>
                  <a:lnTo>
                    <a:pt x="132" y="217"/>
                  </a:lnTo>
                  <a:lnTo>
                    <a:pt x="137" y="215"/>
                  </a:lnTo>
                  <a:lnTo>
                    <a:pt x="143" y="212"/>
                  </a:lnTo>
                  <a:lnTo>
                    <a:pt x="150" y="209"/>
                  </a:lnTo>
                  <a:lnTo>
                    <a:pt x="156" y="206"/>
                  </a:lnTo>
                  <a:lnTo>
                    <a:pt x="162" y="204"/>
                  </a:lnTo>
                  <a:lnTo>
                    <a:pt x="169" y="200"/>
                  </a:lnTo>
                  <a:lnTo>
                    <a:pt x="177" y="198"/>
                  </a:lnTo>
                  <a:lnTo>
                    <a:pt x="184" y="195"/>
                  </a:lnTo>
                  <a:lnTo>
                    <a:pt x="192" y="195"/>
                  </a:lnTo>
                  <a:lnTo>
                    <a:pt x="199" y="193"/>
                  </a:lnTo>
                  <a:lnTo>
                    <a:pt x="206" y="193"/>
                  </a:lnTo>
                  <a:lnTo>
                    <a:pt x="212" y="194"/>
                  </a:lnTo>
                  <a:lnTo>
                    <a:pt x="218" y="195"/>
                  </a:lnTo>
                  <a:lnTo>
                    <a:pt x="223" y="196"/>
                  </a:lnTo>
                  <a:lnTo>
                    <a:pt x="228" y="199"/>
                  </a:lnTo>
                  <a:lnTo>
                    <a:pt x="233" y="202"/>
                  </a:lnTo>
                  <a:lnTo>
                    <a:pt x="238" y="205"/>
                  </a:lnTo>
                  <a:lnTo>
                    <a:pt x="241" y="209"/>
                  </a:lnTo>
                  <a:lnTo>
                    <a:pt x="244" y="211"/>
                  </a:lnTo>
                  <a:lnTo>
                    <a:pt x="246" y="213"/>
                  </a:lnTo>
                  <a:lnTo>
                    <a:pt x="248" y="215"/>
                  </a:lnTo>
                  <a:lnTo>
                    <a:pt x="249" y="216"/>
                  </a:lnTo>
                  <a:lnTo>
                    <a:pt x="241" y="222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8" name="Freeform 49"/>
            <p:cNvSpPr>
              <a:spLocks/>
            </p:cNvSpPr>
            <p:nvPr/>
          </p:nvSpPr>
          <p:spPr bwMode="auto">
            <a:xfrm>
              <a:off x="2928" y="2133"/>
              <a:ext cx="250" cy="251"/>
            </a:xfrm>
            <a:custGeom>
              <a:avLst/>
              <a:gdLst>
                <a:gd name="T0" fmla="*/ 238 w 250"/>
                <a:gd name="T1" fmla="*/ 218 h 251"/>
                <a:gd name="T2" fmla="*/ 221 w 250"/>
                <a:gd name="T3" fmla="*/ 205 h 251"/>
                <a:gd name="T4" fmla="*/ 179 w 250"/>
                <a:gd name="T5" fmla="*/ 207 h 251"/>
                <a:gd name="T6" fmla="*/ 128 w 250"/>
                <a:gd name="T7" fmla="*/ 230 h 251"/>
                <a:gd name="T8" fmla="*/ 86 w 250"/>
                <a:gd name="T9" fmla="*/ 247 h 251"/>
                <a:gd name="T10" fmla="*/ 44 w 250"/>
                <a:gd name="T11" fmla="*/ 245 h 251"/>
                <a:gd name="T12" fmla="*/ 10 w 250"/>
                <a:gd name="T13" fmla="*/ 227 h 251"/>
                <a:gd name="T14" fmla="*/ 0 w 250"/>
                <a:gd name="T15" fmla="*/ 195 h 251"/>
                <a:gd name="T16" fmla="*/ 20 w 250"/>
                <a:gd name="T17" fmla="*/ 150 h 251"/>
                <a:gd name="T18" fmla="*/ 59 w 250"/>
                <a:gd name="T19" fmla="*/ 112 h 251"/>
                <a:gd name="T20" fmla="*/ 114 w 250"/>
                <a:gd name="T21" fmla="*/ 90 h 251"/>
                <a:gd name="T22" fmla="*/ 162 w 250"/>
                <a:gd name="T23" fmla="*/ 71 h 251"/>
                <a:gd name="T24" fmla="*/ 182 w 250"/>
                <a:gd name="T25" fmla="*/ 46 h 251"/>
                <a:gd name="T26" fmla="*/ 177 w 250"/>
                <a:gd name="T27" fmla="*/ 30 h 251"/>
                <a:gd name="T28" fmla="*/ 157 w 250"/>
                <a:gd name="T29" fmla="*/ 15 h 251"/>
                <a:gd name="T30" fmla="*/ 128 w 250"/>
                <a:gd name="T31" fmla="*/ 9 h 251"/>
                <a:gd name="T32" fmla="*/ 127 w 250"/>
                <a:gd name="T33" fmla="*/ 0 h 251"/>
                <a:gd name="T34" fmla="*/ 160 w 250"/>
                <a:gd name="T35" fmla="*/ 6 h 251"/>
                <a:gd name="T36" fmla="*/ 184 w 250"/>
                <a:gd name="T37" fmla="*/ 23 h 251"/>
                <a:gd name="T38" fmla="*/ 192 w 250"/>
                <a:gd name="T39" fmla="*/ 33 h 251"/>
                <a:gd name="T40" fmla="*/ 193 w 250"/>
                <a:gd name="T41" fmla="*/ 41 h 251"/>
                <a:gd name="T42" fmla="*/ 191 w 250"/>
                <a:gd name="T43" fmla="*/ 50 h 251"/>
                <a:gd name="T44" fmla="*/ 175 w 250"/>
                <a:gd name="T45" fmla="*/ 73 h 251"/>
                <a:gd name="T46" fmla="*/ 144 w 250"/>
                <a:gd name="T47" fmla="*/ 92 h 251"/>
                <a:gd name="T48" fmla="*/ 96 w 250"/>
                <a:gd name="T49" fmla="*/ 105 h 251"/>
                <a:gd name="T50" fmla="*/ 47 w 250"/>
                <a:gd name="T51" fmla="*/ 133 h 251"/>
                <a:gd name="T52" fmla="*/ 18 w 250"/>
                <a:gd name="T53" fmla="*/ 170 h 251"/>
                <a:gd name="T54" fmla="*/ 10 w 250"/>
                <a:gd name="T55" fmla="*/ 192 h 251"/>
                <a:gd name="T56" fmla="*/ 9 w 250"/>
                <a:gd name="T57" fmla="*/ 205 h 251"/>
                <a:gd name="T58" fmla="*/ 13 w 250"/>
                <a:gd name="T59" fmla="*/ 215 h 251"/>
                <a:gd name="T60" fmla="*/ 25 w 250"/>
                <a:gd name="T61" fmla="*/ 227 h 251"/>
                <a:gd name="T62" fmla="*/ 43 w 250"/>
                <a:gd name="T63" fmla="*/ 235 h 251"/>
                <a:gd name="T64" fmla="*/ 67 w 250"/>
                <a:gd name="T65" fmla="*/ 240 h 251"/>
                <a:gd name="T66" fmla="*/ 91 w 250"/>
                <a:gd name="T67" fmla="*/ 236 h 251"/>
                <a:gd name="T68" fmla="*/ 116 w 250"/>
                <a:gd name="T69" fmla="*/ 225 h 251"/>
                <a:gd name="T70" fmla="*/ 137 w 250"/>
                <a:gd name="T71" fmla="*/ 215 h 251"/>
                <a:gd name="T72" fmla="*/ 156 w 250"/>
                <a:gd name="T73" fmla="*/ 206 h 251"/>
                <a:gd name="T74" fmla="*/ 176 w 250"/>
                <a:gd name="T75" fmla="*/ 199 h 251"/>
                <a:gd name="T76" fmla="*/ 198 w 250"/>
                <a:gd name="T77" fmla="*/ 194 h 251"/>
                <a:gd name="T78" fmla="*/ 218 w 250"/>
                <a:gd name="T79" fmla="*/ 195 h 251"/>
                <a:gd name="T80" fmla="*/ 233 w 250"/>
                <a:gd name="T81" fmla="*/ 203 h 251"/>
                <a:gd name="T82" fmla="*/ 243 w 250"/>
                <a:gd name="T83" fmla="*/ 211 h 251"/>
                <a:gd name="T84" fmla="*/ 249 w 250"/>
                <a:gd name="T85" fmla="*/ 216 h 25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0"/>
                <a:gd name="T130" fmla="*/ 0 h 251"/>
                <a:gd name="T131" fmla="*/ 250 w 250"/>
                <a:gd name="T132" fmla="*/ 251 h 25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0" h="251">
                  <a:moveTo>
                    <a:pt x="240" y="222"/>
                  </a:moveTo>
                  <a:lnTo>
                    <a:pt x="240" y="221"/>
                  </a:lnTo>
                  <a:lnTo>
                    <a:pt x="238" y="218"/>
                  </a:lnTo>
                  <a:lnTo>
                    <a:pt x="234" y="213"/>
                  </a:lnTo>
                  <a:lnTo>
                    <a:pt x="229" y="208"/>
                  </a:lnTo>
                  <a:lnTo>
                    <a:pt x="221" y="205"/>
                  </a:lnTo>
                  <a:lnTo>
                    <a:pt x="211" y="202"/>
                  </a:lnTo>
                  <a:lnTo>
                    <a:pt x="197" y="203"/>
                  </a:lnTo>
                  <a:lnTo>
                    <a:pt x="179" y="207"/>
                  </a:lnTo>
                  <a:lnTo>
                    <a:pt x="161" y="215"/>
                  </a:lnTo>
                  <a:lnTo>
                    <a:pt x="144" y="222"/>
                  </a:lnTo>
                  <a:lnTo>
                    <a:pt x="128" y="230"/>
                  </a:lnTo>
                  <a:lnTo>
                    <a:pt x="113" y="237"/>
                  </a:lnTo>
                  <a:lnTo>
                    <a:pt x="99" y="243"/>
                  </a:lnTo>
                  <a:lnTo>
                    <a:pt x="86" y="247"/>
                  </a:lnTo>
                  <a:lnTo>
                    <a:pt x="71" y="250"/>
                  </a:lnTo>
                  <a:lnTo>
                    <a:pt x="57" y="249"/>
                  </a:lnTo>
                  <a:lnTo>
                    <a:pt x="44" y="245"/>
                  </a:lnTo>
                  <a:lnTo>
                    <a:pt x="30" y="241"/>
                  </a:lnTo>
                  <a:lnTo>
                    <a:pt x="20" y="235"/>
                  </a:lnTo>
                  <a:lnTo>
                    <a:pt x="10" y="227"/>
                  </a:lnTo>
                  <a:lnTo>
                    <a:pt x="4" y="218"/>
                  </a:lnTo>
                  <a:lnTo>
                    <a:pt x="0" y="207"/>
                  </a:lnTo>
                  <a:lnTo>
                    <a:pt x="0" y="195"/>
                  </a:lnTo>
                  <a:lnTo>
                    <a:pt x="3" y="180"/>
                  </a:lnTo>
                  <a:lnTo>
                    <a:pt x="10" y="165"/>
                  </a:lnTo>
                  <a:lnTo>
                    <a:pt x="20" y="150"/>
                  </a:lnTo>
                  <a:lnTo>
                    <a:pt x="30" y="136"/>
                  </a:lnTo>
                  <a:lnTo>
                    <a:pt x="44" y="123"/>
                  </a:lnTo>
                  <a:lnTo>
                    <a:pt x="59" y="112"/>
                  </a:lnTo>
                  <a:lnTo>
                    <a:pt x="76" y="103"/>
                  </a:lnTo>
                  <a:lnTo>
                    <a:pt x="94" y="95"/>
                  </a:lnTo>
                  <a:lnTo>
                    <a:pt x="114" y="90"/>
                  </a:lnTo>
                  <a:lnTo>
                    <a:pt x="133" y="85"/>
                  </a:lnTo>
                  <a:lnTo>
                    <a:pt x="149" y="79"/>
                  </a:lnTo>
                  <a:lnTo>
                    <a:pt x="162" y="71"/>
                  </a:lnTo>
                  <a:lnTo>
                    <a:pt x="172" y="63"/>
                  </a:lnTo>
                  <a:lnTo>
                    <a:pt x="178" y="54"/>
                  </a:lnTo>
                  <a:lnTo>
                    <a:pt x="182" y="46"/>
                  </a:lnTo>
                  <a:lnTo>
                    <a:pt x="183" y="39"/>
                  </a:lnTo>
                  <a:lnTo>
                    <a:pt x="182" y="35"/>
                  </a:lnTo>
                  <a:lnTo>
                    <a:pt x="177" y="30"/>
                  </a:lnTo>
                  <a:lnTo>
                    <a:pt x="172" y="25"/>
                  </a:lnTo>
                  <a:lnTo>
                    <a:pt x="165" y="20"/>
                  </a:lnTo>
                  <a:lnTo>
                    <a:pt x="157" y="15"/>
                  </a:lnTo>
                  <a:lnTo>
                    <a:pt x="147" y="11"/>
                  </a:lnTo>
                  <a:lnTo>
                    <a:pt x="138" y="10"/>
                  </a:lnTo>
                  <a:lnTo>
                    <a:pt x="128" y="9"/>
                  </a:lnTo>
                  <a:lnTo>
                    <a:pt x="119" y="11"/>
                  </a:lnTo>
                  <a:lnTo>
                    <a:pt x="116" y="2"/>
                  </a:lnTo>
                  <a:lnTo>
                    <a:pt x="127" y="0"/>
                  </a:lnTo>
                  <a:lnTo>
                    <a:pt x="138" y="0"/>
                  </a:lnTo>
                  <a:lnTo>
                    <a:pt x="149" y="2"/>
                  </a:lnTo>
                  <a:lnTo>
                    <a:pt x="160" y="6"/>
                  </a:lnTo>
                  <a:lnTo>
                    <a:pt x="169" y="11"/>
                  </a:lnTo>
                  <a:lnTo>
                    <a:pt x="177" y="17"/>
                  </a:lnTo>
                  <a:lnTo>
                    <a:pt x="184" y="23"/>
                  </a:lnTo>
                  <a:lnTo>
                    <a:pt x="189" y="28"/>
                  </a:lnTo>
                  <a:lnTo>
                    <a:pt x="191" y="30"/>
                  </a:lnTo>
                  <a:lnTo>
                    <a:pt x="192" y="33"/>
                  </a:lnTo>
                  <a:lnTo>
                    <a:pt x="193" y="35"/>
                  </a:lnTo>
                  <a:lnTo>
                    <a:pt x="193" y="38"/>
                  </a:lnTo>
                  <a:lnTo>
                    <a:pt x="193" y="41"/>
                  </a:lnTo>
                  <a:lnTo>
                    <a:pt x="193" y="44"/>
                  </a:lnTo>
                  <a:lnTo>
                    <a:pt x="192" y="47"/>
                  </a:lnTo>
                  <a:lnTo>
                    <a:pt x="191" y="50"/>
                  </a:lnTo>
                  <a:lnTo>
                    <a:pt x="187" y="58"/>
                  </a:lnTo>
                  <a:lnTo>
                    <a:pt x="182" y="65"/>
                  </a:lnTo>
                  <a:lnTo>
                    <a:pt x="175" y="73"/>
                  </a:lnTo>
                  <a:lnTo>
                    <a:pt x="166" y="80"/>
                  </a:lnTo>
                  <a:lnTo>
                    <a:pt x="156" y="86"/>
                  </a:lnTo>
                  <a:lnTo>
                    <a:pt x="144" y="92"/>
                  </a:lnTo>
                  <a:lnTo>
                    <a:pt x="131" y="96"/>
                  </a:lnTo>
                  <a:lnTo>
                    <a:pt x="116" y="100"/>
                  </a:lnTo>
                  <a:lnTo>
                    <a:pt x="96" y="105"/>
                  </a:lnTo>
                  <a:lnTo>
                    <a:pt x="77" y="112"/>
                  </a:lnTo>
                  <a:lnTo>
                    <a:pt x="61" y="122"/>
                  </a:lnTo>
                  <a:lnTo>
                    <a:pt x="47" y="133"/>
                  </a:lnTo>
                  <a:lnTo>
                    <a:pt x="35" y="145"/>
                  </a:lnTo>
                  <a:lnTo>
                    <a:pt x="25" y="158"/>
                  </a:lnTo>
                  <a:lnTo>
                    <a:pt x="18" y="170"/>
                  </a:lnTo>
                  <a:lnTo>
                    <a:pt x="12" y="184"/>
                  </a:lnTo>
                  <a:lnTo>
                    <a:pt x="10" y="188"/>
                  </a:lnTo>
                  <a:lnTo>
                    <a:pt x="10" y="192"/>
                  </a:lnTo>
                  <a:lnTo>
                    <a:pt x="9" y="196"/>
                  </a:lnTo>
                  <a:lnTo>
                    <a:pt x="9" y="200"/>
                  </a:lnTo>
                  <a:lnTo>
                    <a:pt x="9" y="205"/>
                  </a:lnTo>
                  <a:lnTo>
                    <a:pt x="10" y="208"/>
                  </a:lnTo>
                  <a:lnTo>
                    <a:pt x="11" y="211"/>
                  </a:lnTo>
                  <a:lnTo>
                    <a:pt x="13" y="215"/>
                  </a:lnTo>
                  <a:lnTo>
                    <a:pt x="15" y="220"/>
                  </a:lnTo>
                  <a:lnTo>
                    <a:pt x="20" y="223"/>
                  </a:lnTo>
                  <a:lnTo>
                    <a:pt x="25" y="227"/>
                  </a:lnTo>
                  <a:lnTo>
                    <a:pt x="30" y="230"/>
                  </a:lnTo>
                  <a:lnTo>
                    <a:pt x="36" y="233"/>
                  </a:lnTo>
                  <a:lnTo>
                    <a:pt x="43" y="235"/>
                  </a:lnTo>
                  <a:lnTo>
                    <a:pt x="50" y="238"/>
                  </a:lnTo>
                  <a:lnTo>
                    <a:pt x="59" y="240"/>
                  </a:lnTo>
                  <a:lnTo>
                    <a:pt x="67" y="240"/>
                  </a:lnTo>
                  <a:lnTo>
                    <a:pt x="75" y="240"/>
                  </a:lnTo>
                  <a:lnTo>
                    <a:pt x="83" y="238"/>
                  </a:lnTo>
                  <a:lnTo>
                    <a:pt x="91" y="236"/>
                  </a:lnTo>
                  <a:lnTo>
                    <a:pt x="99" y="233"/>
                  </a:lnTo>
                  <a:lnTo>
                    <a:pt x="107" y="229"/>
                  </a:lnTo>
                  <a:lnTo>
                    <a:pt x="116" y="225"/>
                  </a:lnTo>
                  <a:lnTo>
                    <a:pt x="126" y="220"/>
                  </a:lnTo>
                  <a:lnTo>
                    <a:pt x="132" y="218"/>
                  </a:lnTo>
                  <a:lnTo>
                    <a:pt x="137" y="215"/>
                  </a:lnTo>
                  <a:lnTo>
                    <a:pt x="143" y="212"/>
                  </a:lnTo>
                  <a:lnTo>
                    <a:pt x="149" y="209"/>
                  </a:lnTo>
                  <a:lnTo>
                    <a:pt x="156" y="206"/>
                  </a:lnTo>
                  <a:lnTo>
                    <a:pt x="162" y="204"/>
                  </a:lnTo>
                  <a:lnTo>
                    <a:pt x="169" y="201"/>
                  </a:lnTo>
                  <a:lnTo>
                    <a:pt x="176" y="199"/>
                  </a:lnTo>
                  <a:lnTo>
                    <a:pt x="184" y="196"/>
                  </a:lnTo>
                  <a:lnTo>
                    <a:pt x="192" y="195"/>
                  </a:lnTo>
                  <a:lnTo>
                    <a:pt x="198" y="194"/>
                  </a:lnTo>
                  <a:lnTo>
                    <a:pt x="205" y="193"/>
                  </a:lnTo>
                  <a:lnTo>
                    <a:pt x="212" y="194"/>
                  </a:lnTo>
                  <a:lnTo>
                    <a:pt x="218" y="195"/>
                  </a:lnTo>
                  <a:lnTo>
                    <a:pt x="223" y="196"/>
                  </a:lnTo>
                  <a:lnTo>
                    <a:pt x="228" y="200"/>
                  </a:lnTo>
                  <a:lnTo>
                    <a:pt x="233" y="203"/>
                  </a:lnTo>
                  <a:lnTo>
                    <a:pt x="238" y="205"/>
                  </a:lnTo>
                  <a:lnTo>
                    <a:pt x="241" y="209"/>
                  </a:lnTo>
                  <a:lnTo>
                    <a:pt x="243" y="211"/>
                  </a:lnTo>
                  <a:lnTo>
                    <a:pt x="246" y="213"/>
                  </a:lnTo>
                  <a:lnTo>
                    <a:pt x="248" y="215"/>
                  </a:lnTo>
                  <a:lnTo>
                    <a:pt x="249" y="216"/>
                  </a:lnTo>
                  <a:lnTo>
                    <a:pt x="249" y="217"/>
                  </a:lnTo>
                  <a:lnTo>
                    <a:pt x="240" y="2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9" name="Freeform 50"/>
            <p:cNvSpPr>
              <a:spLocks/>
            </p:cNvSpPr>
            <p:nvPr/>
          </p:nvSpPr>
          <p:spPr bwMode="auto">
            <a:xfrm>
              <a:off x="3126" y="2316"/>
              <a:ext cx="318" cy="150"/>
            </a:xfrm>
            <a:custGeom>
              <a:avLst/>
              <a:gdLst>
                <a:gd name="T0" fmla="*/ 302 w 318"/>
                <a:gd name="T1" fmla="*/ 26 h 150"/>
                <a:gd name="T2" fmla="*/ 102 w 318"/>
                <a:gd name="T3" fmla="*/ 0 h 150"/>
                <a:gd name="T4" fmla="*/ 0 w 318"/>
                <a:gd name="T5" fmla="*/ 77 h 150"/>
                <a:gd name="T6" fmla="*/ 0 w 318"/>
                <a:gd name="T7" fmla="*/ 77 h 150"/>
                <a:gd name="T8" fmla="*/ 0 w 318"/>
                <a:gd name="T9" fmla="*/ 80 h 150"/>
                <a:gd name="T10" fmla="*/ 0 w 318"/>
                <a:gd name="T11" fmla="*/ 82 h 150"/>
                <a:gd name="T12" fmla="*/ 0 w 318"/>
                <a:gd name="T13" fmla="*/ 85 h 150"/>
                <a:gd name="T14" fmla="*/ 0 w 318"/>
                <a:gd name="T15" fmla="*/ 88 h 150"/>
                <a:gd name="T16" fmla="*/ 0 w 318"/>
                <a:gd name="T17" fmla="*/ 91 h 150"/>
                <a:gd name="T18" fmla="*/ 1 w 318"/>
                <a:gd name="T19" fmla="*/ 92 h 150"/>
                <a:gd name="T20" fmla="*/ 4 w 318"/>
                <a:gd name="T21" fmla="*/ 94 h 150"/>
                <a:gd name="T22" fmla="*/ 15 w 318"/>
                <a:gd name="T23" fmla="*/ 97 h 150"/>
                <a:gd name="T24" fmla="*/ 41 w 318"/>
                <a:gd name="T25" fmla="*/ 105 h 150"/>
                <a:gd name="T26" fmla="*/ 79 w 318"/>
                <a:gd name="T27" fmla="*/ 116 h 150"/>
                <a:gd name="T28" fmla="*/ 123 w 318"/>
                <a:gd name="T29" fmla="*/ 128 h 150"/>
                <a:gd name="T30" fmla="*/ 168 w 318"/>
                <a:gd name="T31" fmla="*/ 138 h 150"/>
                <a:gd name="T32" fmla="*/ 211 w 318"/>
                <a:gd name="T33" fmla="*/ 146 h 150"/>
                <a:gd name="T34" fmla="*/ 245 w 318"/>
                <a:gd name="T35" fmla="*/ 149 h 150"/>
                <a:gd name="T36" fmla="*/ 267 w 318"/>
                <a:gd name="T37" fmla="*/ 145 h 150"/>
                <a:gd name="T38" fmla="*/ 273 w 318"/>
                <a:gd name="T39" fmla="*/ 142 h 150"/>
                <a:gd name="T40" fmla="*/ 280 w 318"/>
                <a:gd name="T41" fmla="*/ 138 h 150"/>
                <a:gd name="T42" fmla="*/ 286 w 318"/>
                <a:gd name="T43" fmla="*/ 132 h 150"/>
                <a:gd name="T44" fmla="*/ 293 w 318"/>
                <a:gd name="T45" fmla="*/ 126 h 150"/>
                <a:gd name="T46" fmla="*/ 299 w 318"/>
                <a:gd name="T47" fmla="*/ 120 h 150"/>
                <a:gd name="T48" fmla="*/ 305 w 318"/>
                <a:gd name="T49" fmla="*/ 115 h 150"/>
                <a:gd name="T50" fmla="*/ 309 w 318"/>
                <a:gd name="T51" fmla="*/ 109 h 150"/>
                <a:gd name="T52" fmla="*/ 311 w 318"/>
                <a:gd name="T53" fmla="*/ 105 h 150"/>
                <a:gd name="T54" fmla="*/ 316 w 318"/>
                <a:gd name="T55" fmla="*/ 92 h 150"/>
                <a:gd name="T56" fmla="*/ 317 w 318"/>
                <a:gd name="T57" fmla="*/ 77 h 150"/>
                <a:gd name="T58" fmla="*/ 316 w 318"/>
                <a:gd name="T59" fmla="*/ 65 h 150"/>
                <a:gd name="T60" fmla="*/ 312 w 318"/>
                <a:gd name="T61" fmla="*/ 52 h 150"/>
                <a:gd name="T62" fmla="*/ 309 w 318"/>
                <a:gd name="T63" fmla="*/ 42 h 150"/>
                <a:gd name="T64" fmla="*/ 306 w 318"/>
                <a:gd name="T65" fmla="*/ 34 h 150"/>
                <a:gd name="T66" fmla="*/ 303 w 318"/>
                <a:gd name="T67" fmla="*/ 29 h 150"/>
                <a:gd name="T68" fmla="*/ 302 w 318"/>
                <a:gd name="T69" fmla="*/ 26 h 1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18"/>
                <a:gd name="T106" fmla="*/ 0 h 150"/>
                <a:gd name="T107" fmla="*/ 318 w 318"/>
                <a:gd name="T108" fmla="*/ 150 h 1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18" h="150">
                  <a:moveTo>
                    <a:pt x="302" y="26"/>
                  </a:moveTo>
                  <a:lnTo>
                    <a:pt x="102" y="0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0" y="91"/>
                  </a:lnTo>
                  <a:lnTo>
                    <a:pt x="1" y="92"/>
                  </a:lnTo>
                  <a:lnTo>
                    <a:pt x="4" y="94"/>
                  </a:lnTo>
                  <a:lnTo>
                    <a:pt x="15" y="97"/>
                  </a:lnTo>
                  <a:lnTo>
                    <a:pt x="41" y="105"/>
                  </a:lnTo>
                  <a:lnTo>
                    <a:pt x="79" y="116"/>
                  </a:lnTo>
                  <a:lnTo>
                    <a:pt x="123" y="128"/>
                  </a:lnTo>
                  <a:lnTo>
                    <a:pt x="168" y="138"/>
                  </a:lnTo>
                  <a:lnTo>
                    <a:pt x="211" y="146"/>
                  </a:lnTo>
                  <a:lnTo>
                    <a:pt x="245" y="149"/>
                  </a:lnTo>
                  <a:lnTo>
                    <a:pt x="267" y="145"/>
                  </a:lnTo>
                  <a:lnTo>
                    <a:pt x="273" y="142"/>
                  </a:lnTo>
                  <a:lnTo>
                    <a:pt x="280" y="138"/>
                  </a:lnTo>
                  <a:lnTo>
                    <a:pt x="286" y="132"/>
                  </a:lnTo>
                  <a:lnTo>
                    <a:pt x="293" y="126"/>
                  </a:lnTo>
                  <a:lnTo>
                    <a:pt x="299" y="120"/>
                  </a:lnTo>
                  <a:lnTo>
                    <a:pt x="305" y="115"/>
                  </a:lnTo>
                  <a:lnTo>
                    <a:pt x="309" y="109"/>
                  </a:lnTo>
                  <a:lnTo>
                    <a:pt x="311" y="105"/>
                  </a:lnTo>
                  <a:lnTo>
                    <a:pt x="316" y="92"/>
                  </a:lnTo>
                  <a:lnTo>
                    <a:pt x="317" y="77"/>
                  </a:lnTo>
                  <a:lnTo>
                    <a:pt x="316" y="65"/>
                  </a:lnTo>
                  <a:lnTo>
                    <a:pt x="312" y="52"/>
                  </a:lnTo>
                  <a:lnTo>
                    <a:pt x="309" y="42"/>
                  </a:lnTo>
                  <a:lnTo>
                    <a:pt x="306" y="34"/>
                  </a:lnTo>
                  <a:lnTo>
                    <a:pt x="303" y="29"/>
                  </a:lnTo>
                  <a:lnTo>
                    <a:pt x="302" y="26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0" name="Freeform 51"/>
            <p:cNvSpPr>
              <a:spLocks/>
            </p:cNvSpPr>
            <p:nvPr/>
          </p:nvSpPr>
          <p:spPr bwMode="auto">
            <a:xfrm>
              <a:off x="3128" y="2285"/>
              <a:ext cx="310" cy="154"/>
            </a:xfrm>
            <a:custGeom>
              <a:avLst/>
              <a:gdLst>
                <a:gd name="T0" fmla="*/ 207 w 310"/>
                <a:gd name="T1" fmla="*/ 5 h 154"/>
                <a:gd name="T2" fmla="*/ 182 w 310"/>
                <a:gd name="T3" fmla="*/ 0 h 154"/>
                <a:gd name="T4" fmla="*/ 160 w 310"/>
                <a:gd name="T5" fmla="*/ 0 h 154"/>
                <a:gd name="T6" fmla="*/ 141 w 310"/>
                <a:gd name="T7" fmla="*/ 2 h 154"/>
                <a:gd name="T8" fmla="*/ 125 w 310"/>
                <a:gd name="T9" fmla="*/ 6 h 154"/>
                <a:gd name="T10" fmla="*/ 112 w 310"/>
                <a:gd name="T11" fmla="*/ 10 h 154"/>
                <a:gd name="T12" fmla="*/ 103 w 310"/>
                <a:gd name="T13" fmla="*/ 15 h 154"/>
                <a:gd name="T14" fmla="*/ 97 w 310"/>
                <a:gd name="T15" fmla="*/ 19 h 154"/>
                <a:gd name="T16" fmla="*/ 94 w 310"/>
                <a:gd name="T17" fmla="*/ 21 h 154"/>
                <a:gd name="T18" fmla="*/ 0 w 310"/>
                <a:gd name="T19" fmla="*/ 98 h 154"/>
                <a:gd name="T20" fmla="*/ 0 w 310"/>
                <a:gd name="T21" fmla="*/ 107 h 154"/>
                <a:gd name="T22" fmla="*/ 2 w 310"/>
                <a:gd name="T23" fmla="*/ 106 h 154"/>
                <a:gd name="T24" fmla="*/ 8 w 310"/>
                <a:gd name="T25" fmla="*/ 103 h 154"/>
                <a:gd name="T26" fmla="*/ 17 w 310"/>
                <a:gd name="T27" fmla="*/ 99 h 154"/>
                <a:gd name="T28" fmla="*/ 29 w 310"/>
                <a:gd name="T29" fmla="*/ 95 h 154"/>
                <a:gd name="T30" fmla="*/ 44 w 310"/>
                <a:gd name="T31" fmla="*/ 92 h 154"/>
                <a:gd name="T32" fmla="*/ 60 w 310"/>
                <a:gd name="T33" fmla="*/ 90 h 154"/>
                <a:gd name="T34" fmla="*/ 79 w 310"/>
                <a:gd name="T35" fmla="*/ 91 h 154"/>
                <a:gd name="T36" fmla="*/ 99 w 310"/>
                <a:gd name="T37" fmla="*/ 96 h 154"/>
                <a:gd name="T38" fmla="*/ 127 w 310"/>
                <a:gd name="T39" fmla="*/ 105 h 154"/>
                <a:gd name="T40" fmla="*/ 150 w 310"/>
                <a:gd name="T41" fmla="*/ 114 h 154"/>
                <a:gd name="T42" fmla="*/ 166 w 310"/>
                <a:gd name="T43" fmla="*/ 121 h 154"/>
                <a:gd name="T44" fmla="*/ 179 w 310"/>
                <a:gd name="T45" fmla="*/ 127 h 154"/>
                <a:gd name="T46" fmla="*/ 190 w 310"/>
                <a:gd name="T47" fmla="*/ 133 h 154"/>
                <a:gd name="T48" fmla="*/ 198 w 310"/>
                <a:gd name="T49" fmla="*/ 137 h 154"/>
                <a:gd name="T50" fmla="*/ 207 w 310"/>
                <a:gd name="T51" fmla="*/ 142 h 154"/>
                <a:gd name="T52" fmla="*/ 218 w 310"/>
                <a:gd name="T53" fmla="*/ 146 h 154"/>
                <a:gd name="T54" fmla="*/ 257 w 310"/>
                <a:gd name="T55" fmla="*/ 153 h 154"/>
                <a:gd name="T56" fmla="*/ 284 w 310"/>
                <a:gd name="T57" fmla="*/ 148 h 154"/>
                <a:gd name="T58" fmla="*/ 300 w 310"/>
                <a:gd name="T59" fmla="*/ 136 h 154"/>
                <a:gd name="T60" fmla="*/ 308 w 310"/>
                <a:gd name="T61" fmla="*/ 117 h 154"/>
                <a:gd name="T62" fmla="*/ 309 w 310"/>
                <a:gd name="T63" fmla="*/ 97 h 154"/>
                <a:gd name="T64" fmla="*/ 306 w 310"/>
                <a:gd name="T65" fmla="*/ 78 h 154"/>
                <a:gd name="T66" fmla="*/ 301 w 310"/>
                <a:gd name="T67" fmla="*/ 63 h 154"/>
                <a:gd name="T68" fmla="*/ 295 w 310"/>
                <a:gd name="T69" fmla="*/ 53 h 154"/>
                <a:gd name="T70" fmla="*/ 293 w 310"/>
                <a:gd name="T71" fmla="*/ 51 h 154"/>
                <a:gd name="T72" fmla="*/ 289 w 310"/>
                <a:gd name="T73" fmla="*/ 47 h 154"/>
                <a:gd name="T74" fmla="*/ 282 w 310"/>
                <a:gd name="T75" fmla="*/ 41 h 154"/>
                <a:gd name="T76" fmla="*/ 273 w 310"/>
                <a:gd name="T77" fmla="*/ 34 h 154"/>
                <a:gd name="T78" fmla="*/ 261 w 310"/>
                <a:gd name="T79" fmla="*/ 26 h 154"/>
                <a:gd name="T80" fmla="*/ 247 w 310"/>
                <a:gd name="T81" fmla="*/ 19 h 154"/>
                <a:gd name="T82" fmla="*/ 229 w 310"/>
                <a:gd name="T83" fmla="*/ 12 h 154"/>
                <a:gd name="T84" fmla="*/ 207 w 310"/>
                <a:gd name="T85" fmla="*/ 5 h 1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10"/>
                <a:gd name="T130" fmla="*/ 0 h 154"/>
                <a:gd name="T131" fmla="*/ 310 w 310"/>
                <a:gd name="T132" fmla="*/ 154 h 15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10" h="154">
                  <a:moveTo>
                    <a:pt x="207" y="5"/>
                  </a:moveTo>
                  <a:lnTo>
                    <a:pt x="182" y="0"/>
                  </a:lnTo>
                  <a:lnTo>
                    <a:pt x="160" y="0"/>
                  </a:lnTo>
                  <a:lnTo>
                    <a:pt x="141" y="2"/>
                  </a:lnTo>
                  <a:lnTo>
                    <a:pt x="125" y="6"/>
                  </a:lnTo>
                  <a:lnTo>
                    <a:pt x="112" y="10"/>
                  </a:lnTo>
                  <a:lnTo>
                    <a:pt x="103" y="15"/>
                  </a:lnTo>
                  <a:lnTo>
                    <a:pt x="97" y="19"/>
                  </a:lnTo>
                  <a:lnTo>
                    <a:pt x="94" y="21"/>
                  </a:lnTo>
                  <a:lnTo>
                    <a:pt x="0" y="98"/>
                  </a:lnTo>
                  <a:lnTo>
                    <a:pt x="0" y="107"/>
                  </a:lnTo>
                  <a:lnTo>
                    <a:pt x="2" y="106"/>
                  </a:lnTo>
                  <a:lnTo>
                    <a:pt x="8" y="103"/>
                  </a:lnTo>
                  <a:lnTo>
                    <a:pt x="17" y="99"/>
                  </a:lnTo>
                  <a:lnTo>
                    <a:pt x="29" y="95"/>
                  </a:lnTo>
                  <a:lnTo>
                    <a:pt x="44" y="92"/>
                  </a:lnTo>
                  <a:lnTo>
                    <a:pt x="60" y="90"/>
                  </a:lnTo>
                  <a:lnTo>
                    <a:pt x="79" y="91"/>
                  </a:lnTo>
                  <a:lnTo>
                    <a:pt x="99" y="96"/>
                  </a:lnTo>
                  <a:lnTo>
                    <a:pt x="127" y="105"/>
                  </a:lnTo>
                  <a:lnTo>
                    <a:pt x="150" y="114"/>
                  </a:lnTo>
                  <a:lnTo>
                    <a:pt x="166" y="121"/>
                  </a:lnTo>
                  <a:lnTo>
                    <a:pt x="179" y="127"/>
                  </a:lnTo>
                  <a:lnTo>
                    <a:pt x="190" y="133"/>
                  </a:lnTo>
                  <a:lnTo>
                    <a:pt x="198" y="137"/>
                  </a:lnTo>
                  <a:lnTo>
                    <a:pt x="207" y="142"/>
                  </a:lnTo>
                  <a:lnTo>
                    <a:pt x="218" y="146"/>
                  </a:lnTo>
                  <a:lnTo>
                    <a:pt x="257" y="153"/>
                  </a:lnTo>
                  <a:lnTo>
                    <a:pt x="284" y="148"/>
                  </a:lnTo>
                  <a:lnTo>
                    <a:pt x="300" y="136"/>
                  </a:lnTo>
                  <a:lnTo>
                    <a:pt x="308" y="117"/>
                  </a:lnTo>
                  <a:lnTo>
                    <a:pt x="309" y="97"/>
                  </a:lnTo>
                  <a:lnTo>
                    <a:pt x="306" y="78"/>
                  </a:lnTo>
                  <a:lnTo>
                    <a:pt x="301" y="63"/>
                  </a:lnTo>
                  <a:lnTo>
                    <a:pt x="295" y="53"/>
                  </a:lnTo>
                  <a:lnTo>
                    <a:pt x="293" y="51"/>
                  </a:lnTo>
                  <a:lnTo>
                    <a:pt x="289" y="47"/>
                  </a:lnTo>
                  <a:lnTo>
                    <a:pt x="282" y="41"/>
                  </a:lnTo>
                  <a:lnTo>
                    <a:pt x="273" y="34"/>
                  </a:lnTo>
                  <a:lnTo>
                    <a:pt x="261" y="26"/>
                  </a:lnTo>
                  <a:lnTo>
                    <a:pt x="247" y="19"/>
                  </a:lnTo>
                  <a:lnTo>
                    <a:pt x="229" y="12"/>
                  </a:lnTo>
                  <a:lnTo>
                    <a:pt x="207" y="5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1" name="Freeform 52"/>
            <p:cNvSpPr>
              <a:spLocks/>
            </p:cNvSpPr>
            <p:nvPr/>
          </p:nvSpPr>
          <p:spPr bwMode="auto">
            <a:xfrm>
              <a:off x="3126" y="2282"/>
              <a:ext cx="314" cy="153"/>
            </a:xfrm>
            <a:custGeom>
              <a:avLst/>
              <a:gdLst>
                <a:gd name="T0" fmla="*/ 210 w 314"/>
                <a:gd name="T1" fmla="*/ 4 h 153"/>
                <a:gd name="T2" fmla="*/ 185 w 314"/>
                <a:gd name="T3" fmla="*/ 0 h 153"/>
                <a:gd name="T4" fmla="*/ 162 w 314"/>
                <a:gd name="T5" fmla="*/ 0 h 153"/>
                <a:gd name="T6" fmla="*/ 143 w 314"/>
                <a:gd name="T7" fmla="*/ 1 h 153"/>
                <a:gd name="T8" fmla="*/ 126 w 314"/>
                <a:gd name="T9" fmla="*/ 5 h 153"/>
                <a:gd name="T10" fmla="*/ 113 w 314"/>
                <a:gd name="T11" fmla="*/ 10 h 153"/>
                <a:gd name="T12" fmla="*/ 104 w 314"/>
                <a:gd name="T13" fmla="*/ 14 h 153"/>
                <a:gd name="T14" fmla="*/ 98 w 314"/>
                <a:gd name="T15" fmla="*/ 19 h 153"/>
                <a:gd name="T16" fmla="*/ 96 w 314"/>
                <a:gd name="T17" fmla="*/ 19 h 153"/>
                <a:gd name="T18" fmla="*/ 0 w 314"/>
                <a:gd name="T19" fmla="*/ 97 h 153"/>
                <a:gd name="T20" fmla="*/ 0 w 314"/>
                <a:gd name="T21" fmla="*/ 107 h 153"/>
                <a:gd name="T22" fmla="*/ 2 w 314"/>
                <a:gd name="T23" fmla="*/ 105 h 153"/>
                <a:gd name="T24" fmla="*/ 8 w 314"/>
                <a:gd name="T25" fmla="*/ 102 h 153"/>
                <a:gd name="T26" fmla="*/ 17 w 314"/>
                <a:gd name="T27" fmla="*/ 98 h 153"/>
                <a:gd name="T28" fmla="*/ 29 w 314"/>
                <a:gd name="T29" fmla="*/ 94 h 153"/>
                <a:gd name="T30" fmla="*/ 44 w 314"/>
                <a:gd name="T31" fmla="*/ 91 h 153"/>
                <a:gd name="T32" fmla="*/ 61 w 314"/>
                <a:gd name="T33" fmla="*/ 89 h 153"/>
                <a:gd name="T34" fmla="*/ 80 w 314"/>
                <a:gd name="T35" fmla="*/ 91 h 153"/>
                <a:gd name="T36" fmla="*/ 100 w 314"/>
                <a:gd name="T37" fmla="*/ 95 h 153"/>
                <a:gd name="T38" fmla="*/ 129 w 314"/>
                <a:gd name="T39" fmla="*/ 105 h 153"/>
                <a:gd name="T40" fmla="*/ 152 w 314"/>
                <a:gd name="T41" fmla="*/ 113 h 153"/>
                <a:gd name="T42" fmla="*/ 168 w 314"/>
                <a:gd name="T43" fmla="*/ 120 h 153"/>
                <a:gd name="T44" fmla="*/ 182 w 314"/>
                <a:gd name="T45" fmla="*/ 127 h 153"/>
                <a:gd name="T46" fmla="*/ 192 w 314"/>
                <a:gd name="T47" fmla="*/ 132 h 153"/>
                <a:gd name="T48" fmla="*/ 201 w 314"/>
                <a:gd name="T49" fmla="*/ 137 h 153"/>
                <a:gd name="T50" fmla="*/ 210 w 314"/>
                <a:gd name="T51" fmla="*/ 141 h 153"/>
                <a:gd name="T52" fmla="*/ 221 w 314"/>
                <a:gd name="T53" fmla="*/ 145 h 153"/>
                <a:gd name="T54" fmla="*/ 261 w 314"/>
                <a:gd name="T55" fmla="*/ 152 h 153"/>
                <a:gd name="T56" fmla="*/ 288 w 314"/>
                <a:gd name="T57" fmla="*/ 147 h 153"/>
                <a:gd name="T58" fmla="*/ 304 w 314"/>
                <a:gd name="T59" fmla="*/ 135 h 153"/>
                <a:gd name="T60" fmla="*/ 312 w 314"/>
                <a:gd name="T61" fmla="*/ 117 h 153"/>
                <a:gd name="T62" fmla="*/ 313 w 314"/>
                <a:gd name="T63" fmla="*/ 97 h 153"/>
                <a:gd name="T64" fmla="*/ 310 w 314"/>
                <a:gd name="T65" fmla="*/ 77 h 153"/>
                <a:gd name="T66" fmla="*/ 304 w 314"/>
                <a:gd name="T67" fmla="*/ 62 h 153"/>
                <a:gd name="T68" fmla="*/ 299 w 314"/>
                <a:gd name="T69" fmla="*/ 53 h 153"/>
                <a:gd name="T70" fmla="*/ 297 w 314"/>
                <a:gd name="T71" fmla="*/ 50 h 153"/>
                <a:gd name="T72" fmla="*/ 292 w 314"/>
                <a:gd name="T73" fmla="*/ 46 h 153"/>
                <a:gd name="T74" fmla="*/ 285 w 314"/>
                <a:gd name="T75" fmla="*/ 40 h 153"/>
                <a:gd name="T76" fmla="*/ 277 w 314"/>
                <a:gd name="T77" fmla="*/ 33 h 153"/>
                <a:gd name="T78" fmla="*/ 265 w 314"/>
                <a:gd name="T79" fmla="*/ 26 h 153"/>
                <a:gd name="T80" fmla="*/ 250 w 314"/>
                <a:gd name="T81" fmla="*/ 19 h 153"/>
                <a:gd name="T82" fmla="*/ 232 w 314"/>
                <a:gd name="T83" fmla="*/ 11 h 153"/>
                <a:gd name="T84" fmla="*/ 210 w 314"/>
                <a:gd name="T85" fmla="*/ 4 h 15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14"/>
                <a:gd name="T130" fmla="*/ 0 h 153"/>
                <a:gd name="T131" fmla="*/ 314 w 314"/>
                <a:gd name="T132" fmla="*/ 153 h 15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14" h="153">
                  <a:moveTo>
                    <a:pt x="210" y="4"/>
                  </a:moveTo>
                  <a:lnTo>
                    <a:pt x="185" y="0"/>
                  </a:lnTo>
                  <a:lnTo>
                    <a:pt x="162" y="0"/>
                  </a:lnTo>
                  <a:lnTo>
                    <a:pt x="143" y="1"/>
                  </a:lnTo>
                  <a:lnTo>
                    <a:pt x="126" y="5"/>
                  </a:lnTo>
                  <a:lnTo>
                    <a:pt x="113" y="10"/>
                  </a:lnTo>
                  <a:lnTo>
                    <a:pt x="104" y="14"/>
                  </a:lnTo>
                  <a:lnTo>
                    <a:pt x="98" y="19"/>
                  </a:lnTo>
                  <a:lnTo>
                    <a:pt x="96" y="19"/>
                  </a:lnTo>
                  <a:lnTo>
                    <a:pt x="0" y="97"/>
                  </a:lnTo>
                  <a:lnTo>
                    <a:pt x="0" y="107"/>
                  </a:lnTo>
                  <a:lnTo>
                    <a:pt x="2" y="105"/>
                  </a:lnTo>
                  <a:lnTo>
                    <a:pt x="8" y="102"/>
                  </a:lnTo>
                  <a:lnTo>
                    <a:pt x="17" y="98"/>
                  </a:lnTo>
                  <a:lnTo>
                    <a:pt x="29" y="94"/>
                  </a:lnTo>
                  <a:lnTo>
                    <a:pt x="44" y="91"/>
                  </a:lnTo>
                  <a:lnTo>
                    <a:pt x="61" y="89"/>
                  </a:lnTo>
                  <a:lnTo>
                    <a:pt x="80" y="91"/>
                  </a:lnTo>
                  <a:lnTo>
                    <a:pt x="100" y="95"/>
                  </a:lnTo>
                  <a:lnTo>
                    <a:pt x="129" y="105"/>
                  </a:lnTo>
                  <a:lnTo>
                    <a:pt x="152" y="113"/>
                  </a:lnTo>
                  <a:lnTo>
                    <a:pt x="168" y="120"/>
                  </a:lnTo>
                  <a:lnTo>
                    <a:pt x="182" y="127"/>
                  </a:lnTo>
                  <a:lnTo>
                    <a:pt x="192" y="132"/>
                  </a:lnTo>
                  <a:lnTo>
                    <a:pt x="201" y="137"/>
                  </a:lnTo>
                  <a:lnTo>
                    <a:pt x="210" y="141"/>
                  </a:lnTo>
                  <a:lnTo>
                    <a:pt x="221" y="145"/>
                  </a:lnTo>
                  <a:lnTo>
                    <a:pt x="261" y="152"/>
                  </a:lnTo>
                  <a:lnTo>
                    <a:pt x="288" y="147"/>
                  </a:lnTo>
                  <a:lnTo>
                    <a:pt x="304" y="135"/>
                  </a:lnTo>
                  <a:lnTo>
                    <a:pt x="312" y="117"/>
                  </a:lnTo>
                  <a:lnTo>
                    <a:pt x="313" y="97"/>
                  </a:lnTo>
                  <a:lnTo>
                    <a:pt x="310" y="77"/>
                  </a:lnTo>
                  <a:lnTo>
                    <a:pt x="304" y="62"/>
                  </a:lnTo>
                  <a:lnTo>
                    <a:pt x="299" y="53"/>
                  </a:lnTo>
                  <a:lnTo>
                    <a:pt x="297" y="50"/>
                  </a:lnTo>
                  <a:lnTo>
                    <a:pt x="292" y="46"/>
                  </a:lnTo>
                  <a:lnTo>
                    <a:pt x="285" y="40"/>
                  </a:lnTo>
                  <a:lnTo>
                    <a:pt x="277" y="33"/>
                  </a:lnTo>
                  <a:lnTo>
                    <a:pt x="265" y="26"/>
                  </a:lnTo>
                  <a:lnTo>
                    <a:pt x="250" y="19"/>
                  </a:lnTo>
                  <a:lnTo>
                    <a:pt x="232" y="11"/>
                  </a:lnTo>
                  <a:lnTo>
                    <a:pt x="210" y="4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2" name="Freeform 53"/>
            <p:cNvSpPr>
              <a:spLocks/>
            </p:cNvSpPr>
            <p:nvPr/>
          </p:nvSpPr>
          <p:spPr bwMode="auto">
            <a:xfrm>
              <a:off x="3176" y="2284"/>
              <a:ext cx="98" cy="91"/>
            </a:xfrm>
            <a:custGeom>
              <a:avLst/>
              <a:gdLst>
                <a:gd name="T0" fmla="*/ 0 w 98"/>
                <a:gd name="T1" fmla="*/ 90 h 91"/>
                <a:gd name="T2" fmla="*/ 0 w 98"/>
                <a:gd name="T3" fmla="*/ 89 h 91"/>
                <a:gd name="T4" fmla="*/ 0 w 98"/>
                <a:gd name="T5" fmla="*/ 89 h 91"/>
                <a:gd name="T6" fmla="*/ 0 w 98"/>
                <a:gd name="T7" fmla="*/ 87 h 91"/>
                <a:gd name="T8" fmla="*/ 0 w 98"/>
                <a:gd name="T9" fmla="*/ 85 h 91"/>
                <a:gd name="T10" fmla="*/ 0 w 98"/>
                <a:gd name="T11" fmla="*/ 85 h 91"/>
                <a:gd name="T12" fmla="*/ 0 w 98"/>
                <a:gd name="T13" fmla="*/ 83 h 91"/>
                <a:gd name="T14" fmla="*/ 0 w 98"/>
                <a:gd name="T15" fmla="*/ 81 h 91"/>
                <a:gd name="T16" fmla="*/ 0 w 98"/>
                <a:gd name="T17" fmla="*/ 80 h 91"/>
                <a:gd name="T18" fmla="*/ 5 w 98"/>
                <a:gd name="T19" fmla="*/ 75 h 91"/>
                <a:gd name="T20" fmla="*/ 16 w 98"/>
                <a:gd name="T21" fmla="*/ 65 h 91"/>
                <a:gd name="T22" fmla="*/ 30 w 98"/>
                <a:gd name="T23" fmla="*/ 53 h 91"/>
                <a:gd name="T24" fmla="*/ 47 w 98"/>
                <a:gd name="T25" fmla="*/ 39 h 91"/>
                <a:gd name="T26" fmla="*/ 63 w 98"/>
                <a:gd name="T27" fmla="*/ 25 h 91"/>
                <a:gd name="T28" fmla="*/ 78 w 98"/>
                <a:gd name="T29" fmla="*/ 12 h 91"/>
                <a:gd name="T30" fmla="*/ 89 w 98"/>
                <a:gd name="T31" fmla="*/ 4 h 91"/>
                <a:gd name="T32" fmla="*/ 94 w 98"/>
                <a:gd name="T33" fmla="*/ 0 h 91"/>
                <a:gd name="T34" fmla="*/ 95 w 98"/>
                <a:gd name="T35" fmla="*/ 0 h 91"/>
                <a:gd name="T36" fmla="*/ 96 w 98"/>
                <a:gd name="T37" fmla="*/ 0 h 91"/>
                <a:gd name="T38" fmla="*/ 97 w 98"/>
                <a:gd name="T39" fmla="*/ 0 h 91"/>
                <a:gd name="T40" fmla="*/ 97 w 98"/>
                <a:gd name="T41" fmla="*/ 0 h 91"/>
                <a:gd name="T42" fmla="*/ 97 w 98"/>
                <a:gd name="T43" fmla="*/ 0 h 91"/>
                <a:gd name="T44" fmla="*/ 96 w 98"/>
                <a:gd name="T45" fmla="*/ 0 h 91"/>
                <a:gd name="T46" fmla="*/ 96 w 98"/>
                <a:gd name="T47" fmla="*/ 0 h 91"/>
                <a:gd name="T48" fmla="*/ 96 w 98"/>
                <a:gd name="T49" fmla="*/ 0 h 91"/>
                <a:gd name="T50" fmla="*/ 92 w 98"/>
                <a:gd name="T51" fmla="*/ 3 h 91"/>
                <a:gd name="T52" fmla="*/ 82 w 98"/>
                <a:gd name="T53" fmla="*/ 12 h 91"/>
                <a:gd name="T54" fmla="*/ 67 w 98"/>
                <a:gd name="T55" fmla="*/ 25 h 91"/>
                <a:gd name="T56" fmla="*/ 50 w 98"/>
                <a:gd name="T57" fmla="*/ 39 h 91"/>
                <a:gd name="T58" fmla="*/ 33 w 98"/>
                <a:gd name="T59" fmla="*/ 53 h 91"/>
                <a:gd name="T60" fmla="*/ 19 w 98"/>
                <a:gd name="T61" fmla="*/ 66 h 91"/>
                <a:gd name="T62" fmla="*/ 8 w 98"/>
                <a:gd name="T63" fmla="*/ 75 h 91"/>
                <a:gd name="T64" fmla="*/ 4 w 98"/>
                <a:gd name="T65" fmla="*/ 80 h 91"/>
                <a:gd name="T66" fmla="*/ 3 w 98"/>
                <a:gd name="T67" fmla="*/ 81 h 91"/>
                <a:gd name="T68" fmla="*/ 3 w 98"/>
                <a:gd name="T69" fmla="*/ 83 h 91"/>
                <a:gd name="T70" fmla="*/ 3 w 98"/>
                <a:gd name="T71" fmla="*/ 85 h 91"/>
                <a:gd name="T72" fmla="*/ 3 w 98"/>
                <a:gd name="T73" fmla="*/ 85 h 91"/>
                <a:gd name="T74" fmla="*/ 3 w 98"/>
                <a:gd name="T75" fmla="*/ 87 h 91"/>
                <a:gd name="T76" fmla="*/ 3 w 98"/>
                <a:gd name="T77" fmla="*/ 88 h 91"/>
                <a:gd name="T78" fmla="*/ 3 w 98"/>
                <a:gd name="T79" fmla="*/ 89 h 91"/>
                <a:gd name="T80" fmla="*/ 3 w 98"/>
                <a:gd name="T81" fmla="*/ 89 h 91"/>
                <a:gd name="T82" fmla="*/ 0 w 98"/>
                <a:gd name="T83" fmla="*/ 90 h 9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98"/>
                <a:gd name="T127" fmla="*/ 0 h 91"/>
                <a:gd name="T128" fmla="*/ 98 w 98"/>
                <a:gd name="T129" fmla="*/ 91 h 9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98" h="91">
                  <a:moveTo>
                    <a:pt x="0" y="90"/>
                  </a:moveTo>
                  <a:lnTo>
                    <a:pt x="0" y="89"/>
                  </a:lnTo>
                  <a:lnTo>
                    <a:pt x="0" y="87"/>
                  </a:lnTo>
                  <a:lnTo>
                    <a:pt x="0" y="85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80"/>
                  </a:lnTo>
                  <a:lnTo>
                    <a:pt x="5" y="75"/>
                  </a:lnTo>
                  <a:lnTo>
                    <a:pt x="16" y="65"/>
                  </a:lnTo>
                  <a:lnTo>
                    <a:pt x="30" y="53"/>
                  </a:lnTo>
                  <a:lnTo>
                    <a:pt x="47" y="39"/>
                  </a:lnTo>
                  <a:lnTo>
                    <a:pt x="63" y="25"/>
                  </a:lnTo>
                  <a:lnTo>
                    <a:pt x="78" y="12"/>
                  </a:lnTo>
                  <a:lnTo>
                    <a:pt x="89" y="4"/>
                  </a:lnTo>
                  <a:lnTo>
                    <a:pt x="94" y="0"/>
                  </a:lnTo>
                  <a:lnTo>
                    <a:pt x="95" y="0"/>
                  </a:lnTo>
                  <a:lnTo>
                    <a:pt x="96" y="0"/>
                  </a:lnTo>
                  <a:lnTo>
                    <a:pt x="97" y="0"/>
                  </a:lnTo>
                  <a:lnTo>
                    <a:pt x="96" y="0"/>
                  </a:lnTo>
                  <a:lnTo>
                    <a:pt x="92" y="3"/>
                  </a:lnTo>
                  <a:lnTo>
                    <a:pt x="82" y="12"/>
                  </a:lnTo>
                  <a:lnTo>
                    <a:pt x="67" y="25"/>
                  </a:lnTo>
                  <a:lnTo>
                    <a:pt x="50" y="39"/>
                  </a:lnTo>
                  <a:lnTo>
                    <a:pt x="33" y="53"/>
                  </a:lnTo>
                  <a:lnTo>
                    <a:pt x="19" y="66"/>
                  </a:lnTo>
                  <a:lnTo>
                    <a:pt x="8" y="75"/>
                  </a:lnTo>
                  <a:lnTo>
                    <a:pt x="4" y="80"/>
                  </a:lnTo>
                  <a:lnTo>
                    <a:pt x="3" y="81"/>
                  </a:lnTo>
                  <a:lnTo>
                    <a:pt x="3" y="83"/>
                  </a:lnTo>
                  <a:lnTo>
                    <a:pt x="3" y="85"/>
                  </a:lnTo>
                  <a:lnTo>
                    <a:pt x="3" y="87"/>
                  </a:lnTo>
                  <a:lnTo>
                    <a:pt x="3" y="88"/>
                  </a:lnTo>
                  <a:lnTo>
                    <a:pt x="3" y="89"/>
                  </a:lnTo>
                  <a:lnTo>
                    <a:pt x="0" y="9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3" name="Freeform 54"/>
            <p:cNvSpPr>
              <a:spLocks/>
            </p:cNvSpPr>
            <p:nvPr/>
          </p:nvSpPr>
          <p:spPr bwMode="auto">
            <a:xfrm>
              <a:off x="3187" y="2320"/>
              <a:ext cx="40" cy="26"/>
            </a:xfrm>
            <a:custGeom>
              <a:avLst/>
              <a:gdLst>
                <a:gd name="T0" fmla="*/ 1 w 40"/>
                <a:gd name="T1" fmla="*/ 20 h 26"/>
                <a:gd name="T2" fmla="*/ 2 w 40"/>
                <a:gd name="T3" fmla="*/ 18 h 26"/>
                <a:gd name="T4" fmla="*/ 5 w 40"/>
                <a:gd name="T5" fmla="*/ 16 h 26"/>
                <a:gd name="T6" fmla="*/ 8 w 40"/>
                <a:gd name="T7" fmla="*/ 12 h 26"/>
                <a:gd name="T8" fmla="*/ 13 w 40"/>
                <a:gd name="T9" fmla="*/ 8 h 26"/>
                <a:gd name="T10" fmla="*/ 18 w 40"/>
                <a:gd name="T11" fmla="*/ 6 h 26"/>
                <a:gd name="T12" fmla="*/ 23 w 40"/>
                <a:gd name="T13" fmla="*/ 2 h 26"/>
                <a:gd name="T14" fmla="*/ 28 w 40"/>
                <a:gd name="T15" fmla="*/ 0 h 26"/>
                <a:gd name="T16" fmla="*/ 31 w 40"/>
                <a:gd name="T17" fmla="*/ 0 h 26"/>
                <a:gd name="T18" fmla="*/ 34 w 40"/>
                <a:gd name="T19" fmla="*/ 2 h 26"/>
                <a:gd name="T20" fmla="*/ 36 w 40"/>
                <a:gd name="T21" fmla="*/ 2 h 26"/>
                <a:gd name="T22" fmla="*/ 37 w 40"/>
                <a:gd name="T23" fmla="*/ 2 h 26"/>
                <a:gd name="T24" fmla="*/ 38 w 40"/>
                <a:gd name="T25" fmla="*/ 2 h 26"/>
                <a:gd name="T26" fmla="*/ 39 w 40"/>
                <a:gd name="T27" fmla="*/ 0 h 26"/>
                <a:gd name="T28" fmla="*/ 39 w 40"/>
                <a:gd name="T29" fmla="*/ 0 h 26"/>
                <a:gd name="T30" fmla="*/ 39 w 40"/>
                <a:gd name="T31" fmla="*/ 0 h 26"/>
                <a:gd name="T32" fmla="*/ 39 w 40"/>
                <a:gd name="T33" fmla="*/ 0 h 26"/>
                <a:gd name="T34" fmla="*/ 36 w 40"/>
                <a:gd name="T35" fmla="*/ 6 h 26"/>
                <a:gd name="T36" fmla="*/ 36 w 40"/>
                <a:gd name="T37" fmla="*/ 6 h 26"/>
                <a:gd name="T38" fmla="*/ 35 w 40"/>
                <a:gd name="T39" fmla="*/ 6 h 26"/>
                <a:gd name="T40" fmla="*/ 35 w 40"/>
                <a:gd name="T41" fmla="*/ 4 h 26"/>
                <a:gd name="T42" fmla="*/ 34 w 40"/>
                <a:gd name="T43" fmla="*/ 4 h 26"/>
                <a:gd name="T44" fmla="*/ 34 w 40"/>
                <a:gd name="T45" fmla="*/ 4 h 26"/>
                <a:gd name="T46" fmla="*/ 32 w 40"/>
                <a:gd name="T47" fmla="*/ 4 h 26"/>
                <a:gd name="T48" fmla="*/ 30 w 40"/>
                <a:gd name="T49" fmla="*/ 4 h 26"/>
                <a:gd name="T50" fmla="*/ 26 w 40"/>
                <a:gd name="T51" fmla="*/ 4 h 26"/>
                <a:gd name="T52" fmla="*/ 23 w 40"/>
                <a:gd name="T53" fmla="*/ 6 h 26"/>
                <a:gd name="T54" fmla="*/ 19 w 40"/>
                <a:gd name="T55" fmla="*/ 10 h 26"/>
                <a:gd name="T56" fmla="*/ 14 w 40"/>
                <a:gd name="T57" fmla="*/ 12 h 26"/>
                <a:gd name="T58" fmla="*/ 10 w 40"/>
                <a:gd name="T59" fmla="*/ 16 h 26"/>
                <a:gd name="T60" fmla="*/ 6 w 40"/>
                <a:gd name="T61" fmla="*/ 18 h 26"/>
                <a:gd name="T62" fmla="*/ 3 w 40"/>
                <a:gd name="T63" fmla="*/ 22 h 26"/>
                <a:gd name="T64" fmla="*/ 0 w 40"/>
                <a:gd name="T65" fmla="*/ 25 h 26"/>
                <a:gd name="T66" fmla="*/ 0 w 40"/>
                <a:gd name="T67" fmla="*/ 25 h 26"/>
                <a:gd name="T68" fmla="*/ 1 w 40"/>
                <a:gd name="T69" fmla="*/ 20 h 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"/>
                <a:gd name="T106" fmla="*/ 0 h 26"/>
                <a:gd name="T107" fmla="*/ 40 w 40"/>
                <a:gd name="T108" fmla="*/ 26 h 2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" h="26">
                  <a:moveTo>
                    <a:pt x="1" y="20"/>
                  </a:moveTo>
                  <a:lnTo>
                    <a:pt x="2" y="18"/>
                  </a:lnTo>
                  <a:lnTo>
                    <a:pt x="5" y="16"/>
                  </a:lnTo>
                  <a:lnTo>
                    <a:pt x="8" y="12"/>
                  </a:lnTo>
                  <a:lnTo>
                    <a:pt x="13" y="8"/>
                  </a:lnTo>
                  <a:lnTo>
                    <a:pt x="18" y="6"/>
                  </a:lnTo>
                  <a:lnTo>
                    <a:pt x="23" y="2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39" y="0"/>
                  </a:lnTo>
                  <a:lnTo>
                    <a:pt x="36" y="6"/>
                  </a:lnTo>
                  <a:lnTo>
                    <a:pt x="35" y="6"/>
                  </a:lnTo>
                  <a:lnTo>
                    <a:pt x="35" y="4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4"/>
                  </a:lnTo>
                  <a:lnTo>
                    <a:pt x="26" y="4"/>
                  </a:lnTo>
                  <a:lnTo>
                    <a:pt x="23" y="6"/>
                  </a:lnTo>
                  <a:lnTo>
                    <a:pt x="19" y="10"/>
                  </a:lnTo>
                  <a:lnTo>
                    <a:pt x="14" y="12"/>
                  </a:lnTo>
                  <a:lnTo>
                    <a:pt x="10" y="16"/>
                  </a:lnTo>
                  <a:lnTo>
                    <a:pt x="6" y="18"/>
                  </a:lnTo>
                  <a:lnTo>
                    <a:pt x="3" y="22"/>
                  </a:lnTo>
                  <a:lnTo>
                    <a:pt x="0" y="25"/>
                  </a:lnTo>
                  <a:lnTo>
                    <a:pt x="1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804919" name="Rectangle 55"/>
          <p:cNvSpPr>
            <a:spLocks noChangeArrowheads="1"/>
          </p:cNvSpPr>
          <p:nvPr/>
        </p:nvSpPr>
        <p:spPr bwMode="auto">
          <a:xfrm>
            <a:off x="838200" y="4343400"/>
            <a:ext cx="2667000" cy="137160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  <a:defRPr/>
            </a:pPr>
            <a:r>
              <a:rPr lang="zh-TW" altLang="en-US" sz="2000" b="1" dirty="0">
                <a:solidFill>
                  <a:srgbClr val="0066FF"/>
                </a:solidFill>
                <a:latin typeface="微軟正黑體" pitchFamily="34" charset="-120"/>
                <a:ea typeface="微軟正黑體" pitchFamily="34" charset="-120"/>
              </a:rPr>
              <a:t>樣板：原物料</a:t>
            </a:r>
          </a:p>
          <a:p>
            <a:pPr marL="742950" lvl="1" indent="-285750" algn="l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zh-TW" altLang="en-US" sz="2000" b="1" dirty="0">
                <a:solidFill>
                  <a:srgbClr val="0066FF"/>
                </a:solidFill>
                <a:latin typeface="微軟正黑體" pitchFamily="34" charset="-120"/>
                <a:ea typeface="微軟正黑體" pitchFamily="34" charset="-120"/>
              </a:rPr>
              <a:t>不可開立工單</a:t>
            </a:r>
          </a:p>
          <a:p>
            <a:pPr marL="742950" lvl="1" indent="-285750" algn="l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zh-TW" altLang="en-US" sz="2000" b="1" dirty="0">
                <a:solidFill>
                  <a:srgbClr val="0066FF"/>
                </a:solidFill>
                <a:latin typeface="微軟正黑體" pitchFamily="34" charset="-120"/>
                <a:ea typeface="微軟正黑體" pitchFamily="34" charset="-120"/>
              </a:rPr>
              <a:t>可採購</a:t>
            </a:r>
          </a:p>
        </p:txBody>
      </p:sp>
      <p:sp>
        <p:nvSpPr>
          <p:cNvPr id="31753" name="Line 56"/>
          <p:cNvSpPr>
            <a:spLocks noChangeShapeType="1"/>
          </p:cNvSpPr>
          <p:nvPr/>
        </p:nvSpPr>
        <p:spPr bwMode="auto">
          <a:xfrm flipV="1">
            <a:off x="3581400" y="1981200"/>
            <a:ext cx="9144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31754" name="Line 57"/>
          <p:cNvSpPr>
            <a:spLocks noChangeShapeType="1"/>
          </p:cNvSpPr>
          <p:nvPr/>
        </p:nvSpPr>
        <p:spPr bwMode="auto">
          <a:xfrm>
            <a:off x="3581400" y="2514600"/>
            <a:ext cx="8382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31755" name="Line 58"/>
          <p:cNvSpPr>
            <a:spLocks noChangeShapeType="1"/>
          </p:cNvSpPr>
          <p:nvPr/>
        </p:nvSpPr>
        <p:spPr bwMode="auto">
          <a:xfrm flipV="1">
            <a:off x="3581400" y="4724400"/>
            <a:ext cx="838200" cy="3810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31756" name="Line 59"/>
          <p:cNvSpPr>
            <a:spLocks noChangeShapeType="1"/>
          </p:cNvSpPr>
          <p:nvPr/>
        </p:nvSpPr>
        <p:spPr bwMode="auto">
          <a:xfrm>
            <a:off x="3581400" y="5105400"/>
            <a:ext cx="8382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31757" name="Text Box 60"/>
          <p:cNvSpPr txBox="1">
            <a:spLocks noChangeArrowheads="1"/>
          </p:cNvSpPr>
          <p:nvPr/>
        </p:nvSpPr>
        <p:spPr bwMode="auto">
          <a:xfrm>
            <a:off x="5486400" y="1676400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rgbClr val="0066FF"/>
                </a:solidFill>
                <a:latin typeface="微軟正黑體" pitchFamily="34" charset="-120"/>
                <a:ea typeface="微軟正黑體" pitchFamily="34" charset="-120"/>
              </a:rPr>
              <a:t>PC001</a:t>
            </a:r>
          </a:p>
        </p:txBody>
      </p:sp>
      <p:sp>
        <p:nvSpPr>
          <p:cNvPr id="31758" name="Text Box 61"/>
          <p:cNvSpPr txBox="1">
            <a:spLocks noChangeArrowheads="1"/>
          </p:cNvSpPr>
          <p:nvPr/>
        </p:nvSpPr>
        <p:spPr bwMode="auto">
          <a:xfrm>
            <a:off x="5486400" y="2895600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rgbClr val="0066FF"/>
                </a:solidFill>
                <a:latin typeface="微軟正黑體" pitchFamily="34" charset="-120"/>
                <a:ea typeface="微軟正黑體" pitchFamily="34" charset="-120"/>
              </a:rPr>
              <a:t>PC002</a:t>
            </a:r>
          </a:p>
        </p:txBody>
      </p:sp>
      <p:sp>
        <p:nvSpPr>
          <p:cNvPr id="31759" name="Text Box 62"/>
          <p:cNvSpPr txBox="1">
            <a:spLocks noChangeArrowheads="1"/>
          </p:cNvSpPr>
          <p:nvPr/>
        </p:nvSpPr>
        <p:spPr bwMode="auto">
          <a:xfrm>
            <a:off x="5486400" y="4419600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rgbClr val="0066FF"/>
                </a:solidFill>
                <a:latin typeface="微軟正黑體" pitchFamily="34" charset="-120"/>
                <a:ea typeface="微軟正黑體" pitchFamily="34" charset="-120"/>
              </a:rPr>
              <a:t>MS001</a:t>
            </a:r>
          </a:p>
        </p:txBody>
      </p:sp>
      <p:sp>
        <p:nvSpPr>
          <p:cNvPr id="31760" name="Text Box 63"/>
          <p:cNvSpPr txBox="1">
            <a:spLocks noChangeArrowheads="1"/>
          </p:cNvSpPr>
          <p:nvPr/>
        </p:nvSpPr>
        <p:spPr bwMode="auto">
          <a:xfrm>
            <a:off x="5486400" y="5562600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rgbClr val="0066FF"/>
                </a:solidFill>
                <a:latin typeface="微軟正黑體" pitchFamily="34" charset="-120"/>
                <a:ea typeface="微軟正黑體" pitchFamily="34" charset="-120"/>
              </a:rPr>
              <a:t>MS002</a:t>
            </a:r>
          </a:p>
        </p:txBody>
      </p:sp>
      <p:sp>
        <p:nvSpPr>
          <p:cNvPr id="804928" name="Rectangle 64"/>
          <p:cNvSpPr>
            <a:spLocks noChangeArrowheads="1"/>
          </p:cNvSpPr>
          <p:nvPr/>
        </p:nvSpPr>
        <p:spPr bwMode="auto">
          <a:xfrm>
            <a:off x="6629400" y="1447800"/>
            <a:ext cx="2209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90500" lvl="1" indent="292100" algn="l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zh-TW" altLang="en-US" sz="2000" b="1">
                <a:solidFill>
                  <a:srgbClr val="0066FF"/>
                </a:solidFill>
                <a:latin typeface="微軟正黑體" pitchFamily="34" charset="-120"/>
                <a:ea typeface="微軟正黑體" pitchFamily="34" charset="-120"/>
              </a:rPr>
              <a:t>可開立工單</a:t>
            </a:r>
          </a:p>
          <a:p>
            <a:pPr marL="190500" lvl="1" indent="292100" algn="l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zh-TW" altLang="en-US" sz="2000" b="1">
                <a:solidFill>
                  <a:srgbClr val="0066FF"/>
                </a:solidFill>
                <a:latin typeface="微軟正黑體" pitchFamily="34" charset="-120"/>
                <a:ea typeface="微軟正黑體" pitchFamily="34" charset="-120"/>
              </a:rPr>
              <a:t>可銷售</a:t>
            </a:r>
          </a:p>
        </p:txBody>
      </p:sp>
      <p:sp>
        <p:nvSpPr>
          <p:cNvPr id="804929" name="Rectangle 65"/>
          <p:cNvSpPr>
            <a:spLocks noChangeArrowheads="1"/>
          </p:cNvSpPr>
          <p:nvPr/>
        </p:nvSpPr>
        <p:spPr bwMode="auto">
          <a:xfrm>
            <a:off x="6705600" y="2667000"/>
            <a:ext cx="2209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90500" lvl="1" indent="292100" algn="l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zh-TW" altLang="en-US" sz="2000" b="1">
                <a:solidFill>
                  <a:srgbClr val="0066FF"/>
                </a:solidFill>
                <a:latin typeface="微軟正黑體" pitchFamily="34" charset="-120"/>
                <a:ea typeface="微軟正黑體" pitchFamily="34" charset="-120"/>
              </a:rPr>
              <a:t>可開立工單</a:t>
            </a:r>
          </a:p>
          <a:p>
            <a:pPr marL="190500" lvl="1" indent="292100" algn="l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zh-TW" altLang="en-US" sz="2000" b="1">
                <a:solidFill>
                  <a:srgbClr val="0066FF"/>
                </a:solidFill>
                <a:latin typeface="微軟正黑體" pitchFamily="34" charset="-120"/>
                <a:ea typeface="微軟正黑體" pitchFamily="34" charset="-120"/>
              </a:rPr>
              <a:t>可銷售</a:t>
            </a:r>
          </a:p>
        </p:txBody>
      </p:sp>
      <p:sp>
        <p:nvSpPr>
          <p:cNvPr id="804930" name="Rectangle 66"/>
          <p:cNvSpPr>
            <a:spLocks noChangeArrowheads="1"/>
          </p:cNvSpPr>
          <p:nvPr/>
        </p:nvSpPr>
        <p:spPr bwMode="auto">
          <a:xfrm>
            <a:off x="6705600" y="4191000"/>
            <a:ext cx="2438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90500" lvl="1" indent="292100" algn="l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zh-TW" altLang="en-US" sz="2000" b="1">
                <a:solidFill>
                  <a:srgbClr val="0066FF"/>
                </a:solidFill>
                <a:latin typeface="微軟正黑體" pitchFamily="34" charset="-120"/>
                <a:ea typeface="微軟正黑體" pitchFamily="34" charset="-120"/>
              </a:rPr>
              <a:t>不可開立工單</a:t>
            </a:r>
          </a:p>
          <a:p>
            <a:pPr marL="190500" lvl="1" indent="292100" algn="l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zh-TW" altLang="en-US" sz="2000" b="1">
                <a:solidFill>
                  <a:srgbClr val="0066FF"/>
                </a:solidFill>
                <a:latin typeface="微軟正黑體" pitchFamily="34" charset="-120"/>
                <a:ea typeface="微軟正黑體" pitchFamily="34" charset="-120"/>
              </a:rPr>
              <a:t>可採購</a:t>
            </a:r>
          </a:p>
        </p:txBody>
      </p:sp>
      <p:sp>
        <p:nvSpPr>
          <p:cNvPr id="804931" name="Rectangle 67"/>
          <p:cNvSpPr>
            <a:spLocks noChangeArrowheads="1"/>
          </p:cNvSpPr>
          <p:nvPr/>
        </p:nvSpPr>
        <p:spPr bwMode="auto">
          <a:xfrm>
            <a:off x="6705600" y="5257800"/>
            <a:ext cx="2438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90500" lvl="1" indent="292100" algn="l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zh-TW" altLang="en-US" sz="2000" b="1">
                <a:solidFill>
                  <a:srgbClr val="0066FF"/>
                </a:solidFill>
                <a:latin typeface="微軟正黑體" pitchFamily="34" charset="-120"/>
                <a:ea typeface="微軟正黑體" pitchFamily="34" charset="-120"/>
              </a:rPr>
              <a:t>不可開立工單</a:t>
            </a:r>
          </a:p>
          <a:p>
            <a:pPr marL="190500" lvl="1" indent="292100" algn="l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zh-TW" altLang="en-US" sz="2000" b="1">
                <a:solidFill>
                  <a:srgbClr val="0066FF"/>
                </a:solidFill>
                <a:latin typeface="微軟正黑體" pitchFamily="34" charset="-120"/>
                <a:ea typeface="微軟正黑體" pitchFamily="34" charset="-120"/>
              </a:rPr>
              <a:t>可採購</a:t>
            </a:r>
          </a:p>
        </p:txBody>
      </p:sp>
      <p:sp>
        <p:nvSpPr>
          <p:cNvPr id="31765" name="Text Box 68"/>
          <p:cNvSpPr txBox="1">
            <a:spLocks noChangeArrowheads="1"/>
          </p:cNvSpPr>
          <p:nvPr/>
        </p:nvSpPr>
        <p:spPr bwMode="auto">
          <a:xfrm>
            <a:off x="3657600" y="1524000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rgbClr val="0066FF"/>
                </a:solidFill>
                <a:latin typeface="微軟正黑體" pitchFamily="34" charset="-120"/>
                <a:ea typeface="微軟正黑體" pitchFamily="34" charset="-120"/>
              </a:rPr>
              <a:t>Copy</a:t>
            </a:r>
          </a:p>
        </p:txBody>
      </p:sp>
      <p:sp>
        <p:nvSpPr>
          <p:cNvPr id="31766" name="Text Box 69"/>
          <p:cNvSpPr txBox="1">
            <a:spLocks noChangeArrowheads="1"/>
          </p:cNvSpPr>
          <p:nvPr/>
        </p:nvSpPr>
        <p:spPr bwMode="auto">
          <a:xfrm>
            <a:off x="3505200" y="4191000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rgbClr val="0066FF"/>
                </a:solidFill>
                <a:latin typeface="微軟正黑體" pitchFamily="34" charset="-120"/>
                <a:ea typeface="微軟正黑體" pitchFamily="34" charset="-120"/>
              </a:rPr>
              <a:t>Copy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Templates(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樣版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Items  Templates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133600"/>
            <a:ext cx="7191375" cy="41148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762000" y="3200400"/>
            <a:ext cx="815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739334" name="Text Box 6"/>
          <p:cNvSpPr txBox="1">
            <a:spLocks noChangeArrowheads="1"/>
          </p:cNvSpPr>
          <p:nvPr/>
        </p:nvSpPr>
        <p:spPr bwMode="auto">
          <a:xfrm>
            <a:off x="5795963" y="2781300"/>
            <a:ext cx="2586037" cy="368300"/>
          </a:xfrm>
          <a:prstGeom prst="rect">
            <a:avLst/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0" bIns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1600" b="1" dirty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MTL_ITEM_TEMPLATES</a:t>
            </a:r>
          </a:p>
        </p:txBody>
      </p:sp>
      <p:sp>
        <p:nvSpPr>
          <p:cNvPr id="739335" name="Text Box 7"/>
          <p:cNvSpPr txBox="1">
            <a:spLocks noChangeArrowheads="1"/>
          </p:cNvSpPr>
          <p:nvPr/>
        </p:nvSpPr>
        <p:spPr bwMode="auto">
          <a:xfrm>
            <a:off x="971550" y="6021388"/>
            <a:ext cx="3449638" cy="369887"/>
          </a:xfrm>
          <a:prstGeom prst="rect">
            <a:avLst/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0" bIns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1600" b="1" dirty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MTL_ITEM_TEMPL_ATTRIBUTES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1"/>
          <p:cNvSpPr>
            <a:spLocks noChangeShapeType="1"/>
          </p:cNvSpPr>
          <p:nvPr/>
        </p:nvSpPr>
        <p:spPr bwMode="auto">
          <a:xfrm flipH="1">
            <a:off x="5732463" y="1963738"/>
            <a:ext cx="639762" cy="1587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3795" name="Line 17"/>
          <p:cNvSpPr>
            <a:spLocks noChangeShapeType="1"/>
          </p:cNvSpPr>
          <p:nvPr/>
        </p:nvSpPr>
        <p:spPr bwMode="auto">
          <a:xfrm>
            <a:off x="3563938" y="2133600"/>
            <a:ext cx="0" cy="3382963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衡量單位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(Unit of Measure)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619250" y="1609725"/>
            <a:ext cx="4176713" cy="7397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TW" altLang="en-US" sz="2400" b="1">
                <a:latin typeface="微軟正黑體" pitchFamily="34" charset="-120"/>
                <a:ea typeface="微軟正黑體" pitchFamily="34" charset="-120"/>
              </a:rPr>
              <a:t>定義單位種類</a:t>
            </a:r>
            <a:endParaRPr lang="en-US" altLang="zh-TW" sz="2400" b="1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b="1">
                <a:latin typeface="微軟正黑體" pitchFamily="34" charset="-120"/>
                <a:ea typeface="微軟正黑體" pitchFamily="34" charset="-120"/>
              </a:rPr>
              <a:t>(UOM Classes)</a:t>
            </a:r>
            <a:r>
              <a:rPr lang="zh-TW" altLang="en-US" sz="2400" b="1"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24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>
            <a:off x="1600200" y="4059238"/>
            <a:ext cx="4267200" cy="7381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TW" altLang="en-US" sz="2400" b="1">
                <a:latin typeface="微軟正黑體" pitchFamily="34" charset="-120"/>
                <a:ea typeface="微軟正黑體" pitchFamily="34" charset="-120"/>
              </a:rPr>
              <a:t>定義同一單位種類內的轉換率</a:t>
            </a:r>
            <a:endParaRPr lang="en-US" altLang="zh-TW" sz="2400" b="1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b="1">
                <a:latin typeface="微軟正黑體" pitchFamily="34" charset="-120"/>
                <a:ea typeface="微軟正黑體" pitchFamily="34" charset="-120"/>
              </a:rPr>
              <a:t>(IntraClass Conversions)</a:t>
            </a:r>
            <a:endParaRPr lang="en-US" altLang="zh-TW" sz="24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799" name="Rectangle 11"/>
          <p:cNvSpPr>
            <a:spLocks noChangeArrowheads="1"/>
          </p:cNvSpPr>
          <p:nvPr/>
        </p:nvSpPr>
        <p:spPr bwMode="auto">
          <a:xfrm>
            <a:off x="1592263" y="5300663"/>
            <a:ext cx="4348162" cy="7397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TW" altLang="en-US" sz="2400" b="1">
                <a:latin typeface="微軟正黑體" pitchFamily="34" charset="-120"/>
                <a:ea typeface="微軟正黑體" pitchFamily="34" charset="-120"/>
              </a:rPr>
              <a:t>定義不同單位種類間的轉換率</a:t>
            </a:r>
            <a:endParaRPr lang="en-US" altLang="zh-TW" sz="2400" b="1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b="1">
                <a:latin typeface="微軟正黑體" pitchFamily="34" charset="-120"/>
                <a:ea typeface="微軟正黑體" pitchFamily="34" charset="-120"/>
              </a:rPr>
              <a:t>(InterClass Conversions)</a:t>
            </a:r>
            <a:endParaRPr lang="en-US" altLang="zh-TW" sz="24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800" name="Rectangle 14"/>
          <p:cNvSpPr>
            <a:spLocks noChangeArrowheads="1"/>
          </p:cNvSpPr>
          <p:nvPr/>
        </p:nvSpPr>
        <p:spPr bwMode="auto">
          <a:xfrm>
            <a:off x="1600200" y="2781300"/>
            <a:ext cx="4267200" cy="7381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TW" altLang="en-US" sz="2400" b="1">
                <a:latin typeface="微軟正黑體" pitchFamily="34" charset="-120"/>
                <a:ea typeface="微軟正黑體" pitchFamily="34" charset="-120"/>
              </a:rPr>
              <a:t>定義各單位</a:t>
            </a:r>
            <a:endParaRPr lang="en-US" altLang="zh-TW" sz="2400" b="1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b="1">
                <a:latin typeface="微軟正黑體" pitchFamily="34" charset="-120"/>
                <a:ea typeface="微軟正黑體" pitchFamily="34" charset="-120"/>
              </a:rPr>
              <a:t>(Non-Base UOM)</a:t>
            </a:r>
            <a:endParaRPr lang="zh-TW" altLang="en-US" sz="24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801" name="Rectangle 20"/>
          <p:cNvSpPr>
            <a:spLocks noChangeArrowheads="1"/>
          </p:cNvSpPr>
          <p:nvPr/>
        </p:nvSpPr>
        <p:spPr bwMode="auto">
          <a:xfrm>
            <a:off x="6402388" y="1700213"/>
            <a:ext cx="2273300" cy="5540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>
                <a:latin typeface="微軟正黑體" pitchFamily="34" charset="-120"/>
                <a:ea typeface="微軟正黑體" pitchFamily="34" charset="-120"/>
              </a:rPr>
              <a:t>  Base UOM</a:t>
            </a:r>
            <a:endParaRPr lang="en-US" altLang="zh-TW" sz="240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Unit of Measure Class(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單位類別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Units of Measure  Classes</a:t>
            </a:r>
          </a:p>
          <a:p>
            <a:pPr eaLnBrk="1" hangingPunct="1"/>
            <a:endParaRPr lang="en-US" altLang="zh-TW" sz="20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1300" y="2133600"/>
            <a:ext cx="6732588" cy="364807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Unit of Measure(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單位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Units of Measure  Units of Measure</a:t>
            </a:r>
          </a:p>
          <a:p>
            <a:pPr eaLnBrk="1" hangingPunct="1"/>
            <a:endParaRPr lang="en-US" altLang="zh-TW" sz="20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763" y="2276475"/>
            <a:ext cx="6732587" cy="38862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單位標準轉換率</a:t>
            </a:r>
          </a:p>
        </p:txBody>
      </p:sp>
      <p:graphicFrame>
        <p:nvGraphicFramePr>
          <p:cNvPr id="797700" name="Group 4"/>
          <p:cNvGraphicFramePr>
            <a:graphicFrameLocks noGrp="1"/>
          </p:cNvGraphicFramePr>
          <p:nvPr/>
        </p:nvGraphicFramePr>
        <p:xfrm>
          <a:off x="1219200" y="2151063"/>
          <a:ext cx="7543800" cy="3581401"/>
        </p:xfrm>
        <a:graphic>
          <a:graphicData uri="http://schemas.openxmlformats.org/drawingml/2006/table">
            <a:tbl>
              <a:tblPr/>
              <a:tblGrid>
                <a:gridCol w="1477963"/>
                <a:gridCol w="1417637"/>
                <a:gridCol w="914400"/>
                <a:gridCol w="990600"/>
                <a:gridCol w="2743200"/>
              </a:tblGrid>
              <a:tr h="873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UOM Class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UOM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UOM Code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Base UOM 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Standard Conversion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Quantity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Each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EA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Yes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None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Quantity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Dozen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DZ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No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1 DZ = 12 EA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Quantity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Box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BX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No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1 BX = 144 EA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Weight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Gram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GR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Yes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None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Weight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Kilogram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KG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No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1 KG = 1000 GR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Weight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Pound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LB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No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</a:rPr>
                        <a:t>1 LB = 454 GR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17" name="Rectangle 54"/>
          <p:cNvSpPr>
            <a:spLocks noChangeArrowheads="1"/>
          </p:cNvSpPr>
          <p:nvPr/>
        </p:nvSpPr>
        <p:spPr bwMode="auto">
          <a:xfrm>
            <a:off x="1295400" y="1522413"/>
            <a:ext cx="4800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 algn="l"/>
            <a:r>
              <a:rPr lang="en-US" altLang="zh-TW" sz="24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Standard Conversion 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09600"/>
            <a:ext cx="7705725" cy="6858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Conversions(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轉換值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－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Standard(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標準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Units of Measure  Conversions  (t) Standard</a:t>
            </a:r>
          </a:p>
          <a:p>
            <a:pPr eaLnBrk="1" hangingPunct="1"/>
            <a:endParaRPr lang="en-US" altLang="zh-TW" sz="20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7513" y="2317750"/>
            <a:ext cx="5980112" cy="399097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Intra-Class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Conversions(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同類別轉換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219200" y="1570038"/>
            <a:ext cx="3640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 algn="l"/>
            <a:r>
              <a:rPr lang="en-US" altLang="zh-TW" sz="24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Intra-Class Conversion :</a:t>
            </a:r>
          </a:p>
        </p:txBody>
      </p:sp>
      <p:graphicFrame>
        <p:nvGraphicFramePr>
          <p:cNvPr id="798725" name="Group 5"/>
          <p:cNvGraphicFramePr>
            <a:graphicFrameLocks noGrp="1"/>
          </p:cNvGraphicFramePr>
          <p:nvPr/>
        </p:nvGraphicFramePr>
        <p:xfrm>
          <a:off x="1219200" y="2417763"/>
          <a:ext cx="7467600" cy="2667000"/>
        </p:xfrm>
        <a:graphic>
          <a:graphicData uri="http://schemas.openxmlformats.org/drawingml/2006/table">
            <a:tbl>
              <a:tblPr/>
              <a:tblGrid>
                <a:gridCol w="1984648"/>
                <a:gridCol w="1672952"/>
                <a:gridCol w="990600"/>
                <a:gridCol w="990600"/>
                <a:gridCol w="1828800"/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Item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UOM Class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UOM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UOM Code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Conversion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Soda pop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Quantity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Case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 CS = 24 EA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Wine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Quantity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Case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 CS = 12 EA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Canned tomatoes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Quantity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Case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 CS = 10 EA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848600" cy="1035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>Conversions(</a:t>
            </a:r>
            <a:r>
              <a:rPr lang="zh-TW" altLang="en-US" sz="3200" dirty="0" smtClean="0">
                <a:effectLst/>
                <a:latin typeface="微軟正黑體" pitchFamily="34" charset="-120"/>
                <a:ea typeface="微軟正黑體" pitchFamily="34" charset="-120"/>
              </a:rPr>
              <a:t>轉換值</a:t>
            </a:r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dirty="0" smtClean="0">
                <a:effectLst/>
                <a:latin typeface="微軟正黑體" pitchFamily="34" charset="-120"/>
                <a:ea typeface="微軟正黑體" pitchFamily="34" charset="-120"/>
              </a:rPr>
              <a:t>－</a:t>
            </a:r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>Intra-Class(</a:t>
            </a:r>
            <a:r>
              <a:rPr lang="zh-TW" altLang="en-US" sz="3200" dirty="0" smtClean="0">
                <a:effectLst/>
                <a:latin typeface="微軟正黑體" pitchFamily="34" charset="-120"/>
                <a:ea typeface="微軟正黑體" pitchFamily="34" charset="-120"/>
              </a:rPr>
              <a:t>同類別</a:t>
            </a:r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Units of Measure  Conversions  (t) Intra-Class</a:t>
            </a:r>
          </a:p>
          <a:p>
            <a:pPr eaLnBrk="1" hangingPunct="1"/>
            <a:endParaRPr lang="en-US" altLang="zh-TW" sz="20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2276475"/>
            <a:ext cx="6192837" cy="41402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>Inter-Class</a:t>
            </a:r>
            <a:r>
              <a:rPr lang="zh-TW" altLang="en-US" sz="3200" dirty="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>Conversions(</a:t>
            </a:r>
            <a:r>
              <a:rPr lang="zh-TW" altLang="en-US" sz="3200" dirty="0" smtClean="0">
                <a:effectLst/>
                <a:latin typeface="微軟正黑體" pitchFamily="34" charset="-120"/>
                <a:ea typeface="微軟正黑體" pitchFamily="34" charset="-120"/>
              </a:rPr>
              <a:t>跨類別轉換</a:t>
            </a:r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dirty="0" smtClean="0"/>
          </a:p>
        </p:txBody>
      </p:sp>
      <p:sp>
        <p:nvSpPr>
          <p:cNvPr id="40963" name="Rectangle 1028"/>
          <p:cNvSpPr>
            <a:spLocks noChangeArrowheads="1"/>
          </p:cNvSpPr>
          <p:nvPr/>
        </p:nvSpPr>
        <p:spPr bwMode="auto">
          <a:xfrm>
            <a:off x="982663" y="1619250"/>
            <a:ext cx="3876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 algn="l"/>
            <a:r>
              <a:rPr lang="en-US" altLang="zh-TW" sz="24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Inter-class Conversion :</a:t>
            </a:r>
          </a:p>
        </p:txBody>
      </p:sp>
      <p:graphicFrame>
        <p:nvGraphicFramePr>
          <p:cNvPr id="799791" name="Group 1071"/>
          <p:cNvGraphicFramePr>
            <a:graphicFrameLocks noGrp="1"/>
          </p:cNvGraphicFramePr>
          <p:nvPr/>
        </p:nvGraphicFramePr>
        <p:xfrm>
          <a:off x="838200" y="2286000"/>
          <a:ext cx="8153400" cy="3089276"/>
        </p:xfrm>
        <a:graphic>
          <a:graphicData uri="http://schemas.openxmlformats.org/drawingml/2006/table">
            <a:tbl>
              <a:tblPr/>
              <a:tblGrid>
                <a:gridCol w="990600"/>
                <a:gridCol w="1295400"/>
                <a:gridCol w="942975"/>
                <a:gridCol w="936625"/>
                <a:gridCol w="1320800"/>
                <a:gridCol w="914400"/>
                <a:gridCol w="1752600"/>
              </a:tblGrid>
              <a:tr h="105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Item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Destination Base UOM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UOM Class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Conversion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Source Base UOM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UOM Class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Mathematical Relation ship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Water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Gram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Weight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Milliliter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Volume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 ML = 1 GR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Gasoline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Gram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Weight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1.35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Milliliter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Volume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1.35 ML = 1 GR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Mercury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Gram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Weight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0.074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Milliliter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Volume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0.074 ML = 1 GR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多廠組織架構</a:t>
            </a:r>
          </a:p>
        </p:txBody>
      </p:sp>
      <p:graphicFrame>
        <p:nvGraphicFramePr>
          <p:cNvPr id="1026" name="Object 1028"/>
          <p:cNvGraphicFramePr>
            <a:graphicFrameLocks noChangeAspect="1"/>
          </p:cNvGraphicFramePr>
          <p:nvPr/>
        </p:nvGraphicFramePr>
        <p:xfrm>
          <a:off x="1219200" y="1449388"/>
          <a:ext cx="7315200" cy="475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Visio" r:id="rId4" imgW="9323488" imgH="6065947" progId="Visio.Drawing.11">
                  <p:embed/>
                </p:oleObj>
              </mc:Choice>
              <mc:Fallback>
                <p:oleObj name="Visio" r:id="rId4" imgW="9323488" imgH="6065947" progId="Visio.Drawing.11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9388"/>
                        <a:ext cx="7315200" cy="475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60350"/>
            <a:ext cx="7315200" cy="1035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>Conversions(</a:t>
            </a:r>
            <a:r>
              <a:rPr lang="zh-TW" altLang="en-US" sz="3200" dirty="0" smtClean="0">
                <a:effectLst/>
                <a:latin typeface="微軟正黑體" pitchFamily="34" charset="-120"/>
                <a:ea typeface="微軟正黑體" pitchFamily="34" charset="-120"/>
              </a:rPr>
              <a:t>轉換值</a:t>
            </a:r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dirty="0" smtClean="0">
                <a:effectLst/>
                <a:latin typeface="微軟正黑體" pitchFamily="34" charset="-120"/>
                <a:ea typeface="微軟正黑體" pitchFamily="34" charset="-120"/>
              </a:rPr>
              <a:t>－</a:t>
            </a:r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>Inter-Class(</a:t>
            </a:r>
            <a:r>
              <a:rPr lang="zh-TW" altLang="en-US" sz="3200" dirty="0" smtClean="0">
                <a:effectLst/>
                <a:latin typeface="微軟正黑體" pitchFamily="34" charset="-120"/>
                <a:ea typeface="微軟正黑體" pitchFamily="34" charset="-120"/>
              </a:rPr>
              <a:t>跨類別</a:t>
            </a:r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Units of Measure  Conversions   (t) Inter-Class</a:t>
            </a:r>
          </a:p>
          <a:p>
            <a:pPr eaLnBrk="1" hangingPunct="1"/>
            <a:endParaRPr lang="en-US" altLang="zh-TW" sz="20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2254250"/>
            <a:ext cx="6048375" cy="405447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>UOM</a:t>
            </a:r>
            <a:r>
              <a:rPr lang="zh-TW" altLang="en-US" sz="3200" dirty="0" smtClean="0">
                <a:effectLst/>
                <a:latin typeface="微軟正黑體" pitchFamily="34" charset="-120"/>
                <a:ea typeface="微軟正黑體" pitchFamily="34" charset="-120"/>
              </a:rPr>
              <a:t>單位轉換</a:t>
            </a:r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>Oracle Function</a:t>
            </a:r>
            <a:endParaRPr lang="zh-TW" altLang="en-US" sz="3200" dirty="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476375" y="1526589"/>
            <a:ext cx="6954838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buFont typeface="Wingdings" pitchFamily="2" charset="2"/>
              <a:buChar char="v"/>
            </a:pPr>
            <a:r>
              <a:rPr lang="zh-TW" altLang="en-US" sz="2400" dirty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單位轉換，同時考慮</a:t>
            </a:r>
            <a:r>
              <a:rPr lang="en-US" altLang="zh-TW" sz="2400" dirty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Standard</a:t>
            </a:r>
            <a:r>
              <a:rPr lang="zh-TW" altLang="en-US" sz="2400" dirty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400" dirty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Inter-Class</a:t>
            </a:r>
            <a:r>
              <a:rPr lang="zh-TW" altLang="en-US" sz="2400" dirty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、  </a:t>
            </a:r>
            <a:r>
              <a:rPr lang="en-US" altLang="zh-TW" sz="2400" dirty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Intra-Class Conversion</a:t>
            </a:r>
          </a:p>
          <a:p>
            <a:pPr algn="l">
              <a:buFont typeface="Wingdings" pitchFamily="2" charset="2"/>
              <a:buChar char="v"/>
            </a:pPr>
            <a:r>
              <a:rPr lang="en-US" altLang="zh-TW" sz="2400" dirty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FUNCTION  </a:t>
            </a:r>
            <a:r>
              <a:rPr lang="en-US" altLang="zh-TW" sz="2400" dirty="0" err="1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INV_CONVERT.inv_um_convert</a:t>
            </a:r>
            <a:r>
              <a:rPr lang="en-US" altLang="zh-TW" sz="2400" dirty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0" lvl="1" algn="l">
              <a:buFont typeface="Wingdings" pitchFamily="2" charset="2"/>
              <a:buChar char="u"/>
            </a:pPr>
            <a:r>
              <a:rPr lang="zh-TW" altLang="en-US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參數</a:t>
            </a:r>
            <a:endParaRPr lang="en-US" altLang="zh-TW" sz="2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l"/>
            <a:r>
              <a:rPr lang="en-US" altLang="zh-TW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2400"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item_id</a:t>
            </a:r>
            <a:r>
              <a:rPr lang="en-US" altLang="zh-TW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                 number,</a:t>
            </a:r>
          </a:p>
          <a:p>
            <a:pPr algn="l"/>
            <a:r>
              <a:rPr lang="en-US" altLang="zh-TW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    precision                number,</a:t>
            </a:r>
          </a:p>
          <a:p>
            <a:pPr algn="l"/>
            <a:r>
              <a:rPr lang="en-US" altLang="zh-TW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2400"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from_quantity</a:t>
            </a:r>
            <a:r>
              <a:rPr lang="en-US" altLang="zh-TW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    number,</a:t>
            </a:r>
          </a:p>
          <a:p>
            <a:pPr algn="l"/>
            <a:r>
              <a:rPr lang="en-US" altLang="zh-TW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2400"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from_unit</a:t>
            </a:r>
            <a:r>
              <a:rPr lang="en-US" altLang="zh-TW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             varchar2,</a:t>
            </a:r>
          </a:p>
          <a:p>
            <a:pPr algn="l"/>
            <a:r>
              <a:rPr lang="en-US" altLang="zh-TW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2400"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to_unit</a:t>
            </a:r>
            <a:r>
              <a:rPr lang="en-US" altLang="zh-TW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                   varchar2,</a:t>
            </a:r>
          </a:p>
          <a:p>
            <a:pPr algn="l"/>
            <a:r>
              <a:rPr lang="en-US" altLang="zh-TW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2400"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from_name</a:t>
            </a:r>
            <a:r>
              <a:rPr lang="en-US" altLang="zh-TW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           varchar2,</a:t>
            </a:r>
          </a:p>
          <a:p>
            <a:pPr algn="l"/>
            <a:r>
              <a:rPr lang="en-US" altLang="zh-TW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2400"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to_name</a:t>
            </a:r>
            <a:r>
              <a:rPr lang="en-US" altLang="zh-TW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                varchar2 </a:t>
            </a:r>
            <a:endParaRPr lang="en-US" altLang="zh-TW" sz="28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>UOM</a:t>
            </a:r>
            <a:r>
              <a:rPr lang="zh-TW" altLang="en-US" sz="3200" dirty="0" smtClean="0">
                <a:effectLst/>
                <a:latin typeface="微軟正黑體" pitchFamily="34" charset="-120"/>
                <a:ea typeface="微軟正黑體" pitchFamily="34" charset="-120"/>
              </a:rPr>
              <a:t>單位轉換</a:t>
            </a:r>
            <a:r>
              <a:rPr lang="en-US" altLang="zh-TW" sz="3200" dirty="0" smtClean="0">
                <a:effectLst/>
                <a:latin typeface="微軟正黑體" pitchFamily="34" charset="-120"/>
                <a:ea typeface="微軟正黑體" pitchFamily="34" charset="-120"/>
              </a:rPr>
              <a:t>Oracle Function</a:t>
            </a:r>
            <a:r>
              <a:rPr lang="zh-TW" altLang="en-US" sz="3200" dirty="0" smtClean="0">
                <a:effectLst/>
                <a:latin typeface="微軟正黑體" pitchFamily="34" charset="-120"/>
                <a:ea typeface="微軟正黑體" pitchFamily="34" charset="-120"/>
              </a:rPr>
              <a:t>範例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6866544" cy="4525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180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Item Category(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料號分類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28725" y="1571625"/>
            <a:ext cx="3630613" cy="523875"/>
          </a:xfrm>
        </p:spPr>
        <p:txBody>
          <a:bodyPr lIns="92075" tIns="46038" rIns="92075" bIns="46038">
            <a:spAutoFit/>
          </a:bodyPr>
          <a:lstStyle/>
          <a:p>
            <a:pPr marL="0" indent="0" defTabSz="346075" eaLnBrk="1" hangingPunct="1">
              <a:buFont typeface="Wingdings" pitchFamily="2" charset="2"/>
              <a:buNone/>
            </a:pPr>
            <a:r>
              <a:rPr lang="zh-TW" altLang="en-US" sz="2800" smtClean="0">
                <a:effectLst/>
                <a:latin typeface="微軟正黑體" pitchFamily="34" charset="-120"/>
                <a:ea typeface="微軟正黑體" pitchFamily="34" charset="-120"/>
              </a:rPr>
              <a:t>料件分類組合的架構</a:t>
            </a:r>
          </a:p>
        </p:txBody>
      </p:sp>
      <p:grpSp>
        <p:nvGrpSpPr>
          <p:cNvPr id="44036" name="Group 5"/>
          <p:cNvGrpSpPr>
            <a:grpSpLocks/>
          </p:cNvGrpSpPr>
          <p:nvPr/>
        </p:nvGrpSpPr>
        <p:grpSpPr bwMode="auto">
          <a:xfrm>
            <a:off x="2120900" y="3913188"/>
            <a:ext cx="534988" cy="882650"/>
            <a:chOff x="800" y="2523"/>
            <a:chExt cx="337" cy="556"/>
          </a:xfrm>
        </p:grpSpPr>
        <p:sp>
          <p:nvSpPr>
            <p:cNvPr id="44181" name="Freeform 6"/>
            <p:cNvSpPr>
              <a:spLocks/>
            </p:cNvSpPr>
            <p:nvPr/>
          </p:nvSpPr>
          <p:spPr bwMode="auto">
            <a:xfrm>
              <a:off x="900" y="2573"/>
              <a:ext cx="237" cy="506"/>
            </a:xfrm>
            <a:custGeom>
              <a:avLst/>
              <a:gdLst>
                <a:gd name="T0" fmla="*/ 236 w 237"/>
                <a:gd name="T1" fmla="*/ 453 h 506"/>
                <a:gd name="T2" fmla="*/ 236 w 237"/>
                <a:gd name="T3" fmla="*/ 0 h 506"/>
                <a:gd name="T4" fmla="*/ 0 w 237"/>
                <a:gd name="T5" fmla="*/ 53 h 506"/>
                <a:gd name="T6" fmla="*/ 0 w 237"/>
                <a:gd name="T7" fmla="*/ 505 h 506"/>
                <a:gd name="T8" fmla="*/ 236 w 237"/>
                <a:gd name="T9" fmla="*/ 453 h 5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7"/>
                <a:gd name="T16" fmla="*/ 0 h 506"/>
                <a:gd name="T17" fmla="*/ 237 w 237"/>
                <a:gd name="T18" fmla="*/ 506 h 5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7" h="506">
                  <a:moveTo>
                    <a:pt x="236" y="453"/>
                  </a:moveTo>
                  <a:lnTo>
                    <a:pt x="236" y="0"/>
                  </a:lnTo>
                  <a:lnTo>
                    <a:pt x="0" y="53"/>
                  </a:lnTo>
                  <a:lnTo>
                    <a:pt x="0" y="505"/>
                  </a:lnTo>
                  <a:lnTo>
                    <a:pt x="236" y="453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82" name="Freeform 7"/>
            <p:cNvSpPr>
              <a:spLocks/>
            </p:cNvSpPr>
            <p:nvPr/>
          </p:nvSpPr>
          <p:spPr bwMode="auto">
            <a:xfrm>
              <a:off x="800" y="2573"/>
              <a:ext cx="102" cy="506"/>
            </a:xfrm>
            <a:custGeom>
              <a:avLst/>
              <a:gdLst>
                <a:gd name="T0" fmla="*/ 101 w 102"/>
                <a:gd name="T1" fmla="*/ 505 h 506"/>
                <a:gd name="T2" fmla="*/ 100 w 102"/>
                <a:gd name="T3" fmla="*/ 52 h 506"/>
                <a:gd name="T4" fmla="*/ 0 w 102"/>
                <a:gd name="T5" fmla="*/ 0 h 506"/>
                <a:gd name="T6" fmla="*/ 0 w 102"/>
                <a:gd name="T7" fmla="*/ 453 h 506"/>
                <a:gd name="T8" fmla="*/ 101 w 102"/>
                <a:gd name="T9" fmla="*/ 505 h 5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506"/>
                <a:gd name="T17" fmla="*/ 102 w 102"/>
                <a:gd name="T18" fmla="*/ 506 h 5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506">
                  <a:moveTo>
                    <a:pt x="101" y="505"/>
                  </a:moveTo>
                  <a:lnTo>
                    <a:pt x="100" y="52"/>
                  </a:lnTo>
                  <a:lnTo>
                    <a:pt x="0" y="0"/>
                  </a:lnTo>
                  <a:lnTo>
                    <a:pt x="0" y="453"/>
                  </a:lnTo>
                  <a:lnTo>
                    <a:pt x="101" y="505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83" name="Freeform 8"/>
            <p:cNvSpPr>
              <a:spLocks/>
            </p:cNvSpPr>
            <p:nvPr/>
          </p:nvSpPr>
          <p:spPr bwMode="auto">
            <a:xfrm>
              <a:off x="800" y="2523"/>
              <a:ext cx="337" cy="105"/>
            </a:xfrm>
            <a:custGeom>
              <a:avLst/>
              <a:gdLst>
                <a:gd name="T0" fmla="*/ 336 w 337"/>
                <a:gd name="T1" fmla="*/ 50 h 105"/>
                <a:gd name="T2" fmla="*/ 235 w 337"/>
                <a:gd name="T3" fmla="*/ 0 h 105"/>
                <a:gd name="T4" fmla="*/ 0 w 337"/>
                <a:gd name="T5" fmla="*/ 51 h 105"/>
                <a:gd name="T6" fmla="*/ 99 w 337"/>
                <a:gd name="T7" fmla="*/ 104 h 105"/>
                <a:gd name="T8" fmla="*/ 336 w 337"/>
                <a:gd name="T9" fmla="*/ 5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7"/>
                <a:gd name="T16" fmla="*/ 0 h 105"/>
                <a:gd name="T17" fmla="*/ 337 w 337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7" h="105">
                  <a:moveTo>
                    <a:pt x="336" y="50"/>
                  </a:moveTo>
                  <a:lnTo>
                    <a:pt x="235" y="0"/>
                  </a:lnTo>
                  <a:lnTo>
                    <a:pt x="0" y="51"/>
                  </a:lnTo>
                  <a:lnTo>
                    <a:pt x="99" y="104"/>
                  </a:lnTo>
                  <a:lnTo>
                    <a:pt x="336" y="5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84" name="Freeform 9"/>
            <p:cNvSpPr>
              <a:spLocks/>
            </p:cNvSpPr>
            <p:nvPr/>
          </p:nvSpPr>
          <p:spPr bwMode="auto">
            <a:xfrm>
              <a:off x="952" y="2637"/>
              <a:ext cx="49" cy="144"/>
            </a:xfrm>
            <a:custGeom>
              <a:avLst/>
              <a:gdLst>
                <a:gd name="T0" fmla="*/ 48 w 49"/>
                <a:gd name="T1" fmla="*/ 133 h 144"/>
                <a:gd name="T2" fmla="*/ 48 w 49"/>
                <a:gd name="T3" fmla="*/ 0 h 144"/>
                <a:gd name="T4" fmla="*/ 0 w 49"/>
                <a:gd name="T5" fmla="*/ 8 h 144"/>
                <a:gd name="T6" fmla="*/ 0 w 49"/>
                <a:gd name="T7" fmla="*/ 143 h 144"/>
                <a:gd name="T8" fmla="*/ 48 w 49"/>
                <a:gd name="T9" fmla="*/ 133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144"/>
                <a:gd name="T17" fmla="*/ 49 w 49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144">
                  <a:moveTo>
                    <a:pt x="48" y="133"/>
                  </a:moveTo>
                  <a:lnTo>
                    <a:pt x="48" y="0"/>
                  </a:lnTo>
                  <a:lnTo>
                    <a:pt x="0" y="8"/>
                  </a:lnTo>
                  <a:lnTo>
                    <a:pt x="0" y="143"/>
                  </a:lnTo>
                  <a:lnTo>
                    <a:pt x="48" y="133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85" name="Freeform 10"/>
            <p:cNvSpPr>
              <a:spLocks/>
            </p:cNvSpPr>
            <p:nvPr/>
          </p:nvSpPr>
          <p:spPr bwMode="auto">
            <a:xfrm>
              <a:off x="901" y="2960"/>
              <a:ext cx="236" cy="69"/>
            </a:xfrm>
            <a:custGeom>
              <a:avLst/>
              <a:gdLst>
                <a:gd name="T0" fmla="*/ 235 w 236"/>
                <a:gd name="T1" fmla="*/ 16 h 69"/>
                <a:gd name="T2" fmla="*/ 235 w 236"/>
                <a:gd name="T3" fmla="*/ 0 h 69"/>
                <a:gd name="T4" fmla="*/ 0 w 236"/>
                <a:gd name="T5" fmla="*/ 50 h 69"/>
                <a:gd name="T6" fmla="*/ 0 w 236"/>
                <a:gd name="T7" fmla="*/ 68 h 69"/>
                <a:gd name="T8" fmla="*/ 235 w 236"/>
                <a:gd name="T9" fmla="*/ 16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69"/>
                <a:gd name="T17" fmla="*/ 236 w 236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69">
                  <a:moveTo>
                    <a:pt x="235" y="16"/>
                  </a:moveTo>
                  <a:lnTo>
                    <a:pt x="235" y="0"/>
                  </a:lnTo>
                  <a:lnTo>
                    <a:pt x="0" y="50"/>
                  </a:lnTo>
                  <a:lnTo>
                    <a:pt x="0" y="68"/>
                  </a:lnTo>
                  <a:lnTo>
                    <a:pt x="235" y="16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86" name="Freeform 11"/>
            <p:cNvSpPr>
              <a:spLocks/>
            </p:cNvSpPr>
            <p:nvPr/>
          </p:nvSpPr>
          <p:spPr bwMode="auto">
            <a:xfrm>
              <a:off x="1033" y="2592"/>
              <a:ext cx="23" cy="399"/>
            </a:xfrm>
            <a:custGeom>
              <a:avLst/>
              <a:gdLst>
                <a:gd name="T0" fmla="*/ 22 w 23"/>
                <a:gd name="T1" fmla="*/ 0 h 399"/>
                <a:gd name="T2" fmla="*/ 1 w 23"/>
                <a:gd name="T3" fmla="*/ 4 h 399"/>
                <a:gd name="T4" fmla="*/ 0 w 23"/>
                <a:gd name="T5" fmla="*/ 398 h 399"/>
                <a:gd name="T6" fmla="*/ 20 w 23"/>
                <a:gd name="T7" fmla="*/ 394 h 399"/>
                <a:gd name="T8" fmla="*/ 22 w 23"/>
                <a:gd name="T9" fmla="*/ 0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399"/>
                <a:gd name="T17" fmla="*/ 23 w 23"/>
                <a:gd name="T18" fmla="*/ 399 h 3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399">
                  <a:moveTo>
                    <a:pt x="22" y="0"/>
                  </a:moveTo>
                  <a:lnTo>
                    <a:pt x="1" y="4"/>
                  </a:lnTo>
                  <a:lnTo>
                    <a:pt x="0" y="398"/>
                  </a:lnTo>
                  <a:lnTo>
                    <a:pt x="20" y="394"/>
                  </a:lnTo>
                  <a:lnTo>
                    <a:pt x="22" y="0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87" name="Freeform 12"/>
            <p:cNvSpPr>
              <a:spLocks/>
            </p:cNvSpPr>
            <p:nvPr/>
          </p:nvSpPr>
          <p:spPr bwMode="auto">
            <a:xfrm>
              <a:off x="1049" y="2627"/>
              <a:ext cx="88" cy="38"/>
            </a:xfrm>
            <a:custGeom>
              <a:avLst/>
              <a:gdLst>
                <a:gd name="T0" fmla="*/ 87 w 88"/>
                <a:gd name="T1" fmla="*/ 18 h 38"/>
                <a:gd name="T2" fmla="*/ 87 w 88"/>
                <a:gd name="T3" fmla="*/ 0 h 38"/>
                <a:gd name="T4" fmla="*/ 0 w 88"/>
                <a:gd name="T5" fmla="*/ 18 h 38"/>
                <a:gd name="T6" fmla="*/ 0 w 88"/>
                <a:gd name="T7" fmla="*/ 37 h 38"/>
                <a:gd name="T8" fmla="*/ 87 w 88"/>
                <a:gd name="T9" fmla="*/ 1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38"/>
                <a:gd name="T17" fmla="*/ 88 w 88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38">
                  <a:moveTo>
                    <a:pt x="87" y="18"/>
                  </a:moveTo>
                  <a:lnTo>
                    <a:pt x="87" y="0"/>
                  </a:lnTo>
                  <a:lnTo>
                    <a:pt x="0" y="18"/>
                  </a:lnTo>
                  <a:lnTo>
                    <a:pt x="0" y="37"/>
                  </a:lnTo>
                  <a:lnTo>
                    <a:pt x="87" y="18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88" name="Freeform 13"/>
            <p:cNvSpPr>
              <a:spLocks/>
            </p:cNvSpPr>
            <p:nvPr/>
          </p:nvSpPr>
          <p:spPr bwMode="auto">
            <a:xfrm>
              <a:off x="1046" y="2682"/>
              <a:ext cx="91" cy="37"/>
            </a:xfrm>
            <a:custGeom>
              <a:avLst/>
              <a:gdLst>
                <a:gd name="T0" fmla="*/ 90 w 91"/>
                <a:gd name="T1" fmla="*/ 16 h 37"/>
                <a:gd name="T2" fmla="*/ 89 w 91"/>
                <a:gd name="T3" fmla="*/ 0 h 37"/>
                <a:gd name="T4" fmla="*/ 0 w 91"/>
                <a:gd name="T5" fmla="*/ 19 h 37"/>
                <a:gd name="T6" fmla="*/ 0 w 91"/>
                <a:gd name="T7" fmla="*/ 36 h 37"/>
                <a:gd name="T8" fmla="*/ 90 w 91"/>
                <a:gd name="T9" fmla="*/ 1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37"/>
                <a:gd name="T17" fmla="*/ 91 w 91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37">
                  <a:moveTo>
                    <a:pt x="90" y="16"/>
                  </a:moveTo>
                  <a:lnTo>
                    <a:pt x="89" y="0"/>
                  </a:lnTo>
                  <a:lnTo>
                    <a:pt x="0" y="19"/>
                  </a:lnTo>
                  <a:lnTo>
                    <a:pt x="0" y="36"/>
                  </a:lnTo>
                  <a:lnTo>
                    <a:pt x="90" y="16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4037" name="Group 14"/>
          <p:cNvGrpSpPr>
            <a:grpSpLocks/>
          </p:cNvGrpSpPr>
          <p:nvPr/>
        </p:nvGrpSpPr>
        <p:grpSpPr bwMode="auto">
          <a:xfrm>
            <a:off x="1982788" y="5305425"/>
            <a:ext cx="819150" cy="528638"/>
            <a:chOff x="713" y="3400"/>
            <a:chExt cx="516" cy="333"/>
          </a:xfrm>
        </p:grpSpPr>
        <p:sp>
          <p:nvSpPr>
            <p:cNvPr id="44174" name="Freeform 15"/>
            <p:cNvSpPr>
              <a:spLocks/>
            </p:cNvSpPr>
            <p:nvPr/>
          </p:nvSpPr>
          <p:spPr bwMode="auto">
            <a:xfrm>
              <a:off x="714" y="3403"/>
              <a:ext cx="250" cy="251"/>
            </a:xfrm>
            <a:custGeom>
              <a:avLst/>
              <a:gdLst>
                <a:gd name="T0" fmla="*/ 238 w 250"/>
                <a:gd name="T1" fmla="*/ 217 h 251"/>
                <a:gd name="T2" fmla="*/ 222 w 250"/>
                <a:gd name="T3" fmla="*/ 205 h 251"/>
                <a:gd name="T4" fmla="*/ 180 w 250"/>
                <a:gd name="T5" fmla="*/ 207 h 251"/>
                <a:gd name="T6" fmla="*/ 128 w 250"/>
                <a:gd name="T7" fmla="*/ 230 h 251"/>
                <a:gd name="T8" fmla="*/ 86 w 250"/>
                <a:gd name="T9" fmla="*/ 247 h 251"/>
                <a:gd name="T10" fmla="*/ 44 w 250"/>
                <a:gd name="T11" fmla="*/ 245 h 251"/>
                <a:gd name="T12" fmla="*/ 10 w 250"/>
                <a:gd name="T13" fmla="*/ 227 h 251"/>
                <a:gd name="T14" fmla="*/ 0 w 250"/>
                <a:gd name="T15" fmla="*/ 195 h 251"/>
                <a:gd name="T16" fmla="*/ 20 w 250"/>
                <a:gd name="T17" fmla="*/ 150 h 251"/>
                <a:gd name="T18" fmla="*/ 60 w 250"/>
                <a:gd name="T19" fmla="*/ 112 h 251"/>
                <a:gd name="T20" fmla="*/ 115 w 250"/>
                <a:gd name="T21" fmla="*/ 90 h 251"/>
                <a:gd name="T22" fmla="*/ 162 w 250"/>
                <a:gd name="T23" fmla="*/ 71 h 251"/>
                <a:gd name="T24" fmla="*/ 182 w 250"/>
                <a:gd name="T25" fmla="*/ 45 h 251"/>
                <a:gd name="T26" fmla="*/ 178 w 250"/>
                <a:gd name="T27" fmla="*/ 30 h 251"/>
                <a:gd name="T28" fmla="*/ 157 w 250"/>
                <a:gd name="T29" fmla="*/ 15 h 251"/>
                <a:gd name="T30" fmla="*/ 129 w 250"/>
                <a:gd name="T31" fmla="*/ 9 h 251"/>
                <a:gd name="T32" fmla="*/ 127 w 250"/>
                <a:gd name="T33" fmla="*/ 0 h 251"/>
                <a:gd name="T34" fmla="*/ 160 w 250"/>
                <a:gd name="T35" fmla="*/ 6 h 251"/>
                <a:gd name="T36" fmla="*/ 185 w 250"/>
                <a:gd name="T37" fmla="*/ 23 h 251"/>
                <a:gd name="T38" fmla="*/ 192 w 250"/>
                <a:gd name="T39" fmla="*/ 33 h 251"/>
                <a:gd name="T40" fmla="*/ 193 w 250"/>
                <a:gd name="T41" fmla="*/ 41 h 251"/>
                <a:gd name="T42" fmla="*/ 191 w 250"/>
                <a:gd name="T43" fmla="*/ 50 h 251"/>
                <a:gd name="T44" fmla="*/ 175 w 250"/>
                <a:gd name="T45" fmla="*/ 73 h 251"/>
                <a:gd name="T46" fmla="*/ 144 w 250"/>
                <a:gd name="T47" fmla="*/ 92 h 251"/>
                <a:gd name="T48" fmla="*/ 96 w 250"/>
                <a:gd name="T49" fmla="*/ 105 h 251"/>
                <a:gd name="T50" fmla="*/ 47 w 250"/>
                <a:gd name="T51" fmla="*/ 133 h 251"/>
                <a:gd name="T52" fmla="*/ 18 w 250"/>
                <a:gd name="T53" fmla="*/ 170 h 251"/>
                <a:gd name="T54" fmla="*/ 10 w 250"/>
                <a:gd name="T55" fmla="*/ 192 h 251"/>
                <a:gd name="T56" fmla="*/ 10 w 250"/>
                <a:gd name="T57" fmla="*/ 205 h 251"/>
                <a:gd name="T58" fmla="*/ 13 w 250"/>
                <a:gd name="T59" fmla="*/ 215 h 251"/>
                <a:gd name="T60" fmla="*/ 25 w 250"/>
                <a:gd name="T61" fmla="*/ 227 h 251"/>
                <a:gd name="T62" fmla="*/ 43 w 250"/>
                <a:gd name="T63" fmla="*/ 235 h 251"/>
                <a:gd name="T64" fmla="*/ 67 w 250"/>
                <a:gd name="T65" fmla="*/ 240 h 251"/>
                <a:gd name="T66" fmla="*/ 91 w 250"/>
                <a:gd name="T67" fmla="*/ 235 h 251"/>
                <a:gd name="T68" fmla="*/ 116 w 250"/>
                <a:gd name="T69" fmla="*/ 225 h 251"/>
                <a:gd name="T70" fmla="*/ 137 w 250"/>
                <a:gd name="T71" fmla="*/ 215 h 251"/>
                <a:gd name="T72" fmla="*/ 156 w 250"/>
                <a:gd name="T73" fmla="*/ 206 h 251"/>
                <a:gd name="T74" fmla="*/ 177 w 250"/>
                <a:gd name="T75" fmla="*/ 198 h 251"/>
                <a:gd name="T76" fmla="*/ 199 w 250"/>
                <a:gd name="T77" fmla="*/ 193 h 251"/>
                <a:gd name="T78" fmla="*/ 218 w 250"/>
                <a:gd name="T79" fmla="*/ 195 h 251"/>
                <a:gd name="T80" fmla="*/ 233 w 250"/>
                <a:gd name="T81" fmla="*/ 202 h 251"/>
                <a:gd name="T82" fmla="*/ 244 w 250"/>
                <a:gd name="T83" fmla="*/ 211 h 251"/>
                <a:gd name="T84" fmla="*/ 249 w 250"/>
                <a:gd name="T85" fmla="*/ 216 h 25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0"/>
                <a:gd name="T130" fmla="*/ 0 h 251"/>
                <a:gd name="T131" fmla="*/ 250 w 250"/>
                <a:gd name="T132" fmla="*/ 251 h 25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0" h="251">
                  <a:moveTo>
                    <a:pt x="241" y="222"/>
                  </a:moveTo>
                  <a:lnTo>
                    <a:pt x="240" y="221"/>
                  </a:lnTo>
                  <a:lnTo>
                    <a:pt x="238" y="217"/>
                  </a:lnTo>
                  <a:lnTo>
                    <a:pt x="235" y="213"/>
                  </a:lnTo>
                  <a:lnTo>
                    <a:pt x="229" y="208"/>
                  </a:lnTo>
                  <a:lnTo>
                    <a:pt x="222" y="205"/>
                  </a:lnTo>
                  <a:lnTo>
                    <a:pt x="211" y="202"/>
                  </a:lnTo>
                  <a:lnTo>
                    <a:pt x="197" y="203"/>
                  </a:lnTo>
                  <a:lnTo>
                    <a:pt x="180" y="207"/>
                  </a:lnTo>
                  <a:lnTo>
                    <a:pt x="161" y="215"/>
                  </a:lnTo>
                  <a:lnTo>
                    <a:pt x="144" y="222"/>
                  </a:lnTo>
                  <a:lnTo>
                    <a:pt x="128" y="230"/>
                  </a:lnTo>
                  <a:lnTo>
                    <a:pt x="114" y="237"/>
                  </a:lnTo>
                  <a:lnTo>
                    <a:pt x="100" y="243"/>
                  </a:lnTo>
                  <a:lnTo>
                    <a:pt x="86" y="247"/>
                  </a:lnTo>
                  <a:lnTo>
                    <a:pt x="72" y="250"/>
                  </a:lnTo>
                  <a:lnTo>
                    <a:pt x="58" y="249"/>
                  </a:lnTo>
                  <a:lnTo>
                    <a:pt x="44" y="245"/>
                  </a:lnTo>
                  <a:lnTo>
                    <a:pt x="30" y="241"/>
                  </a:lnTo>
                  <a:lnTo>
                    <a:pt x="20" y="235"/>
                  </a:lnTo>
                  <a:lnTo>
                    <a:pt x="10" y="227"/>
                  </a:lnTo>
                  <a:lnTo>
                    <a:pt x="4" y="218"/>
                  </a:lnTo>
                  <a:lnTo>
                    <a:pt x="0" y="207"/>
                  </a:lnTo>
                  <a:lnTo>
                    <a:pt x="0" y="195"/>
                  </a:lnTo>
                  <a:lnTo>
                    <a:pt x="4" y="180"/>
                  </a:lnTo>
                  <a:lnTo>
                    <a:pt x="10" y="165"/>
                  </a:lnTo>
                  <a:lnTo>
                    <a:pt x="20" y="150"/>
                  </a:lnTo>
                  <a:lnTo>
                    <a:pt x="31" y="136"/>
                  </a:lnTo>
                  <a:lnTo>
                    <a:pt x="45" y="123"/>
                  </a:lnTo>
                  <a:lnTo>
                    <a:pt x="60" y="112"/>
                  </a:lnTo>
                  <a:lnTo>
                    <a:pt x="76" y="102"/>
                  </a:lnTo>
                  <a:lnTo>
                    <a:pt x="95" y="95"/>
                  </a:lnTo>
                  <a:lnTo>
                    <a:pt x="115" y="90"/>
                  </a:lnTo>
                  <a:lnTo>
                    <a:pt x="133" y="85"/>
                  </a:lnTo>
                  <a:lnTo>
                    <a:pt x="149" y="79"/>
                  </a:lnTo>
                  <a:lnTo>
                    <a:pt x="162" y="71"/>
                  </a:lnTo>
                  <a:lnTo>
                    <a:pt x="172" y="62"/>
                  </a:lnTo>
                  <a:lnTo>
                    <a:pt x="178" y="54"/>
                  </a:lnTo>
                  <a:lnTo>
                    <a:pt x="182" y="45"/>
                  </a:lnTo>
                  <a:lnTo>
                    <a:pt x="183" y="39"/>
                  </a:lnTo>
                  <a:lnTo>
                    <a:pt x="182" y="34"/>
                  </a:lnTo>
                  <a:lnTo>
                    <a:pt x="178" y="30"/>
                  </a:lnTo>
                  <a:lnTo>
                    <a:pt x="172" y="25"/>
                  </a:lnTo>
                  <a:lnTo>
                    <a:pt x="165" y="20"/>
                  </a:lnTo>
                  <a:lnTo>
                    <a:pt x="157" y="15"/>
                  </a:lnTo>
                  <a:lnTo>
                    <a:pt x="147" y="11"/>
                  </a:lnTo>
                  <a:lnTo>
                    <a:pt x="138" y="9"/>
                  </a:lnTo>
                  <a:lnTo>
                    <a:pt x="129" y="9"/>
                  </a:lnTo>
                  <a:lnTo>
                    <a:pt x="120" y="10"/>
                  </a:lnTo>
                  <a:lnTo>
                    <a:pt x="116" y="2"/>
                  </a:lnTo>
                  <a:lnTo>
                    <a:pt x="127" y="0"/>
                  </a:lnTo>
                  <a:lnTo>
                    <a:pt x="138" y="0"/>
                  </a:lnTo>
                  <a:lnTo>
                    <a:pt x="149" y="2"/>
                  </a:lnTo>
                  <a:lnTo>
                    <a:pt x="160" y="6"/>
                  </a:lnTo>
                  <a:lnTo>
                    <a:pt x="169" y="11"/>
                  </a:lnTo>
                  <a:lnTo>
                    <a:pt x="178" y="17"/>
                  </a:lnTo>
                  <a:lnTo>
                    <a:pt x="185" y="23"/>
                  </a:lnTo>
                  <a:lnTo>
                    <a:pt x="189" y="28"/>
                  </a:lnTo>
                  <a:lnTo>
                    <a:pt x="191" y="30"/>
                  </a:lnTo>
                  <a:lnTo>
                    <a:pt x="192" y="33"/>
                  </a:lnTo>
                  <a:lnTo>
                    <a:pt x="193" y="35"/>
                  </a:lnTo>
                  <a:lnTo>
                    <a:pt x="193" y="38"/>
                  </a:lnTo>
                  <a:lnTo>
                    <a:pt x="193" y="41"/>
                  </a:lnTo>
                  <a:lnTo>
                    <a:pt x="193" y="44"/>
                  </a:lnTo>
                  <a:lnTo>
                    <a:pt x="192" y="47"/>
                  </a:lnTo>
                  <a:lnTo>
                    <a:pt x="191" y="50"/>
                  </a:lnTo>
                  <a:lnTo>
                    <a:pt x="188" y="58"/>
                  </a:lnTo>
                  <a:lnTo>
                    <a:pt x="182" y="65"/>
                  </a:lnTo>
                  <a:lnTo>
                    <a:pt x="175" y="73"/>
                  </a:lnTo>
                  <a:lnTo>
                    <a:pt x="166" y="80"/>
                  </a:lnTo>
                  <a:lnTo>
                    <a:pt x="156" y="86"/>
                  </a:lnTo>
                  <a:lnTo>
                    <a:pt x="144" y="92"/>
                  </a:lnTo>
                  <a:lnTo>
                    <a:pt x="131" y="96"/>
                  </a:lnTo>
                  <a:lnTo>
                    <a:pt x="116" y="100"/>
                  </a:lnTo>
                  <a:lnTo>
                    <a:pt x="96" y="105"/>
                  </a:lnTo>
                  <a:lnTo>
                    <a:pt x="77" y="112"/>
                  </a:lnTo>
                  <a:lnTo>
                    <a:pt x="61" y="122"/>
                  </a:lnTo>
                  <a:lnTo>
                    <a:pt x="47" y="133"/>
                  </a:lnTo>
                  <a:lnTo>
                    <a:pt x="35" y="145"/>
                  </a:lnTo>
                  <a:lnTo>
                    <a:pt x="25" y="158"/>
                  </a:lnTo>
                  <a:lnTo>
                    <a:pt x="18" y="170"/>
                  </a:lnTo>
                  <a:lnTo>
                    <a:pt x="12" y="183"/>
                  </a:lnTo>
                  <a:lnTo>
                    <a:pt x="11" y="188"/>
                  </a:lnTo>
                  <a:lnTo>
                    <a:pt x="10" y="192"/>
                  </a:lnTo>
                  <a:lnTo>
                    <a:pt x="10" y="196"/>
                  </a:lnTo>
                  <a:lnTo>
                    <a:pt x="9" y="200"/>
                  </a:lnTo>
                  <a:lnTo>
                    <a:pt x="10" y="205"/>
                  </a:lnTo>
                  <a:lnTo>
                    <a:pt x="10" y="208"/>
                  </a:lnTo>
                  <a:lnTo>
                    <a:pt x="11" y="211"/>
                  </a:lnTo>
                  <a:lnTo>
                    <a:pt x="13" y="215"/>
                  </a:lnTo>
                  <a:lnTo>
                    <a:pt x="16" y="219"/>
                  </a:lnTo>
                  <a:lnTo>
                    <a:pt x="20" y="223"/>
                  </a:lnTo>
                  <a:lnTo>
                    <a:pt x="25" y="227"/>
                  </a:lnTo>
                  <a:lnTo>
                    <a:pt x="30" y="230"/>
                  </a:lnTo>
                  <a:lnTo>
                    <a:pt x="36" y="233"/>
                  </a:lnTo>
                  <a:lnTo>
                    <a:pt x="43" y="235"/>
                  </a:lnTo>
                  <a:lnTo>
                    <a:pt x="51" y="238"/>
                  </a:lnTo>
                  <a:lnTo>
                    <a:pt x="60" y="240"/>
                  </a:lnTo>
                  <a:lnTo>
                    <a:pt x="67" y="240"/>
                  </a:lnTo>
                  <a:lnTo>
                    <a:pt x="76" y="240"/>
                  </a:lnTo>
                  <a:lnTo>
                    <a:pt x="83" y="238"/>
                  </a:lnTo>
                  <a:lnTo>
                    <a:pt x="91" y="235"/>
                  </a:lnTo>
                  <a:lnTo>
                    <a:pt x="100" y="233"/>
                  </a:lnTo>
                  <a:lnTo>
                    <a:pt x="108" y="229"/>
                  </a:lnTo>
                  <a:lnTo>
                    <a:pt x="116" y="225"/>
                  </a:lnTo>
                  <a:lnTo>
                    <a:pt x="126" y="220"/>
                  </a:lnTo>
                  <a:lnTo>
                    <a:pt x="132" y="217"/>
                  </a:lnTo>
                  <a:lnTo>
                    <a:pt x="137" y="215"/>
                  </a:lnTo>
                  <a:lnTo>
                    <a:pt x="143" y="212"/>
                  </a:lnTo>
                  <a:lnTo>
                    <a:pt x="150" y="209"/>
                  </a:lnTo>
                  <a:lnTo>
                    <a:pt x="156" y="206"/>
                  </a:lnTo>
                  <a:lnTo>
                    <a:pt x="162" y="204"/>
                  </a:lnTo>
                  <a:lnTo>
                    <a:pt x="169" y="200"/>
                  </a:lnTo>
                  <a:lnTo>
                    <a:pt x="177" y="198"/>
                  </a:lnTo>
                  <a:lnTo>
                    <a:pt x="184" y="195"/>
                  </a:lnTo>
                  <a:lnTo>
                    <a:pt x="192" y="195"/>
                  </a:lnTo>
                  <a:lnTo>
                    <a:pt x="199" y="193"/>
                  </a:lnTo>
                  <a:lnTo>
                    <a:pt x="206" y="193"/>
                  </a:lnTo>
                  <a:lnTo>
                    <a:pt x="212" y="194"/>
                  </a:lnTo>
                  <a:lnTo>
                    <a:pt x="218" y="195"/>
                  </a:lnTo>
                  <a:lnTo>
                    <a:pt x="223" y="196"/>
                  </a:lnTo>
                  <a:lnTo>
                    <a:pt x="228" y="199"/>
                  </a:lnTo>
                  <a:lnTo>
                    <a:pt x="233" y="202"/>
                  </a:lnTo>
                  <a:lnTo>
                    <a:pt x="238" y="205"/>
                  </a:lnTo>
                  <a:lnTo>
                    <a:pt x="241" y="209"/>
                  </a:lnTo>
                  <a:lnTo>
                    <a:pt x="244" y="211"/>
                  </a:lnTo>
                  <a:lnTo>
                    <a:pt x="246" y="213"/>
                  </a:lnTo>
                  <a:lnTo>
                    <a:pt x="248" y="215"/>
                  </a:lnTo>
                  <a:lnTo>
                    <a:pt x="249" y="216"/>
                  </a:lnTo>
                  <a:lnTo>
                    <a:pt x="241" y="222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75" name="Freeform 16"/>
            <p:cNvSpPr>
              <a:spLocks/>
            </p:cNvSpPr>
            <p:nvPr/>
          </p:nvSpPr>
          <p:spPr bwMode="auto">
            <a:xfrm>
              <a:off x="713" y="3400"/>
              <a:ext cx="250" cy="251"/>
            </a:xfrm>
            <a:custGeom>
              <a:avLst/>
              <a:gdLst>
                <a:gd name="T0" fmla="*/ 238 w 250"/>
                <a:gd name="T1" fmla="*/ 218 h 251"/>
                <a:gd name="T2" fmla="*/ 221 w 250"/>
                <a:gd name="T3" fmla="*/ 205 h 251"/>
                <a:gd name="T4" fmla="*/ 179 w 250"/>
                <a:gd name="T5" fmla="*/ 207 h 251"/>
                <a:gd name="T6" fmla="*/ 128 w 250"/>
                <a:gd name="T7" fmla="*/ 230 h 251"/>
                <a:gd name="T8" fmla="*/ 86 w 250"/>
                <a:gd name="T9" fmla="*/ 247 h 251"/>
                <a:gd name="T10" fmla="*/ 44 w 250"/>
                <a:gd name="T11" fmla="*/ 245 h 251"/>
                <a:gd name="T12" fmla="*/ 10 w 250"/>
                <a:gd name="T13" fmla="*/ 227 h 251"/>
                <a:gd name="T14" fmla="*/ 0 w 250"/>
                <a:gd name="T15" fmla="*/ 195 h 251"/>
                <a:gd name="T16" fmla="*/ 20 w 250"/>
                <a:gd name="T17" fmla="*/ 150 h 251"/>
                <a:gd name="T18" fmla="*/ 59 w 250"/>
                <a:gd name="T19" fmla="*/ 112 h 251"/>
                <a:gd name="T20" fmla="*/ 114 w 250"/>
                <a:gd name="T21" fmla="*/ 90 h 251"/>
                <a:gd name="T22" fmla="*/ 162 w 250"/>
                <a:gd name="T23" fmla="*/ 71 h 251"/>
                <a:gd name="T24" fmla="*/ 182 w 250"/>
                <a:gd name="T25" fmla="*/ 46 h 251"/>
                <a:gd name="T26" fmla="*/ 177 w 250"/>
                <a:gd name="T27" fmla="*/ 30 h 251"/>
                <a:gd name="T28" fmla="*/ 157 w 250"/>
                <a:gd name="T29" fmla="*/ 15 h 251"/>
                <a:gd name="T30" fmla="*/ 128 w 250"/>
                <a:gd name="T31" fmla="*/ 9 h 251"/>
                <a:gd name="T32" fmla="*/ 127 w 250"/>
                <a:gd name="T33" fmla="*/ 0 h 251"/>
                <a:gd name="T34" fmla="*/ 160 w 250"/>
                <a:gd name="T35" fmla="*/ 6 h 251"/>
                <a:gd name="T36" fmla="*/ 184 w 250"/>
                <a:gd name="T37" fmla="*/ 23 h 251"/>
                <a:gd name="T38" fmla="*/ 192 w 250"/>
                <a:gd name="T39" fmla="*/ 33 h 251"/>
                <a:gd name="T40" fmla="*/ 193 w 250"/>
                <a:gd name="T41" fmla="*/ 41 h 251"/>
                <a:gd name="T42" fmla="*/ 191 w 250"/>
                <a:gd name="T43" fmla="*/ 50 h 251"/>
                <a:gd name="T44" fmla="*/ 175 w 250"/>
                <a:gd name="T45" fmla="*/ 73 h 251"/>
                <a:gd name="T46" fmla="*/ 144 w 250"/>
                <a:gd name="T47" fmla="*/ 92 h 251"/>
                <a:gd name="T48" fmla="*/ 96 w 250"/>
                <a:gd name="T49" fmla="*/ 105 h 251"/>
                <a:gd name="T50" fmla="*/ 47 w 250"/>
                <a:gd name="T51" fmla="*/ 133 h 251"/>
                <a:gd name="T52" fmla="*/ 18 w 250"/>
                <a:gd name="T53" fmla="*/ 170 h 251"/>
                <a:gd name="T54" fmla="*/ 10 w 250"/>
                <a:gd name="T55" fmla="*/ 192 h 251"/>
                <a:gd name="T56" fmla="*/ 9 w 250"/>
                <a:gd name="T57" fmla="*/ 205 h 251"/>
                <a:gd name="T58" fmla="*/ 13 w 250"/>
                <a:gd name="T59" fmla="*/ 215 h 251"/>
                <a:gd name="T60" fmla="*/ 25 w 250"/>
                <a:gd name="T61" fmla="*/ 227 h 251"/>
                <a:gd name="T62" fmla="*/ 43 w 250"/>
                <a:gd name="T63" fmla="*/ 235 h 251"/>
                <a:gd name="T64" fmla="*/ 67 w 250"/>
                <a:gd name="T65" fmla="*/ 240 h 251"/>
                <a:gd name="T66" fmla="*/ 91 w 250"/>
                <a:gd name="T67" fmla="*/ 236 h 251"/>
                <a:gd name="T68" fmla="*/ 116 w 250"/>
                <a:gd name="T69" fmla="*/ 225 h 251"/>
                <a:gd name="T70" fmla="*/ 137 w 250"/>
                <a:gd name="T71" fmla="*/ 215 h 251"/>
                <a:gd name="T72" fmla="*/ 156 w 250"/>
                <a:gd name="T73" fmla="*/ 206 h 251"/>
                <a:gd name="T74" fmla="*/ 176 w 250"/>
                <a:gd name="T75" fmla="*/ 199 h 251"/>
                <a:gd name="T76" fmla="*/ 198 w 250"/>
                <a:gd name="T77" fmla="*/ 194 h 251"/>
                <a:gd name="T78" fmla="*/ 218 w 250"/>
                <a:gd name="T79" fmla="*/ 195 h 251"/>
                <a:gd name="T80" fmla="*/ 233 w 250"/>
                <a:gd name="T81" fmla="*/ 203 h 251"/>
                <a:gd name="T82" fmla="*/ 243 w 250"/>
                <a:gd name="T83" fmla="*/ 211 h 251"/>
                <a:gd name="T84" fmla="*/ 249 w 250"/>
                <a:gd name="T85" fmla="*/ 216 h 25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0"/>
                <a:gd name="T130" fmla="*/ 0 h 251"/>
                <a:gd name="T131" fmla="*/ 250 w 250"/>
                <a:gd name="T132" fmla="*/ 251 h 25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0" h="251">
                  <a:moveTo>
                    <a:pt x="240" y="222"/>
                  </a:moveTo>
                  <a:lnTo>
                    <a:pt x="240" y="221"/>
                  </a:lnTo>
                  <a:lnTo>
                    <a:pt x="238" y="218"/>
                  </a:lnTo>
                  <a:lnTo>
                    <a:pt x="234" y="213"/>
                  </a:lnTo>
                  <a:lnTo>
                    <a:pt x="229" y="208"/>
                  </a:lnTo>
                  <a:lnTo>
                    <a:pt x="221" y="205"/>
                  </a:lnTo>
                  <a:lnTo>
                    <a:pt x="211" y="202"/>
                  </a:lnTo>
                  <a:lnTo>
                    <a:pt x="197" y="203"/>
                  </a:lnTo>
                  <a:lnTo>
                    <a:pt x="179" y="207"/>
                  </a:lnTo>
                  <a:lnTo>
                    <a:pt x="161" y="215"/>
                  </a:lnTo>
                  <a:lnTo>
                    <a:pt x="144" y="222"/>
                  </a:lnTo>
                  <a:lnTo>
                    <a:pt x="128" y="230"/>
                  </a:lnTo>
                  <a:lnTo>
                    <a:pt x="113" y="237"/>
                  </a:lnTo>
                  <a:lnTo>
                    <a:pt x="99" y="243"/>
                  </a:lnTo>
                  <a:lnTo>
                    <a:pt x="86" y="247"/>
                  </a:lnTo>
                  <a:lnTo>
                    <a:pt x="71" y="250"/>
                  </a:lnTo>
                  <a:lnTo>
                    <a:pt x="57" y="249"/>
                  </a:lnTo>
                  <a:lnTo>
                    <a:pt x="44" y="245"/>
                  </a:lnTo>
                  <a:lnTo>
                    <a:pt x="30" y="241"/>
                  </a:lnTo>
                  <a:lnTo>
                    <a:pt x="20" y="235"/>
                  </a:lnTo>
                  <a:lnTo>
                    <a:pt x="10" y="227"/>
                  </a:lnTo>
                  <a:lnTo>
                    <a:pt x="4" y="218"/>
                  </a:lnTo>
                  <a:lnTo>
                    <a:pt x="0" y="207"/>
                  </a:lnTo>
                  <a:lnTo>
                    <a:pt x="0" y="195"/>
                  </a:lnTo>
                  <a:lnTo>
                    <a:pt x="3" y="180"/>
                  </a:lnTo>
                  <a:lnTo>
                    <a:pt x="10" y="165"/>
                  </a:lnTo>
                  <a:lnTo>
                    <a:pt x="20" y="150"/>
                  </a:lnTo>
                  <a:lnTo>
                    <a:pt x="30" y="136"/>
                  </a:lnTo>
                  <a:lnTo>
                    <a:pt x="44" y="123"/>
                  </a:lnTo>
                  <a:lnTo>
                    <a:pt x="59" y="112"/>
                  </a:lnTo>
                  <a:lnTo>
                    <a:pt x="76" y="103"/>
                  </a:lnTo>
                  <a:lnTo>
                    <a:pt x="94" y="95"/>
                  </a:lnTo>
                  <a:lnTo>
                    <a:pt x="114" y="90"/>
                  </a:lnTo>
                  <a:lnTo>
                    <a:pt x="133" y="85"/>
                  </a:lnTo>
                  <a:lnTo>
                    <a:pt x="149" y="79"/>
                  </a:lnTo>
                  <a:lnTo>
                    <a:pt x="162" y="71"/>
                  </a:lnTo>
                  <a:lnTo>
                    <a:pt x="172" y="63"/>
                  </a:lnTo>
                  <a:lnTo>
                    <a:pt x="178" y="54"/>
                  </a:lnTo>
                  <a:lnTo>
                    <a:pt x="182" y="46"/>
                  </a:lnTo>
                  <a:lnTo>
                    <a:pt x="183" y="39"/>
                  </a:lnTo>
                  <a:lnTo>
                    <a:pt x="182" y="35"/>
                  </a:lnTo>
                  <a:lnTo>
                    <a:pt x="177" y="30"/>
                  </a:lnTo>
                  <a:lnTo>
                    <a:pt x="172" y="25"/>
                  </a:lnTo>
                  <a:lnTo>
                    <a:pt x="165" y="20"/>
                  </a:lnTo>
                  <a:lnTo>
                    <a:pt x="157" y="15"/>
                  </a:lnTo>
                  <a:lnTo>
                    <a:pt x="147" y="11"/>
                  </a:lnTo>
                  <a:lnTo>
                    <a:pt x="138" y="10"/>
                  </a:lnTo>
                  <a:lnTo>
                    <a:pt x="128" y="9"/>
                  </a:lnTo>
                  <a:lnTo>
                    <a:pt x="119" y="11"/>
                  </a:lnTo>
                  <a:lnTo>
                    <a:pt x="116" y="2"/>
                  </a:lnTo>
                  <a:lnTo>
                    <a:pt x="127" y="0"/>
                  </a:lnTo>
                  <a:lnTo>
                    <a:pt x="138" y="0"/>
                  </a:lnTo>
                  <a:lnTo>
                    <a:pt x="149" y="2"/>
                  </a:lnTo>
                  <a:lnTo>
                    <a:pt x="160" y="6"/>
                  </a:lnTo>
                  <a:lnTo>
                    <a:pt x="169" y="11"/>
                  </a:lnTo>
                  <a:lnTo>
                    <a:pt x="177" y="17"/>
                  </a:lnTo>
                  <a:lnTo>
                    <a:pt x="184" y="23"/>
                  </a:lnTo>
                  <a:lnTo>
                    <a:pt x="189" y="28"/>
                  </a:lnTo>
                  <a:lnTo>
                    <a:pt x="191" y="30"/>
                  </a:lnTo>
                  <a:lnTo>
                    <a:pt x="192" y="33"/>
                  </a:lnTo>
                  <a:lnTo>
                    <a:pt x="193" y="35"/>
                  </a:lnTo>
                  <a:lnTo>
                    <a:pt x="193" y="38"/>
                  </a:lnTo>
                  <a:lnTo>
                    <a:pt x="193" y="41"/>
                  </a:lnTo>
                  <a:lnTo>
                    <a:pt x="193" y="44"/>
                  </a:lnTo>
                  <a:lnTo>
                    <a:pt x="192" y="47"/>
                  </a:lnTo>
                  <a:lnTo>
                    <a:pt x="191" y="50"/>
                  </a:lnTo>
                  <a:lnTo>
                    <a:pt x="187" y="58"/>
                  </a:lnTo>
                  <a:lnTo>
                    <a:pt x="182" y="65"/>
                  </a:lnTo>
                  <a:lnTo>
                    <a:pt x="175" y="73"/>
                  </a:lnTo>
                  <a:lnTo>
                    <a:pt x="166" y="80"/>
                  </a:lnTo>
                  <a:lnTo>
                    <a:pt x="156" y="86"/>
                  </a:lnTo>
                  <a:lnTo>
                    <a:pt x="144" y="92"/>
                  </a:lnTo>
                  <a:lnTo>
                    <a:pt x="131" y="96"/>
                  </a:lnTo>
                  <a:lnTo>
                    <a:pt x="116" y="100"/>
                  </a:lnTo>
                  <a:lnTo>
                    <a:pt x="96" y="105"/>
                  </a:lnTo>
                  <a:lnTo>
                    <a:pt x="77" y="112"/>
                  </a:lnTo>
                  <a:lnTo>
                    <a:pt x="61" y="122"/>
                  </a:lnTo>
                  <a:lnTo>
                    <a:pt x="47" y="133"/>
                  </a:lnTo>
                  <a:lnTo>
                    <a:pt x="35" y="145"/>
                  </a:lnTo>
                  <a:lnTo>
                    <a:pt x="25" y="158"/>
                  </a:lnTo>
                  <a:lnTo>
                    <a:pt x="18" y="170"/>
                  </a:lnTo>
                  <a:lnTo>
                    <a:pt x="12" y="184"/>
                  </a:lnTo>
                  <a:lnTo>
                    <a:pt x="10" y="188"/>
                  </a:lnTo>
                  <a:lnTo>
                    <a:pt x="10" y="192"/>
                  </a:lnTo>
                  <a:lnTo>
                    <a:pt x="9" y="196"/>
                  </a:lnTo>
                  <a:lnTo>
                    <a:pt x="9" y="200"/>
                  </a:lnTo>
                  <a:lnTo>
                    <a:pt x="9" y="205"/>
                  </a:lnTo>
                  <a:lnTo>
                    <a:pt x="10" y="208"/>
                  </a:lnTo>
                  <a:lnTo>
                    <a:pt x="11" y="211"/>
                  </a:lnTo>
                  <a:lnTo>
                    <a:pt x="13" y="215"/>
                  </a:lnTo>
                  <a:lnTo>
                    <a:pt x="15" y="220"/>
                  </a:lnTo>
                  <a:lnTo>
                    <a:pt x="20" y="223"/>
                  </a:lnTo>
                  <a:lnTo>
                    <a:pt x="25" y="227"/>
                  </a:lnTo>
                  <a:lnTo>
                    <a:pt x="30" y="230"/>
                  </a:lnTo>
                  <a:lnTo>
                    <a:pt x="36" y="233"/>
                  </a:lnTo>
                  <a:lnTo>
                    <a:pt x="43" y="235"/>
                  </a:lnTo>
                  <a:lnTo>
                    <a:pt x="50" y="238"/>
                  </a:lnTo>
                  <a:lnTo>
                    <a:pt x="59" y="240"/>
                  </a:lnTo>
                  <a:lnTo>
                    <a:pt x="67" y="240"/>
                  </a:lnTo>
                  <a:lnTo>
                    <a:pt x="75" y="240"/>
                  </a:lnTo>
                  <a:lnTo>
                    <a:pt x="83" y="238"/>
                  </a:lnTo>
                  <a:lnTo>
                    <a:pt x="91" y="236"/>
                  </a:lnTo>
                  <a:lnTo>
                    <a:pt x="99" y="233"/>
                  </a:lnTo>
                  <a:lnTo>
                    <a:pt x="107" y="229"/>
                  </a:lnTo>
                  <a:lnTo>
                    <a:pt x="116" y="225"/>
                  </a:lnTo>
                  <a:lnTo>
                    <a:pt x="126" y="220"/>
                  </a:lnTo>
                  <a:lnTo>
                    <a:pt x="132" y="218"/>
                  </a:lnTo>
                  <a:lnTo>
                    <a:pt x="137" y="215"/>
                  </a:lnTo>
                  <a:lnTo>
                    <a:pt x="143" y="212"/>
                  </a:lnTo>
                  <a:lnTo>
                    <a:pt x="149" y="209"/>
                  </a:lnTo>
                  <a:lnTo>
                    <a:pt x="156" y="206"/>
                  </a:lnTo>
                  <a:lnTo>
                    <a:pt x="162" y="204"/>
                  </a:lnTo>
                  <a:lnTo>
                    <a:pt x="169" y="201"/>
                  </a:lnTo>
                  <a:lnTo>
                    <a:pt x="176" y="199"/>
                  </a:lnTo>
                  <a:lnTo>
                    <a:pt x="184" y="196"/>
                  </a:lnTo>
                  <a:lnTo>
                    <a:pt x="192" y="195"/>
                  </a:lnTo>
                  <a:lnTo>
                    <a:pt x="198" y="194"/>
                  </a:lnTo>
                  <a:lnTo>
                    <a:pt x="205" y="193"/>
                  </a:lnTo>
                  <a:lnTo>
                    <a:pt x="212" y="194"/>
                  </a:lnTo>
                  <a:lnTo>
                    <a:pt x="218" y="195"/>
                  </a:lnTo>
                  <a:lnTo>
                    <a:pt x="223" y="196"/>
                  </a:lnTo>
                  <a:lnTo>
                    <a:pt x="228" y="200"/>
                  </a:lnTo>
                  <a:lnTo>
                    <a:pt x="233" y="203"/>
                  </a:lnTo>
                  <a:lnTo>
                    <a:pt x="238" y="205"/>
                  </a:lnTo>
                  <a:lnTo>
                    <a:pt x="241" y="209"/>
                  </a:lnTo>
                  <a:lnTo>
                    <a:pt x="243" y="211"/>
                  </a:lnTo>
                  <a:lnTo>
                    <a:pt x="246" y="213"/>
                  </a:lnTo>
                  <a:lnTo>
                    <a:pt x="248" y="215"/>
                  </a:lnTo>
                  <a:lnTo>
                    <a:pt x="249" y="216"/>
                  </a:lnTo>
                  <a:lnTo>
                    <a:pt x="249" y="217"/>
                  </a:lnTo>
                  <a:lnTo>
                    <a:pt x="240" y="2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76" name="Freeform 17"/>
            <p:cNvSpPr>
              <a:spLocks/>
            </p:cNvSpPr>
            <p:nvPr/>
          </p:nvSpPr>
          <p:spPr bwMode="auto">
            <a:xfrm>
              <a:off x="911" y="3583"/>
              <a:ext cx="318" cy="150"/>
            </a:xfrm>
            <a:custGeom>
              <a:avLst/>
              <a:gdLst>
                <a:gd name="T0" fmla="*/ 302 w 318"/>
                <a:gd name="T1" fmla="*/ 26 h 150"/>
                <a:gd name="T2" fmla="*/ 102 w 318"/>
                <a:gd name="T3" fmla="*/ 0 h 150"/>
                <a:gd name="T4" fmla="*/ 0 w 318"/>
                <a:gd name="T5" fmla="*/ 77 h 150"/>
                <a:gd name="T6" fmla="*/ 0 w 318"/>
                <a:gd name="T7" fmla="*/ 77 h 150"/>
                <a:gd name="T8" fmla="*/ 0 w 318"/>
                <a:gd name="T9" fmla="*/ 80 h 150"/>
                <a:gd name="T10" fmla="*/ 0 w 318"/>
                <a:gd name="T11" fmla="*/ 82 h 150"/>
                <a:gd name="T12" fmla="*/ 0 w 318"/>
                <a:gd name="T13" fmla="*/ 85 h 150"/>
                <a:gd name="T14" fmla="*/ 0 w 318"/>
                <a:gd name="T15" fmla="*/ 88 h 150"/>
                <a:gd name="T16" fmla="*/ 0 w 318"/>
                <a:gd name="T17" fmla="*/ 91 h 150"/>
                <a:gd name="T18" fmla="*/ 1 w 318"/>
                <a:gd name="T19" fmla="*/ 92 h 150"/>
                <a:gd name="T20" fmla="*/ 4 w 318"/>
                <a:gd name="T21" fmla="*/ 94 h 150"/>
                <a:gd name="T22" fmla="*/ 15 w 318"/>
                <a:gd name="T23" fmla="*/ 97 h 150"/>
                <a:gd name="T24" fmla="*/ 41 w 318"/>
                <a:gd name="T25" fmla="*/ 105 h 150"/>
                <a:gd name="T26" fmla="*/ 79 w 318"/>
                <a:gd name="T27" fmla="*/ 116 h 150"/>
                <a:gd name="T28" fmla="*/ 123 w 318"/>
                <a:gd name="T29" fmla="*/ 128 h 150"/>
                <a:gd name="T30" fmla="*/ 168 w 318"/>
                <a:gd name="T31" fmla="*/ 138 h 150"/>
                <a:gd name="T32" fmla="*/ 211 w 318"/>
                <a:gd name="T33" fmla="*/ 146 h 150"/>
                <a:gd name="T34" fmla="*/ 245 w 318"/>
                <a:gd name="T35" fmla="*/ 149 h 150"/>
                <a:gd name="T36" fmla="*/ 267 w 318"/>
                <a:gd name="T37" fmla="*/ 145 h 150"/>
                <a:gd name="T38" fmla="*/ 273 w 318"/>
                <a:gd name="T39" fmla="*/ 142 h 150"/>
                <a:gd name="T40" fmla="*/ 280 w 318"/>
                <a:gd name="T41" fmla="*/ 138 h 150"/>
                <a:gd name="T42" fmla="*/ 286 w 318"/>
                <a:gd name="T43" fmla="*/ 132 h 150"/>
                <a:gd name="T44" fmla="*/ 293 w 318"/>
                <a:gd name="T45" fmla="*/ 126 h 150"/>
                <a:gd name="T46" fmla="*/ 299 w 318"/>
                <a:gd name="T47" fmla="*/ 120 h 150"/>
                <a:gd name="T48" fmla="*/ 305 w 318"/>
                <a:gd name="T49" fmla="*/ 115 h 150"/>
                <a:gd name="T50" fmla="*/ 309 w 318"/>
                <a:gd name="T51" fmla="*/ 109 h 150"/>
                <a:gd name="T52" fmla="*/ 311 w 318"/>
                <a:gd name="T53" fmla="*/ 105 h 150"/>
                <a:gd name="T54" fmla="*/ 316 w 318"/>
                <a:gd name="T55" fmla="*/ 92 h 150"/>
                <a:gd name="T56" fmla="*/ 317 w 318"/>
                <a:gd name="T57" fmla="*/ 77 h 150"/>
                <a:gd name="T58" fmla="*/ 316 w 318"/>
                <a:gd name="T59" fmla="*/ 65 h 150"/>
                <a:gd name="T60" fmla="*/ 312 w 318"/>
                <a:gd name="T61" fmla="*/ 52 h 150"/>
                <a:gd name="T62" fmla="*/ 309 w 318"/>
                <a:gd name="T63" fmla="*/ 42 h 150"/>
                <a:gd name="T64" fmla="*/ 306 w 318"/>
                <a:gd name="T65" fmla="*/ 34 h 150"/>
                <a:gd name="T66" fmla="*/ 303 w 318"/>
                <a:gd name="T67" fmla="*/ 29 h 150"/>
                <a:gd name="T68" fmla="*/ 302 w 318"/>
                <a:gd name="T69" fmla="*/ 26 h 1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18"/>
                <a:gd name="T106" fmla="*/ 0 h 150"/>
                <a:gd name="T107" fmla="*/ 318 w 318"/>
                <a:gd name="T108" fmla="*/ 150 h 1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18" h="150">
                  <a:moveTo>
                    <a:pt x="302" y="26"/>
                  </a:moveTo>
                  <a:lnTo>
                    <a:pt x="102" y="0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0" y="91"/>
                  </a:lnTo>
                  <a:lnTo>
                    <a:pt x="1" y="92"/>
                  </a:lnTo>
                  <a:lnTo>
                    <a:pt x="4" y="94"/>
                  </a:lnTo>
                  <a:lnTo>
                    <a:pt x="15" y="97"/>
                  </a:lnTo>
                  <a:lnTo>
                    <a:pt x="41" y="105"/>
                  </a:lnTo>
                  <a:lnTo>
                    <a:pt x="79" y="116"/>
                  </a:lnTo>
                  <a:lnTo>
                    <a:pt x="123" y="128"/>
                  </a:lnTo>
                  <a:lnTo>
                    <a:pt x="168" y="138"/>
                  </a:lnTo>
                  <a:lnTo>
                    <a:pt x="211" y="146"/>
                  </a:lnTo>
                  <a:lnTo>
                    <a:pt x="245" y="149"/>
                  </a:lnTo>
                  <a:lnTo>
                    <a:pt x="267" y="145"/>
                  </a:lnTo>
                  <a:lnTo>
                    <a:pt x="273" y="142"/>
                  </a:lnTo>
                  <a:lnTo>
                    <a:pt x="280" y="138"/>
                  </a:lnTo>
                  <a:lnTo>
                    <a:pt x="286" y="132"/>
                  </a:lnTo>
                  <a:lnTo>
                    <a:pt x="293" y="126"/>
                  </a:lnTo>
                  <a:lnTo>
                    <a:pt x="299" y="120"/>
                  </a:lnTo>
                  <a:lnTo>
                    <a:pt x="305" y="115"/>
                  </a:lnTo>
                  <a:lnTo>
                    <a:pt x="309" y="109"/>
                  </a:lnTo>
                  <a:lnTo>
                    <a:pt x="311" y="105"/>
                  </a:lnTo>
                  <a:lnTo>
                    <a:pt x="316" y="92"/>
                  </a:lnTo>
                  <a:lnTo>
                    <a:pt x="317" y="77"/>
                  </a:lnTo>
                  <a:lnTo>
                    <a:pt x="316" y="65"/>
                  </a:lnTo>
                  <a:lnTo>
                    <a:pt x="312" y="52"/>
                  </a:lnTo>
                  <a:lnTo>
                    <a:pt x="309" y="42"/>
                  </a:lnTo>
                  <a:lnTo>
                    <a:pt x="306" y="34"/>
                  </a:lnTo>
                  <a:lnTo>
                    <a:pt x="303" y="29"/>
                  </a:lnTo>
                  <a:lnTo>
                    <a:pt x="302" y="26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77" name="Freeform 18"/>
            <p:cNvSpPr>
              <a:spLocks/>
            </p:cNvSpPr>
            <p:nvPr/>
          </p:nvSpPr>
          <p:spPr bwMode="auto">
            <a:xfrm>
              <a:off x="913" y="3552"/>
              <a:ext cx="310" cy="154"/>
            </a:xfrm>
            <a:custGeom>
              <a:avLst/>
              <a:gdLst>
                <a:gd name="T0" fmla="*/ 207 w 310"/>
                <a:gd name="T1" fmla="*/ 5 h 154"/>
                <a:gd name="T2" fmla="*/ 182 w 310"/>
                <a:gd name="T3" fmla="*/ 0 h 154"/>
                <a:gd name="T4" fmla="*/ 160 w 310"/>
                <a:gd name="T5" fmla="*/ 0 h 154"/>
                <a:gd name="T6" fmla="*/ 141 w 310"/>
                <a:gd name="T7" fmla="*/ 2 h 154"/>
                <a:gd name="T8" fmla="*/ 125 w 310"/>
                <a:gd name="T9" fmla="*/ 6 h 154"/>
                <a:gd name="T10" fmla="*/ 112 w 310"/>
                <a:gd name="T11" fmla="*/ 10 h 154"/>
                <a:gd name="T12" fmla="*/ 103 w 310"/>
                <a:gd name="T13" fmla="*/ 15 h 154"/>
                <a:gd name="T14" fmla="*/ 97 w 310"/>
                <a:gd name="T15" fmla="*/ 19 h 154"/>
                <a:gd name="T16" fmla="*/ 94 w 310"/>
                <a:gd name="T17" fmla="*/ 21 h 154"/>
                <a:gd name="T18" fmla="*/ 0 w 310"/>
                <a:gd name="T19" fmla="*/ 98 h 154"/>
                <a:gd name="T20" fmla="*/ 0 w 310"/>
                <a:gd name="T21" fmla="*/ 107 h 154"/>
                <a:gd name="T22" fmla="*/ 2 w 310"/>
                <a:gd name="T23" fmla="*/ 106 h 154"/>
                <a:gd name="T24" fmla="*/ 8 w 310"/>
                <a:gd name="T25" fmla="*/ 103 h 154"/>
                <a:gd name="T26" fmla="*/ 17 w 310"/>
                <a:gd name="T27" fmla="*/ 99 h 154"/>
                <a:gd name="T28" fmla="*/ 29 w 310"/>
                <a:gd name="T29" fmla="*/ 95 h 154"/>
                <a:gd name="T30" fmla="*/ 44 w 310"/>
                <a:gd name="T31" fmla="*/ 92 h 154"/>
                <a:gd name="T32" fmla="*/ 60 w 310"/>
                <a:gd name="T33" fmla="*/ 90 h 154"/>
                <a:gd name="T34" fmla="*/ 79 w 310"/>
                <a:gd name="T35" fmla="*/ 91 h 154"/>
                <a:gd name="T36" fmla="*/ 99 w 310"/>
                <a:gd name="T37" fmla="*/ 96 h 154"/>
                <a:gd name="T38" fmla="*/ 127 w 310"/>
                <a:gd name="T39" fmla="*/ 105 h 154"/>
                <a:gd name="T40" fmla="*/ 150 w 310"/>
                <a:gd name="T41" fmla="*/ 114 h 154"/>
                <a:gd name="T42" fmla="*/ 166 w 310"/>
                <a:gd name="T43" fmla="*/ 121 h 154"/>
                <a:gd name="T44" fmla="*/ 179 w 310"/>
                <a:gd name="T45" fmla="*/ 127 h 154"/>
                <a:gd name="T46" fmla="*/ 190 w 310"/>
                <a:gd name="T47" fmla="*/ 133 h 154"/>
                <a:gd name="T48" fmla="*/ 198 w 310"/>
                <a:gd name="T49" fmla="*/ 137 h 154"/>
                <a:gd name="T50" fmla="*/ 207 w 310"/>
                <a:gd name="T51" fmla="*/ 142 h 154"/>
                <a:gd name="T52" fmla="*/ 218 w 310"/>
                <a:gd name="T53" fmla="*/ 146 h 154"/>
                <a:gd name="T54" fmla="*/ 257 w 310"/>
                <a:gd name="T55" fmla="*/ 153 h 154"/>
                <a:gd name="T56" fmla="*/ 284 w 310"/>
                <a:gd name="T57" fmla="*/ 148 h 154"/>
                <a:gd name="T58" fmla="*/ 300 w 310"/>
                <a:gd name="T59" fmla="*/ 136 h 154"/>
                <a:gd name="T60" fmla="*/ 308 w 310"/>
                <a:gd name="T61" fmla="*/ 117 h 154"/>
                <a:gd name="T62" fmla="*/ 309 w 310"/>
                <a:gd name="T63" fmla="*/ 97 h 154"/>
                <a:gd name="T64" fmla="*/ 306 w 310"/>
                <a:gd name="T65" fmla="*/ 78 h 154"/>
                <a:gd name="T66" fmla="*/ 301 w 310"/>
                <a:gd name="T67" fmla="*/ 63 h 154"/>
                <a:gd name="T68" fmla="*/ 295 w 310"/>
                <a:gd name="T69" fmla="*/ 53 h 154"/>
                <a:gd name="T70" fmla="*/ 293 w 310"/>
                <a:gd name="T71" fmla="*/ 51 h 154"/>
                <a:gd name="T72" fmla="*/ 289 w 310"/>
                <a:gd name="T73" fmla="*/ 47 h 154"/>
                <a:gd name="T74" fmla="*/ 282 w 310"/>
                <a:gd name="T75" fmla="*/ 41 h 154"/>
                <a:gd name="T76" fmla="*/ 273 w 310"/>
                <a:gd name="T77" fmla="*/ 34 h 154"/>
                <a:gd name="T78" fmla="*/ 261 w 310"/>
                <a:gd name="T79" fmla="*/ 26 h 154"/>
                <a:gd name="T80" fmla="*/ 247 w 310"/>
                <a:gd name="T81" fmla="*/ 19 h 154"/>
                <a:gd name="T82" fmla="*/ 229 w 310"/>
                <a:gd name="T83" fmla="*/ 12 h 154"/>
                <a:gd name="T84" fmla="*/ 207 w 310"/>
                <a:gd name="T85" fmla="*/ 5 h 1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10"/>
                <a:gd name="T130" fmla="*/ 0 h 154"/>
                <a:gd name="T131" fmla="*/ 310 w 310"/>
                <a:gd name="T132" fmla="*/ 154 h 15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10" h="154">
                  <a:moveTo>
                    <a:pt x="207" y="5"/>
                  </a:moveTo>
                  <a:lnTo>
                    <a:pt x="182" y="0"/>
                  </a:lnTo>
                  <a:lnTo>
                    <a:pt x="160" y="0"/>
                  </a:lnTo>
                  <a:lnTo>
                    <a:pt x="141" y="2"/>
                  </a:lnTo>
                  <a:lnTo>
                    <a:pt x="125" y="6"/>
                  </a:lnTo>
                  <a:lnTo>
                    <a:pt x="112" y="10"/>
                  </a:lnTo>
                  <a:lnTo>
                    <a:pt x="103" y="15"/>
                  </a:lnTo>
                  <a:lnTo>
                    <a:pt x="97" y="19"/>
                  </a:lnTo>
                  <a:lnTo>
                    <a:pt x="94" y="21"/>
                  </a:lnTo>
                  <a:lnTo>
                    <a:pt x="0" y="98"/>
                  </a:lnTo>
                  <a:lnTo>
                    <a:pt x="0" y="107"/>
                  </a:lnTo>
                  <a:lnTo>
                    <a:pt x="2" y="106"/>
                  </a:lnTo>
                  <a:lnTo>
                    <a:pt x="8" y="103"/>
                  </a:lnTo>
                  <a:lnTo>
                    <a:pt x="17" y="99"/>
                  </a:lnTo>
                  <a:lnTo>
                    <a:pt x="29" y="95"/>
                  </a:lnTo>
                  <a:lnTo>
                    <a:pt x="44" y="92"/>
                  </a:lnTo>
                  <a:lnTo>
                    <a:pt x="60" y="90"/>
                  </a:lnTo>
                  <a:lnTo>
                    <a:pt x="79" y="91"/>
                  </a:lnTo>
                  <a:lnTo>
                    <a:pt x="99" y="96"/>
                  </a:lnTo>
                  <a:lnTo>
                    <a:pt x="127" y="105"/>
                  </a:lnTo>
                  <a:lnTo>
                    <a:pt x="150" y="114"/>
                  </a:lnTo>
                  <a:lnTo>
                    <a:pt x="166" y="121"/>
                  </a:lnTo>
                  <a:lnTo>
                    <a:pt x="179" y="127"/>
                  </a:lnTo>
                  <a:lnTo>
                    <a:pt x="190" y="133"/>
                  </a:lnTo>
                  <a:lnTo>
                    <a:pt x="198" y="137"/>
                  </a:lnTo>
                  <a:lnTo>
                    <a:pt x="207" y="142"/>
                  </a:lnTo>
                  <a:lnTo>
                    <a:pt x="218" y="146"/>
                  </a:lnTo>
                  <a:lnTo>
                    <a:pt x="257" y="153"/>
                  </a:lnTo>
                  <a:lnTo>
                    <a:pt x="284" y="148"/>
                  </a:lnTo>
                  <a:lnTo>
                    <a:pt x="300" y="136"/>
                  </a:lnTo>
                  <a:lnTo>
                    <a:pt x="308" y="117"/>
                  </a:lnTo>
                  <a:lnTo>
                    <a:pt x="309" y="97"/>
                  </a:lnTo>
                  <a:lnTo>
                    <a:pt x="306" y="78"/>
                  </a:lnTo>
                  <a:lnTo>
                    <a:pt x="301" y="63"/>
                  </a:lnTo>
                  <a:lnTo>
                    <a:pt x="295" y="53"/>
                  </a:lnTo>
                  <a:lnTo>
                    <a:pt x="293" y="51"/>
                  </a:lnTo>
                  <a:lnTo>
                    <a:pt x="289" y="47"/>
                  </a:lnTo>
                  <a:lnTo>
                    <a:pt x="282" y="41"/>
                  </a:lnTo>
                  <a:lnTo>
                    <a:pt x="273" y="34"/>
                  </a:lnTo>
                  <a:lnTo>
                    <a:pt x="261" y="26"/>
                  </a:lnTo>
                  <a:lnTo>
                    <a:pt x="247" y="19"/>
                  </a:lnTo>
                  <a:lnTo>
                    <a:pt x="229" y="12"/>
                  </a:lnTo>
                  <a:lnTo>
                    <a:pt x="207" y="5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78" name="Freeform 19"/>
            <p:cNvSpPr>
              <a:spLocks/>
            </p:cNvSpPr>
            <p:nvPr/>
          </p:nvSpPr>
          <p:spPr bwMode="auto">
            <a:xfrm>
              <a:off x="911" y="3549"/>
              <a:ext cx="314" cy="153"/>
            </a:xfrm>
            <a:custGeom>
              <a:avLst/>
              <a:gdLst>
                <a:gd name="T0" fmla="*/ 210 w 314"/>
                <a:gd name="T1" fmla="*/ 4 h 153"/>
                <a:gd name="T2" fmla="*/ 185 w 314"/>
                <a:gd name="T3" fmla="*/ 0 h 153"/>
                <a:gd name="T4" fmla="*/ 162 w 314"/>
                <a:gd name="T5" fmla="*/ 0 h 153"/>
                <a:gd name="T6" fmla="*/ 143 w 314"/>
                <a:gd name="T7" fmla="*/ 1 h 153"/>
                <a:gd name="T8" fmla="*/ 126 w 314"/>
                <a:gd name="T9" fmla="*/ 5 h 153"/>
                <a:gd name="T10" fmla="*/ 113 w 314"/>
                <a:gd name="T11" fmla="*/ 10 h 153"/>
                <a:gd name="T12" fmla="*/ 104 w 314"/>
                <a:gd name="T13" fmla="*/ 14 h 153"/>
                <a:gd name="T14" fmla="*/ 98 w 314"/>
                <a:gd name="T15" fmla="*/ 19 h 153"/>
                <a:gd name="T16" fmla="*/ 96 w 314"/>
                <a:gd name="T17" fmla="*/ 19 h 153"/>
                <a:gd name="T18" fmla="*/ 0 w 314"/>
                <a:gd name="T19" fmla="*/ 97 h 153"/>
                <a:gd name="T20" fmla="*/ 0 w 314"/>
                <a:gd name="T21" fmla="*/ 107 h 153"/>
                <a:gd name="T22" fmla="*/ 2 w 314"/>
                <a:gd name="T23" fmla="*/ 105 h 153"/>
                <a:gd name="T24" fmla="*/ 8 w 314"/>
                <a:gd name="T25" fmla="*/ 102 h 153"/>
                <a:gd name="T26" fmla="*/ 17 w 314"/>
                <a:gd name="T27" fmla="*/ 98 h 153"/>
                <a:gd name="T28" fmla="*/ 29 w 314"/>
                <a:gd name="T29" fmla="*/ 94 h 153"/>
                <a:gd name="T30" fmla="*/ 44 w 314"/>
                <a:gd name="T31" fmla="*/ 91 h 153"/>
                <a:gd name="T32" fmla="*/ 61 w 314"/>
                <a:gd name="T33" fmla="*/ 89 h 153"/>
                <a:gd name="T34" fmla="*/ 80 w 314"/>
                <a:gd name="T35" fmla="*/ 91 h 153"/>
                <a:gd name="T36" fmla="*/ 100 w 314"/>
                <a:gd name="T37" fmla="*/ 95 h 153"/>
                <a:gd name="T38" fmla="*/ 129 w 314"/>
                <a:gd name="T39" fmla="*/ 105 h 153"/>
                <a:gd name="T40" fmla="*/ 152 w 314"/>
                <a:gd name="T41" fmla="*/ 113 h 153"/>
                <a:gd name="T42" fmla="*/ 168 w 314"/>
                <a:gd name="T43" fmla="*/ 120 h 153"/>
                <a:gd name="T44" fmla="*/ 182 w 314"/>
                <a:gd name="T45" fmla="*/ 127 h 153"/>
                <a:gd name="T46" fmla="*/ 192 w 314"/>
                <a:gd name="T47" fmla="*/ 132 h 153"/>
                <a:gd name="T48" fmla="*/ 201 w 314"/>
                <a:gd name="T49" fmla="*/ 137 h 153"/>
                <a:gd name="T50" fmla="*/ 210 w 314"/>
                <a:gd name="T51" fmla="*/ 141 h 153"/>
                <a:gd name="T52" fmla="*/ 221 w 314"/>
                <a:gd name="T53" fmla="*/ 145 h 153"/>
                <a:gd name="T54" fmla="*/ 261 w 314"/>
                <a:gd name="T55" fmla="*/ 152 h 153"/>
                <a:gd name="T56" fmla="*/ 288 w 314"/>
                <a:gd name="T57" fmla="*/ 147 h 153"/>
                <a:gd name="T58" fmla="*/ 304 w 314"/>
                <a:gd name="T59" fmla="*/ 135 h 153"/>
                <a:gd name="T60" fmla="*/ 312 w 314"/>
                <a:gd name="T61" fmla="*/ 117 h 153"/>
                <a:gd name="T62" fmla="*/ 313 w 314"/>
                <a:gd name="T63" fmla="*/ 97 h 153"/>
                <a:gd name="T64" fmla="*/ 310 w 314"/>
                <a:gd name="T65" fmla="*/ 77 h 153"/>
                <a:gd name="T66" fmla="*/ 304 w 314"/>
                <a:gd name="T67" fmla="*/ 62 h 153"/>
                <a:gd name="T68" fmla="*/ 299 w 314"/>
                <a:gd name="T69" fmla="*/ 53 h 153"/>
                <a:gd name="T70" fmla="*/ 297 w 314"/>
                <a:gd name="T71" fmla="*/ 50 h 153"/>
                <a:gd name="T72" fmla="*/ 292 w 314"/>
                <a:gd name="T73" fmla="*/ 46 h 153"/>
                <a:gd name="T74" fmla="*/ 285 w 314"/>
                <a:gd name="T75" fmla="*/ 40 h 153"/>
                <a:gd name="T76" fmla="*/ 277 w 314"/>
                <a:gd name="T77" fmla="*/ 33 h 153"/>
                <a:gd name="T78" fmla="*/ 265 w 314"/>
                <a:gd name="T79" fmla="*/ 26 h 153"/>
                <a:gd name="T80" fmla="*/ 250 w 314"/>
                <a:gd name="T81" fmla="*/ 19 h 153"/>
                <a:gd name="T82" fmla="*/ 232 w 314"/>
                <a:gd name="T83" fmla="*/ 11 h 153"/>
                <a:gd name="T84" fmla="*/ 210 w 314"/>
                <a:gd name="T85" fmla="*/ 4 h 15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14"/>
                <a:gd name="T130" fmla="*/ 0 h 153"/>
                <a:gd name="T131" fmla="*/ 314 w 314"/>
                <a:gd name="T132" fmla="*/ 153 h 15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14" h="153">
                  <a:moveTo>
                    <a:pt x="210" y="4"/>
                  </a:moveTo>
                  <a:lnTo>
                    <a:pt x="185" y="0"/>
                  </a:lnTo>
                  <a:lnTo>
                    <a:pt x="162" y="0"/>
                  </a:lnTo>
                  <a:lnTo>
                    <a:pt x="143" y="1"/>
                  </a:lnTo>
                  <a:lnTo>
                    <a:pt x="126" y="5"/>
                  </a:lnTo>
                  <a:lnTo>
                    <a:pt x="113" y="10"/>
                  </a:lnTo>
                  <a:lnTo>
                    <a:pt x="104" y="14"/>
                  </a:lnTo>
                  <a:lnTo>
                    <a:pt x="98" y="19"/>
                  </a:lnTo>
                  <a:lnTo>
                    <a:pt x="96" y="19"/>
                  </a:lnTo>
                  <a:lnTo>
                    <a:pt x="0" y="97"/>
                  </a:lnTo>
                  <a:lnTo>
                    <a:pt x="0" y="107"/>
                  </a:lnTo>
                  <a:lnTo>
                    <a:pt x="2" y="105"/>
                  </a:lnTo>
                  <a:lnTo>
                    <a:pt x="8" y="102"/>
                  </a:lnTo>
                  <a:lnTo>
                    <a:pt x="17" y="98"/>
                  </a:lnTo>
                  <a:lnTo>
                    <a:pt x="29" y="94"/>
                  </a:lnTo>
                  <a:lnTo>
                    <a:pt x="44" y="91"/>
                  </a:lnTo>
                  <a:lnTo>
                    <a:pt x="61" y="89"/>
                  </a:lnTo>
                  <a:lnTo>
                    <a:pt x="80" y="91"/>
                  </a:lnTo>
                  <a:lnTo>
                    <a:pt x="100" y="95"/>
                  </a:lnTo>
                  <a:lnTo>
                    <a:pt x="129" y="105"/>
                  </a:lnTo>
                  <a:lnTo>
                    <a:pt x="152" y="113"/>
                  </a:lnTo>
                  <a:lnTo>
                    <a:pt x="168" y="120"/>
                  </a:lnTo>
                  <a:lnTo>
                    <a:pt x="182" y="127"/>
                  </a:lnTo>
                  <a:lnTo>
                    <a:pt x="192" y="132"/>
                  </a:lnTo>
                  <a:lnTo>
                    <a:pt x="201" y="137"/>
                  </a:lnTo>
                  <a:lnTo>
                    <a:pt x="210" y="141"/>
                  </a:lnTo>
                  <a:lnTo>
                    <a:pt x="221" y="145"/>
                  </a:lnTo>
                  <a:lnTo>
                    <a:pt x="261" y="152"/>
                  </a:lnTo>
                  <a:lnTo>
                    <a:pt x="288" y="147"/>
                  </a:lnTo>
                  <a:lnTo>
                    <a:pt x="304" y="135"/>
                  </a:lnTo>
                  <a:lnTo>
                    <a:pt x="312" y="117"/>
                  </a:lnTo>
                  <a:lnTo>
                    <a:pt x="313" y="97"/>
                  </a:lnTo>
                  <a:lnTo>
                    <a:pt x="310" y="77"/>
                  </a:lnTo>
                  <a:lnTo>
                    <a:pt x="304" y="62"/>
                  </a:lnTo>
                  <a:lnTo>
                    <a:pt x="299" y="53"/>
                  </a:lnTo>
                  <a:lnTo>
                    <a:pt x="297" y="50"/>
                  </a:lnTo>
                  <a:lnTo>
                    <a:pt x="292" y="46"/>
                  </a:lnTo>
                  <a:lnTo>
                    <a:pt x="285" y="40"/>
                  </a:lnTo>
                  <a:lnTo>
                    <a:pt x="277" y="33"/>
                  </a:lnTo>
                  <a:lnTo>
                    <a:pt x="265" y="26"/>
                  </a:lnTo>
                  <a:lnTo>
                    <a:pt x="250" y="19"/>
                  </a:lnTo>
                  <a:lnTo>
                    <a:pt x="232" y="11"/>
                  </a:lnTo>
                  <a:lnTo>
                    <a:pt x="210" y="4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79" name="Freeform 20"/>
            <p:cNvSpPr>
              <a:spLocks/>
            </p:cNvSpPr>
            <p:nvPr/>
          </p:nvSpPr>
          <p:spPr bwMode="auto">
            <a:xfrm>
              <a:off x="961" y="3551"/>
              <a:ext cx="98" cy="91"/>
            </a:xfrm>
            <a:custGeom>
              <a:avLst/>
              <a:gdLst>
                <a:gd name="T0" fmla="*/ 0 w 98"/>
                <a:gd name="T1" fmla="*/ 90 h 91"/>
                <a:gd name="T2" fmla="*/ 0 w 98"/>
                <a:gd name="T3" fmla="*/ 89 h 91"/>
                <a:gd name="T4" fmla="*/ 0 w 98"/>
                <a:gd name="T5" fmla="*/ 89 h 91"/>
                <a:gd name="T6" fmla="*/ 0 w 98"/>
                <a:gd name="T7" fmla="*/ 87 h 91"/>
                <a:gd name="T8" fmla="*/ 0 w 98"/>
                <a:gd name="T9" fmla="*/ 85 h 91"/>
                <a:gd name="T10" fmla="*/ 0 w 98"/>
                <a:gd name="T11" fmla="*/ 85 h 91"/>
                <a:gd name="T12" fmla="*/ 0 w 98"/>
                <a:gd name="T13" fmla="*/ 83 h 91"/>
                <a:gd name="T14" fmla="*/ 0 w 98"/>
                <a:gd name="T15" fmla="*/ 81 h 91"/>
                <a:gd name="T16" fmla="*/ 0 w 98"/>
                <a:gd name="T17" fmla="*/ 80 h 91"/>
                <a:gd name="T18" fmla="*/ 5 w 98"/>
                <a:gd name="T19" fmla="*/ 75 h 91"/>
                <a:gd name="T20" fmla="*/ 16 w 98"/>
                <a:gd name="T21" fmla="*/ 65 h 91"/>
                <a:gd name="T22" fmla="*/ 30 w 98"/>
                <a:gd name="T23" fmla="*/ 53 h 91"/>
                <a:gd name="T24" fmla="*/ 47 w 98"/>
                <a:gd name="T25" fmla="*/ 39 h 91"/>
                <a:gd name="T26" fmla="*/ 63 w 98"/>
                <a:gd name="T27" fmla="*/ 25 h 91"/>
                <a:gd name="T28" fmla="*/ 78 w 98"/>
                <a:gd name="T29" fmla="*/ 12 h 91"/>
                <a:gd name="T30" fmla="*/ 89 w 98"/>
                <a:gd name="T31" fmla="*/ 4 h 91"/>
                <a:gd name="T32" fmla="*/ 94 w 98"/>
                <a:gd name="T33" fmla="*/ 0 h 91"/>
                <a:gd name="T34" fmla="*/ 95 w 98"/>
                <a:gd name="T35" fmla="*/ 0 h 91"/>
                <a:gd name="T36" fmla="*/ 96 w 98"/>
                <a:gd name="T37" fmla="*/ 0 h 91"/>
                <a:gd name="T38" fmla="*/ 97 w 98"/>
                <a:gd name="T39" fmla="*/ 0 h 91"/>
                <a:gd name="T40" fmla="*/ 97 w 98"/>
                <a:gd name="T41" fmla="*/ 0 h 91"/>
                <a:gd name="T42" fmla="*/ 97 w 98"/>
                <a:gd name="T43" fmla="*/ 0 h 91"/>
                <a:gd name="T44" fmla="*/ 96 w 98"/>
                <a:gd name="T45" fmla="*/ 0 h 91"/>
                <a:gd name="T46" fmla="*/ 96 w 98"/>
                <a:gd name="T47" fmla="*/ 0 h 91"/>
                <a:gd name="T48" fmla="*/ 96 w 98"/>
                <a:gd name="T49" fmla="*/ 0 h 91"/>
                <a:gd name="T50" fmla="*/ 92 w 98"/>
                <a:gd name="T51" fmla="*/ 3 h 91"/>
                <a:gd name="T52" fmla="*/ 82 w 98"/>
                <a:gd name="T53" fmla="*/ 12 h 91"/>
                <a:gd name="T54" fmla="*/ 67 w 98"/>
                <a:gd name="T55" fmla="*/ 25 h 91"/>
                <a:gd name="T56" fmla="*/ 50 w 98"/>
                <a:gd name="T57" fmla="*/ 39 h 91"/>
                <a:gd name="T58" fmla="*/ 33 w 98"/>
                <a:gd name="T59" fmla="*/ 53 h 91"/>
                <a:gd name="T60" fmla="*/ 19 w 98"/>
                <a:gd name="T61" fmla="*/ 66 h 91"/>
                <a:gd name="T62" fmla="*/ 8 w 98"/>
                <a:gd name="T63" fmla="*/ 75 h 91"/>
                <a:gd name="T64" fmla="*/ 4 w 98"/>
                <a:gd name="T65" fmla="*/ 80 h 91"/>
                <a:gd name="T66" fmla="*/ 3 w 98"/>
                <a:gd name="T67" fmla="*/ 81 h 91"/>
                <a:gd name="T68" fmla="*/ 3 w 98"/>
                <a:gd name="T69" fmla="*/ 83 h 91"/>
                <a:gd name="T70" fmla="*/ 3 w 98"/>
                <a:gd name="T71" fmla="*/ 85 h 91"/>
                <a:gd name="T72" fmla="*/ 3 w 98"/>
                <a:gd name="T73" fmla="*/ 85 h 91"/>
                <a:gd name="T74" fmla="*/ 3 w 98"/>
                <a:gd name="T75" fmla="*/ 87 h 91"/>
                <a:gd name="T76" fmla="*/ 3 w 98"/>
                <a:gd name="T77" fmla="*/ 88 h 91"/>
                <a:gd name="T78" fmla="*/ 3 w 98"/>
                <a:gd name="T79" fmla="*/ 89 h 91"/>
                <a:gd name="T80" fmla="*/ 3 w 98"/>
                <a:gd name="T81" fmla="*/ 89 h 91"/>
                <a:gd name="T82" fmla="*/ 0 w 98"/>
                <a:gd name="T83" fmla="*/ 90 h 9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98"/>
                <a:gd name="T127" fmla="*/ 0 h 91"/>
                <a:gd name="T128" fmla="*/ 98 w 98"/>
                <a:gd name="T129" fmla="*/ 91 h 9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98" h="91">
                  <a:moveTo>
                    <a:pt x="0" y="90"/>
                  </a:moveTo>
                  <a:lnTo>
                    <a:pt x="0" y="89"/>
                  </a:lnTo>
                  <a:lnTo>
                    <a:pt x="0" y="87"/>
                  </a:lnTo>
                  <a:lnTo>
                    <a:pt x="0" y="85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80"/>
                  </a:lnTo>
                  <a:lnTo>
                    <a:pt x="5" y="75"/>
                  </a:lnTo>
                  <a:lnTo>
                    <a:pt x="16" y="65"/>
                  </a:lnTo>
                  <a:lnTo>
                    <a:pt x="30" y="53"/>
                  </a:lnTo>
                  <a:lnTo>
                    <a:pt x="47" y="39"/>
                  </a:lnTo>
                  <a:lnTo>
                    <a:pt x="63" y="25"/>
                  </a:lnTo>
                  <a:lnTo>
                    <a:pt x="78" y="12"/>
                  </a:lnTo>
                  <a:lnTo>
                    <a:pt x="89" y="4"/>
                  </a:lnTo>
                  <a:lnTo>
                    <a:pt x="94" y="0"/>
                  </a:lnTo>
                  <a:lnTo>
                    <a:pt x="95" y="0"/>
                  </a:lnTo>
                  <a:lnTo>
                    <a:pt x="96" y="0"/>
                  </a:lnTo>
                  <a:lnTo>
                    <a:pt x="97" y="0"/>
                  </a:lnTo>
                  <a:lnTo>
                    <a:pt x="96" y="0"/>
                  </a:lnTo>
                  <a:lnTo>
                    <a:pt x="92" y="3"/>
                  </a:lnTo>
                  <a:lnTo>
                    <a:pt x="82" y="12"/>
                  </a:lnTo>
                  <a:lnTo>
                    <a:pt x="67" y="25"/>
                  </a:lnTo>
                  <a:lnTo>
                    <a:pt x="50" y="39"/>
                  </a:lnTo>
                  <a:lnTo>
                    <a:pt x="33" y="53"/>
                  </a:lnTo>
                  <a:lnTo>
                    <a:pt x="19" y="66"/>
                  </a:lnTo>
                  <a:lnTo>
                    <a:pt x="8" y="75"/>
                  </a:lnTo>
                  <a:lnTo>
                    <a:pt x="4" y="80"/>
                  </a:lnTo>
                  <a:lnTo>
                    <a:pt x="3" y="81"/>
                  </a:lnTo>
                  <a:lnTo>
                    <a:pt x="3" y="83"/>
                  </a:lnTo>
                  <a:lnTo>
                    <a:pt x="3" y="85"/>
                  </a:lnTo>
                  <a:lnTo>
                    <a:pt x="3" y="87"/>
                  </a:lnTo>
                  <a:lnTo>
                    <a:pt x="3" y="88"/>
                  </a:lnTo>
                  <a:lnTo>
                    <a:pt x="3" y="89"/>
                  </a:lnTo>
                  <a:lnTo>
                    <a:pt x="0" y="9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80" name="Freeform 21"/>
            <p:cNvSpPr>
              <a:spLocks/>
            </p:cNvSpPr>
            <p:nvPr/>
          </p:nvSpPr>
          <p:spPr bwMode="auto">
            <a:xfrm>
              <a:off x="972" y="3587"/>
              <a:ext cx="40" cy="26"/>
            </a:xfrm>
            <a:custGeom>
              <a:avLst/>
              <a:gdLst>
                <a:gd name="T0" fmla="*/ 1 w 40"/>
                <a:gd name="T1" fmla="*/ 20 h 26"/>
                <a:gd name="T2" fmla="*/ 2 w 40"/>
                <a:gd name="T3" fmla="*/ 18 h 26"/>
                <a:gd name="T4" fmla="*/ 5 w 40"/>
                <a:gd name="T5" fmla="*/ 16 h 26"/>
                <a:gd name="T6" fmla="*/ 8 w 40"/>
                <a:gd name="T7" fmla="*/ 12 h 26"/>
                <a:gd name="T8" fmla="*/ 13 w 40"/>
                <a:gd name="T9" fmla="*/ 8 h 26"/>
                <a:gd name="T10" fmla="*/ 18 w 40"/>
                <a:gd name="T11" fmla="*/ 6 h 26"/>
                <a:gd name="T12" fmla="*/ 23 w 40"/>
                <a:gd name="T13" fmla="*/ 2 h 26"/>
                <a:gd name="T14" fmla="*/ 28 w 40"/>
                <a:gd name="T15" fmla="*/ 0 h 26"/>
                <a:gd name="T16" fmla="*/ 31 w 40"/>
                <a:gd name="T17" fmla="*/ 0 h 26"/>
                <a:gd name="T18" fmla="*/ 34 w 40"/>
                <a:gd name="T19" fmla="*/ 2 h 26"/>
                <a:gd name="T20" fmla="*/ 36 w 40"/>
                <a:gd name="T21" fmla="*/ 2 h 26"/>
                <a:gd name="T22" fmla="*/ 37 w 40"/>
                <a:gd name="T23" fmla="*/ 2 h 26"/>
                <a:gd name="T24" fmla="*/ 38 w 40"/>
                <a:gd name="T25" fmla="*/ 2 h 26"/>
                <a:gd name="T26" fmla="*/ 39 w 40"/>
                <a:gd name="T27" fmla="*/ 0 h 26"/>
                <a:gd name="T28" fmla="*/ 39 w 40"/>
                <a:gd name="T29" fmla="*/ 0 h 26"/>
                <a:gd name="T30" fmla="*/ 39 w 40"/>
                <a:gd name="T31" fmla="*/ 0 h 26"/>
                <a:gd name="T32" fmla="*/ 39 w 40"/>
                <a:gd name="T33" fmla="*/ 0 h 26"/>
                <a:gd name="T34" fmla="*/ 36 w 40"/>
                <a:gd name="T35" fmla="*/ 6 h 26"/>
                <a:gd name="T36" fmla="*/ 36 w 40"/>
                <a:gd name="T37" fmla="*/ 6 h 26"/>
                <a:gd name="T38" fmla="*/ 35 w 40"/>
                <a:gd name="T39" fmla="*/ 6 h 26"/>
                <a:gd name="T40" fmla="*/ 35 w 40"/>
                <a:gd name="T41" fmla="*/ 4 h 26"/>
                <a:gd name="T42" fmla="*/ 34 w 40"/>
                <a:gd name="T43" fmla="*/ 4 h 26"/>
                <a:gd name="T44" fmla="*/ 34 w 40"/>
                <a:gd name="T45" fmla="*/ 4 h 26"/>
                <a:gd name="T46" fmla="*/ 32 w 40"/>
                <a:gd name="T47" fmla="*/ 4 h 26"/>
                <a:gd name="T48" fmla="*/ 30 w 40"/>
                <a:gd name="T49" fmla="*/ 4 h 26"/>
                <a:gd name="T50" fmla="*/ 26 w 40"/>
                <a:gd name="T51" fmla="*/ 4 h 26"/>
                <a:gd name="T52" fmla="*/ 23 w 40"/>
                <a:gd name="T53" fmla="*/ 6 h 26"/>
                <a:gd name="T54" fmla="*/ 19 w 40"/>
                <a:gd name="T55" fmla="*/ 10 h 26"/>
                <a:gd name="T56" fmla="*/ 14 w 40"/>
                <a:gd name="T57" fmla="*/ 12 h 26"/>
                <a:gd name="T58" fmla="*/ 10 w 40"/>
                <a:gd name="T59" fmla="*/ 16 h 26"/>
                <a:gd name="T60" fmla="*/ 6 w 40"/>
                <a:gd name="T61" fmla="*/ 18 h 26"/>
                <a:gd name="T62" fmla="*/ 3 w 40"/>
                <a:gd name="T63" fmla="*/ 22 h 26"/>
                <a:gd name="T64" fmla="*/ 0 w 40"/>
                <a:gd name="T65" fmla="*/ 25 h 26"/>
                <a:gd name="T66" fmla="*/ 0 w 40"/>
                <a:gd name="T67" fmla="*/ 25 h 26"/>
                <a:gd name="T68" fmla="*/ 1 w 40"/>
                <a:gd name="T69" fmla="*/ 20 h 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"/>
                <a:gd name="T106" fmla="*/ 0 h 26"/>
                <a:gd name="T107" fmla="*/ 40 w 40"/>
                <a:gd name="T108" fmla="*/ 26 h 2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" h="26">
                  <a:moveTo>
                    <a:pt x="1" y="20"/>
                  </a:moveTo>
                  <a:lnTo>
                    <a:pt x="2" y="18"/>
                  </a:lnTo>
                  <a:lnTo>
                    <a:pt x="5" y="16"/>
                  </a:lnTo>
                  <a:lnTo>
                    <a:pt x="8" y="12"/>
                  </a:lnTo>
                  <a:lnTo>
                    <a:pt x="13" y="8"/>
                  </a:lnTo>
                  <a:lnTo>
                    <a:pt x="18" y="6"/>
                  </a:lnTo>
                  <a:lnTo>
                    <a:pt x="23" y="2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39" y="0"/>
                  </a:lnTo>
                  <a:lnTo>
                    <a:pt x="36" y="6"/>
                  </a:lnTo>
                  <a:lnTo>
                    <a:pt x="35" y="6"/>
                  </a:lnTo>
                  <a:lnTo>
                    <a:pt x="35" y="4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4"/>
                  </a:lnTo>
                  <a:lnTo>
                    <a:pt x="26" y="4"/>
                  </a:lnTo>
                  <a:lnTo>
                    <a:pt x="23" y="6"/>
                  </a:lnTo>
                  <a:lnTo>
                    <a:pt x="19" y="10"/>
                  </a:lnTo>
                  <a:lnTo>
                    <a:pt x="14" y="12"/>
                  </a:lnTo>
                  <a:lnTo>
                    <a:pt x="10" y="16"/>
                  </a:lnTo>
                  <a:lnTo>
                    <a:pt x="6" y="18"/>
                  </a:lnTo>
                  <a:lnTo>
                    <a:pt x="3" y="22"/>
                  </a:lnTo>
                  <a:lnTo>
                    <a:pt x="0" y="25"/>
                  </a:lnTo>
                  <a:lnTo>
                    <a:pt x="1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4038" name="Group 22"/>
          <p:cNvGrpSpPr>
            <a:grpSpLocks/>
          </p:cNvGrpSpPr>
          <p:nvPr/>
        </p:nvGrpSpPr>
        <p:grpSpPr bwMode="auto">
          <a:xfrm>
            <a:off x="3041650" y="5362575"/>
            <a:ext cx="912813" cy="490538"/>
            <a:chOff x="1380" y="3436"/>
            <a:chExt cx="575" cy="309"/>
          </a:xfrm>
        </p:grpSpPr>
        <p:sp>
          <p:nvSpPr>
            <p:cNvPr id="44155" name="Freeform 23"/>
            <p:cNvSpPr>
              <a:spLocks/>
            </p:cNvSpPr>
            <p:nvPr/>
          </p:nvSpPr>
          <p:spPr bwMode="auto">
            <a:xfrm>
              <a:off x="1381" y="3534"/>
              <a:ext cx="139" cy="193"/>
            </a:xfrm>
            <a:custGeom>
              <a:avLst/>
              <a:gdLst>
                <a:gd name="T0" fmla="*/ 136 w 139"/>
                <a:gd name="T1" fmla="*/ 192 h 193"/>
                <a:gd name="T2" fmla="*/ 0 w 139"/>
                <a:gd name="T3" fmla="*/ 45 h 193"/>
                <a:gd name="T4" fmla="*/ 0 w 139"/>
                <a:gd name="T5" fmla="*/ 0 h 193"/>
                <a:gd name="T6" fmla="*/ 138 w 139"/>
                <a:gd name="T7" fmla="*/ 140 h 193"/>
                <a:gd name="T8" fmla="*/ 136 w 139"/>
                <a:gd name="T9" fmla="*/ 192 h 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"/>
                <a:gd name="T16" fmla="*/ 0 h 193"/>
                <a:gd name="T17" fmla="*/ 139 w 139"/>
                <a:gd name="T18" fmla="*/ 193 h 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" h="193">
                  <a:moveTo>
                    <a:pt x="136" y="192"/>
                  </a:moveTo>
                  <a:lnTo>
                    <a:pt x="0" y="45"/>
                  </a:lnTo>
                  <a:lnTo>
                    <a:pt x="0" y="0"/>
                  </a:lnTo>
                  <a:lnTo>
                    <a:pt x="138" y="140"/>
                  </a:lnTo>
                  <a:lnTo>
                    <a:pt x="136" y="192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56" name="Freeform 24"/>
            <p:cNvSpPr>
              <a:spLocks/>
            </p:cNvSpPr>
            <p:nvPr/>
          </p:nvSpPr>
          <p:spPr bwMode="auto">
            <a:xfrm>
              <a:off x="1532" y="3574"/>
              <a:ext cx="423" cy="171"/>
            </a:xfrm>
            <a:custGeom>
              <a:avLst/>
              <a:gdLst>
                <a:gd name="T0" fmla="*/ 422 w 423"/>
                <a:gd name="T1" fmla="*/ 60 h 171"/>
                <a:gd name="T2" fmla="*/ 422 w 423"/>
                <a:gd name="T3" fmla="*/ 0 h 171"/>
                <a:gd name="T4" fmla="*/ 0 w 423"/>
                <a:gd name="T5" fmla="*/ 113 h 171"/>
                <a:gd name="T6" fmla="*/ 0 w 423"/>
                <a:gd name="T7" fmla="*/ 170 h 171"/>
                <a:gd name="T8" fmla="*/ 422 w 423"/>
                <a:gd name="T9" fmla="*/ 6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3"/>
                <a:gd name="T16" fmla="*/ 0 h 171"/>
                <a:gd name="T17" fmla="*/ 423 w 423"/>
                <a:gd name="T18" fmla="*/ 171 h 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3" h="171">
                  <a:moveTo>
                    <a:pt x="422" y="60"/>
                  </a:moveTo>
                  <a:lnTo>
                    <a:pt x="422" y="0"/>
                  </a:lnTo>
                  <a:lnTo>
                    <a:pt x="0" y="113"/>
                  </a:lnTo>
                  <a:lnTo>
                    <a:pt x="0" y="170"/>
                  </a:lnTo>
                  <a:lnTo>
                    <a:pt x="422" y="60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57" name="Freeform 25"/>
            <p:cNvSpPr>
              <a:spLocks/>
            </p:cNvSpPr>
            <p:nvPr/>
          </p:nvSpPr>
          <p:spPr bwMode="auto">
            <a:xfrm>
              <a:off x="1910" y="3593"/>
              <a:ext cx="25" cy="37"/>
            </a:xfrm>
            <a:custGeom>
              <a:avLst/>
              <a:gdLst>
                <a:gd name="T0" fmla="*/ 24 w 25"/>
                <a:gd name="T1" fmla="*/ 30 h 37"/>
                <a:gd name="T2" fmla="*/ 24 w 25"/>
                <a:gd name="T3" fmla="*/ 0 h 37"/>
                <a:gd name="T4" fmla="*/ 0 w 25"/>
                <a:gd name="T5" fmla="*/ 6 h 37"/>
                <a:gd name="T6" fmla="*/ 0 w 25"/>
                <a:gd name="T7" fmla="*/ 36 h 37"/>
                <a:gd name="T8" fmla="*/ 24 w 25"/>
                <a:gd name="T9" fmla="*/ 3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7"/>
                <a:gd name="T17" fmla="*/ 25 w 2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7">
                  <a:moveTo>
                    <a:pt x="24" y="30"/>
                  </a:moveTo>
                  <a:lnTo>
                    <a:pt x="24" y="0"/>
                  </a:lnTo>
                  <a:lnTo>
                    <a:pt x="0" y="6"/>
                  </a:lnTo>
                  <a:lnTo>
                    <a:pt x="0" y="36"/>
                  </a:lnTo>
                  <a:lnTo>
                    <a:pt x="24" y="3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58" name="Freeform 26"/>
            <p:cNvSpPr>
              <a:spLocks/>
            </p:cNvSpPr>
            <p:nvPr/>
          </p:nvSpPr>
          <p:spPr bwMode="auto">
            <a:xfrm>
              <a:off x="1380" y="3532"/>
              <a:ext cx="26" cy="57"/>
            </a:xfrm>
            <a:custGeom>
              <a:avLst/>
              <a:gdLst>
                <a:gd name="T0" fmla="*/ 6 w 26"/>
                <a:gd name="T1" fmla="*/ 56 h 57"/>
                <a:gd name="T2" fmla="*/ 6 w 26"/>
                <a:gd name="T3" fmla="*/ 30 h 57"/>
                <a:gd name="T4" fmla="*/ 25 w 26"/>
                <a:gd name="T5" fmla="*/ 49 h 57"/>
                <a:gd name="T6" fmla="*/ 25 w 26"/>
                <a:gd name="T7" fmla="*/ 21 h 57"/>
                <a:gd name="T8" fmla="*/ 0 w 26"/>
                <a:gd name="T9" fmla="*/ 0 h 57"/>
                <a:gd name="T10" fmla="*/ 0 w 26"/>
                <a:gd name="T11" fmla="*/ 49 h 57"/>
                <a:gd name="T12" fmla="*/ 6 w 26"/>
                <a:gd name="T13" fmla="*/ 56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57"/>
                <a:gd name="T23" fmla="*/ 26 w 26"/>
                <a:gd name="T24" fmla="*/ 57 h 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57">
                  <a:moveTo>
                    <a:pt x="6" y="56"/>
                  </a:moveTo>
                  <a:lnTo>
                    <a:pt x="6" y="30"/>
                  </a:lnTo>
                  <a:lnTo>
                    <a:pt x="25" y="49"/>
                  </a:lnTo>
                  <a:lnTo>
                    <a:pt x="25" y="21"/>
                  </a:lnTo>
                  <a:lnTo>
                    <a:pt x="0" y="0"/>
                  </a:lnTo>
                  <a:lnTo>
                    <a:pt x="0" y="49"/>
                  </a:lnTo>
                  <a:lnTo>
                    <a:pt x="6" y="56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59" name="Freeform 27"/>
            <p:cNvSpPr>
              <a:spLocks/>
            </p:cNvSpPr>
            <p:nvPr/>
          </p:nvSpPr>
          <p:spPr bwMode="auto">
            <a:xfrm>
              <a:off x="1388" y="3557"/>
              <a:ext cx="145" cy="188"/>
            </a:xfrm>
            <a:custGeom>
              <a:avLst/>
              <a:gdLst>
                <a:gd name="T0" fmla="*/ 16 w 145"/>
                <a:gd name="T1" fmla="*/ 0 h 188"/>
                <a:gd name="T2" fmla="*/ 16 w 145"/>
                <a:gd name="T3" fmla="*/ 23 h 188"/>
                <a:gd name="T4" fmla="*/ 16 w 145"/>
                <a:gd name="T5" fmla="*/ 22 h 188"/>
                <a:gd name="T6" fmla="*/ 16 w 145"/>
                <a:gd name="T7" fmla="*/ 30 h 188"/>
                <a:gd name="T8" fmla="*/ 0 w 145"/>
                <a:gd name="T9" fmla="*/ 12 h 188"/>
                <a:gd name="T10" fmla="*/ 0 w 145"/>
                <a:gd name="T11" fmla="*/ 33 h 188"/>
                <a:gd name="T12" fmla="*/ 97 w 145"/>
                <a:gd name="T13" fmla="*/ 136 h 188"/>
                <a:gd name="T14" fmla="*/ 97 w 145"/>
                <a:gd name="T15" fmla="*/ 120 h 188"/>
                <a:gd name="T16" fmla="*/ 97 w 145"/>
                <a:gd name="T17" fmla="*/ 114 h 188"/>
                <a:gd name="T18" fmla="*/ 128 w 145"/>
                <a:gd name="T19" fmla="*/ 146 h 188"/>
                <a:gd name="T20" fmla="*/ 127 w 145"/>
                <a:gd name="T21" fmla="*/ 169 h 188"/>
                <a:gd name="T22" fmla="*/ 144 w 145"/>
                <a:gd name="T23" fmla="*/ 187 h 188"/>
                <a:gd name="T24" fmla="*/ 144 w 145"/>
                <a:gd name="T25" fmla="*/ 131 h 188"/>
                <a:gd name="T26" fmla="*/ 16 w 145"/>
                <a:gd name="T27" fmla="*/ 0 h 1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5"/>
                <a:gd name="T43" fmla="*/ 0 h 188"/>
                <a:gd name="T44" fmla="*/ 145 w 145"/>
                <a:gd name="T45" fmla="*/ 188 h 18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5" h="188">
                  <a:moveTo>
                    <a:pt x="16" y="0"/>
                  </a:moveTo>
                  <a:lnTo>
                    <a:pt x="16" y="23"/>
                  </a:lnTo>
                  <a:lnTo>
                    <a:pt x="16" y="22"/>
                  </a:lnTo>
                  <a:lnTo>
                    <a:pt x="16" y="30"/>
                  </a:lnTo>
                  <a:lnTo>
                    <a:pt x="0" y="12"/>
                  </a:lnTo>
                  <a:lnTo>
                    <a:pt x="0" y="33"/>
                  </a:lnTo>
                  <a:lnTo>
                    <a:pt x="97" y="136"/>
                  </a:lnTo>
                  <a:lnTo>
                    <a:pt x="97" y="120"/>
                  </a:lnTo>
                  <a:lnTo>
                    <a:pt x="97" y="114"/>
                  </a:lnTo>
                  <a:lnTo>
                    <a:pt x="128" y="146"/>
                  </a:lnTo>
                  <a:lnTo>
                    <a:pt x="127" y="169"/>
                  </a:lnTo>
                  <a:lnTo>
                    <a:pt x="144" y="187"/>
                  </a:lnTo>
                  <a:lnTo>
                    <a:pt x="144" y="131"/>
                  </a:lnTo>
                  <a:lnTo>
                    <a:pt x="16" y="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60" name="Freeform 28"/>
            <p:cNvSpPr>
              <a:spLocks/>
            </p:cNvSpPr>
            <p:nvPr/>
          </p:nvSpPr>
          <p:spPr bwMode="auto">
            <a:xfrm>
              <a:off x="1381" y="3436"/>
              <a:ext cx="574" cy="253"/>
            </a:xfrm>
            <a:custGeom>
              <a:avLst/>
              <a:gdLst>
                <a:gd name="T0" fmla="*/ 573 w 574"/>
                <a:gd name="T1" fmla="*/ 138 h 253"/>
                <a:gd name="T2" fmla="*/ 397 w 574"/>
                <a:gd name="T3" fmla="*/ 0 h 253"/>
                <a:gd name="T4" fmla="*/ 0 w 574"/>
                <a:gd name="T5" fmla="*/ 94 h 253"/>
                <a:gd name="T6" fmla="*/ 150 w 574"/>
                <a:gd name="T7" fmla="*/ 252 h 253"/>
                <a:gd name="T8" fmla="*/ 573 w 574"/>
                <a:gd name="T9" fmla="*/ 13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4"/>
                <a:gd name="T16" fmla="*/ 0 h 253"/>
                <a:gd name="T17" fmla="*/ 574 w 574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4" h="253">
                  <a:moveTo>
                    <a:pt x="573" y="138"/>
                  </a:moveTo>
                  <a:lnTo>
                    <a:pt x="397" y="0"/>
                  </a:lnTo>
                  <a:lnTo>
                    <a:pt x="0" y="94"/>
                  </a:lnTo>
                  <a:lnTo>
                    <a:pt x="150" y="252"/>
                  </a:lnTo>
                  <a:lnTo>
                    <a:pt x="573" y="138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61" name="Freeform 29"/>
            <p:cNvSpPr>
              <a:spLocks/>
            </p:cNvSpPr>
            <p:nvPr/>
          </p:nvSpPr>
          <p:spPr bwMode="auto">
            <a:xfrm>
              <a:off x="1452" y="3480"/>
              <a:ext cx="448" cy="181"/>
            </a:xfrm>
            <a:custGeom>
              <a:avLst/>
              <a:gdLst>
                <a:gd name="T0" fmla="*/ 447 w 448"/>
                <a:gd name="T1" fmla="*/ 85 h 181"/>
                <a:gd name="T2" fmla="*/ 337 w 448"/>
                <a:gd name="T3" fmla="*/ 0 h 181"/>
                <a:gd name="T4" fmla="*/ 0 w 448"/>
                <a:gd name="T5" fmla="*/ 82 h 181"/>
                <a:gd name="T6" fmla="*/ 94 w 448"/>
                <a:gd name="T7" fmla="*/ 180 h 181"/>
                <a:gd name="T8" fmla="*/ 447 w 448"/>
                <a:gd name="T9" fmla="*/ 85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8"/>
                <a:gd name="T16" fmla="*/ 0 h 181"/>
                <a:gd name="T17" fmla="*/ 448 w 448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8" h="181">
                  <a:moveTo>
                    <a:pt x="447" y="85"/>
                  </a:moveTo>
                  <a:lnTo>
                    <a:pt x="337" y="0"/>
                  </a:lnTo>
                  <a:lnTo>
                    <a:pt x="0" y="82"/>
                  </a:lnTo>
                  <a:lnTo>
                    <a:pt x="94" y="180"/>
                  </a:lnTo>
                  <a:lnTo>
                    <a:pt x="447" y="85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62" name="Freeform 30"/>
            <p:cNvSpPr>
              <a:spLocks/>
            </p:cNvSpPr>
            <p:nvPr/>
          </p:nvSpPr>
          <p:spPr bwMode="auto">
            <a:xfrm>
              <a:off x="1450" y="3485"/>
              <a:ext cx="454" cy="178"/>
            </a:xfrm>
            <a:custGeom>
              <a:avLst/>
              <a:gdLst>
                <a:gd name="T0" fmla="*/ 453 w 454"/>
                <a:gd name="T1" fmla="*/ 82 h 178"/>
                <a:gd name="T2" fmla="*/ 338 w 454"/>
                <a:gd name="T3" fmla="*/ 0 h 178"/>
                <a:gd name="T4" fmla="*/ 0 w 454"/>
                <a:gd name="T5" fmla="*/ 80 h 178"/>
                <a:gd name="T6" fmla="*/ 94 w 454"/>
                <a:gd name="T7" fmla="*/ 177 h 178"/>
                <a:gd name="T8" fmla="*/ 453 w 454"/>
                <a:gd name="T9" fmla="*/ 82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4"/>
                <a:gd name="T16" fmla="*/ 0 h 178"/>
                <a:gd name="T17" fmla="*/ 454 w 454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4" h="178">
                  <a:moveTo>
                    <a:pt x="453" y="82"/>
                  </a:moveTo>
                  <a:lnTo>
                    <a:pt x="338" y="0"/>
                  </a:lnTo>
                  <a:lnTo>
                    <a:pt x="0" y="80"/>
                  </a:lnTo>
                  <a:lnTo>
                    <a:pt x="94" y="177"/>
                  </a:lnTo>
                  <a:lnTo>
                    <a:pt x="453" y="82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63" name="Freeform 31"/>
            <p:cNvSpPr>
              <a:spLocks/>
            </p:cNvSpPr>
            <p:nvPr/>
          </p:nvSpPr>
          <p:spPr bwMode="auto">
            <a:xfrm>
              <a:off x="1450" y="3480"/>
              <a:ext cx="449" cy="182"/>
            </a:xfrm>
            <a:custGeom>
              <a:avLst/>
              <a:gdLst>
                <a:gd name="T0" fmla="*/ 448 w 449"/>
                <a:gd name="T1" fmla="*/ 86 h 182"/>
                <a:gd name="T2" fmla="*/ 339 w 449"/>
                <a:gd name="T3" fmla="*/ 0 h 182"/>
                <a:gd name="T4" fmla="*/ 0 w 449"/>
                <a:gd name="T5" fmla="*/ 82 h 182"/>
                <a:gd name="T6" fmla="*/ 93 w 449"/>
                <a:gd name="T7" fmla="*/ 181 h 182"/>
                <a:gd name="T8" fmla="*/ 448 w 449"/>
                <a:gd name="T9" fmla="*/ 86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9"/>
                <a:gd name="T16" fmla="*/ 0 h 182"/>
                <a:gd name="T17" fmla="*/ 449 w 449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9" h="182">
                  <a:moveTo>
                    <a:pt x="448" y="86"/>
                  </a:moveTo>
                  <a:lnTo>
                    <a:pt x="339" y="0"/>
                  </a:lnTo>
                  <a:lnTo>
                    <a:pt x="0" y="82"/>
                  </a:lnTo>
                  <a:lnTo>
                    <a:pt x="93" y="181"/>
                  </a:lnTo>
                  <a:lnTo>
                    <a:pt x="448" y="86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64" name="Freeform 32"/>
            <p:cNvSpPr>
              <a:spLocks/>
            </p:cNvSpPr>
            <p:nvPr/>
          </p:nvSpPr>
          <p:spPr bwMode="auto">
            <a:xfrm>
              <a:off x="1449" y="3564"/>
              <a:ext cx="451" cy="99"/>
            </a:xfrm>
            <a:custGeom>
              <a:avLst/>
              <a:gdLst>
                <a:gd name="T0" fmla="*/ 98 w 451"/>
                <a:gd name="T1" fmla="*/ 96 h 99"/>
                <a:gd name="T2" fmla="*/ 5 w 451"/>
                <a:gd name="T3" fmla="*/ 2 h 99"/>
                <a:gd name="T4" fmla="*/ 0 w 451"/>
                <a:gd name="T5" fmla="*/ 0 h 99"/>
                <a:gd name="T6" fmla="*/ 96 w 451"/>
                <a:gd name="T7" fmla="*/ 98 h 99"/>
                <a:gd name="T8" fmla="*/ 450 w 451"/>
                <a:gd name="T9" fmla="*/ 5 h 99"/>
                <a:gd name="T10" fmla="*/ 450 w 451"/>
                <a:gd name="T11" fmla="*/ 4 h 99"/>
                <a:gd name="T12" fmla="*/ 98 w 451"/>
                <a:gd name="T13" fmla="*/ 96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1"/>
                <a:gd name="T22" fmla="*/ 0 h 99"/>
                <a:gd name="T23" fmla="*/ 451 w 45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1" h="99">
                  <a:moveTo>
                    <a:pt x="98" y="96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96" y="98"/>
                  </a:lnTo>
                  <a:lnTo>
                    <a:pt x="450" y="5"/>
                  </a:lnTo>
                  <a:lnTo>
                    <a:pt x="450" y="4"/>
                  </a:lnTo>
                  <a:lnTo>
                    <a:pt x="98" y="96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65" name="Freeform 33"/>
            <p:cNvSpPr>
              <a:spLocks/>
            </p:cNvSpPr>
            <p:nvPr/>
          </p:nvSpPr>
          <p:spPr bwMode="auto">
            <a:xfrm>
              <a:off x="1449" y="3480"/>
              <a:ext cx="455" cy="89"/>
            </a:xfrm>
            <a:custGeom>
              <a:avLst/>
              <a:gdLst>
                <a:gd name="T0" fmla="*/ 340 w 455"/>
                <a:gd name="T1" fmla="*/ 4 h 89"/>
                <a:gd name="T2" fmla="*/ 447 w 455"/>
                <a:gd name="T3" fmla="*/ 88 h 89"/>
                <a:gd name="T4" fmla="*/ 454 w 455"/>
                <a:gd name="T5" fmla="*/ 88 h 89"/>
                <a:gd name="T6" fmla="*/ 341 w 455"/>
                <a:gd name="T7" fmla="*/ 0 h 89"/>
                <a:gd name="T8" fmla="*/ 0 w 455"/>
                <a:gd name="T9" fmla="*/ 82 h 89"/>
                <a:gd name="T10" fmla="*/ 6 w 455"/>
                <a:gd name="T11" fmla="*/ 85 h 89"/>
                <a:gd name="T12" fmla="*/ 340 w 455"/>
                <a:gd name="T13" fmla="*/ 4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5"/>
                <a:gd name="T22" fmla="*/ 0 h 89"/>
                <a:gd name="T23" fmla="*/ 455 w 455"/>
                <a:gd name="T24" fmla="*/ 89 h 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5" h="89">
                  <a:moveTo>
                    <a:pt x="340" y="4"/>
                  </a:moveTo>
                  <a:lnTo>
                    <a:pt x="447" y="88"/>
                  </a:lnTo>
                  <a:lnTo>
                    <a:pt x="454" y="88"/>
                  </a:lnTo>
                  <a:lnTo>
                    <a:pt x="341" y="0"/>
                  </a:lnTo>
                  <a:lnTo>
                    <a:pt x="0" y="82"/>
                  </a:lnTo>
                  <a:lnTo>
                    <a:pt x="6" y="85"/>
                  </a:lnTo>
                  <a:lnTo>
                    <a:pt x="340" y="4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66" name="Freeform 34"/>
            <p:cNvSpPr>
              <a:spLocks/>
            </p:cNvSpPr>
            <p:nvPr/>
          </p:nvSpPr>
          <p:spPr bwMode="auto">
            <a:xfrm>
              <a:off x="1383" y="3439"/>
              <a:ext cx="424" cy="119"/>
            </a:xfrm>
            <a:custGeom>
              <a:avLst/>
              <a:gdLst>
                <a:gd name="T0" fmla="*/ 423 w 424"/>
                <a:gd name="T1" fmla="*/ 19 h 119"/>
                <a:gd name="T2" fmla="*/ 396 w 424"/>
                <a:gd name="T3" fmla="*/ 0 h 119"/>
                <a:gd name="T4" fmla="*/ 0 w 424"/>
                <a:gd name="T5" fmla="*/ 93 h 119"/>
                <a:gd name="T6" fmla="*/ 22 w 424"/>
                <a:gd name="T7" fmla="*/ 118 h 119"/>
                <a:gd name="T8" fmla="*/ 423 w 424"/>
                <a:gd name="T9" fmla="*/ 19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119"/>
                <a:gd name="T17" fmla="*/ 424 w 424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119">
                  <a:moveTo>
                    <a:pt x="423" y="19"/>
                  </a:moveTo>
                  <a:lnTo>
                    <a:pt x="396" y="0"/>
                  </a:lnTo>
                  <a:lnTo>
                    <a:pt x="0" y="93"/>
                  </a:lnTo>
                  <a:lnTo>
                    <a:pt x="22" y="118"/>
                  </a:lnTo>
                  <a:lnTo>
                    <a:pt x="423" y="19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67" name="Freeform 35"/>
            <p:cNvSpPr>
              <a:spLocks/>
            </p:cNvSpPr>
            <p:nvPr/>
          </p:nvSpPr>
          <p:spPr bwMode="auto">
            <a:xfrm>
              <a:off x="1380" y="3436"/>
              <a:ext cx="426" cy="120"/>
            </a:xfrm>
            <a:custGeom>
              <a:avLst/>
              <a:gdLst>
                <a:gd name="T0" fmla="*/ 425 w 426"/>
                <a:gd name="T1" fmla="*/ 20 h 120"/>
                <a:gd name="T2" fmla="*/ 397 w 426"/>
                <a:gd name="T3" fmla="*/ 0 h 120"/>
                <a:gd name="T4" fmla="*/ 0 w 426"/>
                <a:gd name="T5" fmla="*/ 95 h 120"/>
                <a:gd name="T6" fmla="*/ 22 w 426"/>
                <a:gd name="T7" fmla="*/ 119 h 120"/>
                <a:gd name="T8" fmla="*/ 425 w 426"/>
                <a:gd name="T9" fmla="*/ 20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6"/>
                <a:gd name="T16" fmla="*/ 0 h 120"/>
                <a:gd name="T17" fmla="*/ 426 w 426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6" h="120">
                  <a:moveTo>
                    <a:pt x="425" y="20"/>
                  </a:moveTo>
                  <a:lnTo>
                    <a:pt x="397" y="0"/>
                  </a:lnTo>
                  <a:lnTo>
                    <a:pt x="0" y="95"/>
                  </a:lnTo>
                  <a:lnTo>
                    <a:pt x="22" y="119"/>
                  </a:lnTo>
                  <a:lnTo>
                    <a:pt x="425" y="2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68" name="Freeform 36"/>
            <p:cNvSpPr>
              <a:spLocks/>
            </p:cNvSpPr>
            <p:nvPr/>
          </p:nvSpPr>
          <p:spPr bwMode="auto">
            <a:xfrm>
              <a:off x="1559" y="3568"/>
              <a:ext cx="68" cy="26"/>
            </a:xfrm>
            <a:custGeom>
              <a:avLst/>
              <a:gdLst>
                <a:gd name="T0" fmla="*/ 33 w 68"/>
                <a:gd name="T1" fmla="*/ 25 h 26"/>
                <a:gd name="T2" fmla="*/ 40 w 68"/>
                <a:gd name="T3" fmla="*/ 24 h 26"/>
                <a:gd name="T4" fmla="*/ 46 w 68"/>
                <a:gd name="T5" fmla="*/ 24 h 26"/>
                <a:gd name="T6" fmla="*/ 52 w 68"/>
                <a:gd name="T7" fmla="*/ 22 h 26"/>
                <a:gd name="T8" fmla="*/ 57 w 68"/>
                <a:gd name="T9" fmla="*/ 20 h 26"/>
                <a:gd name="T10" fmla="*/ 61 w 68"/>
                <a:gd name="T11" fmla="*/ 18 h 26"/>
                <a:gd name="T12" fmla="*/ 64 w 68"/>
                <a:gd name="T13" fmla="*/ 16 h 26"/>
                <a:gd name="T14" fmla="*/ 67 w 68"/>
                <a:gd name="T15" fmla="*/ 14 h 26"/>
                <a:gd name="T16" fmla="*/ 67 w 68"/>
                <a:gd name="T17" fmla="*/ 12 h 26"/>
                <a:gd name="T18" fmla="*/ 67 w 68"/>
                <a:gd name="T19" fmla="*/ 9 h 26"/>
                <a:gd name="T20" fmla="*/ 64 w 68"/>
                <a:gd name="T21" fmla="*/ 7 h 26"/>
                <a:gd name="T22" fmla="*/ 61 w 68"/>
                <a:gd name="T23" fmla="*/ 5 h 26"/>
                <a:gd name="T24" fmla="*/ 57 w 68"/>
                <a:gd name="T25" fmla="*/ 3 h 26"/>
                <a:gd name="T26" fmla="*/ 52 w 68"/>
                <a:gd name="T27" fmla="*/ 1 h 26"/>
                <a:gd name="T28" fmla="*/ 46 w 68"/>
                <a:gd name="T29" fmla="*/ 0 h 26"/>
                <a:gd name="T30" fmla="*/ 40 w 68"/>
                <a:gd name="T31" fmla="*/ 0 h 26"/>
                <a:gd name="T32" fmla="*/ 33 w 68"/>
                <a:gd name="T33" fmla="*/ 0 h 26"/>
                <a:gd name="T34" fmla="*/ 27 w 68"/>
                <a:gd name="T35" fmla="*/ 0 h 26"/>
                <a:gd name="T36" fmla="*/ 20 w 68"/>
                <a:gd name="T37" fmla="*/ 0 h 26"/>
                <a:gd name="T38" fmla="*/ 14 w 68"/>
                <a:gd name="T39" fmla="*/ 1 h 26"/>
                <a:gd name="T40" fmla="*/ 9 w 68"/>
                <a:gd name="T41" fmla="*/ 3 h 26"/>
                <a:gd name="T42" fmla="*/ 5 w 68"/>
                <a:gd name="T43" fmla="*/ 5 h 26"/>
                <a:gd name="T44" fmla="*/ 2 w 68"/>
                <a:gd name="T45" fmla="*/ 7 h 26"/>
                <a:gd name="T46" fmla="*/ 0 w 68"/>
                <a:gd name="T47" fmla="*/ 9 h 26"/>
                <a:gd name="T48" fmla="*/ 0 w 68"/>
                <a:gd name="T49" fmla="*/ 12 h 26"/>
                <a:gd name="T50" fmla="*/ 0 w 68"/>
                <a:gd name="T51" fmla="*/ 14 h 26"/>
                <a:gd name="T52" fmla="*/ 2 w 68"/>
                <a:gd name="T53" fmla="*/ 16 h 26"/>
                <a:gd name="T54" fmla="*/ 5 w 68"/>
                <a:gd name="T55" fmla="*/ 18 h 26"/>
                <a:gd name="T56" fmla="*/ 9 w 68"/>
                <a:gd name="T57" fmla="*/ 20 h 26"/>
                <a:gd name="T58" fmla="*/ 14 w 68"/>
                <a:gd name="T59" fmla="*/ 22 h 26"/>
                <a:gd name="T60" fmla="*/ 20 w 68"/>
                <a:gd name="T61" fmla="*/ 24 h 26"/>
                <a:gd name="T62" fmla="*/ 27 w 68"/>
                <a:gd name="T63" fmla="*/ 24 h 26"/>
                <a:gd name="T64" fmla="*/ 33 w 68"/>
                <a:gd name="T65" fmla="*/ 25 h 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8"/>
                <a:gd name="T100" fmla="*/ 0 h 26"/>
                <a:gd name="T101" fmla="*/ 68 w 68"/>
                <a:gd name="T102" fmla="*/ 26 h 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8" h="26">
                  <a:moveTo>
                    <a:pt x="33" y="25"/>
                  </a:moveTo>
                  <a:lnTo>
                    <a:pt x="40" y="24"/>
                  </a:lnTo>
                  <a:lnTo>
                    <a:pt x="46" y="24"/>
                  </a:lnTo>
                  <a:lnTo>
                    <a:pt x="52" y="22"/>
                  </a:lnTo>
                  <a:lnTo>
                    <a:pt x="57" y="20"/>
                  </a:lnTo>
                  <a:lnTo>
                    <a:pt x="61" y="18"/>
                  </a:lnTo>
                  <a:lnTo>
                    <a:pt x="64" y="16"/>
                  </a:lnTo>
                  <a:lnTo>
                    <a:pt x="67" y="14"/>
                  </a:lnTo>
                  <a:lnTo>
                    <a:pt x="67" y="12"/>
                  </a:lnTo>
                  <a:lnTo>
                    <a:pt x="67" y="9"/>
                  </a:lnTo>
                  <a:lnTo>
                    <a:pt x="64" y="7"/>
                  </a:lnTo>
                  <a:lnTo>
                    <a:pt x="61" y="5"/>
                  </a:lnTo>
                  <a:lnTo>
                    <a:pt x="57" y="3"/>
                  </a:lnTo>
                  <a:lnTo>
                    <a:pt x="52" y="1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9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5" y="18"/>
                  </a:lnTo>
                  <a:lnTo>
                    <a:pt x="9" y="20"/>
                  </a:lnTo>
                  <a:lnTo>
                    <a:pt x="14" y="22"/>
                  </a:lnTo>
                  <a:lnTo>
                    <a:pt x="20" y="24"/>
                  </a:lnTo>
                  <a:lnTo>
                    <a:pt x="27" y="24"/>
                  </a:lnTo>
                  <a:lnTo>
                    <a:pt x="33" y="25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69" name="Freeform 37"/>
            <p:cNvSpPr>
              <a:spLocks/>
            </p:cNvSpPr>
            <p:nvPr/>
          </p:nvSpPr>
          <p:spPr bwMode="auto">
            <a:xfrm>
              <a:off x="1716" y="3526"/>
              <a:ext cx="70" cy="26"/>
            </a:xfrm>
            <a:custGeom>
              <a:avLst/>
              <a:gdLst>
                <a:gd name="T0" fmla="*/ 34 w 70"/>
                <a:gd name="T1" fmla="*/ 25 h 26"/>
                <a:gd name="T2" fmla="*/ 41 w 70"/>
                <a:gd name="T3" fmla="*/ 25 h 26"/>
                <a:gd name="T4" fmla="*/ 48 w 70"/>
                <a:gd name="T5" fmla="*/ 24 h 26"/>
                <a:gd name="T6" fmla="*/ 54 w 70"/>
                <a:gd name="T7" fmla="*/ 23 h 26"/>
                <a:gd name="T8" fmla="*/ 59 w 70"/>
                <a:gd name="T9" fmla="*/ 21 h 26"/>
                <a:gd name="T10" fmla="*/ 63 w 70"/>
                <a:gd name="T11" fmla="*/ 19 h 26"/>
                <a:gd name="T12" fmla="*/ 66 w 70"/>
                <a:gd name="T13" fmla="*/ 16 h 26"/>
                <a:gd name="T14" fmla="*/ 69 w 70"/>
                <a:gd name="T15" fmla="*/ 15 h 26"/>
                <a:gd name="T16" fmla="*/ 69 w 70"/>
                <a:gd name="T17" fmla="*/ 12 h 26"/>
                <a:gd name="T18" fmla="*/ 69 w 70"/>
                <a:gd name="T19" fmla="*/ 9 h 26"/>
                <a:gd name="T20" fmla="*/ 66 w 70"/>
                <a:gd name="T21" fmla="*/ 8 h 26"/>
                <a:gd name="T22" fmla="*/ 63 w 70"/>
                <a:gd name="T23" fmla="*/ 5 h 26"/>
                <a:gd name="T24" fmla="*/ 59 w 70"/>
                <a:gd name="T25" fmla="*/ 3 h 26"/>
                <a:gd name="T26" fmla="*/ 54 w 70"/>
                <a:gd name="T27" fmla="*/ 1 h 26"/>
                <a:gd name="T28" fmla="*/ 48 w 70"/>
                <a:gd name="T29" fmla="*/ 0 h 26"/>
                <a:gd name="T30" fmla="*/ 41 w 70"/>
                <a:gd name="T31" fmla="*/ 0 h 26"/>
                <a:gd name="T32" fmla="*/ 34 w 70"/>
                <a:gd name="T33" fmla="*/ 0 h 26"/>
                <a:gd name="T34" fmla="*/ 27 w 70"/>
                <a:gd name="T35" fmla="*/ 0 h 26"/>
                <a:gd name="T36" fmla="*/ 20 w 70"/>
                <a:gd name="T37" fmla="*/ 0 h 26"/>
                <a:gd name="T38" fmla="*/ 14 w 70"/>
                <a:gd name="T39" fmla="*/ 1 h 26"/>
                <a:gd name="T40" fmla="*/ 9 w 70"/>
                <a:gd name="T41" fmla="*/ 3 h 26"/>
                <a:gd name="T42" fmla="*/ 6 w 70"/>
                <a:gd name="T43" fmla="*/ 5 h 26"/>
                <a:gd name="T44" fmla="*/ 2 w 70"/>
                <a:gd name="T45" fmla="*/ 8 h 26"/>
                <a:gd name="T46" fmla="*/ 0 w 70"/>
                <a:gd name="T47" fmla="*/ 9 h 26"/>
                <a:gd name="T48" fmla="*/ 0 w 70"/>
                <a:gd name="T49" fmla="*/ 12 h 26"/>
                <a:gd name="T50" fmla="*/ 0 w 70"/>
                <a:gd name="T51" fmla="*/ 15 h 26"/>
                <a:gd name="T52" fmla="*/ 2 w 70"/>
                <a:gd name="T53" fmla="*/ 16 h 26"/>
                <a:gd name="T54" fmla="*/ 6 w 70"/>
                <a:gd name="T55" fmla="*/ 19 h 26"/>
                <a:gd name="T56" fmla="*/ 9 w 70"/>
                <a:gd name="T57" fmla="*/ 21 h 26"/>
                <a:gd name="T58" fmla="*/ 14 w 70"/>
                <a:gd name="T59" fmla="*/ 23 h 26"/>
                <a:gd name="T60" fmla="*/ 20 w 70"/>
                <a:gd name="T61" fmla="*/ 24 h 26"/>
                <a:gd name="T62" fmla="*/ 27 w 70"/>
                <a:gd name="T63" fmla="*/ 25 h 26"/>
                <a:gd name="T64" fmla="*/ 34 w 70"/>
                <a:gd name="T65" fmla="*/ 25 h 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0"/>
                <a:gd name="T100" fmla="*/ 0 h 26"/>
                <a:gd name="T101" fmla="*/ 70 w 70"/>
                <a:gd name="T102" fmla="*/ 26 h 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0" h="26">
                  <a:moveTo>
                    <a:pt x="34" y="25"/>
                  </a:moveTo>
                  <a:lnTo>
                    <a:pt x="41" y="25"/>
                  </a:lnTo>
                  <a:lnTo>
                    <a:pt x="48" y="24"/>
                  </a:lnTo>
                  <a:lnTo>
                    <a:pt x="54" y="23"/>
                  </a:lnTo>
                  <a:lnTo>
                    <a:pt x="59" y="21"/>
                  </a:lnTo>
                  <a:lnTo>
                    <a:pt x="63" y="19"/>
                  </a:lnTo>
                  <a:lnTo>
                    <a:pt x="66" y="16"/>
                  </a:lnTo>
                  <a:lnTo>
                    <a:pt x="69" y="15"/>
                  </a:lnTo>
                  <a:lnTo>
                    <a:pt x="69" y="12"/>
                  </a:lnTo>
                  <a:lnTo>
                    <a:pt x="69" y="9"/>
                  </a:lnTo>
                  <a:lnTo>
                    <a:pt x="66" y="8"/>
                  </a:lnTo>
                  <a:lnTo>
                    <a:pt x="63" y="5"/>
                  </a:lnTo>
                  <a:lnTo>
                    <a:pt x="59" y="3"/>
                  </a:lnTo>
                  <a:lnTo>
                    <a:pt x="54" y="1"/>
                  </a:lnTo>
                  <a:lnTo>
                    <a:pt x="48" y="0"/>
                  </a:lnTo>
                  <a:lnTo>
                    <a:pt x="41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9" y="3"/>
                  </a:lnTo>
                  <a:lnTo>
                    <a:pt x="6" y="5"/>
                  </a:lnTo>
                  <a:lnTo>
                    <a:pt x="2" y="8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2" y="16"/>
                  </a:lnTo>
                  <a:lnTo>
                    <a:pt x="6" y="19"/>
                  </a:lnTo>
                  <a:lnTo>
                    <a:pt x="9" y="21"/>
                  </a:lnTo>
                  <a:lnTo>
                    <a:pt x="14" y="23"/>
                  </a:lnTo>
                  <a:lnTo>
                    <a:pt x="20" y="24"/>
                  </a:lnTo>
                  <a:lnTo>
                    <a:pt x="27" y="25"/>
                  </a:lnTo>
                  <a:lnTo>
                    <a:pt x="34" y="25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70" name="Freeform 38"/>
            <p:cNvSpPr>
              <a:spLocks/>
            </p:cNvSpPr>
            <p:nvPr/>
          </p:nvSpPr>
          <p:spPr bwMode="auto">
            <a:xfrm>
              <a:off x="1559" y="3571"/>
              <a:ext cx="68" cy="26"/>
            </a:xfrm>
            <a:custGeom>
              <a:avLst/>
              <a:gdLst>
                <a:gd name="T0" fmla="*/ 33 w 68"/>
                <a:gd name="T1" fmla="*/ 25 h 26"/>
                <a:gd name="T2" fmla="*/ 40 w 68"/>
                <a:gd name="T3" fmla="*/ 25 h 26"/>
                <a:gd name="T4" fmla="*/ 46 w 68"/>
                <a:gd name="T5" fmla="*/ 24 h 26"/>
                <a:gd name="T6" fmla="*/ 52 w 68"/>
                <a:gd name="T7" fmla="*/ 23 h 26"/>
                <a:gd name="T8" fmla="*/ 57 w 68"/>
                <a:gd name="T9" fmla="*/ 21 h 26"/>
                <a:gd name="T10" fmla="*/ 61 w 68"/>
                <a:gd name="T11" fmla="*/ 19 h 26"/>
                <a:gd name="T12" fmla="*/ 64 w 68"/>
                <a:gd name="T13" fmla="*/ 17 h 26"/>
                <a:gd name="T14" fmla="*/ 67 w 68"/>
                <a:gd name="T15" fmla="*/ 15 h 26"/>
                <a:gd name="T16" fmla="*/ 67 w 68"/>
                <a:gd name="T17" fmla="*/ 12 h 26"/>
                <a:gd name="T18" fmla="*/ 67 w 68"/>
                <a:gd name="T19" fmla="*/ 10 h 26"/>
                <a:gd name="T20" fmla="*/ 64 w 68"/>
                <a:gd name="T21" fmla="*/ 8 h 26"/>
                <a:gd name="T22" fmla="*/ 61 w 68"/>
                <a:gd name="T23" fmla="*/ 6 h 26"/>
                <a:gd name="T24" fmla="*/ 57 w 68"/>
                <a:gd name="T25" fmla="*/ 4 h 26"/>
                <a:gd name="T26" fmla="*/ 52 w 68"/>
                <a:gd name="T27" fmla="*/ 2 h 26"/>
                <a:gd name="T28" fmla="*/ 46 w 68"/>
                <a:gd name="T29" fmla="*/ 1 h 26"/>
                <a:gd name="T30" fmla="*/ 40 w 68"/>
                <a:gd name="T31" fmla="*/ 0 h 26"/>
                <a:gd name="T32" fmla="*/ 33 w 68"/>
                <a:gd name="T33" fmla="*/ 0 h 26"/>
                <a:gd name="T34" fmla="*/ 27 w 68"/>
                <a:gd name="T35" fmla="*/ 0 h 26"/>
                <a:gd name="T36" fmla="*/ 20 w 68"/>
                <a:gd name="T37" fmla="*/ 1 h 26"/>
                <a:gd name="T38" fmla="*/ 14 w 68"/>
                <a:gd name="T39" fmla="*/ 2 h 26"/>
                <a:gd name="T40" fmla="*/ 9 w 68"/>
                <a:gd name="T41" fmla="*/ 4 h 26"/>
                <a:gd name="T42" fmla="*/ 5 w 68"/>
                <a:gd name="T43" fmla="*/ 6 h 26"/>
                <a:gd name="T44" fmla="*/ 2 w 68"/>
                <a:gd name="T45" fmla="*/ 8 h 26"/>
                <a:gd name="T46" fmla="*/ 0 w 68"/>
                <a:gd name="T47" fmla="*/ 10 h 26"/>
                <a:gd name="T48" fmla="*/ 0 w 68"/>
                <a:gd name="T49" fmla="*/ 12 h 26"/>
                <a:gd name="T50" fmla="*/ 0 w 68"/>
                <a:gd name="T51" fmla="*/ 15 h 26"/>
                <a:gd name="T52" fmla="*/ 2 w 68"/>
                <a:gd name="T53" fmla="*/ 17 h 26"/>
                <a:gd name="T54" fmla="*/ 5 w 68"/>
                <a:gd name="T55" fmla="*/ 19 h 26"/>
                <a:gd name="T56" fmla="*/ 9 w 68"/>
                <a:gd name="T57" fmla="*/ 21 h 26"/>
                <a:gd name="T58" fmla="*/ 14 w 68"/>
                <a:gd name="T59" fmla="*/ 23 h 26"/>
                <a:gd name="T60" fmla="*/ 20 w 68"/>
                <a:gd name="T61" fmla="*/ 24 h 26"/>
                <a:gd name="T62" fmla="*/ 27 w 68"/>
                <a:gd name="T63" fmla="*/ 25 h 26"/>
                <a:gd name="T64" fmla="*/ 33 w 68"/>
                <a:gd name="T65" fmla="*/ 25 h 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8"/>
                <a:gd name="T100" fmla="*/ 0 h 26"/>
                <a:gd name="T101" fmla="*/ 68 w 68"/>
                <a:gd name="T102" fmla="*/ 26 h 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8" h="26">
                  <a:moveTo>
                    <a:pt x="33" y="25"/>
                  </a:moveTo>
                  <a:lnTo>
                    <a:pt x="40" y="25"/>
                  </a:lnTo>
                  <a:lnTo>
                    <a:pt x="46" y="24"/>
                  </a:lnTo>
                  <a:lnTo>
                    <a:pt x="52" y="23"/>
                  </a:lnTo>
                  <a:lnTo>
                    <a:pt x="57" y="21"/>
                  </a:lnTo>
                  <a:lnTo>
                    <a:pt x="61" y="19"/>
                  </a:lnTo>
                  <a:lnTo>
                    <a:pt x="64" y="17"/>
                  </a:lnTo>
                  <a:lnTo>
                    <a:pt x="67" y="15"/>
                  </a:lnTo>
                  <a:lnTo>
                    <a:pt x="67" y="12"/>
                  </a:lnTo>
                  <a:lnTo>
                    <a:pt x="67" y="10"/>
                  </a:lnTo>
                  <a:lnTo>
                    <a:pt x="64" y="8"/>
                  </a:lnTo>
                  <a:lnTo>
                    <a:pt x="61" y="6"/>
                  </a:lnTo>
                  <a:lnTo>
                    <a:pt x="57" y="4"/>
                  </a:lnTo>
                  <a:lnTo>
                    <a:pt x="52" y="2"/>
                  </a:lnTo>
                  <a:lnTo>
                    <a:pt x="46" y="1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0" y="1"/>
                  </a:lnTo>
                  <a:lnTo>
                    <a:pt x="14" y="2"/>
                  </a:lnTo>
                  <a:lnTo>
                    <a:pt x="9" y="4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5" y="19"/>
                  </a:lnTo>
                  <a:lnTo>
                    <a:pt x="9" y="21"/>
                  </a:lnTo>
                  <a:lnTo>
                    <a:pt x="14" y="23"/>
                  </a:lnTo>
                  <a:lnTo>
                    <a:pt x="20" y="24"/>
                  </a:lnTo>
                  <a:lnTo>
                    <a:pt x="27" y="25"/>
                  </a:lnTo>
                  <a:lnTo>
                    <a:pt x="33" y="25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71" name="Freeform 39"/>
            <p:cNvSpPr>
              <a:spLocks/>
            </p:cNvSpPr>
            <p:nvPr/>
          </p:nvSpPr>
          <p:spPr bwMode="auto">
            <a:xfrm>
              <a:off x="1716" y="3529"/>
              <a:ext cx="70" cy="26"/>
            </a:xfrm>
            <a:custGeom>
              <a:avLst/>
              <a:gdLst>
                <a:gd name="T0" fmla="*/ 34 w 70"/>
                <a:gd name="T1" fmla="*/ 25 h 26"/>
                <a:gd name="T2" fmla="*/ 41 w 70"/>
                <a:gd name="T3" fmla="*/ 24 h 26"/>
                <a:gd name="T4" fmla="*/ 48 w 70"/>
                <a:gd name="T5" fmla="*/ 24 h 26"/>
                <a:gd name="T6" fmla="*/ 54 w 70"/>
                <a:gd name="T7" fmla="*/ 22 h 26"/>
                <a:gd name="T8" fmla="*/ 59 w 70"/>
                <a:gd name="T9" fmla="*/ 21 h 26"/>
                <a:gd name="T10" fmla="*/ 63 w 70"/>
                <a:gd name="T11" fmla="*/ 19 h 26"/>
                <a:gd name="T12" fmla="*/ 66 w 70"/>
                <a:gd name="T13" fmla="*/ 16 h 26"/>
                <a:gd name="T14" fmla="*/ 69 w 70"/>
                <a:gd name="T15" fmla="*/ 15 h 26"/>
                <a:gd name="T16" fmla="*/ 69 w 70"/>
                <a:gd name="T17" fmla="*/ 12 h 26"/>
                <a:gd name="T18" fmla="*/ 69 w 70"/>
                <a:gd name="T19" fmla="*/ 9 h 26"/>
                <a:gd name="T20" fmla="*/ 66 w 70"/>
                <a:gd name="T21" fmla="*/ 7 h 26"/>
                <a:gd name="T22" fmla="*/ 63 w 70"/>
                <a:gd name="T23" fmla="*/ 5 h 26"/>
                <a:gd name="T24" fmla="*/ 59 w 70"/>
                <a:gd name="T25" fmla="*/ 3 h 26"/>
                <a:gd name="T26" fmla="*/ 54 w 70"/>
                <a:gd name="T27" fmla="*/ 1 h 26"/>
                <a:gd name="T28" fmla="*/ 48 w 70"/>
                <a:gd name="T29" fmla="*/ 0 h 26"/>
                <a:gd name="T30" fmla="*/ 41 w 70"/>
                <a:gd name="T31" fmla="*/ 0 h 26"/>
                <a:gd name="T32" fmla="*/ 34 w 70"/>
                <a:gd name="T33" fmla="*/ 0 h 26"/>
                <a:gd name="T34" fmla="*/ 27 w 70"/>
                <a:gd name="T35" fmla="*/ 0 h 26"/>
                <a:gd name="T36" fmla="*/ 20 w 70"/>
                <a:gd name="T37" fmla="*/ 0 h 26"/>
                <a:gd name="T38" fmla="*/ 14 w 70"/>
                <a:gd name="T39" fmla="*/ 1 h 26"/>
                <a:gd name="T40" fmla="*/ 9 w 70"/>
                <a:gd name="T41" fmla="*/ 3 h 26"/>
                <a:gd name="T42" fmla="*/ 6 w 70"/>
                <a:gd name="T43" fmla="*/ 5 h 26"/>
                <a:gd name="T44" fmla="*/ 2 w 70"/>
                <a:gd name="T45" fmla="*/ 7 h 26"/>
                <a:gd name="T46" fmla="*/ 0 w 70"/>
                <a:gd name="T47" fmla="*/ 9 h 26"/>
                <a:gd name="T48" fmla="*/ 0 w 70"/>
                <a:gd name="T49" fmla="*/ 12 h 26"/>
                <a:gd name="T50" fmla="*/ 0 w 70"/>
                <a:gd name="T51" fmla="*/ 15 h 26"/>
                <a:gd name="T52" fmla="*/ 2 w 70"/>
                <a:gd name="T53" fmla="*/ 16 h 26"/>
                <a:gd name="T54" fmla="*/ 6 w 70"/>
                <a:gd name="T55" fmla="*/ 19 h 26"/>
                <a:gd name="T56" fmla="*/ 9 w 70"/>
                <a:gd name="T57" fmla="*/ 21 h 26"/>
                <a:gd name="T58" fmla="*/ 14 w 70"/>
                <a:gd name="T59" fmla="*/ 22 h 26"/>
                <a:gd name="T60" fmla="*/ 20 w 70"/>
                <a:gd name="T61" fmla="*/ 24 h 26"/>
                <a:gd name="T62" fmla="*/ 27 w 70"/>
                <a:gd name="T63" fmla="*/ 24 h 26"/>
                <a:gd name="T64" fmla="*/ 34 w 70"/>
                <a:gd name="T65" fmla="*/ 25 h 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0"/>
                <a:gd name="T100" fmla="*/ 0 h 26"/>
                <a:gd name="T101" fmla="*/ 70 w 70"/>
                <a:gd name="T102" fmla="*/ 26 h 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0" h="26">
                  <a:moveTo>
                    <a:pt x="34" y="25"/>
                  </a:moveTo>
                  <a:lnTo>
                    <a:pt x="41" y="24"/>
                  </a:lnTo>
                  <a:lnTo>
                    <a:pt x="48" y="24"/>
                  </a:lnTo>
                  <a:lnTo>
                    <a:pt x="54" y="22"/>
                  </a:lnTo>
                  <a:lnTo>
                    <a:pt x="59" y="21"/>
                  </a:lnTo>
                  <a:lnTo>
                    <a:pt x="63" y="19"/>
                  </a:lnTo>
                  <a:lnTo>
                    <a:pt x="66" y="16"/>
                  </a:lnTo>
                  <a:lnTo>
                    <a:pt x="69" y="15"/>
                  </a:lnTo>
                  <a:lnTo>
                    <a:pt x="69" y="12"/>
                  </a:lnTo>
                  <a:lnTo>
                    <a:pt x="69" y="9"/>
                  </a:lnTo>
                  <a:lnTo>
                    <a:pt x="66" y="7"/>
                  </a:lnTo>
                  <a:lnTo>
                    <a:pt x="63" y="5"/>
                  </a:lnTo>
                  <a:lnTo>
                    <a:pt x="59" y="3"/>
                  </a:lnTo>
                  <a:lnTo>
                    <a:pt x="54" y="1"/>
                  </a:lnTo>
                  <a:lnTo>
                    <a:pt x="48" y="0"/>
                  </a:lnTo>
                  <a:lnTo>
                    <a:pt x="41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9" y="3"/>
                  </a:lnTo>
                  <a:lnTo>
                    <a:pt x="6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2" y="16"/>
                  </a:lnTo>
                  <a:lnTo>
                    <a:pt x="6" y="19"/>
                  </a:lnTo>
                  <a:lnTo>
                    <a:pt x="9" y="21"/>
                  </a:lnTo>
                  <a:lnTo>
                    <a:pt x="14" y="22"/>
                  </a:lnTo>
                  <a:lnTo>
                    <a:pt x="20" y="24"/>
                  </a:lnTo>
                  <a:lnTo>
                    <a:pt x="27" y="24"/>
                  </a:lnTo>
                  <a:lnTo>
                    <a:pt x="34" y="25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72" name="Freeform 40"/>
            <p:cNvSpPr>
              <a:spLocks/>
            </p:cNvSpPr>
            <p:nvPr/>
          </p:nvSpPr>
          <p:spPr bwMode="auto">
            <a:xfrm>
              <a:off x="1559" y="3568"/>
              <a:ext cx="68" cy="26"/>
            </a:xfrm>
            <a:custGeom>
              <a:avLst/>
              <a:gdLst>
                <a:gd name="T0" fmla="*/ 33 w 68"/>
                <a:gd name="T1" fmla="*/ 5 h 26"/>
                <a:gd name="T2" fmla="*/ 39 w 68"/>
                <a:gd name="T3" fmla="*/ 6 h 26"/>
                <a:gd name="T4" fmla="*/ 45 w 68"/>
                <a:gd name="T5" fmla="*/ 6 h 26"/>
                <a:gd name="T6" fmla="*/ 50 w 68"/>
                <a:gd name="T7" fmla="*/ 8 h 26"/>
                <a:gd name="T8" fmla="*/ 55 w 68"/>
                <a:gd name="T9" fmla="*/ 11 h 26"/>
                <a:gd name="T10" fmla="*/ 60 w 68"/>
                <a:gd name="T11" fmla="*/ 15 h 26"/>
                <a:gd name="T12" fmla="*/ 62 w 68"/>
                <a:gd name="T13" fmla="*/ 18 h 26"/>
                <a:gd name="T14" fmla="*/ 65 w 68"/>
                <a:gd name="T15" fmla="*/ 21 h 26"/>
                <a:gd name="T16" fmla="*/ 67 w 68"/>
                <a:gd name="T17" fmla="*/ 25 h 26"/>
                <a:gd name="T18" fmla="*/ 67 w 68"/>
                <a:gd name="T19" fmla="*/ 25 h 26"/>
                <a:gd name="T20" fmla="*/ 67 w 68"/>
                <a:gd name="T21" fmla="*/ 25 h 26"/>
                <a:gd name="T22" fmla="*/ 67 w 68"/>
                <a:gd name="T23" fmla="*/ 25 h 26"/>
                <a:gd name="T24" fmla="*/ 67 w 68"/>
                <a:gd name="T25" fmla="*/ 25 h 26"/>
                <a:gd name="T26" fmla="*/ 67 w 68"/>
                <a:gd name="T27" fmla="*/ 23 h 26"/>
                <a:gd name="T28" fmla="*/ 67 w 68"/>
                <a:gd name="T29" fmla="*/ 23 h 26"/>
                <a:gd name="T30" fmla="*/ 67 w 68"/>
                <a:gd name="T31" fmla="*/ 23 h 26"/>
                <a:gd name="T32" fmla="*/ 67 w 68"/>
                <a:gd name="T33" fmla="*/ 23 h 26"/>
                <a:gd name="T34" fmla="*/ 67 w 68"/>
                <a:gd name="T35" fmla="*/ 18 h 26"/>
                <a:gd name="T36" fmla="*/ 64 w 68"/>
                <a:gd name="T37" fmla="*/ 13 h 26"/>
                <a:gd name="T38" fmla="*/ 61 w 68"/>
                <a:gd name="T39" fmla="*/ 10 h 26"/>
                <a:gd name="T40" fmla="*/ 57 w 68"/>
                <a:gd name="T41" fmla="*/ 6 h 26"/>
                <a:gd name="T42" fmla="*/ 52 w 68"/>
                <a:gd name="T43" fmla="*/ 3 h 26"/>
                <a:gd name="T44" fmla="*/ 46 w 68"/>
                <a:gd name="T45" fmla="*/ 1 h 26"/>
                <a:gd name="T46" fmla="*/ 40 w 68"/>
                <a:gd name="T47" fmla="*/ 0 h 26"/>
                <a:gd name="T48" fmla="*/ 33 w 68"/>
                <a:gd name="T49" fmla="*/ 0 h 26"/>
                <a:gd name="T50" fmla="*/ 27 w 68"/>
                <a:gd name="T51" fmla="*/ 0 h 26"/>
                <a:gd name="T52" fmla="*/ 20 w 68"/>
                <a:gd name="T53" fmla="*/ 1 h 26"/>
                <a:gd name="T54" fmla="*/ 14 w 68"/>
                <a:gd name="T55" fmla="*/ 3 h 26"/>
                <a:gd name="T56" fmla="*/ 9 w 68"/>
                <a:gd name="T57" fmla="*/ 6 h 26"/>
                <a:gd name="T58" fmla="*/ 5 w 68"/>
                <a:gd name="T59" fmla="*/ 10 h 26"/>
                <a:gd name="T60" fmla="*/ 2 w 68"/>
                <a:gd name="T61" fmla="*/ 13 h 26"/>
                <a:gd name="T62" fmla="*/ 0 w 68"/>
                <a:gd name="T63" fmla="*/ 18 h 26"/>
                <a:gd name="T64" fmla="*/ 0 w 68"/>
                <a:gd name="T65" fmla="*/ 23 h 26"/>
                <a:gd name="T66" fmla="*/ 0 w 68"/>
                <a:gd name="T67" fmla="*/ 23 h 26"/>
                <a:gd name="T68" fmla="*/ 0 w 68"/>
                <a:gd name="T69" fmla="*/ 23 h 26"/>
                <a:gd name="T70" fmla="*/ 0 w 68"/>
                <a:gd name="T71" fmla="*/ 23 h 26"/>
                <a:gd name="T72" fmla="*/ 0 w 68"/>
                <a:gd name="T73" fmla="*/ 25 h 26"/>
                <a:gd name="T74" fmla="*/ 0 w 68"/>
                <a:gd name="T75" fmla="*/ 25 h 26"/>
                <a:gd name="T76" fmla="*/ 0 w 68"/>
                <a:gd name="T77" fmla="*/ 25 h 26"/>
                <a:gd name="T78" fmla="*/ 0 w 68"/>
                <a:gd name="T79" fmla="*/ 25 h 26"/>
                <a:gd name="T80" fmla="*/ 0 w 68"/>
                <a:gd name="T81" fmla="*/ 25 h 26"/>
                <a:gd name="T82" fmla="*/ 1 w 68"/>
                <a:gd name="T83" fmla="*/ 21 h 26"/>
                <a:gd name="T84" fmla="*/ 4 w 68"/>
                <a:gd name="T85" fmla="*/ 18 h 26"/>
                <a:gd name="T86" fmla="*/ 7 w 68"/>
                <a:gd name="T87" fmla="*/ 15 h 26"/>
                <a:gd name="T88" fmla="*/ 11 w 68"/>
                <a:gd name="T89" fmla="*/ 11 h 26"/>
                <a:gd name="T90" fmla="*/ 16 w 68"/>
                <a:gd name="T91" fmla="*/ 8 h 26"/>
                <a:gd name="T92" fmla="*/ 21 w 68"/>
                <a:gd name="T93" fmla="*/ 6 h 26"/>
                <a:gd name="T94" fmla="*/ 27 w 68"/>
                <a:gd name="T95" fmla="*/ 6 h 26"/>
                <a:gd name="T96" fmla="*/ 33 w 68"/>
                <a:gd name="T97" fmla="*/ 5 h 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8"/>
                <a:gd name="T148" fmla="*/ 0 h 26"/>
                <a:gd name="T149" fmla="*/ 68 w 68"/>
                <a:gd name="T150" fmla="*/ 26 h 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8" h="26">
                  <a:moveTo>
                    <a:pt x="33" y="5"/>
                  </a:moveTo>
                  <a:lnTo>
                    <a:pt x="39" y="6"/>
                  </a:lnTo>
                  <a:lnTo>
                    <a:pt x="45" y="6"/>
                  </a:lnTo>
                  <a:lnTo>
                    <a:pt x="50" y="8"/>
                  </a:lnTo>
                  <a:lnTo>
                    <a:pt x="55" y="11"/>
                  </a:lnTo>
                  <a:lnTo>
                    <a:pt x="60" y="15"/>
                  </a:lnTo>
                  <a:lnTo>
                    <a:pt x="62" y="18"/>
                  </a:lnTo>
                  <a:lnTo>
                    <a:pt x="65" y="21"/>
                  </a:lnTo>
                  <a:lnTo>
                    <a:pt x="67" y="25"/>
                  </a:lnTo>
                  <a:lnTo>
                    <a:pt x="67" y="23"/>
                  </a:lnTo>
                  <a:lnTo>
                    <a:pt x="67" y="18"/>
                  </a:lnTo>
                  <a:lnTo>
                    <a:pt x="64" y="13"/>
                  </a:lnTo>
                  <a:lnTo>
                    <a:pt x="61" y="10"/>
                  </a:lnTo>
                  <a:lnTo>
                    <a:pt x="57" y="6"/>
                  </a:lnTo>
                  <a:lnTo>
                    <a:pt x="52" y="3"/>
                  </a:lnTo>
                  <a:lnTo>
                    <a:pt x="46" y="1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0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5" y="10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1" y="21"/>
                  </a:lnTo>
                  <a:lnTo>
                    <a:pt x="4" y="18"/>
                  </a:lnTo>
                  <a:lnTo>
                    <a:pt x="7" y="15"/>
                  </a:lnTo>
                  <a:lnTo>
                    <a:pt x="11" y="11"/>
                  </a:lnTo>
                  <a:lnTo>
                    <a:pt x="16" y="8"/>
                  </a:lnTo>
                  <a:lnTo>
                    <a:pt x="21" y="6"/>
                  </a:lnTo>
                  <a:lnTo>
                    <a:pt x="27" y="6"/>
                  </a:lnTo>
                  <a:lnTo>
                    <a:pt x="33" y="5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73" name="Freeform 41"/>
            <p:cNvSpPr>
              <a:spLocks/>
            </p:cNvSpPr>
            <p:nvPr/>
          </p:nvSpPr>
          <p:spPr bwMode="auto">
            <a:xfrm>
              <a:off x="1716" y="3526"/>
              <a:ext cx="70" cy="26"/>
            </a:xfrm>
            <a:custGeom>
              <a:avLst/>
              <a:gdLst>
                <a:gd name="T0" fmla="*/ 34 w 70"/>
                <a:gd name="T1" fmla="*/ 6 h 26"/>
                <a:gd name="T2" fmla="*/ 41 w 70"/>
                <a:gd name="T3" fmla="*/ 6 h 26"/>
                <a:gd name="T4" fmla="*/ 47 w 70"/>
                <a:gd name="T5" fmla="*/ 7 h 26"/>
                <a:gd name="T6" fmla="*/ 52 w 70"/>
                <a:gd name="T7" fmla="*/ 9 h 26"/>
                <a:gd name="T8" fmla="*/ 57 w 70"/>
                <a:gd name="T9" fmla="*/ 10 h 26"/>
                <a:gd name="T10" fmla="*/ 62 w 70"/>
                <a:gd name="T11" fmla="*/ 14 h 26"/>
                <a:gd name="T12" fmla="*/ 65 w 70"/>
                <a:gd name="T13" fmla="*/ 17 h 26"/>
                <a:gd name="T14" fmla="*/ 67 w 70"/>
                <a:gd name="T15" fmla="*/ 20 h 26"/>
                <a:gd name="T16" fmla="*/ 69 w 70"/>
                <a:gd name="T17" fmla="*/ 25 h 26"/>
                <a:gd name="T18" fmla="*/ 69 w 70"/>
                <a:gd name="T19" fmla="*/ 25 h 26"/>
                <a:gd name="T20" fmla="*/ 69 w 70"/>
                <a:gd name="T21" fmla="*/ 23 h 26"/>
                <a:gd name="T22" fmla="*/ 69 w 70"/>
                <a:gd name="T23" fmla="*/ 23 h 26"/>
                <a:gd name="T24" fmla="*/ 69 w 70"/>
                <a:gd name="T25" fmla="*/ 23 h 26"/>
                <a:gd name="T26" fmla="*/ 69 w 70"/>
                <a:gd name="T27" fmla="*/ 23 h 26"/>
                <a:gd name="T28" fmla="*/ 69 w 70"/>
                <a:gd name="T29" fmla="*/ 21 h 26"/>
                <a:gd name="T30" fmla="*/ 69 w 70"/>
                <a:gd name="T31" fmla="*/ 21 h 26"/>
                <a:gd name="T32" fmla="*/ 69 w 70"/>
                <a:gd name="T33" fmla="*/ 21 h 26"/>
                <a:gd name="T34" fmla="*/ 69 w 70"/>
                <a:gd name="T35" fmla="*/ 17 h 26"/>
                <a:gd name="T36" fmla="*/ 66 w 70"/>
                <a:gd name="T37" fmla="*/ 14 h 26"/>
                <a:gd name="T38" fmla="*/ 63 w 70"/>
                <a:gd name="T39" fmla="*/ 9 h 26"/>
                <a:gd name="T40" fmla="*/ 59 w 70"/>
                <a:gd name="T41" fmla="*/ 6 h 26"/>
                <a:gd name="T42" fmla="*/ 54 w 70"/>
                <a:gd name="T43" fmla="*/ 3 h 26"/>
                <a:gd name="T44" fmla="*/ 48 w 70"/>
                <a:gd name="T45" fmla="*/ 1 h 26"/>
                <a:gd name="T46" fmla="*/ 41 w 70"/>
                <a:gd name="T47" fmla="*/ 0 h 26"/>
                <a:gd name="T48" fmla="*/ 34 w 70"/>
                <a:gd name="T49" fmla="*/ 0 h 26"/>
                <a:gd name="T50" fmla="*/ 27 w 70"/>
                <a:gd name="T51" fmla="*/ 0 h 26"/>
                <a:gd name="T52" fmla="*/ 20 w 70"/>
                <a:gd name="T53" fmla="*/ 1 h 26"/>
                <a:gd name="T54" fmla="*/ 14 w 70"/>
                <a:gd name="T55" fmla="*/ 3 h 26"/>
                <a:gd name="T56" fmla="*/ 9 w 70"/>
                <a:gd name="T57" fmla="*/ 6 h 26"/>
                <a:gd name="T58" fmla="*/ 6 w 70"/>
                <a:gd name="T59" fmla="*/ 9 h 26"/>
                <a:gd name="T60" fmla="*/ 2 w 70"/>
                <a:gd name="T61" fmla="*/ 14 h 26"/>
                <a:gd name="T62" fmla="*/ 0 w 70"/>
                <a:gd name="T63" fmla="*/ 17 h 26"/>
                <a:gd name="T64" fmla="*/ 0 w 70"/>
                <a:gd name="T65" fmla="*/ 21 h 26"/>
                <a:gd name="T66" fmla="*/ 0 w 70"/>
                <a:gd name="T67" fmla="*/ 21 h 26"/>
                <a:gd name="T68" fmla="*/ 0 w 70"/>
                <a:gd name="T69" fmla="*/ 21 h 26"/>
                <a:gd name="T70" fmla="*/ 0 w 70"/>
                <a:gd name="T71" fmla="*/ 23 h 26"/>
                <a:gd name="T72" fmla="*/ 0 w 70"/>
                <a:gd name="T73" fmla="*/ 23 h 26"/>
                <a:gd name="T74" fmla="*/ 0 w 70"/>
                <a:gd name="T75" fmla="*/ 23 h 26"/>
                <a:gd name="T76" fmla="*/ 0 w 70"/>
                <a:gd name="T77" fmla="*/ 23 h 26"/>
                <a:gd name="T78" fmla="*/ 0 w 70"/>
                <a:gd name="T79" fmla="*/ 25 h 26"/>
                <a:gd name="T80" fmla="*/ 0 w 70"/>
                <a:gd name="T81" fmla="*/ 25 h 26"/>
                <a:gd name="T82" fmla="*/ 1 w 70"/>
                <a:gd name="T83" fmla="*/ 20 h 26"/>
                <a:gd name="T84" fmla="*/ 4 w 70"/>
                <a:gd name="T85" fmla="*/ 17 h 26"/>
                <a:gd name="T86" fmla="*/ 7 w 70"/>
                <a:gd name="T87" fmla="*/ 14 h 26"/>
                <a:gd name="T88" fmla="*/ 11 w 70"/>
                <a:gd name="T89" fmla="*/ 10 h 26"/>
                <a:gd name="T90" fmla="*/ 16 w 70"/>
                <a:gd name="T91" fmla="*/ 9 h 26"/>
                <a:gd name="T92" fmla="*/ 21 w 70"/>
                <a:gd name="T93" fmla="*/ 7 h 26"/>
                <a:gd name="T94" fmla="*/ 27 w 70"/>
                <a:gd name="T95" fmla="*/ 6 h 26"/>
                <a:gd name="T96" fmla="*/ 34 w 70"/>
                <a:gd name="T97" fmla="*/ 6 h 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0"/>
                <a:gd name="T148" fmla="*/ 0 h 26"/>
                <a:gd name="T149" fmla="*/ 70 w 70"/>
                <a:gd name="T150" fmla="*/ 26 h 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0" h="26">
                  <a:moveTo>
                    <a:pt x="34" y="6"/>
                  </a:moveTo>
                  <a:lnTo>
                    <a:pt x="41" y="6"/>
                  </a:lnTo>
                  <a:lnTo>
                    <a:pt x="47" y="7"/>
                  </a:lnTo>
                  <a:lnTo>
                    <a:pt x="52" y="9"/>
                  </a:lnTo>
                  <a:lnTo>
                    <a:pt x="57" y="10"/>
                  </a:lnTo>
                  <a:lnTo>
                    <a:pt x="62" y="14"/>
                  </a:lnTo>
                  <a:lnTo>
                    <a:pt x="65" y="17"/>
                  </a:lnTo>
                  <a:lnTo>
                    <a:pt x="67" y="20"/>
                  </a:lnTo>
                  <a:lnTo>
                    <a:pt x="69" y="25"/>
                  </a:lnTo>
                  <a:lnTo>
                    <a:pt x="69" y="23"/>
                  </a:lnTo>
                  <a:lnTo>
                    <a:pt x="69" y="21"/>
                  </a:lnTo>
                  <a:lnTo>
                    <a:pt x="69" y="17"/>
                  </a:lnTo>
                  <a:lnTo>
                    <a:pt x="66" y="14"/>
                  </a:lnTo>
                  <a:lnTo>
                    <a:pt x="63" y="9"/>
                  </a:lnTo>
                  <a:lnTo>
                    <a:pt x="59" y="6"/>
                  </a:lnTo>
                  <a:lnTo>
                    <a:pt x="54" y="3"/>
                  </a:lnTo>
                  <a:lnTo>
                    <a:pt x="48" y="1"/>
                  </a:lnTo>
                  <a:lnTo>
                    <a:pt x="41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0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9"/>
                  </a:lnTo>
                  <a:lnTo>
                    <a:pt x="2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1" y="20"/>
                  </a:lnTo>
                  <a:lnTo>
                    <a:pt x="4" y="17"/>
                  </a:lnTo>
                  <a:lnTo>
                    <a:pt x="7" y="14"/>
                  </a:lnTo>
                  <a:lnTo>
                    <a:pt x="11" y="10"/>
                  </a:lnTo>
                  <a:lnTo>
                    <a:pt x="16" y="9"/>
                  </a:lnTo>
                  <a:lnTo>
                    <a:pt x="21" y="7"/>
                  </a:lnTo>
                  <a:lnTo>
                    <a:pt x="27" y="6"/>
                  </a:lnTo>
                  <a:lnTo>
                    <a:pt x="34" y="6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4039" name="Rectangle 42"/>
          <p:cNvSpPr>
            <a:spLocks noChangeArrowheads="1"/>
          </p:cNvSpPr>
          <p:nvPr/>
        </p:nvSpPr>
        <p:spPr bwMode="auto">
          <a:xfrm>
            <a:off x="1866900" y="2943225"/>
            <a:ext cx="2209800" cy="193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000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4040" name="Rectangle 43"/>
          <p:cNvSpPr>
            <a:spLocks noChangeArrowheads="1"/>
          </p:cNvSpPr>
          <p:nvPr/>
        </p:nvSpPr>
        <p:spPr bwMode="auto">
          <a:xfrm>
            <a:off x="1981200" y="2922588"/>
            <a:ext cx="1993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 b="1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Finished Good</a:t>
            </a:r>
          </a:p>
        </p:txBody>
      </p:sp>
      <p:sp>
        <p:nvSpPr>
          <p:cNvPr id="44041" name="Rectangle 44"/>
          <p:cNvSpPr>
            <a:spLocks noChangeArrowheads="1"/>
          </p:cNvSpPr>
          <p:nvPr/>
        </p:nvSpPr>
        <p:spPr bwMode="auto">
          <a:xfrm>
            <a:off x="1866900" y="2205038"/>
            <a:ext cx="2197100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82232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b="1">
                <a:solidFill>
                  <a:srgbClr val="FFBA00"/>
                </a:solidFill>
                <a:latin typeface="微軟正黑體" pitchFamily="34" charset="-120"/>
                <a:ea typeface="微軟正黑體" pitchFamily="34" charset="-120"/>
              </a:rPr>
              <a:t>Inventory</a:t>
            </a:r>
            <a:br>
              <a:rPr lang="en-US" altLang="zh-TW" sz="2400" b="1">
                <a:solidFill>
                  <a:srgbClr val="FFBA0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b="1">
                <a:solidFill>
                  <a:srgbClr val="FFBA00"/>
                </a:solidFill>
                <a:latin typeface="微軟正黑體" pitchFamily="34" charset="-120"/>
                <a:ea typeface="微軟正黑體" pitchFamily="34" charset="-120"/>
              </a:rPr>
              <a:t>Category Set</a:t>
            </a:r>
          </a:p>
        </p:txBody>
      </p:sp>
      <p:grpSp>
        <p:nvGrpSpPr>
          <p:cNvPr id="44042" name="Group 45"/>
          <p:cNvGrpSpPr>
            <a:grpSpLocks/>
          </p:cNvGrpSpPr>
          <p:nvPr/>
        </p:nvGrpSpPr>
        <p:grpSpPr bwMode="auto">
          <a:xfrm>
            <a:off x="3048000" y="3751263"/>
            <a:ext cx="738188" cy="777875"/>
            <a:chOff x="1384" y="2421"/>
            <a:chExt cx="465" cy="490"/>
          </a:xfrm>
        </p:grpSpPr>
        <p:sp>
          <p:nvSpPr>
            <p:cNvPr id="44139" name="Freeform 46"/>
            <p:cNvSpPr>
              <a:spLocks/>
            </p:cNvSpPr>
            <p:nvPr/>
          </p:nvSpPr>
          <p:spPr bwMode="auto">
            <a:xfrm>
              <a:off x="1523" y="2777"/>
              <a:ext cx="325" cy="134"/>
            </a:xfrm>
            <a:custGeom>
              <a:avLst/>
              <a:gdLst>
                <a:gd name="T0" fmla="*/ 50 w 325"/>
                <a:gd name="T1" fmla="*/ 133 h 134"/>
                <a:gd name="T2" fmla="*/ 324 w 325"/>
                <a:gd name="T3" fmla="*/ 55 h 134"/>
                <a:gd name="T4" fmla="*/ 250 w 325"/>
                <a:gd name="T5" fmla="*/ 0 h 134"/>
                <a:gd name="T6" fmla="*/ 0 w 325"/>
                <a:gd name="T7" fmla="*/ 60 h 134"/>
                <a:gd name="T8" fmla="*/ 50 w 325"/>
                <a:gd name="T9" fmla="*/ 133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134"/>
                <a:gd name="T17" fmla="*/ 325 w 325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134">
                  <a:moveTo>
                    <a:pt x="50" y="133"/>
                  </a:moveTo>
                  <a:lnTo>
                    <a:pt x="324" y="55"/>
                  </a:lnTo>
                  <a:lnTo>
                    <a:pt x="250" y="0"/>
                  </a:lnTo>
                  <a:lnTo>
                    <a:pt x="0" y="60"/>
                  </a:lnTo>
                  <a:lnTo>
                    <a:pt x="50" y="1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40" name="Freeform 47"/>
            <p:cNvSpPr>
              <a:spLocks/>
            </p:cNvSpPr>
            <p:nvPr/>
          </p:nvSpPr>
          <p:spPr bwMode="auto">
            <a:xfrm>
              <a:off x="1390" y="2656"/>
              <a:ext cx="380" cy="200"/>
            </a:xfrm>
            <a:custGeom>
              <a:avLst/>
              <a:gdLst>
                <a:gd name="T0" fmla="*/ 113 w 380"/>
                <a:gd name="T1" fmla="*/ 199 h 200"/>
                <a:gd name="T2" fmla="*/ 379 w 380"/>
                <a:gd name="T3" fmla="*/ 130 h 200"/>
                <a:gd name="T4" fmla="*/ 379 w 380"/>
                <a:gd name="T5" fmla="*/ 94 h 200"/>
                <a:gd name="T6" fmla="*/ 212 w 380"/>
                <a:gd name="T7" fmla="*/ 0 h 200"/>
                <a:gd name="T8" fmla="*/ 0 w 380"/>
                <a:gd name="T9" fmla="*/ 38 h 200"/>
                <a:gd name="T10" fmla="*/ 0 w 380"/>
                <a:gd name="T11" fmla="*/ 54 h 200"/>
                <a:gd name="T12" fmla="*/ 113 w 380"/>
                <a:gd name="T13" fmla="*/ 199 h 2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0"/>
                <a:gd name="T22" fmla="*/ 0 h 200"/>
                <a:gd name="T23" fmla="*/ 380 w 380"/>
                <a:gd name="T24" fmla="*/ 200 h 2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0" h="200">
                  <a:moveTo>
                    <a:pt x="113" y="199"/>
                  </a:moveTo>
                  <a:lnTo>
                    <a:pt x="379" y="130"/>
                  </a:lnTo>
                  <a:lnTo>
                    <a:pt x="379" y="94"/>
                  </a:lnTo>
                  <a:lnTo>
                    <a:pt x="212" y="0"/>
                  </a:lnTo>
                  <a:lnTo>
                    <a:pt x="0" y="38"/>
                  </a:lnTo>
                  <a:lnTo>
                    <a:pt x="0" y="54"/>
                  </a:lnTo>
                  <a:lnTo>
                    <a:pt x="113" y="199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41" name="Freeform 48"/>
            <p:cNvSpPr>
              <a:spLocks/>
            </p:cNvSpPr>
            <p:nvPr/>
          </p:nvSpPr>
          <p:spPr bwMode="auto">
            <a:xfrm>
              <a:off x="1384" y="2581"/>
              <a:ext cx="392" cy="249"/>
            </a:xfrm>
            <a:custGeom>
              <a:avLst/>
              <a:gdLst>
                <a:gd name="T0" fmla="*/ 119 w 392"/>
                <a:gd name="T1" fmla="*/ 248 h 249"/>
                <a:gd name="T2" fmla="*/ 391 w 392"/>
                <a:gd name="T3" fmla="*/ 179 h 249"/>
                <a:gd name="T4" fmla="*/ 391 w 392"/>
                <a:gd name="T5" fmla="*/ 97 h 249"/>
                <a:gd name="T6" fmla="*/ 204 w 392"/>
                <a:gd name="T7" fmla="*/ 0 h 249"/>
                <a:gd name="T8" fmla="*/ 0 w 392"/>
                <a:gd name="T9" fmla="*/ 42 h 249"/>
                <a:gd name="T10" fmla="*/ 0 w 392"/>
                <a:gd name="T11" fmla="*/ 105 h 249"/>
                <a:gd name="T12" fmla="*/ 119 w 392"/>
                <a:gd name="T13" fmla="*/ 248 h 2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2"/>
                <a:gd name="T22" fmla="*/ 0 h 249"/>
                <a:gd name="T23" fmla="*/ 392 w 392"/>
                <a:gd name="T24" fmla="*/ 249 h 2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2" h="249">
                  <a:moveTo>
                    <a:pt x="119" y="248"/>
                  </a:moveTo>
                  <a:lnTo>
                    <a:pt x="391" y="179"/>
                  </a:lnTo>
                  <a:lnTo>
                    <a:pt x="391" y="97"/>
                  </a:lnTo>
                  <a:lnTo>
                    <a:pt x="204" y="0"/>
                  </a:lnTo>
                  <a:lnTo>
                    <a:pt x="0" y="42"/>
                  </a:lnTo>
                  <a:lnTo>
                    <a:pt x="0" y="105"/>
                  </a:lnTo>
                  <a:lnTo>
                    <a:pt x="119" y="248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42" name="Freeform 49"/>
            <p:cNvSpPr>
              <a:spLocks/>
            </p:cNvSpPr>
            <p:nvPr/>
          </p:nvSpPr>
          <p:spPr bwMode="auto">
            <a:xfrm>
              <a:off x="1408" y="2433"/>
              <a:ext cx="341" cy="290"/>
            </a:xfrm>
            <a:custGeom>
              <a:avLst/>
              <a:gdLst>
                <a:gd name="T0" fmla="*/ 90 w 341"/>
                <a:gd name="T1" fmla="*/ 289 h 290"/>
                <a:gd name="T2" fmla="*/ 340 w 341"/>
                <a:gd name="T3" fmla="*/ 239 h 290"/>
                <a:gd name="T4" fmla="*/ 332 w 341"/>
                <a:gd name="T5" fmla="*/ 14 h 290"/>
                <a:gd name="T6" fmla="*/ 318 w 341"/>
                <a:gd name="T7" fmla="*/ 0 h 290"/>
                <a:gd name="T8" fmla="*/ 88 w 341"/>
                <a:gd name="T9" fmla="*/ 14 h 290"/>
                <a:gd name="T10" fmla="*/ 34 w 341"/>
                <a:gd name="T11" fmla="*/ 34 h 290"/>
                <a:gd name="T12" fmla="*/ 2 w 341"/>
                <a:gd name="T13" fmla="*/ 53 h 290"/>
                <a:gd name="T14" fmla="*/ 0 w 341"/>
                <a:gd name="T15" fmla="*/ 198 h 290"/>
                <a:gd name="T16" fmla="*/ 90 w 341"/>
                <a:gd name="T17" fmla="*/ 289 h 2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1"/>
                <a:gd name="T28" fmla="*/ 0 h 290"/>
                <a:gd name="T29" fmla="*/ 341 w 341"/>
                <a:gd name="T30" fmla="*/ 290 h 2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1" h="290">
                  <a:moveTo>
                    <a:pt x="90" y="289"/>
                  </a:moveTo>
                  <a:lnTo>
                    <a:pt x="340" y="239"/>
                  </a:lnTo>
                  <a:lnTo>
                    <a:pt x="332" y="14"/>
                  </a:lnTo>
                  <a:lnTo>
                    <a:pt x="318" y="0"/>
                  </a:lnTo>
                  <a:lnTo>
                    <a:pt x="88" y="14"/>
                  </a:lnTo>
                  <a:lnTo>
                    <a:pt x="34" y="34"/>
                  </a:lnTo>
                  <a:lnTo>
                    <a:pt x="2" y="53"/>
                  </a:lnTo>
                  <a:lnTo>
                    <a:pt x="0" y="198"/>
                  </a:lnTo>
                  <a:lnTo>
                    <a:pt x="90" y="289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43" name="Freeform 50"/>
            <p:cNvSpPr>
              <a:spLocks/>
            </p:cNvSpPr>
            <p:nvPr/>
          </p:nvSpPr>
          <p:spPr bwMode="auto">
            <a:xfrm>
              <a:off x="1389" y="2632"/>
              <a:ext cx="112" cy="189"/>
            </a:xfrm>
            <a:custGeom>
              <a:avLst/>
              <a:gdLst>
                <a:gd name="T0" fmla="*/ 1 w 112"/>
                <a:gd name="T1" fmla="*/ 56 h 189"/>
                <a:gd name="T2" fmla="*/ 0 w 112"/>
                <a:gd name="T3" fmla="*/ 0 h 189"/>
                <a:gd name="T4" fmla="*/ 107 w 112"/>
                <a:gd name="T5" fmla="*/ 100 h 189"/>
                <a:gd name="T6" fmla="*/ 111 w 112"/>
                <a:gd name="T7" fmla="*/ 188 h 189"/>
                <a:gd name="T8" fmla="*/ 1 w 112"/>
                <a:gd name="T9" fmla="*/ 5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89"/>
                <a:gd name="T17" fmla="*/ 112 w 112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89">
                  <a:moveTo>
                    <a:pt x="1" y="56"/>
                  </a:moveTo>
                  <a:lnTo>
                    <a:pt x="0" y="0"/>
                  </a:lnTo>
                  <a:lnTo>
                    <a:pt x="107" y="100"/>
                  </a:lnTo>
                  <a:lnTo>
                    <a:pt x="111" y="188"/>
                  </a:lnTo>
                  <a:lnTo>
                    <a:pt x="1" y="56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44" name="Freeform 51"/>
            <p:cNvSpPr>
              <a:spLocks/>
            </p:cNvSpPr>
            <p:nvPr/>
          </p:nvSpPr>
          <p:spPr bwMode="auto">
            <a:xfrm>
              <a:off x="1524" y="2771"/>
              <a:ext cx="325" cy="131"/>
            </a:xfrm>
            <a:custGeom>
              <a:avLst/>
              <a:gdLst>
                <a:gd name="T0" fmla="*/ 49 w 325"/>
                <a:gd name="T1" fmla="*/ 130 h 131"/>
                <a:gd name="T2" fmla="*/ 324 w 325"/>
                <a:gd name="T3" fmla="*/ 55 h 131"/>
                <a:gd name="T4" fmla="*/ 249 w 325"/>
                <a:gd name="T5" fmla="*/ 0 h 131"/>
                <a:gd name="T6" fmla="*/ 0 w 325"/>
                <a:gd name="T7" fmla="*/ 61 h 131"/>
                <a:gd name="T8" fmla="*/ 49 w 325"/>
                <a:gd name="T9" fmla="*/ 13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131"/>
                <a:gd name="T17" fmla="*/ 325 w 325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131">
                  <a:moveTo>
                    <a:pt x="49" y="130"/>
                  </a:moveTo>
                  <a:lnTo>
                    <a:pt x="324" y="55"/>
                  </a:lnTo>
                  <a:lnTo>
                    <a:pt x="249" y="0"/>
                  </a:lnTo>
                  <a:lnTo>
                    <a:pt x="0" y="61"/>
                  </a:lnTo>
                  <a:lnTo>
                    <a:pt x="49" y="130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45" name="Freeform 52"/>
            <p:cNvSpPr>
              <a:spLocks/>
            </p:cNvSpPr>
            <p:nvPr/>
          </p:nvSpPr>
          <p:spPr bwMode="auto">
            <a:xfrm>
              <a:off x="1405" y="2421"/>
              <a:ext cx="350" cy="290"/>
            </a:xfrm>
            <a:custGeom>
              <a:avLst/>
              <a:gdLst>
                <a:gd name="T0" fmla="*/ 44 w 350"/>
                <a:gd name="T1" fmla="*/ 230 h 290"/>
                <a:gd name="T2" fmla="*/ 96 w 350"/>
                <a:gd name="T3" fmla="*/ 289 h 290"/>
                <a:gd name="T4" fmla="*/ 349 w 350"/>
                <a:gd name="T5" fmla="*/ 239 h 290"/>
                <a:gd name="T6" fmla="*/ 340 w 350"/>
                <a:gd name="T7" fmla="*/ 14 h 290"/>
                <a:gd name="T8" fmla="*/ 325 w 350"/>
                <a:gd name="T9" fmla="*/ 0 h 290"/>
                <a:gd name="T10" fmla="*/ 94 w 350"/>
                <a:gd name="T11" fmla="*/ 14 h 290"/>
                <a:gd name="T12" fmla="*/ 40 w 350"/>
                <a:gd name="T13" fmla="*/ 34 h 290"/>
                <a:gd name="T14" fmla="*/ 8 w 350"/>
                <a:gd name="T15" fmla="*/ 37 h 290"/>
                <a:gd name="T16" fmla="*/ 0 w 350"/>
                <a:gd name="T17" fmla="*/ 44 h 290"/>
                <a:gd name="T18" fmla="*/ 0 w 350"/>
                <a:gd name="T19" fmla="*/ 205 h 290"/>
                <a:gd name="T20" fmla="*/ 44 w 350"/>
                <a:gd name="T21" fmla="*/ 230 h 29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0"/>
                <a:gd name="T34" fmla="*/ 0 h 290"/>
                <a:gd name="T35" fmla="*/ 350 w 350"/>
                <a:gd name="T36" fmla="*/ 290 h 29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0" h="290">
                  <a:moveTo>
                    <a:pt x="44" y="230"/>
                  </a:moveTo>
                  <a:lnTo>
                    <a:pt x="96" y="289"/>
                  </a:lnTo>
                  <a:lnTo>
                    <a:pt x="349" y="239"/>
                  </a:lnTo>
                  <a:lnTo>
                    <a:pt x="340" y="14"/>
                  </a:lnTo>
                  <a:lnTo>
                    <a:pt x="325" y="0"/>
                  </a:lnTo>
                  <a:lnTo>
                    <a:pt x="94" y="14"/>
                  </a:lnTo>
                  <a:lnTo>
                    <a:pt x="40" y="34"/>
                  </a:lnTo>
                  <a:lnTo>
                    <a:pt x="8" y="37"/>
                  </a:lnTo>
                  <a:lnTo>
                    <a:pt x="0" y="44"/>
                  </a:lnTo>
                  <a:lnTo>
                    <a:pt x="0" y="205"/>
                  </a:lnTo>
                  <a:lnTo>
                    <a:pt x="44" y="230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46" name="Freeform 53"/>
            <p:cNvSpPr>
              <a:spLocks/>
            </p:cNvSpPr>
            <p:nvPr/>
          </p:nvSpPr>
          <p:spPr bwMode="auto">
            <a:xfrm>
              <a:off x="1412" y="2464"/>
              <a:ext cx="48" cy="188"/>
            </a:xfrm>
            <a:custGeom>
              <a:avLst/>
              <a:gdLst>
                <a:gd name="T0" fmla="*/ 0 w 48"/>
                <a:gd name="T1" fmla="*/ 154 h 188"/>
                <a:gd name="T2" fmla="*/ 2 w 48"/>
                <a:gd name="T3" fmla="*/ 4 h 188"/>
                <a:gd name="T4" fmla="*/ 41 w 48"/>
                <a:gd name="T5" fmla="*/ 0 h 188"/>
                <a:gd name="T6" fmla="*/ 47 w 48"/>
                <a:gd name="T7" fmla="*/ 187 h 188"/>
                <a:gd name="T8" fmla="*/ 0 w 48"/>
                <a:gd name="T9" fmla="*/ 154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88"/>
                <a:gd name="T17" fmla="*/ 48 w 48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88">
                  <a:moveTo>
                    <a:pt x="0" y="154"/>
                  </a:moveTo>
                  <a:lnTo>
                    <a:pt x="2" y="4"/>
                  </a:lnTo>
                  <a:lnTo>
                    <a:pt x="41" y="0"/>
                  </a:lnTo>
                  <a:lnTo>
                    <a:pt x="47" y="187"/>
                  </a:lnTo>
                  <a:lnTo>
                    <a:pt x="0" y="154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47" name="Freeform 54"/>
            <p:cNvSpPr>
              <a:spLocks/>
            </p:cNvSpPr>
            <p:nvPr/>
          </p:nvSpPr>
          <p:spPr bwMode="auto">
            <a:xfrm>
              <a:off x="1463" y="2447"/>
              <a:ext cx="44" cy="257"/>
            </a:xfrm>
            <a:custGeom>
              <a:avLst/>
              <a:gdLst>
                <a:gd name="T0" fmla="*/ 2 w 44"/>
                <a:gd name="T1" fmla="*/ 219 h 257"/>
                <a:gd name="T2" fmla="*/ 43 w 44"/>
                <a:gd name="T3" fmla="*/ 256 h 257"/>
                <a:gd name="T4" fmla="*/ 37 w 44"/>
                <a:gd name="T5" fmla="*/ 0 h 257"/>
                <a:gd name="T6" fmla="*/ 0 w 44"/>
                <a:gd name="T7" fmla="*/ 9 h 257"/>
                <a:gd name="T8" fmla="*/ 2 w 44"/>
                <a:gd name="T9" fmla="*/ 219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257"/>
                <a:gd name="T17" fmla="*/ 44 w 44"/>
                <a:gd name="T18" fmla="*/ 257 h 2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257">
                  <a:moveTo>
                    <a:pt x="2" y="219"/>
                  </a:moveTo>
                  <a:lnTo>
                    <a:pt x="43" y="256"/>
                  </a:lnTo>
                  <a:lnTo>
                    <a:pt x="37" y="0"/>
                  </a:lnTo>
                  <a:lnTo>
                    <a:pt x="0" y="9"/>
                  </a:lnTo>
                  <a:lnTo>
                    <a:pt x="2" y="219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48" name="Line 55"/>
            <p:cNvSpPr>
              <a:spLocks noChangeShapeType="1"/>
            </p:cNvSpPr>
            <p:nvPr/>
          </p:nvSpPr>
          <p:spPr bwMode="auto">
            <a:xfrm flipV="1">
              <a:off x="1524" y="2694"/>
              <a:ext cx="224" cy="45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49" name="Freeform 56"/>
            <p:cNvSpPr>
              <a:spLocks/>
            </p:cNvSpPr>
            <p:nvPr/>
          </p:nvSpPr>
          <p:spPr bwMode="auto">
            <a:xfrm>
              <a:off x="1537" y="2728"/>
              <a:ext cx="48" cy="23"/>
            </a:xfrm>
            <a:custGeom>
              <a:avLst/>
              <a:gdLst>
                <a:gd name="T0" fmla="*/ 0 w 48"/>
                <a:gd name="T1" fmla="*/ 15 h 23"/>
                <a:gd name="T2" fmla="*/ 47 w 48"/>
                <a:gd name="T3" fmla="*/ 0 h 23"/>
                <a:gd name="T4" fmla="*/ 47 w 48"/>
                <a:gd name="T5" fmla="*/ 9 h 23"/>
                <a:gd name="T6" fmla="*/ 1 w 48"/>
                <a:gd name="T7" fmla="*/ 22 h 23"/>
                <a:gd name="T8" fmla="*/ 0 w 48"/>
                <a:gd name="T9" fmla="*/ 15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3"/>
                <a:gd name="T17" fmla="*/ 48 w 4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3">
                  <a:moveTo>
                    <a:pt x="0" y="15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1" y="22"/>
                  </a:lnTo>
                  <a:lnTo>
                    <a:pt x="0" y="15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50" name="Freeform 57"/>
            <p:cNvSpPr>
              <a:spLocks/>
            </p:cNvSpPr>
            <p:nvPr/>
          </p:nvSpPr>
          <p:spPr bwMode="auto">
            <a:xfrm>
              <a:off x="1537" y="2728"/>
              <a:ext cx="48" cy="23"/>
            </a:xfrm>
            <a:custGeom>
              <a:avLst/>
              <a:gdLst>
                <a:gd name="T0" fmla="*/ 0 w 48"/>
                <a:gd name="T1" fmla="*/ 15 h 23"/>
                <a:gd name="T2" fmla="*/ 47 w 48"/>
                <a:gd name="T3" fmla="*/ 0 h 23"/>
                <a:gd name="T4" fmla="*/ 47 w 48"/>
                <a:gd name="T5" fmla="*/ 9 h 23"/>
                <a:gd name="T6" fmla="*/ 1 w 48"/>
                <a:gd name="T7" fmla="*/ 22 h 23"/>
                <a:gd name="T8" fmla="*/ 0 w 48"/>
                <a:gd name="T9" fmla="*/ 15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3"/>
                <a:gd name="T17" fmla="*/ 48 w 4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3">
                  <a:moveTo>
                    <a:pt x="0" y="15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1" y="22"/>
                  </a:lnTo>
                  <a:lnTo>
                    <a:pt x="0" y="15"/>
                  </a:lnTo>
                </a:path>
              </a:pathLst>
            </a:custGeom>
            <a:solidFill>
              <a:srgbClr val="969696"/>
            </a:solidFill>
            <a:ln w="12700" cap="rnd" cmpd="sng">
              <a:solidFill>
                <a:srgbClr val="4C4C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51" name="Freeform 58"/>
            <p:cNvSpPr>
              <a:spLocks/>
            </p:cNvSpPr>
            <p:nvPr/>
          </p:nvSpPr>
          <p:spPr bwMode="auto">
            <a:xfrm>
              <a:off x="1602" y="2716"/>
              <a:ext cx="47" cy="23"/>
            </a:xfrm>
            <a:custGeom>
              <a:avLst/>
              <a:gdLst>
                <a:gd name="T0" fmla="*/ 0 w 47"/>
                <a:gd name="T1" fmla="*/ 14 h 23"/>
                <a:gd name="T2" fmla="*/ 46 w 47"/>
                <a:gd name="T3" fmla="*/ 0 h 23"/>
                <a:gd name="T4" fmla="*/ 46 w 47"/>
                <a:gd name="T5" fmla="*/ 9 h 23"/>
                <a:gd name="T6" fmla="*/ 0 w 47"/>
                <a:gd name="T7" fmla="*/ 22 h 23"/>
                <a:gd name="T8" fmla="*/ 0 w 47"/>
                <a:gd name="T9" fmla="*/ 14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3"/>
                <a:gd name="T17" fmla="*/ 47 w 4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3">
                  <a:moveTo>
                    <a:pt x="0" y="14"/>
                  </a:moveTo>
                  <a:lnTo>
                    <a:pt x="46" y="0"/>
                  </a:lnTo>
                  <a:lnTo>
                    <a:pt x="46" y="9"/>
                  </a:lnTo>
                  <a:lnTo>
                    <a:pt x="0" y="22"/>
                  </a:lnTo>
                  <a:lnTo>
                    <a:pt x="0" y="14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52" name="Freeform 59"/>
            <p:cNvSpPr>
              <a:spLocks/>
            </p:cNvSpPr>
            <p:nvPr/>
          </p:nvSpPr>
          <p:spPr bwMode="auto">
            <a:xfrm>
              <a:off x="1602" y="2716"/>
              <a:ext cx="47" cy="23"/>
            </a:xfrm>
            <a:custGeom>
              <a:avLst/>
              <a:gdLst>
                <a:gd name="T0" fmla="*/ 0 w 47"/>
                <a:gd name="T1" fmla="*/ 14 h 23"/>
                <a:gd name="T2" fmla="*/ 46 w 47"/>
                <a:gd name="T3" fmla="*/ 0 h 23"/>
                <a:gd name="T4" fmla="*/ 46 w 47"/>
                <a:gd name="T5" fmla="*/ 9 h 23"/>
                <a:gd name="T6" fmla="*/ 0 w 47"/>
                <a:gd name="T7" fmla="*/ 22 h 23"/>
                <a:gd name="T8" fmla="*/ 0 w 47"/>
                <a:gd name="T9" fmla="*/ 14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3"/>
                <a:gd name="T17" fmla="*/ 47 w 4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3">
                  <a:moveTo>
                    <a:pt x="0" y="14"/>
                  </a:moveTo>
                  <a:lnTo>
                    <a:pt x="46" y="0"/>
                  </a:lnTo>
                  <a:lnTo>
                    <a:pt x="46" y="9"/>
                  </a:lnTo>
                  <a:lnTo>
                    <a:pt x="0" y="22"/>
                  </a:lnTo>
                  <a:lnTo>
                    <a:pt x="0" y="14"/>
                  </a:lnTo>
                </a:path>
              </a:pathLst>
            </a:custGeom>
            <a:solidFill>
              <a:srgbClr val="969696"/>
            </a:solidFill>
            <a:ln w="12700" cap="rnd" cmpd="sng">
              <a:solidFill>
                <a:srgbClr val="4C4C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53" name="Freeform 60"/>
            <p:cNvSpPr>
              <a:spLocks/>
            </p:cNvSpPr>
            <p:nvPr/>
          </p:nvSpPr>
          <p:spPr bwMode="auto">
            <a:xfrm>
              <a:off x="1539" y="2459"/>
              <a:ext cx="182" cy="208"/>
            </a:xfrm>
            <a:custGeom>
              <a:avLst/>
              <a:gdLst>
                <a:gd name="T0" fmla="*/ 181 w 182"/>
                <a:gd name="T1" fmla="*/ 178 h 208"/>
                <a:gd name="T2" fmla="*/ 0 w 182"/>
                <a:gd name="T3" fmla="*/ 207 h 208"/>
                <a:gd name="T4" fmla="*/ 0 w 182"/>
                <a:gd name="T5" fmla="*/ 12 h 208"/>
                <a:gd name="T6" fmla="*/ 176 w 182"/>
                <a:gd name="T7" fmla="*/ 0 h 208"/>
                <a:gd name="T8" fmla="*/ 181 w 182"/>
                <a:gd name="T9" fmla="*/ 178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208"/>
                <a:gd name="T17" fmla="*/ 182 w 182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208">
                  <a:moveTo>
                    <a:pt x="181" y="178"/>
                  </a:moveTo>
                  <a:lnTo>
                    <a:pt x="0" y="207"/>
                  </a:lnTo>
                  <a:lnTo>
                    <a:pt x="0" y="12"/>
                  </a:lnTo>
                  <a:lnTo>
                    <a:pt x="176" y="0"/>
                  </a:lnTo>
                  <a:lnTo>
                    <a:pt x="181" y="178"/>
                  </a:lnTo>
                </a:path>
              </a:pathLst>
            </a:custGeom>
            <a:solidFill>
              <a:srgbClr val="0328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54" name="Freeform 61"/>
            <p:cNvSpPr>
              <a:spLocks/>
            </p:cNvSpPr>
            <p:nvPr/>
          </p:nvSpPr>
          <p:spPr bwMode="auto">
            <a:xfrm>
              <a:off x="1528" y="2691"/>
              <a:ext cx="222" cy="47"/>
            </a:xfrm>
            <a:custGeom>
              <a:avLst/>
              <a:gdLst>
                <a:gd name="T0" fmla="*/ 5 w 222"/>
                <a:gd name="T1" fmla="*/ 42 h 47"/>
                <a:gd name="T2" fmla="*/ 220 w 222"/>
                <a:gd name="T3" fmla="*/ 0 h 47"/>
                <a:gd name="T4" fmla="*/ 221 w 222"/>
                <a:gd name="T5" fmla="*/ 7 h 47"/>
                <a:gd name="T6" fmla="*/ 5 w 222"/>
                <a:gd name="T7" fmla="*/ 46 h 47"/>
                <a:gd name="T8" fmla="*/ 0 w 222"/>
                <a:gd name="T9" fmla="*/ 4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47"/>
                <a:gd name="T17" fmla="*/ 222 w 22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47">
                  <a:moveTo>
                    <a:pt x="5" y="42"/>
                  </a:moveTo>
                  <a:lnTo>
                    <a:pt x="220" y="0"/>
                  </a:lnTo>
                  <a:lnTo>
                    <a:pt x="221" y="7"/>
                  </a:lnTo>
                  <a:lnTo>
                    <a:pt x="5" y="46"/>
                  </a:lnTo>
                  <a:lnTo>
                    <a:pt x="0" y="40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4043" name="Group 62"/>
          <p:cNvGrpSpPr>
            <a:grpSpLocks/>
          </p:cNvGrpSpPr>
          <p:nvPr/>
        </p:nvGrpSpPr>
        <p:grpSpPr bwMode="auto">
          <a:xfrm>
            <a:off x="2438400" y="3255963"/>
            <a:ext cx="604838" cy="638175"/>
            <a:chOff x="1000" y="2109"/>
            <a:chExt cx="381" cy="402"/>
          </a:xfrm>
        </p:grpSpPr>
        <p:sp>
          <p:nvSpPr>
            <p:cNvPr id="44123" name="Freeform 63"/>
            <p:cNvSpPr>
              <a:spLocks/>
            </p:cNvSpPr>
            <p:nvPr/>
          </p:nvSpPr>
          <p:spPr bwMode="auto">
            <a:xfrm>
              <a:off x="1114" y="2401"/>
              <a:ext cx="266" cy="110"/>
            </a:xfrm>
            <a:custGeom>
              <a:avLst/>
              <a:gdLst>
                <a:gd name="T0" fmla="*/ 40 w 266"/>
                <a:gd name="T1" fmla="*/ 109 h 110"/>
                <a:gd name="T2" fmla="*/ 265 w 266"/>
                <a:gd name="T3" fmla="*/ 45 h 110"/>
                <a:gd name="T4" fmla="*/ 204 w 266"/>
                <a:gd name="T5" fmla="*/ 0 h 110"/>
                <a:gd name="T6" fmla="*/ 0 w 266"/>
                <a:gd name="T7" fmla="*/ 49 h 110"/>
                <a:gd name="T8" fmla="*/ 40 w 266"/>
                <a:gd name="T9" fmla="*/ 10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10"/>
                <a:gd name="T17" fmla="*/ 266 w 266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10">
                  <a:moveTo>
                    <a:pt x="40" y="109"/>
                  </a:moveTo>
                  <a:lnTo>
                    <a:pt x="265" y="45"/>
                  </a:lnTo>
                  <a:lnTo>
                    <a:pt x="204" y="0"/>
                  </a:lnTo>
                  <a:lnTo>
                    <a:pt x="0" y="49"/>
                  </a:lnTo>
                  <a:lnTo>
                    <a:pt x="40" y="109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24" name="Freeform 64"/>
            <p:cNvSpPr>
              <a:spLocks/>
            </p:cNvSpPr>
            <p:nvPr/>
          </p:nvSpPr>
          <p:spPr bwMode="auto">
            <a:xfrm>
              <a:off x="1005" y="2302"/>
              <a:ext cx="311" cy="164"/>
            </a:xfrm>
            <a:custGeom>
              <a:avLst/>
              <a:gdLst>
                <a:gd name="T0" fmla="*/ 92 w 311"/>
                <a:gd name="T1" fmla="*/ 163 h 164"/>
                <a:gd name="T2" fmla="*/ 310 w 311"/>
                <a:gd name="T3" fmla="*/ 106 h 164"/>
                <a:gd name="T4" fmla="*/ 310 w 311"/>
                <a:gd name="T5" fmla="*/ 76 h 164"/>
                <a:gd name="T6" fmla="*/ 173 w 311"/>
                <a:gd name="T7" fmla="*/ 0 h 164"/>
                <a:gd name="T8" fmla="*/ 0 w 311"/>
                <a:gd name="T9" fmla="*/ 31 h 164"/>
                <a:gd name="T10" fmla="*/ 0 w 311"/>
                <a:gd name="T11" fmla="*/ 44 h 164"/>
                <a:gd name="T12" fmla="*/ 92 w 311"/>
                <a:gd name="T13" fmla="*/ 163 h 1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1"/>
                <a:gd name="T22" fmla="*/ 0 h 164"/>
                <a:gd name="T23" fmla="*/ 311 w 311"/>
                <a:gd name="T24" fmla="*/ 164 h 1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1" h="164">
                  <a:moveTo>
                    <a:pt x="92" y="163"/>
                  </a:moveTo>
                  <a:lnTo>
                    <a:pt x="310" y="106"/>
                  </a:lnTo>
                  <a:lnTo>
                    <a:pt x="310" y="76"/>
                  </a:lnTo>
                  <a:lnTo>
                    <a:pt x="173" y="0"/>
                  </a:lnTo>
                  <a:lnTo>
                    <a:pt x="0" y="31"/>
                  </a:lnTo>
                  <a:lnTo>
                    <a:pt x="0" y="44"/>
                  </a:lnTo>
                  <a:lnTo>
                    <a:pt x="92" y="16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25" name="Freeform 65"/>
            <p:cNvSpPr>
              <a:spLocks/>
            </p:cNvSpPr>
            <p:nvPr/>
          </p:nvSpPr>
          <p:spPr bwMode="auto">
            <a:xfrm>
              <a:off x="1000" y="2240"/>
              <a:ext cx="321" cy="205"/>
            </a:xfrm>
            <a:custGeom>
              <a:avLst/>
              <a:gdLst>
                <a:gd name="T0" fmla="*/ 97 w 321"/>
                <a:gd name="T1" fmla="*/ 204 h 205"/>
                <a:gd name="T2" fmla="*/ 320 w 321"/>
                <a:gd name="T3" fmla="*/ 147 h 205"/>
                <a:gd name="T4" fmla="*/ 320 w 321"/>
                <a:gd name="T5" fmla="*/ 79 h 205"/>
                <a:gd name="T6" fmla="*/ 166 w 321"/>
                <a:gd name="T7" fmla="*/ 0 h 205"/>
                <a:gd name="T8" fmla="*/ 0 w 321"/>
                <a:gd name="T9" fmla="*/ 34 h 205"/>
                <a:gd name="T10" fmla="*/ 0 w 321"/>
                <a:gd name="T11" fmla="*/ 86 h 205"/>
                <a:gd name="T12" fmla="*/ 97 w 321"/>
                <a:gd name="T13" fmla="*/ 204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1"/>
                <a:gd name="T22" fmla="*/ 0 h 205"/>
                <a:gd name="T23" fmla="*/ 321 w 321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1" h="205">
                  <a:moveTo>
                    <a:pt x="97" y="204"/>
                  </a:moveTo>
                  <a:lnTo>
                    <a:pt x="320" y="147"/>
                  </a:lnTo>
                  <a:lnTo>
                    <a:pt x="320" y="79"/>
                  </a:lnTo>
                  <a:lnTo>
                    <a:pt x="166" y="0"/>
                  </a:lnTo>
                  <a:lnTo>
                    <a:pt x="0" y="34"/>
                  </a:lnTo>
                  <a:lnTo>
                    <a:pt x="0" y="86"/>
                  </a:lnTo>
                  <a:lnTo>
                    <a:pt x="97" y="204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26" name="Freeform 66"/>
            <p:cNvSpPr>
              <a:spLocks/>
            </p:cNvSpPr>
            <p:nvPr/>
          </p:nvSpPr>
          <p:spPr bwMode="auto">
            <a:xfrm>
              <a:off x="1020" y="2119"/>
              <a:ext cx="279" cy="238"/>
            </a:xfrm>
            <a:custGeom>
              <a:avLst/>
              <a:gdLst>
                <a:gd name="T0" fmla="*/ 73 w 279"/>
                <a:gd name="T1" fmla="*/ 237 h 238"/>
                <a:gd name="T2" fmla="*/ 278 w 279"/>
                <a:gd name="T3" fmla="*/ 195 h 238"/>
                <a:gd name="T4" fmla="*/ 271 w 279"/>
                <a:gd name="T5" fmla="*/ 11 h 238"/>
                <a:gd name="T6" fmla="*/ 260 w 279"/>
                <a:gd name="T7" fmla="*/ 0 h 238"/>
                <a:gd name="T8" fmla="*/ 71 w 279"/>
                <a:gd name="T9" fmla="*/ 11 h 238"/>
                <a:gd name="T10" fmla="*/ 27 w 279"/>
                <a:gd name="T11" fmla="*/ 27 h 238"/>
                <a:gd name="T12" fmla="*/ 1 w 279"/>
                <a:gd name="T13" fmla="*/ 43 h 238"/>
                <a:gd name="T14" fmla="*/ 0 w 279"/>
                <a:gd name="T15" fmla="*/ 162 h 238"/>
                <a:gd name="T16" fmla="*/ 73 w 279"/>
                <a:gd name="T17" fmla="*/ 237 h 2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9"/>
                <a:gd name="T28" fmla="*/ 0 h 238"/>
                <a:gd name="T29" fmla="*/ 279 w 279"/>
                <a:gd name="T30" fmla="*/ 238 h 2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9" h="238">
                  <a:moveTo>
                    <a:pt x="73" y="237"/>
                  </a:moveTo>
                  <a:lnTo>
                    <a:pt x="278" y="195"/>
                  </a:lnTo>
                  <a:lnTo>
                    <a:pt x="271" y="11"/>
                  </a:lnTo>
                  <a:lnTo>
                    <a:pt x="260" y="0"/>
                  </a:lnTo>
                  <a:lnTo>
                    <a:pt x="71" y="11"/>
                  </a:lnTo>
                  <a:lnTo>
                    <a:pt x="27" y="27"/>
                  </a:lnTo>
                  <a:lnTo>
                    <a:pt x="1" y="43"/>
                  </a:lnTo>
                  <a:lnTo>
                    <a:pt x="0" y="162"/>
                  </a:lnTo>
                  <a:lnTo>
                    <a:pt x="73" y="237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27" name="Freeform 67"/>
            <p:cNvSpPr>
              <a:spLocks/>
            </p:cNvSpPr>
            <p:nvPr/>
          </p:nvSpPr>
          <p:spPr bwMode="auto">
            <a:xfrm>
              <a:off x="1004" y="2282"/>
              <a:ext cx="92" cy="155"/>
            </a:xfrm>
            <a:custGeom>
              <a:avLst/>
              <a:gdLst>
                <a:gd name="T0" fmla="*/ 0 w 92"/>
                <a:gd name="T1" fmla="*/ 45 h 155"/>
                <a:gd name="T2" fmla="*/ 0 w 92"/>
                <a:gd name="T3" fmla="*/ 0 h 155"/>
                <a:gd name="T4" fmla="*/ 87 w 92"/>
                <a:gd name="T5" fmla="*/ 81 h 155"/>
                <a:gd name="T6" fmla="*/ 91 w 92"/>
                <a:gd name="T7" fmla="*/ 154 h 155"/>
                <a:gd name="T8" fmla="*/ 0 w 92"/>
                <a:gd name="T9" fmla="*/ 45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55"/>
                <a:gd name="T17" fmla="*/ 92 w 92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55">
                  <a:moveTo>
                    <a:pt x="0" y="45"/>
                  </a:moveTo>
                  <a:lnTo>
                    <a:pt x="0" y="0"/>
                  </a:lnTo>
                  <a:lnTo>
                    <a:pt x="87" y="81"/>
                  </a:lnTo>
                  <a:lnTo>
                    <a:pt x="91" y="154"/>
                  </a:lnTo>
                  <a:lnTo>
                    <a:pt x="0" y="45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28" name="Freeform 68"/>
            <p:cNvSpPr>
              <a:spLocks/>
            </p:cNvSpPr>
            <p:nvPr/>
          </p:nvSpPr>
          <p:spPr bwMode="auto">
            <a:xfrm>
              <a:off x="1115" y="2396"/>
              <a:ext cx="266" cy="108"/>
            </a:xfrm>
            <a:custGeom>
              <a:avLst/>
              <a:gdLst>
                <a:gd name="T0" fmla="*/ 40 w 266"/>
                <a:gd name="T1" fmla="*/ 107 h 108"/>
                <a:gd name="T2" fmla="*/ 265 w 266"/>
                <a:gd name="T3" fmla="*/ 45 h 108"/>
                <a:gd name="T4" fmla="*/ 203 w 266"/>
                <a:gd name="T5" fmla="*/ 0 h 108"/>
                <a:gd name="T6" fmla="*/ 0 w 266"/>
                <a:gd name="T7" fmla="*/ 50 h 108"/>
                <a:gd name="T8" fmla="*/ 40 w 266"/>
                <a:gd name="T9" fmla="*/ 107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08"/>
                <a:gd name="T17" fmla="*/ 266 w 266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08">
                  <a:moveTo>
                    <a:pt x="40" y="107"/>
                  </a:moveTo>
                  <a:lnTo>
                    <a:pt x="265" y="45"/>
                  </a:lnTo>
                  <a:lnTo>
                    <a:pt x="203" y="0"/>
                  </a:lnTo>
                  <a:lnTo>
                    <a:pt x="0" y="50"/>
                  </a:lnTo>
                  <a:lnTo>
                    <a:pt x="40" y="107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29" name="Freeform 69"/>
            <p:cNvSpPr>
              <a:spLocks/>
            </p:cNvSpPr>
            <p:nvPr/>
          </p:nvSpPr>
          <p:spPr bwMode="auto">
            <a:xfrm>
              <a:off x="1017" y="2109"/>
              <a:ext cx="287" cy="238"/>
            </a:xfrm>
            <a:custGeom>
              <a:avLst/>
              <a:gdLst>
                <a:gd name="T0" fmla="*/ 36 w 287"/>
                <a:gd name="T1" fmla="*/ 188 h 238"/>
                <a:gd name="T2" fmla="*/ 78 w 287"/>
                <a:gd name="T3" fmla="*/ 237 h 238"/>
                <a:gd name="T4" fmla="*/ 286 w 287"/>
                <a:gd name="T5" fmla="*/ 195 h 238"/>
                <a:gd name="T6" fmla="*/ 278 w 287"/>
                <a:gd name="T7" fmla="*/ 11 h 238"/>
                <a:gd name="T8" fmla="*/ 266 w 287"/>
                <a:gd name="T9" fmla="*/ 0 h 238"/>
                <a:gd name="T10" fmla="*/ 77 w 287"/>
                <a:gd name="T11" fmla="*/ 11 h 238"/>
                <a:gd name="T12" fmla="*/ 32 w 287"/>
                <a:gd name="T13" fmla="*/ 27 h 238"/>
                <a:gd name="T14" fmla="*/ 6 w 287"/>
                <a:gd name="T15" fmla="*/ 30 h 238"/>
                <a:gd name="T16" fmla="*/ 0 w 287"/>
                <a:gd name="T17" fmla="*/ 36 h 238"/>
                <a:gd name="T18" fmla="*/ 0 w 287"/>
                <a:gd name="T19" fmla="*/ 168 h 238"/>
                <a:gd name="T20" fmla="*/ 36 w 287"/>
                <a:gd name="T21" fmla="*/ 188 h 2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7"/>
                <a:gd name="T34" fmla="*/ 0 h 238"/>
                <a:gd name="T35" fmla="*/ 287 w 287"/>
                <a:gd name="T36" fmla="*/ 238 h 23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7" h="238">
                  <a:moveTo>
                    <a:pt x="36" y="188"/>
                  </a:moveTo>
                  <a:lnTo>
                    <a:pt x="78" y="237"/>
                  </a:lnTo>
                  <a:lnTo>
                    <a:pt x="286" y="195"/>
                  </a:lnTo>
                  <a:lnTo>
                    <a:pt x="278" y="11"/>
                  </a:lnTo>
                  <a:lnTo>
                    <a:pt x="266" y="0"/>
                  </a:lnTo>
                  <a:lnTo>
                    <a:pt x="77" y="11"/>
                  </a:lnTo>
                  <a:lnTo>
                    <a:pt x="32" y="27"/>
                  </a:lnTo>
                  <a:lnTo>
                    <a:pt x="6" y="30"/>
                  </a:lnTo>
                  <a:lnTo>
                    <a:pt x="0" y="36"/>
                  </a:lnTo>
                  <a:lnTo>
                    <a:pt x="0" y="168"/>
                  </a:lnTo>
                  <a:lnTo>
                    <a:pt x="36" y="188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30" name="Freeform 70"/>
            <p:cNvSpPr>
              <a:spLocks/>
            </p:cNvSpPr>
            <p:nvPr/>
          </p:nvSpPr>
          <p:spPr bwMode="auto">
            <a:xfrm>
              <a:off x="1023" y="2144"/>
              <a:ext cx="39" cy="155"/>
            </a:xfrm>
            <a:custGeom>
              <a:avLst/>
              <a:gdLst>
                <a:gd name="T0" fmla="*/ 0 w 39"/>
                <a:gd name="T1" fmla="*/ 126 h 155"/>
                <a:gd name="T2" fmla="*/ 1 w 39"/>
                <a:gd name="T3" fmla="*/ 3 h 155"/>
                <a:gd name="T4" fmla="*/ 33 w 39"/>
                <a:gd name="T5" fmla="*/ 0 h 155"/>
                <a:gd name="T6" fmla="*/ 38 w 39"/>
                <a:gd name="T7" fmla="*/ 154 h 155"/>
                <a:gd name="T8" fmla="*/ 0 w 39"/>
                <a:gd name="T9" fmla="*/ 126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55"/>
                <a:gd name="T17" fmla="*/ 39 w 39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55">
                  <a:moveTo>
                    <a:pt x="0" y="126"/>
                  </a:moveTo>
                  <a:lnTo>
                    <a:pt x="1" y="3"/>
                  </a:lnTo>
                  <a:lnTo>
                    <a:pt x="33" y="0"/>
                  </a:lnTo>
                  <a:lnTo>
                    <a:pt x="38" y="154"/>
                  </a:lnTo>
                  <a:lnTo>
                    <a:pt x="0" y="126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31" name="Freeform 71"/>
            <p:cNvSpPr>
              <a:spLocks/>
            </p:cNvSpPr>
            <p:nvPr/>
          </p:nvSpPr>
          <p:spPr bwMode="auto">
            <a:xfrm>
              <a:off x="1065" y="2130"/>
              <a:ext cx="36" cy="211"/>
            </a:xfrm>
            <a:custGeom>
              <a:avLst/>
              <a:gdLst>
                <a:gd name="T0" fmla="*/ 1 w 36"/>
                <a:gd name="T1" fmla="*/ 179 h 211"/>
                <a:gd name="T2" fmla="*/ 35 w 36"/>
                <a:gd name="T3" fmla="*/ 210 h 211"/>
                <a:gd name="T4" fmla="*/ 30 w 36"/>
                <a:gd name="T5" fmla="*/ 0 h 211"/>
                <a:gd name="T6" fmla="*/ 0 w 36"/>
                <a:gd name="T7" fmla="*/ 7 h 211"/>
                <a:gd name="T8" fmla="*/ 1 w 36"/>
                <a:gd name="T9" fmla="*/ 179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211"/>
                <a:gd name="T17" fmla="*/ 36 w 36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211">
                  <a:moveTo>
                    <a:pt x="1" y="179"/>
                  </a:moveTo>
                  <a:lnTo>
                    <a:pt x="35" y="210"/>
                  </a:lnTo>
                  <a:lnTo>
                    <a:pt x="30" y="0"/>
                  </a:lnTo>
                  <a:lnTo>
                    <a:pt x="0" y="7"/>
                  </a:lnTo>
                  <a:lnTo>
                    <a:pt x="1" y="179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32" name="Line 72"/>
            <p:cNvSpPr>
              <a:spLocks noChangeShapeType="1"/>
            </p:cNvSpPr>
            <p:nvPr/>
          </p:nvSpPr>
          <p:spPr bwMode="auto">
            <a:xfrm flipV="1">
              <a:off x="1115" y="2333"/>
              <a:ext cx="183" cy="37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33" name="Freeform 73"/>
            <p:cNvSpPr>
              <a:spLocks/>
            </p:cNvSpPr>
            <p:nvPr/>
          </p:nvSpPr>
          <p:spPr bwMode="auto">
            <a:xfrm>
              <a:off x="1125" y="2361"/>
              <a:ext cx="40" cy="19"/>
            </a:xfrm>
            <a:custGeom>
              <a:avLst/>
              <a:gdLst>
                <a:gd name="T0" fmla="*/ 0 w 40"/>
                <a:gd name="T1" fmla="*/ 12 h 19"/>
                <a:gd name="T2" fmla="*/ 39 w 40"/>
                <a:gd name="T3" fmla="*/ 0 h 19"/>
                <a:gd name="T4" fmla="*/ 39 w 40"/>
                <a:gd name="T5" fmla="*/ 7 h 19"/>
                <a:gd name="T6" fmla="*/ 0 w 40"/>
                <a:gd name="T7" fmla="*/ 18 h 19"/>
                <a:gd name="T8" fmla="*/ 0 w 40"/>
                <a:gd name="T9" fmla="*/ 12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9"/>
                <a:gd name="T17" fmla="*/ 40 w 40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9">
                  <a:moveTo>
                    <a:pt x="0" y="12"/>
                  </a:moveTo>
                  <a:lnTo>
                    <a:pt x="39" y="0"/>
                  </a:lnTo>
                  <a:lnTo>
                    <a:pt x="39" y="7"/>
                  </a:lnTo>
                  <a:lnTo>
                    <a:pt x="0" y="18"/>
                  </a:lnTo>
                  <a:lnTo>
                    <a:pt x="0" y="12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34" name="Freeform 74"/>
            <p:cNvSpPr>
              <a:spLocks/>
            </p:cNvSpPr>
            <p:nvPr/>
          </p:nvSpPr>
          <p:spPr bwMode="auto">
            <a:xfrm>
              <a:off x="1125" y="2361"/>
              <a:ext cx="40" cy="19"/>
            </a:xfrm>
            <a:custGeom>
              <a:avLst/>
              <a:gdLst>
                <a:gd name="T0" fmla="*/ 0 w 40"/>
                <a:gd name="T1" fmla="*/ 12 h 19"/>
                <a:gd name="T2" fmla="*/ 39 w 40"/>
                <a:gd name="T3" fmla="*/ 0 h 19"/>
                <a:gd name="T4" fmla="*/ 39 w 40"/>
                <a:gd name="T5" fmla="*/ 7 h 19"/>
                <a:gd name="T6" fmla="*/ 0 w 40"/>
                <a:gd name="T7" fmla="*/ 18 h 19"/>
                <a:gd name="T8" fmla="*/ 0 w 40"/>
                <a:gd name="T9" fmla="*/ 12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9"/>
                <a:gd name="T17" fmla="*/ 40 w 40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9">
                  <a:moveTo>
                    <a:pt x="0" y="12"/>
                  </a:moveTo>
                  <a:lnTo>
                    <a:pt x="39" y="0"/>
                  </a:lnTo>
                  <a:lnTo>
                    <a:pt x="39" y="7"/>
                  </a:lnTo>
                  <a:lnTo>
                    <a:pt x="0" y="18"/>
                  </a:lnTo>
                  <a:lnTo>
                    <a:pt x="0" y="12"/>
                  </a:lnTo>
                </a:path>
              </a:pathLst>
            </a:custGeom>
            <a:solidFill>
              <a:srgbClr val="969696"/>
            </a:solidFill>
            <a:ln w="12700" cap="rnd" cmpd="sng">
              <a:solidFill>
                <a:srgbClr val="4C4C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35" name="Freeform 75"/>
            <p:cNvSpPr>
              <a:spLocks/>
            </p:cNvSpPr>
            <p:nvPr/>
          </p:nvSpPr>
          <p:spPr bwMode="auto">
            <a:xfrm>
              <a:off x="1179" y="2351"/>
              <a:ext cx="38" cy="19"/>
            </a:xfrm>
            <a:custGeom>
              <a:avLst/>
              <a:gdLst>
                <a:gd name="T0" fmla="*/ 0 w 38"/>
                <a:gd name="T1" fmla="*/ 11 h 19"/>
                <a:gd name="T2" fmla="*/ 37 w 38"/>
                <a:gd name="T3" fmla="*/ 0 h 19"/>
                <a:gd name="T4" fmla="*/ 37 w 38"/>
                <a:gd name="T5" fmla="*/ 7 h 19"/>
                <a:gd name="T6" fmla="*/ 0 w 38"/>
                <a:gd name="T7" fmla="*/ 18 h 19"/>
                <a:gd name="T8" fmla="*/ 0 w 38"/>
                <a:gd name="T9" fmla="*/ 11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19"/>
                <a:gd name="T17" fmla="*/ 38 w 38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19">
                  <a:moveTo>
                    <a:pt x="0" y="11"/>
                  </a:moveTo>
                  <a:lnTo>
                    <a:pt x="37" y="0"/>
                  </a:lnTo>
                  <a:lnTo>
                    <a:pt x="37" y="7"/>
                  </a:lnTo>
                  <a:lnTo>
                    <a:pt x="0" y="18"/>
                  </a:lnTo>
                  <a:lnTo>
                    <a:pt x="0" y="11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36" name="Freeform 76"/>
            <p:cNvSpPr>
              <a:spLocks/>
            </p:cNvSpPr>
            <p:nvPr/>
          </p:nvSpPr>
          <p:spPr bwMode="auto">
            <a:xfrm>
              <a:off x="1179" y="2351"/>
              <a:ext cx="38" cy="19"/>
            </a:xfrm>
            <a:custGeom>
              <a:avLst/>
              <a:gdLst>
                <a:gd name="T0" fmla="*/ 0 w 38"/>
                <a:gd name="T1" fmla="*/ 11 h 19"/>
                <a:gd name="T2" fmla="*/ 37 w 38"/>
                <a:gd name="T3" fmla="*/ 0 h 19"/>
                <a:gd name="T4" fmla="*/ 37 w 38"/>
                <a:gd name="T5" fmla="*/ 7 h 19"/>
                <a:gd name="T6" fmla="*/ 0 w 38"/>
                <a:gd name="T7" fmla="*/ 18 h 19"/>
                <a:gd name="T8" fmla="*/ 0 w 38"/>
                <a:gd name="T9" fmla="*/ 11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19"/>
                <a:gd name="T17" fmla="*/ 38 w 38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19">
                  <a:moveTo>
                    <a:pt x="0" y="11"/>
                  </a:moveTo>
                  <a:lnTo>
                    <a:pt x="37" y="0"/>
                  </a:lnTo>
                  <a:lnTo>
                    <a:pt x="37" y="7"/>
                  </a:lnTo>
                  <a:lnTo>
                    <a:pt x="0" y="18"/>
                  </a:lnTo>
                  <a:lnTo>
                    <a:pt x="0" y="11"/>
                  </a:lnTo>
                </a:path>
              </a:pathLst>
            </a:custGeom>
            <a:solidFill>
              <a:srgbClr val="969696"/>
            </a:solidFill>
            <a:ln w="12700" cap="rnd" cmpd="sng">
              <a:solidFill>
                <a:srgbClr val="4C4C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37" name="Freeform 77"/>
            <p:cNvSpPr>
              <a:spLocks/>
            </p:cNvSpPr>
            <p:nvPr/>
          </p:nvSpPr>
          <p:spPr bwMode="auto">
            <a:xfrm>
              <a:off x="1127" y="2140"/>
              <a:ext cx="149" cy="171"/>
            </a:xfrm>
            <a:custGeom>
              <a:avLst/>
              <a:gdLst>
                <a:gd name="T0" fmla="*/ 148 w 149"/>
                <a:gd name="T1" fmla="*/ 146 h 171"/>
                <a:gd name="T2" fmla="*/ 0 w 149"/>
                <a:gd name="T3" fmla="*/ 170 h 171"/>
                <a:gd name="T4" fmla="*/ 0 w 149"/>
                <a:gd name="T5" fmla="*/ 9 h 171"/>
                <a:gd name="T6" fmla="*/ 143 w 149"/>
                <a:gd name="T7" fmla="*/ 0 h 171"/>
                <a:gd name="T8" fmla="*/ 148 w 149"/>
                <a:gd name="T9" fmla="*/ 146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171"/>
                <a:gd name="T17" fmla="*/ 149 w 149"/>
                <a:gd name="T18" fmla="*/ 171 h 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171">
                  <a:moveTo>
                    <a:pt x="148" y="146"/>
                  </a:moveTo>
                  <a:lnTo>
                    <a:pt x="0" y="170"/>
                  </a:lnTo>
                  <a:lnTo>
                    <a:pt x="0" y="9"/>
                  </a:lnTo>
                  <a:lnTo>
                    <a:pt x="143" y="0"/>
                  </a:lnTo>
                  <a:lnTo>
                    <a:pt x="148" y="146"/>
                  </a:lnTo>
                </a:path>
              </a:pathLst>
            </a:custGeom>
            <a:solidFill>
              <a:srgbClr val="0328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38" name="Freeform 78"/>
            <p:cNvSpPr>
              <a:spLocks/>
            </p:cNvSpPr>
            <p:nvPr/>
          </p:nvSpPr>
          <p:spPr bwMode="auto">
            <a:xfrm>
              <a:off x="1118" y="2330"/>
              <a:ext cx="182" cy="39"/>
            </a:xfrm>
            <a:custGeom>
              <a:avLst/>
              <a:gdLst>
                <a:gd name="T0" fmla="*/ 4 w 182"/>
                <a:gd name="T1" fmla="*/ 34 h 39"/>
                <a:gd name="T2" fmla="*/ 180 w 182"/>
                <a:gd name="T3" fmla="*/ 0 h 39"/>
                <a:gd name="T4" fmla="*/ 181 w 182"/>
                <a:gd name="T5" fmla="*/ 5 h 39"/>
                <a:gd name="T6" fmla="*/ 4 w 182"/>
                <a:gd name="T7" fmla="*/ 38 h 39"/>
                <a:gd name="T8" fmla="*/ 0 w 182"/>
                <a:gd name="T9" fmla="*/ 33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39"/>
                <a:gd name="T17" fmla="*/ 182 w 18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39">
                  <a:moveTo>
                    <a:pt x="4" y="34"/>
                  </a:moveTo>
                  <a:lnTo>
                    <a:pt x="180" y="0"/>
                  </a:lnTo>
                  <a:lnTo>
                    <a:pt x="181" y="5"/>
                  </a:lnTo>
                  <a:lnTo>
                    <a:pt x="4" y="38"/>
                  </a:lnTo>
                  <a:lnTo>
                    <a:pt x="0" y="33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4044" name="Rectangle 79"/>
          <p:cNvSpPr>
            <a:spLocks noChangeArrowheads="1"/>
          </p:cNvSpPr>
          <p:nvPr/>
        </p:nvSpPr>
        <p:spPr bwMode="auto">
          <a:xfrm>
            <a:off x="1866900" y="4973638"/>
            <a:ext cx="2209800" cy="9794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000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4045" name="Rectangle 80"/>
          <p:cNvSpPr>
            <a:spLocks noChangeArrowheads="1"/>
          </p:cNvSpPr>
          <p:nvPr/>
        </p:nvSpPr>
        <p:spPr bwMode="auto">
          <a:xfrm>
            <a:off x="1981200" y="4953000"/>
            <a:ext cx="1993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 b="1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Subassembly</a:t>
            </a:r>
          </a:p>
        </p:txBody>
      </p:sp>
      <p:grpSp>
        <p:nvGrpSpPr>
          <p:cNvPr id="44046" name="Group 81"/>
          <p:cNvGrpSpPr>
            <a:grpSpLocks/>
          </p:cNvGrpSpPr>
          <p:nvPr/>
        </p:nvGrpSpPr>
        <p:grpSpPr bwMode="auto">
          <a:xfrm>
            <a:off x="5727700" y="3986213"/>
            <a:ext cx="534988" cy="882650"/>
            <a:chOff x="2264" y="2523"/>
            <a:chExt cx="337" cy="556"/>
          </a:xfrm>
        </p:grpSpPr>
        <p:sp>
          <p:nvSpPr>
            <p:cNvPr id="44115" name="Freeform 82"/>
            <p:cNvSpPr>
              <a:spLocks/>
            </p:cNvSpPr>
            <p:nvPr/>
          </p:nvSpPr>
          <p:spPr bwMode="auto">
            <a:xfrm>
              <a:off x="2364" y="2573"/>
              <a:ext cx="237" cy="506"/>
            </a:xfrm>
            <a:custGeom>
              <a:avLst/>
              <a:gdLst>
                <a:gd name="T0" fmla="*/ 236 w 237"/>
                <a:gd name="T1" fmla="*/ 453 h 506"/>
                <a:gd name="T2" fmla="*/ 236 w 237"/>
                <a:gd name="T3" fmla="*/ 0 h 506"/>
                <a:gd name="T4" fmla="*/ 0 w 237"/>
                <a:gd name="T5" fmla="*/ 53 h 506"/>
                <a:gd name="T6" fmla="*/ 0 w 237"/>
                <a:gd name="T7" fmla="*/ 505 h 506"/>
                <a:gd name="T8" fmla="*/ 236 w 237"/>
                <a:gd name="T9" fmla="*/ 453 h 5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7"/>
                <a:gd name="T16" fmla="*/ 0 h 506"/>
                <a:gd name="T17" fmla="*/ 237 w 237"/>
                <a:gd name="T18" fmla="*/ 506 h 5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7" h="506">
                  <a:moveTo>
                    <a:pt x="236" y="453"/>
                  </a:moveTo>
                  <a:lnTo>
                    <a:pt x="236" y="0"/>
                  </a:lnTo>
                  <a:lnTo>
                    <a:pt x="0" y="53"/>
                  </a:lnTo>
                  <a:lnTo>
                    <a:pt x="0" y="505"/>
                  </a:lnTo>
                  <a:lnTo>
                    <a:pt x="236" y="453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6" name="Freeform 83"/>
            <p:cNvSpPr>
              <a:spLocks/>
            </p:cNvSpPr>
            <p:nvPr/>
          </p:nvSpPr>
          <p:spPr bwMode="auto">
            <a:xfrm>
              <a:off x="2264" y="2573"/>
              <a:ext cx="102" cy="506"/>
            </a:xfrm>
            <a:custGeom>
              <a:avLst/>
              <a:gdLst>
                <a:gd name="T0" fmla="*/ 101 w 102"/>
                <a:gd name="T1" fmla="*/ 505 h 506"/>
                <a:gd name="T2" fmla="*/ 100 w 102"/>
                <a:gd name="T3" fmla="*/ 52 h 506"/>
                <a:gd name="T4" fmla="*/ 0 w 102"/>
                <a:gd name="T5" fmla="*/ 0 h 506"/>
                <a:gd name="T6" fmla="*/ 0 w 102"/>
                <a:gd name="T7" fmla="*/ 453 h 506"/>
                <a:gd name="T8" fmla="*/ 101 w 102"/>
                <a:gd name="T9" fmla="*/ 505 h 5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506"/>
                <a:gd name="T17" fmla="*/ 102 w 102"/>
                <a:gd name="T18" fmla="*/ 506 h 5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506">
                  <a:moveTo>
                    <a:pt x="101" y="505"/>
                  </a:moveTo>
                  <a:lnTo>
                    <a:pt x="100" y="52"/>
                  </a:lnTo>
                  <a:lnTo>
                    <a:pt x="0" y="0"/>
                  </a:lnTo>
                  <a:lnTo>
                    <a:pt x="0" y="453"/>
                  </a:lnTo>
                  <a:lnTo>
                    <a:pt x="101" y="505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7" name="Freeform 84"/>
            <p:cNvSpPr>
              <a:spLocks/>
            </p:cNvSpPr>
            <p:nvPr/>
          </p:nvSpPr>
          <p:spPr bwMode="auto">
            <a:xfrm>
              <a:off x="2264" y="2523"/>
              <a:ext cx="337" cy="105"/>
            </a:xfrm>
            <a:custGeom>
              <a:avLst/>
              <a:gdLst>
                <a:gd name="T0" fmla="*/ 336 w 337"/>
                <a:gd name="T1" fmla="*/ 50 h 105"/>
                <a:gd name="T2" fmla="*/ 235 w 337"/>
                <a:gd name="T3" fmla="*/ 0 h 105"/>
                <a:gd name="T4" fmla="*/ 0 w 337"/>
                <a:gd name="T5" fmla="*/ 51 h 105"/>
                <a:gd name="T6" fmla="*/ 99 w 337"/>
                <a:gd name="T7" fmla="*/ 104 h 105"/>
                <a:gd name="T8" fmla="*/ 336 w 337"/>
                <a:gd name="T9" fmla="*/ 5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7"/>
                <a:gd name="T16" fmla="*/ 0 h 105"/>
                <a:gd name="T17" fmla="*/ 337 w 337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7" h="105">
                  <a:moveTo>
                    <a:pt x="336" y="50"/>
                  </a:moveTo>
                  <a:lnTo>
                    <a:pt x="235" y="0"/>
                  </a:lnTo>
                  <a:lnTo>
                    <a:pt x="0" y="51"/>
                  </a:lnTo>
                  <a:lnTo>
                    <a:pt x="99" y="104"/>
                  </a:lnTo>
                  <a:lnTo>
                    <a:pt x="336" y="5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8" name="Freeform 85"/>
            <p:cNvSpPr>
              <a:spLocks/>
            </p:cNvSpPr>
            <p:nvPr/>
          </p:nvSpPr>
          <p:spPr bwMode="auto">
            <a:xfrm>
              <a:off x="2416" y="2637"/>
              <a:ext cx="49" cy="144"/>
            </a:xfrm>
            <a:custGeom>
              <a:avLst/>
              <a:gdLst>
                <a:gd name="T0" fmla="*/ 48 w 49"/>
                <a:gd name="T1" fmla="*/ 133 h 144"/>
                <a:gd name="T2" fmla="*/ 48 w 49"/>
                <a:gd name="T3" fmla="*/ 0 h 144"/>
                <a:gd name="T4" fmla="*/ 0 w 49"/>
                <a:gd name="T5" fmla="*/ 8 h 144"/>
                <a:gd name="T6" fmla="*/ 0 w 49"/>
                <a:gd name="T7" fmla="*/ 143 h 144"/>
                <a:gd name="T8" fmla="*/ 48 w 49"/>
                <a:gd name="T9" fmla="*/ 133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144"/>
                <a:gd name="T17" fmla="*/ 49 w 49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144">
                  <a:moveTo>
                    <a:pt x="48" y="133"/>
                  </a:moveTo>
                  <a:lnTo>
                    <a:pt x="48" y="0"/>
                  </a:lnTo>
                  <a:lnTo>
                    <a:pt x="0" y="8"/>
                  </a:lnTo>
                  <a:lnTo>
                    <a:pt x="0" y="143"/>
                  </a:lnTo>
                  <a:lnTo>
                    <a:pt x="48" y="133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9" name="Freeform 86"/>
            <p:cNvSpPr>
              <a:spLocks/>
            </p:cNvSpPr>
            <p:nvPr/>
          </p:nvSpPr>
          <p:spPr bwMode="auto">
            <a:xfrm>
              <a:off x="2365" y="2960"/>
              <a:ext cx="236" cy="69"/>
            </a:xfrm>
            <a:custGeom>
              <a:avLst/>
              <a:gdLst>
                <a:gd name="T0" fmla="*/ 235 w 236"/>
                <a:gd name="T1" fmla="*/ 16 h 69"/>
                <a:gd name="T2" fmla="*/ 235 w 236"/>
                <a:gd name="T3" fmla="*/ 0 h 69"/>
                <a:gd name="T4" fmla="*/ 0 w 236"/>
                <a:gd name="T5" fmla="*/ 50 h 69"/>
                <a:gd name="T6" fmla="*/ 0 w 236"/>
                <a:gd name="T7" fmla="*/ 68 h 69"/>
                <a:gd name="T8" fmla="*/ 235 w 236"/>
                <a:gd name="T9" fmla="*/ 16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69"/>
                <a:gd name="T17" fmla="*/ 236 w 236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69">
                  <a:moveTo>
                    <a:pt x="235" y="16"/>
                  </a:moveTo>
                  <a:lnTo>
                    <a:pt x="235" y="0"/>
                  </a:lnTo>
                  <a:lnTo>
                    <a:pt x="0" y="50"/>
                  </a:lnTo>
                  <a:lnTo>
                    <a:pt x="0" y="68"/>
                  </a:lnTo>
                  <a:lnTo>
                    <a:pt x="235" y="16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20" name="Freeform 87"/>
            <p:cNvSpPr>
              <a:spLocks/>
            </p:cNvSpPr>
            <p:nvPr/>
          </p:nvSpPr>
          <p:spPr bwMode="auto">
            <a:xfrm>
              <a:off x="2497" y="2592"/>
              <a:ext cx="23" cy="399"/>
            </a:xfrm>
            <a:custGeom>
              <a:avLst/>
              <a:gdLst>
                <a:gd name="T0" fmla="*/ 22 w 23"/>
                <a:gd name="T1" fmla="*/ 0 h 399"/>
                <a:gd name="T2" fmla="*/ 1 w 23"/>
                <a:gd name="T3" fmla="*/ 4 h 399"/>
                <a:gd name="T4" fmla="*/ 0 w 23"/>
                <a:gd name="T5" fmla="*/ 398 h 399"/>
                <a:gd name="T6" fmla="*/ 20 w 23"/>
                <a:gd name="T7" fmla="*/ 394 h 399"/>
                <a:gd name="T8" fmla="*/ 22 w 23"/>
                <a:gd name="T9" fmla="*/ 0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399"/>
                <a:gd name="T17" fmla="*/ 23 w 23"/>
                <a:gd name="T18" fmla="*/ 399 h 3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399">
                  <a:moveTo>
                    <a:pt x="22" y="0"/>
                  </a:moveTo>
                  <a:lnTo>
                    <a:pt x="1" y="4"/>
                  </a:lnTo>
                  <a:lnTo>
                    <a:pt x="0" y="398"/>
                  </a:lnTo>
                  <a:lnTo>
                    <a:pt x="20" y="394"/>
                  </a:lnTo>
                  <a:lnTo>
                    <a:pt x="22" y="0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21" name="Freeform 88"/>
            <p:cNvSpPr>
              <a:spLocks/>
            </p:cNvSpPr>
            <p:nvPr/>
          </p:nvSpPr>
          <p:spPr bwMode="auto">
            <a:xfrm>
              <a:off x="2513" y="2627"/>
              <a:ext cx="88" cy="38"/>
            </a:xfrm>
            <a:custGeom>
              <a:avLst/>
              <a:gdLst>
                <a:gd name="T0" fmla="*/ 87 w 88"/>
                <a:gd name="T1" fmla="*/ 18 h 38"/>
                <a:gd name="T2" fmla="*/ 87 w 88"/>
                <a:gd name="T3" fmla="*/ 0 h 38"/>
                <a:gd name="T4" fmla="*/ 0 w 88"/>
                <a:gd name="T5" fmla="*/ 18 h 38"/>
                <a:gd name="T6" fmla="*/ 0 w 88"/>
                <a:gd name="T7" fmla="*/ 37 h 38"/>
                <a:gd name="T8" fmla="*/ 87 w 88"/>
                <a:gd name="T9" fmla="*/ 1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38"/>
                <a:gd name="T17" fmla="*/ 88 w 88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38">
                  <a:moveTo>
                    <a:pt x="87" y="18"/>
                  </a:moveTo>
                  <a:lnTo>
                    <a:pt x="87" y="0"/>
                  </a:lnTo>
                  <a:lnTo>
                    <a:pt x="0" y="18"/>
                  </a:lnTo>
                  <a:lnTo>
                    <a:pt x="0" y="37"/>
                  </a:lnTo>
                  <a:lnTo>
                    <a:pt x="87" y="18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22" name="Freeform 89"/>
            <p:cNvSpPr>
              <a:spLocks/>
            </p:cNvSpPr>
            <p:nvPr/>
          </p:nvSpPr>
          <p:spPr bwMode="auto">
            <a:xfrm>
              <a:off x="2510" y="2682"/>
              <a:ext cx="91" cy="37"/>
            </a:xfrm>
            <a:custGeom>
              <a:avLst/>
              <a:gdLst>
                <a:gd name="T0" fmla="*/ 90 w 91"/>
                <a:gd name="T1" fmla="*/ 16 h 37"/>
                <a:gd name="T2" fmla="*/ 89 w 91"/>
                <a:gd name="T3" fmla="*/ 0 h 37"/>
                <a:gd name="T4" fmla="*/ 0 w 91"/>
                <a:gd name="T5" fmla="*/ 19 h 37"/>
                <a:gd name="T6" fmla="*/ 0 w 91"/>
                <a:gd name="T7" fmla="*/ 36 h 37"/>
                <a:gd name="T8" fmla="*/ 90 w 91"/>
                <a:gd name="T9" fmla="*/ 1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37"/>
                <a:gd name="T17" fmla="*/ 91 w 91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37">
                  <a:moveTo>
                    <a:pt x="90" y="16"/>
                  </a:moveTo>
                  <a:lnTo>
                    <a:pt x="89" y="0"/>
                  </a:lnTo>
                  <a:lnTo>
                    <a:pt x="0" y="19"/>
                  </a:lnTo>
                  <a:lnTo>
                    <a:pt x="0" y="36"/>
                  </a:lnTo>
                  <a:lnTo>
                    <a:pt x="90" y="16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4047" name="Rectangle 90"/>
          <p:cNvSpPr>
            <a:spLocks noChangeArrowheads="1"/>
          </p:cNvSpPr>
          <p:nvPr/>
        </p:nvSpPr>
        <p:spPr bwMode="auto">
          <a:xfrm>
            <a:off x="5422900" y="2995613"/>
            <a:ext cx="2209800" cy="193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000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4048" name="Rectangle 91"/>
          <p:cNvSpPr>
            <a:spLocks noChangeArrowheads="1"/>
          </p:cNvSpPr>
          <p:nvPr/>
        </p:nvSpPr>
        <p:spPr bwMode="auto">
          <a:xfrm>
            <a:off x="5499100" y="2995613"/>
            <a:ext cx="1993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 b="1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Hardware</a:t>
            </a:r>
          </a:p>
        </p:txBody>
      </p:sp>
      <p:sp>
        <p:nvSpPr>
          <p:cNvPr id="44049" name="Rectangle 92"/>
          <p:cNvSpPr>
            <a:spLocks noChangeArrowheads="1"/>
          </p:cNvSpPr>
          <p:nvPr/>
        </p:nvSpPr>
        <p:spPr bwMode="auto">
          <a:xfrm>
            <a:off x="5346700" y="2276475"/>
            <a:ext cx="21971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82232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b="1">
                <a:solidFill>
                  <a:srgbClr val="FFBA00"/>
                </a:solidFill>
                <a:latin typeface="微軟正黑體" pitchFamily="34" charset="-120"/>
                <a:ea typeface="微軟正黑體" pitchFamily="34" charset="-120"/>
              </a:rPr>
              <a:t>Purchasing</a:t>
            </a:r>
            <a:br>
              <a:rPr lang="en-US" altLang="zh-TW" sz="2400" b="1">
                <a:solidFill>
                  <a:srgbClr val="FFBA0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b="1">
                <a:solidFill>
                  <a:srgbClr val="FFBA00"/>
                </a:solidFill>
                <a:latin typeface="微軟正黑體" pitchFamily="34" charset="-120"/>
                <a:ea typeface="微軟正黑體" pitchFamily="34" charset="-120"/>
              </a:rPr>
              <a:t>Category Set</a:t>
            </a:r>
          </a:p>
        </p:txBody>
      </p:sp>
      <p:grpSp>
        <p:nvGrpSpPr>
          <p:cNvPr id="44050" name="Group 93"/>
          <p:cNvGrpSpPr>
            <a:grpSpLocks/>
          </p:cNvGrpSpPr>
          <p:nvPr/>
        </p:nvGrpSpPr>
        <p:grpSpPr bwMode="auto">
          <a:xfrm>
            <a:off x="6794500" y="4062413"/>
            <a:ext cx="738188" cy="777875"/>
            <a:chOff x="2744" y="2525"/>
            <a:chExt cx="465" cy="490"/>
          </a:xfrm>
        </p:grpSpPr>
        <p:sp>
          <p:nvSpPr>
            <p:cNvPr id="44099" name="Freeform 94"/>
            <p:cNvSpPr>
              <a:spLocks/>
            </p:cNvSpPr>
            <p:nvPr/>
          </p:nvSpPr>
          <p:spPr bwMode="auto">
            <a:xfrm>
              <a:off x="2883" y="2881"/>
              <a:ext cx="325" cy="134"/>
            </a:xfrm>
            <a:custGeom>
              <a:avLst/>
              <a:gdLst>
                <a:gd name="T0" fmla="*/ 50 w 325"/>
                <a:gd name="T1" fmla="*/ 133 h 134"/>
                <a:gd name="T2" fmla="*/ 324 w 325"/>
                <a:gd name="T3" fmla="*/ 55 h 134"/>
                <a:gd name="T4" fmla="*/ 250 w 325"/>
                <a:gd name="T5" fmla="*/ 0 h 134"/>
                <a:gd name="T6" fmla="*/ 0 w 325"/>
                <a:gd name="T7" fmla="*/ 60 h 134"/>
                <a:gd name="T8" fmla="*/ 50 w 325"/>
                <a:gd name="T9" fmla="*/ 133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134"/>
                <a:gd name="T17" fmla="*/ 325 w 325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134">
                  <a:moveTo>
                    <a:pt x="50" y="133"/>
                  </a:moveTo>
                  <a:lnTo>
                    <a:pt x="324" y="55"/>
                  </a:lnTo>
                  <a:lnTo>
                    <a:pt x="250" y="0"/>
                  </a:lnTo>
                  <a:lnTo>
                    <a:pt x="0" y="60"/>
                  </a:lnTo>
                  <a:lnTo>
                    <a:pt x="50" y="1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0" name="Freeform 95"/>
            <p:cNvSpPr>
              <a:spLocks/>
            </p:cNvSpPr>
            <p:nvPr/>
          </p:nvSpPr>
          <p:spPr bwMode="auto">
            <a:xfrm>
              <a:off x="2750" y="2760"/>
              <a:ext cx="380" cy="200"/>
            </a:xfrm>
            <a:custGeom>
              <a:avLst/>
              <a:gdLst>
                <a:gd name="T0" fmla="*/ 113 w 380"/>
                <a:gd name="T1" fmla="*/ 199 h 200"/>
                <a:gd name="T2" fmla="*/ 379 w 380"/>
                <a:gd name="T3" fmla="*/ 130 h 200"/>
                <a:gd name="T4" fmla="*/ 379 w 380"/>
                <a:gd name="T5" fmla="*/ 94 h 200"/>
                <a:gd name="T6" fmla="*/ 212 w 380"/>
                <a:gd name="T7" fmla="*/ 0 h 200"/>
                <a:gd name="T8" fmla="*/ 0 w 380"/>
                <a:gd name="T9" fmla="*/ 38 h 200"/>
                <a:gd name="T10" fmla="*/ 0 w 380"/>
                <a:gd name="T11" fmla="*/ 54 h 200"/>
                <a:gd name="T12" fmla="*/ 113 w 380"/>
                <a:gd name="T13" fmla="*/ 199 h 2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0"/>
                <a:gd name="T22" fmla="*/ 0 h 200"/>
                <a:gd name="T23" fmla="*/ 380 w 380"/>
                <a:gd name="T24" fmla="*/ 200 h 2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0" h="200">
                  <a:moveTo>
                    <a:pt x="113" y="199"/>
                  </a:moveTo>
                  <a:lnTo>
                    <a:pt x="379" y="130"/>
                  </a:lnTo>
                  <a:lnTo>
                    <a:pt x="379" y="94"/>
                  </a:lnTo>
                  <a:lnTo>
                    <a:pt x="212" y="0"/>
                  </a:lnTo>
                  <a:lnTo>
                    <a:pt x="0" y="38"/>
                  </a:lnTo>
                  <a:lnTo>
                    <a:pt x="0" y="54"/>
                  </a:lnTo>
                  <a:lnTo>
                    <a:pt x="113" y="199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1" name="Freeform 96"/>
            <p:cNvSpPr>
              <a:spLocks/>
            </p:cNvSpPr>
            <p:nvPr/>
          </p:nvSpPr>
          <p:spPr bwMode="auto">
            <a:xfrm>
              <a:off x="2744" y="2685"/>
              <a:ext cx="392" cy="249"/>
            </a:xfrm>
            <a:custGeom>
              <a:avLst/>
              <a:gdLst>
                <a:gd name="T0" fmla="*/ 119 w 392"/>
                <a:gd name="T1" fmla="*/ 248 h 249"/>
                <a:gd name="T2" fmla="*/ 391 w 392"/>
                <a:gd name="T3" fmla="*/ 179 h 249"/>
                <a:gd name="T4" fmla="*/ 391 w 392"/>
                <a:gd name="T5" fmla="*/ 97 h 249"/>
                <a:gd name="T6" fmla="*/ 204 w 392"/>
                <a:gd name="T7" fmla="*/ 0 h 249"/>
                <a:gd name="T8" fmla="*/ 0 w 392"/>
                <a:gd name="T9" fmla="*/ 42 h 249"/>
                <a:gd name="T10" fmla="*/ 0 w 392"/>
                <a:gd name="T11" fmla="*/ 105 h 249"/>
                <a:gd name="T12" fmla="*/ 119 w 392"/>
                <a:gd name="T13" fmla="*/ 248 h 2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2"/>
                <a:gd name="T22" fmla="*/ 0 h 249"/>
                <a:gd name="T23" fmla="*/ 392 w 392"/>
                <a:gd name="T24" fmla="*/ 249 h 2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2" h="249">
                  <a:moveTo>
                    <a:pt x="119" y="248"/>
                  </a:moveTo>
                  <a:lnTo>
                    <a:pt x="391" y="179"/>
                  </a:lnTo>
                  <a:lnTo>
                    <a:pt x="391" y="97"/>
                  </a:lnTo>
                  <a:lnTo>
                    <a:pt x="204" y="0"/>
                  </a:lnTo>
                  <a:lnTo>
                    <a:pt x="0" y="42"/>
                  </a:lnTo>
                  <a:lnTo>
                    <a:pt x="0" y="105"/>
                  </a:lnTo>
                  <a:lnTo>
                    <a:pt x="119" y="248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2" name="Freeform 97"/>
            <p:cNvSpPr>
              <a:spLocks/>
            </p:cNvSpPr>
            <p:nvPr/>
          </p:nvSpPr>
          <p:spPr bwMode="auto">
            <a:xfrm>
              <a:off x="2768" y="2537"/>
              <a:ext cx="341" cy="290"/>
            </a:xfrm>
            <a:custGeom>
              <a:avLst/>
              <a:gdLst>
                <a:gd name="T0" fmla="*/ 90 w 341"/>
                <a:gd name="T1" fmla="*/ 289 h 290"/>
                <a:gd name="T2" fmla="*/ 340 w 341"/>
                <a:gd name="T3" fmla="*/ 239 h 290"/>
                <a:gd name="T4" fmla="*/ 332 w 341"/>
                <a:gd name="T5" fmla="*/ 14 h 290"/>
                <a:gd name="T6" fmla="*/ 318 w 341"/>
                <a:gd name="T7" fmla="*/ 0 h 290"/>
                <a:gd name="T8" fmla="*/ 88 w 341"/>
                <a:gd name="T9" fmla="*/ 14 h 290"/>
                <a:gd name="T10" fmla="*/ 34 w 341"/>
                <a:gd name="T11" fmla="*/ 34 h 290"/>
                <a:gd name="T12" fmla="*/ 2 w 341"/>
                <a:gd name="T13" fmla="*/ 53 h 290"/>
                <a:gd name="T14" fmla="*/ 0 w 341"/>
                <a:gd name="T15" fmla="*/ 198 h 290"/>
                <a:gd name="T16" fmla="*/ 90 w 341"/>
                <a:gd name="T17" fmla="*/ 289 h 2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1"/>
                <a:gd name="T28" fmla="*/ 0 h 290"/>
                <a:gd name="T29" fmla="*/ 341 w 341"/>
                <a:gd name="T30" fmla="*/ 290 h 2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1" h="290">
                  <a:moveTo>
                    <a:pt x="90" y="289"/>
                  </a:moveTo>
                  <a:lnTo>
                    <a:pt x="340" y="239"/>
                  </a:lnTo>
                  <a:lnTo>
                    <a:pt x="332" y="14"/>
                  </a:lnTo>
                  <a:lnTo>
                    <a:pt x="318" y="0"/>
                  </a:lnTo>
                  <a:lnTo>
                    <a:pt x="88" y="14"/>
                  </a:lnTo>
                  <a:lnTo>
                    <a:pt x="34" y="34"/>
                  </a:lnTo>
                  <a:lnTo>
                    <a:pt x="2" y="53"/>
                  </a:lnTo>
                  <a:lnTo>
                    <a:pt x="0" y="198"/>
                  </a:lnTo>
                  <a:lnTo>
                    <a:pt x="90" y="289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3" name="Freeform 98"/>
            <p:cNvSpPr>
              <a:spLocks/>
            </p:cNvSpPr>
            <p:nvPr/>
          </p:nvSpPr>
          <p:spPr bwMode="auto">
            <a:xfrm>
              <a:off x="2749" y="2736"/>
              <a:ext cx="112" cy="189"/>
            </a:xfrm>
            <a:custGeom>
              <a:avLst/>
              <a:gdLst>
                <a:gd name="T0" fmla="*/ 1 w 112"/>
                <a:gd name="T1" fmla="*/ 56 h 189"/>
                <a:gd name="T2" fmla="*/ 0 w 112"/>
                <a:gd name="T3" fmla="*/ 0 h 189"/>
                <a:gd name="T4" fmla="*/ 107 w 112"/>
                <a:gd name="T5" fmla="*/ 100 h 189"/>
                <a:gd name="T6" fmla="*/ 111 w 112"/>
                <a:gd name="T7" fmla="*/ 188 h 189"/>
                <a:gd name="T8" fmla="*/ 1 w 112"/>
                <a:gd name="T9" fmla="*/ 5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89"/>
                <a:gd name="T17" fmla="*/ 112 w 112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89">
                  <a:moveTo>
                    <a:pt x="1" y="56"/>
                  </a:moveTo>
                  <a:lnTo>
                    <a:pt x="0" y="0"/>
                  </a:lnTo>
                  <a:lnTo>
                    <a:pt x="107" y="100"/>
                  </a:lnTo>
                  <a:lnTo>
                    <a:pt x="111" y="188"/>
                  </a:lnTo>
                  <a:lnTo>
                    <a:pt x="1" y="56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4" name="Freeform 99"/>
            <p:cNvSpPr>
              <a:spLocks/>
            </p:cNvSpPr>
            <p:nvPr/>
          </p:nvSpPr>
          <p:spPr bwMode="auto">
            <a:xfrm>
              <a:off x="2884" y="2875"/>
              <a:ext cx="325" cy="131"/>
            </a:xfrm>
            <a:custGeom>
              <a:avLst/>
              <a:gdLst>
                <a:gd name="T0" fmla="*/ 49 w 325"/>
                <a:gd name="T1" fmla="*/ 130 h 131"/>
                <a:gd name="T2" fmla="*/ 324 w 325"/>
                <a:gd name="T3" fmla="*/ 55 h 131"/>
                <a:gd name="T4" fmla="*/ 249 w 325"/>
                <a:gd name="T5" fmla="*/ 0 h 131"/>
                <a:gd name="T6" fmla="*/ 0 w 325"/>
                <a:gd name="T7" fmla="*/ 61 h 131"/>
                <a:gd name="T8" fmla="*/ 49 w 325"/>
                <a:gd name="T9" fmla="*/ 13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131"/>
                <a:gd name="T17" fmla="*/ 325 w 325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131">
                  <a:moveTo>
                    <a:pt x="49" y="130"/>
                  </a:moveTo>
                  <a:lnTo>
                    <a:pt x="324" y="55"/>
                  </a:lnTo>
                  <a:lnTo>
                    <a:pt x="249" y="0"/>
                  </a:lnTo>
                  <a:lnTo>
                    <a:pt x="0" y="61"/>
                  </a:lnTo>
                  <a:lnTo>
                    <a:pt x="49" y="130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5" name="Freeform 100"/>
            <p:cNvSpPr>
              <a:spLocks/>
            </p:cNvSpPr>
            <p:nvPr/>
          </p:nvSpPr>
          <p:spPr bwMode="auto">
            <a:xfrm>
              <a:off x="2765" y="2525"/>
              <a:ext cx="350" cy="290"/>
            </a:xfrm>
            <a:custGeom>
              <a:avLst/>
              <a:gdLst>
                <a:gd name="T0" fmla="*/ 44 w 350"/>
                <a:gd name="T1" fmla="*/ 230 h 290"/>
                <a:gd name="T2" fmla="*/ 96 w 350"/>
                <a:gd name="T3" fmla="*/ 289 h 290"/>
                <a:gd name="T4" fmla="*/ 349 w 350"/>
                <a:gd name="T5" fmla="*/ 239 h 290"/>
                <a:gd name="T6" fmla="*/ 340 w 350"/>
                <a:gd name="T7" fmla="*/ 14 h 290"/>
                <a:gd name="T8" fmla="*/ 325 w 350"/>
                <a:gd name="T9" fmla="*/ 0 h 290"/>
                <a:gd name="T10" fmla="*/ 94 w 350"/>
                <a:gd name="T11" fmla="*/ 14 h 290"/>
                <a:gd name="T12" fmla="*/ 40 w 350"/>
                <a:gd name="T13" fmla="*/ 34 h 290"/>
                <a:gd name="T14" fmla="*/ 8 w 350"/>
                <a:gd name="T15" fmla="*/ 37 h 290"/>
                <a:gd name="T16" fmla="*/ 0 w 350"/>
                <a:gd name="T17" fmla="*/ 44 h 290"/>
                <a:gd name="T18" fmla="*/ 0 w 350"/>
                <a:gd name="T19" fmla="*/ 205 h 290"/>
                <a:gd name="T20" fmla="*/ 44 w 350"/>
                <a:gd name="T21" fmla="*/ 230 h 29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0"/>
                <a:gd name="T34" fmla="*/ 0 h 290"/>
                <a:gd name="T35" fmla="*/ 350 w 350"/>
                <a:gd name="T36" fmla="*/ 290 h 29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0" h="290">
                  <a:moveTo>
                    <a:pt x="44" y="230"/>
                  </a:moveTo>
                  <a:lnTo>
                    <a:pt x="96" y="289"/>
                  </a:lnTo>
                  <a:lnTo>
                    <a:pt x="349" y="239"/>
                  </a:lnTo>
                  <a:lnTo>
                    <a:pt x="340" y="14"/>
                  </a:lnTo>
                  <a:lnTo>
                    <a:pt x="325" y="0"/>
                  </a:lnTo>
                  <a:lnTo>
                    <a:pt x="94" y="14"/>
                  </a:lnTo>
                  <a:lnTo>
                    <a:pt x="40" y="34"/>
                  </a:lnTo>
                  <a:lnTo>
                    <a:pt x="8" y="37"/>
                  </a:lnTo>
                  <a:lnTo>
                    <a:pt x="0" y="44"/>
                  </a:lnTo>
                  <a:lnTo>
                    <a:pt x="0" y="205"/>
                  </a:lnTo>
                  <a:lnTo>
                    <a:pt x="44" y="230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6" name="Freeform 101"/>
            <p:cNvSpPr>
              <a:spLocks/>
            </p:cNvSpPr>
            <p:nvPr/>
          </p:nvSpPr>
          <p:spPr bwMode="auto">
            <a:xfrm>
              <a:off x="2772" y="2568"/>
              <a:ext cx="48" cy="188"/>
            </a:xfrm>
            <a:custGeom>
              <a:avLst/>
              <a:gdLst>
                <a:gd name="T0" fmla="*/ 0 w 48"/>
                <a:gd name="T1" fmla="*/ 154 h 188"/>
                <a:gd name="T2" fmla="*/ 2 w 48"/>
                <a:gd name="T3" fmla="*/ 4 h 188"/>
                <a:gd name="T4" fmla="*/ 41 w 48"/>
                <a:gd name="T5" fmla="*/ 0 h 188"/>
                <a:gd name="T6" fmla="*/ 47 w 48"/>
                <a:gd name="T7" fmla="*/ 187 h 188"/>
                <a:gd name="T8" fmla="*/ 0 w 48"/>
                <a:gd name="T9" fmla="*/ 154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88"/>
                <a:gd name="T17" fmla="*/ 48 w 48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88">
                  <a:moveTo>
                    <a:pt x="0" y="154"/>
                  </a:moveTo>
                  <a:lnTo>
                    <a:pt x="2" y="4"/>
                  </a:lnTo>
                  <a:lnTo>
                    <a:pt x="41" y="0"/>
                  </a:lnTo>
                  <a:lnTo>
                    <a:pt x="47" y="187"/>
                  </a:lnTo>
                  <a:lnTo>
                    <a:pt x="0" y="154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7" name="Freeform 102"/>
            <p:cNvSpPr>
              <a:spLocks/>
            </p:cNvSpPr>
            <p:nvPr/>
          </p:nvSpPr>
          <p:spPr bwMode="auto">
            <a:xfrm>
              <a:off x="2823" y="2551"/>
              <a:ext cx="44" cy="257"/>
            </a:xfrm>
            <a:custGeom>
              <a:avLst/>
              <a:gdLst>
                <a:gd name="T0" fmla="*/ 2 w 44"/>
                <a:gd name="T1" fmla="*/ 219 h 257"/>
                <a:gd name="T2" fmla="*/ 43 w 44"/>
                <a:gd name="T3" fmla="*/ 256 h 257"/>
                <a:gd name="T4" fmla="*/ 37 w 44"/>
                <a:gd name="T5" fmla="*/ 0 h 257"/>
                <a:gd name="T6" fmla="*/ 0 w 44"/>
                <a:gd name="T7" fmla="*/ 9 h 257"/>
                <a:gd name="T8" fmla="*/ 2 w 44"/>
                <a:gd name="T9" fmla="*/ 219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257"/>
                <a:gd name="T17" fmla="*/ 44 w 44"/>
                <a:gd name="T18" fmla="*/ 257 h 2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257">
                  <a:moveTo>
                    <a:pt x="2" y="219"/>
                  </a:moveTo>
                  <a:lnTo>
                    <a:pt x="43" y="256"/>
                  </a:lnTo>
                  <a:lnTo>
                    <a:pt x="37" y="0"/>
                  </a:lnTo>
                  <a:lnTo>
                    <a:pt x="0" y="9"/>
                  </a:lnTo>
                  <a:lnTo>
                    <a:pt x="2" y="219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8" name="Line 103"/>
            <p:cNvSpPr>
              <a:spLocks noChangeShapeType="1"/>
            </p:cNvSpPr>
            <p:nvPr/>
          </p:nvSpPr>
          <p:spPr bwMode="auto">
            <a:xfrm flipV="1">
              <a:off x="2884" y="2798"/>
              <a:ext cx="224" cy="45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9" name="Freeform 104"/>
            <p:cNvSpPr>
              <a:spLocks/>
            </p:cNvSpPr>
            <p:nvPr/>
          </p:nvSpPr>
          <p:spPr bwMode="auto">
            <a:xfrm>
              <a:off x="2897" y="2832"/>
              <a:ext cx="48" cy="23"/>
            </a:xfrm>
            <a:custGeom>
              <a:avLst/>
              <a:gdLst>
                <a:gd name="T0" fmla="*/ 0 w 48"/>
                <a:gd name="T1" fmla="*/ 15 h 23"/>
                <a:gd name="T2" fmla="*/ 47 w 48"/>
                <a:gd name="T3" fmla="*/ 0 h 23"/>
                <a:gd name="T4" fmla="*/ 47 w 48"/>
                <a:gd name="T5" fmla="*/ 9 h 23"/>
                <a:gd name="T6" fmla="*/ 1 w 48"/>
                <a:gd name="T7" fmla="*/ 22 h 23"/>
                <a:gd name="T8" fmla="*/ 0 w 48"/>
                <a:gd name="T9" fmla="*/ 15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3"/>
                <a:gd name="T17" fmla="*/ 48 w 4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3">
                  <a:moveTo>
                    <a:pt x="0" y="15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1" y="22"/>
                  </a:lnTo>
                  <a:lnTo>
                    <a:pt x="0" y="15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0" name="Freeform 105"/>
            <p:cNvSpPr>
              <a:spLocks/>
            </p:cNvSpPr>
            <p:nvPr/>
          </p:nvSpPr>
          <p:spPr bwMode="auto">
            <a:xfrm>
              <a:off x="2897" y="2832"/>
              <a:ext cx="48" cy="23"/>
            </a:xfrm>
            <a:custGeom>
              <a:avLst/>
              <a:gdLst>
                <a:gd name="T0" fmla="*/ 0 w 48"/>
                <a:gd name="T1" fmla="*/ 15 h 23"/>
                <a:gd name="T2" fmla="*/ 47 w 48"/>
                <a:gd name="T3" fmla="*/ 0 h 23"/>
                <a:gd name="T4" fmla="*/ 47 w 48"/>
                <a:gd name="T5" fmla="*/ 9 h 23"/>
                <a:gd name="T6" fmla="*/ 1 w 48"/>
                <a:gd name="T7" fmla="*/ 22 h 23"/>
                <a:gd name="T8" fmla="*/ 0 w 48"/>
                <a:gd name="T9" fmla="*/ 15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3"/>
                <a:gd name="T17" fmla="*/ 48 w 4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3">
                  <a:moveTo>
                    <a:pt x="0" y="15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1" y="22"/>
                  </a:lnTo>
                  <a:lnTo>
                    <a:pt x="0" y="15"/>
                  </a:lnTo>
                </a:path>
              </a:pathLst>
            </a:custGeom>
            <a:solidFill>
              <a:srgbClr val="969696"/>
            </a:solidFill>
            <a:ln w="12700" cap="rnd" cmpd="sng">
              <a:solidFill>
                <a:srgbClr val="4C4C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1" name="Freeform 106"/>
            <p:cNvSpPr>
              <a:spLocks/>
            </p:cNvSpPr>
            <p:nvPr/>
          </p:nvSpPr>
          <p:spPr bwMode="auto">
            <a:xfrm>
              <a:off x="2962" y="2820"/>
              <a:ext cx="47" cy="23"/>
            </a:xfrm>
            <a:custGeom>
              <a:avLst/>
              <a:gdLst>
                <a:gd name="T0" fmla="*/ 0 w 47"/>
                <a:gd name="T1" fmla="*/ 14 h 23"/>
                <a:gd name="T2" fmla="*/ 46 w 47"/>
                <a:gd name="T3" fmla="*/ 0 h 23"/>
                <a:gd name="T4" fmla="*/ 46 w 47"/>
                <a:gd name="T5" fmla="*/ 9 h 23"/>
                <a:gd name="T6" fmla="*/ 0 w 47"/>
                <a:gd name="T7" fmla="*/ 22 h 23"/>
                <a:gd name="T8" fmla="*/ 0 w 47"/>
                <a:gd name="T9" fmla="*/ 14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3"/>
                <a:gd name="T17" fmla="*/ 47 w 4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3">
                  <a:moveTo>
                    <a:pt x="0" y="14"/>
                  </a:moveTo>
                  <a:lnTo>
                    <a:pt x="46" y="0"/>
                  </a:lnTo>
                  <a:lnTo>
                    <a:pt x="46" y="9"/>
                  </a:lnTo>
                  <a:lnTo>
                    <a:pt x="0" y="22"/>
                  </a:lnTo>
                  <a:lnTo>
                    <a:pt x="0" y="14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2" name="Freeform 107"/>
            <p:cNvSpPr>
              <a:spLocks/>
            </p:cNvSpPr>
            <p:nvPr/>
          </p:nvSpPr>
          <p:spPr bwMode="auto">
            <a:xfrm>
              <a:off x="2962" y="2820"/>
              <a:ext cx="47" cy="23"/>
            </a:xfrm>
            <a:custGeom>
              <a:avLst/>
              <a:gdLst>
                <a:gd name="T0" fmla="*/ 0 w 47"/>
                <a:gd name="T1" fmla="*/ 14 h 23"/>
                <a:gd name="T2" fmla="*/ 46 w 47"/>
                <a:gd name="T3" fmla="*/ 0 h 23"/>
                <a:gd name="T4" fmla="*/ 46 w 47"/>
                <a:gd name="T5" fmla="*/ 9 h 23"/>
                <a:gd name="T6" fmla="*/ 0 w 47"/>
                <a:gd name="T7" fmla="*/ 22 h 23"/>
                <a:gd name="T8" fmla="*/ 0 w 47"/>
                <a:gd name="T9" fmla="*/ 14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3"/>
                <a:gd name="T17" fmla="*/ 47 w 4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3">
                  <a:moveTo>
                    <a:pt x="0" y="14"/>
                  </a:moveTo>
                  <a:lnTo>
                    <a:pt x="46" y="0"/>
                  </a:lnTo>
                  <a:lnTo>
                    <a:pt x="46" y="9"/>
                  </a:lnTo>
                  <a:lnTo>
                    <a:pt x="0" y="22"/>
                  </a:lnTo>
                  <a:lnTo>
                    <a:pt x="0" y="14"/>
                  </a:lnTo>
                </a:path>
              </a:pathLst>
            </a:custGeom>
            <a:solidFill>
              <a:srgbClr val="969696"/>
            </a:solidFill>
            <a:ln w="12700" cap="rnd" cmpd="sng">
              <a:solidFill>
                <a:srgbClr val="4C4C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3" name="Freeform 108"/>
            <p:cNvSpPr>
              <a:spLocks/>
            </p:cNvSpPr>
            <p:nvPr/>
          </p:nvSpPr>
          <p:spPr bwMode="auto">
            <a:xfrm>
              <a:off x="2899" y="2563"/>
              <a:ext cx="182" cy="208"/>
            </a:xfrm>
            <a:custGeom>
              <a:avLst/>
              <a:gdLst>
                <a:gd name="T0" fmla="*/ 181 w 182"/>
                <a:gd name="T1" fmla="*/ 178 h 208"/>
                <a:gd name="T2" fmla="*/ 0 w 182"/>
                <a:gd name="T3" fmla="*/ 207 h 208"/>
                <a:gd name="T4" fmla="*/ 0 w 182"/>
                <a:gd name="T5" fmla="*/ 12 h 208"/>
                <a:gd name="T6" fmla="*/ 176 w 182"/>
                <a:gd name="T7" fmla="*/ 0 h 208"/>
                <a:gd name="T8" fmla="*/ 181 w 182"/>
                <a:gd name="T9" fmla="*/ 178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208"/>
                <a:gd name="T17" fmla="*/ 182 w 182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208">
                  <a:moveTo>
                    <a:pt x="181" y="178"/>
                  </a:moveTo>
                  <a:lnTo>
                    <a:pt x="0" y="207"/>
                  </a:lnTo>
                  <a:lnTo>
                    <a:pt x="0" y="12"/>
                  </a:lnTo>
                  <a:lnTo>
                    <a:pt x="176" y="0"/>
                  </a:lnTo>
                  <a:lnTo>
                    <a:pt x="181" y="178"/>
                  </a:lnTo>
                </a:path>
              </a:pathLst>
            </a:custGeom>
            <a:solidFill>
              <a:srgbClr val="0328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4" name="Freeform 109"/>
            <p:cNvSpPr>
              <a:spLocks/>
            </p:cNvSpPr>
            <p:nvPr/>
          </p:nvSpPr>
          <p:spPr bwMode="auto">
            <a:xfrm>
              <a:off x="2888" y="2795"/>
              <a:ext cx="222" cy="47"/>
            </a:xfrm>
            <a:custGeom>
              <a:avLst/>
              <a:gdLst>
                <a:gd name="T0" fmla="*/ 5 w 222"/>
                <a:gd name="T1" fmla="*/ 42 h 47"/>
                <a:gd name="T2" fmla="*/ 220 w 222"/>
                <a:gd name="T3" fmla="*/ 0 h 47"/>
                <a:gd name="T4" fmla="*/ 221 w 222"/>
                <a:gd name="T5" fmla="*/ 7 h 47"/>
                <a:gd name="T6" fmla="*/ 5 w 222"/>
                <a:gd name="T7" fmla="*/ 46 h 47"/>
                <a:gd name="T8" fmla="*/ 0 w 222"/>
                <a:gd name="T9" fmla="*/ 4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47"/>
                <a:gd name="T17" fmla="*/ 222 w 22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47">
                  <a:moveTo>
                    <a:pt x="5" y="42"/>
                  </a:moveTo>
                  <a:lnTo>
                    <a:pt x="220" y="0"/>
                  </a:lnTo>
                  <a:lnTo>
                    <a:pt x="221" y="7"/>
                  </a:lnTo>
                  <a:lnTo>
                    <a:pt x="5" y="46"/>
                  </a:lnTo>
                  <a:lnTo>
                    <a:pt x="0" y="40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4051" name="Group 110"/>
          <p:cNvGrpSpPr>
            <a:grpSpLocks/>
          </p:cNvGrpSpPr>
          <p:nvPr/>
        </p:nvGrpSpPr>
        <p:grpSpPr bwMode="auto">
          <a:xfrm>
            <a:off x="5575300" y="3300413"/>
            <a:ext cx="604838" cy="638175"/>
            <a:chOff x="2456" y="2109"/>
            <a:chExt cx="381" cy="402"/>
          </a:xfrm>
        </p:grpSpPr>
        <p:sp>
          <p:nvSpPr>
            <p:cNvPr id="44083" name="Freeform 111"/>
            <p:cNvSpPr>
              <a:spLocks/>
            </p:cNvSpPr>
            <p:nvPr/>
          </p:nvSpPr>
          <p:spPr bwMode="auto">
            <a:xfrm>
              <a:off x="2570" y="2401"/>
              <a:ext cx="266" cy="110"/>
            </a:xfrm>
            <a:custGeom>
              <a:avLst/>
              <a:gdLst>
                <a:gd name="T0" fmla="*/ 40 w 266"/>
                <a:gd name="T1" fmla="*/ 109 h 110"/>
                <a:gd name="T2" fmla="*/ 265 w 266"/>
                <a:gd name="T3" fmla="*/ 45 h 110"/>
                <a:gd name="T4" fmla="*/ 204 w 266"/>
                <a:gd name="T5" fmla="*/ 0 h 110"/>
                <a:gd name="T6" fmla="*/ 0 w 266"/>
                <a:gd name="T7" fmla="*/ 49 h 110"/>
                <a:gd name="T8" fmla="*/ 40 w 266"/>
                <a:gd name="T9" fmla="*/ 10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10"/>
                <a:gd name="T17" fmla="*/ 266 w 266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10">
                  <a:moveTo>
                    <a:pt x="40" y="109"/>
                  </a:moveTo>
                  <a:lnTo>
                    <a:pt x="265" y="45"/>
                  </a:lnTo>
                  <a:lnTo>
                    <a:pt x="204" y="0"/>
                  </a:lnTo>
                  <a:lnTo>
                    <a:pt x="0" y="49"/>
                  </a:lnTo>
                  <a:lnTo>
                    <a:pt x="40" y="109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4" name="Freeform 112"/>
            <p:cNvSpPr>
              <a:spLocks/>
            </p:cNvSpPr>
            <p:nvPr/>
          </p:nvSpPr>
          <p:spPr bwMode="auto">
            <a:xfrm>
              <a:off x="2461" y="2302"/>
              <a:ext cx="311" cy="164"/>
            </a:xfrm>
            <a:custGeom>
              <a:avLst/>
              <a:gdLst>
                <a:gd name="T0" fmla="*/ 92 w 311"/>
                <a:gd name="T1" fmla="*/ 163 h 164"/>
                <a:gd name="T2" fmla="*/ 310 w 311"/>
                <a:gd name="T3" fmla="*/ 106 h 164"/>
                <a:gd name="T4" fmla="*/ 310 w 311"/>
                <a:gd name="T5" fmla="*/ 76 h 164"/>
                <a:gd name="T6" fmla="*/ 173 w 311"/>
                <a:gd name="T7" fmla="*/ 0 h 164"/>
                <a:gd name="T8" fmla="*/ 0 w 311"/>
                <a:gd name="T9" fmla="*/ 31 h 164"/>
                <a:gd name="T10" fmla="*/ 0 w 311"/>
                <a:gd name="T11" fmla="*/ 44 h 164"/>
                <a:gd name="T12" fmla="*/ 92 w 311"/>
                <a:gd name="T13" fmla="*/ 163 h 1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1"/>
                <a:gd name="T22" fmla="*/ 0 h 164"/>
                <a:gd name="T23" fmla="*/ 311 w 311"/>
                <a:gd name="T24" fmla="*/ 164 h 1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1" h="164">
                  <a:moveTo>
                    <a:pt x="92" y="163"/>
                  </a:moveTo>
                  <a:lnTo>
                    <a:pt x="310" y="106"/>
                  </a:lnTo>
                  <a:lnTo>
                    <a:pt x="310" y="76"/>
                  </a:lnTo>
                  <a:lnTo>
                    <a:pt x="173" y="0"/>
                  </a:lnTo>
                  <a:lnTo>
                    <a:pt x="0" y="31"/>
                  </a:lnTo>
                  <a:lnTo>
                    <a:pt x="0" y="44"/>
                  </a:lnTo>
                  <a:lnTo>
                    <a:pt x="92" y="16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5" name="Freeform 113"/>
            <p:cNvSpPr>
              <a:spLocks/>
            </p:cNvSpPr>
            <p:nvPr/>
          </p:nvSpPr>
          <p:spPr bwMode="auto">
            <a:xfrm>
              <a:off x="2456" y="2240"/>
              <a:ext cx="321" cy="205"/>
            </a:xfrm>
            <a:custGeom>
              <a:avLst/>
              <a:gdLst>
                <a:gd name="T0" fmla="*/ 97 w 321"/>
                <a:gd name="T1" fmla="*/ 204 h 205"/>
                <a:gd name="T2" fmla="*/ 320 w 321"/>
                <a:gd name="T3" fmla="*/ 147 h 205"/>
                <a:gd name="T4" fmla="*/ 320 w 321"/>
                <a:gd name="T5" fmla="*/ 79 h 205"/>
                <a:gd name="T6" fmla="*/ 166 w 321"/>
                <a:gd name="T7" fmla="*/ 0 h 205"/>
                <a:gd name="T8" fmla="*/ 0 w 321"/>
                <a:gd name="T9" fmla="*/ 34 h 205"/>
                <a:gd name="T10" fmla="*/ 0 w 321"/>
                <a:gd name="T11" fmla="*/ 86 h 205"/>
                <a:gd name="T12" fmla="*/ 97 w 321"/>
                <a:gd name="T13" fmla="*/ 204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1"/>
                <a:gd name="T22" fmla="*/ 0 h 205"/>
                <a:gd name="T23" fmla="*/ 321 w 321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1" h="205">
                  <a:moveTo>
                    <a:pt x="97" y="204"/>
                  </a:moveTo>
                  <a:lnTo>
                    <a:pt x="320" y="147"/>
                  </a:lnTo>
                  <a:lnTo>
                    <a:pt x="320" y="79"/>
                  </a:lnTo>
                  <a:lnTo>
                    <a:pt x="166" y="0"/>
                  </a:lnTo>
                  <a:lnTo>
                    <a:pt x="0" y="34"/>
                  </a:lnTo>
                  <a:lnTo>
                    <a:pt x="0" y="86"/>
                  </a:lnTo>
                  <a:lnTo>
                    <a:pt x="97" y="204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6" name="Freeform 114"/>
            <p:cNvSpPr>
              <a:spLocks/>
            </p:cNvSpPr>
            <p:nvPr/>
          </p:nvSpPr>
          <p:spPr bwMode="auto">
            <a:xfrm>
              <a:off x="2476" y="2119"/>
              <a:ext cx="279" cy="238"/>
            </a:xfrm>
            <a:custGeom>
              <a:avLst/>
              <a:gdLst>
                <a:gd name="T0" fmla="*/ 73 w 279"/>
                <a:gd name="T1" fmla="*/ 237 h 238"/>
                <a:gd name="T2" fmla="*/ 278 w 279"/>
                <a:gd name="T3" fmla="*/ 195 h 238"/>
                <a:gd name="T4" fmla="*/ 271 w 279"/>
                <a:gd name="T5" fmla="*/ 11 h 238"/>
                <a:gd name="T6" fmla="*/ 260 w 279"/>
                <a:gd name="T7" fmla="*/ 0 h 238"/>
                <a:gd name="T8" fmla="*/ 71 w 279"/>
                <a:gd name="T9" fmla="*/ 11 h 238"/>
                <a:gd name="T10" fmla="*/ 27 w 279"/>
                <a:gd name="T11" fmla="*/ 27 h 238"/>
                <a:gd name="T12" fmla="*/ 1 w 279"/>
                <a:gd name="T13" fmla="*/ 43 h 238"/>
                <a:gd name="T14" fmla="*/ 0 w 279"/>
                <a:gd name="T15" fmla="*/ 162 h 238"/>
                <a:gd name="T16" fmla="*/ 73 w 279"/>
                <a:gd name="T17" fmla="*/ 237 h 2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9"/>
                <a:gd name="T28" fmla="*/ 0 h 238"/>
                <a:gd name="T29" fmla="*/ 279 w 279"/>
                <a:gd name="T30" fmla="*/ 238 h 2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9" h="238">
                  <a:moveTo>
                    <a:pt x="73" y="237"/>
                  </a:moveTo>
                  <a:lnTo>
                    <a:pt x="278" y="195"/>
                  </a:lnTo>
                  <a:lnTo>
                    <a:pt x="271" y="11"/>
                  </a:lnTo>
                  <a:lnTo>
                    <a:pt x="260" y="0"/>
                  </a:lnTo>
                  <a:lnTo>
                    <a:pt x="71" y="11"/>
                  </a:lnTo>
                  <a:lnTo>
                    <a:pt x="27" y="27"/>
                  </a:lnTo>
                  <a:lnTo>
                    <a:pt x="1" y="43"/>
                  </a:lnTo>
                  <a:lnTo>
                    <a:pt x="0" y="162"/>
                  </a:lnTo>
                  <a:lnTo>
                    <a:pt x="73" y="237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7" name="Freeform 115"/>
            <p:cNvSpPr>
              <a:spLocks/>
            </p:cNvSpPr>
            <p:nvPr/>
          </p:nvSpPr>
          <p:spPr bwMode="auto">
            <a:xfrm>
              <a:off x="2460" y="2282"/>
              <a:ext cx="92" cy="155"/>
            </a:xfrm>
            <a:custGeom>
              <a:avLst/>
              <a:gdLst>
                <a:gd name="T0" fmla="*/ 0 w 92"/>
                <a:gd name="T1" fmla="*/ 45 h 155"/>
                <a:gd name="T2" fmla="*/ 0 w 92"/>
                <a:gd name="T3" fmla="*/ 0 h 155"/>
                <a:gd name="T4" fmla="*/ 87 w 92"/>
                <a:gd name="T5" fmla="*/ 81 h 155"/>
                <a:gd name="T6" fmla="*/ 91 w 92"/>
                <a:gd name="T7" fmla="*/ 154 h 155"/>
                <a:gd name="T8" fmla="*/ 0 w 92"/>
                <a:gd name="T9" fmla="*/ 45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55"/>
                <a:gd name="T17" fmla="*/ 92 w 92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55">
                  <a:moveTo>
                    <a:pt x="0" y="45"/>
                  </a:moveTo>
                  <a:lnTo>
                    <a:pt x="0" y="0"/>
                  </a:lnTo>
                  <a:lnTo>
                    <a:pt x="87" y="81"/>
                  </a:lnTo>
                  <a:lnTo>
                    <a:pt x="91" y="154"/>
                  </a:lnTo>
                  <a:lnTo>
                    <a:pt x="0" y="45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8" name="Freeform 116"/>
            <p:cNvSpPr>
              <a:spLocks/>
            </p:cNvSpPr>
            <p:nvPr/>
          </p:nvSpPr>
          <p:spPr bwMode="auto">
            <a:xfrm>
              <a:off x="2571" y="2396"/>
              <a:ext cx="266" cy="108"/>
            </a:xfrm>
            <a:custGeom>
              <a:avLst/>
              <a:gdLst>
                <a:gd name="T0" fmla="*/ 40 w 266"/>
                <a:gd name="T1" fmla="*/ 107 h 108"/>
                <a:gd name="T2" fmla="*/ 265 w 266"/>
                <a:gd name="T3" fmla="*/ 45 h 108"/>
                <a:gd name="T4" fmla="*/ 203 w 266"/>
                <a:gd name="T5" fmla="*/ 0 h 108"/>
                <a:gd name="T6" fmla="*/ 0 w 266"/>
                <a:gd name="T7" fmla="*/ 50 h 108"/>
                <a:gd name="T8" fmla="*/ 40 w 266"/>
                <a:gd name="T9" fmla="*/ 107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08"/>
                <a:gd name="T17" fmla="*/ 266 w 266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08">
                  <a:moveTo>
                    <a:pt x="40" y="107"/>
                  </a:moveTo>
                  <a:lnTo>
                    <a:pt x="265" y="45"/>
                  </a:lnTo>
                  <a:lnTo>
                    <a:pt x="203" y="0"/>
                  </a:lnTo>
                  <a:lnTo>
                    <a:pt x="0" y="50"/>
                  </a:lnTo>
                  <a:lnTo>
                    <a:pt x="40" y="107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9" name="Freeform 117"/>
            <p:cNvSpPr>
              <a:spLocks/>
            </p:cNvSpPr>
            <p:nvPr/>
          </p:nvSpPr>
          <p:spPr bwMode="auto">
            <a:xfrm>
              <a:off x="2473" y="2109"/>
              <a:ext cx="287" cy="238"/>
            </a:xfrm>
            <a:custGeom>
              <a:avLst/>
              <a:gdLst>
                <a:gd name="T0" fmla="*/ 36 w 287"/>
                <a:gd name="T1" fmla="*/ 188 h 238"/>
                <a:gd name="T2" fmla="*/ 78 w 287"/>
                <a:gd name="T3" fmla="*/ 237 h 238"/>
                <a:gd name="T4" fmla="*/ 286 w 287"/>
                <a:gd name="T5" fmla="*/ 195 h 238"/>
                <a:gd name="T6" fmla="*/ 278 w 287"/>
                <a:gd name="T7" fmla="*/ 11 h 238"/>
                <a:gd name="T8" fmla="*/ 266 w 287"/>
                <a:gd name="T9" fmla="*/ 0 h 238"/>
                <a:gd name="T10" fmla="*/ 77 w 287"/>
                <a:gd name="T11" fmla="*/ 11 h 238"/>
                <a:gd name="T12" fmla="*/ 32 w 287"/>
                <a:gd name="T13" fmla="*/ 27 h 238"/>
                <a:gd name="T14" fmla="*/ 6 w 287"/>
                <a:gd name="T15" fmla="*/ 30 h 238"/>
                <a:gd name="T16" fmla="*/ 0 w 287"/>
                <a:gd name="T17" fmla="*/ 36 h 238"/>
                <a:gd name="T18" fmla="*/ 0 w 287"/>
                <a:gd name="T19" fmla="*/ 168 h 238"/>
                <a:gd name="T20" fmla="*/ 36 w 287"/>
                <a:gd name="T21" fmla="*/ 188 h 2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7"/>
                <a:gd name="T34" fmla="*/ 0 h 238"/>
                <a:gd name="T35" fmla="*/ 287 w 287"/>
                <a:gd name="T36" fmla="*/ 238 h 23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7" h="238">
                  <a:moveTo>
                    <a:pt x="36" y="188"/>
                  </a:moveTo>
                  <a:lnTo>
                    <a:pt x="78" y="237"/>
                  </a:lnTo>
                  <a:lnTo>
                    <a:pt x="286" y="195"/>
                  </a:lnTo>
                  <a:lnTo>
                    <a:pt x="278" y="11"/>
                  </a:lnTo>
                  <a:lnTo>
                    <a:pt x="266" y="0"/>
                  </a:lnTo>
                  <a:lnTo>
                    <a:pt x="77" y="11"/>
                  </a:lnTo>
                  <a:lnTo>
                    <a:pt x="32" y="27"/>
                  </a:lnTo>
                  <a:lnTo>
                    <a:pt x="6" y="30"/>
                  </a:lnTo>
                  <a:lnTo>
                    <a:pt x="0" y="36"/>
                  </a:lnTo>
                  <a:lnTo>
                    <a:pt x="0" y="168"/>
                  </a:lnTo>
                  <a:lnTo>
                    <a:pt x="36" y="188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0" name="Freeform 118"/>
            <p:cNvSpPr>
              <a:spLocks/>
            </p:cNvSpPr>
            <p:nvPr/>
          </p:nvSpPr>
          <p:spPr bwMode="auto">
            <a:xfrm>
              <a:off x="2479" y="2144"/>
              <a:ext cx="39" cy="155"/>
            </a:xfrm>
            <a:custGeom>
              <a:avLst/>
              <a:gdLst>
                <a:gd name="T0" fmla="*/ 0 w 39"/>
                <a:gd name="T1" fmla="*/ 126 h 155"/>
                <a:gd name="T2" fmla="*/ 1 w 39"/>
                <a:gd name="T3" fmla="*/ 3 h 155"/>
                <a:gd name="T4" fmla="*/ 33 w 39"/>
                <a:gd name="T5" fmla="*/ 0 h 155"/>
                <a:gd name="T6" fmla="*/ 38 w 39"/>
                <a:gd name="T7" fmla="*/ 154 h 155"/>
                <a:gd name="T8" fmla="*/ 0 w 39"/>
                <a:gd name="T9" fmla="*/ 126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55"/>
                <a:gd name="T17" fmla="*/ 39 w 39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55">
                  <a:moveTo>
                    <a:pt x="0" y="126"/>
                  </a:moveTo>
                  <a:lnTo>
                    <a:pt x="1" y="3"/>
                  </a:lnTo>
                  <a:lnTo>
                    <a:pt x="33" y="0"/>
                  </a:lnTo>
                  <a:lnTo>
                    <a:pt x="38" y="154"/>
                  </a:lnTo>
                  <a:lnTo>
                    <a:pt x="0" y="126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1" name="Freeform 119"/>
            <p:cNvSpPr>
              <a:spLocks/>
            </p:cNvSpPr>
            <p:nvPr/>
          </p:nvSpPr>
          <p:spPr bwMode="auto">
            <a:xfrm>
              <a:off x="2521" y="2130"/>
              <a:ext cx="36" cy="211"/>
            </a:xfrm>
            <a:custGeom>
              <a:avLst/>
              <a:gdLst>
                <a:gd name="T0" fmla="*/ 1 w 36"/>
                <a:gd name="T1" fmla="*/ 179 h 211"/>
                <a:gd name="T2" fmla="*/ 35 w 36"/>
                <a:gd name="T3" fmla="*/ 210 h 211"/>
                <a:gd name="T4" fmla="*/ 30 w 36"/>
                <a:gd name="T5" fmla="*/ 0 h 211"/>
                <a:gd name="T6" fmla="*/ 0 w 36"/>
                <a:gd name="T7" fmla="*/ 7 h 211"/>
                <a:gd name="T8" fmla="*/ 1 w 36"/>
                <a:gd name="T9" fmla="*/ 179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211"/>
                <a:gd name="T17" fmla="*/ 36 w 36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211">
                  <a:moveTo>
                    <a:pt x="1" y="179"/>
                  </a:moveTo>
                  <a:lnTo>
                    <a:pt x="35" y="210"/>
                  </a:lnTo>
                  <a:lnTo>
                    <a:pt x="30" y="0"/>
                  </a:lnTo>
                  <a:lnTo>
                    <a:pt x="0" y="7"/>
                  </a:lnTo>
                  <a:lnTo>
                    <a:pt x="1" y="179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2" name="Line 120"/>
            <p:cNvSpPr>
              <a:spLocks noChangeShapeType="1"/>
            </p:cNvSpPr>
            <p:nvPr/>
          </p:nvSpPr>
          <p:spPr bwMode="auto">
            <a:xfrm flipV="1">
              <a:off x="2571" y="2333"/>
              <a:ext cx="183" cy="37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3" name="Freeform 121"/>
            <p:cNvSpPr>
              <a:spLocks/>
            </p:cNvSpPr>
            <p:nvPr/>
          </p:nvSpPr>
          <p:spPr bwMode="auto">
            <a:xfrm>
              <a:off x="2581" y="2361"/>
              <a:ext cx="40" cy="19"/>
            </a:xfrm>
            <a:custGeom>
              <a:avLst/>
              <a:gdLst>
                <a:gd name="T0" fmla="*/ 0 w 40"/>
                <a:gd name="T1" fmla="*/ 12 h 19"/>
                <a:gd name="T2" fmla="*/ 39 w 40"/>
                <a:gd name="T3" fmla="*/ 0 h 19"/>
                <a:gd name="T4" fmla="*/ 39 w 40"/>
                <a:gd name="T5" fmla="*/ 7 h 19"/>
                <a:gd name="T6" fmla="*/ 0 w 40"/>
                <a:gd name="T7" fmla="*/ 18 h 19"/>
                <a:gd name="T8" fmla="*/ 0 w 40"/>
                <a:gd name="T9" fmla="*/ 12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9"/>
                <a:gd name="T17" fmla="*/ 40 w 40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9">
                  <a:moveTo>
                    <a:pt x="0" y="12"/>
                  </a:moveTo>
                  <a:lnTo>
                    <a:pt x="39" y="0"/>
                  </a:lnTo>
                  <a:lnTo>
                    <a:pt x="39" y="7"/>
                  </a:lnTo>
                  <a:lnTo>
                    <a:pt x="0" y="18"/>
                  </a:lnTo>
                  <a:lnTo>
                    <a:pt x="0" y="12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4" name="Freeform 122"/>
            <p:cNvSpPr>
              <a:spLocks/>
            </p:cNvSpPr>
            <p:nvPr/>
          </p:nvSpPr>
          <p:spPr bwMode="auto">
            <a:xfrm>
              <a:off x="2581" y="2361"/>
              <a:ext cx="40" cy="19"/>
            </a:xfrm>
            <a:custGeom>
              <a:avLst/>
              <a:gdLst>
                <a:gd name="T0" fmla="*/ 0 w 40"/>
                <a:gd name="T1" fmla="*/ 12 h 19"/>
                <a:gd name="T2" fmla="*/ 39 w 40"/>
                <a:gd name="T3" fmla="*/ 0 h 19"/>
                <a:gd name="T4" fmla="*/ 39 w 40"/>
                <a:gd name="T5" fmla="*/ 7 h 19"/>
                <a:gd name="T6" fmla="*/ 0 w 40"/>
                <a:gd name="T7" fmla="*/ 18 h 19"/>
                <a:gd name="T8" fmla="*/ 0 w 40"/>
                <a:gd name="T9" fmla="*/ 12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9"/>
                <a:gd name="T17" fmla="*/ 40 w 40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9">
                  <a:moveTo>
                    <a:pt x="0" y="12"/>
                  </a:moveTo>
                  <a:lnTo>
                    <a:pt x="39" y="0"/>
                  </a:lnTo>
                  <a:lnTo>
                    <a:pt x="39" y="7"/>
                  </a:lnTo>
                  <a:lnTo>
                    <a:pt x="0" y="18"/>
                  </a:lnTo>
                  <a:lnTo>
                    <a:pt x="0" y="12"/>
                  </a:lnTo>
                </a:path>
              </a:pathLst>
            </a:custGeom>
            <a:solidFill>
              <a:srgbClr val="969696"/>
            </a:solidFill>
            <a:ln w="12700" cap="rnd" cmpd="sng">
              <a:solidFill>
                <a:srgbClr val="4C4C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5" name="Freeform 123"/>
            <p:cNvSpPr>
              <a:spLocks/>
            </p:cNvSpPr>
            <p:nvPr/>
          </p:nvSpPr>
          <p:spPr bwMode="auto">
            <a:xfrm>
              <a:off x="2635" y="2351"/>
              <a:ext cx="38" cy="19"/>
            </a:xfrm>
            <a:custGeom>
              <a:avLst/>
              <a:gdLst>
                <a:gd name="T0" fmla="*/ 0 w 38"/>
                <a:gd name="T1" fmla="*/ 11 h 19"/>
                <a:gd name="T2" fmla="*/ 37 w 38"/>
                <a:gd name="T3" fmla="*/ 0 h 19"/>
                <a:gd name="T4" fmla="*/ 37 w 38"/>
                <a:gd name="T5" fmla="*/ 7 h 19"/>
                <a:gd name="T6" fmla="*/ 0 w 38"/>
                <a:gd name="T7" fmla="*/ 18 h 19"/>
                <a:gd name="T8" fmla="*/ 0 w 38"/>
                <a:gd name="T9" fmla="*/ 11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19"/>
                <a:gd name="T17" fmla="*/ 38 w 38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19">
                  <a:moveTo>
                    <a:pt x="0" y="11"/>
                  </a:moveTo>
                  <a:lnTo>
                    <a:pt x="37" y="0"/>
                  </a:lnTo>
                  <a:lnTo>
                    <a:pt x="37" y="7"/>
                  </a:lnTo>
                  <a:lnTo>
                    <a:pt x="0" y="18"/>
                  </a:lnTo>
                  <a:lnTo>
                    <a:pt x="0" y="11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6" name="Freeform 124"/>
            <p:cNvSpPr>
              <a:spLocks/>
            </p:cNvSpPr>
            <p:nvPr/>
          </p:nvSpPr>
          <p:spPr bwMode="auto">
            <a:xfrm>
              <a:off x="2635" y="2351"/>
              <a:ext cx="38" cy="19"/>
            </a:xfrm>
            <a:custGeom>
              <a:avLst/>
              <a:gdLst>
                <a:gd name="T0" fmla="*/ 0 w 38"/>
                <a:gd name="T1" fmla="*/ 11 h 19"/>
                <a:gd name="T2" fmla="*/ 37 w 38"/>
                <a:gd name="T3" fmla="*/ 0 h 19"/>
                <a:gd name="T4" fmla="*/ 37 w 38"/>
                <a:gd name="T5" fmla="*/ 7 h 19"/>
                <a:gd name="T6" fmla="*/ 0 w 38"/>
                <a:gd name="T7" fmla="*/ 18 h 19"/>
                <a:gd name="T8" fmla="*/ 0 w 38"/>
                <a:gd name="T9" fmla="*/ 11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19"/>
                <a:gd name="T17" fmla="*/ 38 w 38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19">
                  <a:moveTo>
                    <a:pt x="0" y="11"/>
                  </a:moveTo>
                  <a:lnTo>
                    <a:pt x="37" y="0"/>
                  </a:lnTo>
                  <a:lnTo>
                    <a:pt x="37" y="7"/>
                  </a:lnTo>
                  <a:lnTo>
                    <a:pt x="0" y="18"/>
                  </a:lnTo>
                  <a:lnTo>
                    <a:pt x="0" y="11"/>
                  </a:lnTo>
                </a:path>
              </a:pathLst>
            </a:custGeom>
            <a:solidFill>
              <a:srgbClr val="969696"/>
            </a:solidFill>
            <a:ln w="12700" cap="rnd" cmpd="sng">
              <a:solidFill>
                <a:srgbClr val="4C4C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7" name="Freeform 125"/>
            <p:cNvSpPr>
              <a:spLocks/>
            </p:cNvSpPr>
            <p:nvPr/>
          </p:nvSpPr>
          <p:spPr bwMode="auto">
            <a:xfrm>
              <a:off x="2583" y="2140"/>
              <a:ext cx="149" cy="171"/>
            </a:xfrm>
            <a:custGeom>
              <a:avLst/>
              <a:gdLst>
                <a:gd name="T0" fmla="*/ 148 w 149"/>
                <a:gd name="T1" fmla="*/ 146 h 171"/>
                <a:gd name="T2" fmla="*/ 0 w 149"/>
                <a:gd name="T3" fmla="*/ 170 h 171"/>
                <a:gd name="T4" fmla="*/ 0 w 149"/>
                <a:gd name="T5" fmla="*/ 9 h 171"/>
                <a:gd name="T6" fmla="*/ 143 w 149"/>
                <a:gd name="T7" fmla="*/ 0 h 171"/>
                <a:gd name="T8" fmla="*/ 148 w 149"/>
                <a:gd name="T9" fmla="*/ 146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171"/>
                <a:gd name="T17" fmla="*/ 149 w 149"/>
                <a:gd name="T18" fmla="*/ 171 h 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171">
                  <a:moveTo>
                    <a:pt x="148" y="146"/>
                  </a:moveTo>
                  <a:lnTo>
                    <a:pt x="0" y="170"/>
                  </a:lnTo>
                  <a:lnTo>
                    <a:pt x="0" y="9"/>
                  </a:lnTo>
                  <a:lnTo>
                    <a:pt x="143" y="0"/>
                  </a:lnTo>
                  <a:lnTo>
                    <a:pt x="148" y="146"/>
                  </a:lnTo>
                </a:path>
              </a:pathLst>
            </a:custGeom>
            <a:solidFill>
              <a:srgbClr val="0328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8" name="Freeform 126"/>
            <p:cNvSpPr>
              <a:spLocks/>
            </p:cNvSpPr>
            <p:nvPr/>
          </p:nvSpPr>
          <p:spPr bwMode="auto">
            <a:xfrm>
              <a:off x="2574" y="2330"/>
              <a:ext cx="182" cy="39"/>
            </a:xfrm>
            <a:custGeom>
              <a:avLst/>
              <a:gdLst>
                <a:gd name="T0" fmla="*/ 4 w 182"/>
                <a:gd name="T1" fmla="*/ 34 h 39"/>
                <a:gd name="T2" fmla="*/ 180 w 182"/>
                <a:gd name="T3" fmla="*/ 0 h 39"/>
                <a:gd name="T4" fmla="*/ 181 w 182"/>
                <a:gd name="T5" fmla="*/ 5 h 39"/>
                <a:gd name="T6" fmla="*/ 4 w 182"/>
                <a:gd name="T7" fmla="*/ 38 h 39"/>
                <a:gd name="T8" fmla="*/ 0 w 182"/>
                <a:gd name="T9" fmla="*/ 33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39"/>
                <a:gd name="T17" fmla="*/ 182 w 18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39">
                  <a:moveTo>
                    <a:pt x="4" y="34"/>
                  </a:moveTo>
                  <a:lnTo>
                    <a:pt x="180" y="0"/>
                  </a:lnTo>
                  <a:lnTo>
                    <a:pt x="181" y="5"/>
                  </a:lnTo>
                  <a:lnTo>
                    <a:pt x="4" y="38"/>
                  </a:lnTo>
                  <a:lnTo>
                    <a:pt x="0" y="33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4052" name="Rectangle 127"/>
          <p:cNvSpPr>
            <a:spLocks noChangeArrowheads="1"/>
          </p:cNvSpPr>
          <p:nvPr/>
        </p:nvSpPr>
        <p:spPr bwMode="auto">
          <a:xfrm>
            <a:off x="5422900" y="4976813"/>
            <a:ext cx="2209800" cy="9794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000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4053" name="Rectangle 128"/>
          <p:cNvSpPr>
            <a:spLocks noChangeArrowheads="1"/>
          </p:cNvSpPr>
          <p:nvPr/>
        </p:nvSpPr>
        <p:spPr bwMode="auto">
          <a:xfrm>
            <a:off x="5499100" y="5053013"/>
            <a:ext cx="1993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 b="1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Software</a:t>
            </a:r>
          </a:p>
        </p:txBody>
      </p:sp>
      <p:grpSp>
        <p:nvGrpSpPr>
          <p:cNvPr id="44054" name="Group 129"/>
          <p:cNvGrpSpPr>
            <a:grpSpLocks/>
          </p:cNvGrpSpPr>
          <p:nvPr/>
        </p:nvGrpSpPr>
        <p:grpSpPr bwMode="auto">
          <a:xfrm>
            <a:off x="6108700" y="5434013"/>
            <a:ext cx="912813" cy="490537"/>
            <a:chOff x="2508" y="3436"/>
            <a:chExt cx="575" cy="309"/>
          </a:xfrm>
        </p:grpSpPr>
        <p:sp>
          <p:nvSpPr>
            <p:cNvPr id="44064" name="Freeform 130"/>
            <p:cNvSpPr>
              <a:spLocks/>
            </p:cNvSpPr>
            <p:nvPr/>
          </p:nvSpPr>
          <p:spPr bwMode="auto">
            <a:xfrm>
              <a:off x="2509" y="3534"/>
              <a:ext cx="139" cy="193"/>
            </a:xfrm>
            <a:custGeom>
              <a:avLst/>
              <a:gdLst>
                <a:gd name="T0" fmla="*/ 136 w 139"/>
                <a:gd name="T1" fmla="*/ 192 h 193"/>
                <a:gd name="T2" fmla="*/ 0 w 139"/>
                <a:gd name="T3" fmla="*/ 45 h 193"/>
                <a:gd name="T4" fmla="*/ 0 w 139"/>
                <a:gd name="T5" fmla="*/ 0 h 193"/>
                <a:gd name="T6" fmla="*/ 138 w 139"/>
                <a:gd name="T7" fmla="*/ 140 h 193"/>
                <a:gd name="T8" fmla="*/ 136 w 139"/>
                <a:gd name="T9" fmla="*/ 192 h 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"/>
                <a:gd name="T16" fmla="*/ 0 h 193"/>
                <a:gd name="T17" fmla="*/ 139 w 139"/>
                <a:gd name="T18" fmla="*/ 193 h 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" h="193">
                  <a:moveTo>
                    <a:pt x="136" y="192"/>
                  </a:moveTo>
                  <a:lnTo>
                    <a:pt x="0" y="45"/>
                  </a:lnTo>
                  <a:lnTo>
                    <a:pt x="0" y="0"/>
                  </a:lnTo>
                  <a:lnTo>
                    <a:pt x="138" y="140"/>
                  </a:lnTo>
                  <a:lnTo>
                    <a:pt x="136" y="192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5" name="Freeform 131"/>
            <p:cNvSpPr>
              <a:spLocks/>
            </p:cNvSpPr>
            <p:nvPr/>
          </p:nvSpPr>
          <p:spPr bwMode="auto">
            <a:xfrm>
              <a:off x="2660" y="3574"/>
              <a:ext cx="423" cy="171"/>
            </a:xfrm>
            <a:custGeom>
              <a:avLst/>
              <a:gdLst>
                <a:gd name="T0" fmla="*/ 422 w 423"/>
                <a:gd name="T1" fmla="*/ 60 h 171"/>
                <a:gd name="T2" fmla="*/ 422 w 423"/>
                <a:gd name="T3" fmla="*/ 0 h 171"/>
                <a:gd name="T4" fmla="*/ 0 w 423"/>
                <a:gd name="T5" fmla="*/ 113 h 171"/>
                <a:gd name="T6" fmla="*/ 0 w 423"/>
                <a:gd name="T7" fmla="*/ 170 h 171"/>
                <a:gd name="T8" fmla="*/ 422 w 423"/>
                <a:gd name="T9" fmla="*/ 6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3"/>
                <a:gd name="T16" fmla="*/ 0 h 171"/>
                <a:gd name="T17" fmla="*/ 423 w 423"/>
                <a:gd name="T18" fmla="*/ 171 h 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3" h="171">
                  <a:moveTo>
                    <a:pt x="422" y="60"/>
                  </a:moveTo>
                  <a:lnTo>
                    <a:pt x="422" y="0"/>
                  </a:lnTo>
                  <a:lnTo>
                    <a:pt x="0" y="113"/>
                  </a:lnTo>
                  <a:lnTo>
                    <a:pt x="0" y="170"/>
                  </a:lnTo>
                  <a:lnTo>
                    <a:pt x="422" y="60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6" name="Freeform 132"/>
            <p:cNvSpPr>
              <a:spLocks/>
            </p:cNvSpPr>
            <p:nvPr/>
          </p:nvSpPr>
          <p:spPr bwMode="auto">
            <a:xfrm>
              <a:off x="3038" y="3593"/>
              <a:ext cx="25" cy="37"/>
            </a:xfrm>
            <a:custGeom>
              <a:avLst/>
              <a:gdLst>
                <a:gd name="T0" fmla="*/ 24 w 25"/>
                <a:gd name="T1" fmla="*/ 30 h 37"/>
                <a:gd name="T2" fmla="*/ 24 w 25"/>
                <a:gd name="T3" fmla="*/ 0 h 37"/>
                <a:gd name="T4" fmla="*/ 0 w 25"/>
                <a:gd name="T5" fmla="*/ 6 h 37"/>
                <a:gd name="T6" fmla="*/ 0 w 25"/>
                <a:gd name="T7" fmla="*/ 36 h 37"/>
                <a:gd name="T8" fmla="*/ 24 w 25"/>
                <a:gd name="T9" fmla="*/ 3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7"/>
                <a:gd name="T17" fmla="*/ 25 w 2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7">
                  <a:moveTo>
                    <a:pt x="24" y="30"/>
                  </a:moveTo>
                  <a:lnTo>
                    <a:pt x="24" y="0"/>
                  </a:lnTo>
                  <a:lnTo>
                    <a:pt x="0" y="6"/>
                  </a:lnTo>
                  <a:lnTo>
                    <a:pt x="0" y="36"/>
                  </a:lnTo>
                  <a:lnTo>
                    <a:pt x="24" y="3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7" name="Freeform 133"/>
            <p:cNvSpPr>
              <a:spLocks/>
            </p:cNvSpPr>
            <p:nvPr/>
          </p:nvSpPr>
          <p:spPr bwMode="auto">
            <a:xfrm>
              <a:off x="2508" y="3532"/>
              <a:ext cx="26" cy="57"/>
            </a:xfrm>
            <a:custGeom>
              <a:avLst/>
              <a:gdLst>
                <a:gd name="T0" fmla="*/ 6 w 26"/>
                <a:gd name="T1" fmla="*/ 56 h 57"/>
                <a:gd name="T2" fmla="*/ 6 w 26"/>
                <a:gd name="T3" fmla="*/ 30 h 57"/>
                <a:gd name="T4" fmla="*/ 25 w 26"/>
                <a:gd name="T5" fmla="*/ 49 h 57"/>
                <a:gd name="T6" fmla="*/ 25 w 26"/>
                <a:gd name="T7" fmla="*/ 21 h 57"/>
                <a:gd name="T8" fmla="*/ 0 w 26"/>
                <a:gd name="T9" fmla="*/ 0 h 57"/>
                <a:gd name="T10" fmla="*/ 0 w 26"/>
                <a:gd name="T11" fmla="*/ 49 h 57"/>
                <a:gd name="T12" fmla="*/ 6 w 26"/>
                <a:gd name="T13" fmla="*/ 56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57"/>
                <a:gd name="T23" fmla="*/ 26 w 26"/>
                <a:gd name="T24" fmla="*/ 57 h 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57">
                  <a:moveTo>
                    <a:pt x="6" y="56"/>
                  </a:moveTo>
                  <a:lnTo>
                    <a:pt x="6" y="30"/>
                  </a:lnTo>
                  <a:lnTo>
                    <a:pt x="25" y="49"/>
                  </a:lnTo>
                  <a:lnTo>
                    <a:pt x="25" y="21"/>
                  </a:lnTo>
                  <a:lnTo>
                    <a:pt x="0" y="0"/>
                  </a:lnTo>
                  <a:lnTo>
                    <a:pt x="0" y="49"/>
                  </a:lnTo>
                  <a:lnTo>
                    <a:pt x="6" y="56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8" name="Freeform 134"/>
            <p:cNvSpPr>
              <a:spLocks/>
            </p:cNvSpPr>
            <p:nvPr/>
          </p:nvSpPr>
          <p:spPr bwMode="auto">
            <a:xfrm>
              <a:off x="2516" y="3557"/>
              <a:ext cx="145" cy="188"/>
            </a:xfrm>
            <a:custGeom>
              <a:avLst/>
              <a:gdLst>
                <a:gd name="T0" fmla="*/ 16 w 145"/>
                <a:gd name="T1" fmla="*/ 0 h 188"/>
                <a:gd name="T2" fmla="*/ 16 w 145"/>
                <a:gd name="T3" fmla="*/ 23 h 188"/>
                <a:gd name="T4" fmla="*/ 16 w 145"/>
                <a:gd name="T5" fmla="*/ 22 h 188"/>
                <a:gd name="T6" fmla="*/ 16 w 145"/>
                <a:gd name="T7" fmla="*/ 30 h 188"/>
                <a:gd name="T8" fmla="*/ 0 w 145"/>
                <a:gd name="T9" fmla="*/ 12 h 188"/>
                <a:gd name="T10" fmla="*/ 0 w 145"/>
                <a:gd name="T11" fmla="*/ 33 h 188"/>
                <a:gd name="T12" fmla="*/ 97 w 145"/>
                <a:gd name="T13" fmla="*/ 136 h 188"/>
                <a:gd name="T14" fmla="*/ 97 w 145"/>
                <a:gd name="T15" fmla="*/ 120 h 188"/>
                <a:gd name="T16" fmla="*/ 97 w 145"/>
                <a:gd name="T17" fmla="*/ 114 h 188"/>
                <a:gd name="T18" fmla="*/ 128 w 145"/>
                <a:gd name="T19" fmla="*/ 146 h 188"/>
                <a:gd name="T20" fmla="*/ 127 w 145"/>
                <a:gd name="T21" fmla="*/ 169 h 188"/>
                <a:gd name="T22" fmla="*/ 144 w 145"/>
                <a:gd name="T23" fmla="*/ 187 h 188"/>
                <a:gd name="T24" fmla="*/ 144 w 145"/>
                <a:gd name="T25" fmla="*/ 131 h 188"/>
                <a:gd name="T26" fmla="*/ 16 w 145"/>
                <a:gd name="T27" fmla="*/ 0 h 1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5"/>
                <a:gd name="T43" fmla="*/ 0 h 188"/>
                <a:gd name="T44" fmla="*/ 145 w 145"/>
                <a:gd name="T45" fmla="*/ 188 h 18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5" h="188">
                  <a:moveTo>
                    <a:pt x="16" y="0"/>
                  </a:moveTo>
                  <a:lnTo>
                    <a:pt x="16" y="23"/>
                  </a:lnTo>
                  <a:lnTo>
                    <a:pt x="16" y="22"/>
                  </a:lnTo>
                  <a:lnTo>
                    <a:pt x="16" y="30"/>
                  </a:lnTo>
                  <a:lnTo>
                    <a:pt x="0" y="12"/>
                  </a:lnTo>
                  <a:lnTo>
                    <a:pt x="0" y="33"/>
                  </a:lnTo>
                  <a:lnTo>
                    <a:pt x="97" y="136"/>
                  </a:lnTo>
                  <a:lnTo>
                    <a:pt x="97" y="120"/>
                  </a:lnTo>
                  <a:lnTo>
                    <a:pt x="97" y="114"/>
                  </a:lnTo>
                  <a:lnTo>
                    <a:pt x="128" y="146"/>
                  </a:lnTo>
                  <a:lnTo>
                    <a:pt x="127" y="169"/>
                  </a:lnTo>
                  <a:lnTo>
                    <a:pt x="144" y="187"/>
                  </a:lnTo>
                  <a:lnTo>
                    <a:pt x="144" y="131"/>
                  </a:lnTo>
                  <a:lnTo>
                    <a:pt x="16" y="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9" name="Freeform 135"/>
            <p:cNvSpPr>
              <a:spLocks/>
            </p:cNvSpPr>
            <p:nvPr/>
          </p:nvSpPr>
          <p:spPr bwMode="auto">
            <a:xfrm>
              <a:off x="2509" y="3436"/>
              <a:ext cx="574" cy="253"/>
            </a:xfrm>
            <a:custGeom>
              <a:avLst/>
              <a:gdLst>
                <a:gd name="T0" fmla="*/ 573 w 574"/>
                <a:gd name="T1" fmla="*/ 138 h 253"/>
                <a:gd name="T2" fmla="*/ 397 w 574"/>
                <a:gd name="T3" fmla="*/ 0 h 253"/>
                <a:gd name="T4" fmla="*/ 0 w 574"/>
                <a:gd name="T5" fmla="*/ 94 h 253"/>
                <a:gd name="T6" fmla="*/ 150 w 574"/>
                <a:gd name="T7" fmla="*/ 252 h 253"/>
                <a:gd name="T8" fmla="*/ 573 w 574"/>
                <a:gd name="T9" fmla="*/ 13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4"/>
                <a:gd name="T16" fmla="*/ 0 h 253"/>
                <a:gd name="T17" fmla="*/ 574 w 574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4" h="253">
                  <a:moveTo>
                    <a:pt x="573" y="138"/>
                  </a:moveTo>
                  <a:lnTo>
                    <a:pt x="397" y="0"/>
                  </a:lnTo>
                  <a:lnTo>
                    <a:pt x="0" y="94"/>
                  </a:lnTo>
                  <a:lnTo>
                    <a:pt x="150" y="252"/>
                  </a:lnTo>
                  <a:lnTo>
                    <a:pt x="573" y="138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0" name="Freeform 136"/>
            <p:cNvSpPr>
              <a:spLocks/>
            </p:cNvSpPr>
            <p:nvPr/>
          </p:nvSpPr>
          <p:spPr bwMode="auto">
            <a:xfrm>
              <a:off x="2580" y="3480"/>
              <a:ext cx="448" cy="181"/>
            </a:xfrm>
            <a:custGeom>
              <a:avLst/>
              <a:gdLst>
                <a:gd name="T0" fmla="*/ 447 w 448"/>
                <a:gd name="T1" fmla="*/ 85 h 181"/>
                <a:gd name="T2" fmla="*/ 337 w 448"/>
                <a:gd name="T3" fmla="*/ 0 h 181"/>
                <a:gd name="T4" fmla="*/ 0 w 448"/>
                <a:gd name="T5" fmla="*/ 82 h 181"/>
                <a:gd name="T6" fmla="*/ 94 w 448"/>
                <a:gd name="T7" fmla="*/ 180 h 181"/>
                <a:gd name="T8" fmla="*/ 447 w 448"/>
                <a:gd name="T9" fmla="*/ 85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8"/>
                <a:gd name="T16" fmla="*/ 0 h 181"/>
                <a:gd name="T17" fmla="*/ 448 w 448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8" h="181">
                  <a:moveTo>
                    <a:pt x="447" y="85"/>
                  </a:moveTo>
                  <a:lnTo>
                    <a:pt x="337" y="0"/>
                  </a:lnTo>
                  <a:lnTo>
                    <a:pt x="0" y="82"/>
                  </a:lnTo>
                  <a:lnTo>
                    <a:pt x="94" y="180"/>
                  </a:lnTo>
                  <a:lnTo>
                    <a:pt x="447" y="85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1" name="Freeform 137"/>
            <p:cNvSpPr>
              <a:spLocks/>
            </p:cNvSpPr>
            <p:nvPr/>
          </p:nvSpPr>
          <p:spPr bwMode="auto">
            <a:xfrm>
              <a:off x="2578" y="3485"/>
              <a:ext cx="454" cy="178"/>
            </a:xfrm>
            <a:custGeom>
              <a:avLst/>
              <a:gdLst>
                <a:gd name="T0" fmla="*/ 453 w 454"/>
                <a:gd name="T1" fmla="*/ 82 h 178"/>
                <a:gd name="T2" fmla="*/ 338 w 454"/>
                <a:gd name="T3" fmla="*/ 0 h 178"/>
                <a:gd name="T4" fmla="*/ 0 w 454"/>
                <a:gd name="T5" fmla="*/ 80 h 178"/>
                <a:gd name="T6" fmla="*/ 94 w 454"/>
                <a:gd name="T7" fmla="*/ 177 h 178"/>
                <a:gd name="T8" fmla="*/ 453 w 454"/>
                <a:gd name="T9" fmla="*/ 82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4"/>
                <a:gd name="T16" fmla="*/ 0 h 178"/>
                <a:gd name="T17" fmla="*/ 454 w 454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4" h="178">
                  <a:moveTo>
                    <a:pt x="453" y="82"/>
                  </a:moveTo>
                  <a:lnTo>
                    <a:pt x="338" y="0"/>
                  </a:lnTo>
                  <a:lnTo>
                    <a:pt x="0" y="80"/>
                  </a:lnTo>
                  <a:lnTo>
                    <a:pt x="94" y="177"/>
                  </a:lnTo>
                  <a:lnTo>
                    <a:pt x="453" y="82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2" name="Freeform 138"/>
            <p:cNvSpPr>
              <a:spLocks/>
            </p:cNvSpPr>
            <p:nvPr/>
          </p:nvSpPr>
          <p:spPr bwMode="auto">
            <a:xfrm>
              <a:off x="2578" y="3480"/>
              <a:ext cx="449" cy="182"/>
            </a:xfrm>
            <a:custGeom>
              <a:avLst/>
              <a:gdLst>
                <a:gd name="T0" fmla="*/ 448 w 449"/>
                <a:gd name="T1" fmla="*/ 86 h 182"/>
                <a:gd name="T2" fmla="*/ 339 w 449"/>
                <a:gd name="T3" fmla="*/ 0 h 182"/>
                <a:gd name="T4" fmla="*/ 0 w 449"/>
                <a:gd name="T5" fmla="*/ 82 h 182"/>
                <a:gd name="T6" fmla="*/ 93 w 449"/>
                <a:gd name="T7" fmla="*/ 181 h 182"/>
                <a:gd name="T8" fmla="*/ 448 w 449"/>
                <a:gd name="T9" fmla="*/ 86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9"/>
                <a:gd name="T16" fmla="*/ 0 h 182"/>
                <a:gd name="T17" fmla="*/ 449 w 449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9" h="182">
                  <a:moveTo>
                    <a:pt x="448" y="86"/>
                  </a:moveTo>
                  <a:lnTo>
                    <a:pt x="339" y="0"/>
                  </a:lnTo>
                  <a:lnTo>
                    <a:pt x="0" y="82"/>
                  </a:lnTo>
                  <a:lnTo>
                    <a:pt x="93" y="181"/>
                  </a:lnTo>
                  <a:lnTo>
                    <a:pt x="448" y="86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3" name="Freeform 139"/>
            <p:cNvSpPr>
              <a:spLocks/>
            </p:cNvSpPr>
            <p:nvPr/>
          </p:nvSpPr>
          <p:spPr bwMode="auto">
            <a:xfrm>
              <a:off x="2577" y="3564"/>
              <a:ext cx="451" cy="99"/>
            </a:xfrm>
            <a:custGeom>
              <a:avLst/>
              <a:gdLst>
                <a:gd name="T0" fmla="*/ 98 w 451"/>
                <a:gd name="T1" fmla="*/ 96 h 99"/>
                <a:gd name="T2" fmla="*/ 5 w 451"/>
                <a:gd name="T3" fmla="*/ 2 h 99"/>
                <a:gd name="T4" fmla="*/ 0 w 451"/>
                <a:gd name="T5" fmla="*/ 0 h 99"/>
                <a:gd name="T6" fmla="*/ 96 w 451"/>
                <a:gd name="T7" fmla="*/ 98 h 99"/>
                <a:gd name="T8" fmla="*/ 450 w 451"/>
                <a:gd name="T9" fmla="*/ 5 h 99"/>
                <a:gd name="T10" fmla="*/ 450 w 451"/>
                <a:gd name="T11" fmla="*/ 4 h 99"/>
                <a:gd name="T12" fmla="*/ 98 w 451"/>
                <a:gd name="T13" fmla="*/ 96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1"/>
                <a:gd name="T22" fmla="*/ 0 h 99"/>
                <a:gd name="T23" fmla="*/ 451 w 45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1" h="99">
                  <a:moveTo>
                    <a:pt x="98" y="96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96" y="98"/>
                  </a:lnTo>
                  <a:lnTo>
                    <a:pt x="450" y="5"/>
                  </a:lnTo>
                  <a:lnTo>
                    <a:pt x="450" y="4"/>
                  </a:lnTo>
                  <a:lnTo>
                    <a:pt x="98" y="96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4" name="Freeform 140"/>
            <p:cNvSpPr>
              <a:spLocks/>
            </p:cNvSpPr>
            <p:nvPr/>
          </p:nvSpPr>
          <p:spPr bwMode="auto">
            <a:xfrm>
              <a:off x="2577" y="3480"/>
              <a:ext cx="455" cy="89"/>
            </a:xfrm>
            <a:custGeom>
              <a:avLst/>
              <a:gdLst>
                <a:gd name="T0" fmla="*/ 340 w 455"/>
                <a:gd name="T1" fmla="*/ 4 h 89"/>
                <a:gd name="T2" fmla="*/ 447 w 455"/>
                <a:gd name="T3" fmla="*/ 88 h 89"/>
                <a:gd name="T4" fmla="*/ 454 w 455"/>
                <a:gd name="T5" fmla="*/ 88 h 89"/>
                <a:gd name="T6" fmla="*/ 341 w 455"/>
                <a:gd name="T7" fmla="*/ 0 h 89"/>
                <a:gd name="T8" fmla="*/ 0 w 455"/>
                <a:gd name="T9" fmla="*/ 82 h 89"/>
                <a:gd name="T10" fmla="*/ 6 w 455"/>
                <a:gd name="T11" fmla="*/ 85 h 89"/>
                <a:gd name="T12" fmla="*/ 340 w 455"/>
                <a:gd name="T13" fmla="*/ 4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5"/>
                <a:gd name="T22" fmla="*/ 0 h 89"/>
                <a:gd name="T23" fmla="*/ 455 w 455"/>
                <a:gd name="T24" fmla="*/ 89 h 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5" h="89">
                  <a:moveTo>
                    <a:pt x="340" y="4"/>
                  </a:moveTo>
                  <a:lnTo>
                    <a:pt x="447" y="88"/>
                  </a:lnTo>
                  <a:lnTo>
                    <a:pt x="454" y="88"/>
                  </a:lnTo>
                  <a:lnTo>
                    <a:pt x="341" y="0"/>
                  </a:lnTo>
                  <a:lnTo>
                    <a:pt x="0" y="82"/>
                  </a:lnTo>
                  <a:lnTo>
                    <a:pt x="6" y="85"/>
                  </a:lnTo>
                  <a:lnTo>
                    <a:pt x="340" y="4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5" name="Freeform 141"/>
            <p:cNvSpPr>
              <a:spLocks/>
            </p:cNvSpPr>
            <p:nvPr/>
          </p:nvSpPr>
          <p:spPr bwMode="auto">
            <a:xfrm>
              <a:off x="2511" y="3439"/>
              <a:ext cx="424" cy="119"/>
            </a:xfrm>
            <a:custGeom>
              <a:avLst/>
              <a:gdLst>
                <a:gd name="T0" fmla="*/ 423 w 424"/>
                <a:gd name="T1" fmla="*/ 19 h 119"/>
                <a:gd name="T2" fmla="*/ 396 w 424"/>
                <a:gd name="T3" fmla="*/ 0 h 119"/>
                <a:gd name="T4" fmla="*/ 0 w 424"/>
                <a:gd name="T5" fmla="*/ 93 h 119"/>
                <a:gd name="T6" fmla="*/ 22 w 424"/>
                <a:gd name="T7" fmla="*/ 118 h 119"/>
                <a:gd name="T8" fmla="*/ 423 w 424"/>
                <a:gd name="T9" fmla="*/ 19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119"/>
                <a:gd name="T17" fmla="*/ 424 w 424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119">
                  <a:moveTo>
                    <a:pt x="423" y="19"/>
                  </a:moveTo>
                  <a:lnTo>
                    <a:pt x="396" y="0"/>
                  </a:lnTo>
                  <a:lnTo>
                    <a:pt x="0" y="93"/>
                  </a:lnTo>
                  <a:lnTo>
                    <a:pt x="22" y="118"/>
                  </a:lnTo>
                  <a:lnTo>
                    <a:pt x="423" y="19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6" name="Freeform 142"/>
            <p:cNvSpPr>
              <a:spLocks/>
            </p:cNvSpPr>
            <p:nvPr/>
          </p:nvSpPr>
          <p:spPr bwMode="auto">
            <a:xfrm>
              <a:off x="2508" y="3436"/>
              <a:ext cx="426" cy="120"/>
            </a:xfrm>
            <a:custGeom>
              <a:avLst/>
              <a:gdLst>
                <a:gd name="T0" fmla="*/ 425 w 426"/>
                <a:gd name="T1" fmla="*/ 20 h 120"/>
                <a:gd name="T2" fmla="*/ 397 w 426"/>
                <a:gd name="T3" fmla="*/ 0 h 120"/>
                <a:gd name="T4" fmla="*/ 0 w 426"/>
                <a:gd name="T5" fmla="*/ 95 h 120"/>
                <a:gd name="T6" fmla="*/ 22 w 426"/>
                <a:gd name="T7" fmla="*/ 119 h 120"/>
                <a:gd name="T8" fmla="*/ 425 w 426"/>
                <a:gd name="T9" fmla="*/ 20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6"/>
                <a:gd name="T16" fmla="*/ 0 h 120"/>
                <a:gd name="T17" fmla="*/ 426 w 426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6" h="120">
                  <a:moveTo>
                    <a:pt x="425" y="20"/>
                  </a:moveTo>
                  <a:lnTo>
                    <a:pt x="397" y="0"/>
                  </a:lnTo>
                  <a:lnTo>
                    <a:pt x="0" y="95"/>
                  </a:lnTo>
                  <a:lnTo>
                    <a:pt x="22" y="119"/>
                  </a:lnTo>
                  <a:lnTo>
                    <a:pt x="425" y="2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7" name="Freeform 143"/>
            <p:cNvSpPr>
              <a:spLocks/>
            </p:cNvSpPr>
            <p:nvPr/>
          </p:nvSpPr>
          <p:spPr bwMode="auto">
            <a:xfrm>
              <a:off x="2687" y="3568"/>
              <a:ext cx="68" cy="26"/>
            </a:xfrm>
            <a:custGeom>
              <a:avLst/>
              <a:gdLst>
                <a:gd name="T0" fmla="*/ 33 w 68"/>
                <a:gd name="T1" fmla="*/ 25 h 26"/>
                <a:gd name="T2" fmla="*/ 40 w 68"/>
                <a:gd name="T3" fmla="*/ 24 h 26"/>
                <a:gd name="T4" fmla="*/ 46 w 68"/>
                <a:gd name="T5" fmla="*/ 24 h 26"/>
                <a:gd name="T6" fmla="*/ 52 w 68"/>
                <a:gd name="T7" fmla="*/ 22 h 26"/>
                <a:gd name="T8" fmla="*/ 57 w 68"/>
                <a:gd name="T9" fmla="*/ 20 h 26"/>
                <a:gd name="T10" fmla="*/ 61 w 68"/>
                <a:gd name="T11" fmla="*/ 18 h 26"/>
                <a:gd name="T12" fmla="*/ 64 w 68"/>
                <a:gd name="T13" fmla="*/ 16 h 26"/>
                <a:gd name="T14" fmla="*/ 67 w 68"/>
                <a:gd name="T15" fmla="*/ 14 h 26"/>
                <a:gd name="T16" fmla="*/ 67 w 68"/>
                <a:gd name="T17" fmla="*/ 12 h 26"/>
                <a:gd name="T18" fmla="*/ 67 w 68"/>
                <a:gd name="T19" fmla="*/ 9 h 26"/>
                <a:gd name="T20" fmla="*/ 64 w 68"/>
                <a:gd name="T21" fmla="*/ 7 h 26"/>
                <a:gd name="T22" fmla="*/ 61 w 68"/>
                <a:gd name="T23" fmla="*/ 5 h 26"/>
                <a:gd name="T24" fmla="*/ 57 w 68"/>
                <a:gd name="T25" fmla="*/ 3 h 26"/>
                <a:gd name="T26" fmla="*/ 52 w 68"/>
                <a:gd name="T27" fmla="*/ 1 h 26"/>
                <a:gd name="T28" fmla="*/ 46 w 68"/>
                <a:gd name="T29" fmla="*/ 0 h 26"/>
                <a:gd name="T30" fmla="*/ 40 w 68"/>
                <a:gd name="T31" fmla="*/ 0 h 26"/>
                <a:gd name="T32" fmla="*/ 33 w 68"/>
                <a:gd name="T33" fmla="*/ 0 h 26"/>
                <a:gd name="T34" fmla="*/ 27 w 68"/>
                <a:gd name="T35" fmla="*/ 0 h 26"/>
                <a:gd name="T36" fmla="*/ 20 w 68"/>
                <a:gd name="T37" fmla="*/ 0 h 26"/>
                <a:gd name="T38" fmla="*/ 14 w 68"/>
                <a:gd name="T39" fmla="*/ 1 h 26"/>
                <a:gd name="T40" fmla="*/ 9 w 68"/>
                <a:gd name="T41" fmla="*/ 3 h 26"/>
                <a:gd name="T42" fmla="*/ 5 w 68"/>
                <a:gd name="T43" fmla="*/ 5 h 26"/>
                <a:gd name="T44" fmla="*/ 2 w 68"/>
                <a:gd name="T45" fmla="*/ 7 h 26"/>
                <a:gd name="T46" fmla="*/ 0 w 68"/>
                <a:gd name="T47" fmla="*/ 9 h 26"/>
                <a:gd name="T48" fmla="*/ 0 w 68"/>
                <a:gd name="T49" fmla="*/ 12 h 26"/>
                <a:gd name="T50" fmla="*/ 0 w 68"/>
                <a:gd name="T51" fmla="*/ 14 h 26"/>
                <a:gd name="T52" fmla="*/ 2 w 68"/>
                <a:gd name="T53" fmla="*/ 16 h 26"/>
                <a:gd name="T54" fmla="*/ 5 w 68"/>
                <a:gd name="T55" fmla="*/ 18 h 26"/>
                <a:gd name="T56" fmla="*/ 9 w 68"/>
                <a:gd name="T57" fmla="*/ 20 h 26"/>
                <a:gd name="T58" fmla="*/ 14 w 68"/>
                <a:gd name="T59" fmla="*/ 22 h 26"/>
                <a:gd name="T60" fmla="*/ 20 w 68"/>
                <a:gd name="T61" fmla="*/ 24 h 26"/>
                <a:gd name="T62" fmla="*/ 27 w 68"/>
                <a:gd name="T63" fmla="*/ 24 h 26"/>
                <a:gd name="T64" fmla="*/ 33 w 68"/>
                <a:gd name="T65" fmla="*/ 25 h 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8"/>
                <a:gd name="T100" fmla="*/ 0 h 26"/>
                <a:gd name="T101" fmla="*/ 68 w 68"/>
                <a:gd name="T102" fmla="*/ 26 h 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8" h="26">
                  <a:moveTo>
                    <a:pt x="33" y="25"/>
                  </a:moveTo>
                  <a:lnTo>
                    <a:pt x="40" y="24"/>
                  </a:lnTo>
                  <a:lnTo>
                    <a:pt x="46" y="24"/>
                  </a:lnTo>
                  <a:lnTo>
                    <a:pt x="52" y="22"/>
                  </a:lnTo>
                  <a:lnTo>
                    <a:pt x="57" y="20"/>
                  </a:lnTo>
                  <a:lnTo>
                    <a:pt x="61" y="18"/>
                  </a:lnTo>
                  <a:lnTo>
                    <a:pt x="64" y="16"/>
                  </a:lnTo>
                  <a:lnTo>
                    <a:pt x="67" y="14"/>
                  </a:lnTo>
                  <a:lnTo>
                    <a:pt x="67" y="12"/>
                  </a:lnTo>
                  <a:lnTo>
                    <a:pt x="67" y="9"/>
                  </a:lnTo>
                  <a:lnTo>
                    <a:pt x="64" y="7"/>
                  </a:lnTo>
                  <a:lnTo>
                    <a:pt x="61" y="5"/>
                  </a:lnTo>
                  <a:lnTo>
                    <a:pt x="57" y="3"/>
                  </a:lnTo>
                  <a:lnTo>
                    <a:pt x="52" y="1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9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5" y="18"/>
                  </a:lnTo>
                  <a:lnTo>
                    <a:pt x="9" y="20"/>
                  </a:lnTo>
                  <a:lnTo>
                    <a:pt x="14" y="22"/>
                  </a:lnTo>
                  <a:lnTo>
                    <a:pt x="20" y="24"/>
                  </a:lnTo>
                  <a:lnTo>
                    <a:pt x="27" y="24"/>
                  </a:lnTo>
                  <a:lnTo>
                    <a:pt x="33" y="25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8" name="Freeform 144"/>
            <p:cNvSpPr>
              <a:spLocks/>
            </p:cNvSpPr>
            <p:nvPr/>
          </p:nvSpPr>
          <p:spPr bwMode="auto">
            <a:xfrm>
              <a:off x="2844" y="3526"/>
              <a:ext cx="70" cy="26"/>
            </a:xfrm>
            <a:custGeom>
              <a:avLst/>
              <a:gdLst>
                <a:gd name="T0" fmla="*/ 34 w 70"/>
                <a:gd name="T1" fmla="*/ 25 h 26"/>
                <a:gd name="T2" fmla="*/ 41 w 70"/>
                <a:gd name="T3" fmla="*/ 25 h 26"/>
                <a:gd name="T4" fmla="*/ 48 w 70"/>
                <a:gd name="T5" fmla="*/ 24 h 26"/>
                <a:gd name="T6" fmla="*/ 54 w 70"/>
                <a:gd name="T7" fmla="*/ 23 h 26"/>
                <a:gd name="T8" fmla="*/ 59 w 70"/>
                <a:gd name="T9" fmla="*/ 21 h 26"/>
                <a:gd name="T10" fmla="*/ 63 w 70"/>
                <a:gd name="T11" fmla="*/ 19 h 26"/>
                <a:gd name="T12" fmla="*/ 66 w 70"/>
                <a:gd name="T13" fmla="*/ 16 h 26"/>
                <a:gd name="T14" fmla="*/ 69 w 70"/>
                <a:gd name="T15" fmla="*/ 15 h 26"/>
                <a:gd name="T16" fmla="*/ 69 w 70"/>
                <a:gd name="T17" fmla="*/ 12 h 26"/>
                <a:gd name="T18" fmla="*/ 69 w 70"/>
                <a:gd name="T19" fmla="*/ 9 h 26"/>
                <a:gd name="T20" fmla="*/ 66 w 70"/>
                <a:gd name="T21" fmla="*/ 8 h 26"/>
                <a:gd name="T22" fmla="*/ 63 w 70"/>
                <a:gd name="T23" fmla="*/ 5 h 26"/>
                <a:gd name="T24" fmla="*/ 59 w 70"/>
                <a:gd name="T25" fmla="*/ 3 h 26"/>
                <a:gd name="T26" fmla="*/ 54 w 70"/>
                <a:gd name="T27" fmla="*/ 1 h 26"/>
                <a:gd name="T28" fmla="*/ 48 w 70"/>
                <a:gd name="T29" fmla="*/ 0 h 26"/>
                <a:gd name="T30" fmla="*/ 41 w 70"/>
                <a:gd name="T31" fmla="*/ 0 h 26"/>
                <a:gd name="T32" fmla="*/ 34 w 70"/>
                <a:gd name="T33" fmla="*/ 0 h 26"/>
                <a:gd name="T34" fmla="*/ 27 w 70"/>
                <a:gd name="T35" fmla="*/ 0 h 26"/>
                <a:gd name="T36" fmla="*/ 20 w 70"/>
                <a:gd name="T37" fmla="*/ 0 h 26"/>
                <a:gd name="T38" fmla="*/ 14 w 70"/>
                <a:gd name="T39" fmla="*/ 1 h 26"/>
                <a:gd name="T40" fmla="*/ 9 w 70"/>
                <a:gd name="T41" fmla="*/ 3 h 26"/>
                <a:gd name="T42" fmla="*/ 6 w 70"/>
                <a:gd name="T43" fmla="*/ 5 h 26"/>
                <a:gd name="T44" fmla="*/ 2 w 70"/>
                <a:gd name="T45" fmla="*/ 8 h 26"/>
                <a:gd name="T46" fmla="*/ 0 w 70"/>
                <a:gd name="T47" fmla="*/ 9 h 26"/>
                <a:gd name="T48" fmla="*/ 0 w 70"/>
                <a:gd name="T49" fmla="*/ 12 h 26"/>
                <a:gd name="T50" fmla="*/ 0 w 70"/>
                <a:gd name="T51" fmla="*/ 15 h 26"/>
                <a:gd name="T52" fmla="*/ 2 w 70"/>
                <a:gd name="T53" fmla="*/ 16 h 26"/>
                <a:gd name="T54" fmla="*/ 6 w 70"/>
                <a:gd name="T55" fmla="*/ 19 h 26"/>
                <a:gd name="T56" fmla="*/ 9 w 70"/>
                <a:gd name="T57" fmla="*/ 21 h 26"/>
                <a:gd name="T58" fmla="*/ 14 w 70"/>
                <a:gd name="T59" fmla="*/ 23 h 26"/>
                <a:gd name="T60" fmla="*/ 20 w 70"/>
                <a:gd name="T61" fmla="*/ 24 h 26"/>
                <a:gd name="T62" fmla="*/ 27 w 70"/>
                <a:gd name="T63" fmla="*/ 25 h 26"/>
                <a:gd name="T64" fmla="*/ 34 w 70"/>
                <a:gd name="T65" fmla="*/ 25 h 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0"/>
                <a:gd name="T100" fmla="*/ 0 h 26"/>
                <a:gd name="T101" fmla="*/ 70 w 70"/>
                <a:gd name="T102" fmla="*/ 26 h 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0" h="26">
                  <a:moveTo>
                    <a:pt x="34" y="25"/>
                  </a:moveTo>
                  <a:lnTo>
                    <a:pt x="41" y="25"/>
                  </a:lnTo>
                  <a:lnTo>
                    <a:pt x="48" y="24"/>
                  </a:lnTo>
                  <a:lnTo>
                    <a:pt x="54" y="23"/>
                  </a:lnTo>
                  <a:lnTo>
                    <a:pt x="59" y="21"/>
                  </a:lnTo>
                  <a:lnTo>
                    <a:pt x="63" y="19"/>
                  </a:lnTo>
                  <a:lnTo>
                    <a:pt x="66" y="16"/>
                  </a:lnTo>
                  <a:lnTo>
                    <a:pt x="69" y="15"/>
                  </a:lnTo>
                  <a:lnTo>
                    <a:pt x="69" y="12"/>
                  </a:lnTo>
                  <a:lnTo>
                    <a:pt x="69" y="9"/>
                  </a:lnTo>
                  <a:lnTo>
                    <a:pt x="66" y="8"/>
                  </a:lnTo>
                  <a:lnTo>
                    <a:pt x="63" y="5"/>
                  </a:lnTo>
                  <a:lnTo>
                    <a:pt x="59" y="3"/>
                  </a:lnTo>
                  <a:lnTo>
                    <a:pt x="54" y="1"/>
                  </a:lnTo>
                  <a:lnTo>
                    <a:pt x="48" y="0"/>
                  </a:lnTo>
                  <a:lnTo>
                    <a:pt x="41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9" y="3"/>
                  </a:lnTo>
                  <a:lnTo>
                    <a:pt x="6" y="5"/>
                  </a:lnTo>
                  <a:lnTo>
                    <a:pt x="2" y="8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2" y="16"/>
                  </a:lnTo>
                  <a:lnTo>
                    <a:pt x="6" y="19"/>
                  </a:lnTo>
                  <a:lnTo>
                    <a:pt x="9" y="21"/>
                  </a:lnTo>
                  <a:lnTo>
                    <a:pt x="14" y="23"/>
                  </a:lnTo>
                  <a:lnTo>
                    <a:pt x="20" y="24"/>
                  </a:lnTo>
                  <a:lnTo>
                    <a:pt x="27" y="25"/>
                  </a:lnTo>
                  <a:lnTo>
                    <a:pt x="34" y="25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9" name="Freeform 145"/>
            <p:cNvSpPr>
              <a:spLocks/>
            </p:cNvSpPr>
            <p:nvPr/>
          </p:nvSpPr>
          <p:spPr bwMode="auto">
            <a:xfrm>
              <a:off x="2687" y="3571"/>
              <a:ext cx="68" cy="26"/>
            </a:xfrm>
            <a:custGeom>
              <a:avLst/>
              <a:gdLst>
                <a:gd name="T0" fmla="*/ 33 w 68"/>
                <a:gd name="T1" fmla="*/ 25 h 26"/>
                <a:gd name="T2" fmla="*/ 40 w 68"/>
                <a:gd name="T3" fmla="*/ 25 h 26"/>
                <a:gd name="T4" fmla="*/ 46 w 68"/>
                <a:gd name="T5" fmla="*/ 24 h 26"/>
                <a:gd name="T6" fmla="*/ 52 w 68"/>
                <a:gd name="T7" fmla="*/ 23 h 26"/>
                <a:gd name="T8" fmla="*/ 57 w 68"/>
                <a:gd name="T9" fmla="*/ 21 h 26"/>
                <a:gd name="T10" fmla="*/ 61 w 68"/>
                <a:gd name="T11" fmla="*/ 19 h 26"/>
                <a:gd name="T12" fmla="*/ 64 w 68"/>
                <a:gd name="T13" fmla="*/ 17 h 26"/>
                <a:gd name="T14" fmla="*/ 67 w 68"/>
                <a:gd name="T15" fmla="*/ 15 h 26"/>
                <a:gd name="T16" fmla="*/ 67 w 68"/>
                <a:gd name="T17" fmla="*/ 12 h 26"/>
                <a:gd name="T18" fmla="*/ 67 w 68"/>
                <a:gd name="T19" fmla="*/ 10 h 26"/>
                <a:gd name="T20" fmla="*/ 64 w 68"/>
                <a:gd name="T21" fmla="*/ 8 h 26"/>
                <a:gd name="T22" fmla="*/ 61 w 68"/>
                <a:gd name="T23" fmla="*/ 6 h 26"/>
                <a:gd name="T24" fmla="*/ 57 w 68"/>
                <a:gd name="T25" fmla="*/ 4 h 26"/>
                <a:gd name="T26" fmla="*/ 52 w 68"/>
                <a:gd name="T27" fmla="*/ 2 h 26"/>
                <a:gd name="T28" fmla="*/ 46 w 68"/>
                <a:gd name="T29" fmla="*/ 1 h 26"/>
                <a:gd name="T30" fmla="*/ 40 w 68"/>
                <a:gd name="T31" fmla="*/ 0 h 26"/>
                <a:gd name="T32" fmla="*/ 33 w 68"/>
                <a:gd name="T33" fmla="*/ 0 h 26"/>
                <a:gd name="T34" fmla="*/ 27 w 68"/>
                <a:gd name="T35" fmla="*/ 0 h 26"/>
                <a:gd name="T36" fmla="*/ 20 w 68"/>
                <a:gd name="T37" fmla="*/ 1 h 26"/>
                <a:gd name="T38" fmla="*/ 14 w 68"/>
                <a:gd name="T39" fmla="*/ 2 h 26"/>
                <a:gd name="T40" fmla="*/ 9 w 68"/>
                <a:gd name="T41" fmla="*/ 4 h 26"/>
                <a:gd name="T42" fmla="*/ 5 w 68"/>
                <a:gd name="T43" fmla="*/ 6 h 26"/>
                <a:gd name="T44" fmla="*/ 2 w 68"/>
                <a:gd name="T45" fmla="*/ 8 h 26"/>
                <a:gd name="T46" fmla="*/ 0 w 68"/>
                <a:gd name="T47" fmla="*/ 10 h 26"/>
                <a:gd name="T48" fmla="*/ 0 w 68"/>
                <a:gd name="T49" fmla="*/ 12 h 26"/>
                <a:gd name="T50" fmla="*/ 0 w 68"/>
                <a:gd name="T51" fmla="*/ 15 h 26"/>
                <a:gd name="T52" fmla="*/ 2 w 68"/>
                <a:gd name="T53" fmla="*/ 17 h 26"/>
                <a:gd name="T54" fmla="*/ 5 w 68"/>
                <a:gd name="T55" fmla="*/ 19 h 26"/>
                <a:gd name="T56" fmla="*/ 9 w 68"/>
                <a:gd name="T57" fmla="*/ 21 h 26"/>
                <a:gd name="T58" fmla="*/ 14 w 68"/>
                <a:gd name="T59" fmla="*/ 23 h 26"/>
                <a:gd name="T60" fmla="*/ 20 w 68"/>
                <a:gd name="T61" fmla="*/ 24 h 26"/>
                <a:gd name="T62" fmla="*/ 27 w 68"/>
                <a:gd name="T63" fmla="*/ 25 h 26"/>
                <a:gd name="T64" fmla="*/ 33 w 68"/>
                <a:gd name="T65" fmla="*/ 25 h 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8"/>
                <a:gd name="T100" fmla="*/ 0 h 26"/>
                <a:gd name="T101" fmla="*/ 68 w 68"/>
                <a:gd name="T102" fmla="*/ 26 h 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8" h="26">
                  <a:moveTo>
                    <a:pt x="33" y="25"/>
                  </a:moveTo>
                  <a:lnTo>
                    <a:pt x="40" y="25"/>
                  </a:lnTo>
                  <a:lnTo>
                    <a:pt x="46" y="24"/>
                  </a:lnTo>
                  <a:lnTo>
                    <a:pt x="52" y="23"/>
                  </a:lnTo>
                  <a:lnTo>
                    <a:pt x="57" y="21"/>
                  </a:lnTo>
                  <a:lnTo>
                    <a:pt x="61" y="19"/>
                  </a:lnTo>
                  <a:lnTo>
                    <a:pt x="64" y="17"/>
                  </a:lnTo>
                  <a:lnTo>
                    <a:pt x="67" y="15"/>
                  </a:lnTo>
                  <a:lnTo>
                    <a:pt x="67" y="12"/>
                  </a:lnTo>
                  <a:lnTo>
                    <a:pt x="67" y="10"/>
                  </a:lnTo>
                  <a:lnTo>
                    <a:pt x="64" y="8"/>
                  </a:lnTo>
                  <a:lnTo>
                    <a:pt x="61" y="6"/>
                  </a:lnTo>
                  <a:lnTo>
                    <a:pt x="57" y="4"/>
                  </a:lnTo>
                  <a:lnTo>
                    <a:pt x="52" y="2"/>
                  </a:lnTo>
                  <a:lnTo>
                    <a:pt x="46" y="1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0" y="1"/>
                  </a:lnTo>
                  <a:lnTo>
                    <a:pt x="14" y="2"/>
                  </a:lnTo>
                  <a:lnTo>
                    <a:pt x="9" y="4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5" y="19"/>
                  </a:lnTo>
                  <a:lnTo>
                    <a:pt x="9" y="21"/>
                  </a:lnTo>
                  <a:lnTo>
                    <a:pt x="14" y="23"/>
                  </a:lnTo>
                  <a:lnTo>
                    <a:pt x="20" y="24"/>
                  </a:lnTo>
                  <a:lnTo>
                    <a:pt x="27" y="25"/>
                  </a:lnTo>
                  <a:lnTo>
                    <a:pt x="33" y="25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0" name="Freeform 146"/>
            <p:cNvSpPr>
              <a:spLocks/>
            </p:cNvSpPr>
            <p:nvPr/>
          </p:nvSpPr>
          <p:spPr bwMode="auto">
            <a:xfrm>
              <a:off x="2844" y="3529"/>
              <a:ext cx="70" cy="26"/>
            </a:xfrm>
            <a:custGeom>
              <a:avLst/>
              <a:gdLst>
                <a:gd name="T0" fmla="*/ 34 w 70"/>
                <a:gd name="T1" fmla="*/ 25 h 26"/>
                <a:gd name="T2" fmla="*/ 41 w 70"/>
                <a:gd name="T3" fmla="*/ 24 h 26"/>
                <a:gd name="T4" fmla="*/ 48 w 70"/>
                <a:gd name="T5" fmla="*/ 24 h 26"/>
                <a:gd name="T6" fmla="*/ 54 w 70"/>
                <a:gd name="T7" fmla="*/ 22 h 26"/>
                <a:gd name="T8" fmla="*/ 59 w 70"/>
                <a:gd name="T9" fmla="*/ 21 h 26"/>
                <a:gd name="T10" fmla="*/ 63 w 70"/>
                <a:gd name="T11" fmla="*/ 19 h 26"/>
                <a:gd name="T12" fmla="*/ 66 w 70"/>
                <a:gd name="T13" fmla="*/ 16 h 26"/>
                <a:gd name="T14" fmla="*/ 69 w 70"/>
                <a:gd name="T15" fmla="*/ 15 h 26"/>
                <a:gd name="T16" fmla="*/ 69 w 70"/>
                <a:gd name="T17" fmla="*/ 12 h 26"/>
                <a:gd name="T18" fmla="*/ 69 w 70"/>
                <a:gd name="T19" fmla="*/ 9 h 26"/>
                <a:gd name="T20" fmla="*/ 66 w 70"/>
                <a:gd name="T21" fmla="*/ 7 h 26"/>
                <a:gd name="T22" fmla="*/ 63 w 70"/>
                <a:gd name="T23" fmla="*/ 5 h 26"/>
                <a:gd name="T24" fmla="*/ 59 w 70"/>
                <a:gd name="T25" fmla="*/ 3 h 26"/>
                <a:gd name="T26" fmla="*/ 54 w 70"/>
                <a:gd name="T27" fmla="*/ 1 h 26"/>
                <a:gd name="T28" fmla="*/ 48 w 70"/>
                <a:gd name="T29" fmla="*/ 0 h 26"/>
                <a:gd name="T30" fmla="*/ 41 w 70"/>
                <a:gd name="T31" fmla="*/ 0 h 26"/>
                <a:gd name="T32" fmla="*/ 34 w 70"/>
                <a:gd name="T33" fmla="*/ 0 h 26"/>
                <a:gd name="T34" fmla="*/ 27 w 70"/>
                <a:gd name="T35" fmla="*/ 0 h 26"/>
                <a:gd name="T36" fmla="*/ 20 w 70"/>
                <a:gd name="T37" fmla="*/ 0 h 26"/>
                <a:gd name="T38" fmla="*/ 14 w 70"/>
                <a:gd name="T39" fmla="*/ 1 h 26"/>
                <a:gd name="T40" fmla="*/ 9 w 70"/>
                <a:gd name="T41" fmla="*/ 3 h 26"/>
                <a:gd name="T42" fmla="*/ 6 w 70"/>
                <a:gd name="T43" fmla="*/ 5 h 26"/>
                <a:gd name="T44" fmla="*/ 2 w 70"/>
                <a:gd name="T45" fmla="*/ 7 h 26"/>
                <a:gd name="T46" fmla="*/ 0 w 70"/>
                <a:gd name="T47" fmla="*/ 9 h 26"/>
                <a:gd name="T48" fmla="*/ 0 w 70"/>
                <a:gd name="T49" fmla="*/ 12 h 26"/>
                <a:gd name="T50" fmla="*/ 0 w 70"/>
                <a:gd name="T51" fmla="*/ 15 h 26"/>
                <a:gd name="T52" fmla="*/ 2 w 70"/>
                <a:gd name="T53" fmla="*/ 16 h 26"/>
                <a:gd name="T54" fmla="*/ 6 w 70"/>
                <a:gd name="T55" fmla="*/ 19 h 26"/>
                <a:gd name="T56" fmla="*/ 9 w 70"/>
                <a:gd name="T57" fmla="*/ 21 h 26"/>
                <a:gd name="T58" fmla="*/ 14 w 70"/>
                <a:gd name="T59" fmla="*/ 22 h 26"/>
                <a:gd name="T60" fmla="*/ 20 w 70"/>
                <a:gd name="T61" fmla="*/ 24 h 26"/>
                <a:gd name="T62" fmla="*/ 27 w 70"/>
                <a:gd name="T63" fmla="*/ 24 h 26"/>
                <a:gd name="T64" fmla="*/ 34 w 70"/>
                <a:gd name="T65" fmla="*/ 25 h 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0"/>
                <a:gd name="T100" fmla="*/ 0 h 26"/>
                <a:gd name="T101" fmla="*/ 70 w 70"/>
                <a:gd name="T102" fmla="*/ 26 h 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0" h="26">
                  <a:moveTo>
                    <a:pt x="34" y="25"/>
                  </a:moveTo>
                  <a:lnTo>
                    <a:pt x="41" y="24"/>
                  </a:lnTo>
                  <a:lnTo>
                    <a:pt x="48" y="24"/>
                  </a:lnTo>
                  <a:lnTo>
                    <a:pt x="54" y="22"/>
                  </a:lnTo>
                  <a:lnTo>
                    <a:pt x="59" y="21"/>
                  </a:lnTo>
                  <a:lnTo>
                    <a:pt x="63" y="19"/>
                  </a:lnTo>
                  <a:lnTo>
                    <a:pt x="66" y="16"/>
                  </a:lnTo>
                  <a:lnTo>
                    <a:pt x="69" y="15"/>
                  </a:lnTo>
                  <a:lnTo>
                    <a:pt x="69" y="12"/>
                  </a:lnTo>
                  <a:lnTo>
                    <a:pt x="69" y="9"/>
                  </a:lnTo>
                  <a:lnTo>
                    <a:pt x="66" y="7"/>
                  </a:lnTo>
                  <a:lnTo>
                    <a:pt x="63" y="5"/>
                  </a:lnTo>
                  <a:lnTo>
                    <a:pt x="59" y="3"/>
                  </a:lnTo>
                  <a:lnTo>
                    <a:pt x="54" y="1"/>
                  </a:lnTo>
                  <a:lnTo>
                    <a:pt x="48" y="0"/>
                  </a:lnTo>
                  <a:lnTo>
                    <a:pt x="41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9" y="3"/>
                  </a:lnTo>
                  <a:lnTo>
                    <a:pt x="6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2" y="16"/>
                  </a:lnTo>
                  <a:lnTo>
                    <a:pt x="6" y="19"/>
                  </a:lnTo>
                  <a:lnTo>
                    <a:pt x="9" y="21"/>
                  </a:lnTo>
                  <a:lnTo>
                    <a:pt x="14" y="22"/>
                  </a:lnTo>
                  <a:lnTo>
                    <a:pt x="20" y="24"/>
                  </a:lnTo>
                  <a:lnTo>
                    <a:pt x="27" y="24"/>
                  </a:lnTo>
                  <a:lnTo>
                    <a:pt x="34" y="25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1" name="Freeform 147"/>
            <p:cNvSpPr>
              <a:spLocks/>
            </p:cNvSpPr>
            <p:nvPr/>
          </p:nvSpPr>
          <p:spPr bwMode="auto">
            <a:xfrm>
              <a:off x="2687" y="3568"/>
              <a:ext cx="68" cy="26"/>
            </a:xfrm>
            <a:custGeom>
              <a:avLst/>
              <a:gdLst>
                <a:gd name="T0" fmla="*/ 33 w 68"/>
                <a:gd name="T1" fmla="*/ 5 h 26"/>
                <a:gd name="T2" fmla="*/ 39 w 68"/>
                <a:gd name="T3" fmla="*/ 6 h 26"/>
                <a:gd name="T4" fmla="*/ 45 w 68"/>
                <a:gd name="T5" fmla="*/ 6 h 26"/>
                <a:gd name="T6" fmla="*/ 50 w 68"/>
                <a:gd name="T7" fmla="*/ 8 h 26"/>
                <a:gd name="T8" fmla="*/ 55 w 68"/>
                <a:gd name="T9" fmla="*/ 11 h 26"/>
                <a:gd name="T10" fmla="*/ 60 w 68"/>
                <a:gd name="T11" fmla="*/ 15 h 26"/>
                <a:gd name="T12" fmla="*/ 62 w 68"/>
                <a:gd name="T13" fmla="*/ 18 h 26"/>
                <a:gd name="T14" fmla="*/ 65 w 68"/>
                <a:gd name="T15" fmla="*/ 21 h 26"/>
                <a:gd name="T16" fmla="*/ 67 w 68"/>
                <a:gd name="T17" fmla="*/ 25 h 26"/>
                <a:gd name="T18" fmla="*/ 67 w 68"/>
                <a:gd name="T19" fmla="*/ 25 h 26"/>
                <a:gd name="T20" fmla="*/ 67 w 68"/>
                <a:gd name="T21" fmla="*/ 25 h 26"/>
                <a:gd name="T22" fmla="*/ 67 w 68"/>
                <a:gd name="T23" fmla="*/ 25 h 26"/>
                <a:gd name="T24" fmla="*/ 67 w 68"/>
                <a:gd name="T25" fmla="*/ 25 h 26"/>
                <a:gd name="T26" fmla="*/ 67 w 68"/>
                <a:gd name="T27" fmla="*/ 23 h 26"/>
                <a:gd name="T28" fmla="*/ 67 w 68"/>
                <a:gd name="T29" fmla="*/ 23 h 26"/>
                <a:gd name="T30" fmla="*/ 67 w 68"/>
                <a:gd name="T31" fmla="*/ 23 h 26"/>
                <a:gd name="T32" fmla="*/ 67 w 68"/>
                <a:gd name="T33" fmla="*/ 23 h 26"/>
                <a:gd name="T34" fmla="*/ 67 w 68"/>
                <a:gd name="T35" fmla="*/ 18 h 26"/>
                <a:gd name="T36" fmla="*/ 64 w 68"/>
                <a:gd name="T37" fmla="*/ 13 h 26"/>
                <a:gd name="T38" fmla="*/ 61 w 68"/>
                <a:gd name="T39" fmla="*/ 10 h 26"/>
                <a:gd name="T40" fmla="*/ 57 w 68"/>
                <a:gd name="T41" fmla="*/ 6 h 26"/>
                <a:gd name="T42" fmla="*/ 52 w 68"/>
                <a:gd name="T43" fmla="*/ 3 h 26"/>
                <a:gd name="T44" fmla="*/ 46 w 68"/>
                <a:gd name="T45" fmla="*/ 1 h 26"/>
                <a:gd name="T46" fmla="*/ 40 w 68"/>
                <a:gd name="T47" fmla="*/ 0 h 26"/>
                <a:gd name="T48" fmla="*/ 33 w 68"/>
                <a:gd name="T49" fmla="*/ 0 h 26"/>
                <a:gd name="T50" fmla="*/ 27 w 68"/>
                <a:gd name="T51" fmla="*/ 0 h 26"/>
                <a:gd name="T52" fmla="*/ 20 w 68"/>
                <a:gd name="T53" fmla="*/ 1 h 26"/>
                <a:gd name="T54" fmla="*/ 14 w 68"/>
                <a:gd name="T55" fmla="*/ 3 h 26"/>
                <a:gd name="T56" fmla="*/ 9 w 68"/>
                <a:gd name="T57" fmla="*/ 6 h 26"/>
                <a:gd name="T58" fmla="*/ 5 w 68"/>
                <a:gd name="T59" fmla="*/ 10 h 26"/>
                <a:gd name="T60" fmla="*/ 2 w 68"/>
                <a:gd name="T61" fmla="*/ 13 h 26"/>
                <a:gd name="T62" fmla="*/ 0 w 68"/>
                <a:gd name="T63" fmla="*/ 18 h 26"/>
                <a:gd name="T64" fmla="*/ 0 w 68"/>
                <a:gd name="T65" fmla="*/ 23 h 26"/>
                <a:gd name="T66" fmla="*/ 0 w 68"/>
                <a:gd name="T67" fmla="*/ 23 h 26"/>
                <a:gd name="T68" fmla="*/ 0 w 68"/>
                <a:gd name="T69" fmla="*/ 23 h 26"/>
                <a:gd name="T70" fmla="*/ 0 w 68"/>
                <a:gd name="T71" fmla="*/ 23 h 26"/>
                <a:gd name="T72" fmla="*/ 0 w 68"/>
                <a:gd name="T73" fmla="*/ 25 h 26"/>
                <a:gd name="T74" fmla="*/ 0 w 68"/>
                <a:gd name="T75" fmla="*/ 25 h 26"/>
                <a:gd name="T76" fmla="*/ 0 w 68"/>
                <a:gd name="T77" fmla="*/ 25 h 26"/>
                <a:gd name="T78" fmla="*/ 0 w 68"/>
                <a:gd name="T79" fmla="*/ 25 h 26"/>
                <a:gd name="T80" fmla="*/ 0 w 68"/>
                <a:gd name="T81" fmla="*/ 25 h 26"/>
                <a:gd name="T82" fmla="*/ 1 w 68"/>
                <a:gd name="T83" fmla="*/ 21 h 26"/>
                <a:gd name="T84" fmla="*/ 4 w 68"/>
                <a:gd name="T85" fmla="*/ 18 h 26"/>
                <a:gd name="T86" fmla="*/ 7 w 68"/>
                <a:gd name="T87" fmla="*/ 15 h 26"/>
                <a:gd name="T88" fmla="*/ 11 w 68"/>
                <a:gd name="T89" fmla="*/ 11 h 26"/>
                <a:gd name="T90" fmla="*/ 16 w 68"/>
                <a:gd name="T91" fmla="*/ 8 h 26"/>
                <a:gd name="T92" fmla="*/ 21 w 68"/>
                <a:gd name="T93" fmla="*/ 6 h 26"/>
                <a:gd name="T94" fmla="*/ 27 w 68"/>
                <a:gd name="T95" fmla="*/ 6 h 26"/>
                <a:gd name="T96" fmla="*/ 33 w 68"/>
                <a:gd name="T97" fmla="*/ 5 h 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8"/>
                <a:gd name="T148" fmla="*/ 0 h 26"/>
                <a:gd name="T149" fmla="*/ 68 w 68"/>
                <a:gd name="T150" fmla="*/ 26 h 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8" h="26">
                  <a:moveTo>
                    <a:pt x="33" y="5"/>
                  </a:moveTo>
                  <a:lnTo>
                    <a:pt x="39" y="6"/>
                  </a:lnTo>
                  <a:lnTo>
                    <a:pt x="45" y="6"/>
                  </a:lnTo>
                  <a:lnTo>
                    <a:pt x="50" y="8"/>
                  </a:lnTo>
                  <a:lnTo>
                    <a:pt x="55" y="11"/>
                  </a:lnTo>
                  <a:lnTo>
                    <a:pt x="60" y="15"/>
                  </a:lnTo>
                  <a:lnTo>
                    <a:pt x="62" y="18"/>
                  </a:lnTo>
                  <a:lnTo>
                    <a:pt x="65" y="21"/>
                  </a:lnTo>
                  <a:lnTo>
                    <a:pt x="67" y="25"/>
                  </a:lnTo>
                  <a:lnTo>
                    <a:pt x="67" y="23"/>
                  </a:lnTo>
                  <a:lnTo>
                    <a:pt x="67" y="18"/>
                  </a:lnTo>
                  <a:lnTo>
                    <a:pt x="64" y="13"/>
                  </a:lnTo>
                  <a:lnTo>
                    <a:pt x="61" y="10"/>
                  </a:lnTo>
                  <a:lnTo>
                    <a:pt x="57" y="6"/>
                  </a:lnTo>
                  <a:lnTo>
                    <a:pt x="52" y="3"/>
                  </a:lnTo>
                  <a:lnTo>
                    <a:pt x="46" y="1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0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5" y="10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1" y="21"/>
                  </a:lnTo>
                  <a:lnTo>
                    <a:pt x="4" y="18"/>
                  </a:lnTo>
                  <a:lnTo>
                    <a:pt x="7" y="15"/>
                  </a:lnTo>
                  <a:lnTo>
                    <a:pt x="11" y="11"/>
                  </a:lnTo>
                  <a:lnTo>
                    <a:pt x="16" y="8"/>
                  </a:lnTo>
                  <a:lnTo>
                    <a:pt x="21" y="6"/>
                  </a:lnTo>
                  <a:lnTo>
                    <a:pt x="27" y="6"/>
                  </a:lnTo>
                  <a:lnTo>
                    <a:pt x="33" y="5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2" name="Freeform 148"/>
            <p:cNvSpPr>
              <a:spLocks/>
            </p:cNvSpPr>
            <p:nvPr/>
          </p:nvSpPr>
          <p:spPr bwMode="auto">
            <a:xfrm>
              <a:off x="2844" y="3526"/>
              <a:ext cx="70" cy="26"/>
            </a:xfrm>
            <a:custGeom>
              <a:avLst/>
              <a:gdLst>
                <a:gd name="T0" fmla="*/ 34 w 70"/>
                <a:gd name="T1" fmla="*/ 6 h 26"/>
                <a:gd name="T2" fmla="*/ 41 w 70"/>
                <a:gd name="T3" fmla="*/ 6 h 26"/>
                <a:gd name="T4" fmla="*/ 47 w 70"/>
                <a:gd name="T5" fmla="*/ 7 h 26"/>
                <a:gd name="T6" fmla="*/ 52 w 70"/>
                <a:gd name="T7" fmla="*/ 9 h 26"/>
                <a:gd name="T8" fmla="*/ 57 w 70"/>
                <a:gd name="T9" fmla="*/ 10 h 26"/>
                <a:gd name="T10" fmla="*/ 62 w 70"/>
                <a:gd name="T11" fmla="*/ 14 h 26"/>
                <a:gd name="T12" fmla="*/ 65 w 70"/>
                <a:gd name="T13" fmla="*/ 17 h 26"/>
                <a:gd name="T14" fmla="*/ 67 w 70"/>
                <a:gd name="T15" fmla="*/ 20 h 26"/>
                <a:gd name="T16" fmla="*/ 69 w 70"/>
                <a:gd name="T17" fmla="*/ 25 h 26"/>
                <a:gd name="T18" fmla="*/ 69 w 70"/>
                <a:gd name="T19" fmla="*/ 25 h 26"/>
                <a:gd name="T20" fmla="*/ 69 w 70"/>
                <a:gd name="T21" fmla="*/ 23 h 26"/>
                <a:gd name="T22" fmla="*/ 69 w 70"/>
                <a:gd name="T23" fmla="*/ 23 h 26"/>
                <a:gd name="T24" fmla="*/ 69 w 70"/>
                <a:gd name="T25" fmla="*/ 23 h 26"/>
                <a:gd name="T26" fmla="*/ 69 w 70"/>
                <a:gd name="T27" fmla="*/ 23 h 26"/>
                <a:gd name="T28" fmla="*/ 69 w 70"/>
                <a:gd name="T29" fmla="*/ 21 h 26"/>
                <a:gd name="T30" fmla="*/ 69 w 70"/>
                <a:gd name="T31" fmla="*/ 21 h 26"/>
                <a:gd name="T32" fmla="*/ 69 w 70"/>
                <a:gd name="T33" fmla="*/ 21 h 26"/>
                <a:gd name="T34" fmla="*/ 69 w 70"/>
                <a:gd name="T35" fmla="*/ 17 h 26"/>
                <a:gd name="T36" fmla="*/ 66 w 70"/>
                <a:gd name="T37" fmla="*/ 14 h 26"/>
                <a:gd name="T38" fmla="*/ 63 w 70"/>
                <a:gd name="T39" fmla="*/ 9 h 26"/>
                <a:gd name="T40" fmla="*/ 59 w 70"/>
                <a:gd name="T41" fmla="*/ 6 h 26"/>
                <a:gd name="T42" fmla="*/ 54 w 70"/>
                <a:gd name="T43" fmla="*/ 3 h 26"/>
                <a:gd name="T44" fmla="*/ 48 w 70"/>
                <a:gd name="T45" fmla="*/ 1 h 26"/>
                <a:gd name="T46" fmla="*/ 41 w 70"/>
                <a:gd name="T47" fmla="*/ 0 h 26"/>
                <a:gd name="T48" fmla="*/ 34 w 70"/>
                <a:gd name="T49" fmla="*/ 0 h 26"/>
                <a:gd name="T50" fmla="*/ 27 w 70"/>
                <a:gd name="T51" fmla="*/ 0 h 26"/>
                <a:gd name="T52" fmla="*/ 20 w 70"/>
                <a:gd name="T53" fmla="*/ 1 h 26"/>
                <a:gd name="T54" fmla="*/ 14 w 70"/>
                <a:gd name="T55" fmla="*/ 3 h 26"/>
                <a:gd name="T56" fmla="*/ 9 w 70"/>
                <a:gd name="T57" fmla="*/ 6 h 26"/>
                <a:gd name="T58" fmla="*/ 6 w 70"/>
                <a:gd name="T59" fmla="*/ 9 h 26"/>
                <a:gd name="T60" fmla="*/ 2 w 70"/>
                <a:gd name="T61" fmla="*/ 14 h 26"/>
                <a:gd name="T62" fmla="*/ 0 w 70"/>
                <a:gd name="T63" fmla="*/ 17 h 26"/>
                <a:gd name="T64" fmla="*/ 0 w 70"/>
                <a:gd name="T65" fmla="*/ 21 h 26"/>
                <a:gd name="T66" fmla="*/ 0 w 70"/>
                <a:gd name="T67" fmla="*/ 21 h 26"/>
                <a:gd name="T68" fmla="*/ 0 w 70"/>
                <a:gd name="T69" fmla="*/ 21 h 26"/>
                <a:gd name="T70" fmla="*/ 0 w 70"/>
                <a:gd name="T71" fmla="*/ 23 h 26"/>
                <a:gd name="T72" fmla="*/ 0 w 70"/>
                <a:gd name="T73" fmla="*/ 23 h 26"/>
                <a:gd name="T74" fmla="*/ 0 w 70"/>
                <a:gd name="T75" fmla="*/ 23 h 26"/>
                <a:gd name="T76" fmla="*/ 0 w 70"/>
                <a:gd name="T77" fmla="*/ 23 h 26"/>
                <a:gd name="T78" fmla="*/ 0 w 70"/>
                <a:gd name="T79" fmla="*/ 25 h 26"/>
                <a:gd name="T80" fmla="*/ 0 w 70"/>
                <a:gd name="T81" fmla="*/ 25 h 26"/>
                <a:gd name="T82" fmla="*/ 1 w 70"/>
                <a:gd name="T83" fmla="*/ 20 h 26"/>
                <a:gd name="T84" fmla="*/ 4 w 70"/>
                <a:gd name="T85" fmla="*/ 17 h 26"/>
                <a:gd name="T86" fmla="*/ 7 w 70"/>
                <a:gd name="T87" fmla="*/ 14 h 26"/>
                <a:gd name="T88" fmla="*/ 11 w 70"/>
                <a:gd name="T89" fmla="*/ 10 h 26"/>
                <a:gd name="T90" fmla="*/ 16 w 70"/>
                <a:gd name="T91" fmla="*/ 9 h 26"/>
                <a:gd name="T92" fmla="*/ 21 w 70"/>
                <a:gd name="T93" fmla="*/ 7 h 26"/>
                <a:gd name="T94" fmla="*/ 27 w 70"/>
                <a:gd name="T95" fmla="*/ 6 h 26"/>
                <a:gd name="T96" fmla="*/ 34 w 70"/>
                <a:gd name="T97" fmla="*/ 6 h 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0"/>
                <a:gd name="T148" fmla="*/ 0 h 26"/>
                <a:gd name="T149" fmla="*/ 70 w 70"/>
                <a:gd name="T150" fmla="*/ 26 h 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0" h="26">
                  <a:moveTo>
                    <a:pt x="34" y="6"/>
                  </a:moveTo>
                  <a:lnTo>
                    <a:pt x="41" y="6"/>
                  </a:lnTo>
                  <a:lnTo>
                    <a:pt x="47" y="7"/>
                  </a:lnTo>
                  <a:lnTo>
                    <a:pt x="52" y="9"/>
                  </a:lnTo>
                  <a:lnTo>
                    <a:pt x="57" y="10"/>
                  </a:lnTo>
                  <a:lnTo>
                    <a:pt x="62" y="14"/>
                  </a:lnTo>
                  <a:lnTo>
                    <a:pt x="65" y="17"/>
                  </a:lnTo>
                  <a:lnTo>
                    <a:pt x="67" y="20"/>
                  </a:lnTo>
                  <a:lnTo>
                    <a:pt x="69" y="25"/>
                  </a:lnTo>
                  <a:lnTo>
                    <a:pt x="69" y="23"/>
                  </a:lnTo>
                  <a:lnTo>
                    <a:pt x="69" y="21"/>
                  </a:lnTo>
                  <a:lnTo>
                    <a:pt x="69" y="17"/>
                  </a:lnTo>
                  <a:lnTo>
                    <a:pt x="66" y="14"/>
                  </a:lnTo>
                  <a:lnTo>
                    <a:pt x="63" y="9"/>
                  </a:lnTo>
                  <a:lnTo>
                    <a:pt x="59" y="6"/>
                  </a:lnTo>
                  <a:lnTo>
                    <a:pt x="54" y="3"/>
                  </a:lnTo>
                  <a:lnTo>
                    <a:pt x="48" y="1"/>
                  </a:lnTo>
                  <a:lnTo>
                    <a:pt x="41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0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9"/>
                  </a:lnTo>
                  <a:lnTo>
                    <a:pt x="2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1" y="20"/>
                  </a:lnTo>
                  <a:lnTo>
                    <a:pt x="4" y="17"/>
                  </a:lnTo>
                  <a:lnTo>
                    <a:pt x="7" y="14"/>
                  </a:lnTo>
                  <a:lnTo>
                    <a:pt x="11" y="10"/>
                  </a:lnTo>
                  <a:lnTo>
                    <a:pt x="16" y="9"/>
                  </a:lnTo>
                  <a:lnTo>
                    <a:pt x="21" y="7"/>
                  </a:lnTo>
                  <a:lnTo>
                    <a:pt x="27" y="6"/>
                  </a:lnTo>
                  <a:lnTo>
                    <a:pt x="34" y="6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4055" name="Group 149"/>
          <p:cNvGrpSpPr>
            <a:grpSpLocks/>
          </p:cNvGrpSpPr>
          <p:nvPr/>
        </p:nvGrpSpPr>
        <p:grpSpPr bwMode="auto">
          <a:xfrm>
            <a:off x="6642100" y="3376613"/>
            <a:ext cx="819150" cy="528637"/>
            <a:chOff x="2928" y="2133"/>
            <a:chExt cx="516" cy="333"/>
          </a:xfrm>
        </p:grpSpPr>
        <p:sp>
          <p:nvSpPr>
            <p:cNvPr id="44057" name="Freeform 150"/>
            <p:cNvSpPr>
              <a:spLocks/>
            </p:cNvSpPr>
            <p:nvPr/>
          </p:nvSpPr>
          <p:spPr bwMode="auto">
            <a:xfrm>
              <a:off x="2929" y="2136"/>
              <a:ext cx="250" cy="251"/>
            </a:xfrm>
            <a:custGeom>
              <a:avLst/>
              <a:gdLst>
                <a:gd name="T0" fmla="*/ 238 w 250"/>
                <a:gd name="T1" fmla="*/ 217 h 251"/>
                <a:gd name="T2" fmla="*/ 222 w 250"/>
                <a:gd name="T3" fmla="*/ 205 h 251"/>
                <a:gd name="T4" fmla="*/ 180 w 250"/>
                <a:gd name="T5" fmla="*/ 207 h 251"/>
                <a:gd name="T6" fmla="*/ 128 w 250"/>
                <a:gd name="T7" fmla="*/ 230 h 251"/>
                <a:gd name="T8" fmla="*/ 86 w 250"/>
                <a:gd name="T9" fmla="*/ 247 h 251"/>
                <a:gd name="T10" fmla="*/ 44 w 250"/>
                <a:gd name="T11" fmla="*/ 245 h 251"/>
                <a:gd name="T12" fmla="*/ 10 w 250"/>
                <a:gd name="T13" fmla="*/ 227 h 251"/>
                <a:gd name="T14" fmla="*/ 0 w 250"/>
                <a:gd name="T15" fmla="*/ 195 h 251"/>
                <a:gd name="T16" fmla="*/ 20 w 250"/>
                <a:gd name="T17" fmla="*/ 150 h 251"/>
                <a:gd name="T18" fmla="*/ 60 w 250"/>
                <a:gd name="T19" fmla="*/ 112 h 251"/>
                <a:gd name="T20" fmla="*/ 115 w 250"/>
                <a:gd name="T21" fmla="*/ 90 h 251"/>
                <a:gd name="T22" fmla="*/ 162 w 250"/>
                <a:gd name="T23" fmla="*/ 71 h 251"/>
                <a:gd name="T24" fmla="*/ 182 w 250"/>
                <a:gd name="T25" fmla="*/ 45 h 251"/>
                <a:gd name="T26" fmla="*/ 178 w 250"/>
                <a:gd name="T27" fmla="*/ 30 h 251"/>
                <a:gd name="T28" fmla="*/ 157 w 250"/>
                <a:gd name="T29" fmla="*/ 15 h 251"/>
                <a:gd name="T30" fmla="*/ 129 w 250"/>
                <a:gd name="T31" fmla="*/ 9 h 251"/>
                <a:gd name="T32" fmla="*/ 127 w 250"/>
                <a:gd name="T33" fmla="*/ 0 h 251"/>
                <a:gd name="T34" fmla="*/ 160 w 250"/>
                <a:gd name="T35" fmla="*/ 6 h 251"/>
                <a:gd name="T36" fmla="*/ 185 w 250"/>
                <a:gd name="T37" fmla="*/ 23 h 251"/>
                <a:gd name="T38" fmla="*/ 192 w 250"/>
                <a:gd name="T39" fmla="*/ 33 h 251"/>
                <a:gd name="T40" fmla="*/ 193 w 250"/>
                <a:gd name="T41" fmla="*/ 41 h 251"/>
                <a:gd name="T42" fmla="*/ 191 w 250"/>
                <a:gd name="T43" fmla="*/ 50 h 251"/>
                <a:gd name="T44" fmla="*/ 175 w 250"/>
                <a:gd name="T45" fmla="*/ 73 h 251"/>
                <a:gd name="T46" fmla="*/ 144 w 250"/>
                <a:gd name="T47" fmla="*/ 92 h 251"/>
                <a:gd name="T48" fmla="*/ 96 w 250"/>
                <a:gd name="T49" fmla="*/ 105 h 251"/>
                <a:gd name="T50" fmla="*/ 47 w 250"/>
                <a:gd name="T51" fmla="*/ 133 h 251"/>
                <a:gd name="T52" fmla="*/ 18 w 250"/>
                <a:gd name="T53" fmla="*/ 170 h 251"/>
                <a:gd name="T54" fmla="*/ 10 w 250"/>
                <a:gd name="T55" fmla="*/ 192 h 251"/>
                <a:gd name="T56" fmla="*/ 10 w 250"/>
                <a:gd name="T57" fmla="*/ 205 h 251"/>
                <a:gd name="T58" fmla="*/ 13 w 250"/>
                <a:gd name="T59" fmla="*/ 215 h 251"/>
                <a:gd name="T60" fmla="*/ 25 w 250"/>
                <a:gd name="T61" fmla="*/ 227 h 251"/>
                <a:gd name="T62" fmla="*/ 43 w 250"/>
                <a:gd name="T63" fmla="*/ 235 h 251"/>
                <a:gd name="T64" fmla="*/ 67 w 250"/>
                <a:gd name="T65" fmla="*/ 240 h 251"/>
                <a:gd name="T66" fmla="*/ 91 w 250"/>
                <a:gd name="T67" fmla="*/ 235 h 251"/>
                <a:gd name="T68" fmla="*/ 116 w 250"/>
                <a:gd name="T69" fmla="*/ 225 h 251"/>
                <a:gd name="T70" fmla="*/ 137 w 250"/>
                <a:gd name="T71" fmla="*/ 215 h 251"/>
                <a:gd name="T72" fmla="*/ 156 w 250"/>
                <a:gd name="T73" fmla="*/ 206 h 251"/>
                <a:gd name="T74" fmla="*/ 177 w 250"/>
                <a:gd name="T75" fmla="*/ 198 h 251"/>
                <a:gd name="T76" fmla="*/ 199 w 250"/>
                <a:gd name="T77" fmla="*/ 193 h 251"/>
                <a:gd name="T78" fmla="*/ 218 w 250"/>
                <a:gd name="T79" fmla="*/ 195 h 251"/>
                <a:gd name="T80" fmla="*/ 233 w 250"/>
                <a:gd name="T81" fmla="*/ 202 h 251"/>
                <a:gd name="T82" fmla="*/ 244 w 250"/>
                <a:gd name="T83" fmla="*/ 211 h 251"/>
                <a:gd name="T84" fmla="*/ 249 w 250"/>
                <a:gd name="T85" fmla="*/ 216 h 25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0"/>
                <a:gd name="T130" fmla="*/ 0 h 251"/>
                <a:gd name="T131" fmla="*/ 250 w 250"/>
                <a:gd name="T132" fmla="*/ 251 h 25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0" h="251">
                  <a:moveTo>
                    <a:pt x="241" y="222"/>
                  </a:moveTo>
                  <a:lnTo>
                    <a:pt x="240" y="221"/>
                  </a:lnTo>
                  <a:lnTo>
                    <a:pt x="238" y="217"/>
                  </a:lnTo>
                  <a:lnTo>
                    <a:pt x="235" y="213"/>
                  </a:lnTo>
                  <a:lnTo>
                    <a:pt x="229" y="208"/>
                  </a:lnTo>
                  <a:lnTo>
                    <a:pt x="222" y="205"/>
                  </a:lnTo>
                  <a:lnTo>
                    <a:pt x="211" y="202"/>
                  </a:lnTo>
                  <a:lnTo>
                    <a:pt x="197" y="203"/>
                  </a:lnTo>
                  <a:lnTo>
                    <a:pt x="180" y="207"/>
                  </a:lnTo>
                  <a:lnTo>
                    <a:pt x="161" y="215"/>
                  </a:lnTo>
                  <a:lnTo>
                    <a:pt x="144" y="222"/>
                  </a:lnTo>
                  <a:lnTo>
                    <a:pt x="128" y="230"/>
                  </a:lnTo>
                  <a:lnTo>
                    <a:pt x="114" y="237"/>
                  </a:lnTo>
                  <a:lnTo>
                    <a:pt x="100" y="243"/>
                  </a:lnTo>
                  <a:lnTo>
                    <a:pt x="86" y="247"/>
                  </a:lnTo>
                  <a:lnTo>
                    <a:pt x="72" y="250"/>
                  </a:lnTo>
                  <a:lnTo>
                    <a:pt x="58" y="249"/>
                  </a:lnTo>
                  <a:lnTo>
                    <a:pt x="44" y="245"/>
                  </a:lnTo>
                  <a:lnTo>
                    <a:pt x="30" y="241"/>
                  </a:lnTo>
                  <a:lnTo>
                    <a:pt x="20" y="235"/>
                  </a:lnTo>
                  <a:lnTo>
                    <a:pt x="10" y="227"/>
                  </a:lnTo>
                  <a:lnTo>
                    <a:pt x="4" y="218"/>
                  </a:lnTo>
                  <a:lnTo>
                    <a:pt x="0" y="207"/>
                  </a:lnTo>
                  <a:lnTo>
                    <a:pt x="0" y="195"/>
                  </a:lnTo>
                  <a:lnTo>
                    <a:pt x="4" y="180"/>
                  </a:lnTo>
                  <a:lnTo>
                    <a:pt x="10" y="165"/>
                  </a:lnTo>
                  <a:lnTo>
                    <a:pt x="20" y="150"/>
                  </a:lnTo>
                  <a:lnTo>
                    <a:pt x="31" y="136"/>
                  </a:lnTo>
                  <a:lnTo>
                    <a:pt x="45" y="123"/>
                  </a:lnTo>
                  <a:lnTo>
                    <a:pt x="60" y="112"/>
                  </a:lnTo>
                  <a:lnTo>
                    <a:pt x="76" y="102"/>
                  </a:lnTo>
                  <a:lnTo>
                    <a:pt x="95" y="95"/>
                  </a:lnTo>
                  <a:lnTo>
                    <a:pt x="115" y="90"/>
                  </a:lnTo>
                  <a:lnTo>
                    <a:pt x="133" y="85"/>
                  </a:lnTo>
                  <a:lnTo>
                    <a:pt x="149" y="79"/>
                  </a:lnTo>
                  <a:lnTo>
                    <a:pt x="162" y="71"/>
                  </a:lnTo>
                  <a:lnTo>
                    <a:pt x="172" y="62"/>
                  </a:lnTo>
                  <a:lnTo>
                    <a:pt x="178" y="54"/>
                  </a:lnTo>
                  <a:lnTo>
                    <a:pt x="182" y="45"/>
                  </a:lnTo>
                  <a:lnTo>
                    <a:pt x="183" y="39"/>
                  </a:lnTo>
                  <a:lnTo>
                    <a:pt x="182" y="34"/>
                  </a:lnTo>
                  <a:lnTo>
                    <a:pt x="178" y="30"/>
                  </a:lnTo>
                  <a:lnTo>
                    <a:pt x="172" y="25"/>
                  </a:lnTo>
                  <a:lnTo>
                    <a:pt x="165" y="20"/>
                  </a:lnTo>
                  <a:lnTo>
                    <a:pt x="157" y="15"/>
                  </a:lnTo>
                  <a:lnTo>
                    <a:pt x="147" y="11"/>
                  </a:lnTo>
                  <a:lnTo>
                    <a:pt x="138" y="9"/>
                  </a:lnTo>
                  <a:lnTo>
                    <a:pt x="129" y="9"/>
                  </a:lnTo>
                  <a:lnTo>
                    <a:pt x="120" y="10"/>
                  </a:lnTo>
                  <a:lnTo>
                    <a:pt x="116" y="2"/>
                  </a:lnTo>
                  <a:lnTo>
                    <a:pt x="127" y="0"/>
                  </a:lnTo>
                  <a:lnTo>
                    <a:pt x="138" y="0"/>
                  </a:lnTo>
                  <a:lnTo>
                    <a:pt x="149" y="2"/>
                  </a:lnTo>
                  <a:lnTo>
                    <a:pt x="160" y="6"/>
                  </a:lnTo>
                  <a:lnTo>
                    <a:pt x="169" y="11"/>
                  </a:lnTo>
                  <a:lnTo>
                    <a:pt x="178" y="17"/>
                  </a:lnTo>
                  <a:lnTo>
                    <a:pt x="185" y="23"/>
                  </a:lnTo>
                  <a:lnTo>
                    <a:pt x="189" y="28"/>
                  </a:lnTo>
                  <a:lnTo>
                    <a:pt x="191" y="30"/>
                  </a:lnTo>
                  <a:lnTo>
                    <a:pt x="192" y="33"/>
                  </a:lnTo>
                  <a:lnTo>
                    <a:pt x="193" y="35"/>
                  </a:lnTo>
                  <a:lnTo>
                    <a:pt x="193" y="38"/>
                  </a:lnTo>
                  <a:lnTo>
                    <a:pt x="193" y="41"/>
                  </a:lnTo>
                  <a:lnTo>
                    <a:pt x="193" y="44"/>
                  </a:lnTo>
                  <a:lnTo>
                    <a:pt x="192" y="47"/>
                  </a:lnTo>
                  <a:lnTo>
                    <a:pt x="191" y="50"/>
                  </a:lnTo>
                  <a:lnTo>
                    <a:pt x="188" y="58"/>
                  </a:lnTo>
                  <a:lnTo>
                    <a:pt x="182" y="65"/>
                  </a:lnTo>
                  <a:lnTo>
                    <a:pt x="175" y="73"/>
                  </a:lnTo>
                  <a:lnTo>
                    <a:pt x="166" y="80"/>
                  </a:lnTo>
                  <a:lnTo>
                    <a:pt x="156" y="86"/>
                  </a:lnTo>
                  <a:lnTo>
                    <a:pt x="144" y="92"/>
                  </a:lnTo>
                  <a:lnTo>
                    <a:pt x="131" y="96"/>
                  </a:lnTo>
                  <a:lnTo>
                    <a:pt x="116" y="100"/>
                  </a:lnTo>
                  <a:lnTo>
                    <a:pt x="96" y="105"/>
                  </a:lnTo>
                  <a:lnTo>
                    <a:pt x="77" y="112"/>
                  </a:lnTo>
                  <a:lnTo>
                    <a:pt x="61" y="122"/>
                  </a:lnTo>
                  <a:lnTo>
                    <a:pt x="47" y="133"/>
                  </a:lnTo>
                  <a:lnTo>
                    <a:pt x="35" y="145"/>
                  </a:lnTo>
                  <a:lnTo>
                    <a:pt x="25" y="158"/>
                  </a:lnTo>
                  <a:lnTo>
                    <a:pt x="18" y="170"/>
                  </a:lnTo>
                  <a:lnTo>
                    <a:pt x="12" y="183"/>
                  </a:lnTo>
                  <a:lnTo>
                    <a:pt x="11" y="188"/>
                  </a:lnTo>
                  <a:lnTo>
                    <a:pt x="10" y="192"/>
                  </a:lnTo>
                  <a:lnTo>
                    <a:pt x="10" y="196"/>
                  </a:lnTo>
                  <a:lnTo>
                    <a:pt x="9" y="200"/>
                  </a:lnTo>
                  <a:lnTo>
                    <a:pt x="10" y="205"/>
                  </a:lnTo>
                  <a:lnTo>
                    <a:pt x="10" y="208"/>
                  </a:lnTo>
                  <a:lnTo>
                    <a:pt x="11" y="211"/>
                  </a:lnTo>
                  <a:lnTo>
                    <a:pt x="13" y="215"/>
                  </a:lnTo>
                  <a:lnTo>
                    <a:pt x="16" y="219"/>
                  </a:lnTo>
                  <a:lnTo>
                    <a:pt x="20" y="223"/>
                  </a:lnTo>
                  <a:lnTo>
                    <a:pt x="25" y="227"/>
                  </a:lnTo>
                  <a:lnTo>
                    <a:pt x="30" y="230"/>
                  </a:lnTo>
                  <a:lnTo>
                    <a:pt x="36" y="233"/>
                  </a:lnTo>
                  <a:lnTo>
                    <a:pt x="43" y="235"/>
                  </a:lnTo>
                  <a:lnTo>
                    <a:pt x="51" y="238"/>
                  </a:lnTo>
                  <a:lnTo>
                    <a:pt x="60" y="240"/>
                  </a:lnTo>
                  <a:lnTo>
                    <a:pt x="67" y="240"/>
                  </a:lnTo>
                  <a:lnTo>
                    <a:pt x="76" y="240"/>
                  </a:lnTo>
                  <a:lnTo>
                    <a:pt x="83" y="238"/>
                  </a:lnTo>
                  <a:lnTo>
                    <a:pt x="91" y="235"/>
                  </a:lnTo>
                  <a:lnTo>
                    <a:pt x="100" y="233"/>
                  </a:lnTo>
                  <a:lnTo>
                    <a:pt x="108" y="229"/>
                  </a:lnTo>
                  <a:lnTo>
                    <a:pt x="116" y="225"/>
                  </a:lnTo>
                  <a:lnTo>
                    <a:pt x="126" y="220"/>
                  </a:lnTo>
                  <a:lnTo>
                    <a:pt x="132" y="217"/>
                  </a:lnTo>
                  <a:lnTo>
                    <a:pt x="137" y="215"/>
                  </a:lnTo>
                  <a:lnTo>
                    <a:pt x="143" y="212"/>
                  </a:lnTo>
                  <a:lnTo>
                    <a:pt x="150" y="209"/>
                  </a:lnTo>
                  <a:lnTo>
                    <a:pt x="156" y="206"/>
                  </a:lnTo>
                  <a:lnTo>
                    <a:pt x="162" y="204"/>
                  </a:lnTo>
                  <a:lnTo>
                    <a:pt x="169" y="200"/>
                  </a:lnTo>
                  <a:lnTo>
                    <a:pt x="177" y="198"/>
                  </a:lnTo>
                  <a:lnTo>
                    <a:pt x="184" y="195"/>
                  </a:lnTo>
                  <a:lnTo>
                    <a:pt x="192" y="195"/>
                  </a:lnTo>
                  <a:lnTo>
                    <a:pt x="199" y="193"/>
                  </a:lnTo>
                  <a:lnTo>
                    <a:pt x="206" y="193"/>
                  </a:lnTo>
                  <a:lnTo>
                    <a:pt x="212" y="194"/>
                  </a:lnTo>
                  <a:lnTo>
                    <a:pt x="218" y="195"/>
                  </a:lnTo>
                  <a:lnTo>
                    <a:pt x="223" y="196"/>
                  </a:lnTo>
                  <a:lnTo>
                    <a:pt x="228" y="199"/>
                  </a:lnTo>
                  <a:lnTo>
                    <a:pt x="233" y="202"/>
                  </a:lnTo>
                  <a:lnTo>
                    <a:pt x="238" y="205"/>
                  </a:lnTo>
                  <a:lnTo>
                    <a:pt x="241" y="209"/>
                  </a:lnTo>
                  <a:lnTo>
                    <a:pt x="244" y="211"/>
                  </a:lnTo>
                  <a:lnTo>
                    <a:pt x="246" y="213"/>
                  </a:lnTo>
                  <a:lnTo>
                    <a:pt x="248" y="215"/>
                  </a:lnTo>
                  <a:lnTo>
                    <a:pt x="249" y="216"/>
                  </a:lnTo>
                  <a:lnTo>
                    <a:pt x="241" y="222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8" name="Freeform 151"/>
            <p:cNvSpPr>
              <a:spLocks/>
            </p:cNvSpPr>
            <p:nvPr/>
          </p:nvSpPr>
          <p:spPr bwMode="auto">
            <a:xfrm>
              <a:off x="2928" y="2133"/>
              <a:ext cx="250" cy="251"/>
            </a:xfrm>
            <a:custGeom>
              <a:avLst/>
              <a:gdLst>
                <a:gd name="T0" fmla="*/ 238 w 250"/>
                <a:gd name="T1" fmla="*/ 218 h 251"/>
                <a:gd name="T2" fmla="*/ 221 w 250"/>
                <a:gd name="T3" fmla="*/ 205 h 251"/>
                <a:gd name="T4" fmla="*/ 179 w 250"/>
                <a:gd name="T5" fmla="*/ 207 h 251"/>
                <a:gd name="T6" fmla="*/ 128 w 250"/>
                <a:gd name="T7" fmla="*/ 230 h 251"/>
                <a:gd name="T8" fmla="*/ 86 w 250"/>
                <a:gd name="T9" fmla="*/ 247 h 251"/>
                <a:gd name="T10" fmla="*/ 44 w 250"/>
                <a:gd name="T11" fmla="*/ 245 h 251"/>
                <a:gd name="T12" fmla="*/ 10 w 250"/>
                <a:gd name="T13" fmla="*/ 227 h 251"/>
                <a:gd name="T14" fmla="*/ 0 w 250"/>
                <a:gd name="T15" fmla="*/ 195 h 251"/>
                <a:gd name="T16" fmla="*/ 20 w 250"/>
                <a:gd name="T17" fmla="*/ 150 h 251"/>
                <a:gd name="T18" fmla="*/ 59 w 250"/>
                <a:gd name="T19" fmla="*/ 112 h 251"/>
                <a:gd name="T20" fmla="*/ 114 w 250"/>
                <a:gd name="T21" fmla="*/ 90 h 251"/>
                <a:gd name="T22" fmla="*/ 162 w 250"/>
                <a:gd name="T23" fmla="*/ 71 h 251"/>
                <a:gd name="T24" fmla="*/ 182 w 250"/>
                <a:gd name="T25" fmla="*/ 46 h 251"/>
                <a:gd name="T26" fmla="*/ 177 w 250"/>
                <a:gd name="T27" fmla="*/ 30 h 251"/>
                <a:gd name="T28" fmla="*/ 157 w 250"/>
                <a:gd name="T29" fmla="*/ 15 h 251"/>
                <a:gd name="T30" fmla="*/ 128 w 250"/>
                <a:gd name="T31" fmla="*/ 9 h 251"/>
                <a:gd name="T32" fmla="*/ 127 w 250"/>
                <a:gd name="T33" fmla="*/ 0 h 251"/>
                <a:gd name="T34" fmla="*/ 160 w 250"/>
                <a:gd name="T35" fmla="*/ 6 h 251"/>
                <a:gd name="T36" fmla="*/ 184 w 250"/>
                <a:gd name="T37" fmla="*/ 23 h 251"/>
                <a:gd name="T38" fmla="*/ 192 w 250"/>
                <a:gd name="T39" fmla="*/ 33 h 251"/>
                <a:gd name="T40" fmla="*/ 193 w 250"/>
                <a:gd name="T41" fmla="*/ 41 h 251"/>
                <a:gd name="T42" fmla="*/ 191 w 250"/>
                <a:gd name="T43" fmla="*/ 50 h 251"/>
                <a:gd name="T44" fmla="*/ 175 w 250"/>
                <a:gd name="T45" fmla="*/ 73 h 251"/>
                <a:gd name="T46" fmla="*/ 144 w 250"/>
                <a:gd name="T47" fmla="*/ 92 h 251"/>
                <a:gd name="T48" fmla="*/ 96 w 250"/>
                <a:gd name="T49" fmla="*/ 105 h 251"/>
                <a:gd name="T50" fmla="*/ 47 w 250"/>
                <a:gd name="T51" fmla="*/ 133 h 251"/>
                <a:gd name="T52" fmla="*/ 18 w 250"/>
                <a:gd name="T53" fmla="*/ 170 h 251"/>
                <a:gd name="T54" fmla="*/ 10 w 250"/>
                <a:gd name="T55" fmla="*/ 192 h 251"/>
                <a:gd name="T56" fmla="*/ 9 w 250"/>
                <a:gd name="T57" fmla="*/ 205 h 251"/>
                <a:gd name="T58" fmla="*/ 13 w 250"/>
                <a:gd name="T59" fmla="*/ 215 h 251"/>
                <a:gd name="T60" fmla="*/ 25 w 250"/>
                <a:gd name="T61" fmla="*/ 227 h 251"/>
                <a:gd name="T62" fmla="*/ 43 w 250"/>
                <a:gd name="T63" fmla="*/ 235 h 251"/>
                <a:gd name="T64" fmla="*/ 67 w 250"/>
                <a:gd name="T65" fmla="*/ 240 h 251"/>
                <a:gd name="T66" fmla="*/ 91 w 250"/>
                <a:gd name="T67" fmla="*/ 236 h 251"/>
                <a:gd name="T68" fmla="*/ 116 w 250"/>
                <a:gd name="T69" fmla="*/ 225 h 251"/>
                <a:gd name="T70" fmla="*/ 137 w 250"/>
                <a:gd name="T71" fmla="*/ 215 h 251"/>
                <a:gd name="T72" fmla="*/ 156 w 250"/>
                <a:gd name="T73" fmla="*/ 206 h 251"/>
                <a:gd name="T74" fmla="*/ 176 w 250"/>
                <a:gd name="T75" fmla="*/ 199 h 251"/>
                <a:gd name="T76" fmla="*/ 198 w 250"/>
                <a:gd name="T77" fmla="*/ 194 h 251"/>
                <a:gd name="T78" fmla="*/ 218 w 250"/>
                <a:gd name="T79" fmla="*/ 195 h 251"/>
                <a:gd name="T80" fmla="*/ 233 w 250"/>
                <a:gd name="T81" fmla="*/ 203 h 251"/>
                <a:gd name="T82" fmla="*/ 243 w 250"/>
                <a:gd name="T83" fmla="*/ 211 h 251"/>
                <a:gd name="T84" fmla="*/ 249 w 250"/>
                <a:gd name="T85" fmla="*/ 216 h 25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0"/>
                <a:gd name="T130" fmla="*/ 0 h 251"/>
                <a:gd name="T131" fmla="*/ 250 w 250"/>
                <a:gd name="T132" fmla="*/ 251 h 25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0" h="251">
                  <a:moveTo>
                    <a:pt x="240" y="222"/>
                  </a:moveTo>
                  <a:lnTo>
                    <a:pt x="240" y="221"/>
                  </a:lnTo>
                  <a:lnTo>
                    <a:pt x="238" y="218"/>
                  </a:lnTo>
                  <a:lnTo>
                    <a:pt x="234" y="213"/>
                  </a:lnTo>
                  <a:lnTo>
                    <a:pt x="229" y="208"/>
                  </a:lnTo>
                  <a:lnTo>
                    <a:pt x="221" y="205"/>
                  </a:lnTo>
                  <a:lnTo>
                    <a:pt x="211" y="202"/>
                  </a:lnTo>
                  <a:lnTo>
                    <a:pt x="197" y="203"/>
                  </a:lnTo>
                  <a:lnTo>
                    <a:pt x="179" y="207"/>
                  </a:lnTo>
                  <a:lnTo>
                    <a:pt x="161" y="215"/>
                  </a:lnTo>
                  <a:lnTo>
                    <a:pt x="144" y="222"/>
                  </a:lnTo>
                  <a:lnTo>
                    <a:pt x="128" y="230"/>
                  </a:lnTo>
                  <a:lnTo>
                    <a:pt x="113" y="237"/>
                  </a:lnTo>
                  <a:lnTo>
                    <a:pt x="99" y="243"/>
                  </a:lnTo>
                  <a:lnTo>
                    <a:pt x="86" y="247"/>
                  </a:lnTo>
                  <a:lnTo>
                    <a:pt x="71" y="250"/>
                  </a:lnTo>
                  <a:lnTo>
                    <a:pt x="57" y="249"/>
                  </a:lnTo>
                  <a:lnTo>
                    <a:pt x="44" y="245"/>
                  </a:lnTo>
                  <a:lnTo>
                    <a:pt x="30" y="241"/>
                  </a:lnTo>
                  <a:lnTo>
                    <a:pt x="20" y="235"/>
                  </a:lnTo>
                  <a:lnTo>
                    <a:pt x="10" y="227"/>
                  </a:lnTo>
                  <a:lnTo>
                    <a:pt x="4" y="218"/>
                  </a:lnTo>
                  <a:lnTo>
                    <a:pt x="0" y="207"/>
                  </a:lnTo>
                  <a:lnTo>
                    <a:pt x="0" y="195"/>
                  </a:lnTo>
                  <a:lnTo>
                    <a:pt x="3" y="180"/>
                  </a:lnTo>
                  <a:lnTo>
                    <a:pt x="10" y="165"/>
                  </a:lnTo>
                  <a:lnTo>
                    <a:pt x="20" y="150"/>
                  </a:lnTo>
                  <a:lnTo>
                    <a:pt x="30" y="136"/>
                  </a:lnTo>
                  <a:lnTo>
                    <a:pt x="44" y="123"/>
                  </a:lnTo>
                  <a:lnTo>
                    <a:pt x="59" y="112"/>
                  </a:lnTo>
                  <a:lnTo>
                    <a:pt x="76" y="103"/>
                  </a:lnTo>
                  <a:lnTo>
                    <a:pt x="94" y="95"/>
                  </a:lnTo>
                  <a:lnTo>
                    <a:pt x="114" y="90"/>
                  </a:lnTo>
                  <a:lnTo>
                    <a:pt x="133" y="85"/>
                  </a:lnTo>
                  <a:lnTo>
                    <a:pt x="149" y="79"/>
                  </a:lnTo>
                  <a:lnTo>
                    <a:pt x="162" y="71"/>
                  </a:lnTo>
                  <a:lnTo>
                    <a:pt x="172" y="63"/>
                  </a:lnTo>
                  <a:lnTo>
                    <a:pt x="178" y="54"/>
                  </a:lnTo>
                  <a:lnTo>
                    <a:pt x="182" y="46"/>
                  </a:lnTo>
                  <a:lnTo>
                    <a:pt x="183" y="39"/>
                  </a:lnTo>
                  <a:lnTo>
                    <a:pt x="182" y="35"/>
                  </a:lnTo>
                  <a:lnTo>
                    <a:pt x="177" y="30"/>
                  </a:lnTo>
                  <a:lnTo>
                    <a:pt x="172" y="25"/>
                  </a:lnTo>
                  <a:lnTo>
                    <a:pt x="165" y="20"/>
                  </a:lnTo>
                  <a:lnTo>
                    <a:pt x="157" y="15"/>
                  </a:lnTo>
                  <a:lnTo>
                    <a:pt x="147" y="11"/>
                  </a:lnTo>
                  <a:lnTo>
                    <a:pt x="138" y="10"/>
                  </a:lnTo>
                  <a:lnTo>
                    <a:pt x="128" y="9"/>
                  </a:lnTo>
                  <a:lnTo>
                    <a:pt x="119" y="11"/>
                  </a:lnTo>
                  <a:lnTo>
                    <a:pt x="116" y="2"/>
                  </a:lnTo>
                  <a:lnTo>
                    <a:pt x="127" y="0"/>
                  </a:lnTo>
                  <a:lnTo>
                    <a:pt x="138" y="0"/>
                  </a:lnTo>
                  <a:lnTo>
                    <a:pt x="149" y="2"/>
                  </a:lnTo>
                  <a:lnTo>
                    <a:pt x="160" y="6"/>
                  </a:lnTo>
                  <a:lnTo>
                    <a:pt x="169" y="11"/>
                  </a:lnTo>
                  <a:lnTo>
                    <a:pt x="177" y="17"/>
                  </a:lnTo>
                  <a:lnTo>
                    <a:pt x="184" y="23"/>
                  </a:lnTo>
                  <a:lnTo>
                    <a:pt x="189" y="28"/>
                  </a:lnTo>
                  <a:lnTo>
                    <a:pt x="191" y="30"/>
                  </a:lnTo>
                  <a:lnTo>
                    <a:pt x="192" y="33"/>
                  </a:lnTo>
                  <a:lnTo>
                    <a:pt x="193" y="35"/>
                  </a:lnTo>
                  <a:lnTo>
                    <a:pt x="193" y="38"/>
                  </a:lnTo>
                  <a:lnTo>
                    <a:pt x="193" y="41"/>
                  </a:lnTo>
                  <a:lnTo>
                    <a:pt x="193" y="44"/>
                  </a:lnTo>
                  <a:lnTo>
                    <a:pt x="192" y="47"/>
                  </a:lnTo>
                  <a:lnTo>
                    <a:pt x="191" y="50"/>
                  </a:lnTo>
                  <a:lnTo>
                    <a:pt x="187" y="58"/>
                  </a:lnTo>
                  <a:lnTo>
                    <a:pt x="182" y="65"/>
                  </a:lnTo>
                  <a:lnTo>
                    <a:pt x="175" y="73"/>
                  </a:lnTo>
                  <a:lnTo>
                    <a:pt x="166" y="80"/>
                  </a:lnTo>
                  <a:lnTo>
                    <a:pt x="156" y="86"/>
                  </a:lnTo>
                  <a:lnTo>
                    <a:pt x="144" y="92"/>
                  </a:lnTo>
                  <a:lnTo>
                    <a:pt x="131" y="96"/>
                  </a:lnTo>
                  <a:lnTo>
                    <a:pt x="116" y="100"/>
                  </a:lnTo>
                  <a:lnTo>
                    <a:pt x="96" y="105"/>
                  </a:lnTo>
                  <a:lnTo>
                    <a:pt x="77" y="112"/>
                  </a:lnTo>
                  <a:lnTo>
                    <a:pt x="61" y="122"/>
                  </a:lnTo>
                  <a:lnTo>
                    <a:pt x="47" y="133"/>
                  </a:lnTo>
                  <a:lnTo>
                    <a:pt x="35" y="145"/>
                  </a:lnTo>
                  <a:lnTo>
                    <a:pt x="25" y="158"/>
                  </a:lnTo>
                  <a:lnTo>
                    <a:pt x="18" y="170"/>
                  </a:lnTo>
                  <a:lnTo>
                    <a:pt x="12" y="184"/>
                  </a:lnTo>
                  <a:lnTo>
                    <a:pt x="10" y="188"/>
                  </a:lnTo>
                  <a:lnTo>
                    <a:pt x="10" y="192"/>
                  </a:lnTo>
                  <a:lnTo>
                    <a:pt x="9" y="196"/>
                  </a:lnTo>
                  <a:lnTo>
                    <a:pt x="9" y="200"/>
                  </a:lnTo>
                  <a:lnTo>
                    <a:pt x="9" y="205"/>
                  </a:lnTo>
                  <a:lnTo>
                    <a:pt x="10" y="208"/>
                  </a:lnTo>
                  <a:lnTo>
                    <a:pt x="11" y="211"/>
                  </a:lnTo>
                  <a:lnTo>
                    <a:pt x="13" y="215"/>
                  </a:lnTo>
                  <a:lnTo>
                    <a:pt x="15" y="220"/>
                  </a:lnTo>
                  <a:lnTo>
                    <a:pt x="20" y="223"/>
                  </a:lnTo>
                  <a:lnTo>
                    <a:pt x="25" y="227"/>
                  </a:lnTo>
                  <a:lnTo>
                    <a:pt x="30" y="230"/>
                  </a:lnTo>
                  <a:lnTo>
                    <a:pt x="36" y="233"/>
                  </a:lnTo>
                  <a:lnTo>
                    <a:pt x="43" y="235"/>
                  </a:lnTo>
                  <a:lnTo>
                    <a:pt x="50" y="238"/>
                  </a:lnTo>
                  <a:lnTo>
                    <a:pt x="59" y="240"/>
                  </a:lnTo>
                  <a:lnTo>
                    <a:pt x="67" y="240"/>
                  </a:lnTo>
                  <a:lnTo>
                    <a:pt x="75" y="240"/>
                  </a:lnTo>
                  <a:lnTo>
                    <a:pt x="83" y="238"/>
                  </a:lnTo>
                  <a:lnTo>
                    <a:pt x="91" y="236"/>
                  </a:lnTo>
                  <a:lnTo>
                    <a:pt x="99" y="233"/>
                  </a:lnTo>
                  <a:lnTo>
                    <a:pt x="107" y="229"/>
                  </a:lnTo>
                  <a:lnTo>
                    <a:pt x="116" y="225"/>
                  </a:lnTo>
                  <a:lnTo>
                    <a:pt x="126" y="220"/>
                  </a:lnTo>
                  <a:lnTo>
                    <a:pt x="132" y="218"/>
                  </a:lnTo>
                  <a:lnTo>
                    <a:pt x="137" y="215"/>
                  </a:lnTo>
                  <a:lnTo>
                    <a:pt x="143" y="212"/>
                  </a:lnTo>
                  <a:lnTo>
                    <a:pt x="149" y="209"/>
                  </a:lnTo>
                  <a:lnTo>
                    <a:pt x="156" y="206"/>
                  </a:lnTo>
                  <a:lnTo>
                    <a:pt x="162" y="204"/>
                  </a:lnTo>
                  <a:lnTo>
                    <a:pt x="169" y="201"/>
                  </a:lnTo>
                  <a:lnTo>
                    <a:pt x="176" y="199"/>
                  </a:lnTo>
                  <a:lnTo>
                    <a:pt x="184" y="196"/>
                  </a:lnTo>
                  <a:lnTo>
                    <a:pt x="192" y="195"/>
                  </a:lnTo>
                  <a:lnTo>
                    <a:pt x="198" y="194"/>
                  </a:lnTo>
                  <a:lnTo>
                    <a:pt x="205" y="193"/>
                  </a:lnTo>
                  <a:lnTo>
                    <a:pt x="212" y="194"/>
                  </a:lnTo>
                  <a:lnTo>
                    <a:pt x="218" y="195"/>
                  </a:lnTo>
                  <a:lnTo>
                    <a:pt x="223" y="196"/>
                  </a:lnTo>
                  <a:lnTo>
                    <a:pt x="228" y="200"/>
                  </a:lnTo>
                  <a:lnTo>
                    <a:pt x="233" y="203"/>
                  </a:lnTo>
                  <a:lnTo>
                    <a:pt x="238" y="205"/>
                  </a:lnTo>
                  <a:lnTo>
                    <a:pt x="241" y="209"/>
                  </a:lnTo>
                  <a:lnTo>
                    <a:pt x="243" y="211"/>
                  </a:lnTo>
                  <a:lnTo>
                    <a:pt x="246" y="213"/>
                  </a:lnTo>
                  <a:lnTo>
                    <a:pt x="248" y="215"/>
                  </a:lnTo>
                  <a:lnTo>
                    <a:pt x="249" y="216"/>
                  </a:lnTo>
                  <a:lnTo>
                    <a:pt x="249" y="217"/>
                  </a:lnTo>
                  <a:lnTo>
                    <a:pt x="240" y="2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9" name="Freeform 152"/>
            <p:cNvSpPr>
              <a:spLocks/>
            </p:cNvSpPr>
            <p:nvPr/>
          </p:nvSpPr>
          <p:spPr bwMode="auto">
            <a:xfrm>
              <a:off x="3126" y="2316"/>
              <a:ext cx="318" cy="150"/>
            </a:xfrm>
            <a:custGeom>
              <a:avLst/>
              <a:gdLst>
                <a:gd name="T0" fmla="*/ 302 w 318"/>
                <a:gd name="T1" fmla="*/ 26 h 150"/>
                <a:gd name="T2" fmla="*/ 102 w 318"/>
                <a:gd name="T3" fmla="*/ 0 h 150"/>
                <a:gd name="T4" fmla="*/ 0 w 318"/>
                <a:gd name="T5" fmla="*/ 77 h 150"/>
                <a:gd name="T6" fmla="*/ 0 w 318"/>
                <a:gd name="T7" fmla="*/ 77 h 150"/>
                <a:gd name="T8" fmla="*/ 0 w 318"/>
                <a:gd name="T9" fmla="*/ 80 h 150"/>
                <a:gd name="T10" fmla="*/ 0 w 318"/>
                <a:gd name="T11" fmla="*/ 82 h 150"/>
                <a:gd name="T12" fmla="*/ 0 w 318"/>
                <a:gd name="T13" fmla="*/ 85 h 150"/>
                <a:gd name="T14" fmla="*/ 0 w 318"/>
                <a:gd name="T15" fmla="*/ 88 h 150"/>
                <a:gd name="T16" fmla="*/ 0 w 318"/>
                <a:gd name="T17" fmla="*/ 91 h 150"/>
                <a:gd name="T18" fmla="*/ 1 w 318"/>
                <a:gd name="T19" fmla="*/ 92 h 150"/>
                <a:gd name="T20" fmla="*/ 4 w 318"/>
                <a:gd name="T21" fmla="*/ 94 h 150"/>
                <a:gd name="T22" fmla="*/ 15 w 318"/>
                <a:gd name="T23" fmla="*/ 97 h 150"/>
                <a:gd name="T24" fmla="*/ 41 w 318"/>
                <a:gd name="T25" fmla="*/ 105 h 150"/>
                <a:gd name="T26" fmla="*/ 79 w 318"/>
                <a:gd name="T27" fmla="*/ 116 h 150"/>
                <a:gd name="T28" fmla="*/ 123 w 318"/>
                <a:gd name="T29" fmla="*/ 128 h 150"/>
                <a:gd name="T30" fmla="*/ 168 w 318"/>
                <a:gd name="T31" fmla="*/ 138 h 150"/>
                <a:gd name="T32" fmla="*/ 211 w 318"/>
                <a:gd name="T33" fmla="*/ 146 h 150"/>
                <a:gd name="T34" fmla="*/ 245 w 318"/>
                <a:gd name="T35" fmla="*/ 149 h 150"/>
                <a:gd name="T36" fmla="*/ 267 w 318"/>
                <a:gd name="T37" fmla="*/ 145 h 150"/>
                <a:gd name="T38" fmla="*/ 273 w 318"/>
                <a:gd name="T39" fmla="*/ 142 h 150"/>
                <a:gd name="T40" fmla="*/ 280 w 318"/>
                <a:gd name="T41" fmla="*/ 138 h 150"/>
                <a:gd name="T42" fmla="*/ 286 w 318"/>
                <a:gd name="T43" fmla="*/ 132 h 150"/>
                <a:gd name="T44" fmla="*/ 293 w 318"/>
                <a:gd name="T45" fmla="*/ 126 h 150"/>
                <a:gd name="T46" fmla="*/ 299 w 318"/>
                <a:gd name="T47" fmla="*/ 120 h 150"/>
                <a:gd name="T48" fmla="*/ 305 w 318"/>
                <a:gd name="T49" fmla="*/ 115 h 150"/>
                <a:gd name="T50" fmla="*/ 309 w 318"/>
                <a:gd name="T51" fmla="*/ 109 h 150"/>
                <a:gd name="T52" fmla="*/ 311 w 318"/>
                <a:gd name="T53" fmla="*/ 105 h 150"/>
                <a:gd name="T54" fmla="*/ 316 w 318"/>
                <a:gd name="T55" fmla="*/ 92 h 150"/>
                <a:gd name="T56" fmla="*/ 317 w 318"/>
                <a:gd name="T57" fmla="*/ 77 h 150"/>
                <a:gd name="T58" fmla="*/ 316 w 318"/>
                <a:gd name="T59" fmla="*/ 65 h 150"/>
                <a:gd name="T60" fmla="*/ 312 w 318"/>
                <a:gd name="T61" fmla="*/ 52 h 150"/>
                <a:gd name="T62" fmla="*/ 309 w 318"/>
                <a:gd name="T63" fmla="*/ 42 h 150"/>
                <a:gd name="T64" fmla="*/ 306 w 318"/>
                <a:gd name="T65" fmla="*/ 34 h 150"/>
                <a:gd name="T66" fmla="*/ 303 w 318"/>
                <a:gd name="T67" fmla="*/ 29 h 150"/>
                <a:gd name="T68" fmla="*/ 302 w 318"/>
                <a:gd name="T69" fmla="*/ 26 h 1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18"/>
                <a:gd name="T106" fmla="*/ 0 h 150"/>
                <a:gd name="T107" fmla="*/ 318 w 318"/>
                <a:gd name="T108" fmla="*/ 150 h 1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18" h="150">
                  <a:moveTo>
                    <a:pt x="302" y="26"/>
                  </a:moveTo>
                  <a:lnTo>
                    <a:pt x="102" y="0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0" y="91"/>
                  </a:lnTo>
                  <a:lnTo>
                    <a:pt x="1" y="92"/>
                  </a:lnTo>
                  <a:lnTo>
                    <a:pt x="4" y="94"/>
                  </a:lnTo>
                  <a:lnTo>
                    <a:pt x="15" y="97"/>
                  </a:lnTo>
                  <a:lnTo>
                    <a:pt x="41" y="105"/>
                  </a:lnTo>
                  <a:lnTo>
                    <a:pt x="79" y="116"/>
                  </a:lnTo>
                  <a:lnTo>
                    <a:pt x="123" y="128"/>
                  </a:lnTo>
                  <a:lnTo>
                    <a:pt x="168" y="138"/>
                  </a:lnTo>
                  <a:lnTo>
                    <a:pt x="211" y="146"/>
                  </a:lnTo>
                  <a:lnTo>
                    <a:pt x="245" y="149"/>
                  </a:lnTo>
                  <a:lnTo>
                    <a:pt x="267" y="145"/>
                  </a:lnTo>
                  <a:lnTo>
                    <a:pt x="273" y="142"/>
                  </a:lnTo>
                  <a:lnTo>
                    <a:pt x="280" y="138"/>
                  </a:lnTo>
                  <a:lnTo>
                    <a:pt x="286" y="132"/>
                  </a:lnTo>
                  <a:lnTo>
                    <a:pt x="293" y="126"/>
                  </a:lnTo>
                  <a:lnTo>
                    <a:pt x="299" y="120"/>
                  </a:lnTo>
                  <a:lnTo>
                    <a:pt x="305" y="115"/>
                  </a:lnTo>
                  <a:lnTo>
                    <a:pt x="309" y="109"/>
                  </a:lnTo>
                  <a:lnTo>
                    <a:pt x="311" y="105"/>
                  </a:lnTo>
                  <a:lnTo>
                    <a:pt x="316" y="92"/>
                  </a:lnTo>
                  <a:lnTo>
                    <a:pt x="317" y="77"/>
                  </a:lnTo>
                  <a:lnTo>
                    <a:pt x="316" y="65"/>
                  </a:lnTo>
                  <a:lnTo>
                    <a:pt x="312" y="52"/>
                  </a:lnTo>
                  <a:lnTo>
                    <a:pt x="309" y="42"/>
                  </a:lnTo>
                  <a:lnTo>
                    <a:pt x="306" y="34"/>
                  </a:lnTo>
                  <a:lnTo>
                    <a:pt x="303" y="29"/>
                  </a:lnTo>
                  <a:lnTo>
                    <a:pt x="302" y="26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0" name="Freeform 153"/>
            <p:cNvSpPr>
              <a:spLocks/>
            </p:cNvSpPr>
            <p:nvPr/>
          </p:nvSpPr>
          <p:spPr bwMode="auto">
            <a:xfrm>
              <a:off x="3128" y="2285"/>
              <a:ext cx="310" cy="154"/>
            </a:xfrm>
            <a:custGeom>
              <a:avLst/>
              <a:gdLst>
                <a:gd name="T0" fmla="*/ 207 w 310"/>
                <a:gd name="T1" fmla="*/ 5 h 154"/>
                <a:gd name="T2" fmla="*/ 182 w 310"/>
                <a:gd name="T3" fmla="*/ 0 h 154"/>
                <a:gd name="T4" fmla="*/ 160 w 310"/>
                <a:gd name="T5" fmla="*/ 0 h 154"/>
                <a:gd name="T6" fmla="*/ 141 w 310"/>
                <a:gd name="T7" fmla="*/ 2 h 154"/>
                <a:gd name="T8" fmla="*/ 125 w 310"/>
                <a:gd name="T9" fmla="*/ 6 h 154"/>
                <a:gd name="T10" fmla="*/ 112 w 310"/>
                <a:gd name="T11" fmla="*/ 10 h 154"/>
                <a:gd name="T12" fmla="*/ 103 w 310"/>
                <a:gd name="T13" fmla="*/ 15 h 154"/>
                <a:gd name="T14" fmla="*/ 97 w 310"/>
                <a:gd name="T15" fmla="*/ 19 h 154"/>
                <a:gd name="T16" fmla="*/ 94 w 310"/>
                <a:gd name="T17" fmla="*/ 21 h 154"/>
                <a:gd name="T18" fmla="*/ 0 w 310"/>
                <a:gd name="T19" fmla="*/ 98 h 154"/>
                <a:gd name="T20" fmla="*/ 0 w 310"/>
                <a:gd name="T21" fmla="*/ 107 h 154"/>
                <a:gd name="T22" fmla="*/ 2 w 310"/>
                <a:gd name="T23" fmla="*/ 106 h 154"/>
                <a:gd name="T24" fmla="*/ 8 w 310"/>
                <a:gd name="T25" fmla="*/ 103 h 154"/>
                <a:gd name="T26" fmla="*/ 17 w 310"/>
                <a:gd name="T27" fmla="*/ 99 h 154"/>
                <a:gd name="T28" fmla="*/ 29 w 310"/>
                <a:gd name="T29" fmla="*/ 95 h 154"/>
                <a:gd name="T30" fmla="*/ 44 w 310"/>
                <a:gd name="T31" fmla="*/ 92 h 154"/>
                <a:gd name="T32" fmla="*/ 60 w 310"/>
                <a:gd name="T33" fmla="*/ 90 h 154"/>
                <a:gd name="T34" fmla="*/ 79 w 310"/>
                <a:gd name="T35" fmla="*/ 91 h 154"/>
                <a:gd name="T36" fmla="*/ 99 w 310"/>
                <a:gd name="T37" fmla="*/ 96 h 154"/>
                <a:gd name="T38" fmla="*/ 127 w 310"/>
                <a:gd name="T39" fmla="*/ 105 h 154"/>
                <a:gd name="T40" fmla="*/ 150 w 310"/>
                <a:gd name="T41" fmla="*/ 114 h 154"/>
                <a:gd name="T42" fmla="*/ 166 w 310"/>
                <a:gd name="T43" fmla="*/ 121 h 154"/>
                <a:gd name="T44" fmla="*/ 179 w 310"/>
                <a:gd name="T45" fmla="*/ 127 h 154"/>
                <a:gd name="T46" fmla="*/ 190 w 310"/>
                <a:gd name="T47" fmla="*/ 133 h 154"/>
                <a:gd name="T48" fmla="*/ 198 w 310"/>
                <a:gd name="T49" fmla="*/ 137 h 154"/>
                <a:gd name="T50" fmla="*/ 207 w 310"/>
                <a:gd name="T51" fmla="*/ 142 h 154"/>
                <a:gd name="T52" fmla="*/ 218 w 310"/>
                <a:gd name="T53" fmla="*/ 146 h 154"/>
                <a:gd name="T54" fmla="*/ 257 w 310"/>
                <a:gd name="T55" fmla="*/ 153 h 154"/>
                <a:gd name="T56" fmla="*/ 284 w 310"/>
                <a:gd name="T57" fmla="*/ 148 h 154"/>
                <a:gd name="T58" fmla="*/ 300 w 310"/>
                <a:gd name="T59" fmla="*/ 136 h 154"/>
                <a:gd name="T60" fmla="*/ 308 w 310"/>
                <a:gd name="T61" fmla="*/ 117 h 154"/>
                <a:gd name="T62" fmla="*/ 309 w 310"/>
                <a:gd name="T63" fmla="*/ 97 h 154"/>
                <a:gd name="T64" fmla="*/ 306 w 310"/>
                <a:gd name="T65" fmla="*/ 78 h 154"/>
                <a:gd name="T66" fmla="*/ 301 w 310"/>
                <a:gd name="T67" fmla="*/ 63 h 154"/>
                <a:gd name="T68" fmla="*/ 295 w 310"/>
                <a:gd name="T69" fmla="*/ 53 h 154"/>
                <a:gd name="T70" fmla="*/ 293 w 310"/>
                <a:gd name="T71" fmla="*/ 51 h 154"/>
                <a:gd name="T72" fmla="*/ 289 w 310"/>
                <a:gd name="T73" fmla="*/ 47 h 154"/>
                <a:gd name="T74" fmla="*/ 282 w 310"/>
                <a:gd name="T75" fmla="*/ 41 h 154"/>
                <a:gd name="T76" fmla="*/ 273 w 310"/>
                <a:gd name="T77" fmla="*/ 34 h 154"/>
                <a:gd name="T78" fmla="*/ 261 w 310"/>
                <a:gd name="T79" fmla="*/ 26 h 154"/>
                <a:gd name="T80" fmla="*/ 247 w 310"/>
                <a:gd name="T81" fmla="*/ 19 h 154"/>
                <a:gd name="T82" fmla="*/ 229 w 310"/>
                <a:gd name="T83" fmla="*/ 12 h 154"/>
                <a:gd name="T84" fmla="*/ 207 w 310"/>
                <a:gd name="T85" fmla="*/ 5 h 1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10"/>
                <a:gd name="T130" fmla="*/ 0 h 154"/>
                <a:gd name="T131" fmla="*/ 310 w 310"/>
                <a:gd name="T132" fmla="*/ 154 h 15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10" h="154">
                  <a:moveTo>
                    <a:pt x="207" y="5"/>
                  </a:moveTo>
                  <a:lnTo>
                    <a:pt x="182" y="0"/>
                  </a:lnTo>
                  <a:lnTo>
                    <a:pt x="160" y="0"/>
                  </a:lnTo>
                  <a:lnTo>
                    <a:pt x="141" y="2"/>
                  </a:lnTo>
                  <a:lnTo>
                    <a:pt x="125" y="6"/>
                  </a:lnTo>
                  <a:lnTo>
                    <a:pt x="112" y="10"/>
                  </a:lnTo>
                  <a:lnTo>
                    <a:pt x="103" y="15"/>
                  </a:lnTo>
                  <a:lnTo>
                    <a:pt x="97" y="19"/>
                  </a:lnTo>
                  <a:lnTo>
                    <a:pt x="94" y="21"/>
                  </a:lnTo>
                  <a:lnTo>
                    <a:pt x="0" y="98"/>
                  </a:lnTo>
                  <a:lnTo>
                    <a:pt x="0" y="107"/>
                  </a:lnTo>
                  <a:lnTo>
                    <a:pt x="2" y="106"/>
                  </a:lnTo>
                  <a:lnTo>
                    <a:pt x="8" y="103"/>
                  </a:lnTo>
                  <a:lnTo>
                    <a:pt x="17" y="99"/>
                  </a:lnTo>
                  <a:lnTo>
                    <a:pt x="29" y="95"/>
                  </a:lnTo>
                  <a:lnTo>
                    <a:pt x="44" y="92"/>
                  </a:lnTo>
                  <a:lnTo>
                    <a:pt x="60" y="90"/>
                  </a:lnTo>
                  <a:lnTo>
                    <a:pt x="79" y="91"/>
                  </a:lnTo>
                  <a:lnTo>
                    <a:pt x="99" y="96"/>
                  </a:lnTo>
                  <a:lnTo>
                    <a:pt x="127" y="105"/>
                  </a:lnTo>
                  <a:lnTo>
                    <a:pt x="150" y="114"/>
                  </a:lnTo>
                  <a:lnTo>
                    <a:pt x="166" y="121"/>
                  </a:lnTo>
                  <a:lnTo>
                    <a:pt x="179" y="127"/>
                  </a:lnTo>
                  <a:lnTo>
                    <a:pt x="190" y="133"/>
                  </a:lnTo>
                  <a:lnTo>
                    <a:pt x="198" y="137"/>
                  </a:lnTo>
                  <a:lnTo>
                    <a:pt x="207" y="142"/>
                  </a:lnTo>
                  <a:lnTo>
                    <a:pt x="218" y="146"/>
                  </a:lnTo>
                  <a:lnTo>
                    <a:pt x="257" y="153"/>
                  </a:lnTo>
                  <a:lnTo>
                    <a:pt x="284" y="148"/>
                  </a:lnTo>
                  <a:lnTo>
                    <a:pt x="300" y="136"/>
                  </a:lnTo>
                  <a:lnTo>
                    <a:pt x="308" y="117"/>
                  </a:lnTo>
                  <a:lnTo>
                    <a:pt x="309" y="97"/>
                  </a:lnTo>
                  <a:lnTo>
                    <a:pt x="306" y="78"/>
                  </a:lnTo>
                  <a:lnTo>
                    <a:pt x="301" y="63"/>
                  </a:lnTo>
                  <a:lnTo>
                    <a:pt x="295" y="53"/>
                  </a:lnTo>
                  <a:lnTo>
                    <a:pt x="293" y="51"/>
                  </a:lnTo>
                  <a:lnTo>
                    <a:pt x="289" y="47"/>
                  </a:lnTo>
                  <a:lnTo>
                    <a:pt x="282" y="41"/>
                  </a:lnTo>
                  <a:lnTo>
                    <a:pt x="273" y="34"/>
                  </a:lnTo>
                  <a:lnTo>
                    <a:pt x="261" y="26"/>
                  </a:lnTo>
                  <a:lnTo>
                    <a:pt x="247" y="19"/>
                  </a:lnTo>
                  <a:lnTo>
                    <a:pt x="229" y="12"/>
                  </a:lnTo>
                  <a:lnTo>
                    <a:pt x="207" y="5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1" name="Freeform 154"/>
            <p:cNvSpPr>
              <a:spLocks/>
            </p:cNvSpPr>
            <p:nvPr/>
          </p:nvSpPr>
          <p:spPr bwMode="auto">
            <a:xfrm>
              <a:off x="3126" y="2282"/>
              <a:ext cx="314" cy="153"/>
            </a:xfrm>
            <a:custGeom>
              <a:avLst/>
              <a:gdLst>
                <a:gd name="T0" fmla="*/ 210 w 314"/>
                <a:gd name="T1" fmla="*/ 4 h 153"/>
                <a:gd name="T2" fmla="*/ 185 w 314"/>
                <a:gd name="T3" fmla="*/ 0 h 153"/>
                <a:gd name="T4" fmla="*/ 162 w 314"/>
                <a:gd name="T5" fmla="*/ 0 h 153"/>
                <a:gd name="T6" fmla="*/ 143 w 314"/>
                <a:gd name="T7" fmla="*/ 1 h 153"/>
                <a:gd name="T8" fmla="*/ 126 w 314"/>
                <a:gd name="T9" fmla="*/ 5 h 153"/>
                <a:gd name="T10" fmla="*/ 113 w 314"/>
                <a:gd name="T11" fmla="*/ 10 h 153"/>
                <a:gd name="T12" fmla="*/ 104 w 314"/>
                <a:gd name="T13" fmla="*/ 14 h 153"/>
                <a:gd name="T14" fmla="*/ 98 w 314"/>
                <a:gd name="T15" fmla="*/ 19 h 153"/>
                <a:gd name="T16" fmla="*/ 96 w 314"/>
                <a:gd name="T17" fmla="*/ 19 h 153"/>
                <a:gd name="T18" fmla="*/ 0 w 314"/>
                <a:gd name="T19" fmla="*/ 97 h 153"/>
                <a:gd name="T20" fmla="*/ 0 w 314"/>
                <a:gd name="T21" fmla="*/ 107 h 153"/>
                <a:gd name="T22" fmla="*/ 2 w 314"/>
                <a:gd name="T23" fmla="*/ 105 h 153"/>
                <a:gd name="T24" fmla="*/ 8 w 314"/>
                <a:gd name="T25" fmla="*/ 102 h 153"/>
                <a:gd name="T26" fmla="*/ 17 w 314"/>
                <a:gd name="T27" fmla="*/ 98 h 153"/>
                <a:gd name="T28" fmla="*/ 29 w 314"/>
                <a:gd name="T29" fmla="*/ 94 h 153"/>
                <a:gd name="T30" fmla="*/ 44 w 314"/>
                <a:gd name="T31" fmla="*/ 91 h 153"/>
                <a:gd name="T32" fmla="*/ 61 w 314"/>
                <a:gd name="T33" fmla="*/ 89 h 153"/>
                <a:gd name="T34" fmla="*/ 80 w 314"/>
                <a:gd name="T35" fmla="*/ 91 h 153"/>
                <a:gd name="T36" fmla="*/ 100 w 314"/>
                <a:gd name="T37" fmla="*/ 95 h 153"/>
                <a:gd name="T38" fmla="*/ 129 w 314"/>
                <a:gd name="T39" fmla="*/ 105 h 153"/>
                <a:gd name="T40" fmla="*/ 152 w 314"/>
                <a:gd name="T41" fmla="*/ 113 h 153"/>
                <a:gd name="T42" fmla="*/ 168 w 314"/>
                <a:gd name="T43" fmla="*/ 120 h 153"/>
                <a:gd name="T44" fmla="*/ 182 w 314"/>
                <a:gd name="T45" fmla="*/ 127 h 153"/>
                <a:gd name="T46" fmla="*/ 192 w 314"/>
                <a:gd name="T47" fmla="*/ 132 h 153"/>
                <a:gd name="T48" fmla="*/ 201 w 314"/>
                <a:gd name="T49" fmla="*/ 137 h 153"/>
                <a:gd name="T50" fmla="*/ 210 w 314"/>
                <a:gd name="T51" fmla="*/ 141 h 153"/>
                <a:gd name="T52" fmla="*/ 221 w 314"/>
                <a:gd name="T53" fmla="*/ 145 h 153"/>
                <a:gd name="T54" fmla="*/ 261 w 314"/>
                <a:gd name="T55" fmla="*/ 152 h 153"/>
                <a:gd name="T56" fmla="*/ 288 w 314"/>
                <a:gd name="T57" fmla="*/ 147 h 153"/>
                <a:gd name="T58" fmla="*/ 304 w 314"/>
                <a:gd name="T59" fmla="*/ 135 h 153"/>
                <a:gd name="T60" fmla="*/ 312 w 314"/>
                <a:gd name="T61" fmla="*/ 117 h 153"/>
                <a:gd name="T62" fmla="*/ 313 w 314"/>
                <a:gd name="T63" fmla="*/ 97 h 153"/>
                <a:gd name="T64" fmla="*/ 310 w 314"/>
                <a:gd name="T65" fmla="*/ 77 h 153"/>
                <a:gd name="T66" fmla="*/ 304 w 314"/>
                <a:gd name="T67" fmla="*/ 62 h 153"/>
                <a:gd name="T68" fmla="*/ 299 w 314"/>
                <a:gd name="T69" fmla="*/ 53 h 153"/>
                <a:gd name="T70" fmla="*/ 297 w 314"/>
                <a:gd name="T71" fmla="*/ 50 h 153"/>
                <a:gd name="T72" fmla="*/ 292 w 314"/>
                <a:gd name="T73" fmla="*/ 46 h 153"/>
                <a:gd name="T74" fmla="*/ 285 w 314"/>
                <a:gd name="T75" fmla="*/ 40 h 153"/>
                <a:gd name="T76" fmla="*/ 277 w 314"/>
                <a:gd name="T77" fmla="*/ 33 h 153"/>
                <a:gd name="T78" fmla="*/ 265 w 314"/>
                <a:gd name="T79" fmla="*/ 26 h 153"/>
                <a:gd name="T80" fmla="*/ 250 w 314"/>
                <a:gd name="T81" fmla="*/ 19 h 153"/>
                <a:gd name="T82" fmla="*/ 232 w 314"/>
                <a:gd name="T83" fmla="*/ 11 h 153"/>
                <a:gd name="T84" fmla="*/ 210 w 314"/>
                <a:gd name="T85" fmla="*/ 4 h 15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14"/>
                <a:gd name="T130" fmla="*/ 0 h 153"/>
                <a:gd name="T131" fmla="*/ 314 w 314"/>
                <a:gd name="T132" fmla="*/ 153 h 15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14" h="153">
                  <a:moveTo>
                    <a:pt x="210" y="4"/>
                  </a:moveTo>
                  <a:lnTo>
                    <a:pt x="185" y="0"/>
                  </a:lnTo>
                  <a:lnTo>
                    <a:pt x="162" y="0"/>
                  </a:lnTo>
                  <a:lnTo>
                    <a:pt x="143" y="1"/>
                  </a:lnTo>
                  <a:lnTo>
                    <a:pt x="126" y="5"/>
                  </a:lnTo>
                  <a:lnTo>
                    <a:pt x="113" y="10"/>
                  </a:lnTo>
                  <a:lnTo>
                    <a:pt x="104" y="14"/>
                  </a:lnTo>
                  <a:lnTo>
                    <a:pt x="98" y="19"/>
                  </a:lnTo>
                  <a:lnTo>
                    <a:pt x="96" y="19"/>
                  </a:lnTo>
                  <a:lnTo>
                    <a:pt x="0" y="97"/>
                  </a:lnTo>
                  <a:lnTo>
                    <a:pt x="0" y="107"/>
                  </a:lnTo>
                  <a:lnTo>
                    <a:pt x="2" y="105"/>
                  </a:lnTo>
                  <a:lnTo>
                    <a:pt x="8" y="102"/>
                  </a:lnTo>
                  <a:lnTo>
                    <a:pt x="17" y="98"/>
                  </a:lnTo>
                  <a:lnTo>
                    <a:pt x="29" y="94"/>
                  </a:lnTo>
                  <a:lnTo>
                    <a:pt x="44" y="91"/>
                  </a:lnTo>
                  <a:lnTo>
                    <a:pt x="61" y="89"/>
                  </a:lnTo>
                  <a:lnTo>
                    <a:pt x="80" y="91"/>
                  </a:lnTo>
                  <a:lnTo>
                    <a:pt x="100" y="95"/>
                  </a:lnTo>
                  <a:lnTo>
                    <a:pt x="129" y="105"/>
                  </a:lnTo>
                  <a:lnTo>
                    <a:pt x="152" y="113"/>
                  </a:lnTo>
                  <a:lnTo>
                    <a:pt x="168" y="120"/>
                  </a:lnTo>
                  <a:lnTo>
                    <a:pt x="182" y="127"/>
                  </a:lnTo>
                  <a:lnTo>
                    <a:pt x="192" y="132"/>
                  </a:lnTo>
                  <a:lnTo>
                    <a:pt x="201" y="137"/>
                  </a:lnTo>
                  <a:lnTo>
                    <a:pt x="210" y="141"/>
                  </a:lnTo>
                  <a:lnTo>
                    <a:pt x="221" y="145"/>
                  </a:lnTo>
                  <a:lnTo>
                    <a:pt x="261" y="152"/>
                  </a:lnTo>
                  <a:lnTo>
                    <a:pt x="288" y="147"/>
                  </a:lnTo>
                  <a:lnTo>
                    <a:pt x="304" y="135"/>
                  </a:lnTo>
                  <a:lnTo>
                    <a:pt x="312" y="117"/>
                  </a:lnTo>
                  <a:lnTo>
                    <a:pt x="313" y="97"/>
                  </a:lnTo>
                  <a:lnTo>
                    <a:pt x="310" y="77"/>
                  </a:lnTo>
                  <a:lnTo>
                    <a:pt x="304" y="62"/>
                  </a:lnTo>
                  <a:lnTo>
                    <a:pt x="299" y="53"/>
                  </a:lnTo>
                  <a:lnTo>
                    <a:pt x="297" y="50"/>
                  </a:lnTo>
                  <a:lnTo>
                    <a:pt x="292" y="46"/>
                  </a:lnTo>
                  <a:lnTo>
                    <a:pt x="285" y="40"/>
                  </a:lnTo>
                  <a:lnTo>
                    <a:pt x="277" y="33"/>
                  </a:lnTo>
                  <a:lnTo>
                    <a:pt x="265" y="26"/>
                  </a:lnTo>
                  <a:lnTo>
                    <a:pt x="250" y="19"/>
                  </a:lnTo>
                  <a:lnTo>
                    <a:pt x="232" y="11"/>
                  </a:lnTo>
                  <a:lnTo>
                    <a:pt x="210" y="4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2" name="Freeform 155"/>
            <p:cNvSpPr>
              <a:spLocks/>
            </p:cNvSpPr>
            <p:nvPr/>
          </p:nvSpPr>
          <p:spPr bwMode="auto">
            <a:xfrm>
              <a:off x="3176" y="2284"/>
              <a:ext cx="98" cy="91"/>
            </a:xfrm>
            <a:custGeom>
              <a:avLst/>
              <a:gdLst>
                <a:gd name="T0" fmla="*/ 0 w 98"/>
                <a:gd name="T1" fmla="*/ 90 h 91"/>
                <a:gd name="T2" fmla="*/ 0 w 98"/>
                <a:gd name="T3" fmla="*/ 89 h 91"/>
                <a:gd name="T4" fmla="*/ 0 w 98"/>
                <a:gd name="T5" fmla="*/ 89 h 91"/>
                <a:gd name="T6" fmla="*/ 0 w 98"/>
                <a:gd name="T7" fmla="*/ 87 h 91"/>
                <a:gd name="T8" fmla="*/ 0 w 98"/>
                <a:gd name="T9" fmla="*/ 85 h 91"/>
                <a:gd name="T10" fmla="*/ 0 w 98"/>
                <a:gd name="T11" fmla="*/ 85 h 91"/>
                <a:gd name="T12" fmla="*/ 0 w 98"/>
                <a:gd name="T13" fmla="*/ 83 h 91"/>
                <a:gd name="T14" fmla="*/ 0 w 98"/>
                <a:gd name="T15" fmla="*/ 81 h 91"/>
                <a:gd name="T16" fmla="*/ 0 w 98"/>
                <a:gd name="T17" fmla="*/ 80 h 91"/>
                <a:gd name="T18" fmla="*/ 5 w 98"/>
                <a:gd name="T19" fmla="*/ 75 h 91"/>
                <a:gd name="T20" fmla="*/ 16 w 98"/>
                <a:gd name="T21" fmla="*/ 65 h 91"/>
                <a:gd name="T22" fmla="*/ 30 w 98"/>
                <a:gd name="T23" fmla="*/ 53 h 91"/>
                <a:gd name="T24" fmla="*/ 47 w 98"/>
                <a:gd name="T25" fmla="*/ 39 h 91"/>
                <a:gd name="T26" fmla="*/ 63 w 98"/>
                <a:gd name="T27" fmla="*/ 25 h 91"/>
                <a:gd name="T28" fmla="*/ 78 w 98"/>
                <a:gd name="T29" fmla="*/ 12 h 91"/>
                <a:gd name="T30" fmla="*/ 89 w 98"/>
                <a:gd name="T31" fmla="*/ 4 h 91"/>
                <a:gd name="T32" fmla="*/ 94 w 98"/>
                <a:gd name="T33" fmla="*/ 0 h 91"/>
                <a:gd name="T34" fmla="*/ 95 w 98"/>
                <a:gd name="T35" fmla="*/ 0 h 91"/>
                <a:gd name="T36" fmla="*/ 96 w 98"/>
                <a:gd name="T37" fmla="*/ 0 h 91"/>
                <a:gd name="T38" fmla="*/ 97 w 98"/>
                <a:gd name="T39" fmla="*/ 0 h 91"/>
                <a:gd name="T40" fmla="*/ 97 w 98"/>
                <a:gd name="T41" fmla="*/ 0 h 91"/>
                <a:gd name="T42" fmla="*/ 97 w 98"/>
                <a:gd name="T43" fmla="*/ 0 h 91"/>
                <a:gd name="T44" fmla="*/ 96 w 98"/>
                <a:gd name="T45" fmla="*/ 0 h 91"/>
                <a:gd name="T46" fmla="*/ 96 w 98"/>
                <a:gd name="T47" fmla="*/ 0 h 91"/>
                <a:gd name="T48" fmla="*/ 96 w 98"/>
                <a:gd name="T49" fmla="*/ 0 h 91"/>
                <a:gd name="T50" fmla="*/ 92 w 98"/>
                <a:gd name="T51" fmla="*/ 3 h 91"/>
                <a:gd name="T52" fmla="*/ 82 w 98"/>
                <a:gd name="T53" fmla="*/ 12 h 91"/>
                <a:gd name="T54" fmla="*/ 67 w 98"/>
                <a:gd name="T55" fmla="*/ 25 h 91"/>
                <a:gd name="T56" fmla="*/ 50 w 98"/>
                <a:gd name="T57" fmla="*/ 39 h 91"/>
                <a:gd name="T58" fmla="*/ 33 w 98"/>
                <a:gd name="T59" fmla="*/ 53 h 91"/>
                <a:gd name="T60" fmla="*/ 19 w 98"/>
                <a:gd name="T61" fmla="*/ 66 h 91"/>
                <a:gd name="T62" fmla="*/ 8 w 98"/>
                <a:gd name="T63" fmla="*/ 75 h 91"/>
                <a:gd name="T64" fmla="*/ 4 w 98"/>
                <a:gd name="T65" fmla="*/ 80 h 91"/>
                <a:gd name="T66" fmla="*/ 3 w 98"/>
                <a:gd name="T67" fmla="*/ 81 h 91"/>
                <a:gd name="T68" fmla="*/ 3 w 98"/>
                <a:gd name="T69" fmla="*/ 83 h 91"/>
                <a:gd name="T70" fmla="*/ 3 w 98"/>
                <a:gd name="T71" fmla="*/ 85 h 91"/>
                <a:gd name="T72" fmla="*/ 3 w 98"/>
                <a:gd name="T73" fmla="*/ 85 h 91"/>
                <a:gd name="T74" fmla="*/ 3 w 98"/>
                <a:gd name="T75" fmla="*/ 87 h 91"/>
                <a:gd name="T76" fmla="*/ 3 w 98"/>
                <a:gd name="T77" fmla="*/ 88 h 91"/>
                <a:gd name="T78" fmla="*/ 3 w 98"/>
                <a:gd name="T79" fmla="*/ 89 h 91"/>
                <a:gd name="T80" fmla="*/ 3 w 98"/>
                <a:gd name="T81" fmla="*/ 89 h 91"/>
                <a:gd name="T82" fmla="*/ 0 w 98"/>
                <a:gd name="T83" fmla="*/ 90 h 9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98"/>
                <a:gd name="T127" fmla="*/ 0 h 91"/>
                <a:gd name="T128" fmla="*/ 98 w 98"/>
                <a:gd name="T129" fmla="*/ 91 h 9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98" h="91">
                  <a:moveTo>
                    <a:pt x="0" y="90"/>
                  </a:moveTo>
                  <a:lnTo>
                    <a:pt x="0" y="89"/>
                  </a:lnTo>
                  <a:lnTo>
                    <a:pt x="0" y="87"/>
                  </a:lnTo>
                  <a:lnTo>
                    <a:pt x="0" y="85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80"/>
                  </a:lnTo>
                  <a:lnTo>
                    <a:pt x="5" y="75"/>
                  </a:lnTo>
                  <a:lnTo>
                    <a:pt x="16" y="65"/>
                  </a:lnTo>
                  <a:lnTo>
                    <a:pt x="30" y="53"/>
                  </a:lnTo>
                  <a:lnTo>
                    <a:pt x="47" y="39"/>
                  </a:lnTo>
                  <a:lnTo>
                    <a:pt x="63" y="25"/>
                  </a:lnTo>
                  <a:lnTo>
                    <a:pt x="78" y="12"/>
                  </a:lnTo>
                  <a:lnTo>
                    <a:pt x="89" y="4"/>
                  </a:lnTo>
                  <a:lnTo>
                    <a:pt x="94" y="0"/>
                  </a:lnTo>
                  <a:lnTo>
                    <a:pt x="95" y="0"/>
                  </a:lnTo>
                  <a:lnTo>
                    <a:pt x="96" y="0"/>
                  </a:lnTo>
                  <a:lnTo>
                    <a:pt x="97" y="0"/>
                  </a:lnTo>
                  <a:lnTo>
                    <a:pt x="96" y="0"/>
                  </a:lnTo>
                  <a:lnTo>
                    <a:pt x="92" y="3"/>
                  </a:lnTo>
                  <a:lnTo>
                    <a:pt x="82" y="12"/>
                  </a:lnTo>
                  <a:lnTo>
                    <a:pt x="67" y="25"/>
                  </a:lnTo>
                  <a:lnTo>
                    <a:pt x="50" y="39"/>
                  </a:lnTo>
                  <a:lnTo>
                    <a:pt x="33" y="53"/>
                  </a:lnTo>
                  <a:lnTo>
                    <a:pt x="19" y="66"/>
                  </a:lnTo>
                  <a:lnTo>
                    <a:pt x="8" y="75"/>
                  </a:lnTo>
                  <a:lnTo>
                    <a:pt x="4" y="80"/>
                  </a:lnTo>
                  <a:lnTo>
                    <a:pt x="3" y="81"/>
                  </a:lnTo>
                  <a:lnTo>
                    <a:pt x="3" y="83"/>
                  </a:lnTo>
                  <a:lnTo>
                    <a:pt x="3" y="85"/>
                  </a:lnTo>
                  <a:lnTo>
                    <a:pt x="3" y="87"/>
                  </a:lnTo>
                  <a:lnTo>
                    <a:pt x="3" y="88"/>
                  </a:lnTo>
                  <a:lnTo>
                    <a:pt x="3" y="89"/>
                  </a:lnTo>
                  <a:lnTo>
                    <a:pt x="0" y="9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3" name="Freeform 156"/>
            <p:cNvSpPr>
              <a:spLocks/>
            </p:cNvSpPr>
            <p:nvPr/>
          </p:nvSpPr>
          <p:spPr bwMode="auto">
            <a:xfrm>
              <a:off x="3187" y="2320"/>
              <a:ext cx="40" cy="26"/>
            </a:xfrm>
            <a:custGeom>
              <a:avLst/>
              <a:gdLst>
                <a:gd name="T0" fmla="*/ 1 w 40"/>
                <a:gd name="T1" fmla="*/ 20 h 26"/>
                <a:gd name="T2" fmla="*/ 2 w 40"/>
                <a:gd name="T3" fmla="*/ 18 h 26"/>
                <a:gd name="T4" fmla="*/ 5 w 40"/>
                <a:gd name="T5" fmla="*/ 16 h 26"/>
                <a:gd name="T6" fmla="*/ 8 w 40"/>
                <a:gd name="T7" fmla="*/ 12 h 26"/>
                <a:gd name="T8" fmla="*/ 13 w 40"/>
                <a:gd name="T9" fmla="*/ 8 h 26"/>
                <a:gd name="T10" fmla="*/ 18 w 40"/>
                <a:gd name="T11" fmla="*/ 6 h 26"/>
                <a:gd name="T12" fmla="*/ 23 w 40"/>
                <a:gd name="T13" fmla="*/ 2 h 26"/>
                <a:gd name="T14" fmla="*/ 28 w 40"/>
                <a:gd name="T15" fmla="*/ 0 h 26"/>
                <a:gd name="T16" fmla="*/ 31 w 40"/>
                <a:gd name="T17" fmla="*/ 0 h 26"/>
                <a:gd name="T18" fmla="*/ 34 w 40"/>
                <a:gd name="T19" fmla="*/ 2 h 26"/>
                <a:gd name="T20" fmla="*/ 36 w 40"/>
                <a:gd name="T21" fmla="*/ 2 h 26"/>
                <a:gd name="T22" fmla="*/ 37 w 40"/>
                <a:gd name="T23" fmla="*/ 2 h 26"/>
                <a:gd name="T24" fmla="*/ 38 w 40"/>
                <a:gd name="T25" fmla="*/ 2 h 26"/>
                <a:gd name="T26" fmla="*/ 39 w 40"/>
                <a:gd name="T27" fmla="*/ 0 h 26"/>
                <a:gd name="T28" fmla="*/ 39 w 40"/>
                <a:gd name="T29" fmla="*/ 0 h 26"/>
                <a:gd name="T30" fmla="*/ 39 w 40"/>
                <a:gd name="T31" fmla="*/ 0 h 26"/>
                <a:gd name="T32" fmla="*/ 39 w 40"/>
                <a:gd name="T33" fmla="*/ 0 h 26"/>
                <a:gd name="T34" fmla="*/ 36 w 40"/>
                <a:gd name="T35" fmla="*/ 6 h 26"/>
                <a:gd name="T36" fmla="*/ 36 w 40"/>
                <a:gd name="T37" fmla="*/ 6 h 26"/>
                <a:gd name="T38" fmla="*/ 35 w 40"/>
                <a:gd name="T39" fmla="*/ 6 h 26"/>
                <a:gd name="T40" fmla="*/ 35 w 40"/>
                <a:gd name="T41" fmla="*/ 4 h 26"/>
                <a:gd name="T42" fmla="*/ 34 w 40"/>
                <a:gd name="T43" fmla="*/ 4 h 26"/>
                <a:gd name="T44" fmla="*/ 34 w 40"/>
                <a:gd name="T45" fmla="*/ 4 h 26"/>
                <a:gd name="T46" fmla="*/ 32 w 40"/>
                <a:gd name="T47" fmla="*/ 4 h 26"/>
                <a:gd name="T48" fmla="*/ 30 w 40"/>
                <a:gd name="T49" fmla="*/ 4 h 26"/>
                <a:gd name="T50" fmla="*/ 26 w 40"/>
                <a:gd name="T51" fmla="*/ 4 h 26"/>
                <a:gd name="T52" fmla="*/ 23 w 40"/>
                <a:gd name="T53" fmla="*/ 6 h 26"/>
                <a:gd name="T54" fmla="*/ 19 w 40"/>
                <a:gd name="T55" fmla="*/ 10 h 26"/>
                <a:gd name="T56" fmla="*/ 14 w 40"/>
                <a:gd name="T57" fmla="*/ 12 h 26"/>
                <a:gd name="T58" fmla="*/ 10 w 40"/>
                <a:gd name="T59" fmla="*/ 16 h 26"/>
                <a:gd name="T60" fmla="*/ 6 w 40"/>
                <a:gd name="T61" fmla="*/ 18 h 26"/>
                <a:gd name="T62" fmla="*/ 3 w 40"/>
                <a:gd name="T63" fmla="*/ 22 h 26"/>
                <a:gd name="T64" fmla="*/ 0 w 40"/>
                <a:gd name="T65" fmla="*/ 25 h 26"/>
                <a:gd name="T66" fmla="*/ 0 w 40"/>
                <a:gd name="T67" fmla="*/ 25 h 26"/>
                <a:gd name="T68" fmla="*/ 1 w 40"/>
                <a:gd name="T69" fmla="*/ 20 h 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"/>
                <a:gd name="T106" fmla="*/ 0 h 26"/>
                <a:gd name="T107" fmla="*/ 40 w 40"/>
                <a:gd name="T108" fmla="*/ 26 h 2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" h="26">
                  <a:moveTo>
                    <a:pt x="1" y="20"/>
                  </a:moveTo>
                  <a:lnTo>
                    <a:pt x="2" y="18"/>
                  </a:lnTo>
                  <a:lnTo>
                    <a:pt x="5" y="16"/>
                  </a:lnTo>
                  <a:lnTo>
                    <a:pt x="8" y="12"/>
                  </a:lnTo>
                  <a:lnTo>
                    <a:pt x="13" y="8"/>
                  </a:lnTo>
                  <a:lnTo>
                    <a:pt x="18" y="6"/>
                  </a:lnTo>
                  <a:lnTo>
                    <a:pt x="23" y="2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39" y="0"/>
                  </a:lnTo>
                  <a:lnTo>
                    <a:pt x="36" y="6"/>
                  </a:lnTo>
                  <a:lnTo>
                    <a:pt x="35" y="6"/>
                  </a:lnTo>
                  <a:lnTo>
                    <a:pt x="35" y="4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4"/>
                  </a:lnTo>
                  <a:lnTo>
                    <a:pt x="26" y="4"/>
                  </a:lnTo>
                  <a:lnTo>
                    <a:pt x="23" y="6"/>
                  </a:lnTo>
                  <a:lnTo>
                    <a:pt x="19" y="10"/>
                  </a:lnTo>
                  <a:lnTo>
                    <a:pt x="14" y="12"/>
                  </a:lnTo>
                  <a:lnTo>
                    <a:pt x="10" y="16"/>
                  </a:lnTo>
                  <a:lnTo>
                    <a:pt x="6" y="18"/>
                  </a:lnTo>
                  <a:lnTo>
                    <a:pt x="3" y="22"/>
                  </a:lnTo>
                  <a:lnTo>
                    <a:pt x="0" y="25"/>
                  </a:lnTo>
                  <a:lnTo>
                    <a:pt x="1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4056" name="Rectangle 157"/>
          <p:cNvSpPr>
            <a:spLocks noChangeArrowheads="1"/>
          </p:cNvSpPr>
          <p:nvPr/>
        </p:nvSpPr>
        <p:spPr bwMode="auto">
          <a:xfrm>
            <a:off x="2879725" y="4075113"/>
            <a:ext cx="184150" cy="307975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tIns="0" bIns="0" anchor="ctr">
            <a:spAutoFit/>
          </a:bodyPr>
          <a:lstStyle/>
          <a:p>
            <a:endParaRPr lang="zh-TW" altLang="en-US" sz="2000" b="1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84213"/>
            <a:ext cx="7467600" cy="584200"/>
          </a:xfrm>
        </p:spPr>
        <p:txBody>
          <a:bodyPr anchor="t">
            <a:spAutoFit/>
          </a:bodyPr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Item Category(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料號分類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建立的步驟</a:t>
            </a: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 flipH="1" flipV="1">
            <a:off x="4932363" y="2060575"/>
            <a:ext cx="3175" cy="3624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484438" y="1484313"/>
            <a:ext cx="5111750" cy="7207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457200" indent="-457200" eaLnBrk="0" hangingPunct="0"/>
            <a:r>
              <a:rPr lang="en-US" altLang="zh-TW" sz="2400" b="1">
                <a:latin typeface="微軟正黑體" pitchFamily="34" charset="-120"/>
                <a:ea typeface="微軟正黑體" pitchFamily="34" charset="-120"/>
              </a:rPr>
              <a:t>1.Item Category </a:t>
            </a:r>
          </a:p>
          <a:p>
            <a:pPr marL="457200" indent="-457200" eaLnBrk="0" hangingPunct="0"/>
            <a:r>
              <a:rPr lang="en-US" altLang="zh-TW" sz="2400" b="1">
                <a:latin typeface="微軟正黑體" pitchFamily="34" charset="-120"/>
                <a:ea typeface="微軟正黑體" pitchFamily="34" charset="-120"/>
              </a:rPr>
              <a:t>Key Flexfiled Structure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484438" y="3525838"/>
            <a:ext cx="5111750" cy="7667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b="1">
                <a:latin typeface="微軟正黑體" pitchFamily="34" charset="-120"/>
                <a:ea typeface="微軟正黑體" pitchFamily="34" charset="-120"/>
              </a:rPr>
              <a:t>3. Item Category Set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484438" y="4581525"/>
            <a:ext cx="5111750" cy="719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b="1">
                <a:latin typeface="微軟正黑體" pitchFamily="34" charset="-120"/>
                <a:ea typeface="微軟正黑體" pitchFamily="34" charset="-120"/>
              </a:rPr>
              <a:t>4. Default category sets </a:t>
            </a:r>
          </a:p>
          <a:p>
            <a:pPr eaLnBrk="0" hangingPunct="0"/>
            <a:r>
              <a:rPr lang="en-US" altLang="zh-TW" sz="2400" b="1">
                <a:latin typeface="微軟正黑體" pitchFamily="34" charset="-120"/>
                <a:ea typeface="微軟正黑體" pitchFamily="34" charset="-120"/>
              </a:rPr>
              <a:t>By function area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484438" y="5589588"/>
            <a:ext cx="5111750" cy="719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b="1">
                <a:latin typeface="微軟正黑體" pitchFamily="34" charset="-120"/>
                <a:ea typeface="微軟正黑體" pitchFamily="34" charset="-120"/>
              </a:rPr>
              <a:t>5. Assign categories to an item</a:t>
            </a:r>
          </a:p>
        </p:txBody>
      </p:sp>
      <p:sp>
        <p:nvSpPr>
          <p:cNvPr id="45064" name="Rectangle 4"/>
          <p:cNvSpPr>
            <a:spLocks noChangeArrowheads="1"/>
          </p:cNvSpPr>
          <p:nvPr/>
        </p:nvSpPr>
        <p:spPr bwMode="auto">
          <a:xfrm>
            <a:off x="2484438" y="2492375"/>
            <a:ext cx="5111750" cy="7207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457200" indent="-457200" eaLnBrk="0" hangingPunct="0"/>
            <a:r>
              <a:rPr lang="en-US" altLang="zh-TW" sz="2400" b="1">
                <a:latin typeface="微軟正黑體" pitchFamily="34" charset="-120"/>
                <a:ea typeface="微軟正黑體" pitchFamily="34" charset="-120"/>
              </a:rPr>
              <a:t>2. Item Category Code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Item Category Key Flexfield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Flexfields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Key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Segments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2003425"/>
            <a:ext cx="7035800" cy="4265613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Item Category Code(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分類代碼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ea typeface="新細明體" pitchFamily="18" charset="-120"/>
              </a:rPr>
              <a:t>Path: </a:t>
            </a:r>
            <a:r>
              <a:rPr lang="en-US" altLang="zh-TW" sz="2000" smtClean="0">
                <a:effectLst/>
                <a:ea typeface="新細明體" pitchFamily="18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ea typeface="新細明體" pitchFamily="18" charset="-120"/>
              </a:rPr>
              <a:t> </a:t>
            </a:r>
            <a:r>
              <a:rPr lang="en-US" altLang="zh-TW" sz="2000" smtClean="0">
                <a:effectLst/>
                <a:ea typeface="新細明體" pitchFamily="18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ea typeface="新細明體" pitchFamily="18" charset="-120"/>
              </a:rPr>
              <a:t>Setup </a:t>
            </a:r>
            <a:r>
              <a:rPr lang="en-US" altLang="zh-TW" sz="2000" smtClean="0">
                <a:effectLst/>
                <a:ea typeface="新細明體" pitchFamily="18" charset="-120"/>
                <a:sym typeface="Wingdings" pitchFamily="2" charset="2"/>
              </a:rPr>
              <a:t> Items  Categories  Category Codes</a:t>
            </a:r>
          </a:p>
          <a:p>
            <a:pPr eaLnBrk="1" hangingPunct="1"/>
            <a:endParaRPr lang="en-US" altLang="zh-TW" sz="2800" smtClean="0">
              <a:effectLst/>
            </a:endParaRPr>
          </a:p>
        </p:txBody>
      </p:sp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2420938"/>
            <a:ext cx="7199312" cy="34290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Item Category Set(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分類集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Items  Categories  Category Sets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813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513" y="2276475"/>
            <a:ext cx="4464050" cy="420052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8133" name="Line 6"/>
          <p:cNvSpPr>
            <a:spLocks noChangeShapeType="1"/>
          </p:cNvSpPr>
          <p:nvPr/>
        </p:nvSpPr>
        <p:spPr bwMode="auto">
          <a:xfrm>
            <a:off x="1219200" y="3860800"/>
            <a:ext cx="7467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732167" name="Text Box 7"/>
          <p:cNvSpPr txBox="1">
            <a:spLocks noChangeArrowheads="1"/>
          </p:cNvSpPr>
          <p:nvPr/>
        </p:nvSpPr>
        <p:spPr bwMode="auto">
          <a:xfrm>
            <a:off x="5724525" y="2997200"/>
            <a:ext cx="2978150" cy="693738"/>
          </a:xfrm>
          <a:prstGeom prst="rect">
            <a:avLst/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0" bIns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1600" b="1" dirty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MTL_CATEGORY_SETS_B</a:t>
            </a:r>
            <a:r>
              <a:rPr lang="zh-TW" altLang="en-US" sz="1600" b="1" dirty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b="1" dirty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/ MTL_CATEGORY_SETS_TL</a:t>
            </a:r>
          </a:p>
        </p:txBody>
      </p:sp>
      <p:sp>
        <p:nvSpPr>
          <p:cNvPr id="732168" name="Text Box 8"/>
          <p:cNvSpPr txBox="1">
            <a:spLocks noChangeArrowheads="1"/>
          </p:cNvSpPr>
          <p:nvPr/>
        </p:nvSpPr>
        <p:spPr bwMode="auto">
          <a:xfrm>
            <a:off x="1187450" y="5516563"/>
            <a:ext cx="3733800" cy="369887"/>
          </a:xfrm>
          <a:prstGeom prst="rect">
            <a:avLst/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0" bIns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b="1" dirty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MTL_CATEGORY_SET_VALID_CATS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Item Assignments(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料號指定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Items  Categories  Category Sets   (B)Assign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2420938"/>
            <a:ext cx="6010275" cy="367665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Default Category Set(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預設分類集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Items  Categories  Default Category Sets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2349500"/>
            <a:ext cx="5416550" cy="381635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Locations(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地點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Organizations  Locations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6408712" cy="41806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95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Item Catalogs(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料號型錄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2627313" y="2997200"/>
            <a:ext cx="4608512" cy="297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50" tIns="41275" rIns="82550" bIns="41275">
            <a:spAutoFit/>
          </a:bodyPr>
          <a:lstStyle/>
          <a:p>
            <a:pPr algn="l" eaLnBrk="0" hangingPunct="0">
              <a:spcBef>
                <a:spcPct val="50000"/>
              </a:spcBef>
              <a:tabLst>
                <a:tab pos="2395538" algn="l"/>
              </a:tabLst>
            </a:pPr>
            <a:r>
              <a:rPr lang="en-US" altLang="zh-TW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Use	Support</a:t>
            </a:r>
          </a:p>
          <a:p>
            <a:pPr algn="l" eaLnBrk="0" hangingPunct="0">
              <a:lnSpc>
                <a:spcPct val="90000"/>
              </a:lnSpc>
              <a:spcBef>
                <a:spcPct val="30000"/>
              </a:spcBef>
              <a:tabLst>
                <a:tab pos="2395538" algn="l"/>
              </a:tabLst>
            </a:pPr>
            <a:r>
              <a:rPr lang="en-US" altLang="zh-TW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Air/Surface	Land, road</a:t>
            </a:r>
          </a:p>
          <a:p>
            <a:pPr algn="l" eaLnBrk="0" hangingPunct="0">
              <a:lnSpc>
                <a:spcPct val="90000"/>
              </a:lnSpc>
              <a:spcBef>
                <a:spcPct val="30000"/>
              </a:spcBef>
              <a:tabLst>
                <a:tab pos="2395538" algn="l"/>
              </a:tabLst>
            </a:pPr>
            <a:r>
              <a:rPr lang="en-US" altLang="zh-TW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Weight	3000 kg</a:t>
            </a:r>
          </a:p>
          <a:p>
            <a:pPr algn="l" eaLnBrk="0" hangingPunct="0">
              <a:lnSpc>
                <a:spcPct val="90000"/>
              </a:lnSpc>
              <a:spcBef>
                <a:spcPct val="30000"/>
              </a:spcBef>
              <a:tabLst>
                <a:tab pos="2395538" algn="l"/>
              </a:tabLst>
            </a:pPr>
            <a:r>
              <a:rPr lang="en-US" altLang="zh-TW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Engine type	Diesel</a:t>
            </a:r>
          </a:p>
          <a:p>
            <a:pPr algn="l" eaLnBrk="0" hangingPunct="0">
              <a:lnSpc>
                <a:spcPct val="90000"/>
              </a:lnSpc>
              <a:spcBef>
                <a:spcPct val="30000"/>
              </a:spcBef>
              <a:tabLst>
                <a:tab pos="2395538" algn="l"/>
              </a:tabLst>
            </a:pPr>
            <a:r>
              <a:rPr lang="en-US" altLang="zh-TW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Primary color	Brown</a:t>
            </a:r>
          </a:p>
          <a:p>
            <a:pPr algn="l" eaLnBrk="0" hangingPunct="0">
              <a:lnSpc>
                <a:spcPct val="90000"/>
              </a:lnSpc>
              <a:spcBef>
                <a:spcPct val="30000"/>
              </a:spcBef>
              <a:tabLst>
                <a:tab pos="2395538" algn="l"/>
              </a:tabLst>
            </a:pPr>
            <a:r>
              <a:rPr lang="en-US" altLang="zh-TW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Secondary colors	Green, tan</a:t>
            </a:r>
          </a:p>
          <a:p>
            <a:pPr algn="l" eaLnBrk="0" hangingPunct="0">
              <a:lnSpc>
                <a:spcPct val="90000"/>
              </a:lnSpc>
              <a:spcBef>
                <a:spcPct val="30000"/>
              </a:spcBef>
              <a:tabLst>
                <a:tab pos="2395538" algn="l"/>
              </a:tabLst>
            </a:pPr>
            <a:r>
              <a:rPr lang="en-US" altLang="zh-TW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Axles	Four</a:t>
            </a:r>
          </a:p>
          <a:p>
            <a:pPr algn="l" eaLnBrk="0" hangingPunct="0">
              <a:lnSpc>
                <a:spcPct val="90000"/>
              </a:lnSpc>
              <a:spcBef>
                <a:spcPct val="30000"/>
              </a:spcBef>
              <a:tabLst>
                <a:tab pos="2395538" algn="l"/>
              </a:tabLst>
            </a:pPr>
            <a:r>
              <a:rPr lang="en-US" altLang="zh-TW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Tire type	500 mm rad</a:t>
            </a:r>
          </a:p>
        </p:txBody>
      </p:sp>
      <p:grpSp>
        <p:nvGrpSpPr>
          <p:cNvPr id="51204" name="Group 5"/>
          <p:cNvGrpSpPr>
            <a:grpSpLocks/>
          </p:cNvGrpSpPr>
          <p:nvPr/>
        </p:nvGrpSpPr>
        <p:grpSpPr bwMode="auto">
          <a:xfrm>
            <a:off x="2438400" y="1524000"/>
            <a:ext cx="1223963" cy="1263650"/>
            <a:chOff x="2495" y="884"/>
            <a:chExt cx="771" cy="796"/>
          </a:xfrm>
        </p:grpSpPr>
        <p:sp>
          <p:nvSpPr>
            <p:cNvPr id="51206" name="Freeform 6"/>
            <p:cNvSpPr>
              <a:spLocks/>
            </p:cNvSpPr>
            <p:nvPr/>
          </p:nvSpPr>
          <p:spPr bwMode="auto">
            <a:xfrm>
              <a:off x="2649" y="1342"/>
              <a:ext cx="81" cy="142"/>
            </a:xfrm>
            <a:custGeom>
              <a:avLst/>
              <a:gdLst>
                <a:gd name="T0" fmla="*/ 80 w 81"/>
                <a:gd name="T1" fmla="*/ 65 h 142"/>
                <a:gd name="T2" fmla="*/ 77 w 81"/>
                <a:gd name="T3" fmla="*/ 52 h 142"/>
                <a:gd name="T4" fmla="*/ 74 w 81"/>
                <a:gd name="T5" fmla="*/ 39 h 142"/>
                <a:gd name="T6" fmla="*/ 72 w 81"/>
                <a:gd name="T7" fmla="*/ 28 h 142"/>
                <a:gd name="T8" fmla="*/ 66 w 81"/>
                <a:gd name="T9" fmla="*/ 18 h 142"/>
                <a:gd name="T10" fmla="*/ 62 w 81"/>
                <a:gd name="T11" fmla="*/ 10 h 142"/>
                <a:gd name="T12" fmla="*/ 57 w 81"/>
                <a:gd name="T13" fmla="*/ 3 h 142"/>
                <a:gd name="T14" fmla="*/ 51 w 81"/>
                <a:gd name="T15" fmla="*/ 1 h 142"/>
                <a:gd name="T16" fmla="*/ 45 w 81"/>
                <a:gd name="T17" fmla="*/ 0 h 142"/>
                <a:gd name="T18" fmla="*/ 18 w 81"/>
                <a:gd name="T19" fmla="*/ 3 h 142"/>
                <a:gd name="T20" fmla="*/ 18 w 81"/>
                <a:gd name="T21" fmla="*/ 6 h 142"/>
                <a:gd name="T22" fmla="*/ 14 w 81"/>
                <a:gd name="T23" fmla="*/ 10 h 142"/>
                <a:gd name="T24" fmla="*/ 10 w 81"/>
                <a:gd name="T25" fmla="*/ 15 h 142"/>
                <a:gd name="T26" fmla="*/ 6 w 81"/>
                <a:gd name="T27" fmla="*/ 22 h 142"/>
                <a:gd name="T28" fmla="*/ 3 w 81"/>
                <a:gd name="T29" fmla="*/ 31 h 142"/>
                <a:gd name="T30" fmla="*/ 1 w 81"/>
                <a:gd name="T31" fmla="*/ 40 h 142"/>
                <a:gd name="T32" fmla="*/ 1 w 81"/>
                <a:gd name="T33" fmla="*/ 51 h 142"/>
                <a:gd name="T34" fmla="*/ 0 w 81"/>
                <a:gd name="T35" fmla="*/ 63 h 142"/>
                <a:gd name="T36" fmla="*/ 0 w 81"/>
                <a:gd name="T37" fmla="*/ 75 h 142"/>
                <a:gd name="T38" fmla="*/ 2 w 81"/>
                <a:gd name="T39" fmla="*/ 88 h 142"/>
                <a:gd name="T40" fmla="*/ 5 w 81"/>
                <a:gd name="T41" fmla="*/ 101 h 142"/>
                <a:gd name="T42" fmla="*/ 7 w 81"/>
                <a:gd name="T43" fmla="*/ 113 h 142"/>
                <a:gd name="T44" fmla="*/ 13 w 81"/>
                <a:gd name="T45" fmla="*/ 122 h 142"/>
                <a:gd name="T46" fmla="*/ 17 w 81"/>
                <a:gd name="T47" fmla="*/ 130 h 142"/>
                <a:gd name="T48" fmla="*/ 22 w 81"/>
                <a:gd name="T49" fmla="*/ 137 h 142"/>
                <a:gd name="T50" fmla="*/ 28 w 81"/>
                <a:gd name="T51" fmla="*/ 139 h 142"/>
                <a:gd name="T52" fmla="*/ 34 w 81"/>
                <a:gd name="T53" fmla="*/ 141 h 142"/>
                <a:gd name="T54" fmla="*/ 35 w 81"/>
                <a:gd name="T55" fmla="*/ 141 h 142"/>
                <a:gd name="T56" fmla="*/ 35 w 81"/>
                <a:gd name="T57" fmla="*/ 141 h 142"/>
                <a:gd name="T58" fmla="*/ 35 w 81"/>
                <a:gd name="T59" fmla="*/ 141 h 142"/>
                <a:gd name="T60" fmla="*/ 36 w 81"/>
                <a:gd name="T61" fmla="*/ 141 h 142"/>
                <a:gd name="T62" fmla="*/ 36 w 81"/>
                <a:gd name="T63" fmla="*/ 141 h 142"/>
                <a:gd name="T64" fmla="*/ 36 w 81"/>
                <a:gd name="T65" fmla="*/ 141 h 142"/>
                <a:gd name="T66" fmla="*/ 38 w 81"/>
                <a:gd name="T67" fmla="*/ 141 h 142"/>
                <a:gd name="T68" fmla="*/ 38 w 81"/>
                <a:gd name="T69" fmla="*/ 141 h 142"/>
                <a:gd name="T70" fmla="*/ 55 w 81"/>
                <a:gd name="T71" fmla="*/ 137 h 142"/>
                <a:gd name="T72" fmla="*/ 60 w 81"/>
                <a:gd name="T73" fmla="*/ 134 h 142"/>
                <a:gd name="T74" fmla="*/ 65 w 81"/>
                <a:gd name="T75" fmla="*/ 130 h 142"/>
                <a:gd name="T76" fmla="*/ 70 w 81"/>
                <a:gd name="T77" fmla="*/ 123 h 142"/>
                <a:gd name="T78" fmla="*/ 74 w 81"/>
                <a:gd name="T79" fmla="*/ 114 h 142"/>
                <a:gd name="T80" fmla="*/ 77 w 81"/>
                <a:gd name="T81" fmla="*/ 105 h 142"/>
                <a:gd name="T82" fmla="*/ 78 w 81"/>
                <a:gd name="T83" fmla="*/ 93 h 142"/>
                <a:gd name="T84" fmla="*/ 80 w 81"/>
                <a:gd name="T85" fmla="*/ 80 h 142"/>
                <a:gd name="T86" fmla="*/ 80 w 81"/>
                <a:gd name="T87" fmla="*/ 65 h 14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1"/>
                <a:gd name="T133" fmla="*/ 0 h 142"/>
                <a:gd name="T134" fmla="*/ 81 w 81"/>
                <a:gd name="T135" fmla="*/ 142 h 14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1" h="142">
                  <a:moveTo>
                    <a:pt x="80" y="65"/>
                  </a:moveTo>
                  <a:lnTo>
                    <a:pt x="77" y="52"/>
                  </a:lnTo>
                  <a:lnTo>
                    <a:pt x="74" y="39"/>
                  </a:lnTo>
                  <a:lnTo>
                    <a:pt x="72" y="28"/>
                  </a:lnTo>
                  <a:lnTo>
                    <a:pt x="66" y="18"/>
                  </a:lnTo>
                  <a:lnTo>
                    <a:pt x="62" y="10"/>
                  </a:lnTo>
                  <a:lnTo>
                    <a:pt x="57" y="3"/>
                  </a:lnTo>
                  <a:lnTo>
                    <a:pt x="51" y="1"/>
                  </a:lnTo>
                  <a:lnTo>
                    <a:pt x="45" y="0"/>
                  </a:lnTo>
                  <a:lnTo>
                    <a:pt x="18" y="3"/>
                  </a:lnTo>
                  <a:lnTo>
                    <a:pt x="18" y="6"/>
                  </a:lnTo>
                  <a:lnTo>
                    <a:pt x="14" y="10"/>
                  </a:lnTo>
                  <a:lnTo>
                    <a:pt x="10" y="15"/>
                  </a:lnTo>
                  <a:lnTo>
                    <a:pt x="6" y="22"/>
                  </a:lnTo>
                  <a:lnTo>
                    <a:pt x="3" y="31"/>
                  </a:lnTo>
                  <a:lnTo>
                    <a:pt x="1" y="40"/>
                  </a:lnTo>
                  <a:lnTo>
                    <a:pt x="1" y="51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2" y="88"/>
                  </a:lnTo>
                  <a:lnTo>
                    <a:pt x="5" y="101"/>
                  </a:lnTo>
                  <a:lnTo>
                    <a:pt x="7" y="113"/>
                  </a:lnTo>
                  <a:lnTo>
                    <a:pt x="13" y="122"/>
                  </a:lnTo>
                  <a:lnTo>
                    <a:pt x="17" y="130"/>
                  </a:lnTo>
                  <a:lnTo>
                    <a:pt x="22" y="137"/>
                  </a:lnTo>
                  <a:lnTo>
                    <a:pt x="28" y="139"/>
                  </a:lnTo>
                  <a:lnTo>
                    <a:pt x="34" y="141"/>
                  </a:lnTo>
                  <a:lnTo>
                    <a:pt x="35" y="141"/>
                  </a:lnTo>
                  <a:lnTo>
                    <a:pt x="36" y="141"/>
                  </a:lnTo>
                  <a:lnTo>
                    <a:pt x="38" y="141"/>
                  </a:lnTo>
                  <a:lnTo>
                    <a:pt x="55" y="137"/>
                  </a:lnTo>
                  <a:lnTo>
                    <a:pt x="60" y="134"/>
                  </a:lnTo>
                  <a:lnTo>
                    <a:pt x="65" y="130"/>
                  </a:lnTo>
                  <a:lnTo>
                    <a:pt x="70" y="123"/>
                  </a:lnTo>
                  <a:lnTo>
                    <a:pt x="74" y="114"/>
                  </a:lnTo>
                  <a:lnTo>
                    <a:pt x="77" y="105"/>
                  </a:lnTo>
                  <a:lnTo>
                    <a:pt x="78" y="93"/>
                  </a:lnTo>
                  <a:lnTo>
                    <a:pt x="80" y="80"/>
                  </a:lnTo>
                  <a:lnTo>
                    <a:pt x="80" y="65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07" name="Freeform 7"/>
            <p:cNvSpPr>
              <a:spLocks/>
            </p:cNvSpPr>
            <p:nvPr/>
          </p:nvSpPr>
          <p:spPr bwMode="auto">
            <a:xfrm>
              <a:off x="2645" y="1344"/>
              <a:ext cx="60" cy="139"/>
            </a:xfrm>
            <a:custGeom>
              <a:avLst/>
              <a:gdLst>
                <a:gd name="T0" fmla="*/ 34 w 60"/>
                <a:gd name="T1" fmla="*/ 138 h 139"/>
                <a:gd name="T2" fmla="*/ 40 w 60"/>
                <a:gd name="T3" fmla="*/ 135 h 139"/>
                <a:gd name="T4" fmla="*/ 45 w 60"/>
                <a:gd name="T5" fmla="*/ 131 h 139"/>
                <a:gd name="T6" fmla="*/ 49 w 60"/>
                <a:gd name="T7" fmla="*/ 124 h 139"/>
                <a:gd name="T8" fmla="*/ 53 w 60"/>
                <a:gd name="T9" fmla="*/ 115 h 139"/>
                <a:gd name="T10" fmla="*/ 56 w 60"/>
                <a:gd name="T11" fmla="*/ 104 h 139"/>
                <a:gd name="T12" fmla="*/ 57 w 60"/>
                <a:gd name="T13" fmla="*/ 92 h 139"/>
                <a:gd name="T14" fmla="*/ 59 w 60"/>
                <a:gd name="T15" fmla="*/ 80 h 139"/>
                <a:gd name="T16" fmla="*/ 59 w 60"/>
                <a:gd name="T17" fmla="*/ 66 h 139"/>
                <a:gd name="T18" fmla="*/ 57 w 60"/>
                <a:gd name="T19" fmla="*/ 53 h 139"/>
                <a:gd name="T20" fmla="*/ 55 w 60"/>
                <a:gd name="T21" fmla="*/ 39 h 139"/>
                <a:gd name="T22" fmla="*/ 51 w 60"/>
                <a:gd name="T23" fmla="*/ 27 h 139"/>
                <a:gd name="T24" fmla="*/ 47 w 60"/>
                <a:gd name="T25" fmla="*/ 18 h 139"/>
                <a:gd name="T26" fmla="*/ 41 w 60"/>
                <a:gd name="T27" fmla="*/ 10 h 139"/>
                <a:gd name="T28" fmla="*/ 36 w 60"/>
                <a:gd name="T29" fmla="*/ 3 h 139"/>
                <a:gd name="T30" fmla="*/ 30 w 60"/>
                <a:gd name="T31" fmla="*/ 0 h 139"/>
                <a:gd name="T32" fmla="*/ 24 w 60"/>
                <a:gd name="T33" fmla="*/ 0 h 139"/>
                <a:gd name="T34" fmla="*/ 18 w 60"/>
                <a:gd name="T35" fmla="*/ 1 h 139"/>
                <a:gd name="T36" fmla="*/ 13 w 60"/>
                <a:gd name="T37" fmla="*/ 5 h 139"/>
                <a:gd name="T38" fmla="*/ 9 w 60"/>
                <a:gd name="T39" fmla="*/ 11 h 139"/>
                <a:gd name="T40" fmla="*/ 5 w 60"/>
                <a:gd name="T41" fmla="*/ 21 h 139"/>
                <a:gd name="T42" fmla="*/ 2 w 60"/>
                <a:gd name="T43" fmla="*/ 31 h 139"/>
                <a:gd name="T44" fmla="*/ 1 w 60"/>
                <a:gd name="T45" fmla="*/ 43 h 139"/>
                <a:gd name="T46" fmla="*/ 0 w 60"/>
                <a:gd name="T47" fmla="*/ 57 h 139"/>
                <a:gd name="T48" fmla="*/ 0 w 60"/>
                <a:gd name="T49" fmla="*/ 70 h 139"/>
                <a:gd name="T50" fmla="*/ 1 w 60"/>
                <a:gd name="T51" fmla="*/ 84 h 139"/>
                <a:gd name="T52" fmla="*/ 3 w 60"/>
                <a:gd name="T53" fmla="*/ 96 h 139"/>
                <a:gd name="T54" fmla="*/ 7 w 60"/>
                <a:gd name="T55" fmla="*/ 108 h 139"/>
                <a:gd name="T56" fmla="*/ 11 w 60"/>
                <a:gd name="T57" fmla="*/ 118 h 139"/>
                <a:gd name="T58" fmla="*/ 17 w 60"/>
                <a:gd name="T59" fmla="*/ 127 h 139"/>
                <a:gd name="T60" fmla="*/ 22 w 60"/>
                <a:gd name="T61" fmla="*/ 132 h 139"/>
                <a:gd name="T62" fmla="*/ 28 w 60"/>
                <a:gd name="T63" fmla="*/ 136 h 139"/>
                <a:gd name="T64" fmla="*/ 34 w 60"/>
                <a:gd name="T65" fmla="*/ 138 h 13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0"/>
                <a:gd name="T100" fmla="*/ 0 h 139"/>
                <a:gd name="T101" fmla="*/ 60 w 60"/>
                <a:gd name="T102" fmla="*/ 139 h 13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0" h="139">
                  <a:moveTo>
                    <a:pt x="34" y="138"/>
                  </a:moveTo>
                  <a:lnTo>
                    <a:pt x="40" y="135"/>
                  </a:lnTo>
                  <a:lnTo>
                    <a:pt x="45" y="131"/>
                  </a:lnTo>
                  <a:lnTo>
                    <a:pt x="49" y="124"/>
                  </a:lnTo>
                  <a:lnTo>
                    <a:pt x="53" y="115"/>
                  </a:lnTo>
                  <a:lnTo>
                    <a:pt x="56" y="104"/>
                  </a:lnTo>
                  <a:lnTo>
                    <a:pt x="57" y="92"/>
                  </a:lnTo>
                  <a:lnTo>
                    <a:pt x="59" y="80"/>
                  </a:lnTo>
                  <a:lnTo>
                    <a:pt x="59" y="66"/>
                  </a:lnTo>
                  <a:lnTo>
                    <a:pt x="57" y="53"/>
                  </a:lnTo>
                  <a:lnTo>
                    <a:pt x="55" y="39"/>
                  </a:lnTo>
                  <a:lnTo>
                    <a:pt x="51" y="27"/>
                  </a:lnTo>
                  <a:lnTo>
                    <a:pt x="47" y="18"/>
                  </a:lnTo>
                  <a:lnTo>
                    <a:pt x="41" y="10"/>
                  </a:lnTo>
                  <a:lnTo>
                    <a:pt x="36" y="3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1"/>
                  </a:lnTo>
                  <a:lnTo>
                    <a:pt x="13" y="5"/>
                  </a:lnTo>
                  <a:lnTo>
                    <a:pt x="9" y="11"/>
                  </a:lnTo>
                  <a:lnTo>
                    <a:pt x="5" y="21"/>
                  </a:lnTo>
                  <a:lnTo>
                    <a:pt x="2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1" y="84"/>
                  </a:lnTo>
                  <a:lnTo>
                    <a:pt x="3" y="96"/>
                  </a:lnTo>
                  <a:lnTo>
                    <a:pt x="7" y="108"/>
                  </a:lnTo>
                  <a:lnTo>
                    <a:pt x="11" y="118"/>
                  </a:lnTo>
                  <a:lnTo>
                    <a:pt x="17" y="127"/>
                  </a:lnTo>
                  <a:lnTo>
                    <a:pt x="22" y="132"/>
                  </a:lnTo>
                  <a:lnTo>
                    <a:pt x="28" y="136"/>
                  </a:lnTo>
                  <a:lnTo>
                    <a:pt x="34" y="138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08" name="Freeform 8"/>
            <p:cNvSpPr>
              <a:spLocks/>
            </p:cNvSpPr>
            <p:nvPr/>
          </p:nvSpPr>
          <p:spPr bwMode="auto">
            <a:xfrm>
              <a:off x="2657" y="1368"/>
              <a:ext cx="35" cy="92"/>
            </a:xfrm>
            <a:custGeom>
              <a:avLst/>
              <a:gdLst>
                <a:gd name="T0" fmla="*/ 19 w 35"/>
                <a:gd name="T1" fmla="*/ 91 h 92"/>
                <a:gd name="T2" fmla="*/ 23 w 35"/>
                <a:gd name="T3" fmla="*/ 89 h 92"/>
                <a:gd name="T4" fmla="*/ 26 w 35"/>
                <a:gd name="T5" fmla="*/ 87 h 92"/>
                <a:gd name="T6" fmla="*/ 28 w 35"/>
                <a:gd name="T7" fmla="*/ 83 h 92"/>
                <a:gd name="T8" fmla="*/ 30 w 35"/>
                <a:gd name="T9" fmla="*/ 76 h 92"/>
                <a:gd name="T10" fmla="*/ 32 w 35"/>
                <a:gd name="T11" fmla="*/ 70 h 92"/>
                <a:gd name="T12" fmla="*/ 34 w 35"/>
                <a:gd name="T13" fmla="*/ 62 h 92"/>
                <a:gd name="T14" fmla="*/ 34 w 35"/>
                <a:gd name="T15" fmla="*/ 53 h 92"/>
                <a:gd name="T16" fmla="*/ 34 w 35"/>
                <a:gd name="T17" fmla="*/ 44 h 92"/>
                <a:gd name="T18" fmla="*/ 32 w 35"/>
                <a:gd name="T19" fmla="*/ 35 h 92"/>
                <a:gd name="T20" fmla="*/ 31 w 35"/>
                <a:gd name="T21" fmla="*/ 27 h 92"/>
                <a:gd name="T22" fmla="*/ 28 w 35"/>
                <a:gd name="T23" fmla="*/ 19 h 92"/>
                <a:gd name="T24" fmla="*/ 27 w 35"/>
                <a:gd name="T25" fmla="*/ 13 h 92"/>
                <a:gd name="T26" fmla="*/ 23 w 35"/>
                <a:gd name="T27" fmla="*/ 7 h 92"/>
                <a:gd name="T28" fmla="*/ 20 w 35"/>
                <a:gd name="T29" fmla="*/ 3 h 92"/>
                <a:gd name="T30" fmla="*/ 18 w 35"/>
                <a:gd name="T31" fmla="*/ 1 h 92"/>
                <a:gd name="T32" fmla="*/ 14 w 35"/>
                <a:gd name="T33" fmla="*/ 0 h 92"/>
                <a:gd name="T34" fmla="*/ 11 w 35"/>
                <a:gd name="T35" fmla="*/ 1 h 92"/>
                <a:gd name="T36" fmla="*/ 7 w 35"/>
                <a:gd name="T37" fmla="*/ 5 h 92"/>
                <a:gd name="T38" fmla="*/ 5 w 35"/>
                <a:gd name="T39" fmla="*/ 9 h 92"/>
                <a:gd name="T40" fmla="*/ 3 w 35"/>
                <a:gd name="T41" fmla="*/ 14 h 92"/>
                <a:gd name="T42" fmla="*/ 1 w 35"/>
                <a:gd name="T43" fmla="*/ 22 h 92"/>
                <a:gd name="T44" fmla="*/ 1 w 35"/>
                <a:gd name="T45" fmla="*/ 29 h 92"/>
                <a:gd name="T46" fmla="*/ 0 w 35"/>
                <a:gd name="T47" fmla="*/ 37 h 92"/>
                <a:gd name="T48" fmla="*/ 1 w 35"/>
                <a:gd name="T49" fmla="*/ 46 h 92"/>
                <a:gd name="T50" fmla="*/ 1 w 35"/>
                <a:gd name="T51" fmla="*/ 55 h 92"/>
                <a:gd name="T52" fmla="*/ 2 w 35"/>
                <a:gd name="T53" fmla="*/ 65 h 92"/>
                <a:gd name="T54" fmla="*/ 5 w 35"/>
                <a:gd name="T55" fmla="*/ 72 h 92"/>
                <a:gd name="T56" fmla="*/ 7 w 35"/>
                <a:gd name="T57" fmla="*/ 79 h 92"/>
                <a:gd name="T58" fmla="*/ 10 w 35"/>
                <a:gd name="T59" fmla="*/ 84 h 92"/>
                <a:gd name="T60" fmla="*/ 13 w 35"/>
                <a:gd name="T61" fmla="*/ 88 h 92"/>
                <a:gd name="T62" fmla="*/ 17 w 35"/>
                <a:gd name="T63" fmla="*/ 91 h 92"/>
                <a:gd name="T64" fmla="*/ 19 w 35"/>
                <a:gd name="T65" fmla="*/ 91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"/>
                <a:gd name="T100" fmla="*/ 0 h 92"/>
                <a:gd name="T101" fmla="*/ 35 w 35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" h="92">
                  <a:moveTo>
                    <a:pt x="19" y="91"/>
                  </a:moveTo>
                  <a:lnTo>
                    <a:pt x="23" y="89"/>
                  </a:lnTo>
                  <a:lnTo>
                    <a:pt x="26" y="87"/>
                  </a:lnTo>
                  <a:lnTo>
                    <a:pt x="28" y="83"/>
                  </a:lnTo>
                  <a:lnTo>
                    <a:pt x="30" y="76"/>
                  </a:lnTo>
                  <a:lnTo>
                    <a:pt x="32" y="70"/>
                  </a:lnTo>
                  <a:lnTo>
                    <a:pt x="34" y="62"/>
                  </a:lnTo>
                  <a:lnTo>
                    <a:pt x="34" y="53"/>
                  </a:lnTo>
                  <a:lnTo>
                    <a:pt x="34" y="44"/>
                  </a:lnTo>
                  <a:lnTo>
                    <a:pt x="32" y="35"/>
                  </a:lnTo>
                  <a:lnTo>
                    <a:pt x="31" y="27"/>
                  </a:lnTo>
                  <a:lnTo>
                    <a:pt x="28" y="19"/>
                  </a:lnTo>
                  <a:lnTo>
                    <a:pt x="27" y="13"/>
                  </a:lnTo>
                  <a:lnTo>
                    <a:pt x="23" y="7"/>
                  </a:lnTo>
                  <a:lnTo>
                    <a:pt x="20" y="3"/>
                  </a:lnTo>
                  <a:lnTo>
                    <a:pt x="18" y="1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7" y="5"/>
                  </a:lnTo>
                  <a:lnTo>
                    <a:pt x="5" y="9"/>
                  </a:lnTo>
                  <a:lnTo>
                    <a:pt x="3" y="14"/>
                  </a:lnTo>
                  <a:lnTo>
                    <a:pt x="1" y="22"/>
                  </a:lnTo>
                  <a:lnTo>
                    <a:pt x="1" y="29"/>
                  </a:lnTo>
                  <a:lnTo>
                    <a:pt x="0" y="37"/>
                  </a:lnTo>
                  <a:lnTo>
                    <a:pt x="1" y="46"/>
                  </a:lnTo>
                  <a:lnTo>
                    <a:pt x="1" y="55"/>
                  </a:lnTo>
                  <a:lnTo>
                    <a:pt x="2" y="65"/>
                  </a:lnTo>
                  <a:lnTo>
                    <a:pt x="5" y="72"/>
                  </a:lnTo>
                  <a:lnTo>
                    <a:pt x="7" y="79"/>
                  </a:lnTo>
                  <a:lnTo>
                    <a:pt x="10" y="84"/>
                  </a:lnTo>
                  <a:lnTo>
                    <a:pt x="13" y="88"/>
                  </a:lnTo>
                  <a:lnTo>
                    <a:pt x="17" y="91"/>
                  </a:lnTo>
                  <a:lnTo>
                    <a:pt x="19" y="9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09" name="Freeform 9"/>
            <p:cNvSpPr>
              <a:spLocks/>
            </p:cNvSpPr>
            <p:nvPr/>
          </p:nvSpPr>
          <p:spPr bwMode="auto">
            <a:xfrm>
              <a:off x="2509" y="1189"/>
              <a:ext cx="80" cy="143"/>
            </a:xfrm>
            <a:custGeom>
              <a:avLst/>
              <a:gdLst>
                <a:gd name="T0" fmla="*/ 79 w 80"/>
                <a:gd name="T1" fmla="*/ 66 h 143"/>
                <a:gd name="T2" fmla="*/ 76 w 80"/>
                <a:gd name="T3" fmla="*/ 53 h 143"/>
                <a:gd name="T4" fmla="*/ 73 w 80"/>
                <a:gd name="T5" fmla="*/ 39 h 143"/>
                <a:gd name="T6" fmla="*/ 71 w 80"/>
                <a:gd name="T7" fmla="*/ 27 h 143"/>
                <a:gd name="T8" fmla="*/ 67 w 80"/>
                <a:gd name="T9" fmla="*/ 18 h 143"/>
                <a:gd name="T10" fmla="*/ 62 w 80"/>
                <a:gd name="T11" fmla="*/ 10 h 143"/>
                <a:gd name="T12" fmla="*/ 56 w 80"/>
                <a:gd name="T13" fmla="*/ 3 h 143"/>
                <a:gd name="T14" fmla="*/ 50 w 80"/>
                <a:gd name="T15" fmla="*/ 0 h 143"/>
                <a:gd name="T16" fmla="*/ 45 w 80"/>
                <a:gd name="T17" fmla="*/ 0 h 143"/>
                <a:gd name="T18" fmla="*/ 18 w 80"/>
                <a:gd name="T19" fmla="*/ 3 h 143"/>
                <a:gd name="T20" fmla="*/ 18 w 80"/>
                <a:gd name="T21" fmla="*/ 6 h 143"/>
                <a:gd name="T22" fmla="*/ 14 w 80"/>
                <a:gd name="T23" fmla="*/ 10 h 143"/>
                <a:gd name="T24" fmla="*/ 10 w 80"/>
                <a:gd name="T25" fmla="*/ 15 h 143"/>
                <a:gd name="T26" fmla="*/ 6 w 80"/>
                <a:gd name="T27" fmla="*/ 22 h 143"/>
                <a:gd name="T28" fmla="*/ 3 w 80"/>
                <a:gd name="T29" fmla="*/ 31 h 143"/>
                <a:gd name="T30" fmla="*/ 2 w 80"/>
                <a:gd name="T31" fmla="*/ 41 h 143"/>
                <a:gd name="T32" fmla="*/ 1 w 80"/>
                <a:gd name="T33" fmla="*/ 51 h 143"/>
                <a:gd name="T34" fmla="*/ 0 w 80"/>
                <a:gd name="T35" fmla="*/ 62 h 143"/>
                <a:gd name="T36" fmla="*/ 1 w 80"/>
                <a:gd name="T37" fmla="*/ 75 h 143"/>
                <a:gd name="T38" fmla="*/ 2 w 80"/>
                <a:gd name="T39" fmla="*/ 88 h 143"/>
                <a:gd name="T40" fmla="*/ 5 w 80"/>
                <a:gd name="T41" fmla="*/ 102 h 143"/>
                <a:gd name="T42" fmla="*/ 7 w 80"/>
                <a:gd name="T43" fmla="*/ 112 h 143"/>
                <a:gd name="T44" fmla="*/ 12 w 80"/>
                <a:gd name="T45" fmla="*/ 123 h 143"/>
                <a:gd name="T46" fmla="*/ 16 w 80"/>
                <a:gd name="T47" fmla="*/ 131 h 143"/>
                <a:gd name="T48" fmla="*/ 23 w 80"/>
                <a:gd name="T49" fmla="*/ 136 h 143"/>
                <a:gd name="T50" fmla="*/ 28 w 80"/>
                <a:gd name="T51" fmla="*/ 140 h 143"/>
                <a:gd name="T52" fmla="*/ 33 w 80"/>
                <a:gd name="T53" fmla="*/ 142 h 143"/>
                <a:gd name="T54" fmla="*/ 34 w 80"/>
                <a:gd name="T55" fmla="*/ 142 h 143"/>
                <a:gd name="T56" fmla="*/ 34 w 80"/>
                <a:gd name="T57" fmla="*/ 142 h 143"/>
                <a:gd name="T58" fmla="*/ 34 w 80"/>
                <a:gd name="T59" fmla="*/ 142 h 143"/>
                <a:gd name="T60" fmla="*/ 36 w 80"/>
                <a:gd name="T61" fmla="*/ 142 h 143"/>
                <a:gd name="T62" fmla="*/ 36 w 80"/>
                <a:gd name="T63" fmla="*/ 142 h 143"/>
                <a:gd name="T64" fmla="*/ 36 w 80"/>
                <a:gd name="T65" fmla="*/ 142 h 143"/>
                <a:gd name="T66" fmla="*/ 37 w 80"/>
                <a:gd name="T67" fmla="*/ 140 h 143"/>
                <a:gd name="T68" fmla="*/ 37 w 80"/>
                <a:gd name="T69" fmla="*/ 140 h 143"/>
                <a:gd name="T70" fmla="*/ 54 w 80"/>
                <a:gd name="T71" fmla="*/ 138 h 143"/>
                <a:gd name="T72" fmla="*/ 59 w 80"/>
                <a:gd name="T73" fmla="*/ 135 h 143"/>
                <a:gd name="T74" fmla="*/ 64 w 80"/>
                <a:gd name="T75" fmla="*/ 131 h 143"/>
                <a:gd name="T76" fmla="*/ 69 w 80"/>
                <a:gd name="T77" fmla="*/ 124 h 143"/>
                <a:gd name="T78" fmla="*/ 73 w 80"/>
                <a:gd name="T79" fmla="*/ 115 h 143"/>
                <a:gd name="T80" fmla="*/ 76 w 80"/>
                <a:gd name="T81" fmla="*/ 104 h 143"/>
                <a:gd name="T82" fmla="*/ 77 w 80"/>
                <a:gd name="T83" fmla="*/ 92 h 143"/>
                <a:gd name="T84" fmla="*/ 79 w 80"/>
                <a:gd name="T85" fmla="*/ 80 h 143"/>
                <a:gd name="T86" fmla="*/ 79 w 80"/>
                <a:gd name="T87" fmla="*/ 66 h 14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143"/>
                <a:gd name="T134" fmla="*/ 80 w 80"/>
                <a:gd name="T135" fmla="*/ 143 h 14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143">
                  <a:moveTo>
                    <a:pt x="79" y="66"/>
                  </a:moveTo>
                  <a:lnTo>
                    <a:pt x="76" y="53"/>
                  </a:lnTo>
                  <a:lnTo>
                    <a:pt x="73" y="39"/>
                  </a:lnTo>
                  <a:lnTo>
                    <a:pt x="71" y="27"/>
                  </a:lnTo>
                  <a:lnTo>
                    <a:pt x="67" y="18"/>
                  </a:lnTo>
                  <a:lnTo>
                    <a:pt x="62" y="10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18" y="3"/>
                  </a:lnTo>
                  <a:lnTo>
                    <a:pt x="18" y="6"/>
                  </a:lnTo>
                  <a:lnTo>
                    <a:pt x="14" y="10"/>
                  </a:lnTo>
                  <a:lnTo>
                    <a:pt x="10" y="15"/>
                  </a:lnTo>
                  <a:lnTo>
                    <a:pt x="6" y="22"/>
                  </a:lnTo>
                  <a:lnTo>
                    <a:pt x="3" y="31"/>
                  </a:lnTo>
                  <a:lnTo>
                    <a:pt x="2" y="41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1" y="75"/>
                  </a:lnTo>
                  <a:lnTo>
                    <a:pt x="2" y="88"/>
                  </a:lnTo>
                  <a:lnTo>
                    <a:pt x="5" y="102"/>
                  </a:lnTo>
                  <a:lnTo>
                    <a:pt x="7" y="112"/>
                  </a:lnTo>
                  <a:lnTo>
                    <a:pt x="12" y="123"/>
                  </a:lnTo>
                  <a:lnTo>
                    <a:pt x="16" y="131"/>
                  </a:lnTo>
                  <a:lnTo>
                    <a:pt x="23" y="136"/>
                  </a:lnTo>
                  <a:lnTo>
                    <a:pt x="28" y="140"/>
                  </a:lnTo>
                  <a:lnTo>
                    <a:pt x="33" y="142"/>
                  </a:lnTo>
                  <a:lnTo>
                    <a:pt x="34" y="142"/>
                  </a:lnTo>
                  <a:lnTo>
                    <a:pt x="36" y="142"/>
                  </a:lnTo>
                  <a:lnTo>
                    <a:pt x="37" y="140"/>
                  </a:lnTo>
                  <a:lnTo>
                    <a:pt x="54" y="138"/>
                  </a:lnTo>
                  <a:lnTo>
                    <a:pt x="59" y="135"/>
                  </a:lnTo>
                  <a:lnTo>
                    <a:pt x="64" y="131"/>
                  </a:lnTo>
                  <a:lnTo>
                    <a:pt x="69" y="124"/>
                  </a:lnTo>
                  <a:lnTo>
                    <a:pt x="73" y="115"/>
                  </a:lnTo>
                  <a:lnTo>
                    <a:pt x="76" y="104"/>
                  </a:lnTo>
                  <a:lnTo>
                    <a:pt x="77" y="92"/>
                  </a:lnTo>
                  <a:lnTo>
                    <a:pt x="79" y="80"/>
                  </a:lnTo>
                  <a:lnTo>
                    <a:pt x="79" y="6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0" name="Freeform 10"/>
            <p:cNvSpPr>
              <a:spLocks/>
            </p:cNvSpPr>
            <p:nvPr/>
          </p:nvSpPr>
          <p:spPr bwMode="auto">
            <a:xfrm>
              <a:off x="2504" y="1190"/>
              <a:ext cx="61" cy="138"/>
            </a:xfrm>
            <a:custGeom>
              <a:avLst/>
              <a:gdLst>
                <a:gd name="T0" fmla="*/ 34 w 61"/>
                <a:gd name="T1" fmla="*/ 137 h 138"/>
                <a:gd name="T2" fmla="*/ 41 w 61"/>
                <a:gd name="T3" fmla="*/ 135 h 138"/>
                <a:gd name="T4" fmla="*/ 46 w 61"/>
                <a:gd name="T5" fmla="*/ 131 h 138"/>
                <a:gd name="T6" fmla="*/ 50 w 61"/>
                <a:gd name="T7" fmla="*/ 125 h 138"/>
                <a:gd name="T8" fmla="*/ 54 w 61"/>
                <a:gd name="T9" fmla="*/ 115 h 138"/>
                <a:gd name="T10" fmla="*/ 57 w 61"/>
                <a:gd name="T11" fmla="*/ 105 h 138"/>
                <a:gd name="T12" fmla="*/ 60 w 61"/>
                <a:gd name="T13" fmla="*/ 93 h 138"/>
                <a:gd name="T14" fmla="*/ 60 w 61"/>
                <a:gd name="T15" fmla="*/ 80 h 138"/>
                <a:gd name="T16" fmla="*/ 60 w 61"/>
                <a:gd name="T17" fmla="*/ 67 h 138"/>
                <a:gd name="T18" fmla="*/ 58 w 61"/>
                <a:gd name="T19" fmla="*/ 52 h 138"/>
                <a:gd name="T20" fmla="*/ 56 w 61"/>
                <a:gd name="T21" fmla="*/ 40 h 138"/>
                <a:gd name="T22" fmla="*/ 52 w 61"/>
                <a:gd name="T23" fmla="*/ 28 h 138"/>
                <a:gd name="T24" fmla="*/ 48 w 61"/>
                <a:gd name="T25" fmla="*/ 19 h 138"/>
                <a:gd name="T26" fmla="*/ 42 w 61"/>
                <a:gd name="T27" fmla="*/ 10 h 138"/>
                <a:gd name="T28" fmla="*/ 37 w 61"/>
                <a:gd name="T29" fmla="*/ 5 h 138"/>
                <a:gd name="T30" fmla="*/ 32 w 61"/>
                <a:gd name="T31" fmla="*/ 1 h 138"/>
                <a:gd name="T32" fmla="*/ 25 w 61"/>
                <a:gd name="T33" fmla="*/ 0 h 138"/>
                <a:gd name="T34" fmla="*/ 20 w 61"/>
                <a:gd name="T35" fmla="*/ 2 h 138"/>
                <a:gd name="T36" fmla="*/ 14 w 61"/>
                <a:gd name="T37" fmla="*/ 6 h 138"/>
                <a:gd name="T38" fmla="*/ 9 w 61"/>
                <a:gd name="T39" fmla="*/ 13 h 138"/>
                <a:gd name="T40" fmla="*/ 5 w 61"/>
                <a:gd name="T41" fmla="*/ 22 h 138"/>
                <a:gd name="T42" fmla="*/ 2 w 61"/>
                <a:gd name="T43" fmla="*/ 32 h 138"/>
                <a:gd name="T44" fmla="*/ 1 w 61"/>
                <a:gd name="T45" fmla="*/ 44 h 138"/>
                <a:gd name="T46" fmla="*/ 0 w 61"/>
                <a:gd name="T47" fmla="*/ 56 h 138"/>
                <a:gd name="T48" fmla="*/ 0 w 61"/>
                <a:gd name="T49" fmla="*/ 71 h 138"/>
                <a:gd name="T50" fmla="*/ 2 w 61"/>
                <a:gd name="T51" fmla="*/ 84 h 138"/>
                <a:gd name="T52" fmla="*/ 5 w 61"/>
                <a:gd name="T53" fmla="*/ 97 h 138"/>
                <a:gd name="T54" fmla="*/ 8 w 61"/>
                <a:gd name="T55" fmla="*/ 109 h 138"/>
                <a:gd name="T56" fmla="*/ 12 w 61"/>
                <a:gd name="T57" fmla="*/ 118 h 138"/>
                <a:gd name="T58" fmla="*/ 17 w 61"/>
                <a:gd name="T59" fmla="*/ 126 h 138"/>
                <a:gd name="T60" fmla="*/ 22 w 61"/>
                <a:gd name="T61" fmla="*/ 133 h 138"/>
                <a:gd name="T62" fmla="*/ 29 w 61"/>
                <a:gd name="T63" fmla="*/ 137 h 138"/>
                <a:gd name="T64" fmla="*/ 34 w 61"/>
                <a:gd name="T65" fmla="*/ 137 h 13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1"/>
                <a:gd name="T100" fmla="*/ 0 h 138"/>
                <a:gd name="T101" fmla="*/ 61 w 61"/>
                <a:gd name="T102" fmla="*/ 138 h 13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1" h="138">
                  <a:moveTo>
                    <a:pt x="34" y="137"/>
                  </a:moveTo>
                  <a:lnTo>
                    <a:pt x="41" y="135"/>
                  </a:lnTo>
                  <a:lnTo>
                    <a:pt x="46" y="131"/>
                  </a:lnTo>
                  <a:lnTo>
                    <a:pt x="50" y="125"/>
                  </a:lnTo>
                  <a:lnTo>
                    <a:pt x="54" y="115"/>
                  </a:lnTo>
                  <a:lnTo>
                    <a:pt x="57" y="105"/>
                  </a:lnTo>
                  <a:lnTo>
                    <a:pt x="60" y="93"/>
                  </a:lnTo>
                  <a:lnTo>
                    <a:pt x="60" y="80"/>
                  </a:lnTo>
                  <a:lnTo>
                    <a:pt x="60" y="67"/>
                  </a:lnTo>
                  <a:lnTo>
                    <a:pt x="58" y="52"/>
                  </a:lnTo>
                  <a:lnTo>
                    <a:pt x="56" y="40"/>
                  </a:lnTo>
                  <a:lnTo>
                    <a:pt x="52" y="28"/>
                  </a:lnTo>
                  <a:lnTo>
                    <a:pt x="48" y="19"/>
                  </a:lnTo>
                  <a:lnTo>
                    <a:pt x="42" y="10"/>
                  </a:lnTo>
                  <a:lnTo>
                    <a:pt x="37" y="5"/>
                  </a:lnTo>
                  <a:lnTo>
                    <a:pt x="32" y="1"/>
                  </a:lnTo>
                  <a:lnTo>
                    <a:pt x="25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9" y="13"/>
                  </a:lnTo>
                  <a:lnTo>
                    <a:pt x="5" y="22"/>
                  </a:lnTo>
                  <a:lnTo>
                    <a:pt x="2" y="32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0" y="71"/>
                  </a:lnTo>
                  <a:lnTo>
                    <a:pt x="2" y="84"/>
                  </a:lnTo>
                  <a:lnTo>
                    <a:pt x="5" y="97"/>
                  </a:lnTo>
                  <a:lnTo>
                    <a:pt x="8" y="109"/>
                  </a:lnTo>
                  <a:lnTo>
                    <a:pt x="12" y="118"/>
                  </a:lnTo>
                  <a:lnTo>
                    <a:pt x="17" y="126"/>
                  </a:lnTo>
                  <a:lnTo>
                    <a:pt x="22" y="133"/>
                  </a:lnTo>
                  <a:lnTo>
                    <a:pt x="29" y="137"/>
                  </a:lnTo>
                  <a:lnTo>
                    <a:pt x="34" y="13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1" name="Freeform 11"/>
            <p:cNvSpPr>
              <a:spLocks/>
            </p:cNvSpPr>
            <p:nvPr/>
          </p:nvSpPr>
          <p:spPr bwMode="auto">
            <a:xfrm>
              <a:off x="2516" y="1214"/>
              <a:ext cx="35" cy="93"/>
            </a:xfrm>
            <a:custGeom>
              <a:avLst/>
              <a:gdLst>
                <a:gd name="T0" fmla="*/ 19 w 35"/>
                <a:gd name="T1" fmla="*/ 92 h 93"/>
                <a:gd name="T2" fmla="*/ 23 w 35"/>
                <a:gd name="T3" fmla="*/ 90 h 93"/>
                <a:gd name="T4" fmla="*/ 26 w 35"/>
                <a:gd name="T5" fmla="*/ 88 h 93"/>
                <a:gd name="T6" fmla="*/ 28 w 35"/>
                <a:gd name="T7" fmla="*/ 82 h 93"/>
                <a:gd name="T8" fmla="*/ 31 w 35"/>
                <a:gd name="T9" fmla="*/ 77 h 93"/>
                <a:gd name="T10" fmla="*/ 32 w 35"/>
                <a:gd name="T11" fmla="*/ 70 h 93"/>
                <a:gd name="T12" fmla="*/ 34 w 35"/>
                <a:gd name="T13" fmla="*/ 63 h 93"/>
                <a:gd name="T14" fmla="*/ 34 w 35"/>
                <a:gd name="T15" fmla="*/ 53 h 93"/>
                <a:gd name="T16" fmla="*/ 34 w 35"/>
                <a:gd name="T17" fmla="*/ 44 h 93"/>
                <a:gd name="T18" fmla="*/ 32 w 35"/>
                <a:gd name="T19" fmla="*/ 35 h 93"/>
                <a:gd name="T20" fmla="*/ 31 w 35"/>
                <a:gd name="T21" fmla="*/ 27 h 93"/>
                <a:gd name="T22" fmla="*/ 30 w 35"/>
                <a:gd name="T23" fmla="*/ 19 h 93"/>
                <a:gd name="T24" fmla="*/ 27 w 35"/>
                <a:gd name="T25" fmla="*/ 13 h 93"/>
                <a:gd name="T26" fmla="*/ 24 w 35"/>
                <a:gd name="T27" fmla="*/ 7 h 93"/>
                <a:gd name="T28" fmla="*/ 20 w 35"/>
                <a:gd name="T29" fmla="*/ 3 h 93"/>
                <a:gd name="T30" fmla="*/ 18 w 35"/>
                <a:gd name="T31" fmla="*/ 1 h 93"/>
                <a:gd name="T32" fmla="*/ 14 w 35"/>
                <a:gd name="T33" fmla="*/ 0 h 93"/>
                <a:gd name="T34" fmla="*/ 11 w 35"/>
                <a:gd name="T35" fmla="*/ 1 h 93"/>
                <a:gd name="T36" fmla="*/ 7 w 35"/>
                <a:gd name="T37" fmla="*/ 3 h 93"/>
                <a:gd name="T38" fmla="*/ 5 w 35"/>
                <a:gd name="T39" fmla="*/ 9 h 93"/>
                <a:gd name="T40" fmla="*/ 3 w 35"/>
                <a:gd name="T41" fmla="*/ 14 h 93"/>
                <a:gd name="T42" fmla="*/ 2 w 35"/>
                <a:gd name="T43" fmla="*/ 22 h 93"/>
                <a:gd name="T44" fmla="*/ 1 w 35"/>
                <a:gd name="T45" fmla="*/ 30 h 93"/>
                <a:gd name="T46" fmla="*/ 0 w 35"/>
                <a:gd name="T47" fmla="*/ 38 h 93"/>
                <a:gd name="T48" fmla="*/ 1 w 35"/>
                <a:gd name="T49" fmla="*/ 47 h 93"/>
                <a:gd name="T50" fmla="*/ 1 w 35"/>
                <a:gd name="T51" fmla="*/ 56 h 93"/>
                <a:gd name="T52" fmla="*/ 2 w 35"/>
                <a:gd name="T53" fmla="*/ 65 h 93"/>
                <a:gd name="T54" fmla="*/ 5 w 35"/>
                <a:gd name="T55" fmla="*/ 72 h 93"/>
                <a:gd name="T56" fmla="*/ 7 w 35"/>
                <a:gd name="T57" fmla="*/ 78 h 93"/>
                <a:gd name="T58" fmla="*/ 10 w 35"/>
                <a:gd name="T59" fmla="*/ 85 h 93"/>
                <a:gd name="T60" fmla="*/ 13 w 35"/>
                <a:gd name="T61" fmla="*/ 89 h 93"/>
                <a:gd name="T62" fmla="*/ 17 w 35"/>
                <a:gd name="T63" fmla="*/ 90 h 93"/>
                <a:gd name="T64" fmla="*/ 19 w 35"/>
                <a:gd name="T65" fmla="*/ 92 h 9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"/>
                <a:gd name="T100" fmla="*/ 0 h 93"/>
                <a:gd name="T101" fmla="*/ 35 w 35"/>
                <a:gd name="T102" fmla="*/ 93 h 9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" h="93">
                  <a:moveTo>
                    <a:pt x="19" y="92"/>
                  </a:moveTo>
                  <a:lnTo>
                    <a:pt x="23" y="90"/>
                  </a:lnTo>
                  <a:lnTo>
                    <a:pt x="26" y="88"/>
                  </a:lnTo>
                  <a:lnTo>
                    <a:pt x="28" y="82"/>
                  </a:lnTo>
                  <a:lnTo>
                    <a:pt x="31" y="77"/>
                  </a:lnTo>
                  <a:lnTo>
                    <a:pt x="32" y="70"/>
                  </a:lnTo>
                  <a:lnTo>
                    <a:pt x="34" y="63"/>
                  </a:lnTo>
                  <a:lnTo>
                    <a:pt x="34" y="53"/>
                  </a:lnTo>
                  <a:lnTo>
                    <a:pt x="34" y="44"/>
                  </a:lnTo>
                  <a:lnTo>
                    <a:pt x="32" y="35"/>
                  </a:lnTo>
                  <a:lnTo>
                    <a:pt x="31" y="27"/>
                  </a:lnTo>
                  <a:lnTo>
                    <a:pt x="30" y="19"/>
                  </a:lnTo>
                  <a:lnTo>
                    <a:pt x="27" y="13"/>
                  </a:lnTo>
                  <a:lnTo>
                    <a:pt x="24" y="7"/>
                  </a:lnTo>
                  <a:lnTo>
                    <a:pt x="20" y="3"/>
                  </a:lnTo>
                  <a:lnTo>
                    <a:pt x="18" y="1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7" y="3"/>
                  </a:lnTo>
                  <a:lnTo>
                    <a:pt x="5" y="9"/>
                  </a:lnTo>
                  <a:lnTo>
                    <a:pt x="3" y="14"/>
                  </a:lnTo>
                  <a:lnTo>
                    <a:pt x="2" y="22"/>
                  </a:lnTo>
                  <a:lnTo>
                    <a:pt x="1" y="30"/>
                  </a:lnTo>
                  <a:lnTo>
                    <a:pt x="0" y="38"/>
                  </a:lnTo>
                  <a:lnTo>
                    <a:pt x="1" y="47"/>
                  </a:lnTo>
                  <a:lnTo>
                    <a:pt x="1" y="56"/>
                  </a:lnTo>
                  <a:lnTo>
                    <a:pt x="2" y="65"/>
                  </a:lnTo>
                  <a:lnTo>
                    <a:pt x="5" y="72"/>
                  </a:lnTo>
                  <a:lnTo>
                    <a:pt x="7" y="78"/>
                  </a:lnTo>
                  <a:lnTo>
                    <a:pt x="10" y="85"/>
                  </a:lnTo>
                  <a:lnTo>
                    <a:pt x="13" y="89"/>
                  </a:lnTo>
                  <a:lnTo>
                    <a:pt x="17" y="90"/>
                  </a:lnTo>
                  <a:lnTo>
                    <a:pt x="19" y="9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2" name="Freeform 12"/>
            <p:cNvSpPr>
              <a:spLocks/>
            </p:cNvSpPr>
            <p:nvPr/>
          </p:nvSpPr>
          <p:spPr bwMode="auto">
            <a:xfrm>
              <a:off x="2707" y="1393"/>
              <a:ext cx="82" cy="143"/>
            </a:xfrm>
            <a:custGeom>
              <a:avLst/>
              <a:gdLst>
                <a:gd name="T0" fmla="*/ 81 w 82"/>
                <a:gd name="T1" fmla="*/ 67 h 143"/>
                <a:gd name="T2" fmla="*/ 78 w 82"/>
                <a:gd name="T3" fmla="*/ 52 h 143"/>
                <a:gd name="T4" fmla="*/ 75 w 82"/>
                <a:gd name="T5" fmla="*/ 40 h 143"/>
                <a:gd name="T6" fmla="*/ 73 w 82"/>
                <a:gd name="T7" fmla="*/ 28 h 143"/>
                <a:gd name="T8" fmla="*/ 69 w 82"/>
                <a:gd name="T9" fmla="*/ 19 h 143"/>
                <a:gd name="T10" fmla="*/ 63 w 82"/>
                <a:gd name="T11" fmla="*/ 10 h 143"/>
                <a:gd name="T12" fmla="*/ 58 w 82"/>
                <a:gd name="T13" fmla="*/ 5 h 143"/>
                <a:gd name="T14" fmla="*/ 51 w 82"/>
                <a:gd name="T15" fmla="*/ 1 h 143"/>
                <a:gd name="T16" fmla="*/ 46 w 82"/>
                <a:gd name="T17" fmla="*/ 0 h 143"/>
                <a:gd name="T18" fmla="*/ 18 w 82"/>
                <a:gd name="T19" fmla="*/ 3 h 143"/>
                <a:gd name="T20" fmla="*/ 18 w 82"/>
                <a:gd name="T21" fmla="*/ 6 h 143"/>
                <a:gd name="T22" fmla="*/ 14 w 82"/>
                <a:gd name="T23" fmla="*/ 10 h 143"/>
                <a:gd name="T24" fmla="*/ 10 w 82"/>
                <a:gd name="T25" fmla="*/ 15 h 143"/>
                <a:gd name="T26" fmla="*/ 6 w 82"/>
                <a:gd name="T27" fmla="*/ 23 h 143"/>
                <a:gd name="T28" fmla="*/ 3 w 82"/>
                <a:gd name="T29" fmla="*/ 31 h 143"/>
                <a:gd name="T30" fmla="*/ 2 w 82"/>
                <a:gd name="T31" fmla="*/ 40 h 143"/>
                <a:gd name="T32" fmla="*/ 1 w 82"/>
                <a:gd name="T33" fmla="*/ 51 h 143"/>
                <a:gd name="T34" fmla="*/ 0 w 82"/>
                <a:gd name="T35" fmla="*/ 63 h 143"/>
                <a:gd name="T36" fmla="*/ 1 w 82"/>
                <a:gd name="T37" fmla="*/ 74 h 143"/>
                <a:gd name="T38" fmla="*/ 2 w 82"/>
                <a:gd name="T39" fmla="*/ 89 h 143"/>
                <a:gd name="T40" fmla="*/ 5 w 82"/>
                <a:gd name="T41" fmla="*/ 101 h 143"/>
                <a:gd name="T42" fmla="*/ 7 w 82"/>
                <a:gd name="T43" fmla="*/ 113 h 143"/>
                <a:gd name="T44" fmla="*/ 13 w 82"/>
                <a:gd name="T45" fmla="*/ 122 h 143"/>
                <a:gd name="T46" fmla="*/ 17 w 82"/>
                <a:gd name="T47" fmla="*/ 131 h 143"/>
                <a:gd name="T48" fmla="*/ 22 w 82"/>
                <a:gd name="T49" fmla="*/ 136 h 143"/>
                <a:gd name="T50" fmla="*/ 29 w 82"/>
                <a:gd name="T51" fmla="*/ 140 h 143"/>
                <a:gd name="T52" fmla="*/ 34 w 82"/>
                <a:gd name="T53" fmla="*/ 142 h 143"/>
                <a:gd name="T54" fmla="*/ 35 w 82"/>
                <a:gd name="T55" fmla="*/ 142 h 143"/>
                <a:gd name="T56" fmla="*/ 35 w 82"/>
                <a:gd name="T57" fmla="*/ 142 h 143"/>
                <a:gd name="T58" fmla="*/ 35 w 82"/>
                <a:gd name="T59" fmla="*/ 140 h 143"/>
                <a:gd name="T60" fmla="*/ 37 w 82"/>
                <a:gd name="T61" fmla="*/ 140 h 143"/>
                <a:gd name="T62" fmla="*/ 37 w 82"/>
                <a:gd name="T63" fmla="*/ 140 h 143"/>
                <a:gd name="T64" fmla="*/ 37 w 82"/>
                <a:gd name="T65" fmla="*/ 140 h 143"/>
                <a:gd name="T66" fmla="*/ 38 w 82"/>
                <a:gd name="T67" fmla="*/ 140 h 143"/>
                <a:gd name="T68" fmla="*/ 38 w 82"/>
                <a:gd name="T69" fmla="*/ 140 h 143"/>
                <a:gd name="T70" fmla="*/ 55 w 82"/>
                <a:gd name="T71" fmla="*/ 136 h 143"/>
                <a:gd name="T72" fmla="*/ 61 w 82"/>
                <a:gd name="T73" fmla="*/ 135 h 143"/>
                <a:gd name="T74" fmla="*/ 66 w 82"/>
                <a:gd name="T75" fmla="*/ 131 h 143"/>
                <a:gd name="T76" fmla="*/ 71 w 82"/>
                <a:gd name="T77" fmla="*/ 124 h 143"/>
                <a:gd name="T78" fmla="*/ 75 w 82"/>
                <a:gd name="T79" fmla="*/ 115 h 143"/>
                <a:gd name="T80" fmla="*/ 78 w 82"/>
                <a:gd name="T81" fmla="*/ 105 h 143"/>
                <a:gd name="T82" fmla="*/ 79 w 82"/>
                <a:gd name="T83" fmla="*/ 93 h 143"/>
                <a:gd name="T84" fmla="*/ 81 w 82"/>
                <a:gd name="T85" fmla="*/ 80 h 143"/>
                <a:gd name="T86" fmla="*/ 81 w 82"/>
                <a:gd name="T87" fmla="*/ 67 h 14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2"/>
                <a:gd name="T133" fmla="*/ 0 h 143"/>
                <a:gd name="T134" fmla="*/ 82 w 82"/>
                <a:gd name="T135" fmla="*/ 143 h 14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2" h="143">
                  <a:moveTo>
                    <a:pt x="81" y="67"/>
                  </a:moveTo>
                  <a:lnTo>
                    <a:pt x="78" y="52"/>
                  </a:lnTo>
                  <a:lnTo>
                    <a:pt x="75" y="40"/>
                  </a:lnTo>
                  <a:lnTo>
                    <a:pt x="73" y="28"/>
                  </a:lnTo>
                  <a:lnTo>
                    <a:pt x="69" y="19"/>
                  </a:lnTo>
                  <a:lnTo>
                    <a:pt x="63" y="10"/>
                  </a:lnTo>
                  <a:lnTo>
                    <a:pt x="58" y="5"/>
                  </a:lnTo>
                  <a:lnTo>
                    <a:pt x="51" y="1"/>
                  </a:lnTo>
                  <a:lnTo>
                    <a:pt x="46" y="0"/>
                  </a:lnTo>
                  <a:lnTo>
                    <a:pt x="18" y="3"/>
                  </a:lnTo>
                  <a:lnTo>
                    <a:pt x="18" y="6"/>
                  </a:lnTo>
                  <a:lnTo>
                    <a:pt x="14" y="10"/>
                  </a:lnTo>
                  <a:lnTo>
                    <a:pt x="10" y="15"/>
                  </a:lnTo>
                  <a:lnTo>
                    <a:pt x="6" y="23"/>
                  </a:lnTo>
                  <a:lnTo>
                    <a:pt x="3" y="31"/>
                  </a:lnTo>
                  <a:lnTo>
                    <a:pt x="2" y="40"/>
                  </a:lnTo>
                  <a:lnTo>
                    <a:pt x="1" y="51"/>
                  </a:lnTo>
                  <a:lnTo>
                    <a:pt x="0" y="63"/>
                  </a:lnTo>
                  <a:lnTo>
                    <a:pt x="1" y="74"/>
                  </a:lnTo>
                  <a:lnTo>
                    <a:pt x="2" y="89"/>
                  </a:lnTo>
                  <a:lnTo>
                    <a:pt x="5" y="101"/>
                  </a:lnTo>
                  <a:lnTo>
                    <a:pt x="7" y="113"/>
                  </a:lnTo>
                  <a:lnTo>
                    <a:pt x="13" y="122"/>
                  </a:lnTo>
                  <a:lnTo>
                    <a:pt x="17" y="131"/>
                  </a:lnTo>
                  <a:lnTo>
                    <a:pt x="22" y="136"/>
                  </a:lnTo>
                  <a:lnTo>
                    <a:pt x="29" y="140"/>
                  </a:lnTo>
                  <a:lnTo>
                    <a:pt x="34" y="142"/>
                  </a:lnTo>
                  <a:lnTo>
                    <a:pt x="35" y="142"/>
                  </a:lnTo>
                  <a:lnTo>
                    <a:pt x="35" y="140"/>
                  </a:lnTo>
                  <a:lnTo>
                    <a:pt x="37" y="140"/>
                  </a:lnTo>
                  <a:lnTo>
                    <a:pt x="38" y="140"/>
                  </a:lnTo>
                  <a:lnTo>
                    <a:pt x="55" y="136"/>
                  </a:lnTo>
                  <a:lnTo>
                    <a:pt x="61" y="135"/>
                  </a:lnTo>
                  <a:lnTo>
                    <a:pt x="66" y="131"/>
                  </a:lnTo>
                  <a:lnTo>
                    <a:pt x="71" y="124"/>
                  </a:lnTo>
                  <a:lnTo>
                    <a:pt x="75" y="115"/>
                  </a:lnTo>
                  <a:lnTo>
                    <a:pt x="78" y="105"/>
                  </a:lnTo>
                  <a:lnTo>
                    <a:pt x="79" y="93"/>
                  </a:lnTo>
                  <a:lnTo>
                    <a:pt x="81" y="80"/>
                  </a:lnTo>
                  <a:lnTo>
                    <a:pt x="81" y="6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3" name="Freeform 13"/>
            <p:cNvSpPr>
              <a:spLocks/>
            </p:cNvSpPr>
            <p:nvPr/>
          </p:nvSpPr>
          <p:spPr bwMode="auto">
            <a:xfrm>
              <a:off x="2703" y="1396"/>
              <a:ext cx="60" cy="138"/>
            </a:xfrm>
            <a:custGeom>
              <a:avLst/>
              <a:gdLst>
                <a:gd name="T0" fmla="*/ 34 w 60"/>
                <a:gd name="T1" fmla="*/ 137 h 138"/>
                <a:gd name="T2" fmla="*/ 40 w 60"/>
                <a:gd name="T3" fmla="*/ 135 h 138"/>
                <a:gd name="T4" fmla="*/ 45 w 60"/>
                <a:gd name="T5" fmla="*/ 130 h 138"/>
                <a:gd name="T6" fmla="*/ 49 w 60"/>
                <a:gd name="T7" fmla="*/ 123 h 138"/>
                <a:gd name="T8" fmla="*/ 53 w 60"/>
                <a:gd name="T9" fmla="*/ 115 h 138"/>
                <a:gd name="T10" fmla="*/ 56 w 60"/>
                <a:gd name="T11" fmla="*/ 105 h 138"/>
                <a:gd name="T12" fmla="*/ 59 w 60"/>
                <a:gd name="T13" fmla="*/ 93 h 138"/>
                <a:gd name="T14" fmla="*/ 59 w 60"/>
                <a:gd name="T15" fmla="*/ 80 h 138"/>
                <a:gd name="T16" fmla="*/ 59 w 60"/>
                <a:gd name="T17" fmla="*/ 65 h 138"/>
                <a:gd name="T18" fmla="*/ 57 w 60"/>
                <a:gd name="T19" fmla="*/ 52 h 138"/>
                <a:gd name="T20" fmla="*/ 55 w 60"/>
                <a:gd name="T21" fmla="*/ 39 h 138"/>
                <a:gd name="T22" fmla="*/ 51 w 60"/>
                <a:gd name="T23" fmla="*/ 28 h 138"/>
                <a:gd name="T24" fmla="*/ 47 w 60"/>
                <a:gd name="T25" fmla="*/ 18 h 138"/>
                <a:gd name="T26" fmla="*/ 41 w 60"/>
                <a:gd name="T27" fmla="*/ 10 h 138"/>
                <a:gd name="T28" fmla="*/ 36 w 60"/>
                <a:gd name="T29" fmla="*/ 5 h 138"/>
                <a:gd name="T30" fmla="*/ 30 w 60"/>
                <a:gd name="T31" fmla="*/ 1 h 138"/>
                <a:gd name="T32" fmla="*/ 24 w 60"/>
                <a:gd name="T33" fmla="*/ 0 h 138"/>
                <a:gd name="T34" fmla="*/ 19 w 60"/>
                <a:gd name="T35" fmla="*/ 1 h 138"/>
                <a:gd name="T36" fmla="*/ 14 w 60"/>
                <a:gd name="T37" fmla="*/ 6 h 138"/>
                <a:gd name="T38" fmla="*/ 9 w 60"/>
                <a:gd name="T39" fmla="*/ 13 h 138"/>
                <a:gd name="T40" fmla="*/ 5 w 60"/>
                <a:gd name="T41" fmla="*/ 21 h 138"/>
                <a:gd name="T42" fmla="*/ 2 w 60"/>
                <a:gd name="T43" fmla="*/ 31 h 138"/>
                <a:gd name="T44" fmla="*/ 1 w 60"/>
                <a:gd name="T45" fmla="*/ 43 h 138"/>
                <a:gd name="T46" fmla="*/ 0 w 60"/>
                <a:gd name="T47" fmla="*/ 56 h 138"/>
                <a:gd name="T48" fmla="*/ 0 w 60"/>
                <a:gd name="T49" fmla="*/ 71 h 138"/>
                <a:gd name="T50" fmla="*/ 2 w 60"/>
                <a:gd name="T51" fmla="*/ 84 h 138"/>
                <a:gd name="T52" fmla="*/ 5 w 60"/>
                <a:gd name="T53" fmla="*/ 97 h 138"/>
                <a:gd name="T54" fmla="*/ 7 w 60"/>
                <a:gd name="T55" fmla="*/ 108 h 138"/>
                <a:gd name="T56" fmla="*/ 11 w 60"/>
                <a:gd name="T57" fmla="*/ 118 h 138"/>
                <a:gd name="T58" fmla="*/ 17 w 60"/>
                <a:gd name="T59" fmla="*/ 126 h 138"/>
                <a:gd name="T60" fmla="*/ 22 w 60"/>
                <a:gd name="T61" fmla="*/ 133 h 138"/>
                <a:gd name="T62" fmla="*/ 28 w 60"/>
                <a:gd name="T63" fmla="*/ 135 h 138"/>
                <a:gd name="T64" fmla="*/ 34 w 60"/>
                <a:gd name="T65" fmla="*/ 137 h 13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0"/>
                <a:gd name="T100" fmla="*/ 0 h 138"/>
                <a:gd name="T101" fmla="*/ 60 w 60"/>
                <a:gd name="T102" fmla="*/ 138 h 13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0" h="138">
                  <a:moveTo>
                    <a:pt x="34" y="137"/>
                  </a:moveTo>
                  <a:lnTo>
                    <a:pt x="40" y="135"/>
                  </a:lnTo>
                  <a:lnTo>
                    <a:pt x="45" y="130"/>
                  </a:lnTo>
                  <a:lnTo>
                    <a:pt x="49" y="123"/>
                  </a:lnTo>
                  <a:lnTo>
                    <a:pt x="53" y="115"/>
                  </a:lnTo>
                  <a:lnTo>
                    <a:pt x="56" y="105"/>
                  </a:lnTo>
                  <a:lnTo>
                    <a:pt x="59" y="93"/>
                  </a:lnTo>
                  <a:lnTo>
                    <a:pt x="59" y="80"/>
                  </a:lnTo>
                  <a:lnTo>
                    <a:pt x="59" y="65"/>
                  </a:lnTo>
                  <a:lnTo>
                    <a:pt x="57" y="52"/>
                  </a:lnTo>
                  <a:lnTo>
                    <a:pt x="55" y="39"/>
                  </a:lnTo>
                  <a:lnTo>
                    <a:pt x="51" y="28"/>
                  </a:lnTo>
                  <a:lnTo>
                    <a:pt x="47" y="18"/>
                  </a:lnTo>
                  <a:lnTo>
                    <a:pt x="41" y="10"/>
                  </a:lnTo>
                  <a:lnTo>
                    <a:pt x="36" y="5"/>
                  </a:lnTo>
                  <a:lnTo>
                    <a:pt x="30" y="1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4" y="6"/>
                  </a:lnTo>
                  <a:lnTo>
                    <a:pt x="9" y="13"/>
                  </a:lnTo>
                  <a:lnTo>
                    <a:pt x="5" y="21"/>
                  </a:lnTo>
                  <a:lnTo>
                    <a:pt x="2" y="31"/>
                  </a:lnTo>
                  <a:lnTo>
                    <a:pt x="1" y="43"/>
                  </a:lnTo>
                  <a:lnTo>
                    <a:pt x="0" y="56"/>
                  </a:lnTo>
                  <a:lnTo>
                    <a:pt x="0" y="71"/>
                  </a:lnTo>
                  <a:lnTo>
                    <a:pt x="2" y="84"/>
                  </a:lnTo>
                  <a:lnTo>
                    <a:pt x="5" y="97"/>
                  </a:lnTo>
                  <a:lnTo>
                    <a:pt x="7" y="108"/>
                  </a:lnTo>
                  <a:lnTo>
                    <a:pt x="11" y="118"/>
                  </a:lnTo>
                  <a:lnTo>
                    <a:pt x="17" y="126"/>
                  </a:lnTo>
                  <a:lnTo>
                    <a:pt x="22" y="133"/>
                  </a:lnTo>
                  <a:lnTo>
                    <a:pt x="28" y="135"/>
                  </a:lnTo>
                  <a:lnTo>
                    <a:pt x="34" y="13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4" name="Freeform 14"/>
            <p:cNvSpPr>
              <a:spLocks/>
            </p:cNvSpPr>
            <p:nvPr/>
          </p:nvSpPr>
          <p:spPr bwMode="auto">
            <a:xfrm>
              <a:off x="2715" y="1419"/>
              <a:ext cx="36" cy="94"/>
            </a:xfrm>
            <a:custGeom>
              <a:avLst/>
              <a:gdLst>
                <a:gd name="T0" fmla="*/ 20 w 36"/>
                <a:gd name="T1" fmla="*/ 93 h 94"/>
                <a:gd name="T2" fmla="*/ 24 w 36"/>
                <a:gd name="T3" fmla="*/ 91 h 94"/>
                <a:gd name="T4" fmla="*/ 26 w 36"/>
                <a:gd name="T5" fmla="*/ 89 h 94"/>
                <a:gd name="T6" fmla="*/ 29 w 36"/>
                <a:gd name="T7" fmla="*/ 83 h 94"/>
                <a:gd name="T8" fmla="*/ 32 w 36"/>
                <a:gd name="T9" fmla="*/ 78 h 94"/>
                <a:gd name="T10" fmla="*/ 33 w 36"/>
                <a:gd name="T11" fmla="*/ 70 h 94"/>
                <a:gd name="T12" fmla="*/ 35 w 36"/>
                <a:gd name="T13" fmla="*/ 62 h 94"/>
                <a:gd name="T14" fmla="*/ 35 w 36"/>
                <a:gd name="T15" fmla="*/ 54 h 94"/>
                <a:gd name="T16" fmla="*/ 35 w 36"/>
                <a:gd name="T17" fmla="*/ 45 h 94"/>
                <a:gd name="T18" fmla="*/ 33 w 36"/>
                <a:gd name="T19" fmla="*/ 35 h 94"/>
                <a:gd name="T20" fmla="*/ 32 w 36"/>
                <a:gd name="T21" fmla="*/ 26 h 94"/>
                <a:gd name="T22" fmla="*/ 30 w 36"/>
                <a:gd name="T23" fmla="*/ 18 h 94"/>
                <a:gd name="T24" fmla="*/ 28 w 36"/>
                <a:gd name="T25" fmla="*/ 11 h 94"/>
                <a:gd name="T26" fmla="*/ 25 w 36"/>
                <a:gd name="T27" fmla="*/ 6 h 94"/>
                <a:gd name="T28" fmla="*/ 21 w 36"/>
                <a:gd name="T29" fmla="*/ 2 h 94"/>
                <a:gd name="T30" fmla="*/ 18 w 36"/>
                <a:gd name="T31" fmla="*/ 0 h 94"/>
                <a:gd name="T32" fmla="*/ 14 w 36"/>
                <a:gd name="T33" fmla="*/ 0 h 94"/>
                <a:gd name="T34" fmla="*/ 12 w 36"/>
                <a:gd name="T35" fmla="*/ 1 h 94"/>
                <a:gd name="T36" fmla="*/ 8 w 36"/>
                <a:gd name="T37" fmla="*/ 3 h 94"/>
                <a:gd name="T38" fmla="*/ 5 w 36"/>
                <a:gd name="T39" fmla="*/ 9 h 94"/>
                <a:gd name="T40" fmla="*/ 4 w 36"/>
                <a:gd name="T41" fmla="*/ 14 h 94"/>
                <a:gd name="T42" fmla="*/ 2 w 36"/>
                <a:gd name="T43" fmla="*/ 21 h 94"/>
                <a:gd name="T44" fmla="*/ 1 w 36"/>
                <a:gd name="T45" fmla="*/ 29 h 94"/>
                <a:gd name="T46" fmla="*/ 0 w 36"/>
                <a:gd name="T47" fmla="*/ 38 h 94"/>
                <a:gd name="T48" fmla="*/ 1 w 36"/>
                <a:gd name="T49" fmla="*/ 47 h 94"/>
                <a:gd name="T50" fmla="*/ 1 w 36"/>
                <a:gd name="T51" fmla="*/ 57 h 94"/>
                <a:gd name="T52" fmla="*/ 2 w 36"/>
                <a:gd name="T53" fmla="*/ 65 h 94"/>
                <a:gd name="T54" fmla="*/ 5 w 36"/>
                <a:gd name="T55" fmla="*/ 73 h 94"/>
                <a:gd name="T56" fmla="*/ 8 w 36"/>
                <a:gd name="T57" fmla="*/ 79 h 94"/>
                <a:gd name="T58" fmla="*/ 10 w 36"/>
                <a:gd name="T59" fmla="*/ 85 h 94"/>
                <a:gd name="T60" fmla="*/ 13 w 36"/>
                <a:gd name="T61" fmla="*/ 89 h 94"/>
                <a:gd name="T62" fmla="*/ 17 w 36"/>
                <a:gd name="T63" fmla="*/ 91 h 94"/>
                <a:gd name="T64" fmla="*/ 20 w 36"/>
                <a:gd name="T65" fmla="*/ 93 h 9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"/>
                <a:gd name="T100" fmla="*/ 0 h 94"/>
                <a:gd name="T101" fmla="*/ 36 w 36"/>
                <a:gd name="T102" fmla="*/ 94 h 9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" h="94">
                  <a:moveTo>
                    <a:pt x="20" y="93"/>
                  </a:moveTo>
                  <a:lnTo>
                    <a:pt x="24" y="91"/>
                  </a:lnTo>
                  <a:lnTo>
                    <a:pt x="26" y="89"/>
                  </a:lnTo>
                  <a:lnTo>
                    <a:pt x="29" y="83"/>
                  </a:lnTo>
                  <a:lnTo>
                    <a:pt x="32" y="78"/>
                  </a:lnTo>
                  <a:lnTo>
                    <a:pt x="33" y="70"/>
                  </a:lnTo>
                  <a:lnTo>
                    <a:pt x="35" y="62"/>
                  </a:lnTo>
                  <a:lnTo>
                    <a:pt x="35" y="54"/>
                  </a:lnTo>
                  <a:lnTo>
                    <a:pt x="35" y="45"/>
                  </a:lnTo>
                  <a:lnTo>
                    <a:pt x="33" y="35"/>
                  </a:lnTo>
                  <a:lnTo>
                    <a:pt x="32" y="26"/>
                  </a:lnTo>
                  <a:lnTo>
                    <a:pt x="30" y="18"/>
                  </a:lnTo>
                  <a:lnTo>
                    <a:pt x="28" y="11"/>
                  </a:lnTo>
                  <a:lnTo>
                    <a:pt x="25" y="6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5" y="9"/>
                  </a:lnTo>
                  <a:lnTo>
                    <a:pt x="4" y="14"/>
                  </a:lnTo>
                  <a:lnTo>
                    <a:pt x="2" y="21"/>
                  </a:lnTo>
                  <a:lnTo>
                    <a:pt x="1" y="29"/>
                  </a:lnTo>
                  <a:lnTo>
                    <a:pt x="0" y="38"/>
                  </a:lnTo>
                  <a:lnTo>
                    <a:pt x="1" y="47"/>
                  </a:lnTo>
                  <a:lnTo>
                    <a:pt x="1" y="57"/>
                  </a:lnTo>
                  <a:lnTo>
                    <a:pt x="2" y="65"/>
                  </a:lnTo>
                  <a:lnTo>
                    <a:pt x="5" y="73"/>
                  </a:lnTo>
                  <a:lnTo>
                    <a:pt x="8" y="79"/>
                  </a:lnTo>
                  <a:lnTo>
                    <a:pt x="10" y="85"/>
                  </a:lnTo>
                  <a:lnTo>
                    <a:pt x="13" y="89"/>
                  </a:lnTo>
                  <a:lnTo>
                    <a:pt x="17" y="91"/>
                  </a:lnTo>
                  <a:lnTo>
                    <a:pt x="20" y="9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5" name="Freeform 15"/>
            <p:cNvSpPr>
              <a:spLocks/>
            </p:cNvSpPr>
            <p:nvPr/>
          </p:nvSpPr>
          <p:spPr bwMode="auto">
            <a:xfrm>
              <a:off x="2801" y="1151"/>
              <a:ext cx="252" cy="337"/>
            </a:xfrm>
            <a:custGeom>
              <a:avLst/>
              <a:gdLst>
                <a:gd name="T0" fmla="*/ 251 w 252"/>
                <a:gd name="T1" fmla="*/ 0 h 337"/>
                <a:gd name="T2" fmla="*/ 251 w 252"/>
                <a:gd name="T3" fmla="*/ 280 h 337"/>
                <a:gd name="T4" fmla="*/ 0 w 252"/>
                <a:gd name="T5" fmla="*/ 336 h 337"/>
                <a:gd name="T6" fmla="*/ 0 w 252"/>
                <a:gd name="T7" fmla="*/ 51 h 337"/>
                <a:gd name="T8" fmla="*/ 251 w 252"/>
                <a:gd name="T9" fmla="*/ 0 h 3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"/>
                <a:gd name="T16" fmla="*/ 0 h 337"/>
                <a:gd name="T17" fmla="*/ 252 w 252"/>
                <a:gd name="T18" fmla="*/ 337 h 3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" h="337">
                  <a:moveTo>
                    <a:pt x="251" y="0"/>
                  </a:moveTo>
                  <a:lnTo>
                    <a:pt x="251" y="280"/>
                  </a:lnTo>
                  <a:lnTo>
                    <a:pt x="0" y="336"/>
                  </a:lnTo>
                  <a:lnTo>
                    <a:pt x="0" y="51"/>
                  </a:lnTo>
                  <a:lnTo>
                    <a:pt x="251" y="0"/>
                  </a:lnTo>
                </a:path>
              </a:pathLst>
            </a:custGeom>
            <a:solidFill>
              <a:srgbClr val="63CB63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6" name="Freeform 16"/>
            <p:cNvSpPr>
              <a:spLocks/>
            </p:cNvSpPr>
            <p:nvPr/>
          </p:nvSpPr>
          <p:spPr bwMode="auto">
            <a:xfrm>
              <a:off x="2495" y="922"/>
              <a:ext cx="309" cy="565"/>
            </a:xfrm>
            <a:custGeom>
              <a:avLst/>
              <a:gdLst>
                <a:gd name="T0" fmla="*/ 308 w 309"/>
                <a:gd name="T1" fmla="*/ 564 h 565"/>
                <a:gd name="T2" fmla="*/ 308 w 309"/>
                <a:gd name="T3" fmla="*/ 280 h 565"/>
                <a:gd name="T4" fmla="*/ 0 w 309"/>
                <a:gd name="T5" fmla="*/ 0 h 565"/>
                <a:gd name="T6" fmla="*/ 0 w 309"/>
                <a:gd name="T7" fmla="*/ 256 h 565"/>
                <a:gd name="T8" fmla="*/ 308 w 309"/>
                <a:gd name="T9" fmla="*/ 564 h 5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9"/>
                <a:gd name="T16" fmla="*/ 0 h 565"/>
                <a:gd name="T17" fmla="*/ 309 w 309"/>
                <a:gd name="T18" fmla="*/ 565 h 5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9" h="565">
                  <a:moveTo>
                    <a:pt x="308" y="564"/>
                  </a:moveTo>
                  <a:lnTo>
                    <a:pt x="308" y="280"/>
                  </a:lnTo>
                  <a:lnTo>
                    <a:pt x="0" y="0"/>
                  </a:lnTo>
                  <a:lnTo>
                    <a:pt x="0" y="256"/>
                  </a:lnTo>
                  <a:lnTo>
                    <a:pt x="308" y="564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7" name="Freeform 17"/>
            <p:cNvSpPr>
              <a:spLocks/>
            </p:cNvSpPr>
            <p:nvPr/>
          </p:nvSpPr>
          <p:spPr bwMode="auto">
            <a:xfrm>
              <a:off x="2496" y="884"/>
              <a:ext cx="555" cy="327"/>
            </a:xfrm>
            <a:custGeom>
              <a:avLst/>
              <a:gdLst>
                <a:gd name="T0" fmla="*/ 307 w 555"/>
                <a:gd name="T1" fmla="*/ 326 h 327"/>
                <a:gd name="T2" fmla="*/ 0 w 555"/>
                <a:gd name="T3" fmla="*/ 40 h 327"/>
                <a:gd name="T4" fmla="*/ 205 w 555"/>
                <a:gd name="T5" fmla="*/ 0 h 327"/>
                <a:gd name="T6" fmla="*/ 554 w 555"/>
                <a:gd name="T7" fmla="*/ 265 h 327"/>
                <a:gd name="T8" fmla="*/ 307 w 555"/>
                <a:gd name="T9" fmla="*/ 326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5"/>
                <a:gd name="T16" fmla="*/ 0 h 327"/>
                <a:gd name="T17" fmla="*/ 555 w 555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5" h="327">
                  <a:moveTo>
                    <a:pt x="307" y="326"/>
                  </a:moveTo>
                  <a:lnTo>
                    <a:pt x="0" y="40"/>
                  </a:lnTo>
                  <a:lnTo>
                    <a:pt x="205" y="0"/>
                  </a:lnTo>
                  <a:lnTo>
                    <a:pt x="554" y="265"/>
                  </a:lnTo>
                  <a:lnTo>
                    <a:pt x="307" y="326"/>
                  </a:lnTo>
                </a:path>
              </a:pathLst>
            </a:custGeom>
            <a:solidFill>
              <a:srgbClr val="92DB9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8" name="Freeform 18"/>
            <p:cNvSpPr>
              <a:spLocks/>
            </p:cNvSpPr>
            <p:nvPr/>
          </p:nvSpPr>
          <p:spPr bwMode="auto">
            <a:xfrm>
              <a:off x="2858" y="1536"/>
              <a:ext cx="81" cy="143"/>
            </a:xfrm>
            <a:custGeom>
              <a:avLst/>
              <a:gdLst>
                <a:gd name="T0" fmla="*/ 80 w 81"/>
                <a:gd name="T1" fmla="*/ 67 h 143"/>
                <a:gd name="T2" fmla="*/ 78 w 81"/>
                <a:gd name="T3" fmla="*/ 53 h 143"/>
                <a:gd name="T4" fmla="*/ 76 w 81"/>
                <a:gd name="T5" fmla="*/ 39 h 143"/>
                <a:gd name="T6" fmla="*/ 72 w 81"/>
                <a:gd name="T7" fmla="*/ 29 h 143"/>
                <a:gd name="T8" fmla="*/ 68 w 81"/>
                <a:gd name="T9" fmla="*/ 18 h 143"/>
                <a:gd name="T10" fmla="*/ 62 w 81"/>
                <a:gd name="T11" fmla="*/ 10 h 143"/>
                <a:gd name="T12" fmla="*/ 57 w 81"/>
                <a:gd name="T13" fmla="*/ 5 h 143"/>
                <a:gd name="T14" fmla="*/ 52 w 81"/>
                <a:gd name="T15" fmla="*/ 1 h 143"/>
                <a:gd name="T16" fmla="*/ 45 w 81"/>
                <a:gd name="T17" fmla="*/ 0 h 143"/>
                <a:gd name="T18" fmla="*/ 18 w 81"/>
                <a:gd name="T19" fmla="*/ 3 h 143"/>
                <a:gd name="T20" fmla="*/ 18 w 81"/>
                <a:gd name="T21" fmla="*/ 6 h 143"/>
                <a:gd name="T22" fmla="*/ 14 w 81"/>
                <a:gd name="T23" fmla="*/ 10 h 143"/>
                <a:gd name="T24" fmla="*/ 10 w 81"/>
                <a:gd name="T25" fmla="*/ 15 h 143"/>
                <a:gd name="T26" fmla="*/ 6 w 81"/>
                <a:gd name="T27" fmla="*/ 23 h 143"/>
                <a:gd name="T28" fmla="*/ 4 w 81"/>
                <a:gd name="T29" fmla="*/ 31 h 143"/>
                <a:gd name="T30" fmla="*/ 1 w 81"/>
                <a:gd name="T31" fmla="*/ 41 h 143"/>
                <a:gd name="T32" fmla="*/ 0 w 81"/>
                <a:gd name="T33" fmla="*/ 51 h 143"/>
                <a:gd name="T34" fmla="*/ 0 w 81"/>
                <a:gd name="T35" fmla="*/ 63 h 143"/>
                <a:gd name="T36" fmla="*/ 0 w 81"/>
                <a:gd name="T37" fmla="*/ 75 h 143"/>
                <a:gd name="T38" fmla="*/ 1 w 81"/>
                <a:gd name="T39" fmla="*/ 88 h 143"/>
                <a:gd name="T40" fmla="*/ 4 w 81"/>
                <a:gd name="T41" fmla="*/ 102 h 143"/>
                <a:gd name="T42" fmla="*/ 8 w 81"/>
                <a:gd name="T43" fmla="*/ 114 h 143"/>
                <a:gd name="T44" fmla="*/ 12 w 81"/>
                <a:gd name="T45" fmla="*/ 123 h 143"/>
                <a:gd name="T46" fmla="*/ 17 w 81"/>
                <a:gd name="T47" fmla="*/ 131 h 143"/>
                <a:gd name="T48" fmla="*/ 22 w 81"/>
                <a:gd name="T49" fmla="*/ 138 h 143"/>
                <a:gd name="T50" fmla="*/ 28 w 81"/>
                <a:gd name="T51" fmla="*/ 142 h 143"/>
                <a:gd name="T52" fmla="*/ 34 w 81"/>
                <a:gd name="T53" fmla="*/ 142 h 143"/>
                <a:gd name="T54" fmla="*/ 34 w 81"/>
                <a:gd name="T55" fmla="*/ 142 h 143"/>
                <a:gd name="T56" fmla="*/ 36 w 81"/>
                <a:gd name="T57" fmla="*/ 142 h 143"/>
                <a:gd name="T58" fmla="*/ 36 w 81"/>
                <a:gd name="T59" fmla="*/ 142 h 143"/>
                <a:gd name="T60" fmla="*/ 36 w 81"/>
                <a:gd name="T61" fmla="*/ 142 h 143"/>
                <a:gd name="T62" fmla="*/ 37 w 81"/>
                <a:gd name="T63" fmla="*/ 142 h 143"/>
                <a:gd name="T64" fmla="*/ 37 w 81"/>
                <a:gd name="T65" fmla="*/ 142 h 143"/>
                <a:gd name="T66" fmla="*/ 37 w 81"/>
                <a:gd name="T67" fmla="*/ 142 h 143"/>
                <a:gd name="T68" fmla="*/ 38 w 81"/>
                <a:gd name="T69" fmla="*/ 142 h 143"/>
                <a:gd name="T70" fmla="*/ 56 w 81"/>
                <a:gd name="T71" fmla="*/ 138 h 143"/>
                <a:gd name="T72" fmla="*/ 61 w 81"/>
                <a:gd name="T73" fmla="*/ 136 h 143"/>
                <a:gd name="T74" fmla="*/ 66 w 81"/>
                <a:gd name="T75" fmla="*/ 131 h 143"/>
                <a:gd name="T76" fmla="*/ 70 w 81"/>
                <a:gd name="T77" fmla="*/ 124 h 143"/>
                <a:gd name="T78" fmla="*/ 74 w 81"/>
                <a:gd name="T79" fmla="*/ 116 h 143"/>
                <a:gd name="T80" fmla="*/ 77 w 81"/>
                <a:gd name="T81" fmla="*/ 106 h 143"/>
                <a:gd name="T82" fmla="*/ 80 w 81"/>
                <a:gd name="T83" fmla="*/ 94 h 143"/>
                <a:gd name="T84" fmla="*/ 80 w 81"/>
                <a:gd name="T85" fmla="*/ 80 h 143"/>
                <a:gd name="T86" fmla="*/ 80 w 81"/>
                <a:gd name="T87" fmla="*/ 67 h 14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1"/>
                <a:gd name="T133" fmla="*/ 0 h 143"/>
                <a:gd name="T134" fmla="*/ 81 w 81"/>
                <a:gd name="T135" fmla="*/ 143 h 14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1" h="143">
                  <a:moveTo>
                    <a:pt x="80" y="67"/>
                  </a:moveTo>
                  <a:lnTo>
                    <a:pt x="78" y="53"/>
                  </a:lnTo>
                  <a:lnTo>
                    <a:pt x="76" y="39"/>
                  </a:lnTo>
                  <a:lnTo>
                    <a:pt x="72" y="29"/>
                  </a:lnTo>
                  <a:lnTo>
                    <a:pt x="68" y="18"/>
                  </a:lnTo>
                  <a:lnTo>
                    <a:pt x="62" y="10"/>
                  </a:lnTo>
                  <a:lnTo>
                    <a:pt x="57" y="5"/>
                  </a:lnTo>
                  <a:lnTo>
                    <a:pt x="52" y="1"/>
                  </a:lnTo>
                  <a:lnTo>
                    <a:pt x="45" y="0"/>
                  </a:lnTo>
                  <a:lnTo>
                    <a:pt x="18" y="3"/>
                  </a:lnTo>
                  <a:lnTo>
                    <a:pt x="18" y="6"/>
                  </a:lnTo>
                  <a:lnTo>
                    <a:pt x="14" y="10"/>
                  </a:lnTo>
                  <a:lnTo>
                    <a:pt x="10" y="15"/>
                  </a:lnTo>
                  <a:lnTo>
                    <a:pt x="6" y="23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" y="88"/>
                  </a:lnTo>
                  <a:lnTo>
                    <a:pt x="4" y="102"/>
                  </a:lnTo>
                  <a:lnTo>
                    <a:pt x="8" y="114"/>
                  </a:lnTo>
                  <a:lnTo>
                    <a:pt x="12" y="123"/>
                  </a:lnTo>
                  <a:lnTo>
                    <a:pt x="17" y="131"/>
                  </a:lnTo>
                  <a:lnTo>
                    <a:pt x="22" y="138"/>
                  </a:lnTo>
                  <a:lnTo>
                    <a:pt x="28" y="142"/>
                  </a:lnTo>
                  <a:lnTo>
                    <a:pt x="34" y="142"/>
                  </a:lnTo>
                  <a:lnTo>
                    <a:pt x="36" y="142"/>
                  </a:lnTo>
                  <a:lnTo>
                    <a:pt x="37" y="142"/>
                  </a:lnTo>
                  <a:lnTo>
                    <a:pt x="38" y="142"/>
                  </a:lnTo>
                  <a:lnTo>
                    <a:pt x="56" y="138"/>
                  </a:lnTo>
                  <a:lnTo>
                    <a:pt x="61" y="136"/>
                  </a:lnTo>
                  <a:lnTo>
                    <a:pt x="66" y="131"/>
                  </a:lnTo>
                  <a:lnTo>
                    <a:pt x="70" y="124"/>
                  </a:lnTo>
                  <a:lnTo>
                    <a:pt x="74" y="116"/>
                  </a:lnTo>
                  <a:lnTo>
                    <a:pt x="77" y="106"/>
                  </a:lnTo>
                  <a:lnTo>
                    <a:pt x="80" y="94"/>
                  </a:lnTo>
                  <a:lnTo>
                    <a:pt x="80" y="80"/>
                  </a:lnTo>
                  <a:lnTo>
                    <a:pt x="80" y="6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9" name="Freeform 19"/>
            <p:cNvSpPr>
              <a:spLocks/>
            </p:cNvSpPr>
            <p:nvPr/>
          </p:nvSpPr>
          <p:spPr bwMode="auto">
            <a:xfrm>
              <a:off x="2818" y="1496"/>
              <a:ext cx="153" cy="173"/>
            </a:xfrm>
            <a:custGeom>
              <a:avLst/>
              <a:gdLst>
                <a:gd name="T0" fmla="*/ 152 w 153"/>
                <a:gd name="T1" fmla="*/ 172 h 173"/>
                <a:gd name="T2" fmla="*/ 0 w 153"/>
                <a:gd name="T3" fmla="*/ 30 h 173"/>
                <a:gd name="T4" fmla="*/ 0 w 153"/>
                <a:gd name="T5" fmla="*/ 28 h 173"/>
                <a:gd name="T6" fmla="*/ 0 w 153"/>
                <a:gd name="T7" fmla="*/ 24 h 173"/>
                <a:gd name="T8" fmla="*/ 0 w 153"/>
                <a:gd name="T9" fmla="*/ 18 h 173"/>
                <a:gd name="T10" fmla="*/ 1 w 153"/>
                <a:gd name="T11" fmla="*/ 11 h 173"/>
                <a:gd name="T12" fmla="*/ 2 w 153"/>
                <a:gd name="T13" fmla="*/ 5 h 173"/>
                <a:gd name="T14" fmla="*/ 5 w 153"/>
                <a:gd name="T15" fmla="*/ 1 h 173"/>
                <a:gd name="T16" fmla="*/ 7 w 153"/>
                <a:gd name="T17" fmla="*/ 0 h 173"/>
                <a:gd name="T18" fmla="*/ 13 w 153"/>
                <a:gd name="T19" fmla="*/ 1 h 173"/>
                <a:gd name="T20" fmla="*/ 22 w 153"/>
                <a:gd name="T21" fmla="*/ 11 h 173"/>
                <a:gd name="T22" fmla="*/ 39 w 153"/>
                <a:gd name="T23" fmla="*/ 28 h 173"/>
                <a:gd name="T24" fmla="*/ 62 w 153"/>
                <a:gd name="T25" fmla="*/ 51 h 173"/>
                <a:gd name="T26" fmla="*/ 85 w 153"/>
                <a:gd name="T27" fmla="*/ 76 h 173"/>
                <a:gd name="T28" fmla="*/ 109 w 153"/>
                <a:gd name="T29" fmla="*/ 101 h 173"/>
                <a:gd name="T30" fmla="*/ 129 w 153"/>
                <a:gd name="T31" fmla="*/ 122 h 173"/>
                <a:gd name="T32" fmla="*/ 144 w 153"/>
                <a:gd name="T33" fmla="*/ 136 h 173"/>
                <a:gd name="T34" fmla="*/ 149 w 153"/>
                <a:gd name="T35" fmla="*/ 141 h 173"/>
                <a:gd name="T36" fmla="*/ 152 w 153"/>
                <a:gd name="T37" fmla="*/ 172 h 1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3"/>
                <a:gd name="T58" fmla="*/ 0 h 173"/>
                <a:gd name="T59" fmla="*/ 153 w 153"/>
                <a:gd name="T60" fmla="*/ 173 h 1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3" h="173">
                  <a:moveTo>
                    <a:pt x="152" y="172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1" y="11"/>
                  </a:lnTo>
                  <a:lnTo>
                    <a:pt x="2" y="5"/>
                  </a:lnTo>
                  <a:lnTo>
                    <a:pt x="5" y="1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2" y="11"/>
                  </a:lnTo>
                  <a:lnTo>
                    <a:pt x="39" y="28"/>
                  </a:lnTo>
                  <a:lnTo>
                    <a:pt x="62" y="51"/>
                  </a:lnTo>
                  <a:lnTo>
                    <a:pt x="85" y="76"/>
                  </a:lnTo>
                  <a:lnTo>
                    <a:pt x="109" y="101"/>
                  </a:lnTo>
                  <a:lnTo>
                    <a:pt x="129" y="122"/>
                  </a:lnTo>
                  <a:lnTo>
                    <a:pt x="144" y="136"/>
                  </a:lnTo>
                  <a:lnTo>
                    <a:pt x="149" y="141"/>
                  </a:lnTo>
                  <a:lnTo>
                    <a:pt x="152" y="172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0" name="Freeform 20"/>
            <p:cNvSpPr>
              <a:spLocks/>
            </p:cNvSpPr>
            <p:nvPr/>
          </p:nvSpPr>
          <p:spPr bwMode="auto">
            <a:xfrm>
              <a:off x="2900" y="1368"/>
              <a:ext cx="354" cy="285"/>
            </a:xfrm>
            <a:custGeom>
              <a:avLst/>
              <a:gdLst>
                <a:gd name="T0" fmla="*/ 351 w 354"/>
                <a:gd name="T1" fmla="*/ 211 h 285"/>
                <a:gd name="T2" fmla="*/ 351 w 354"/>
                <a:gd name="T3" fmla="*/ 209 h 285"/>
                <a:gd name="T4" fmla="*/ 351 w 354"/>
                <a:gd name="T5" fmla="*/ 203 h 285"/>
                <a:gd name="T6" fmla="*/ 353 w 354"/>
                <a:gd name="T7" fmla="*/ 195 h 285"/>
                <a:gd name="T8" fmla="*/ 353 w 354"/>
                <a:gd name="T9" fmla="*/ 185 h 285"/>
                <a:gd name="T10" fmla="*/ 353 w 354"/>
                <a:gd name="T11" fmla="*/ 174 h 285"/>
                <a:gd name="T12" fmla="*/ 351 w 354"/>
                <a:gd name="T13" fmla="*/ 164 h 285"/>
                <a:gd name="T14" fmla="*/ 350 w 354"/>
                <a:gd name="T15" fmla="*/ 155 h 285"/>
                <a:gd name="T16" fmla="*/ 346 w 354"/>
                <a:gd name="T17" fmla="*/ 148 h 285"/>
                <a:gd name="T18" fmla="*/ 339 w 354"/>
                <a:gd name="T19" fmla="*/ 140 h 285"/>
                <a:gd name="T20" fmla="*/ 328 w 354"/>
                <a:gd name="T21" fmla="*/ 130 h 285"/>
                <a:gd name="T22" fmla="*/ 312 w 354"/>
                <a:gd name="T23" fmla="*/ 117 h 285"/>
                <a:gd name="T24" fmla="*/ 296 w 354"/>
                <a:gd name="T25" fmla="*/ 103 h 285"/>
                <a:gd name="T26" fmla="*/ 280 w 354"/>
                <a:gd name="T27" fmla="*/ 92 h 285"/>
                <a:gd name="T28" fmla="*/ 266 w 354"/>
                <a:gd name="T29" fmla="*/ 81 h 285"/>
                <a:gd name="T30" fmla="*/ 257 w 354"/>
                <a:gd name="T31" fmla="*/ 74 h 285"/>
                <a:gd name="T32" fmla="*/ 253 w 354"/>
                <a:gd name="T33" fmla="*/ 72 h 285"/>
                <a:gd name="T34" fmla="*/ 234 w 354"/>
                <a:gd name="T35" fmla="*/ 0 h 285"/>
                <a:gd name="T36" fmla="*/ 0 w 354"/>
                <a:gd name="T37" fmla="*/ 43 h 285"/>
                <a:gd name="T38" fmla="*/ 11 w 354"/>
                <a:gd name="T39" fmla="*/ 128 h 285"/>
                <a:gd name="T40" fmla="*/ 27 w 354"/>
                <a:gd name="T41" fmla="*/ 224 h 285"/>
                <a:gd name="T42" fmla="*/ 74 w 354"/>
                <a:gd name="T43" fmla="*/ 284 h 285"/>
                <a:gd name="T44" fmla="*/ 351 w 354"/>
                <a:gd name="T45" fmla="*/ 211 h 28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4"/>
                <a:gd name="T70" fmla="*/ 0 h 285"/>
                <a:gd name="T71" fmla="*/ 354 w 354"/>
                <a:gd name="T72" fmla="*/ 285 h 28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4" h="285">
                  <a:moveTo>
                    <a:pt x="351" y="211"/>
                  </a:moveTo>
                  <a:lnTo>
                    <a:pt x="351" y="209"/>
                  </a:lnTo>
                  <a:lnTo>
                    <a:pt x="351" y="203"/>
                  </a:lnTo>
                  <a:lnTo>
                    <a:pt x="353" y="195"/>
                  </a:lnTo>
                  <a:lnTo>
                    <a:pt x="353" y="185"/>
                  </a:lnTo>
                  <a:lnTo>
                    <a:pt x="353" y="174"/>
                  </a:lnTo>
                  <a:lnTo>
                    <a:pt x="351" y="164"/>
                  </a:lnTo>
                  <a:lnTo>
                    <a:pt x="350" y="155"/>
                  </a:lnTo>
                  <a:lnTo>
                    <a:pt x="346" y="148"/>
                  </a:lnTo>
                  <a:lnTo>
                    <a:pt x="339" y="140"/>
                  </a:lnTo>
                  <a:lnTo>
                    <a:pt x="328" y="130"/>
                  </a:lnTo>
                  <a:lnTo>
                    <a:pt x="312" y="117"/>
                  </a:lnTo>
                  <a:lnTo>
                    <a:pt x="296" y="103"/>
                  </a:lnTo>
                  <a:lnTo>
                    <a:pt x="280" y="92"/>
                  </a:lnTo>
                  <a:lnTo>
                    <a:pt x="266" y="81"/>
                  </a:lnTo>
                  <a:lnTo>
                    <a:pt x="257" y="74"/>
                  </a:lnTo>
                  <a:lnTo>
                    <a:pt x="253" y="72"/>
                  </a:lnTo>
                  <a:lnTo>
                    <a:pt x="234" y="0"/>
                  </a:lnTo>
                  <a:lnTo>
                    <a:pt x="0" y="43"/>
                  </a:lnTo>
                  <a:lnTo>
                    <a:pt x="11" y="128"/>
                  </a:lnTo>
                  <a:lnTo>
                    <a:pt x="27" y="224"/>
                  </a:lnTo>
                  <a:lnTo>
                    <a:pt x="74" y="284"/>
                  </a:lnTo>
                  <a:lnTo>
                    <a:pt x="351" y="211"/>
                  </a:lnTo>
                </a:path>
              </a:pathLst>
            </a:custGeom>
            <a:solidFill>
              <a:srgbClr val="FFCB3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1" name="Freeform 21"/>
            <p:cNvSpPr>
              <a:spLocks/>
            </p:cNvSpPr>
            <p:nvPr/>
          </p:nvSpPr>
          <p:spPr bwMode="auto">
            <a:xfrm>
              <a:off x="2982" y="1528"/>
              <a:ext cx="264" cy="119"/>
            </a:xfrm>
            <a:custGeom>
              <a:avLst/>
              <a:gdLst>
                <a:gd name="T0" fmla="*/ 263 w 264"/>
                <a:gd name="T1" fmla="*/ 0 h 119"/>
                <a:gd name="T2" fmla="*/ 263 w 264"/>
                <a:gd name="T3" fmla="*/ 48 h 119"/>
                <a:gd name="T4" fmla="*/ 0 w 264"/>
                <a:gd name="T5" fmla="*/ 118 h 119"/>
                <a:gd name="T6" fmla="*/ 0 w 264"/>
                <a:gd name="T7" fmla="*/ 69 h 119"/>
                <a:gd name="T8" fmla="*/ 263 w 264"/>
                <a:gd name="T9" fmla="*/ 0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119"/>
                <a:gd name="T17" fmla="*/ 264 w 264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119">
                  <a:moveTo>
                    <a:pt x="263" y="0"/>
                  </a:moveTo>
                  <a:lnTo>
                    <a:pt x="263" y="48"/>
                  </a:lnTo>
                  <a:lnTo>
                    <a:pt x="0" y="118"/>
                  </a:lnTo>
                  <a:lnTo>
                    <a:pt x="0" y="69"/>
                  </a:lnTo>
                  <a:lnTo>
                    <a:pt x="263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2" name="Freeform 22"/>
            <p:cNvSpPr>
              <a:spLocks/>
            </p:cNvSpPr>
            <p:nvPr/>
          </p:nvSpPr>
          <p:spPr bwMode="auto">
            <a:xfrm>
              <a:off x="2832" y="1333"/>
              <a:ext cx="145" cy="320"/>
            </a:xfrm>
            <a:custGeom>
              <a:avLst/>
              <a:gdLst>
                <a:gd name="T0" fmla="*/ 142 w 145"/>
                <a:gd name="T1" fmla="*/ 319 h 320"/>
                <a:gd name="T2" fmla="*/ 142 w 145"/>
                <a:gd name="T3" fmla="*/ 316 h 320"/>
                <a:gd name="T4" fmla="*/ 144 w 145"/>
                <a:gd name="T5" fmla="*/ 308 h 320"/>
                <a:gd name="T6" fmla="*/ 144 w 145"/>
                <a:gd name="T7" fmla="*/ 297 h 320"/>
                <a:gd name="T8" fmla="*/ 144 w 145"/>
                <a:gd name="T9" fmla="*/ 286 h 320"/>
                <a:gd name="T10" fmla="*/ 144 w 145"/>
                <a:gd name="T11" fmla="*/ 271 h 320"/>
                <a:gd name="T12" fmla="*/ 142 w 145"/>
                <a:gd name="T13" fmla="*/ 258 h 320"/>
                <a:gd name="T14" fmla="*/ 140 w 145"/>
                <a:gd name="T15" fmla="*/ 246 h 320"/>
                <a:gd name="T16" fmla="*/ 137 w 145"/>
                <a:gd name="T17" fmla="*/ 237 h 320"/>
                <a:gd name="T18" fmla="*/ 132 w 145"/>
                <a:gd name="T19" fmla="*/ 228 h 320"/>
                <a:gd name="T20" fmla="*/ 125 w 145"/>
                <a:gd name="T21" fmla="*/ 217 h 320"/>
                <a:gd name="T22" fmla="*/ 117 w 145"/>
                <a:gd name="T23" fmla="*/ 205 h 320"/>
                <a:gd name="T24" fmla="*/ 109 w 145"/>
                <a:gd name="T25" fmla="*/ 193 h 320"/>
                <a:gd name="T26" fmla="*/ 103 w 145"/>
                <a:gd name="T27" fmla="*/ 181 h 320"/>
                <a:gd name="T28" fmla="*/ 96 w 145"/>
                <a:gd name="T29" fmla="*/ 172 h 320"/>
                <a:gd name="T30" fmla="*/ 92 w 145"/>
                <a:gd name="T31" fmla="*/ 166 h 320"/>
                <a:gd name="T32" fmla="*/ 91 w 145"/>
                <a:gd name="T33" fmla="*/ 163 h 320"/>
                <a:gd name="T34" fmla="*/ 79 w 145"/>
                <a:gd name="T35" fmla="*/ 75 h 320"/>
                <a:gd name="T36" fmla="*/ 0 w 145"/>
                <a:gd name="T37" fmla="*/ 0 h 320"/>
                <a:gd name="T38" fmla="*/ 0 w 145"/>
                <a:gd name="T39" fmla="*/ 164 h 320"/>
                <a:gd name="T40" fmla="*/ 142 w 145"/>
                <a:gd name="T41" fmla="*/ 319 h 32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5"/>
                <a:gd name="T64" fmla="*/ 0 h 320"/>
                <a:gd name="T65" fmla="*/ 145 w 145"/>
                <a:gd name="T66" fmla="*/ 320 h 32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5" h="320">
                  <a:moveTo>
                    <a:pt x="142" y="319"/>
                  </a:moveTo>
                  <a:lnTo>
                    <a:pt x="142" y="316"/>
                  </a:lnTo>
                  <a:lnTo>
                    <a:pt x="144" y="308"/>
                  </a:lnTo>
                  <a:lnTo>
                    <a:pt x="144" y="297"/>
                  </a:lnTo>
                  <a:lnTo>
                    <a:pt x="144" y="286"/>
                  </a:lnTo>
                  <a:lnTo>
                    <a:pt x="144" y="271"/>
                  </a:lnTo>
                  <a:lnTo>
                    <a:pt x="142" y="258"/>
                  </a:lnTo>
                  <a:lnTo>
                    <a:pt x="140" y="246"/>
                  </a:lnTo>
                  <a:lnTo>
                    <a:pt x="137" y="237"/>
                  </a:lnTo>
                  <a:lnTo>
                    <a:pt x="132" y="228"/>
                  </a:lnTo>
                  <a:lnTo>
                    <a:pt x="125" y="217"/>
                  </a:lnTo>
                  <a:lnTo>
                    <a:pt x="117" y="205"/>
                  </a:lnTo>
                  <a:lnTo>
                    <a:pt x="109" y="193"/>
                  </a:lnTo>
                  <a:lnTo>
                    <a:pt x="103" y="181"/>
                  </a:lnTo>
                  <a:lnTo>
                    <a:pt x="96" y="172"/>
                  </a:lnTo>
                  <a:lnTo>
                    <a:pt x="92" y="166"/>
                  </a:lnTo>
                  <a:lnTo>
                    <a:pt x="91" y="163"/>
                  </a:lnTo>
                  <a:lnTo>
                    <a:pt x="79" y="75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42" y="319"/>
                  </a:lnTo>
                </a:path>
              </a:pathLst>
            </a:custGeom>
            <a:solidFill>
              <a:srgbClr val="CD96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3" name="Freeform 23"/>
            <p:cNvSpPr>
              <a:spLocks/>
            </p:cNvSpPr>
            <p:nvPr/>
          </p:nvSpPr>
          <p:spPr bwMode="auto">
            <a:xfrm>
              <a:off x="2854" y="1540"/>
              <a:ext cx="60" cy="138"/>
            </a:xfrm>
            <a:custGeom>
              <a:avLst/>
              <a:gdLst>
                <a:gd name="T0" fmla="*/ 34 w 60"/>
                <a:gd name="T1" fmla="*/ 137 h 138"/>
                <a:gd name="T2" fmla="*/ 39 w 60"/>
                <a:gd name="T3" fmla="*/ 134 h 138"/>
                <a:gd name="T4" fmla="*/ 44 w 60"/>
                <a:gd name="T5" fmla="*/ 130 h 138"/>
                <a:gd name="T6" fmla="*/ 49 w 60"/>
                <a:gd name="T7" fmla="*/ 123 h 138"/>
                <a:gd name="T8" fmla="*/ 52 w 60"/>
                <a:gd name="T9" fmla="*/ 114 h 138"/>
                <a:gd name="T10" fmla="*/ 56 w 60"/>
                <a:gd name="T11" fmla="*/ 105 h 138"/>
                <a:gd name="T12" fmla="*/ 57 w 60"/>
                <a:gd name="T13" fmla="*/ 93 h 138"/>
                <a:gd name="T14" fmla="*/ 59 w 60"/>
                <a:gd name="T15" fmla="*/ 80 h 138"/>
                <a:gd name="T16" fmla="*/ 57 w 60"/>
                <a:gd name="T17" fmla="*/ 65 h 138"/>
                <a:gd name="T18" fmla="*/ 56 w 60"/>
                <a:gd name="T19" fmla="*/ 52 h 138"/>
                <a:gd name="T20" fmla="*/ 53 w 60"/>
                <a:gd name="T21" fmla="*/ 39 h 138"/>
                <a:gd name="T22" fmla="*/ 51 w 60"/>
                <a:gd name="T23" fmla="*/ 28 h 138"/>
                <a:gd name="T24" fmla="*/ 45 w 60"/>
                <a:gd name="T25" fmla="*/ 18 h 138"/>
                <a:gd name="T26" fmla="*/ 41 w 60"/>
                <a:gd name="T27" fmla="*/ 10 h 138"/>
                <a:gd name="T28" fmla="*/ 35 w 60"/>
                <a:gd name="T29" fmla="*/ 3 h 138"/>
                <a:gd name="T30" fmla="*/ 30 w 60"/>
                <a:gd name="T31" fmla="*/ 1 h 138"/>
                <a:gd name="T32" fmla="*/ 24 w 60"/>
                <a:gd name="T33" fmla="*/ 0 h 138"/>
                <a:gd name="T34" fmla="*/ 18 w 60"/>
                <a:gd name="T35" fmla="*/ 1 h 138"/>
                <a:gd name="T36" fmla="*/ 13 w 60"/>
                <a:gd name="T37" fmla="*/ 6 h 138"/>
                <a:gd name="T38" fmla="*/ 9 w 60"/>
                <a:gd name="T39" fmla="*/ 13 h 138"/>
                <a:gd name="T40" fmla="*/ 5 w 60"/>
                <a:gd name="T41" fmla="*/ 21 h 138"/>
                <a:gd name="T42" fmla="*/ 2 w 60"/>
                <a:gd name="T43" fmla="*/ 31 h 138"/>
                <a:gd name="T44" fmla="*/ 0 w 60"/>
                <a:gd name="T45" fmla="*/ 43 h 138"/>
                <a:gd name="T46" fmla="*/ 0 w 60"/>
                <a:gd name="T47" fmla="*/ 56 h 138"/>
                <a:gd name="T48" fmla="*/ 0 w 60"/>
                <a:gd name="T49" fmla="*/ 69 h 138"/>
                <a:gd name="T50" fmla="*/ 1 w 60"/>
                <a:gd name="T51" fmla="*/ 84 h 138"/>
                <a:gd name="T52" fmla="*/ 3 w 60"/>
                <a:gd name="T53" fmla="*/ 96 h 138"/>
                <a:gd name="T54" fmla="*/ 7 w 60"/>
                <a:gd name="T55" fmla="*/ 108 h 138"/>
                <a:gd name="T56" fmla="*/ 11 w 60"/>
                <a:gd name="T57" fmla="*/ 118 h 138"/>
                <a:gd name="T58" fmla="*/ 17 w 60"/>
                <a:gd name="T59" fmla="*/ 126 h 138"/>
                <a:gd name="T60" fmla="*/ 22 w 60"/>
                <a:gd name="T61" fmla="*/ 131 h 138"/>
                <a:gd name="T62" fmla="*/ 27 w 60"/>
                <a:gd name="T63" fmla="*/ 135 h 138"/>
                <a:gd name="T64" fmla="*/ 34 w 60"/>
                <a:gd name="T65" fmla="*/ 137 h 13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0"/>
                <a:gd name="T100" fmla="*/ 0 h 138"/>
                <a:gd name="T101" fmla="*/ 60 w 60"/>
                <a:gd name="T102" fmla="*/ 138 h 13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0" h="138">
                  <a:moveTo>
                    <a:pt x="34" y="137"/>
                  </a:moveTo>
                  <a:lnTo>
                    <a:pt x="39" y="134"/>
                  </a:lnTo>
                  <a:lnTo>
                    <a:pt x="44" y="130"/>
                  </a:lnTo>
                  <a:lnTo>
                    <a:pt x="49" y="123"/>
                  </a:lnTo>
                  <a:lnTo>
                    <a:pt x="52" y="114"/>
                  </a:lnTo>
                  <a:lnTo>
                    <a:pt x="56" y="105"/>
                  </a:lnTo>
                  <a:lnTo>
                    <a:pt x="57" y="93"/>
                  </a:lnTo>
                  <a:lnTo>
                    <a:pt x="59" y="80"/>
                  </a:lnTo>
                  <a:lnTo>
                    <a:pt x="57" y="65"/>
                  </a:lnTo>
                  <a:lnTo>
                    <a:pt x="56" y="52"/>
                  </a:lnTo>
                  <a:lnTo>
                    <a:pt x="53" y="39"/>
                  </a:lnTo>
                  <a:lnTo>
                    <a:pt x="51" y="28"/>
                  </a:lnTo>
                  <a:lnTo>
                    <a:pt x="45" y="18"/>
                  </a:lnTo>
                  <a:lnTo>
                    <a:pt x="41" y="10"/>
                  </a:lnTo>
                  <a:lnTo>
                    <a:pt x="35" y="3"/>
                  </a:lnTo>
                  <a:lnTo>
                    <a:pt x="30" y="1"/>
                  </a:lnTo>
                  <a:lnTo>
                    <a:pt x="24" y="0"/>
                  </a:lnTo>
                  <a:lnTo>
                    <a:pt x="18" y="1"/>
                  </a:lnTo>
                  <a:lnTo>
                    <a:pt x="13" y="6"/>
                  </a:lnTo>
                  <a:lnTo>
                    <a:pt x="9" y="13"/>
                  </a:lnTo>
                  <a:lnTo>
                    <a:pt x="5" y="21"/>
                  </a:lnTo>
                  <a:lnTo>
                    <a:pt x="2" y="31"/>
                  </a:lnTo>
                  <a:lnTo>
                    <a:pt x="0" y="43"/>
                  </a:lnTo>
                  <a:lnTo>
                    <a:pt x="0" y="56"/>
                  </a:lnTo>
                  <a:lnTo>
                    <a:pt x="0" y="69"/>
                  </a:lnTo>
                  <a:lnTo>
                    <a:pt x="1" y="84"/>
                  </a:lnTo>
                  <a:lnTo>
                    <a:pt x="3" y="96"/>
                  </a:lnTo>
                  <a:lnTo>
                    <a:pt x="7" y="108"/>
                  </a:lnTo>
                  <a:lnTo>
                    <a:pt x="11" y="118"/>
                  </a:lnTo>
                  <a:lnTo>
                    <a:pt x="17" y="126"/>
                  </a:lnTo>
                  <a:lnTo>
                    <a:pt x="22" y="131"/>
                  </a:lnTo>
                  <a:lnTo>
                    <a:pt x="27" y="135"/>
                  </a:lnTo>
                  <a:lnTo>
                    <a:pt x="34" y="13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4" name="Freeform 24"/>
            <p:cNvSpPr>
              <a:spLocks/>
            </p:cNvSpPr>
            <p:nvPr/>
          </p:nvSpPr>
          <p:spPr bwMode="auto">
            <a:xfrm>
              <a:off x="2866" y="1563"/>
              <a:ext cx="36" cy="92"/>
            </a:xfrm>
            <a:custGeom>
              <a:avLst/>
              <a:gdLst>
                <a:gd name="T0" fmla="*/ 20 w 36"/>
                <a:gd name="T1" fmla="*/ 91 h 92"/>
                <a:gd name="T2" fmla="*/ 22 w 36"/>
                <a:gd name="T3" fmla="*/ 91 h 92"/>
                <a:gd name="T4" fmla="*/ 26 w 36"/>
                <a:gd name="T5" fmla="*/ 87 h 92"/>
                <a:gd name="T6" fmla="*/ 29 w 36"/>
                <a:gd name="T7" fmla="*/ 83 h 92"/>
                <a:gd name="T8" fmla="*/ 30 w 36"/>
                <a:gd name="T9" fmla="*/ 76 h 92"/>
                <a:gd name="T10" fmla="*/ 32 w 36"/>
                <a:gd name="T11" fmla="*/ 69 h 92"/>
                <a:gd name="T12" fmla="*/ 33 w 36"/>
                <a:gd name="T13" fmla="*/ 61 h 92"/>
                <a:gd name="T14" fmla="*/ 35 w 36"/>
                <a:gd name="T15" fmla="*/ 54 h 92"/>
                <a:gd name="T16" fmla="*/ 33 w 36"/>
                <a:gd name="T17" fmla="*/ 43 h 92"/>
                <a:gd name="T18" fmla="*/ 33 w 36"/>
                <a:gd name="T19" fmla="*/ 35 h 92"/>
                <a:gd name="T20" fmla="*/ 32 w 36"/>
                <a:gd name="T21" fmla="*/ 26 h 92"/>
                <a:gd name="T22" fmla="*/ 29 w 36"/>
                <a:gd name="T23" fmla="*/ 18 h 92"/>
                <a:gd name="T24" fmla="*/ 26 w 36"/>
                <a:gd name="T25" fmla="*/ 11 h 92"/>
                <a:gd name="T26" fmla="*/ 24 w 36"/>
                <a:gd name="T27" fmla="*/ 6 h 92"/>
                <a:gd name="T28" fmla="*/ 21 w 36"/>
                <a:gd name="T29" fmla="*/ 2 h 92"/>
                <a:gd name="T30" fmla="*/ 17 w 36"/>
                <a:gd name="T31" fmla="*/ 0 h 92"/>
                <a:gd name="T32" fmla="*/ 14 w 36"/>
                <a:gd name="T33" fmla="*/ 0 h 92"/>
                <a:gd name="T34" fmla="*/ 10 w 36"/>
                <a:gd name="T35" fmla="*/ 1 h 92"/>
                <a:gd name="T36" fmla="*/ 8 w 36"/>
                <a:gd name="T37" fmla="*/ 3 h 92"/>
                <a:gd name="T38" fmla="*/ 5 w 36"/>
                <a:gd name="T39" fmla="*/ 7 h 92"/>
                <a:gd name="T40" fmla="*/ 2 w 36"/>
                <a:gd name="T41" fmla="*/ 14 h 92"/>
                <a:gd name="T42" fmla="*/ 1 w 36"/>
                <a:gd name="T43" fmla="*/ 21 h 92"/>
                <a:gd name="T44" fmla="*/ 0 w 36"/>
                <a:gd name="T45" fmla="*/ 29 h 92"/>
                <a:gd name="T46" fmla="*/ 0 w 36"/>
                <a:gd name="T47" fmla="*/ 38 h 92"/>
                <a:gd name="T48" fmla="*/ 0 w 36"/>
                <a:gd name="T49" fmla="*/ 47 h 92"/>
                <a:gd name="T50" fmla="*/ 1 w 36"/>
                <a:gd name="T51" fmla="*/ 56 h 92"/>
                <a:gd name="T52" fmla="*/ 2 w 36"/>
                <a:gd name="T53" fmla="*/ 64 h 92"/>
                <a:gd name="T54" fmla="*/ 5 w 36"/>
                <a:gd name="T55" fmla="*/ 72 h 92"/>
                <a:gd name="T56" fmla="*/ 6 w 36"/>
                <a:gd name="T57" fmla="*/ 79 h 92"/>
                <a:gd name="T58" fmla="*/ 9 w 36"/>
                <a:gd name="T59" fmla="*/ 84 h 92"/>
                <a:gd name="T60" fmla="*/ 13 w 36"/>
                <a:gd name="T61" fmla="*/ 88 h 92"/>
                <a:gd name="T62" fmla="*/ 16 w 36"/>
                <a:gd name="T63" fmla="*/ 91 h 92"/>
                <a:gd name="T64" fmla="*/ 20 w 36"/>
                <a:gd name="T65" fmla="*/ 91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"/>
                <a:gd name="T100" fmla="*/ 0 h 92"/>
                <a:gd name="T101" fmla="*/ 36 w 3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" h="92">
                  <a:moveTo>
                    <a:pt x="20" y="91"/>
                  </a:moveTo>
                  <a:lnTo>
                    <a:pt x="22" y="91"/>
                  </a:lnTo>
                  <a:lnTo>
                    <a:pt x="26" y="87"/>
                  </a:lnTo>
                  <a:lnTo>
                    <a:pt x="29" y="83"/>
                  </a:lnTo>
                  <a:lnTo>
                    <a:pt x="30" y="76"/>
                  </a:lnTo>
                  <a:lnTo>
                    <a:pt x="32" y="69"/>
                  </a:lnTo>
                  <a:lnTo>
                    <a:pt x="33" y="61"/>
                  </a:lnTo>
                  <a:lnTo>
                    <a:pt x="35" y="54"/>
                  </a:lnTo>
                  <a:lnTo>
                    <a:pt x="33" y="43"/>
                  </a:lnTo>
                  <a:lnTo>
                    <a:pt x="33" y="35"/>
                  </a:lnTo>
                  <a:lnTo>
                    <a:pt x="32" y="26"/>
                  </a:lnTo>
                  <a:lnTo>
                    <a:pt x="29" y="18"/>
                  </a:lnTo>
                  <a:lnTo>
                    <a:pt x="26" y="11"/>
                  </a:lnTo>
                  <a:lnTo>
                    <a:pt x="24" y="6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0" y="1"/>
                  </a:lnTo>
                  <a:lnTo>
                    <a:pt x="8" y="3"/>
                  </a:lnTo>
                  <a:lnTo>
                    <a:pt x="5" y="7"/>
                  </a:lnTo>
                  <a:lnTo>
                    <a:pt x="2" y="14"/>
                  </a:lnTo>
                  <a:lnTo>
                    <a:pt x="1" y="21"/>
                  </a:lnTo>
                  <a:lnTo>
                    <a:pt x="0" y="29"/>
                  </a:lnTo>
                  <a:lnTo>
                    <a:pt x="0" y="38"/>
                  </a:lnTo>
                  <a:lnTo>
                    <a:pt x="0" y="47"/>
                  </a:lnTo>
                  <a:lnTo>
                    <a:pt x="1" y="56"/>
                  </a:lnTo>
                  <a:lnTo>
                    <a:pt x="2" y="64"/>
                  </a:lnTo>
                  <a:lnTo>
                    <a:pt x="5" y="72"/>
                  </a:lnTo>
                  <a:lnTo>
                    <a:pt x="6" y="79"/>
                  </a:lnTo>
                  <a:lnTo>
                    <a:pt x="9" y="84"/>
                  </a:lnTo>
                  <a:lnTo>
                    <a:pt x="13" y="88"/>
                  </a:lnTo>
                  <a:lnTo>
                    <a:pt x="16" y="91"/>
                  </a:lnTo>
                  <a:lnTo>
                    <a:pt x="20" y="9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5" name="Freeform 25"/>
            <p:cNvSpPr>
              <a:spLocks/>
            </p:cNvSpPr>
            <p:nvPr/>
          </p:nvSpPr>
          <p:spPr bwMode="auto">
            <a:xfrm>
              <a:off x="2965" y="1567"/>
              <a:ext cx="301" cy="113"/>
            </a:xfrm>
            <a:custGeom>
              <a:avLst/>
              <a:gdLst>
                <a:gd name="T0" fmla="*/ 0 w 301"/>
                <a:gd name="T1" fmla="*/ 63 h 113"/>
                <a:gd name="T2" fmla="*/ 1 w 301"/>
                <a:gd name="T3" fmla="*/ 64 h 113"/>
                <a:gd name="T4" fmla="*/ 1 w 301"/>
                <a:gd name="T5" fmla="*/ 67 h 113"/>
                <a:gd name="T6" fmla="*/ 2 w 301"/>
                <a:gd name="T7" fmla="*/ 69 h 113"/>
                <a:gd name="T8" fmla="*/ 3 w 301"/>
                <a:gd name="T9" fmla="*/ 72 h 113"/>
                <a:gd name="T10" fmla="*/ 6 w 301"/>
                <a:gd name="T11" fmla="*/ 76 h 113"/>
                <a:gd name="T12" fmla="*/ 9 w 301"/>
                <a:gd name="T13" fmla="*/ 79 h 113"/>
                <a:gd name="T14" fmla="*/ 11 w 301"/>
                <a:gd name="T15" fmla="*/ 81 h 113"/>
                <a:gd name="T16" fmla="*/ 14 w 301"/>
                <a:gd name="T17" fmla="*/ 81 h 113"/>
                <a:gd name="T18" fmla="*/ 27 w 301"/>
                <a:gd name="T19" fmla="*/ 79 h 113"/>
                <a:gd name="T20" fmla="*/ 60 w 301"/>
                <a:gd name="T21" fmla="*/ 71 h 113"/>
                <a:gd name="T22" fmla="*/ 103 w 301"/>
                <a:gd name="T23" fmla="*/ 59 h 113"/>
                <a:gd name="T24" fmla="*/ 152 w 301"/>
                <a:gd name="T25" fmla="*/ 46 h 113"/>
                <a:gd name="T26" fmla="*/ 202 w 301"/>
                <a:gd name="T27" fmla="*/ 34 h 113"/>
                <a:gd name="T28" fmla="*/ 244 w 301"/>
                <a:gd name="T29" fmla="*/ 22 h 113"/>
                <a:gd name="T30" fmla="*/ 275 w 301"/>
                <a:gd name="T31" fmla="*/ 14 h 113"/>
                <a:gd name="T32" fmla="*/ 286 w 301"/>
                <a:gd name="T33" fmla="*/ 11 h 113"/>
                <a:gd name="T34" fmla="*/ 292 w 301"/>
                <a:gd name="T35" fmla="*/ 0 h 113"/>
                <a:gd name="T36" fmla="*/ 292 w 301"/>
                <a:gd name="T37" fmla="*/ 0 h 113"/>
                <a:gd name="T38" fmla="*/ 293 w 301"/>
                <a:gd name="T39" fmla="*/ 0 h 113"/>
                <a:gd name="T40" fmla="*/ 294 w 301"/>
                <a:gd name="T41" fmla="*/ 0 h 113"/>
                <a:gd name="T42" fmla="*/ 296 w 301"/>
                <a:gd name="T43" fmla="*/ 0 h 113"/>
                <a:gd name="T44" fmla="*/ 297 w 301"/>
                <a:gd name="T45" fmla="*/ 1 h 113"/>
                <a:gd name="T46" fmla="*/ 298 w 301"/>
                <a:gd name="T47" fmla="*/ 2 h 113"/>
                <a:gd name="T48" fmla="*/ 298 w 301"/>
                <a:gd name="T49" fmla="*/ 5 h 113"/>
                <a:gd name="T50" fmla="*/ 300 w 301"/>
                <a:gd name="T51" fmla="*/ 7 h 113"/>
                <a:gd name="T52" fmla="*/ 298 w 301"/>
                <a:gd name="T53" fmla="*/ 11 h 113"/>
                <a:gd name="T54" fmla="*/ 298 w 301"/>
                <a:gd name="T55" fmla="*/ 17 h 113"/>
                <a:gd name="T56" fmla="*/ 296 w 301"/>
                <a:gd name="T57" fmla="*/ 22 h 113"/>
                <a:gd name="T58" fmla="*/ 294 w 301"/>
                <a:gd name="T59" fmla="*/ 26 h 113"/>
                <a:gd name="T60" fmla="*/ 293 w 301"/>
                <a:gd name="T61" fmla="*/ 31 h 113"/>
                <a:gd name="T62" fmla="*/ 292 w 301"/>
                <a:gd name="T63" fmla="*/ 34 h 113"/>
                <a:gd name="T64" fmla="*/ 290 w 301"/>
                <a:gd name="T65" fmla="*/ 36 h 113"/>
                <a:gd name="T66" fmla="*/ 290 w 301"/>
                <a:gd name="T67" fmla="*/ 38 h 113"/>
                <a:gd name="T68" fmla="*/ 278 w 301"/>
                <a:gd name="T69" fmla="*/ 40 h 113"/>
                <a:gd name="T70" fmla="*/ 248 w 301"/>
                <a:gd name="T71" fmla="*/ 50 h 113"/>
                <a:gd name="T72" fmla="*/ 203 w 301"/>
                <a:gd name="T73" fmla="*/ 61 h 113"/>
                <a:gd name="T74" fmla="*/ 153 w 301"/>
                <a:gd name="T75" fmla="*/ 76 h 113"/>
                <a:gd name="T76" fmla="*/ 103 w 301"/>
                <a:gd name="T77" fmla="*/ 89 h 113"/>
                <a:gd name="T78" fmla="*/ 59 w 301"/>
                <a:gd name="T79" fmla="*/ 101 h 113"/>
                <a:gd name="T80" fmla="*/ 27 w 301"/>
                <a:gd name="T81" fmla="*/ 109 h 113"/>
                <a:gd name="T82" fmla="*/ 13 w 301"/>
                <a:gd name="T83" fmla="*/ 112 h 113"/>
                <a:gd name="T84" fmla="*/ 11 w 301"/>
                <a:gd name="T85" fmla="*/ 109 h 113"/>
                <a:gd name="T86" fmla="*/ 9 w 301"/>
                <a:gd name="T87" fmla="*/ 106 h 113"/>
                <a:gd name="T88" fmla="*/ 7 w 301"/>
                <a:gd name="T89" fmla="*/ 102 h 113"/>
                <a:gd name="T90" fmla="*/ 5 w 301"/>
                <a:gd name="T91" fmla="*/ 100 h 113"/>
                <a:gd name="T92" fmla="*/ 3 w 301"/>
                <a:gd name="T93" fmla="*/ 96 h 113"/>
                <a:gd name="T94" fmla="*/ 3 w 301"/>
                <a:gd name="T95" fmla="*/ 93 h 113"/>
                <a:gd name="T96" fmla="*/ 2 w 301"/>
                <a:gd name="T97" fmla="*/ 92 h 113"/>
                <a:gd name="T98" fmla="*/ 2 w 301"/>
                <a:gd name="T99" fmla="*/ 90 h 113"/>
                <a:gd name="T100" fmla="*/ 0 w 301"/>
                <a:gd name="T101" fmla="*/ 63 h 1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01"/>
                <a:gd name="T154" fmla="*/ 0 h 113"/>
                <a:gd name="T155" fmla="*/ 301 w 301"/>
                <a:gd name="T156" fmla="*/ 113 h 1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01" h="113">
                  <a:moveTo>
                    <a:pt x="0" y="63"/>
                  </a:moveTo>
                  <a:lnTo>
                    <a:pt x="1" y="64"/>
                  </a:lnTo>
                  <a:lnTo>
                    <a:pt x="1" y="67"/>
                  </a:lnTo>
                  <a:lnTo>
                    <a:pt x="2" y="69"/>
                  </a:lnTo>
                  <a:lnTo>
                    <a:pt x="3" y="72"/>
                  </a:lnTo>
                  <a:lnTo>
                    <a:pt x="6" y="76"/>
                  </a:lnTo>
                  <a:lnTo>
                    <a:pt x="9" y="79"/>
                  </a:lnTo>
                  <a:lnTo>
                    <a:pt x="11" y="81"/>
                  </a:lnTo>
                  <a:lnTo>
                    <a:pt x="14" y="81"/>
                  </a:lnTo>
                  <a:lnTo>
                    <a:pt x="27" y="79"/>
                  </a:lnTo>
                  <a:lnTo>
                    <a:pt x="60" y="71"/>
                  </a:lnTo>
                  <a:lnTo>
                    <a:pt x="103" y="59"/>
                  </a:lnTo>
                  <a:lnTo>
                    <a:pt x="152" y="46"/>
                  </a:lnTo>
                  <a:lnTo>
                    <a:pt x="202" y="34"/>
                  </a:lnTo>
                  <a:lnTo>
                    <a:pt x="244" y="22"/>
                  </a:lnTo>
                  <a:lnTo>
                    <a:pt x="275" y="14"/>
                  </a:lnTo>
                  <a:lnTo>
                    <a:pt x="286" y="11"/>
                  </a:lnTo>
                  <a:lnTo>
                    <a:pt x="292" y="0"/>
                  </a:lnTo>
                  <a:lnTo>
                    <a:pt x="293" y="0"/>
                  </a:lnTo>
                  <a:lnTo>
                    <a:pt x="294" y="0"/>
                  </a:lnTo>
                  <a:lnTo>
                    <a:pt x="296" y="0"/>
                  </a:lnTo>
                  <a:lnTo>
                    <a:pt x="297" y="1"/>
                  </a:lnTo>
                  <a:lnTo>
                    <a:pt x="298" y="2"/>
                  </a:lnTo>
                  <a:lnTo>
                    <a:pt x="298" y="5"/>
                  </a:lnTo>
                  <a:lnTo>
                    <a:pt x="300" y="7"/>
                  </a:lnTo>
                  <a:lnTo>
                    <a:pt x="298" y="11"/>
                  </a:lnTo>
                  <a:lnTo>
                    <a:pt x="298" y="17"/>
                  </a:lnTo>
                  <a:lnTo>
                    <a:pt x="296" y="22"/>
                  </a:lnTo>
                  <a:lnTo>
                    <a:pt x="294" y="26"/>
                  </a:lnTo>
                  <a:lnTo>
                    <a:pt x="293" y="31"/>
                  </a:lnTo>
                  <a:lnTo>
                    <a:pt x="292" y="34"/>
                  </a:lnTo>
                  <a:lnTo>
                    <a:pt x="290" y="36"/>
                  </a:lnTo>
                  <a:lnTo>
                    <a:pt x="290" y="38"/>
                  </a:lnTo>
                  <a:lnTo>
                    <a:pt x="278" y="40"/>
                  </a:lnTo>
                  <a:lnTo>
                    <a:pt x="248" y="50"/>
                  </a:lnTo>
                  <a:lnTo>
                    <a:pt x="203" y="61"/>
                  </a:lnTo>
                  <a:lnTo>
                    <a:pt x="153" y="76"/>
                  </a:lnTo>
                  <a:lnTo>
                    <a:pt x="103" y="89"/>
                  </a:lnTo>
                  <a:lnTo>
                    <a:pt x="59" y="101"/>
                  </a:lnTo>
                  <a:lnTo>
                    <a:pt x="27" y="109"/>
                  </a:lnTo>
                  <a:lnTo>
                    <a:pt x="13" y="112"/>
                  </a:lnTo>
                  <a:lnTo>
                    <a:pt x="11" y="109"/>
                  </a:lnTo>
                  <a:lnTo>
                    <a:pt x="9" y="106"/>
                  </a:lnTo>
                  <a:lnTo>
                    <a:pt x="7" y="102"/>
                  </a:lnTo>
                  <a:lnTo>
                    <a:pt x="5" y="100"/>
                  </a:lnTo>
                  <a:lnTo>
                    <a:pt x="3" y="96"/>
                  </a:lnTo>
                  <a:lnTo>
                    <a:pt x="3" y="93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0" y="63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6" name="Freeform 26"/>
            <p:cNvSpPr>
              <a:spLocks/>
            </p:cNvSpPr>
            <p:nvPr/>
          </p:nvSpPr>
          <p:spPr bwMode="auto">
            <a:xfrm>
              <a:off x="2921" y="1376"/>
              <a:ext cx="227" cy="112"/>
            </a:xfrm>
            <a:custGeom>
              <a:avLst/>
              <a:gdLst>
                <a:gd name="T0" fmla="*/ 11 w 227"/>
                <a:gd name="T1" fmla="*/ 111 h 112"/>
                <a:gd name="T2" fmla="*/ 15 w 227"/>
                <a:gd name="T3" fmla="*/ 111 h 112"/>
                <a:gd name="T4" fmla="*/ 23 w 227"/>
                <a:gd name="T5" fmla="*/ 109 h 112"/>
                <a:gd name="T6" fmla="*/ 35 w 227"/>
                <a:gd name="T7" fmla="*/ 108 h 112"/>
                <a:gd name="T8" fmla="*/ 51 w 227"/>
                <a:gd name="T9" fmla="*/ 107 h 112"/>
                <a:gd name="T10" fmla="*/ 69 w 227"/>
                <a:gd name="T11" fmla="*/ 104 h 112"/>
                <a:gd name="T12" fmla="*/ 90 w 227"/>
                <a:gd name="T13" fmla="*/ 100 h 112"/>
                <a:gd name="T14" fmla="*/ 113 w 227"/>
                <a:gd name="T15" fmla="*/ 96 h 112"/>
                <a:gd name="T16" fmla="*/ 135 w 227"/>
                <a:gd name="T17" fmla="*/ 91 h 112"/>
                <a:gd name="T18" fmla="*/ 155 w 227"/>
                <a:gd name="T19" fmla="*/ 85 h 112"/>
                <a:gd name="T20" fmla="*/ 173 w 227"/>
                <a:gd name="T21" fmla="*/ 80 h 112"/>
                <a:gd name="T22" fmla="*/ 189 w 227"/>
                <a:gd name="T23" fmla="*/ 75 h 112"/>
                <a:gd name="T24" fmla="*/ 202 w 227"/>
                <a:gd name="T25" fmla="*/ 71 h 112"/>
                <a:gd name="T26" fmla="*/ 212 w 227"/>
                <a:gd name="T27" fmla="*/ 67 h 112"/>
                <a:gd name="T28" fmla="*/ 219 w 227"/>
                <a:gd name="T29" fmla="*/ 64 h 112"/>
                <a:gd name="T30" fmla="*/ 224 w 227"/>
                <a:gd name="T31" fmla="*/ 62 h 112"/>
                <a:gd name="T32" fmla="*/ 226 w 227"/>
                <a:gd name="T33" fmla="*/ 60 h 112"/>
                <a:gd name="T34" fmla="*/ 203 w 227"/>
                <a:gd name="T35" fmla="*/ 0 h 112"/>
                <a:gd name="T36" fmla="*/ 0 w 227"/>
                <a:gd name="T37" fmla="*/ 39 h 112"/>
                <a:gd name="T38" fmla="*/ 7 w 227"/>
                <a:gd name="T39" fmla="*/ 111 h 112"/>
                <a:gd name="T40" fmla="*/ 11 w 227"/>
                <a:gd name="T41" fmla="*/ 111 h 11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27"/>
                <a:gd name="T64" fmla="*/ 0 h 112"/>
                <a:gd name="T65" fmla="*/ 227 w 227"/>
                <a:gd name="T66" fmla="*/ 112 h 11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27" h="112">
                  <a:moveTo>
                    <a:pt x="11" y="111"/>
                  </a:moveTo>
                  <a:lnTo>
                    <a:pt x="15" y="111"/>
                  </a:lnTo>
                  <a:lnTo>
                    <a:pt x="23" y="109"/>
                  </a:lnTo>
                  <a:lnTo>
                    <a:pt x="35" y="108"/>
                  </a:lnTo>
                  <a:lnTo>
                    <a:pt x="51" y="107"/>
                  </a:lnTo>
                  <a:lnTo>
                    <a:pt x="69" y="104"/>
                  </a:lnTo>
                  <a:lnTo>
                    <a:pt x="90" y="100"/>
                  </a:lnTo>
                  <a:lnTo>
                    <a:pt x="113" y="96"/>
                  </a:lnTo>
                  <a:lnTo>
                    <a:pt x="135" y="91"/>
                  </a:lnTo>
                  <a:lnTo>
                    <a:pt x="155" y="85"/>
                  </a:lnTo>
                  <a:lnTo>
                    <a:pt x="173" y="80"/>
                  </a:lnTo>
                  <a:lnTo>
                    <a:pt x="189" y="75"/>
                  </a:lnTo>
                  <a:lnTo>
                    <a:pt x="202" y="71"/>
                  </a:lnTo>
                  <a:lnTo>
                    <a:pt x="212" y="67"/>
                  </a:lnTo>
                  <a:lnTo>
                    <a:pt x="219" y="64"/>
                  </a:lnTo>
                  <a:lnTo>
                    <a:pt x="224" y="62"/>
                  </a:lnTo>
                  <a:lnTo>
                    <a:pt x="226" y="60"/>
                  </a:lnTo>
                  <a:lnTo>
                    <a:pt x="203" y="0"/>
                  </a:lnTo>
                  <a:lnTo>
                    <a:pt x="0" y="39"/>
                  </a:lnTo>
                  <a:lnTo>
                    <a:pt x="7" y="111"/>
                  </a:lnTo>
                  <a:lnTo>
                    <a:pt x="11" y="111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7" name="Freeform 27"/>
            <p:cNvSpPr>
              <a:spLocks/>
            </p:cNvSpPr>
            <p:nvPr/>
          </p:nvSpPr>
          <p:spPr bwMode="auto">
            <a:xfrm>
              <a:off x="2960" y="1391"/>
              <a:ext cx="179" cy="87"/>
            </a:xfrm>
            <a:custGeom>
              <a:avLst/>
              <a:gdLst>
                <a:gd name="T0" fmla="*/ 40 w 179"/>
                <a:gd name="T1" fmla="*/ 84 h 87"/>
                <a:gd name="T2" fmla="*/ 60 w 179"/>
                <a:gd name="T3" fmla="*/ 79 h 87"/>
                <a:gd name="T4" fmla="*/ 87 w 179"/>
                <a:gd name="T5" fmla="*/ 74 h 87"/>
                <a:gd name="T6" fmla="*/ 111 w 179"/>
                <a:gd name="T7" fmla="*/ 67 h 87"/>
                <a:gd name="T8" fmla="*/ 125 w 179"/>
                <a:gd name="T9" fmla="*/ 63 h 87"/>
                <a:gd name="T10" fmla="*/ 145 w 179"/>
                <a:gd name="T11" fmla="*/ 59 h 87"/>
                <a:gd name="T12" fmla="*/ 163 w 179"/>
                <a:gd name="T13" fmla="*/ 53 h 87"/>
                <a:gd name="T14" fmla="*/ 176 w 179"/>
                <a:gd name="T15" fmla="*/ 46 h 87"/>
                <a:gd name="T16" fmla="*/ 176 w 179"/>
                <a:gd name="T17" fmla="*/ 39 h 87"/>
                <a:gd name="T18" fmla="*/ 172 w 179"/>
                <a:gd name="T19" fmla="*/ 26 h 87"/>
                <a:gd name="T20" fmla="*/ 167 w 179"/>
                <a:gd name="T21" fmla="*/ 11 h 87"/>
                <a:gd name="T22" fmla="*/ 164 w 179"/>
                <a:gd name="T23" fmla="*/ 2 h 87"/>
                <a:gd name="T24" fmla="*/ 162 w 179"/>
                <a:gd name="T25" fmla="*/ 0 h 87"/>
                <a:gd name="T26" fmla="*/ 151 w 179"/>
                <a:gd name="T27" fmla="*/ 2 h 87"/>
                <a:gd name="T28" fmla="*/ 136 w 179"/>
                <a:gd name="T29" fmla="*/ 5 h 87"/>
                <a:gd name="T30" fmla="*/ 119 w 179"/>
                <a:gd name="T31" fmla="*/ 7 h 87"/>
                <a:gd name="T32" fmla="*/ 106 w 179"/>
                <a:gd name="T33" fmla="*/ 13 h 87"/>
                <a:gd name="T34" fmla="*/ 94 w 179"/>
                <a:gd name="T35" fmla="*/ 18 h 87"/>
                <a:gd name="T36" fmla="*/ 86 w 179"/>
                <a:gd name="T37" fmla="*/ 24 h 87"/>
                <a:gd name="T38" fmla="*/ 87 w 179"/>
                <a:gd name="T39" fmla="*/ 28 h 87"/>
                <a:gd name="T40" fmla="*/ 109 w 179"/>
                <a:gd name="T41" fmla="*/ 33 h 87"/>
                <a:gd name="T42" fmla="*/ 121 w 179"/>
                <a:gd name="T43" fmla="*/ 40 h 87"/>
                <a:gd name="T44" fmla="*/ 113 w 179"/>
                <a:gd name="T45" fmla="*/ 48 h 87"/>
                <a:gd name="T46" fmla="*/ 96 w 179"/>
                <a:gd name="T47" fmla="*/ 57 h 87"/>
                <a:gd name="T48" fmla="*/ 81 w 179"/>
                <a:gd name="T49" fmla="*/ 66 h 87"/>
                <a:gd name="T50" fmla="*/ 60 w 179"/>
                <a:gd name="T51" fmla="*/ 72 h 87"/>
                <a:gd name="T52" fmla="*/ 36 w 179"/>
                <a:gd name="T53" fmla="*/ 76 h 87"/>
                <a:gd name="T54" fmla="*/ 14 w 179"/>
                <a:gd name="T55" fmla="*/ 80 h 87"/>
                <a:gd name="T56" fmla="*/ 0 w 179"/>
                <a:gd name="T57" fmla="*/ 84 h 87"/>
                <a:gd name="T58" fmla="*/ 5 w 179"/>
                <a:gd name="T59" fmla="*/ 86 h 87"/>
                <a:gd name="T60" fmla="*/ 20 w 179"/>
                <a:gd name="T61" fmla="*/ 86 h 87"/>
                <a:gd name="T62" fmla="*/ 35 w 179"/>
                <a:gd name="T63" fmla="*/ 84 h 8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79"/>
                <a:gd name="T97" fmla="*/ 0 h 87"/>
                <a:gd name="T98" fmla="*/ 179 w 179"/>
                <a:gd name="T99" fmla="*/ 87 h 8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79" h="87">
                  <a:moveTo>
                    <a:pt x="37" y="84"/>
                  </a:moveTo>
                  <a:lnTo>
                    <a:pt x="40" y="84"/>
                  </a:lnTo>
                  <a:lnTo>
                    <a:pt x="48" y="82"/>
                  </a:lnTo>
                  <a:lnTo>
                    <a:pt x="60" y="79"/>
                  </a:lnTo>
                  <a:lnTo>
                    <a:pt x="73" y="76"/>
                  </a:lnTo>
                  <a:lnTo>
                    <a:pt x="87" y="74"/>
                  </a:lnTo>
                  <a:lnTo>
                    <a:pt x="100" y="70"/>
                  </a:lnTo>
                  <a:lnTo>
                    <a:pt x="111" y="67"/>
                  </a:lnTo>
                  <a:lnTo>
                    <a:pt x="119" y="66"/>
                  </a:lnTo>
                  <a:lnTo>
                    <a:pt x="125" y="63"/>
                  </a:lnTo>
                  <a:lnTo>
                    <a:pt x="134" y="62"/>
                  </a:lnTo>
                  <a:lnTo>
                    <a:pt x="145" y="59"/>
                  </a:lnTo>
                  <a:lnTo>
                    <a:pt x="154" y="56"/>
                  </a:lnTo>
                  <a:lnTo>
                    <a:pt x="163" y="53"/>
                  </a:lnTo>
                  <a:lnTo>
                    <a:pt x="171" y="49"/>
                  </a:lnTo>
                  <a:lnTo>
                    <a:pt x="176" y="46"/>
                  </a:lnTo>
                  <a:lnTo>
                    <a:pt x="178" y="43"/>
                  </a:lnTo>
                  <a:lnTo>
                    <a:pt x="176" y="39"/>
                  </a:lnTo>
                  <a:lnTo>
                    <a:pt x="175" y="32"/>
                  </a:lnTo>
                  <a:lnTo>
                    <a:pt x="172" y="26"/>
                  </a:lnTo>
                  <a:lnTo>
                    <a:pt x="170" y="18"/>
                  </a:lnTo>
                  <a:lnTo>
                    <a:pt x="167" y="11"/>
                  </a:lnTo>
                  <a:lnTo>
                    <a:pt x="166" y="6"/>
                  </a:lnTo>
                  <a:lnTo>
                    <a:pt x="164" y="2"/>
                  </a:lnTo>
                  <a:lnTo>
                    <a:pt x="163" y="0"/>
                  </a:lnTo>
                  <a:lnTo>
                    <a:pt x="162" y="0"/>
                  </a:lnTo>
                  <a:lnTo>
                    <a:pt x="158" y="1"/>
                  </a:lnTo>
                  <a:lnTo>
                    <a:pt x="151" y="2"/>
                  </a:lnTo>
                  <a:lnTo>
                    <a:pt x="143" y="3"/>
                  </a:lnTo>
                  <a:lnTo>
                    <a:pt x="136" y="5"/>
                  </a:lnTo>
                  <a:lnTo>
                    <a:pt x="126" y="6"/>
                  </a:lnTo>
                  <a:lnTo>
                    <a:pt x="119" y="7"/>
                  </a:lnTo>
                  <a:lnTo>
                    <a:pt x="112" y="10"/>
                  </a:lnTo>
                  <a:lnTo>
                    <a:pt x="106" y="13"/>
                  </a:lnTo>
                  <a:lnTo>
                    <a:pt x="99" y="15"/>
                  </a:lnTo>
                  <a:lnTo>
                    <a:pt x="94" y="18"/>
                  </a:lnTo>
                  <a:lnTo>
                    <a:pt x="90" y="20"/>
                  </a:lnTo>
                  <a:lnTo>
                    <a:pt x="86" y="24"/>
                  </a:lnTo>
                  <a:lnTo>
                    <a:pt x="86" y="27"/>
                  </a:lnTo>
                  <a:lnTo>
                    <a:pt x="87" y="28"/>
                  </a:lnTo>
                  <a:lnTo>
                    <a:pt x="94" y="29"/>
                  </a:lnTo>
                  <a:lnTo>
                    <a:pt x="109" y="33"/>
                  </a:lnTo>
                  <a:lnTo>
                    <a:pt x="119" y="36"/>
                  </a:lnTo>
                  <a:lnTo>
                    <a:pt x="121" y="40"/>
                  </a:lnTo>
                  <a:lnTo>
                    <a:pt x="119" y="44"/>
                  </a:lnTo>
                  <a:lnTo>
                    <a:pt x="113" y="48"/>
                  </a:lnTo>
                  <a:lnTo>
                    <a:pt x="106" y="52"/>
                  </a:lnTo>
                  <a:lnTo>
                    <a:pt x="96" y="57"/>
                  </a:lnTo>
                  <a:lnTo>
                    <a:pt x="89" y="61"/>
                  </a:lnTo>
                  <a:lnTo>
                    <a:pt x="81" y="66"/>
                  </a:lnTo>
                  <a:lnTo>
                    <a:pt x="70" y="70"/>
                  </a:lnTo>
                  <a:lnTo>
                    <a:pt x="60" y="72"/>
                  </a:lnTo>
                  <a:lnTo>
                    <a:pt x="48" y="75"/>
                  </a:lnTo>
                  <a:lnTo>
                    <a:pt x="36" y="76"/>
                  </a:lnTo>
                  <a:lnTo>
                    <a:pt x="24" y="79"/>
                  </a:lnTo>
                  <a:lnTo>
                    <a:pt x="14" y="80"/>
                  </a:lnTo>
                  <a:lnTo>
                    <a:pt x="5" y="83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5" y="86"/>
                  </a:lnTo>
                  <a:lnTo>
                    <a:pt x="13" y="86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35" y="84"/>
                  </a:lnTo>
                  <a:lnTo>
                    <a:pt x="37" y="84"/>
                  </a:lnTo>
                </a:path>
              </a:pathLst>
            </a:custGeom>
            <a:solidFill>
              <a:srgbClr val="CBCBCB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8" name="Freeform 28"/>
            <p:cNvSpPr>
              <a:spLocks/>
            </p:cNvSpPr>
            <p:nvPr/>
          </p:nvSpPr>
          <p:spPr bwMode="auto">
            <a:xfrm>
              <a:off x="2987" y="1590"/>
              <a:ext cx="45" cy="49"/>
            </a:xfrm>
            <a:custGeom>
              <a:avLst/>
              <a:gdLst>
                <a:gd name="T0" fmla="*/ 0 w 45"/>
                <a:gd name="T1" fmla="*/ 10 h 49"/>
                <a:gd name="T2" fmla="*/ 44 w 45"/>
                <a:gd name="T3" fmla="*/ 0 h 49"/>
                <a:gd name="T4" fmla="*/ 44 w 45"/>
                <a:gd name="T5" fmla="*/ 36 h 49"/>
                <a:gd name="T6" fmla="*/ 1 w 45"/>
                <a:gd name="T7" fmla="*/ 48 h 49"/>
                <a:gd name="T8" fmla="*/ 0 w 45"/>
                <a:gd name="T9" fmla="*/ 1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49"/>
                <a:gd name="T17" fmla="*/ 45 w 4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49">
                  <a:moveTo>
                    <a:pt x="0" y="10"/>
                  </a:moveTo>
                  <a:lnTo>
                    <a:pt x="44" y="0"/>
                  </a:lnTo>
                  <a:lnTo>
                    <a:pt x="44" y="36"/>
                  </a:lnTo>
                  <a:lnTo>
                    <a:pt x="1" y="48"/>
                  </a:lnTo>
                  <a:lnTo>
                    <a:pt x="0" y="1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9" name="Freeform 29"/>
            <p:cNvSpPr>
              <a:spLocks/>
            </p:cNvSpPr>
            <p:nvPr/>
          </p:nvSpPr>
          <p:spPr bwMode="auto">
            <a:xfrm>
              <a:off x="3194" y="1534"/>
              <a:ext cx="45" cy="49"/>
            </a:xfrm>
            <a:custGeom>
              <a:avLst/>
              <a:gdLst>
                <a:gd name="T0" fmla="*/ 0 w 45"/>
                <a:gd name="T1" fmla="*/ 12 h 49"/>
                <a:gd name="T2" fmla="*/ 44 w 45"/>
                <a:gd name="T3" fmla="*/ 0 h 49"/>
                <a:gd name="T4" fmla="*/ 44 w 45"/>
                <a:gd name="T5" fmla="*/ 36 h 49"/>
                <a:gd name="T6" fmla="*/ 1 w 45"/>
                <a:gd name="T7" fmla="*/ 48 h 49"/>
                <a:gd name="T8" fmla="*/ 0 w 45"/>
                <a:gd name="T9" fmla="*/ 12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49"/>
                <a:gd name="T17" fmla="*/ 45 w 4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49">
                  <a:moveTo>
                    <a:pt x="0" y="12"/>
                  </a:moveTo>
                  <a:lnTo>
                    <a:pt x="44" y="0"/>
                  </a:lnTo>
                  <a:lnTo>
                    <a:pt x="44" y="36"/>
                  </a:lnTo>
                  <a:lnTo>
                    <a:pt x="1" y="48"/>
                  </a:lnTo>
                  <a:lnTo>
                    <a:pt x="0" y="12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 flipV="1">
              <a:off x="2983" y="1551"/>
              <a:ext cx="256" cy="7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31" name="Freeform 31"/>
            <p:cNvSpPr>
              <a:spLocks/>
            </p:cNvSpPr>
            <p:nvPr/>
          </p:nvSpPr>
          <p:spPr bwMode="auto">
            <a:xfrm>
              <a:off x="2983" y="1551"/>
              <a:ext cx="257" cy="71"/>
            </a:xfrm>
            <a:custGeom>
              <a:avLst/>
              <a:gdLst>
                <a:gd name="T0" fmla="*/ 0 w 257"/>
                <a:gd name="T1" fmla="*/ 70 h 71"/>
                <a:gd name="T2" fmla="*/ 256 w 257"/>
                <a:gd name="T3" fmla="*/ 0 h 71"/>
                <a:gd name="T4" fmla="*/ 0 w 257"/>
                <a:gd name="T5" fmla="*/ 70 h 71"/>
                <a:gd name="T6" fmla="*/ 0 60000 65536"/>
                <a:gd name="T7" fmla="*/ 0 60000 65536"/>
                <a:gd name="T8" fmla="*/ 0 60000 65536"/>
                <a:gd name="T9" fmla="*/ 0 w 257"/>
                <a:gd name="T10" fmla="*/ 0 h 71"/>
                <a:gd name="T11" fmla="*/ 257 w 257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7" h="71">
                  <a:moveTo>
                    <a:pt x="0" y="70"/>
                  </a:moveTo>
                  <a:lnTo>
                    <a:pt x="256" y="0"/>
                  </a:lnTo>
                  <a:lnTo>
                    <a:pt x="0" y="7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32" name="Freeform 32"/>
            <p:cNvSpPr>
              <a:spLocks/>
            </p:cNvSpPr>
            <p:nvPr/>
          </p:nvSpPr>
          <p:spPr bwMode="auto">
            <a:xfrm>
              <a:off x="2987" y="1450"/>
              <a:ext cx="209" cy="184"/>
            </a:xfrm>
            <a:custGeom>
              <a:avLst/>
              <a:gdLst>
                <a:gd name="T0" fmla="*/ 55 w 209"/>
                <a:gd name="T1" fmla="*/ 172 h 184"/>
                <a:gd name="T2" fmla="*/ 55 w 209"/>
                <a:gd name="T3" fmla="*/ 169 h 184"/>
                <a:gd name="T4" fmla="*/ 55 w 209"/>
                <a:gd name="T5" fmla="*/ 163 h 184"/>
                <a:gd name="T6" fmla="*/ 53 w 209"/>
                <a:gd name="T7" fmla="*/ 152 h 184"/>
                <a:gd name="T8" fmla="*/ 53 w 209"/>
                <a:gd name="T9" fmla="*/ 142 h 184"/>
                <a:gd name="T10" fmla="*/ 52 w 209"/>
                <a:gd name="T11" fmla="*/ 130 h 184"/>
                <a:gd name="T12" fmla="*/ 51 w 209"/>
                <a:gd name="T13" fmla="*/ 119 h 184"/>
                <a:gd name="T14" fmla="*/ 50 w 209"/>
                <a:gd name="T15" fmla="*/ 110 h 184"/>
                <a:gd name="T16" fmla="*/ 47 w 209"/>
                <a:gd name="T17" fmla="*/ 105 h 184"/>
                <a:gd name="T18" fmla="*/ 42 w 209"/>
                <a:gd name="T19" fmla="*/ 97 h 184"/>
                <a:gd name="T20" fmla="*/ 35 w 209"/>
                <a:gd name="T21" fmla="*/ 88 h 184"/>
                <a:gd name="T22" fmla="*/ 27 w 209"/>
                <a:gd name="T23" fmla="*/ 76 h 184"/>
                <a:gd name="T24" fmla="*/ 19 w 209"/>
                <a:gd name="T25" fmla="*/ 65 h 184"/>
                <a:gd name="T26" fmla="*/ 11 w 209"/>
                <a:gd name="T27" fmla="*/ 53 h 184"/>
                <a:gd name="T28" fmla="*/ 5 w 209"/>
                <a:gd name="T29" fmla="*/ 44 h 184"/>
                <a:gd name="T30" fmla="*/ 1 w 209"/>
                <a:gd name="T31" fmla="*/ 39 h 184"/>
                <a:gd name="T32" fmla="*/ 0 w 209"/>
                <a:gd name="T33" fmla="*/ 36 h 184"/>
                <a:gd name="T34" fmla="*/ 2 w 209"/>
                <a:gd name="T35" fmla="*/ 35 h 184"/>
                <a:gd name="T36" fmla="*/ 9 w 209"/>
                <a:gd name="T37" fmla="*/ 35 h 184"/>
                <a:gd name="T38" fmla="*/ 18 w 209"/>
                <a:gd name="T39" fmla="*/ 34 h 184"/>
                <a:gd name="T40" fmla="*/ 28 w 209"/>
                <a:gd name="T41" fmla="*/ 31 h 184"/>
                <a:gd name="T42" fmla="*/ 42 w 209"/>
                <a:gd name="T43" fmla="*/ 28 h 184"/>
                <a:gd name="T44" fmla="*/ 55 w 209"/>
                <a:gd name="T45" fmla="*/ 26 h 184"/>
                <a:gd name="T46" fmla="*/ 67 w 209"/>
                <a:gd name="T47" fmla="*/ 23 h 184"/>
                <a:gd name="T48" fmla="*/ 77 w 209"/>
                <a:gd name="T49" fmla="*/ 21 h 184"/>
                <a:gd name="T50" fmla="*/ 88 w 209"/>
                <a:gd name="T51" fmla="*/ 17 h 184"/>
                <a:gd name="T52" fmla="*/ 97 w 209"/>
                <a:gd name="T53" fmla="*/ 14 h 184"/>
                <a:gd name="T54" fmla="*/ 107 w 209"/>
                <a:gd name="T55" fmla="*/ 10 h 184"/>
                <a:gd name="T56" fmla="*/ 117 w 209"/>
                <a:gd name="T57" fmla="*/ 6 h 184"/>
                <a:gd name="T58" fmla="*/ 123 w 209"/>
                <a:gd name="T59" fmla="*/ 3 h 184"/>
                <a:gd name="T60" fmla="*/ 130 w 209"/>
                <a:gd name="T61" fmla="*/ 2 h 184"/>
                <a:gd name="T62" fmla="*/ 134 w 209"/>
                <a:gd name="T63" fmla="*/ 1 h 184"/>
                <a:gd name="T64" fmla="*/ 135 w 209"/>
                <a:gd name="T65" fmla="*/ 0 h 184"/>
                <a:gd name="T66" fmla="*/ 138 w 209"/>
                <a:gd name="T67" fmla="*/ 2 h 184"/>
                <a:gd name="T68" fmla="*/ 144 w 209"/>
                <a:gd name="T69" fmla="*/ 6 h 184"/>
                <a:gd name="T70" fmla="*/ 155 w 209"/>
                <a:gd name="T71" fmla="*/ 14 h 184"/>
                <a:gd name="T72" fmla="*/ 167 w 209"/>
                <a:gd name="T73" fmla="*/ 23 h 184"/>
                <a:gd name="T74" fmla="*/ 179 w 209"/>
                <a:gd name="T75" fmla="*/ 32 h 184"/>
                <a:gd name="T76" fmla="*/ 189 w 209"/>
                <a:gd name="T77" fmla="*/ 42 h 184"/>
                <a:gd name="T78" fmla="*/ 198 w 209"/>
                <a:gd name="T79" fmla="*/ 51 h 184"/>
                <a:gd name="T80" fmla="*/ 204 w 209"/>
                <a:gd name="T81" fmla="*/ 57 h 184"/>
                <a:gd name="T82" fmla="*/ 206 w 209"/>
                <a:gd name="T83" fmla="*/ 67 h 184"/>
                <a:gd name="T84" fmla="*/ 208 w 209"/>
                <a:gd name="T85" fmla="*/ 78 h 184"/>
                <a:gd name="T86" fmla="*/ 208 w 209"/>
                <a:gd name="T87" fmla="*/ 93 h 184"/>
                <a:gd name="T88" fmla="*/ 208 w 209"/>
                <a:gd name="T89" fmla="*/ 106 h 184"/>
                <a:gd name="T90" fmla="*/ 208 w 209"/>
                <a:gd name="T91" fmla="*/ 119 h 184"/>
                <a:gd name="T92" fmla="*/ 208 w 209"/>
                <a:gd name="T93" fmla="*/ 131 h 184"/>
                <a:gd name="T94" fmla="*/ 208 w 209"/>
                <a:gd name="T95" fmla="*/ 139 h 184"/>
                <a:gd name="T96" fmla="*/ 206 w 209"/>
                <a:gd name="T97" fmla="*/ 142 h 184"/>
                <a:gd name="T98" fmla="*/ 52 w 209"/>
                <a:gd name="T99" fmla="*/ 183 h 184"/>
                <a:gd name="T100" fmla="*/ 55 w 209"/>
                <a:gd name="T101" fmla="*/ 172 h 1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09"/>
                <a:gd name="T154" fmla="*/ 0 h 184"/>
                <a:gd name="T155" fmla="*/ 209 w 209"/>
                <a:gd name="T156" fmla="*/ 184 h 1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09" h="184">
                  <a:moveTo>
                    <a:pt x="55" y="172"/>
                  </a:moveTo>
                  <a:lnTo>
                    <a:pt x="55" y="169"/>
                  </a:lnTo>
                  <a:lnTo>
                    <a:pt x="55" y="163"/>
                  </a:lnTo>
                  <a:lnTo>
                    <a:pt x="53" y="152"/>
                  </a:lnTo>
                  <a:lnTo>
                    <a:pt x="53" y="142"/>
                  </a:lnTo>
                  <a:lnTo>
                    <a:pt x="52" y="130"/>
                  </a:lnTo>
                  <a:lnTo>
                    <a:pt x="51" y="119"/>
                  </a:lnTo>
                  <a:lnTo>
                    <a:pt x="50" y="110"/>
                  </a:lnTo>
                  <a:lnTo>
                    <a:pt x="47" y="105"/>
                  </a:lnTo>
                  <a:lnTo>
                    <a:pt x="42" y="97"/>
                  </a:lnTo>
                  <a:lnTo>
                    <a:pt x="35" y="88"/>
                  </a:lnTo>
                  <a:lnTo>
                    <a:pt x="27" y="76"/>
                  </a:lnTo>
                  <a:lnTo>
                    <a:pt x="19" y="65"/>
                  </a:lnTo>
                  <a:lnTo>
                    <a:pt x="11" y="53"/>
                  </a:lnTo>
                  <a:lnTo>
                    <a:pt x="5" y="44"/>
                  </a:lnTo>
                  <a:lnTo>
                    <a:pt x="1" y="39"/>
                  </a:lnTo>
                  <a:lnTo>
                    <a:pt x="0" y="36"/>
                  </a:lnTo>
                  <a:lnTo>
                    <a:pt x="2" y="35"/>
                  </a:lnTo>
                  <a:lnTo>
                    <a:pt x="9" y="35"/>
                  </a:lnTo>
                  <a:lnTo>
                    <a:pt x="18" y="34"/>
                  </a:lnTo>
                  <a:lnTo>
                    <a:pt x="28" y="31"/>
                  </a:lnTo>
                  <a:lnTo>
                    <a:pt x="42" y="28"/>
                  </a:lnTo>
                  <a:lnTo>
                    <a:pt x="55" y="26"/>
                  </a:lnTo>
                  <a:lnTo>
                    <a:pt x="67" y="23"/>
                  </a:lnTo>
                  <a:lnTo>
                    <a:pt x="77" y="21"/>
                  </a:lnTo>
                  <a:lnTo>
                    <a:pt x="88" y="17"/>
                  </a:lnTo>
                  <a:lnTo>
                    <a:pt x="97" y="14"/>
                  </a:lnTo>
                  <a:lnTo>
                    <a:pt x="107" y="10"/>
                  </a:lnTo>
                  <a:lnTo>
                    <a:pt x="117" y="6"/>
                  </a:lnTo>
                  <a:lnTo>
                    <a:pt x="123" y="3"/>
                  </a:lnTo>
                  <a:lnTo>
                    <a:pt x="130" y="2"/>
                  </a:lnTo>
                  <a:lnTo>
                    <a:pt x="134" y="1"/>
                  </a:lnTo>
                  <a:lnTo>
                    <a:pt x="135" y="0"/>
                  </a:lnTo>
                  <a:lnTo>
                    <a:pt x="138" y="2"/>
                  </a:lnTo>
                  <a:lnTo>
                    <a:pt x="144" y="6"/>
                  </a:lnTo>
                  <a:lnTo>
                    <a:pt x="155" y="14"/>
                  </a:lnTo>
                  <a:lnTo>
                    <a:pt x="167" y="23"/>
                  </a:lnTo>
                  <a:lnTo>
                    <a:pt x="179" y="32"/>
                  </a:lnTo>
                  <a:lnTo>
                    <a:pt x="189" y="42"/>
                  </a:lnTo>
                  <a:lnTo>
                    <a:pt x="198" y="51"/>
                  </a:lnTo>
                  <a:lnTo>
                    <a:pt x="204" y="57"/>
                  </a:lnTo>
                  <a:lnTo>
                    <a:pt x="206" y="67"/>
                  </a:lnTo>
                  <a:lnTo>
                    <a:pt x="208" y="78"/>
                  </a:lnTo>
                  <a:lnTo>
                    <a:pt x="208" y="93"/>
                  </a:lnTo>
                  <a:lnTo>
                    <a:pt x="208" y="106"/>
                  </a:lnTo>
                  <a:lnTo>
                    <a:pt x="208" y="119"/>
                  </a:lnTo>
                  <a:lnTo>
                    <a:pt x="208" y="131"/>
                  </a:lnTo>
                  <a:lnTo>
                    <a:pt x="208" y="139"/>
                  </a:lnTo>
                  <a:lnTo>
                    <a:pt x="206" y="142"/>
                  </a:lnTo>
                  <a:lnTo>
                    <a:pt x="52" y="183"/>
                  </a:lnTo>
                  <a:lnTo>
                    <a:pt x="55" y="17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33" name="Freeform 33"/>
            <p:cNvSpPr>
              <a:spLocks/>
            </p:cNvSpPr>
            <p:nvPr/>
          </p:nvSpPr>
          <p:spPr bwMode="auto">
            <a:xfrm>
              <a:off x="3046" y="1528"/>
              <a:ext cx="145" cy="97"/>
            </a:xfrm>
            <a:custGeom>
              <a:avLst/>
              <a:gdLst>
                <a:gd name="T0" fmla="*/ 140 w 145"/>
                <a:gd name="T1" fmla="*/ 57 h 97"/>
                <a:gd name="T2" fmla="*/ 144 w 145"/>
                <a:gd name="T3" fmla="*/ 0 h 97"/>
                <a:gd name="T4" fmla="*/ 1 w 145"/>
                <a:gd name="T5" fmla="*/ 38 h 97"/>
                <a:gd name="T6" fmla="*/ 0 w 145"/>
                <a:gd name="T7" fmla="*/ 96 h 97"/>
                <a:gd name="T8" fmla="*/ 140 w 145"/>
                <a:gd name="T9" fmla="*/ 57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97"/>
                <a:gd name="T17" fmla="*/ 145 w 145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97">
                  <a:moveTo>
                    <a:pt x="140" y="57"/>
                  </a:moveTo>
                  <a:lnTo>
                    <a:pt x="144" y="0"/>
                  </a:lnTo>
                  <a:lnTo>
                    <a:pt x="1" y="38"/>
                  </a:lnTo>
                  <a:lnTo>
                    <a:pt x="0" y="96"/>
                  </a:lnTo>
                  <a:lnTo>
                    <a:pt x="140" y="57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34" name="Freeform 34"/>
            <p:cNvSpPr>
              <a:spLocks/>
            </p:cNvSpPr>
            <p:nvPr/>
          </p:nvSpPr>
          <p:spPr bwMode="auto">
            <a:xfrm>
              <a:off x="2992" y="1491"/>
              <a:ext cx="51" cy="82"/>
            </a:xfrm>
            <a:custGeom>
              <a:avLst/>
              <a:gdLst>
                <a:gd name="T0" fmla="*/ 42 w 51"/>
                <a:gd name="T1" fmla="*/ 58 h 82"/>
                <a:gd name="T2" fmla="*/ 50 w 51"/>
                <a:gd name="T3" fmla="*/ 81 h 82"/>
                <a:gd name="T4" fmla="*/ 50 w 51"/>
                <a:gd name="T5" fmla="*/ 79 h 82"/>
                <a:gd name="T6" fmla="*/ 50 w 51"/>
                <a:gd name="T7" fmla="*/ 75 h 82"/>
                <a:gd name="T8" fmla="*/ 50 w 51"/>
                <a:gd name="T9" fmla="*/ 70 h 82"/>
                <a:gd name="T10" fmla="*/ 50 w 51"/>
                <a:gd name="T11" fmla="*/ 64 h 82"/>
                <a:gd name="T12" fmla="*/ 50 w 51"/>
                <a:gd name="T13" fmla="*/ 57 h 82"/>
                <a:gd name="T14" fmla="*/ 48 w 51"/>
                <a:gd name="T15" fmla="*/ 50 h 82"/>
                <a:gd name="T16" fmla="*/ 47 w 51"/>
                <a:gd name="T17" fmla="*/ 45 h 82"/>
                <a:gd name="T18" fmla="*/ 46 w 51"/>
                <a:gd name="T19" fmla="*/ 41 h 82"/>
                <a:gd name="T20" fmla="*/ 42 w 51"/>
                <a:gd name="T21" fmla="*/ 37 h 82"/>
                <a:gd name="T22" fmla="*/ 36 w 51"/>
                <a:gd name="T23" fmla="*/ 32 h 82"/>
                <a:gd name="T24" fmla="*/ 28 w 51"/>
                <a:gd name="T25" fmla="*/ 24 h 82"/>
                <a:gd name="T26" fmla="*/ 21 w 51"/>
                <a:gd name="T27" fmla="*/ 18 h 82"/>
                <a:gd name="T28" fmla="*/ 13 w 51"/>
                <a:gd name="T29" fmla="*/ 11 h 82"/>
                <a:gd name="T30" fmla="*/ 6 w 51"/>
                <a:gd name="T31" fmla="*/ 5 h 82"/>
                <a:gd name="T32" fmla="*/ 1 w 51"/>
                <a:gd name="T33" fmla="*/ 1 h 82"/>
                <a:gd name="T34" fmla="*/ 0 w 51"/>
                <a:gd name="T35" fmla="*/ 0 h 82"/>
                <a:gd name="T36" fmla="*/ 42 w 51"/>
                <a:gd name="T37" fmla="*/ 58 h 8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1"/>
                <a:gd name="T58" fmla="*/ 0 h 82"/>
                <a:gd name="T59" fmla="*/ 51 w 51"/>
                <a:gd name="T60" fmla="*/ 82 h 8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1" h="82">
                  <a:moveTo>
                    <a:pt x="42" y="58"/>
                  </a:moveTo>
                  <a:lnTo>
                    <a:pt x="50" y="81"/>
                  </a:lnTo>
                  <a:lnTo>
                    <a:pt x="50" y="79"/>
                  </a:lnTo>
                  <a:lnTo>
                    <a:pt x="50" y="75"/>
                  </a:lnTo>
                  <a:lnTo>
                    <a:pt x="50" y="70"/>
                  </a:lnTo>
                  <a:lnTo>
                    <a:pt x="50" y="64"/>
                  </a:lnTo>
                  <a:lnTo>
                    <a:pt x="50" y="57"/>
                  </a:lnTo>
                  <a:lnTo>
                    <a:pt x="48" y="50"/>
                  </a:lnTo>
                  <a:lnTo>
                    <a:pt x="47" y="45"/>
                  </a:lnTo>
                  <a:lnTo>
                    <a:pt x="46" y="41"/>
                  </a:lnTo>
                  <a:lnTo>
                    <a:pt x="42" y="37"/>
                  </a:lnTo>
                  <a:lnTo>
                    <a:pt x="36" y="32"/>
                  </a:lnTo>
                  <a:lnTo>
                    <a:pt x="28" y="24"/>
                  </a:lnTo>
                  <a:lnTo>
                    <a:pt x="21" y="18"/>
                  </a:lnTo>
                  <a:lnTo>
                    <a:pt x="13" y="11"/>
                  </a:lnTo>
                  <a:lnTo>
                    <a:pt x="6" y="5"/>
                  </a:lnTo>
                  <a:lnTo>
                    <a:pt x="1" y="1"/>
                  </a:lnTo>
                  <a:lnTo>
                    <a:pt x="0" y="0"/>
                  </a:lnTo>
                  <a:lnTo>
                    <a:pt x="42" y="58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35" name="Freeform 35"/>
            <p:cNvSpPr>
              <a:spLocks/>
            </p:cNvSpPr>
            <p:nvPr/>
          </p:nvSpPr>
          <p:spPr bwMode="auto">
            <a:xfrm>
              <a:off x="2827" y="1295"/>
              <a:ext cx="321" cy="125"/>
            </a:xfrm>
            <a:custGeom>
              <a:avLst/>
              <a:gdLst>
                <a:gd name="T0" fmla="*/ 0 w 321"/>
                <a:gd name="T1" fmla="*/ 32 h 125"/>
                <a:gd name="T2" fmla="*/ 186 w 321"/>
                <a:gd name="T3" fmla="*/ 0 h 125"/>
                <a:gd name="T4" fmla="*/ 192 w 321"/>
                <a:gd name="T5" fmla="*/ 2 h 125"/>
                <a:gd name="T6" fmla="*/ 206 w 321"/>
                <a:gd name="T7" fmla="*/ 7 h 125"/>
                <a:gd name="T8" fmla="*/ 227 w 321"/>
                <a:gd name="T9" fmla="*/ 18 h 125"/>
                <a:gd name="T10" fmla="*/ 251 w 321"/>
                <a:gd name="T11" fmla="*/ 28 h 125"/>
                <a:gd name="T12" fmla="*/ 275 w 321"/>
                <a:gd name="T13" fmla="*/ 40 h 125"/>
                <a:gd name="T14" fmla="*/ 296 w 321"/>
                <a:gd name="T15" fmla="*/ 53 h 125"/>
                <a:gd name="T16" fmla="*/ 312 w 321"/>
                <a:gd name="T17" fmla="*/ 63 h 125"/>
                <a:gd name="T18" fmla="*/ 320 w 321"/>
                <a:gd name="T19" fmla="*/ 73 h 125"/>
                <a:gd name="T20" fmla="*/ 312 w 321"/>
                <a:gd name="T21" fmla="*/ 80 h 125"/>
                <a:gd name="T22" fmla="*/ 288 w 321"/>
                <a:gd name="T23" fmla="*/ 91 h 125"/>
                <a:gd name="T24" fmla="*/ 254 w 321"/>
                <a:gd name="T25" fmla="*/ 101 h 125"/>
                <a:gd name="T26" fmla="*/ 214 w 321"/>
                <a:gd name="T27" fmla="*/ 110 h 125"/>
                <a:gd name="T28" fmla="*/ 172 w 321"/>
                <a:gd name="T29" fmla="*/ 118 h 125"/>
                <a:gd name="T30" fmla="*/ 135 w 321"/>
                <a:gd name="T31" fmla="*/ 122 h 125"/>
                <a:gd name="T32" fmla="*/ 105 w 321"/>
                <a:gd name="T33" fmla="*/ 124 h 125"/>
                <a:gd name="T34" fmla="*/ 88 w 321"/>
                <a:gd name="T35" fmla="*/ 120 h 125"/>
                <a:gd name="T36" fmla="*/ 77 w 321"/>
                <a:gd name="T37" fmla="*/ 110 h 125"/>
                <a:gd name="T38" fmla="*/ 64 w 321"/>
                <a:gd name="T39" fmla="*/ 97 h 125"/>
                <a:gd name="T40" fmla="*/ 50 w 321"/>
                <a:gd name="T41" fmla="*/ 84 h 125"/>
                <a:gd name="T42" fmla="*/ 35 w 321"/>
                <a:gd name="T43" fmla="*/ 69 h 125"/>
                <a:gd name="T44" fmla="*/ 22 w 321"/>
                <a:gd name="T45" fmla="*/ 54 h 125"/>
                <a:gd name="T46" fmla="*/ 10 w 321"/>
                <a:gd name="T47" fmla="*/ 44 h 125"/>
                <a:gd name="T48" fmla="*/ 3 w 321"/>
                <a:gd name="T49" fmla="*/ 35 h 125"/>
                <a:gd name="T50" fmla="*/ 0 w 321"/>
                <a:gd name="T51" fmla="*/ 32 h 12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21"/>
                <a:gd name="T79" fmla="*/ 0 h 125"/>
                <a:gd name="T80" fmla="*/ 321 w 321"/>
                <a:gd name="T81" fmla="*/ 125 h 12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21" h="125">
                  <a:moveTo>
                    <a:pt x="0" y="32"/>
                  </a:moveTo>
                  <a:lnTo>
                    <a:pt x="186" y="0"/>
                  </a:lnTo>
                  <a:lnTo>
                    <a:pt x="192" y="2"/>
                  </a:lnTo>
                  <a:lnTo>
                    <a:pt x="206" y="7"/>
                  </a:lnTo>
                  <a:lnTo>
                    <a:pt x="227" y="18"/>
                  </a:lnTo>
                  <a:lnTo>
                    <a:pt x="251" y="28"/>
                  </a:lnTo>
                  <a:lnTo>
                    <a:pt x="275" y="40"/>
                  </a:lnTo>
                  <a:lnTo>
                    <a:pt x="296" y="53"/>
                  </a:lnTo>
                  <a:lnTo>
                    <a:pt x="312" y="63"/>
                  </a:lnTo>
                  <a:lnTo>
                    <a:pt x="320" y="73"/>
                  </a:lnTo>
                  <a:lnTo>
                    <a:pt x="312" y="80"/>
                  </a:lnTo>
                  <a:lnTo>
                    <a:pt x="288" y="91"/>
                  </a:lnTo>
                  <a:lnTo>
                    <a:pt x="254" y="101"/>
                  </a:lnTo>
                  <a:lnTo>
                    <a:pt x="214" y="110"/>
                  </a:lnTo>
                  <a:lnTo>
                    <a:pt x="172" y="118"/>
                  </a:lnTo>
                  <a:lnTo>
                    <a:pt x="135" y="122"/>
                  </a:lnTo>
                  <a:lnTo>
                    <a:pt x="105" y="124"/>
                  </a:lnTo>
                  <a:lnTo>
                    <a:pt x="88" y="120"/>
                  </a:lnTo>
                  <a:lnTo>
                    <a:pt x="77" y="110"/>
                  </a:lnTo>
                  <a:lnTo>
                    <a:pt x="64" y="97"/>
                  </a:lnTo>
                  <a:lnTo>
                    <a:pt x="50" y="84"/>
                  </a:lnTo>
                  <a:lnTo>
                    <a:pt x="35" y="69"/>
                  </a:lnTo>
                  <a:lnTo>
                    <a:pt x="22" y="54"/>
                  </a:lnTo>
                  <a:lnTo>
                    <a:pt x="10" y="44"/>
                  </a:lnTo>
                  <a:lnTo>
                    <a:pt x="3" y="35"/>
                  </a:lnTo>
                  <a:lnTo>
                    <a:pt x="0" y="32"/>
                  </a:lnTo>
                </a:path>
              </a:pathLst>
            </a:custGeom>
            <a:solidFill>
              <a:srgbClr val="FFD76A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36" name="Freeform 36"/>
            <p:cNvSpPr>
              <a:spLocks/>
            </p:cNvSpPr>
            <p:nvPr/>
          </p:nvSpPr>
          <p:spPr bwMode="auto">
            <a:xfrm>
              <a:off x="2832" y="1224"/>
              <a:ext cx="258" cy="152"/>
            </a:xfrm>
            <a:custGeom>
              <a:avLst/>
              <a:gdLst>
                <a:gd name="T0" fmla="*/ 48 w 258"/>
                <a:gd name="T1" fmla="*/ 151 h 152"/>
                <a:gd name="T2" fmla="*/ 257 w 258"/>
                <a:gd name="T3" fmla="*/ 111 h 152"/>
                <a:gd name="T4" fmla="*/ 255 w 258"/>
                <a:gd name="T5" fmla="*/ 106 h 152"/>
                <a:gd name="T6" fmla="*/ 251 w 258"/>
                <a:gd name="T7" fmla="*/ 94 h 152"/>
                <a:gd name="T8" fmla="*/ 246 w 258"/>
                <a:gd name="T9" fmla="*/ 76 h 152"/>
                <a:gd name="T10" fmla="*/ 239 w 258"/>
                <a:gd name="T11" fmla="*/ 56 h 152"/>
                <a:gd name="T12" fmla="*/ 230 w 258"/>
                <a:gd name="T13" fmla="*/ 35 h 152"/>
                <a:gd name="T14" fmla="*/ 221 w 258"/>
                <a:gd name="T15" fmla="*/ 18 h 152"/>
                <a:gd name="T16" fmla="*/ 210 w 258"/>
                <a:gd name="T17" fmla="*/ 5 h 152"/>
                <a:gd name="T18" fmla="*/ 199 w 258"/>
                <a:gd name="T19" fmla="*/ 0 h 152"/>
                <a:gd name="T20" fmla="*/ 181 w 258"/>
                <a:gd name="T21" fmla="*/ 1 h 152"/>
                <a:gd name="T22" fmla="*/ 154 w 258"/>
                <a:gd name="T23" fmla="*/ 5 h 152"/>
                <a:gd name="T24" fmla="*/ 122 w 258"/>
                <a:gd name="T25" fmla="*/ 11 h 152"/>
                <a:gd name="T26" fmla="*/ 86 w 258"/>
                <a:gd name="T27" fmla="*/ 18 h 152"/>
                <a:gd name="T28" fmla="*/ 54 w 258"/>
                <a:gd name="T29" fmla="*/ 24 h 152"/>
                <a:gd name="T30" fmla="*/ 26 w 258"/>
                <a:gd name="T31" fmla="*/ 31 h 152"/>
                <a:gd name="T32" fmla="*/ 6 w 258"/>
                <a:gd name="T33" fmla="*/ 35 h 152"/>
                <a:gd name="T34" fmla="*/ 0 w 258"/>
                <a:gd name="T35" fmla="*/ 38 h 152"/>
                <a:gd name="T36" fmla="*/ 1 w 258"/>
                <a:gd name="T37" fmla="*/ 38 h 152"/>
                <a:gd name="T38" fmla="*/ 3 w 258"/>
                <a:gd name="T39" fmla="*/ 38 h 152"/>
                <a:gd name="T40" fmla="*/ 7 w 258"/>
                <a:gd name="T41" fmla="*/ 39 h 152"/>
                <a:gd name="T42" fmla="*/ 11 w 258"/>
                <a:gd name="T43" fmla="*/ 40 h 152"/>
                <a:gd name="T44" fmla="*/ 17 w 258"/>
                <a:gd name="T45" fmla="*/ 44 h 152"/>
                <a:gd name="T46" fmla="*/ 22 w 258"/>
                <a:gd name="T47" fmla="*/ 49 h 152"/>
                <a:gd name="T48" fmla="*/ 26 w 258"/>
                <a:gd name="T49" fmla="*/ 56 h 152"/>
                <a:gd name="T50" fmla="*/ 30 w 258"/>
                <a:gd name="T51" fmla="*/ 66 h 152"/>
                <a:gd name="T52" fmla="*/ 32 w 258"/>
                <a:gd name="T53" fmla="*/ 78 h 152"/>
                <a:gd name="T54" fmla="*/ 35 w 258"/>
                <a:gd name="T55" fmla="*/ 91 h 152"/>
                <a:gd name="T56" fmla="*/ 39 w 258"/>
                <a:gd name="T57" fmla="*/ 106 h 152"/>
                <a:gd name="T58" fmla="*/ 42 w 258"/>
                <a:gd name="T59" fmla="*/ 119 h 152"/>
                <a:gd name="T60" fmla="*/ 44 w 258"/>
                <a:gd name="T61" fmla="*/ 132 h 152"/>
                <a:gd name="T62" fmla="*/ 47 w 258"/>
                <a:gd name="T63" fmla="*/ 141 h 152"/>
                <a:gd name="T64" fmla="*/ 48 w 258"/>
                <a:gd name="T65" fmla="*/ 148 h 152"/>
                <a:gd name="T66" fmla="*/ 48 w 258"/>
                <a:gd name="T67" fmla="*/ 151 h 15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8"/>
                <a:gd name="T103" fmla="*/ 0 h 152"/>
                <a:gd name="T104" fmla="*/ 258 w 258"/>
                <a:gd name="T105" fmla="*/ 152 h 15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8" h="152">
                  <a:moveTo>
                    <a:pt x="48" y="151"/>
                  </a:moveTo>
                  <a:lnTo>
                    <a:pt x="257" y="111"/>
                  </a:lnTo>
                  <a:lnTo>
                    <a:pt x="255" y="106"/>
                  </a:lnTo>
                  <a:lnTo>
                    <a:pt x="251" y="94"/>
                  </a:lnTo>
                  <a:lnTo>
                    <a:pt x="246" y="76"/>
                  </a:lnTo>
                  <a:lnTo>
                    <a:pt x="239" y="56"/>
                  </a:lnTo>
                  <a:lnTo>
                    <a:pt x="230" y="35"/>
                  </a:lnTo>
                  <a:lnTo>
                    <a:pt x="221" y="18"/>
                  </a:lnTo>
                  <a:lnTo>
                    <a:pt x="210" y="5"/>
                  </a:lnTo>
                  <a:lnTo>
                    <a:pt x="199" y="0"/>
                  </a:lnTo>
                  <a:lnTo>
                    <a:pt x="181" y="1"/>
                  </a:lnTo>
                  <a:lnTo>
                    <a:pt x="154" y="5"/>
                  </a:lnTo>
                  <a:lnTo>
                    <a:pt x="122" y="11"/>
                  </a:lnTo>
                  <a:lnTo>
                    <a:pt x="86" y="18"/>
                  </a:lnTo>
                  <a:lnTo>
                    <a:pt x="54" y="24"/>
                  </a:lnTo>
                  <a:lnTo>
                    <a:pt x="26" y="31"/>
                  </a:lnTo>
                  <a:lnTo>
                    <a:pt x="6" y="35"/>
                  </a:lnTo>
                  <a:lnTo>
                    <a:pt x="0" y="38"/>
                  </a:lnTo>
                  <a:lnTo>
                    <a:pt x="1" y="38"/>
                  </a:lnTo>
                  <a:lnTo>
                    <a:pt x="3" y="38"/>
                  </a:lnTo>
                  <a:lnTo>
                    <a:pt x="7" y="39"/>
                  </a:lnTo>
                  <a:lnTo>
                    <a:pt x="11" y="40"/>
                  </a:lnTo>
                  <a:lnTo>
                    <a:pt x="17" y="44"/>
                  </a:lnTo>
                  <a:lnTo>
                    <a:pt x="22" y="49"/>
                  </a:lnTo>
                  <a:lnTo>
                    <a:pt x="26" y="56"/>
                  </a:lnTo>
                  <a:lnTo>
                    <a:pt x="30" y="66"/>
                  </a:lnTo>
                  <a:lnTo>
                    <a:pt x="32" y="78"/>
                  </a:lnTo>
                  <a:lnTo>
                    <a:pt x="35" y="91"/>
                  </a:lnTo>
                  <a:lnTo>
                    <a:pt x="39" y="106"/>
                  </a:lnTo>
                  <a:lnTo>
                    <a:pt x="42" y="119"/>
                  </a:lnTo>
                  <a:lnTo>
                    <a:pt x="44" y="132"/>
                  </a:lnTo>
                  <a:lnTo>
                    <a:pt x="47" y="141"/>
                  </a:lnTo>
                  <a:lnTo>
                    <a:pt x="48" y="148"/>
                  </a:lnTo>
                  <a:lnTo>
                    <a:pt x="48" y="15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37" name="Freeform 37"/>
            <p:cNvSpPr>
              <a:spLocks/>
            </p:cNvSpPr>
            <p:nvPr/>
          </p:nvSpPr>
          <p:spPr bwMode="auto">
            <a:xfrm>
              <a:off x="2834" y="1261"/>
              <a:ext cx="48" cy="115"/>
            </a:xfrm>
            <a:custGeom>
              <a:avLst/>
              <a:gdLst>
                <a:gd name="T0" fmla="*/ 47 w 48"/>
                <a:gd name="T1" fmla="*/ 114 h 115"/>
                <a:gd name="T2" fmla="*/ 0 w 48"/>
                <a:gd name="T3" fmla="*/ 66 h 115"/>
                <a:gd name="T4" fmla="*/ 0 w 48"/>
                <a:gd name="T5" fmla="*/ 1 h 115"/>
                <a:gd name="T6" fmla="*/ 1 w 48"/>
                <a:gd name="T7" fmla="*/ 1 h 115"/>
                <a:gd name="T8" fmla="*/ 2 w 48"/>
                <a:gd name="T9" fmla="*/ 0 h 115"/>
                <a:gd name="T10" fmla="*/ 5 w 48"/>
                <a:gd name="T11" fmla="*/ 1 h 115"/>
                <a:gd name="T12" fmla="*/ 9 w 48"/>
                <a:gd name="T13" fmla="*/ 1 h 115"/>
                <a:gd name="T14" fmla="*/ 13 w 48"/>
                <a:gd name="T15" fmla="*/ 3 h 115"/>
                <a:gd name="T16" fmla="*/ 17 w 48"/>
                <a:gd name="T17" fmla="*/ 7 h 115"/>
                <a:gd name="T18" fmla="*/ 21 w 48"/>
                <a:gd name="T19" fmla="*/ 13 h 115"/>
                <a:gd name="T20" fmla="*/ 25 w 48"/>
                <a:gd name="T21" fmla="*/ 20 h 115"/>
                <a:gd name="T22" fmla="*/ 28 w 48"/>
                <a:gd name="T23" fmla="*/ 31 h 115"/>
                <a:gd name="T24" fmla="*/ 30 w 48"/>
                <a:gd name="T25" fmla="*/ 45 h 115"/>
                <a:gd name="T26" fmla="*/ 34 w 48"/>
                <a:gd name="T27" fmla="*/ 61 h 115"/>
                <a:gd name="T28" fmla="*/ 38 w 48"/>
                <a:gd name="T29" fmla="*/ 77 h 115"/>
                <a:gd name="T30" fmla="*/ 41 w 48"/>
                <a:gd name="T31" fmla="*/ 91 h 115"/>
                <a:gd name="T32" fmla="*/ 44 w 48"/>
                <a:gd name="T33" fmla="*/ 103 h 115"/>
                <a:gd name="T34" fmla="*/ 47 w 48"/>
                <a:gd name="T35" fmla="*/ 111 h 115"/>
                <a:gd name="T36" fmla="*/ 47 w 48"/>
                <a:gd name="T37" fmla="*/ 114 h 1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8"/>
                <a:gd name="T58" fmla="*/ 0 h 115"/>
                <a:gd name="T59" fmla="*/ 48 w 48"/>
                <a:gd name="T60" fmla="*/ 115 h 11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8" h="115">
                  <a:moveTo>
                    <a:pt x="47" y="114"/>
                  </a:moveTo>
                  <a:lnTo>
                    <a:pt x="0" y="66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7" y="7"/>
                  </a:lnTo>
                  <a:lnTo>
                    <a:pt x="21" y="13"/>
                  </a:lnTo>
                  <a:lnTo>
                    <a:pt x="25" y="20"/>
                  </a:lnTo>
                  <a:lnTo>
                    <a:pt x="28" y="31"/>
                  </a:lnTo>
                  <a:lnTo>
                    <a:pt x="30" y="45"/>
                  </a:lnTo>
                  <a:lnTo>
                    <a:pt x="34" y="61"/>
                  </a:lnTo>
                  <a:lnTo>
                    <a:pt x="38" y="77"/>
                  </a:lnTo>
                  <a:lnTo>
                    <a:pt x="41" y="91"/>
                  </a:lnTo>
                  <a:lnTo>
                    <a:pt x="44" y="103"/>
                  </a:lnTo>
                  <a:lnTo>
                    <a:pt x="47" y="111"/>
                  </a:lnTo>
                  <a:lnTo>
                    <a:pt x="47" y="114"/>
                  </a:lnTo>
                </a:path>
              </a:pathLst>
            </a:custGeom>
            <a:solidFill>
              <a:srgbClr val="CD96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38" name="Freeform 38"/>
            <p:cNvSpPr>
              <a:spLocks/>
            </p:cNvSpPr>
            <p:nvPr/>
          </p:nvSpPr>
          <p:spPr bwMode="auto">
            <a:xfrm>
              <a:off x="2841" y="1526"/>
              <a:ext cx="24" cy="30"/>
            </a:xfrm>
            <a:custGeom>
              <a:avLst/>
              <a:gdLst>
                <a:gd name="T0" fmla="*/ 14 w 24"/>
                <a:gd name="T1" fmla="*/ 0 h 30"/>
                <a:gd name="T2" fmla="*/ 14 w 24"/>
                <a:gd name="T3" fmla="*/ 1 h 30"/>
                <a:gd name="T4" fmla="*/ 13 w 24"/>
                <a:gd name="T5" fmla="*/ 2 h 30"/>
                <a:gd name="T6" fmla="*/ 10 w 24"/>
                <a:gd name="T7" fmla="*/ 5 h 30"/>
                <a:gd name="T8" fmla="*/ 6 w 24"/>
                <a:gd name="T9" fmla="*/ 7 h 30"/>
                <a:gd name="T10" fmla="*/ 4 w 24"/>
                <a:gd name="T11" fmla="*/ 11 h 30"/>
                <a:gd name="T12" fmla="*/ 2 w 24"/>
                <a:gd name="T13" fmla="*/ 15 h 30"/>
                <a:gd name="T14" fmla="*/ 1 w 24"/>
                <a:gd name="T15" fmla="*/ 18 h 30"/>
                <a:gd name="T16" fmla="*/ 0 w 24"/>
                <a:gd name="T17" fmla="*/ 22 h 30"/>
                <a:gd name="T18" fmla="*/ 1 w 24"/>
                <a:gd name="T19" fmla="*/ 25 h 30"/>
                <a:gd name="T20" fmla="*/ 2 w 24"/>
                <a:gd name="T21" fmla="*/ 27 h 30"/>
                <a:gd name="T22" fmla="*/ 4 w 24"/>
                <a:gd name="T23" fmla="*/ 29 h 30"/>
                <a:gd name="T24" fmla="*/ 5 w 24"/>
                <a:gd name="T25" fmla="*/ 29 h 30"/>
                <a:gd name="T26" fmla="*/ 6 w 24"/>
                <a:gd name="T27" fmla="*/ 29 h 30"/>
                <a:gd name="T28" fmla="*/ 8 w 24"/>
                <a:gd name="T29" fmla="*/ 29 h 30"/>
                <a:gd name="T30" fmla="*/ 9 w 24"/>
                <a:gd name="T31" fmla="*/ 29 h 30"/>
                <a:gd name="T32" fmla="*/ 9 w 24"/>
                <a:gd name="T33" fmla="*/ 29 h 30"/>
                <a:gd name="T34" fmla="*/ 9 w 24"/>
                <a:gd name="T35" fmla="*/ 29 h 30"/>
                <a:gd name="T36" fmla="*/ 9 w 24"/>
                <a:gd name="T37" fmla="*/ 26 h 30"/>
                <a:gd name="T38" fmla="*/ 10 w 24"/>
                <a:gd name="T39" fmla="*/ 22 h 30"/>
                <a:gd name="T40" fmla="*/ 12 w 24"/>
                <a:gd name="T41" fmla="*/ 17 h 30"/>
                <a:gd name="T42" fmla="*/ 13 w 24"/>
                <a:gd name="T43" fmla="*/ 13 h 30"/>
                <a:gd name="T44" fmla="*/ 14 w 24"/>
                <a:gd name="T45" fmla="*/ 9 h 30"/>
                <a:gd name="T46" fmla="*/ 17 w 24"/>
                <a:gd name="T47" fmla="*/ 6 h 30"/>
                <a:gd name="T48" fmla="*/ 20 w 24"/>
                <a:gd name="T49" fmla="*/ 6 h 30"/>
                <a:gd name="T50" fmla="*/ 21 w 24"/>
                <a:gd name="T51" fmla="*/ 6 h 30"/>
                <a:gd name="T52" fmla="*/ 23 w 24"/>
                <a:gd name="T53" fmla="*/ 5 h 30"/>
                <a:gd name="T54" fmla="*/ 21 w 24"/>
                <a:gd name="T55" fmla="*/ 5 h 30"/>
                <a:gd name="T56" fmla="*/ 20 w 24"/>
                <a:gd name="T57" fmla="*/ 3 h 30"/>
                <a:gd name="T58" fmla="*/ 18 w 24"/>
                <a:gd name="T59" fmla="*/ 2 h 30"/>
                <a:gd name="T60" fmla="*/ 17 w 24"/>
                <a:gd name="T61" fmla="*/ 1 h 30"/>
                <a:gd name="T62" fmla="*/ 16 w 24"/>
                <a:gd name="T63" fmla="*/ 1 h 30"/>
                <a:gd name="T64" fmla="*/ 14 w 24"/>
                <a:gd name="T65" fmla="*/ 0 h 3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"/>
                <a:gd name="T100" fmla="*/ 0 h 30"/>
                <a:gd name="T101" fmla="*/ 24 w 24"/>
                <a:gd name="T102" fmla="*/ 30 h 3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" h="30">
                  <a:moveTo>
                    <a:pt x="14" y="0"/>
                  </a:moveTo>
                  <a:lnTo>
                    <a:pt x="14" y="1"/>
                  </a:lnTo>
                  <a:lnTo>
                    <a:pt x="13" y="2"/>
                  </a:lnTo>
                  <a:lnTo>
                    <a:pt x="10" y="5"/>
                  </a:lnTo>
                  <a:lnTo>
                    <a:pt x="6" y="7"/>
                  </a:lnTo>
                  <a:lnTo>
                    <a:pt x="4" y="11"/>
                  </a:lnTo>
                  <a:lnTo>
                    <a:pt x="2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2" y="27"/>
                  </a:lnTo>
                  <a:lnTo>
                    <a:pt x="4" y="29"/>
                  </a:lnTo>
                  <a:lnTo>
                    <a:pt x="5" y="29"/>
                  </a:lnTo>
                  <a:lnTo>
                    <a:pt x="6" y="29"/>
                  </a:lnTo>
                  <a:lnTo>
                    <a:pt x="8" y="29"/>
                  </a:lnTo>
                  <a:lnTo>
                    <a:pt x="9" y="29"/>
                  </a:lnTo>
                  <a:lnTo>
                    <a:pt x="9" y="26"/>
                  </a:lnTo>
                  <a:lnTo>
                    <a:pt x="10" y="22"/>
                  </a:lnTo>
                  <a:lnTo>
                    <a:pt x="12" y="17"/>
                  </a:lnTo>
                  <a:lnTo>
                    <a:pt x="13" y="13"/>
                  </a:lnTo>
                  <a:lnTo>
                    <a:pt x="14" y="9"/>
                  </a:lnTo>
                  <a:lnTo>
                    <a:pt x="17" y="6"/>
                  </a:lnTo>
                  <a:lnTo>
                    <a:pt x="20" y="6"/>
                  </a:lnTo>
                  <a:lnTo>
                    <a:pt x="21" y="6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0" y="3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39" name="Freeform 39"/>
            <p:cNvSpPr>
              <a:spLocks/>
            </p:cNvSpPr>
            <p:nvPr/>
          </p:nvSpPr>
          <p:spPr bwMode="auto">
            <a:xfrm>
              <a:off x="2838" y="1349"/>
              <a:ext cx="29" cy="154"/>
            </a:xfrm>
            <a:custGeom>
              <a:avLst/>
              <a:gdLst>
                <a:gd name="T0" fmla="*/ 28 w 29"/>
                <a:gd name="T1" fmla="*/ 0 h 154"/>
                <a:gd name="T2" fmla="*/ 0 w 29"/>
                <a:gd name="T3" fmla="*/ 0 h 154"/>
                <a:gd name="T4" fmla="*/ 0 w 29"/>
                <a:gd name="T5" fmla="*/ 147 h 154"/>
                <a:gd name="T6" fmla="*/ 0 w 29"/>
                <a:gd name="T7" fmla="*/ 147 h 154"/>
                <a:gd name="T8" fmla="*/ 0 w 29"/>
                <a:gd name="T9" fmla="*/ 147 h 154"/>
                <a:gd name="T10" fmla="*/ 0 w 29"/>
                <a:gd name="T11" fmla="*/ 147 h 154"/>
                <a:gd name="T12" fmla="*/ 0 w 29"/>
                <a:gd name="T13" fmla="*/ 147 h 154"/>
                <a:gd name="T14" fmla="*/ 0 w 29"/>
                <a:gd name="T15" fmla="*/ 147 h 154"/>
                <a:gd name="T16" fmla="*/ 0 w 29"/>
                <a:gd name="T17" fmla="*/ 149 h 154"/>
                <a:gd name="T18" fmla="*/ 0 w 29"/>
                <a:gd name="T19" fmla="*/ 149 h 154"/>
                <a:gd name="T20" fmla="*/ 1 w 29"/>
                <a:gd name="T21" fmla="*/ 150 h 154"/>
                <a:gd name="T22" fmla="*/ 2 w 29"/>
                <a:gd name="T23" fmla="*/ 151 h 154"/>
                <a:gd name="T24" fmla="*/ 4 w 29"/>
                <a:gd name="T25" fmla="*/ 151 h 154"/>
                <a:gd name="T26" fmla="*/ 6 w 29"/>
                <a:gd name="T27" fmla="*/ 153 h 154"/>
                <a:gd name="T28" fmla="*/ 8 w 29"/>
                <a:gd name="T29" fmla="*/ 153 h 154"/>
                <a:gd name="T30" fmla="*/ 12 w 29"/>
                <a:gd name="T31" fmla="*/ 153 h 154"/>
                <a:gd name="T32" fmla="*/ 14 w 29"/>
                <a:gd name="T33" fmla="*/ 153 h 154"/>
                <a:gd name="T34" fmla="*/ 17 w 29"/>
                <a:gd name="T35" fmla="*/ 153 h 154"/>
                <a:gd name="T36" fmla="*/ 20 w 29"/>
                <a:gd name="T37" fmla="*/ 153 h 154"/>
                <a:gd name="T38" fmla="*/ 22 w 29"/>
                <a:gd name="T39" fmla="*/ 153 h 154"/>
                <a:gd name="T40" fmla="*/ 24 w 29"/>
                <a:gd name="T41" fmla="*/ 151 h 154"/>
                <a:gd name="T42" fmla="*/ 26 w 29"/>
                <a:gd name="T43" fmla="*/ 151 h 154"/>
                <a:gd name="T44" fmla="*/ 26 w 29"/>
                <a:gd name="T45" fmla="*/ 150 h 154"/>
                <a:gd name="T46" fmla="*/ 28 w 29"/>
                <a:gd name="T47" fmla="*/ 149 h 154"/>
                <a:gd name="T48" fmla="*/ 28 w 29"/>
                <a:gd name="T49" fmla="*/ 149 h 154"/>
                <a:gd name="T50" fmla="*/ 28 w 29"/>
                <a:gd name="T51" fmla="*/ 147 h 154"/>
                <a:gd name="T52" fmla="*/ 28 w 29"/>
                <a:gd name="T53" fmla="*/ 147 h 154"/>
                <a:gd name="T54" fmla="*/ 28 w 29"/>
                <a:gd name="T55" fmla="*/ 147 h 154"/>
                <a:gd name="T56" fmla="*/ 28 w 29"/>
                <a:gd name="T57" fmla="*/ 147 h 154"/>
                <a:gd name="T58" fmla="*/ 28 w 29"/>
                <a:gd name="T59" fmla="*/ 147 h 154"/>
                <a:gd name="T60" fmla="*/ 28 w 29"/>
                <a:gd name="T61" fmla="*/ 147 h 154"/>
                <a:gd name="T62" fmla="*/ 28 w 29"/>
                <a:gd name="T63" fmla="*/ 0 h 1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9"/>
                <a:gd name="T97" fmla="*/ 0 h 154"/>
                <a:gd name="T98" fmla="*/ 29 w 29"/>
                <a:gd name="T99" fmla="*/ 154 h 15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9" h="154">
                  <a:moveTo>
                    <a:pt x="28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0" y="149"/>
                  </a:lnTo>
                  <a:lnTo>
                    <a:pt x="1" y="150"/>
                  </a:lnTo>
                  <a:lnTo>
                    <a:pt x="2" y="151"/>
                  </a:lnTo>
                  <a:lnTo>
                    <a:pt x="4" y="151"/>
                  </a:lnTo>
                  <a:lnTo>
                    <a:pt x="6" y="153"/>
                  </a:lnTo>
                  <a:lnTo>
                    <a:pt x="8" y="153"/>
                  </a:lnTo>
                  <a:lnTo>
                    <a:pt x="12" y="153"/>
                  </a:lnTo>
                  <a:lnTo>
                    <a:pt x="14" y="153"/>
                  </a:lnTo>
                  <a:lnTo>
                    <a:pt x="17" y="153"/>
                  </a:lnTo>
                  <a:lnTo>
                    <a:pt x="20" y="153"/>
                  </a:lnTo>
                  <a:lnTo>
                    <a:pt x="22" y="153"/>
                  </a:lnTo>
                  <a:lnTo>
                    <a:pt x="24" y="151"/>
                  </a:lnTo>
                  <a:lnTo>
                    <a:pt x="26" y="151"/>
                  </a:lnTo>
                  <a:lnTo>
                    <a:pt x="26" y="150"/>
                  </a:lnTo>
                  <a:lnTo>
                    <a:pt x="28" y="149"/>
                  </a:lnTo>
                  <a:lnTo>
                    <a:pt x="28" y="147"/>
                  </a:lnTo>
                  <a:lnTo>
                    <a:pt x="28" y="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0" name="Freeform 40"/>
            <p:cNvSpPr>
              <a:spLocks/>
            </p:cNvSpPr>
            <p:nvPr/>
          </p:nvSpPr>
          <p:spPr bwMode="auto">
            <a:xfrm>
              <a:off x="2838" y="1344"/>
              <a:ext cx="29" cy="22"/>
            </a:xfrm>
            <a:custGeom>
              <a:avLst/>
              <a:gdLst>
                <a:gd name="T0" fmla="*/ 14 w 29"/>
                <a:gd name="T1" fmla="*/ 21 h 22"/>
                <a:gd name="T2" fmla="*/ 17 w 29"/>
                <a:gd name="T3" fmla="*/ 21 h 22"/>
                <a:gd name="T4" fmla="*/ 20 w 29"/>
                <a:gd name="T5" fmla="*/ 21 h 22"/>
                <a:gd name="T6" fmla="*/ 22 w 29"/>
                <a:gd name="T7" fmla="*/ 21 h 22"/>
                <a:gd name="T8" fmla="*/ 24 w 29"/>
                <a:gd name="T9" fmla="*/ 17 h 22"/>
                <a:gd name="T10" fmla="*/ 26 w 29"/>
                <a:gd name="T11" fmla="*/ 17 h 22"/>
                <a:gd name="T12" fmla="*/ 28 w 29"/>
                <a:gd name="T13" fmla="*/ 14 h 22"/>
                <a:gd name="T14" fmla="*/ 28 w 29"/>
                <a:gd name="T15" fmla="*/ 14 h 22"/>
                <a:gd name="T16" fmla="*/ 28 w 29"/>
                <a:gd name="T17" fmla="*/ 10 h 22"/>
                <a:gd name="T18" fmla="*/ 28 w 29"/>
                <a:gd name="T19" fmla="*/ 7 h 22"/>
                <a:gd name="T20" fmla="*/ 28 w 29"/>
                <a:gd name="T21" fmla="*/ 7 h 22"/>
                <a:gd name="T22" fmla="*/ 26 w 29"/>
                <a:gd name="T23" fmla="*/ 3 h 22"/>
                <a:gd name="T24" fmla="*/ 24 w 29"/>
                <a:gd name="T25" fmla="*/ 3 h 22"/>
                <a:gd name="T26" fmla="*/ 22 w 29"/>
                <a:gd name="T27" fmla="*/ 0 h 22"/>
                <a:gd name="T28" fmla="*/ 20 w 29"/>
                <a:gd name="T29" fmla="*/ 0 h 22"/>
                <a:gd name="T30" fmla="*/ 17 w 29"/>
                <a:gd name="T31" fmla="*/ 0 h 22"/>
                <a:gd name="T32" fmla="*/ 14 w 29"/>
                <a:gd name="T33" fmla="*/ 0 h 22"/>
                <a:gd name="T34" fmla="*/ 12 w 29"/>
                <a:gd name="T35" fmla="*/ 0 h 22"/>
                <a:gd name="T36" fmla="*/ 8 w 29"/>
                <a:gd name="T37" fmla="*/ 0 h 22"/>
                <a:gd name="T38" fmla="*/ 6 w 29"/>
                <a:gd name="T39" fmla="*/ 0 h 22"/>
                <a:gd name="T40" fmla="*/ 4 w 29"/>
                <a:gd name="T41" fmla="*/ 3 h 22"/>
                <a:gd name="T42" fmla="*/ 2 w 29"/>
                <a:gd name="T43" fmla="*/ 3 h 22"/>
                <a:gd name="T44" fmla="*/ 1 w 29"/>
                <a:gd name="T45" fmla="*/ 7 h 22"/>
                <a:gd name="T46" fmla="*/ 0 w 29"/>
                <a:gd name="T47" fmla="*/ 7 h 22"/>
                <a:gd name="T48" fmla="*/ 0 w 29"/>
                <a:gd name="T49" fmla="*/ 10 h 22"/>
                <a:gd name="T50" fmla="*/ 0 w 29"/>
                <a:gd name="T51" fmla="*/ 14 h 22"/>
                <a:gd name="T52" fmla="*/ 1 w 29"/>
                <a:gd name="T53" fmla="*/ 14 h 22"/>
                <a:gd name="T54" fmla="*/ 2 w 29"/>
                <a:gd name="T55" fmla="*/ 17 h 22"/>
                <a:gd name="T56" fmla="*/ 4 w 29"/>
                <a:gd name="T57" fmla="*/ 17 h 22"/>
                <a:gd name="T58" fmla="*/ 6 w 29"/>
                <a:gd name="T59" fmla="*/ 21 h 22"/>
                <a:gd name="T60" fmla="*/ 8 w 29"/>
                <a:gd name="T61" fmla="*/ 21 h 22"/>
                <a:gd name="T62" fmla="*/ 12 w 29"/>
                <a:gd name="T63" fmla="*/ 21 h 22"/>
                <a:gd name="T64" fmla="*/ 14 w 29"/>
                <a:gd name="T65" fmla="*/ 21 h 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9"/>
                <a:gd name="T100" fmla="*/ 0 h 22"/>
                <a:gd name="T101" fmla="*/ 29 w 29"/>
                <a:gd name="T102" fmla="*/ 22 h 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9" h="22">
                  <a:moveTo>
                    <a:pt x="14" y="21"/>
                  </a:moveTo>
                  <a:lnTo>
                    <a:pt x="17" y="21"/>
                  </a:lnTo>
                  <a:lnTo>
                    <a:pt x="20" y="21"/>
                  </a:lnTo>
                  <a:lnTo>
                    <a:pt x="22" y="21"/>
                  </a:lnTo>
                  <a:lnTo>
                    <a:pt x="24" y="17"/>
                  </a:lnTo>
                  <a:lnTo>
                    <a:pt x="26" y="17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8" y="7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3"/>
                  </a:lnTo>
                  <a:lnTo>
                    <a:pt x="2" y="3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1" y="14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2" y="21"/>
                  </a:lnTo>
                  <a:lnTo>
                    <a:pt x="14" y="21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1" name="Freeform 41"/>
            <p:cNvSpPr>
              <a:spLocks/>
            </p:cNvSpPr>
            <p:nvPr/>
          </p:nvSpPr>
          <p:spPr bwMode="auto">
            <a:xfrm>
              <a:off x="2831" y="1225"/>
              <a:ext cx="30" cy="125"/>
            </a:xfrm>
            <a:custGeom>
              <a:avLst/>
              <a:gdLst>
                <a:gd name="T0" fmla="*/ 29 w 30"/>
                <a:gd name="T1" fmla="*/ 29 h 125"/>
                <a:gd name="T2" fmla="*/ 29 w 30"/>
                <a:gd name="T3" fmla="*/ 26 h 125"/>
                <a:gd name="T4" fmla="*/ 27 w 30"/>
                <a:gd name="T5" fmla="*/ 21 h 125"/>
                <a:gd name="T6" fmla="*/ 25 w 30"/>
                <a:gd name="T7" fmla="*/ 14 h 125"/>
                <a:gd name="T8" fmla="*/ 20 w 30"/>
                <a:gd name="T9" fmla="*/ 7 h 125"/>
                <a:gd name="T10" fmla="*/ 15 w 30"/>
                <a:gd name="T11" fmla="*/ 3 h 125"/>
                <a:gd name="T12" fmla="*/ 10 w 30"/>
                <a:gd name="T13" fmla="*/ 1 h 125"/>
                <a:gd name="T14" fmla="*/ 6 w 30"/>
                <a:gd name="T15" fmla="*/ 0 h 125"/>
                <a:gd name="T16" fmla="*/ 6 w 30"/>
                <a:gd name="T17" fmla="*/ 0 h 125"/>
                <a:gd name="T18" fmla="*/ 5 w 30"/>
                <a:gd name="T19" fmla="*/ 0 h 125"/>
                <a:gd name="T20" fmla="*/ 3 w 30"/>
                <a:gd name="T21" fmla="*/ 0 h 125"/>
                <a:gd name="T22" fmla="*/ 2 w 30"/>
                <a:gd name="T23" fmla="*/ 2 h 125"/>
                <a:gd name="T24" fmla="*/ 1 w 30"/>
                <a:gd name="T25" fmla="*/ 5 h 125"/>
                <a:gd name="T26" fmla="*/ 0 w 30"/>
                <a:gd name="T27" fmla="*/ 7 h 125"/>
                <a:gd name="T28" fmla="*/ 0 w 30"/>
                <a:gd name="T29" fmla="*/ 9 h 125"/>
                <a:gd name="T30" fmla="*/ 1 w 30"/>
                <a:gd name="T31" fmla="*/ 10 h 125"/>
                <a:gd name="T32" fmla="*/ 1 w 30"/>
                <a:gd name="T33" fmla="*/ 10 h 125"/>
                <a:gd name="T34" fmla="*/ 1 w 30"/>
                <a:gd name="T35" fmla="*/ 10 h 125"/>
                <a:gd name="T36" fmla="*/ 2 w 30"/>
                <a:gd name="T37" fmla="*/ 11 h 125"/>
                <a:gd name="T38" fmla="*/ 5 w 30"/>
                <a:gd name="T39" fmla="*/ 14 h 125"/>
                <a:gd name="T40" fmla="*/ 10 w 30"/>
                <a:gd name="T41" fmla="*/ 17 h 125"/>
                <a:gd name="T42" fmla="*/ 12 w 30"/>
                <a:gd name="T43" fmla="*/ 22 h 125"/>
                <a:gd name="T44" fmla="*/ 13 w 30"/>
                <a:gd name="T45" fmla="*/ 26 h 125"/>
                <a:gd name="T46" fmla="*/ 12 w 30"/>
                <a:gd name="T47" fmla="*/ 29 h 125"/>
                <a:gd name="T48" fmla="*/ 12 w 30"/>
                <a:gd name="T49" fmla="*/ 121 h 125"/>
                <a:gd name="T50" fmla="*/ 12 w 30"/>
                <a:gd name="T51" fmla="*/ 121 h 125"/>
                <a:gd name="T52" fmla="*/ 12 w 30"/>
                <a:gd name="T53" fmla="*/ 121 h 125"/>
                <a:gd name="T54" fmla="*/ 13 w 30"/>
                <a:gd name="T55" fmla="*/ 122 h 125"/>
                <a:gd name="T56" fmla="*/ 15 w 30"/>
                <a:gd name="T57" fmla="*/ 124 h 125"/>
                <a:gd name="T58" fmla="*/ 17 w 30"/>
                <a:gd name="T59" fmla="*/ 124 h 125"/>
                <a:gd name="T60" fmla="*/ 21 w 30"/>
                <a:gd name="T61" fmla="*/ 124 h 125"/>
                <a:gd name="T62" fmla="*/ 23 w 30"/>
                <a:gd name="T63" fmla="*/ 124 h 125"/>
                <a:gd name="T64" fmla="*/ 26 w 30"/>
                <a:gd name="T65" fmla="*/ 124 h 125"/>
                <a:gd name="T66" fmla="*/ 29 w 30"/>
                <a:gd name="T67" fmla="*/ 122 h 125"/>
                <a:gd name="T68" fmla="*/ 29 w 30"/>
                <a:gd name="T69" fmla="*/ 121 h 125"/>
                <a:gd name="T70" fmla="*/ 29 w 30"/>
                <a:gd name="T71" fmla="*/ 121 h 125"/>
                <a:gd name="T72" fmla="*/ 29 w 30"/>
                <a:gd name="T73" fmla="*/ 121 h 125"/>
                <a:gd name="T74" fmla="*/ 29 w 30"/>
                <a:gd name="T75" fmla="*/ 30 h 12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0"/>
                <a:gd name="T115" fmla="*/ 0 h 125"/>
                <a:gd name="T116" fmla="*/ 30 w 30"/>
                <a:gd name="T117" fmla="*/ 125 h 12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0" h="125">
                  <a:moveTo>
                    <a:pt x="29" y="30"/>
                  </a:moveTo>
                  <a:lnTo>
                    <a:pt x="29" y="29"/>
                  </a:lnTo>
                  <a:lnTo>
                    <a:pt x="29" y="27"/>
                  </a:lnTo>
                  <a:lnTo>
                    <a:pt x="29" y="26"/>
                  </a:lnTo>
                  <a:lnTo>
                    <a:pt x="29" y="23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5" y="14"/>
                  </a:lnTo>
                  <a:lnTo>
                    <a:pt x="22" y="10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10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5" y="14"/>
                  </a:lnTo>
                  <a:lnTo>
                    <a:pt x="7" y="15"/>
                  </a:lnTo>
                  <a:lnTo>
                    <a:pt x="10" y="17"/>
                  </a:lnTo>
                  <a:lnTo>
                    <a:pt x="11" y="19"/>
                  </a:lnTo>
                  <a:lnTo>
                    <a:pt x="12" y="22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2" y="27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121"/>
                  </a:lnTo>
                  <a:lnTo>
                    <a:pt x="13" y="122"/>
                  </a:lnTo>
                  <a:lnTo>
                    <a:pt x="15" y="124"/>
                  </a:lnTo>
                  <a:lnTo>
                    <a:pt x="16" y="124"/>
                  </a:lnTo>
                  <a:lnTo>
                    <a:pt x="17" y="124"/>
                  </a:lnTo>
                  <a:lnTo>
                    <a:pt x="18" y="124"/>
                  </a:lnTo>
                  <a:lnTo>
                    <a:pt x="21" y="124"/>
                  </a:lnTo>
                  <a:lnTo>
                    <a:pt x="22" y="124"/>
                  </a:lnTo>
                  <a:lnTo>
                    <a:pt x="23" y="124"/>
                  </a:lnTo>
                  <a:lnTo>
                    <a:pt x="25" y="124"/>
                  </a:lnTo>
                  <a:lnTo>
                    <a:pt x="26" y="124"/>
                  </a:lnTo>
                  <a:lnTo>
                    <a:pt x="27" y="122"/>
                  </a:lnTo>
                  <a:lnTo>
                    <a:pt x="29" y="122"/>
                  </a:lnTo>
                  <a:lnTo>
                    <a:pt x="29" y="121"/>
                  </a:lnTo>
                  <a:lnTo>
                    <a:pt x="29" y="3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2" name="Freeform 42"/>
            <p:cNvSpPr>
              <a:spLocks/>
            </p:cNvSpPr>
            <p:nvPr/>
          </p:nvSpPr>
          <p:spPr bwMode="auto">
            <a:xfrm>
              <a:off x="2844" y="1231"/>
              <a:ext cx="22" cy="111"/>
            </a:xfrm>
            <a:custGeom>
              <a:avLst/>
              <a:gdLst>
                <a:gd name="T0" fmla="*/ 19 w 22"/>
                <a:gd name="T1" fmla="*/ 110 h 111"/>
                <a:gd name="T2" fmla="*/ 19 w 22"/>
                <a:gd name="T3" fmla="*/ 107 h 111"/>
                <a:gd name="T4" fmla="*/ 19 w 22"/>
                <a:gd name="T5" fmla="*/ 96 h 111"/>
                <a:gd name="T6" fmla="*/ 19 w 22"/>
                <a:gd name="T7" fmla="*/ 82 h 111"/>
                <a:gd name="T8" fmla="*/ 19 w 22"/>
                <a:gd name="T9" fmla="*/ 64 h 111"/>
                <a:gd name="T10" fmla="*/ 21 w 22"/>
                <a:gd name="T11" fmla="*/ 47 h 111"/>
                <a:gd name="T12" fmla="*/ 19 w 22"/>
                <a:gd name="T13" fmla="*/ 31 h 111"/>
                <a:gd name="T14" fmla="*/ 19 w 22"/>
                <a:gd name="T15" fmla="*/ 19 h 111"/>
                <a:gd name="T16" fmla="*/ 19 w 22"/>
                <a:gd name="T17" fmla="*/ 13 h 111"/>
                <a:gd name="T18" fmla="*/ 17 w 22"/>
                <a:gd name="T19" fmla="*/ 11 h 111"/>
                <a:gd name="T20" fmla="*/ 14 w 22"/>
                <a:gd name="T21" fmla="*/ 9 h 111"/>
                <a:gd name="T22" fmla="*/ 11 w 22"/>
                <a:gd name="T23" fmla="*/ 6 h 111"/>
                <a:gd name="T24" fmla="*/ 8 w 22"/>
                <a:gd name="T25" fmla="*/ 5 h 111"/>
                <a:gd name="T26" fmla="*/ 4 w 22"/>
                <a:gd name="T27" fmla="*/ 2 h 111"/>
                <a:gd name="T28" fmla="*/ 3 w 22"/>
                <a:gd name="T29" fmla="*/ 1 h 111"/>
                <a:gd name="T30" fmla="*/ 1 w 22"/>
                <a:gd name="T31" fmla="*/ 1 h 111"/>
                <a:gd name="T32" fmla="*/ 0 w 22"/>
                <a:gd name="T33" fmla="*/ 0 h 111"/>
                <a:gd name="T34" fmla="*/ 1 w 22"/>
                <a:gd name="T35" fmla="*/ 1 h 111"/>
                <a:gd name="T36" fmla="*/ 3 w 22"/>
                <a:gd name="T37" fmla="*/ 2 h 111"/>
                <a:gd name="T38" fmla="*/ 4 w 22"/>
                <a:gd name="T39" fmla="*/ 3 h 111"/>
                <a:gd name="T40" fmla="*/ 8 w 22"/>
                <a:gd name="T41" fmla="*/ 6 h 111"/>
                <a:gd name="T42" fmla="*/ 11 w 22"/>
                <a:gd name="T43" fmla="*/ 10 h 111"/>
                <a:gd name="T44" fmla="*/ 12 w 22"/>
                <a:gd name="T45" fmla="*/ 15 h 111"/>
                <a:gd name="T46" fmla="*/ 14 w 22"/>
                <a:gd name="T47" fmla="*/ 21 h 111"/>
                <a:gd name="T48" fmla="*/ 14 w 22"/>
                <a:gd name="T49" fmla="*/ 27 h 111"/>
                <a:gd name="T50" fmla="*/ 14 w 22"/>
                <a:gd name="T51" fmla="*/ 37 h 111"/>
                <a:gd name="T52" fmla="*/ 14 w 22"/>
                <a:gd name="T53" fmla="*/ 47 h 111"/>
                <a:gd name="T54" fmla="*/ 16 w 22"/>
                <a:gd name="T55" fmla="*/ 62 h 111"/>
                <a:gd name="T56" fmla="*/ 16 w 22"/>
                <a:gd name="T57" fmla="*/ 75 h 111"/>
                <a:gd name="T58" fmla="*/ 17 w 22"/>
                <a:gd name="T59" fmla="*/ 88 h 111"/>
                <a:gd name="T60" fmla="*/ 17 w 22"/>
                <a:gd name="T61" fmla="*/ 100 h 111"/>
                <a:gd name="T62" fmla="*/ 17 w 22"/>
                <a:gd name="T63" fmla="*/ 107 h 111"/>
                <a:gd name="T64" fmla="*/ 19 w 22"/>
                <a:gd name="T65" fmla="*/ 110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"/>
                <a:gd name="T100" fmla="*/ 0 h 111"/>
                <a:gd name="T101" fmla="*/ 22 w 22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" h="111">
                  <a:moveTo>
                    <a:pt x="19" y="110"/>
                  </a:moveTo>
                  <a:lnTo>
                    <a:pt x="19" y="107"/>
                  </a:lnTo>
                  <a:lnTo>
                    <a:pt x="19" y="96"/>
                  </a:lnTo>
                  <a:lnTo>
                    <a:pt x="19" y="82"/>
                  </a:lnTo>
                  <a:lnTo>
                    <a:pt x="19" y="64"/>
                  </a:lnTo>
                  <a:lnTo>
                    <a:pt x="21" y="47"/>
                  </a:lnTo>
                  <a:lnTo>
                    <a:pt x="19" y="31"/>
                  </a:lnTo>
                  <a:lnTo>
                    <a:pt x="19" y="19"/>
                  </a:lnTo>
                  <a:lnTo>
                    <a:pt x="19" y="13"/>
                  </a:lnTo>
                  <a:lnTo>
                    <a:pt x="17" y="11"/>
                  </a:lnTo>
                  <a:lnTo>
                    <a:pt x="14" y="9"/>
                  </a:lnTo>
                  <a:lnTo>
                    <a:pt x="11" y="6"/>
                  </a:lnTo>
                  <a:lnTo>
                    <a:pt x="8" y="5"/>
                  </a:lnTo>
                  <a:lnTo>
                    <a:pt x="4" y="2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1" y="1"/>
                  </a:lnTo>
                  <a:lnTo>
                    <a:pt x="3" y="2"/>
                  </a:lnTo>
                  <a:lnTo>
                    <a:pt x="4" y="3"/>
                  </a:lnTo>
                  <a:lnTo>
                    <a:pt x="8" y="6"/>
                  </a:lnTo>
                  <a:lnTo>
                    <a:pt x="11" y="10"/>
                  </a:lnTo>
                  <a:lnTo>
                    <a:pt x="12" y="15"/>
                  </a:lnTo>
                  <a:lnTo>
                    <a:pt x="14" y="21"/>
                  </a:lnTo>
                  <a:lnTo>
                    <a:pt x="14" y="27"/>
                  </a:lnTo>
                  <a:lnTo>
                    <a:pt x="14" y="37"/>
                  </a:lnTo>
                  <a:lnTo>
                    <a:pt x="14" y="47"/>
                  </a:lnTo>
                  <a:lnTo>
                    <a:pt x="16" y="62"/>
                  </a:lnTo>
                  <a:lnTo>
                    <a:pt x="16" y="75"/>
                  </a:lnTo>
                  <a:lnTo>
                    <a:pt x="17" y="88"/>
                  </a:lnTo>
                  <a:lnTo>
                    <a:pt x="17" y="100"/>
                  </a:lnTo>
                  <a:lnTo>
                    <a:pt x="17" y="107"/>
                  </a:lnTo>
                  <a:lnTo>
                    <a:pt x="19" y="11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205" name="Rectangle 43"/>
          <p:cNvSpPr>
            <a:spLocks noChangeArrowheads="1"/>
          </p:cNvSpPr>
          <p:nvPr/>
        </p:nvSpPr>
        <p:spPr bwMode="auto">
          <a:xfrm>
            <a:off x="4038600" y="1752600"/>
            <a:ext cx="409575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50" tIns="41275" rIns="82550" bIns="41275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2395538" algn="l"/>
              </a:tabLst>
            </a:pPr>
            <a:r>
              <a:rPr lang="en-US" altLang="zh-TW" sz="2000" b="1">
                <a:solidFill>
                  <a:srgbClr val="FFBA00"/>
                </a:solidFill>
                <a:latin typeface="微軟正黑體" pitchFamily="34" charset="-120"/>
                <a:ea typeface="微軟正黑體" pitchFamily="34" charset="-120"/>
              </a:rPr>
              <a:t>Part #33-690</a:t>
            </a:r>
          </a:p>
          <a:p>
            <a:pPr algn="l" eaLnBrk="0" hangingPunct="0">
              <a:spcBef>
                <a:spcPct val="50000"/>
              </a:spcBef>
              <a:tabLst>
                <a:tab pos="2395538" algn="l"/>
              </a:tabLst>
            </a:pPr>
            <a:r>
              <a:rPr lang="en-US" altLang="zh-TW" sz="2000" b="1">
                <a:solidFill>
                  <a:srgbClr val="FFBA00"/>
                </a:solidFill>
                <a:latin typeface="微軟正黑體" pitchFamily="34" charset="-120"/>
                <a:ea typeface="微軟正黑體" pitchFamily="34" charset="-120"/>
              </a:rPr>
              <a:t>Catalog Group	Vehicles</a:t>
            </a:r>
            <a:endParaRPr lang="en-US" altLang="zh-TW" sz="2000" b="1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7467600" cy="584200"/>
          </a:xfrm>
        </p:spPr>
        <p:txBody>
          <a:bodyPr anchor="t">
            <a:spAutoFit/>
          </a:bodyPr>
          <a:lstStyle/>
          <a:p>
            <a:pPr eaLnBrk="1" hangingPunct="1"/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料件型錄的建立步驟</a:t>
            </a: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 flipH="1" flipV="1">
            <a:off x="4859338" y="2492375"/>
            <a:ext cx="0" cy="2449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979613" y="1700213"/>
            <a:ext cx="5761037" cy="9366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457200" indent="-457200" eaLnBrk="0" hangingPunct="0">
              <a:lnSpc>
                <a:spcPct val="150000"/>
              </a:lnSpc>
            </a:pPr>
            <a:r>
              <a:rPr lang="en-US" altLang="zh-TW" sz="2400" b="1">
                <a:latin typeface="微軟正黑體" pitchFamily="34" charset="-120"/>
                <a:ea typeface="微軟正黑體" pitchFamily="34" charset="-120"/>
              </a:rPr>
              <a:t>1.Catalog Group</a:t>
            </a:r>
          </a:p>
          <a:p>
            <a:pPr marL="457200" indent="-457200" eaLnBrk="0" hangingPunct="0">
              <a:lnSpc>
                <a:spcPct val="150000"/>
              </a:lnSpc>
            </a:pPr>
            <a:r>
              <a:rPr lang="zh-TW" altLang="en-US" sz="2400" b="1">
                <a:latin typeface="微軟正黑體" pitchFamily="34" charset="-120"/>
                <a:ea typeface="微軟正黑體" pitchFamily="34" charset="-120"/>
              </a:rPr>
              <a:t>型錄群組</a:t>
            </a:r>
            <a:endParaRPr lang="en-US" altLang="zh-TW" sz="2400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979613" y="3182938"/>
            <a:ext cx="5832475" cy="11096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150000"/>
              </a:lnSpc>
            </a:pPr>
            <a:r>
              <a:rPr lang="en-US" altLang="zh-TW" sz="2400" b="1">
                <a:latin typeface="微軟正黑體" pitchFamily="34" charset="-120"/>
                <a:ea typeface="微軟正黑體" pitchFamily="34" charset="-120"/>
              </a:rPr>
              <a:t>2.Catalog Group Descriptive Elements</a:t>
            </a:r>
          </a:p>
          <a:p>
            <a:pPr eaLnBrk="0" hangingPunct="0">
              <a:lnSpc>
                <a:spcPct val="150000"/>
              </a:lnSpc>
            </a:pPr>
            <a:r>
              <a:rPr lang="zh-TW" altLang="en-US" sz="2400" b="1">
                <a:latin typeface="微軟正黑體" pitchFamily="34" charset="-120"/>
                <a:ea typeface="微軟正黑體" pitchFamily="34" charset="-120"/>
              </a:rPr>
              <a:t>型錄群組描述性要件</a:t>
            </a:r>
          </a:p>
        </p:txBody>
      </p:sp>
      <p:sp>
        <p:nvSpPr>
          <p:cNvPr id="52230" name="Rectangle 9"/>
          <p:cNvSpPr>
            <a:spLocks noChangeArrowheads="1"/>
          </p:cNvSpPr>
          <p:nvPr/>
        </p:nvSpPr>
        <p:spPr bwMode="auto">
          <a:xfrm>
            <a:off x="1979613" y="4868863"/>
            <a:ext cx="5832475" cy="11525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150000"/>
              </a:lnSpc>
            </a:pPr>
            <a:r>
              <a:rPr lang="en-US" altLang="zh-TW" sz="2400" b="1">
                <a:latin typeface="微軟正黑體" pitchFamily="34" charset="-120"/>
                <a:ea typeface="微軟正黑體" pitchFamily="34" charset="-120"/>
              </a:rPr>
              <a:t>3. Assign Catalog Group to an item</a:t>
            </a:r>
          </a:p>
          <a:p>
            <a:pPr eaLnBrk="0" hangingPunct="0">
              <a:lnSpc>
                <a:spcPct val="150000"/>
              </a:lnSpc>
            </a:pPr>
            <a:r>
              <a:rPr lang="zh-TW" altLang="en-US" sz="2400" b="1">
                <a:latin typeface="微軟正黑體" pitchFamily="34" charset="-120"/>
                <a:ea typeface="微軟正黑體" pitchFamily="34" charset="-120"/>
              </a:rPr>
              <a:t>料號指定型錄群組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82613"/>
            <a:ext cx="7315200" cy="6858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Catalog Groups(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型錄群組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Items  Catalog Groups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325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2133600"/>
            <a:ext cx="7056437" cy="36195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49275"/>
            <a:ext cx="7315200" cy="6858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Descriptive Elements(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描述性要素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Items  Catalog Groups  (B)Details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427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2349500"/>
            <a:ext cx="5543550" cy="366712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333375"/>
            <a:ext cx="7315200" cy="962025"/>
          </a:xfrm>
          <a:noFill/>
        </p:spPr>
        <p:txBody>
          <a:bodyPr/>
          <a:lstStyle/>
          <a:p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Assign Catalog Group to an item</a:t>
            </a:r>
            <a:b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料號指定型錄群組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219200" y="1524000"/>
            <a:ext cx="7467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TW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Items  Master Items (T)Tool  Catalog</a:t>
            </a:r>
            <a:endParaRPr lang="en-US" altLang="zh-TW" sz="2800" b="1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530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2205038"/>
            <a:ext cx="5975350" cy="4008437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料號主檔</a:t>
            </a:r>
          </a:p>
        </p:txBody>
      </p:sp>
      <p:sp>
        <p:nvSpPr>
          <p:cNvPr id="56323" name="Line 4"/>
          <p:cNvSpPr>
            <a:spLocks noChangeShapeType="1"/>
          </p:cNvSpPr>
          <p:nvPr/>
        </p:nvSpPr>
        <p:spPr bwMode="auto">
          <a:xfrm>
            <a:off x="5713413" y="2970213"/>
            <a:ext cx="533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lg"/>
          </a:ln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3886200" y="2590800"/>
            <a:ext cx="1827213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 sz="20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3886200" y="2590800"/>
            <a:ext cx="1827213" cy="9144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 sz="20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6326" name="Rectangle 7"/>
          <p:cNvSpPr>
            <a:spLocks noChangeArrowheads="1"/>
          </p:cNvSpPr>
          <p:nvPr/>
        </p:nvSpPr>
        <p:spPr bwMode="auto">
          <a:xfrm>
            <a:off x="4106863" y="2767013"/>
            <a:ext cx="1495425" cy="3079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2000" b="1">
                <a:latin typeface="微軟正黑體" pitchFamily="34" charset="-120"/>
                <a:ea typeface="微軟正黑體" pitchFamily="34" charset="-120"/>
              </a:rPr>
              <a:t>Item Master</a:t>
            </a:r>
            <a:endParaRPr lang="en-US" altLang="zh-TW" sz="20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6327" name="Rectangle 8"/>
          <p:cNvSpPr>
            <a:spLocks noChangeArrowheads="1"/>
          </p:cNvSpPr>
          <p:nvPr/>
        </p:nvSpPr>
        <p:spPr bwMode="auto">
          <a:xfrm>
            <a:off x="4046538" y="3041650"/>
            <a:ext cx="1616075" cy="3079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2000" b="1">
                <a:latin typeface="微軟正黑體" pitchFamily="34" charset="-120"/>
                <a:ea typeface="微軟正黑體" pitchFamily="34" charset="-120"/>
              </a:rPr>
              <a:t>Organization</a:t>
            </a:r>
            <a:endParaRPr lang="en-US" altLang="zh-TW" sz="20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6328" name="Rectangle 9"/>
          <p:cNvSpPr>
            <a:spLocks noChangeArrowheads="1"/>
          </p:cNvSpPr>
          <p:nvPr/>
        </p:nvSpPr>
        <p:spPr bwMode="auto">
          <a:xfrm>
            <a:off x="5256213" y="4646613"/>
            <a:ext cx="1828800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 sz="20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6329" name="Rectangle 10"/>
          <p:cNvSpPr>
            <a:spLocks noChangeArrowheads="1"/>
          </p:cNvSpPr>
          <p:nvPr/>
        </p:nvSpPr>
        <p:spPr bwMode="auto">
          <a:xfrm>
            <a:off x="5256213" y="4646613"/>
            <a:ext cx="18288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 sz="20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6330" name="Rectangle 11"/>
          <p:cNvSpPr>
            <a:spLocks noChangeArrowheads="1"/>
          </p:cNvSpPr>
          <p:nvPr/>
        </p:nvSpPr>
        <p:spPr bwMode="auto">
          <a:xfrm>
            <a:off x="2514600" y="4646613"/>
            <a:ext cx="1828800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 sz="20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6331" name="Rectangle 12"/>
          <p:cNvSpPr>
            <a:spLocks noChangeArrowheads="1"/>
          </p:cNvSpPr>
          <p:nvPr/>
        </p:nvSpPr>
        <p:spPr bwMode="auto">
          <a:xfrm>
            <a:off x="2514600" y="4646613"/>
            <a:ext cx="18288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 sz="20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6332" name="Rectangle 13"/>
          <p:cNvSpPr>
            <a:spLocks noChangeArrowheads="1"/>
          </p:cNvSpPr>
          <p:nvPr/>
        </p:nvSpPr>
        <p:spPr bwMode="auto">
          <a:xfrm>
            <a:off x="2613025" y="4819650"/>
            <a:ext cx="1616075" cy="615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2000" b="1">
                <a:latin typeface="微軟正黑體" pitchFamily="34" charset="-120"/>
                <a:ea typeface="微軟正黑體" pitchFamily="34" charset="-120"/>
              </a:rPr>
              <a:t>Inventory</a:t>
            </a:r>
          </a:p>
          <a:p>
            <a:r>
              <a:rPr lang="en-US" altLang="zh-TW" sz="2000" b="1">
                <a:latin typeface="微軟正黑體" pitchFamily="34" charset="-120"/>
                <a:ea typeface="微軟正黑體" pitchFamily="34" charset="-120"/>
              </a:rPr>
              <a:t>Organization</a:t>
            </a:r>
            <a:endParaRPr lang="en-US" altLang="zh-TW" sz="20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6333" name="Freeform 14"/>
          <p:cNvSpPr>
            <a:spLocks/>
          </p:cNvSpPr>
          <p:nvPr/>
        </p:nvSpPr>
        <p:spPr bwMode="auto">
          <a:xfrm>
            <a:off x="4800600" y="3505200"/>
            <a:ext cx="1370013" cy="1141413"/>
          </a:xfrm>
          <a:custGeom>
            <a:avLst/>
            <a:gdLst>
              <a:gd name="T0" fmla="*/ 0 w 1728"/>
              <a:gd name="T1" fmla="*/ 0 h 1440"/>
              <a:gd name="T2" fmla="*/ 0 w 1728"/>
              <a:gd name="T3" fmla="*/ 2147483647 h 1440"/>
              <a:gd name="T4" fmla="*/ 2147483647 w 1728"/>
              <a:gd name="T5" fmla="*/ 2147483647 h 1440"/>
              <a:gd name="T6" fmla="*/ 2147483647 w 1728"/>
              <a:gd name="T7" fmla="*/ 2147483647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1440"/>
              <a:gd name="T14" fmla="*/ 1728 w 172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1440">
                <a:moveTo>
                  <a:pt x="0" y="0"/>
                </a:moveTo>
                <a:lnTo>
                  <a:pt x="0" y="743"/>
                </a:lnTo>
                <a:lnTo>
                  <a:pt x="1728" y="743"/>
                </a:lnTo>
                <a:lnTo>
                  <a:pt x="1728" y="1440"/>
                </a:lnTo>
              </a:path>
            </a:pathLst>
          </a:custGeom>
          <a:noFill/>
          <a:ln w="25400">
            <a:solidFill>
              <a:srgbClr val="FF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6334" name="Freeform 15"/>
          <p:cNvSpPr>
            <a:spLocks/>
          </p:cNvSpPr>
          <p:nvPr/>
        </p:nvSpPr>
        <p:spPr bwMode="auto">
          <a:xfrm>
            <a:off x="3429000" y="3505200"/>
            <a:ext cx="1371600" cy="1141413"/>
          </a:xfrm>
          <a:custGeom>
            <a:avLst/>
            <a:gdLst>
              <a:gd name="T0" fmla="*/ 2147483647 w 1728"/>
              <a:gd name="T1" fmla="*/ 0 h 1440"/>
              <a:gd name="T2" fmla="*/ 2147483647 w 1728"/>
              <a:gd name="T3" fmla="*/ 2147483647 h 1440"/>
              <a:gd name="T4" fmla="*/ 0 w 1728"/>
              <a:gd name="T5" fmla="*/ 2147483647 h 1440"/>
              <a:gd name="T6" fmla="*/ 0 w 1728"/>
              <a:gd name="T7" fmla="*/ 2147483647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1440"/>
              <a:gd name="T14" fmla="*/ 1728 w 172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1440">
                <a:moveTo>
                  <a:pt x="1728" y="0"/>
                </a:moveTo>
                <a:lnTo>
                  <a:pt x="1728" y="743"/>
                </a:lnTo>
                <a:lnTo>
                  <a:pt x="0" y="743"/>
                </a:lnTo>
                <a:lnTo>
                  <a:pt x="0" y="1440"/>
                </a:lnTo>
              </a:path>
            </a:pathLst>
          </a:custGeom>
          <a:noFill/>
          <a:ln w="25400">
            <a:solidFill>
              <a:srgbClr val="FF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6335" name="Rectangle 16"/>
          <p:cNvSpPr>
            <a:spLocks noChangeArrowheads="1"/>
          </p:cNvSpPr>
          <p:nvPr/>
        </p:nvSpPr>
        <p:spPr bwMode="auto">
          <a:xfrm>
            <a:off x="5356225" y="4819650"/>
            <a:ext cx="1616075" cy="615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2000" b="1">
                <a:latin typeface="微軟正黑體" pitchFamily="34" charset="-120"/>
                <a:ea typeface="微軟正黑體" pitchFamily="34" charset="-120"/>
              </a:rPr>
              <a:t>Inventory</a:t>
            </a:r>
          </a:p>
          <a:p>
            <a:r>
              <a:rPr lang="en-US" altLang="zh-TW" sz="2000" b="1">
                <a:latin typeface="微軟正黑體" pitchFamily="34" charset="-120"/>
                <a:ea typeface="微軟正黑體" pitchFamily="34" charset="-120"/>
              </a:rPr>
              <a:t>Organization</a:t>
            </a:r>
            <a:endParaRPr lang="en-US" altLang="zh-TW" sz="20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6336" name="Text Box 17"/>
          <p:cNvSpPr txBox="1">
            <a:spLocks noChangeArrowheads="1"/>
          </p:cNvSpPr>
          <p:nvPr/>
        </p:nvSpPr>
        <p:spPr bwMode="auto">
          <a:xfrm>
            <a:off x="2987675" y="1878013"/>
            <a:ext cx="36004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altLang="zh-TW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Item Master Organization</a:t>
            </a:r>
          </a:p>
          <a:p>
            <a:r>
              <a:rPr lang="zh-TW" altLang="en-US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建立料號</a:t>
            </a:r>
          </a:p>
        </p:txBody>
      </p:sp>
      <p:sp>
        <p:nvSpPr>
          <p:cNvPr id="56337" name="Text Box 18"/>
          <p:cNvSpPr txBox="1">
            <a:spLocks noChangeArrowheads="1"/>
          </p:cNvSpPr>
          <p:nvPr/>
        </p:nvSpPr>
        <p:spPr bwMode="auto">
          <a:xfrm>
            <a:off x="2132013" y="3808413"/>
            <a:ext cx="15240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zh-TW" sz="2000" b="1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指派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Assign</a:t>
            </a:r>
          </a:p>
        </p:txBody>
      </p:sp>
      <p:sp>
        <p:nvSpPr>
          <p:cNvPr id="56338" name="Text Box 19"/>
          <p:cNvSpPr txBox="1">
            <a:spLocks noChangeArrowheads="1"/>
          </p:cNvSpPr>
          <p:nvPr/>
        </p:nvSpPr>
        <p:spPr bwMode="auto">
          <a:xfrm>
            <a:off x="5943600" y="3810000"/>
            <a:ext cx="15240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zh-TW" sz="2000" b="1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指派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Assign</a:t>
            </a:r>
          </a:p>
        </p:txBody>
      </p:sp>
      <p:sp>
        <p:nvSpPr>
          <p:cNvPr id="56339" name="Text Box 20"/>
          <p:cNvSpPr txBox="1">
            <a:spLocks noChangeArrowheads="1"/>
          </p:cNvSpPr>
          <p:nvPr/>
        </p:nvSpPr>
        <p:spPr bwMode="auto">
          <a:xfrm>
            <a:off x="6094413" y="2665413"/>
            <a:ext cx="152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全球料號管制中心</a:t>
            </a:r>
          </a:p>
        </p:txBody>
      </p:sp>
      <p:sp>
        <p:nvSpPr>
          <p:cNvPr id="56340" name="Text Box 21"/>
          <p:cNvSpPr txBox="1">
            <a:spLocks noChangeArrowheads="1"/>
          </p:cNvSpPr>
          <p:nvPr/>
        </p:nvSpPr>
        <p:spPr bwMode="auto">
          <a:xfrm>
            <a:off x="2667000" y="57150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A </a:t>
            </a:r>
            <a:r>
              <a:rPr lang="zh-TW" altLang="en-US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廠</a:t>
            </a:r>
          </a:p>
        </p:txBody>
      </p:sp>
      <p:sp>
        <p:nvSpPr>
          <p:cNvPr id="56341" name="Text Box 22"/>
          <p:cNvSpPr txBox="1">
            <a:spLocks noChangeArrowheads="1"/>
          </p:cNvSpPr>
          <p:nvPr/>
        </p:nvSpPr>
        <p:spPr bwMode="auto">
          <a:xfrm>
            <a:off x="5410200" y="57150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B </a:t>
            </a:r>
            <a:r>
              <a:rPr lang="zh-TW" altLang="en-US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Master Items(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主要料號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ea typeface="新細明體" pitchFamily="18" charset="-120"/>
              </a:rPr>
              <a:t>Path: </a:t>
            </a:r>
            <a:r>
              <a:rPr lang="en-US" altLang="zh-TW" sz="2000" smtClean="0">
                <a:effectLst/>
                <a:ea typeface="新細明體" pitchFamily="18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ea typeface="新細明體" pitchFamily="18" charset="-120"/>
              </a:rPr>
              <a:t> </a:t>
            </a:r>
            <a:r>
              <a:rPr lang="en-US" altLang="zh-TW" sz="2000" smtClean="0">
                <a:effectLst/>
                <a:ea typeface="新細明體" pitchFamily="18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ea typeface="新細明體" pitchFamily="18" charset="-120"/>
              </a:rPr>
              <a:t>Items </a:t>
            </a:r>
            <a:r>
              <a:rPr lang="en-US" altLang="zh-TW" sz="2000" smtClean="0">
                <a:effectLst/>
                <a:ea typeface="新細明體" pitchFamily="18" charset="-120"/>
                <a:sym typeface="Wingdings" pitchFamily="2" charset="2"/>
              </a:rPr>
              <a:t> Master Items</a:t>
            </a:r>
          </a:p>
          <a:p>
            <a:pPr eaLnBrk="1" hangingPunct="1"/>
            <a:endParaRPr lang="en-US" altLang="zh-TW" sz="2800" smtClean="0">
              <a:effectLst/>
            </a:endParaRPr>
          </a:p>
        </p:txBody>
      </p:sp>
      <p:pic>
        <p:nvPicPr>
          <p:cNvPr id="5734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1989138"/>
            <a:ext cx="6408738" cy="434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料件的交互參照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TW" altLang="en-US" smtClean="0">
                <a:effectLst/>
                <a:latin typeface="微軟正黑體" pitchFamily="34" charset="-120"/>
                <a:ea typeface="微軟正黑體" pitchFamily="34" charset="-120"/>
              </a:rPr>
              <a:t>料件交互參照 </a:t>
            </a:r>
            <a:r>
              <a:rPr lang="en-US" altLang="zh-TW" smtClean="0">
                <a:effectLst/>
                <a:latin typeface="微軟正黑體" pitchFamily="34" charset="-120"/>
                <a:ea typeface="微軟正黑體" pitchFamily="34" charset="-120"/>
              </a:rPr>
              <a:t>(Cross Reference)</a:t>
            </a:r>
            <a:r>
              <a:rPr lang="zh-TW" altLang="en-US" smtClean="0">
                <a:effectLst/>
                <a:latin typeface="微軟正黑體" pitchFamily="34" charset="-120"/>
                <a:ea typeface="微軟正黑體" pitchFamily="34" charset="-120"/>
              </a:rPr>
              <a:t>定義系統內料件與系統外料件的對照關係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TW" altLang="en-US" smtClean="0">
                <a:effectLst/>
                <a:latin typeface="微軟正黑體" pitchFamily="34" charset="-120"/>
                <a:ea typeface="微軟正黑體" pitchFamily="34" charset="-120"/>
              </a:rPr>
              <a:t>可依需求設定不同型式的交互參照</a:t>
            </a:r>
            <a:r>
              <a:rPr lang="en-US" altLang="zh-TW" smtClean="0">
                <a:effectLst/>
                <a:latin typeface="微軟正黑體" pitchFamily="34" charset="-120"/>
                <a:ea typeface="微軟正黑體" pitchFamily="34" charset="-120"/>
              </a:rPr>
              <a:t>(Cross Reference Type)  </a:t>
            </a:r>
            <a:r>
              <a:rPr lang="zh-TW" altLang="en-US" smtClean="0">
                <a:effectLst/>
                <a:latin typeface="微軟正黑體" pitchFamily="34" charset="-120"/>
                <a:ea typeface="微軟正黑體" pitchFamily="34" charset="-120"/>
              </a:rPr>
              <a:t>做為不類別關係的定義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TW" altLang="en-US" smtClean="0">
                <a:effectLst/>
                <a:latin typeface="微軟正黑體" pitchFamily="34" charset="-120"/>
                <a:ea typeface="微軟正黑體" pitchFamily="34" charset="-120"/>
              </a:rPr>
              <a:t>常用的交互參照如下：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TW" altLang="en-US" sz="2400" smtClean="0">
                <a:effectLst/>
                <a:latin typeface="微軟正黑體" pitchFamily="34" charset="-120"/>
                <a:ea typeface="微軟正黑體" pitchFamily="34" charset="-120"/>
              </a:rPr>
              <a:t>新舊料號對照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TW" altLang="en-US" sz="2400" smtClean="0">
                <a:effectLst/>
                <a:latin typeface="微軟正黑體" pitchFamily="34" charset="-120"/>
                <a:ea typeface="微軟正黑體" pitchFamily="34" charset="-120"/>
              </a:rPr>
              <a:t>簡易的供應商料號對照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TW" altLang="en-US" sz="2400" smtClean="0">
                <a:effectLst/>
                <a:latin typeface="微軟正黑體" pitchFamily="34" charset="-120"/>
                <a:ea typeface="微軟正黑體" pitchFamily="34" charset="-120"/>
              </a:rPr>
              <a:t>簡易的客戶料號對照</a:t>
            </a:r>
          </a:p>
          <a:p>
            <a:pPr eaLnBrk="1" hangingPunct="1"/>
            <a:endParaRPr lang="en-US" altLang="zh-TW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Cross Reference Types(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對照參考型態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Items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Cross References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2133600"/>
            <a:ext cx="5534025" cy="36576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33375"/>
            <a:ext cx="7315200" cy="962025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Assign Cross Reference</a:t>
            </a:r>
            <a:b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指定對照參考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Items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Cross References  (B) Assign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04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2276475"/>
            <a:ext cx="6696075" cy="3814763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Locations(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地點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dirty="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dirty="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dirty="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dirty="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dirty="0" err="1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Flexfields</a:t>
            </a:r>
            <a:r>
              <a:rPr lang="en-US" altLang="zh-TW" sz="2000" dirty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 </a:t>
            </a:r>
            <a:r>
              <a:rPr lang="en-US" altLang="zh-TW" sz="2000" dirty="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Descriptive  Segments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088" y="2348880"/>
            <a:ext cx="7205646" cy="36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007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Item Relationships(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料號關係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Items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Item Relationships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2014538"/>
            <a:ext cx="6481763" cy="4078287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04813"/>
            <a:ext cx="7315200" cy="890587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Manufacturers’s Part Number</a:t>
            </a:r>
            <a:b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製造商零件編號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Items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Manufacture’s Part Numbers  By Manufactures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3" y="2276475"/>
            <a:ext cx="5257800" cy="364807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04813"/>
            <a:ext cx="7315200" cy="890587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Manufacturers’s Part Number</a:t>
            </a:r>
            <a:b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製造商零件編號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Items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Manufacture’s Part Numbers  By Manufactures  (B)Parts</a:t>
            </a: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3" y="2565400"/>
            <a:ext cx="4819650" cy="321945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05000"/>
            <a:ext cx="7200900" cy="3036888"/>
          </a:xfrm>
        </p:spPr>
        <p:txBody>
          <a:bodyPr/>
          <a:lstStyle/>
          <a:p>
            <a:pPr eaLnBrk="1" hangingPunct="1"/>
            <a:r>
              <a:rPr lang="zh-TW" altLang="en-US" sz="3600" smtClean="0">
                <a:effectLst/>
                <a:latin typeface="微軟正黑體" pitchFamily="34" charset="-120"/>
                <a:ea typeface="微軟正黑體" pitchFamily="34" charset="-120"/>
                <a:cs typeface="JasmineUPC" pitchFamily="18" charset="-34"/>
              </a:rPr>
              <a:t>庫存異動管理</a:t>
            </a:r>
            <a:endParaRPr lang="en-US" altLang="zh-TW" sz="2400" i="1" smtClean="0">
              <a:effectLst/>
              <a:latin typeface="微軟正黑體" pitchFamily="34" charset="-120"/>
              <a:ea typeface="微軟正黑體" pitchFamily="34" charset="-120"/>
              <a:cs typeface="JasmineUPC" pitchFamily="18" charset="-34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19200" y="161925"/>
            <a:ext cx="73152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TW" sz="32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JasmineUPC" pitchFamily="18" charset="-34"/>
              </a:rPr>
              <a:t>Chapter 3</a:t>
            </a:r>
            <a:endParaRPr lang="zh-TW" altLang="en-US" sz="3200" b="1" kern="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JasmineUPC" pitchFamily="18" charset="-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庫存交易概論</a:t>
            </a:r>
          </a:p>
        </p:txBody>
      </p:sp>
      <p:grpSp>
        <p:nvGrpSpPr>
          <p:cNvPr id="65539" name="Group 4"/>
          <p:cNvGrpSpPr>
            <a:grpSpLocks/>
          </p:cNvGrpSpPr>
          <p:nvPr/>
        </p:nvGrpSpPr>
        <p:grpSpPr bwMode="auto">
          <a:xfrm>
            <a:off x="1600200" y="1752600"/>
            <a:ext cx="7286625" cy="3914775"/>
            <a:chOff x="825" y="1431"/>
            <a:chExt cx="4590" cy="2466"/>
          </a:xfrm>
        </p:grpSpPr>
        <p:sp>
          <p:nvSpPr>
            <p:cNvPr id="65548" name="Rectangle 5"/>
            <p:cNvSpPr>
              <a:spLocks noChangeArrowheads="1"/>
            </p:cNvSpPr>
            <p:nvPr/>
          </p:nvSpPr>
          <p:spPr bwMode="auto">
            <a:xfrm>
              <a:off x="2865" y="1488"/>
              <a:ext cx="680" cy="34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49" name="Rectangle 6"/>
            <p:cNvSpPr>
              <a:spLocks noChangeArrowheads="1"/>
            </p:cNvSpPr>
            <p:nvPr/>
          </p:nvSpPr>
          <p:spPr bwMode="auto">
            <a:xfrm>
              <a:off x="2808" y="1431"/>
              <a:ext cx="680" cy="340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50" name="Rectangle 7"/>
            <p:cNvSpPr>
              <a:spLocks noChangeArrowheads="1"/>
            </p:cNvSpPr>
            <p:nvPr/>
          </p:nvSpPr>
          <p:spPr bwMode="auto">
            <a:xfrm>
              <a:off x="3006" y="1491"/>
              <a:ext cx="33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TW" altLang="en-US" sz="14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企業體</a:t>
              </a:r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51" name="Rectangle 8"/>
            <p:cNvSpPr>
              <a:spLocks noChangeArrowheads="1"/>
            </p:cNvSpPr>
            <p:nvPr/>
          </p:nvSpPr>
          <p:spPr bwMode="auto">
            <a:xfrm>
              <a:off x="2918" y="1614"/>
              <a:ext cx="4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1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Legal Entity</a:t>
              </a:r>
              <a:endParaRPr lang="en-US" altLang="zh-TW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52" name="Rectangle 9"/>
            <p:cNvSpPr>
              <a:spLocks noChangeArrowheads="1"/>
            </p:cNvSpPr>
            <p:nvPr/>
          </p:nvSpPr>
          <p:spPr bwMode="auto">
            <a:xfrm>
              <a:off x="2865" y="1998"/>
              <a:ext cx="680" cy="34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53" name="Rectangle 10"/>
            <p:cNvSpPr>
              <a:spLocks noChangeArrowheads="1"/>
            </p:cNvSpPr>
            <p:nvPr/>
          </p:nvSpPr>
          <p:spPr bwMode="auto">
            <a:xfrm>
              <a:off x="2808" y="1941"/>
              <a:ext cx="680" cy="340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54" name="Rectangle 11"/>
            <p:cNvSpPr>
              <a:spLocks noChangeArrowheads="1"/>
            </p:cNvSpPr>
            <p:nvPr/>
          </p:nvSpPr>
          <p:spPr bwMode="auto">
            <a:xfrm>
              <a:off x="2951" y="2001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TW" altLang="en-US" sz="14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事業單位</a:t>
              </a:r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55" name="Rectangle 12"/>
            <p:cNvSpPr>
              <a:spLocks noChangeArrowheads="1"/>
            </p:cNvSpPr>
            <p:nvPr/>
          </p:nvSpPr>
          <p:spPr bwMode="auto">
            <a:xfrm>
              <a:off x="2847" y="2124"/>
              <a:ext cx="64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1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Operating Unit</a:t>
              </a:r>
              <a:endParaRPr lang="en-US" altLang="zh-TW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56" name="Rectangle 13"/>
            <p:cNvSpPr>
              <a:spLocks noChangeArrowheads="1"/>
            </p:cNvSpPr>
            <p:nvPr/>
          </p:nvSpPr>
          <p:spPr bwMode="auto">
            <a:xfrm>
              <a:off x="3942" y="2678"/>
              <a:ext cx="680" cy="34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57" name="Rectangle 14"/>
            <p:cNvSpPr>
              <a:spLocks noChangeArrowheads="1"/>
            </p:cNvSpPr>
            <p:nvPr/>
          </p:nvSpPr>
          <p:spPr bwMode="auto">
            <a:xfrm>
              <a:off x="3885" y="2621"/>
              <a:ext cx="680" cy="340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58" name="Rectangle 15"/>
            <p:cNvSpPr>
              <a:spLocks noChangeArrowheads="1"/>
            </p:cNvSpPr>
            <p:nvPr/>
          </p:nvSpPr>
          <p:spPr bwMode="auto">
            <a:xfrm>
              <a:off x="4126" y="2628"/>
              <a:ext cx="25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TW" altLang="en-US" sz="14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工 廠</a:t>
              </a:r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59" name="Rectangle 16"/>
            <p:cNvSpPr>
              <a:spLocks noChangeArrowheads="1"/>
            </p:cNvSpPr>
            <p:nvPr/>
          </p:nvSpPr>
          <p:spPr bwMode="auto">
            <a:xfrm>
              <a:off x="4038" y="2751"/>
              <a:ext cx="413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1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Inventory</a:t>
              </a:r>
              <a:endParaRPr lang="en-US" altLang="zh-TW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60" name="Rectangle 17"/>
            <p:cNvSpPr>
              <a:spLocks noChangeArrowheads="1"/>
            </p:cNvSpPr>
            <p:nvPr/>
          </p:nvSpPr>
          <p:spPr bwMode="auto">
            <a:xfrm>
              <a:off x="3963" y="2857"/>
              <a:ext cx="56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1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Organization</a:t>
              </a:r>
              <a:endParaRPr lang="en-US" altLang="zh-TW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61" name="Rectangle 18"/>
            <p:cNvSpPr>
              <a:spLocks noChangeArrowheads="1"/>
            </p:cNvSpPr>
            <p:nvPr/>
          </p:nvSpPr>
          <p:spPr bwMode="auto">
            <a:xfrm>
              <a:off x="3262" y="3698"/>
              <a:ext cx="396" cy="19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62" name="Rectangle 19"/>
            <p:cNvSpPr>
              <a:spLocks noChangeArrowheads="1"/>
            </p:cNvSpPr>
            <p:nvPr/>
          </p:nvSpPr>
          <p:spPr bwMode="auto">
            <a:xfrm>
              <a:off x="3205" y="3641"/>
              <a:ext cx="397" cy="199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63" name="Rectangle 20"/>
            <p:cNvSpPr>
              <a:spLocks noChangeArrowheads="1"/>
            </p:cNvSpPr>
            <p:nvPr/>
          </p:nvSpPr>
          <p:spPr bwMode="auto">
            <a:xfrm>
              <a:off x="3262" y="3685"/>
              <a:ext cx="3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1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Locator</a:t>
              </a:r>
              <a:endParaRPr lang="en-US" altLang="zh-TW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64" name="Rectangle 21"/>
            <p:cNvSpPr>
              <a:spLocks noChangeArrowheads="1"/>
            </p:cNvSpPr>
            <p:nvPr/>
          </p:nvSpPr>
          <p:spPr bwMode="auto">
            <a:xfrm>
              <a:off x="4622" y="3245"/>
              <a:ext cx="680" cy="28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65" name="Rectangle 22"/>
            <p:cNvSpPr>
              <a:spLocks noChangeArrowheads="1"/>
            </p:cNvSpPr>
            <p:nvPr/>
          </p:nvSpPr>
          <p:spPr bwMode="auto">
            <a:xfrm>
              <a:off x="4565" y="3188"/>
              <a:ext cx="680" cy="283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66" name="Rectangle 23"/>
            <p:cNvSpPr>
              <a:spLocks noChangeArrowheads="1"/>
            </p:cNvSpPr>
            <p:nvPr/>
          </p:nvSpPr>
          <p:spPr bwMode="auto">
            <a:xfrm>
              <a:off x="4820" y="3220"/>
              <a:ext cx="22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TW" altLang="en-US" sz="14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倉庫</a:t>
              </a:r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67" name="Rectangle 24"/>
            <p:cNvSpPr>
              <a:spLocks noChangeArrowheads="1"/>
            </p:cNvSpPr>
            <p:nvPr/>
          </p:nvSpPr>
          <p:spPr bwMode="auto">
            <a:xfrm>
              <a:off x="4636" y="3342"/>
              <a:ext cx="57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1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Subinventory</a:t>
              </a:r>
              <a:endParaRPr lang="en-US" altLang="zh-TW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68" name="Rectangle 25"/>
            <p:cNvSpPr>
              <a:spLocks noChangeArrowheads="1"/>
            </p:cNvSpPr>
            <p:nvPr/>
          </p:nvSpPr>
          <p:spPr bwMode="auto">
            <a:xfrm>
              <a:off x="3375" y="3245"/>
              <a:ext cx="680" cy="28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69" name="Rectangle 26"/>
            <p:cNvSpPr>
              <a:spLocks noChangeArrowheads="1"/>
            </p:cNvSpPr>
            <p:nvPr/>
          </p:nvSpPr>
          <p:spPr bwMode="auto">
            <a:xfrm>
              <a:off x="3318" y="3188"/>
              <a:ext cx="680" cy="283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70" name="Rectangle 27"/>
            <p:cNvSpPr>
              <a:spLocks noChangeArrowheads="1"/>
            </p:cNvSpPr>
            <p:nvPr/>
          </p:nvSpPr>
          <p:spPr bwMode="auto">
            <a:xfrm>
              <a:off x="3574" y="3220"/>
              <a:ext cx="22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TW" altLang="en-US" sz="14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倉庫</a:t>
              </a:r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71" name="Rectangle 28"/>
            <p:cNvSpPr>
              <a:spLocks noChangeArrowheads="1"/>
            </p:cNvSpPr>
            <p:nvPr/>
          </p:nvSpPr>
          <p:spPr bwMode="auto">
            <a:xfrm>
              <a:off x="3389" y="3342"/>
              <a:ext cx="57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1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Subinventory</a:t>
              </a:r>
              <a:endParaRPr lang="en-US" altLang="zh-TW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72" name="Rectangle 29"/>
            <p:cNvSpPr>
              <a:spLocks noChangeArrowheads="1"/>
            </p:cNvSpPr>
            <p:nvPr/>
          </p:nvSpPr>
          <p:spPr bwMode="auto">
            <a:xfrm>
              <a:off x="5018" y="3698"/>
              <a:ext cx="397" cy="19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73" name="Rectangle 30"/>
            <p:cNvSpPr>
              <a:spLocks noChangeArrowheads="1"/>
            </p:cNvSpPr>
            <p:nvPr/>
          </p:nvSpPr>
          <p:spPr bwMode="auto">
            <a:xfrm>
              <a:off x="4962" y="3641"/>
              <a:ext cx="396" cy="199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74" name="Rectangle 31"/>
            <p:cNvSpPr>
              <a:spLocks noChangeArrowheads="1"/>
            </p:cNvSpPr>
            <p:nvPr/>
          </p:nvSpPr>
          <p:spPr bwMode="auto">
            <a:xfrm>
              <a:off x="5019" y="3685"/>
              <a:ext cx="3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1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Locator</a:t>
              </a:r>
              <a:endParaRPr lang="en-US" altLang="zh-TW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75" name="Rectangle 32"/>
            <p:cNvSpPr>
              <a:spLocks noChangeArrowheads="1"/>
            </p:cNvSpPr>
            <p:nvPr/>
          </p:nvSpPr>
          <p:spPr bwMode="auto">
            <a:xfrm>
              <a:off x="4508" y="3698"/>
              <a:ext cx="397" cy="19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76" name="Rectangle 33"/>
            <p:cNvSpPr>
              <a:spLocks noChangeArrowheads="1"/>
            </p:cNvSpPr>
            <p:nvPr/>
          </p:nvSpPr>
          <p:spPr bwMode="auto">
            <a:xfrm>
              <a:off x="4452" y="3641"/>
              <a:ext cx="396" cy="199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77" name="Rectangle 34"/>
            <p:cNvSpPr>
              <a:spLocks noChangeArrowheads="1"/>
            </p:cNvSpPr>
            <p:nvPr/>
          </p:nvSpPr>
          <p:spPr bwMode="auto">
            <a:xfrm>
              <a:off x="4509" y="3685"/>
              <a:ext cx="3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1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Locator</a:t>
              </a:r>
              <a:endParaRPr lang="en-US" altLang="zh-TW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78" name="Rectangle 35"/>
            <p:cNvSpPr>
              <a:spLocks noChangeArrowheads="1"/>
            </p:cNvSpPr>
            <p:nvPr/>
          </p:nvSpPr>
          <p:spPr bwMode="auto">
            <a:xfrm>
              <a:off x="3772" y="3698"/>
              <a:ext cx="396" cy="19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79" name="Rectangle 36"/>
            <p:cNvSpPr>
              <a:spLocks noChangeArrowheads="1"/>
            </p:cNvSpPr>
            <p:nvPr/>
          </p:nvSpPr>
          <p:spPr bwMode="auto">
            <a:xfrm>
              <a:off x="3715" y="3641"/>
              <a:ext cx="397" cy="199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80" name="Rectangle 37"/>
            <p:cNvSpPr>
              <a:spLocks noChangeArrowheads="1"/>
            </p:cNvSpPr>
            <p:nvPr/>
          </p:nvSpPr>
          <p:spPr bwMode="auto">
            <a:xfrm>
              <a:off x="3772" y="3685"/>
              <a:ext cx="3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1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Locator</a:t>
              </a:r>
              <a:endParaRPr lang="en-US" altLang="zh-TW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81" name="Line 38"/>
            <p:cNvSpPr>
              <a:spLocks noChangeShapeType="1"/>
            </p:cNvSpPr>
            <p:nvPr/>
          </p:nvSpPr>
          <p:spPr bwMode="auto">
            <a:xfrm>
              <a:off x="3148" y="1771"/>
              <a:ext cx="1" cy="17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82" name="Freeform 39"/>
            <p:cNvSpPr>
              <a:spLocks/>
            </p:cNvSpPr>
            <p:nvPr/>
          </p:nvSpPr>
          <p:spPr bwMode="auto">
            <a:xfrm>
              <a:off x="3148" y="2281"/>
              <a:ext cx="1077" cy="340"/>
            </a:xfrm>
            <a:custGeom>
              <a:avLst/>
              <a:gdLst>
                <a:gd name="T0" fmla="*/ 0 w 2153"/>
                <a:gd name="T1" fmla="*/ 0 h 680"/>
                <a:gd name="T2" fmla="*/ 0 w 2153"/>
                <a:gd name="T3" fmla="*/ 11 h 680"/>
                <a:gd name="T4" fmla="*/ 135 w 2153"/>
                <a:gd name="T5" fmla="*/ 11 h 680"/>
                <a:gd name="T6" fmla="*/ 135 w 2153"/>
                <a:gd name="T7" fmla="*/ 43 h 6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3"/>
                <a:gd name="T13" fmla="*/ 0 h 680"/>
                <a:gd name="T14" fmla="*/ 2153 w 2153"/>
                <a:gd name="T15" fmla="*/ 680 h 6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3" h="680">
                  <a:moveTo>
                    <a:pt x="0" y="0"/>
                  </a:moveTo>
                  <a:lnTo>
                    <a:pt x="0" y="171"/>
                  </a:lnTo>
                  <a:lnTo>
                    <a:pt x="2153" y="171"/>
                  </a:lnTo>
                  <a:lnTo>
                    <a:pt x="2153" y="68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83" name="Freeform 40"/>
            <p:cNvSpPr>
              <a:spLocks/>
            </p:cNvSpPr>
            <p:nvPr/>
          </p:nvSpPr>
          <p:spPr bwMode="auto">
            <a:xfrm>
              <a:off x="4225" y="2961"/>
              <a:ext cx="680" cy="227"/>
            </a:xfrm>
            <a:custGeom>
              <a:avLst/>
              <a:gdLst>
                <a:gd name="T0" fmla="*/ 0 w 1360"/>
                <a:gd name="T1" fmla="*/ 0 h 454"/>
                <a:gd name="T2" fmla="*/ 0 w 1360"/>
                <a:gd name="T3" fmla="*/ 11 h 454"/>
                <a:gd name="T4" fmla="*/ 85 w 1360"/>
                <a:gd name="T5" fmla="*/ 11 h 454"/>
                <a:gd name="T6" fmla="*/ 85 w 1360"/>
                <a:gd name="T7" fmla="*/ 28 h 4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0"/>
                <a:gd name="T13" fmla="*/ 0 h 454"/>
                <a:gd name="T14" fmla="*/ 1360 w 1360"/>
                <a:gd name="T15" fmla="*/ 454 h 4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0" h="454">
                  <a:moveTo>
                    <a:pt x="0" y="0"/>
                  </a:moveTo>
                  <a:lnTo>
                    <a:pt x="0" y="171"/>
                  </a:lnTo>
                  <a:lnTo>
                    <a:pt x="1360" y="171"/>
                  </a:lnTo>
                  <a:lnTo>
                    <a:pt x="1360" y="45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84" name="Freeform 41"/>
            <p:cNvSpPr>
              <a:spLocks/>
            </p:cNvSpPr>
            <p:nvPr/>
          </p:nvSpPr>
          <p:spPr bwMode="auto">
            <a:xfrm>
              <a:off x="3658" y="2961"/>
              <a:ext cx="567" cy="227"/>
            </a:xfrm>
            <a:custGeom>
              <a:avLst/>
              <a:gdLst>
                <a:gd name="T0" fmla="*/ 71 w 1133"/>
                <a:gd name="T1" fmla="*/ 0 h 454"/>
                <a:gd name="T2" fmla="*/ 71 w 1133"/>
                <a:gd name="T3" fmla="*/ 11 h 454"/>
                <a:gd name="T4" fmla="*/ 0 w 1133"/>
                <a:gd name="T5" fmla="*/ 11 h 454"/>
                <a:gd name="T6" fmla="*/ 0 w 1133"/>
                <a:gd name="T7" fmla="*/ 28 h 4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3"/>
                <a:gd name="T13" fmla="*/ 0 h 454"/>
                <a:gd name="T14" fmla="*/ 1133 w 1133"/>
                <a:gd name="T15" fmla="*/ 454 h 4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3" h="454">
                  <a:moveTo>
                    <a:pt x="1133" y="0"/>
                  </a:moveTo>
                  <a:lnTo>
                    <a:pt x="1133" y="171"/>
                  </a:lnTo>
                  <a:lnTo>
                    <a:pt x="0" y="171"/>
                  </a:lnTo>
                  <a:lnTo>
                    <a:pt x="0" y="45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85" name="Freeform 42"/>
            <p:cNvSpPr>
              <a:spLocks/>
            </p:cNvSpPr>
            <p:nvPr/>
          </p:nvSpPr>
          <p:spPr bwMode="auto">
            <a:xfrm>
              <a:off x="3658" y="3471"/>
              <a:ext cx="256" cy="170"/>
            </a:xfrm>
            <a:custGeom>
              <a:avLst/>
              <a:gdLst>
                <a:gd name="T0" fmla="*/ 0 w 510"/>
                <a:gd name="T1" fmla="*/ 0 h 340"/>
                <a:gd name="T2" fmla="*/ 0 w 510"/>
                <a:gd name="T3" fmla="*/ 11 h 340"/>
                <a:gd name="T4" fmla="*/ 33 w 510"/>
                <a:gd name="T5" fmla="*/ 11 h 340"/>
                <a:gd name="T6" fmla="*/ 33 w 510"/>
                <a:gd name="T7" fmla="*/ 21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0"/>
                <a:gd name="T13" fmla="*/ 0 h 340"/>
                <a:gd name="T14" fmla="*/ 510 w 510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0" h="340">
                  <a:moveTo>
                    <a:pt x="0" y="0"/>
                  </a:moveTo>
                  <a:lnTo>
                    <a:pt x="0" y="170"/>
                  </a:lnTo>
                  <a:lnTo>
                    <a:pt x="510" y="170"/>
                  </a:lnTo>
                  <a:lnTo>
                    <a:pt x="510" y="34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86" name="Freeform 43"/>
            <p:cNvSpPr>
              <a:spLocks/>
            </p:cNvSpPr>
            <p:nvPr/>
          </p:nvSpPr>
          <p:spPr bwMode="auto">
            <a:xfrm>
              <a:off x="3404" y="3471"/>
              <a:ext cx="254" cy="170"/>
            </a:xfrm>
            <a:custGeom>
              <a:avLst/>
              <a:gdLst>
                <a:gd name="T0" fmla="*/ 31 w 510"/>
                <a:gd name="T1" fmla="*/ 0 h 340"/>
                <a:gd name="T2" fmla="*/ 31 w 510"/>
                <a:gd name="T3" fmla="*/ 11 h 340"/>
                <a:gd name="T4" fmla="*/ 0 w 510"/>
                <a:gd name="T5" fmla="*/ 11 h 340"/>
                <a:gd name="T6" fmla="*/ 0 w 510"/>
                <a:gd name="T7" fmla="*/ 21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0"/>
                <a:gd name="T13" fmla="*/ 0 h 340"/>
                <a:gd name="T14" fmla="*/ 510 w 510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0" h="340">
                  <a:moveTo>
                    <a:pt x="510" y="0"/>
                  </a:moveTo>
                  <a:lnTo>
                    <a:pt x="510" y="170"/>
                  </a:lnTo>
                  <a:lnTo>
                    <a:pt x="0" y="170"/>
                  </a:lnTo>
                  <a:lnTo>
                    <a:pt x="0" y="34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87" name="Freeform 44"/>
            <p:cNvSpPr>
              <a:spLocks/>
            </p:cNvSpPr>
            <p:nvPr/>
          </p:nvSpPr>
          <p:spPr bwMode="auto">
            <a:xfrm>
              <a:off x="4905" y="3471"/>
              <a:ext cx="255" cy="170"/>
            </a:xfrm>
            <a:custGeom>
              <a:avLst/>
              <a:gdLst>
                <a:gd name="T0" fmla="*/ 0 w 511"/>
                <a:gd name="T1" fmla="*/ 0 h 340"/>
                <a:gd name="T2" fmla="*/ 0 w 511"/>
                <a:gd name="T3" fmla="*/ 11 h 340"/>
                <a:gd name="T4" fmla="*/ 31 w 511"/>
                <a:gd name="T5" fmla="*/ 11 h 340"/>
                <a:gd name="T6" fmla="*/ 31 w 511"/>
                <a:gd name="T7" fmla="*/ 21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1"/>
                <a:gd name="T13" fmla="*/ 0 h 340"/>
                <a:gd name="T14" fmla="*/ 511 w 511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1" h="340">
                  <a:moveTo>
                    <a:pt x="0" y="0"/>
                  </a:moveTo>
                  <a:lnTo>
                    <a:pt x="0" y="170"/>
                  </a:lnTo>
                  <a:lnTo>
                    <a:pt x="511" y="170"/>
                  </a:lnTo>
                  <a:lnTo>
                    <a:pt x="511" y="34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88" name="Freeform 45"/>
            <p:cNvSpPr>
              <a:spLocks/>
            </p:cNvSpPr>
            <p:nvPr/>
          </p:nvSpPr>
          <p:spPr bwMode="auto">
            <a:xfrm>
              <a:off x="4650" y="3471"/>
              <a:ext cx="255" cy="170"/>
            </a:xfrm>
            <a:custGeom>
              <a:avLst/>
              <a:gdLst>
                <a:gd name="T0" fmla="*/ 32 w 509"/>
                <a:gd name="T1" fmla="*/ 0 h 340"/>
                <a:gd name="T2" fmla="*/ 32 w 509"/>
                <a:gd name="T3" fmla="*/ 11 h 340"/>
                <a:gd name="T4" fmla="*/ 0 w 509"/>
                <a:gd name="T5" fmla="*/ 11 h 340"/>
                <a:gd name="T6" fmla="*/ 0 w 509"/>
                <a:gd name="T7" fmla="*/ 21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9"/>
                <a:gd name="T13" fmla="*/ 0 h 340"/>
                <a:gd name="T14" fmla="*/ 509 w 509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9" h="340">
                  <a:moveTo>
                    <a:pt x="509" y="0"/>
                  </a:moveTo>
                  <a:lnTo>
                    <a:pt x="509" y="170"/>
                  </a:lnTo>
                  <a:lnTo>
                    <a:pt x="0" y="170"/>
                  </a:lnTo>
                  <a:lnTo>
                    <a:pt x="0" y="34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89" name="Rectangle 46"/>
            <p:cNvSpPr>
              <a:spLocks noChangeArrowheads="1"/>
            </p:cNvSpPr>
            <p:nvPr/>
          </p:nvSpPr>
          <p:spPr bwMode="auto">
            <a:xfrm>
              <a:off x="1618" y="2678"/>
              <a:ext cx="680" cy="34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90" name="Rectangle 47"/>
            <p:cNvSpPr>
              <a:spLocks noChangeArrowheads="1"/>
            </p:cNvSpPr>
            <p:nvPr/>
          </p:nvSpPr>
          <p:spPr bwMode="auto">
            <a:xfrm>
              <a:off x="1562" y="2621"/>
              <a:ext cx="680" cy="340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91" name="Rectangle 48"/>
            <p:cNvSpPr>
              <a:spLocks noChangeArrowheads="1"/>
            </p:cNvSpPr>
            <p:nvPr/>
          </p:nvSpPr>
          <p:spPr bwMode="auto">
            <a:xfrm>
              <a:off x="1802" y="2628"/>
              <a:ext cx="25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TW" altLang="en-US" sz="14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工 廠</a:t>
              </a:r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92" name="Rectangle 49"/>
            <p:cNvSpPr>
              <a:spLocks noChangeArrowheads="1"/>
            </p:cNvSpPr>
            <p:nvPr/>
          </p:nvSpPr>
          <p:spPr bwMode="auto">
            <a:xfrm>
              <a:off x="1715" y="2751"/>
              <a:ext cx="413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1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Inventory</a:t>
              </a:r>
              <a:endParaRPr lang="en-US" altLang="zh-TW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93" name="Rectangle 50"/>
            <p:cNvSpPr>
              <a:spLocks noChangeArrowheads="1"/>
            </p:cNvSpPr>
            <p:nvPr/>
          </p:nvSpPr>
          <p:spPr bwMode="auto">
            <a:xfrm>
              <a:off x="1640" y="2857"/>
              <a:ext cx="56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1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Organization</a:t>
              </a:r>
              <a:endParaRPr lang="en-US" altLang="zh-TW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94" name="Rectangle 51"/>
            <p:cNvSpPr>
              <a:spLocks noChangeArrowheads="1"/>
            </p:cNvSpPr>
            <p:nvPr/>
          </p:nvSpPr>
          <p:spPr bwMode="auto">
            <a:xfrm>
              <a:off x="882" y="3698"/>
              <a:ext cx="396" cy="19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95" name="Rectangle 52"/>
            <p:cNvSpPr>
              <a:spLocks noChangeArrowheads="1"/>
            </p:cNvSpPr>
            <p:nvPr/>
          </p:nvSpPr>
          <p:spPr bwMode="auto">
            <a:xfrm>
              <a:off x="825" y="3641"/>
              <a:ext cx="397" cy="199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96" name="Rectangle 53"/>
            <p:cNvSpPr>
              <a:spLocks noChangeArrowheads="1"/>
            </p:cNvSpPr>
            <p:nvPr/>
          </p:nvSpPr>
          <p:spPr bwMode="auto">
            <a:xfrm>
              <a:off x="882" y="3685"/>
              <a:ext cx="3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TW" altLang="en-US" sz="11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儲位</a:t>
              </a:r>
            </a:p>
            <a:p>
              <a:r>
                <a:rPr lang="en-US" altLang="zh-TW" sz="11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Locator</a:t>
              </a:r>
              <a:endParaRPr lang="en-US" altLang="zh-TW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97" name="Rectangle 54"/>
            <p:cNvSpPr>
              <a:spLocks noChangeArrowheads="1"/>
            </p:cNvSpPr>
            <p:nvPr/>
          </p:nvSpPr>
          <p:spPr bwMode="auto">
            <a:xfrm>
              <a:off x="2298" y="3245"/>
              <a:ext cx="680" cy="28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98" name="Rectangle 55"/>
            <p:cNvSpPr>
              <a:spLocks noChangeArrowheads="1"/>
            </p:cNvSpPr>
            <p:nvPr/>
          </p:nvSpPr>
          <p:spPr bwMode="auto">
            <a:xfrm>
              <a:off x="2242" y="3188"/>
              <a:ext cx="680" cy="283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599" name="Rectangle 56"/>
            <p:cNvSpPr>
              <a:spLocks noChangeArrowheads="1"/>
            </p:cNvSpPr>
            <p:nvPr/>
          </p:nvSpPr>
          <p:spPr bwMode="auto">
            <a:xfrm>
              <a:off x="2497" y="3220"/>
              <a:ext cx="22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TW" altLang="en-US" sz="14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倉庫</a:t>
              </a:r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600" name="Rectangle 57"/>
            <p:cNvSpPr>
              <a:spLocks noChangeArrowheads="1"/>
            </p:cNvSpPr>
            <p:nvPr/>
          </p:nvSpPr>
          <p:spPr bwMode="auto">
            <a:xfrm>
              <a:off x="2312" y="3342"/>
              <a:ext cx="57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1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Subinventory</a:t>
              </a:r>
              <a:endParaRPr lang="en-US" altLang="zh-TW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601" name="Rectangle 58"/>
            <p:cNvSpPr>
              <a:spLocks noChangeArrowheads="1"/>
            </p:cNvSpPr>
            <p:nvPr/>
          </p:nvSpPr>
          <p:spPr bwMode="auto">
            <a:xfrm>
              <a:off x="995" y="3245"/>
              <a:ext cx="680" cy="28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602" name="Rectangle 59"/>
            <p:cNvSpPr>
              <a:spLocks noChangeArrowheads="1"/>
            </p:cNvSpPr>
            <p:nvPr/>
          </p:nvSpPr>
          <p:spPr bwMode="auto">
            <a:xfrm>
              <a:off x="938" y="3188"/>
              <a:ext cx="680" cy="283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603" name="Rectangle 60"/>
            <p:cNvSpPr>
              <a:spLocks noChangeArrowheads="1"/>
            </p:cNvSpPr>
            <p:nvPr/>
          </p:nvSpPr>
          <p:spPr bwMode="auto">
            <a:xfrm>
              <a:off x="1194" y="3220"/>
              <a:ext cx="22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TW" altLang="en-US" sz="14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倉庫</a:t>
              </a:r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604" name="Rectangle 61"/>
            <p:cNvSpPr>
              <a:spLocks noChangeArrowheads="1"/>
            </p:cNvSpPr>
            <p:nvPr/>
          </p:nvSpPr>
          <p:spPr bwMode="auto">
            <a:xfrm>
              <a:off x="1009" y="3342"/>
              <a:ext cx="57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1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Subinventory</a:t>
              </a:r>
              <a:endParaRPr lang="en-US" altLang="zh-TW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605" name="Rectangle 62"/>
            <p:cNvSpPr>
              <a:spLocks noChangeArrowheads="1"/>
            </p:cNvSpPr>
            <p:nvPr/>
          </p:nvSpPr>
          <p:spPr bwMode="auto">
            <a:xfrm>
              <a:off x="2695" y="3698"/>
              <a:ext cx="397" cy="19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606" name="Rectangle 63"/>
            <p:cNvSpPr>
              <a:spLocks noChangeArrowheads="1"/>
            </p:cNvSpPr>
            <p:nvPr/>
          </p:nvSpPr>
          <p:spPr bwMode="auto">
            <a:xfrm>
              <a:off x="2638" y="3641"/>
              <a:ext cx="397" cy="199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607" name="Rectangle 64"/>
            <p:cNvSpPr>
              <a:spLocks noChangeArrowheads="1"/>
            </p:cNvSpPr>
            <p:nvPr/>
          </p:nvSpPr>
          <p:spPr bwMode="auto">
            <a:xfrm>
              <a:off x="2696" y="3685"/>
              <a:ext cx="3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1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Locator</a:t>
              </a:r>
              <a:endParaRPr lang="en-US" altLang="zh-TW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608" name="Rectangle 65"/>
            <p:cNvSpPr>
              <a:spLocks noChangeArrowheads="1"/>
            </p:cNvSpPr>
            <p:nvPr/>
          </p:nvSpPr>
          <p:spPr bwMode="auto">
            <a:xfrm>
              <a:off x="2185" y="3698"/>
              <a:ext cx="397" cy="19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609" name="Rectangle 66"/>
            <p:cNvSpPr>
              <a:spLocks noChangeArrowheads="1"/>
            </p:cNvSpPr>
            <p:nvPr/>
          </p:nvSpPr>
          <p:spPr bwMode="auto">
            <a:xfrm>
              <a:off x="2128" y="3641"/>
              <a:ext cx="397" cy="199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610" name="Rectangle 67"/>
            <p:cNvSpPr>
              <a:spLocks noChangeArrowheads="1"/>
            </p:cNvSpPr>
            <p:nvPr/>
          </p:nvSpPr>
          <p:spPr bwMode="auto">
            <a:xfrm>
              <a:off x="2186" y="3685"/>
              <a:ext cx="3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1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Locator</a:t>
              </a:r>
              <a:endParaRPr lang="en-US" altLang="zh-TW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611" name="Rectangle 68"/>
            <p:cNvSpPr>
              <a:spLocks noChangeArrowheads="1"/>
            </p:cNvSpPr>
            <p:nvPr/>
          </p:nvSpPr>
          <p:spPr bwMode="auto">
            <a:xfrm>
              <a:off x="1392" y="3698"/>
              <a:ext cx="396" cy="19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612" name="Rectangle 69"/>
            <p:cNvSpPr>
              <a:spLocks noChangeArrowheads="1"/>
            </p:cNvSpPr>
            <p:nvPr/>
          </p:nvSpPr>
          <p:spPr bwMode="auto">
            <a:xfrm>
              <a:off x="1335" y="3641"/>
              <a:ext cx="397" cy="199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613" name="Rectangle 70"/>
            <p:cNvSpPr>
              <a:spLocks noChangeArrowheads="1"/>
            </p:cNvSpPr>
            <p:nvPr/>
          </p:nvSpPr>
          <p:spPr bwMode="auto">
            <a:xfrm>
              <a:off x="1392" y="3685"/>
              <a:ext cx="3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1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Locator</a:t>
              </a:r>
              <a:endParaRPr lang="en-US" altLang="zh-TW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614" name="Freeform 71"/>
            <p:cNvSpPr>
              <a:spLocks/>
            </p:cNvSpPr>
            <p:nvPr/>
          </p:nvSpPr>
          <p:spPr bwMode="auto">
            <a:xfrm>
              <a:off x="1902" y="2961"/>
              <a:ext cx="680" cy="227"/>
            </a:xfrm>
            <a:custGeom>
              <a:avLst/>
              <a:gdLst>
                <a:gd name="T0" fmla="*/ 0 w 1360"/>
                <a:gd name="T1" fmla="*/ 0 h 454"/>
                <a:gd name="T2" fmla="*/ 0 w 1360"/>
                <a:gd name="T3" fmla="*/ 11 h 454"/>
                <a:gd name="T4" fmla="*/ 85 w 1360"/>
                <a:gd name="T5" fmla="*/ 11 h 454"/>
                <a:gd name="T6" fmla="*/ 85 w 1360"/>
                <a:gd name="T7" fmla="*/ 28 h 4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0"/>
                <a:gd name="T13" fmla="*/ 0 h 454"/>
                <a:gd name="T14" fmla="*/ 1360 w 1360"/>
                <a:gd name="T15" fmla="*/ 454 h 4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0" h="454">
                  <a:moveTo>
                    <a:pt x="0" y="0"/>
                  </a:moveTo>
                  <a:lnTo>
                    <a:pt x="0" y="171"/>
                  </a:lnTo>
                  <a:lnTo>
                    <a:pt x="1360" y="171"/>
                  </a:lnTo>
                  <a:lnTo>
                    <a:pt x="1360" y="45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615" name="Freeform 72"/>
            <p:cNvSpPr>
              <a:spLocks/>
            </p:cNvSpPr>
            <p:nvPr/>
          </p:nvSpPr>
          <p:spPr bwMode="auto">
            <a:xfrm>
              <a:off x="1278" y="2961"/>
              <a:ext cx="624" cy="227"/>
            </a:xfrm>
            <a:custGeom>
              <a:avLst/>
              <a:gdLst>
                <a:gd name="T0" fmla="*/ 79 w 1246"/>
                <a:gd name="T1" fmla="*/ 0 h 454"/>
                <a:gd name="T2" fmla="*/ 79 w 1246"/>
                <a:gd name="T3" fmla="*/ 11 h 454"/>
                <a:gd name="T4" fmla="*/ 0 w 1246"/>
                <a:gd name="T5" fmla="*/ 11 h 454"/>
                <a:gd name="T6" fmla="*/ 0 w 1246"/>
                <a:gd name="T7" fmla="*/ 28 h 4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6"/>
                <a:gd name="T13" fmla="*/ 0 h 454"/>
                <a:gd name="T14" fmla="*/ 1246 w 1246"/>
                <a:gd name="T15" fmla="*/ 454 h 4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6" h="454">
                  <a:moveTo>
                    <a:pt x="1246" y="0"/>
                  </a:moveTo>
                  <a:lnTo>
                    <a:pt x="1246" y="171"/>
                  </a:lnTo>
                  <a:lnTo>
                    <a:pt x="0" y="171"/>
                  </a:lnTo>
                  <a:lnTo>
                    <a:pt x="0" y="45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616" name="Freeform 73"/>
            <p:cNvSpPr>
              <a:spLocks/>
            </p:cNvSpPr>
            <p:nvPr/>
          </p:nvSpPr>
          <p:spPr bwMode="auto">
            <a:xfrm>
              <a:off x="1278" y="3471"/>
              <a:ext cx="256" cy="170"/>
            </a:xfrm>
            <a:custGeom>
              <a:avLst/>
              <a:gdLst>
                <a:gd name="T0" fmla="*/ 0 w 511"/>
                <a:gd name="T1" fmla="*/ 0 h 340"/>
                <a:gd name="T2" fmla="*/ 0 w 511"/>
                <a:gd name="T3" fmla="*/ 11 h 340"/>
                <a:gd name="T4" fmla="*/ 32 w 511"/>
                <a:gd name="T5" fmla="*/ 11 h 340"/>
                <a:gd name="T6" fmla="*/ 32 w 511"/>
                <a:gd name="T7" fmla="*/ 21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1"/>
                <a:gd name="T13" fmla="*/ 0 h 340"/>
                <a:gd name="T14" fmla="*/ 511 w 511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1" h="340">
                  <a:moveTo>
                    <a:pt x="0" y="0"/>
                  </a:moveTo>
                  <a:lnTo>
                    <a:pt x="0" y="170"/>
                  </a:lnTo>
                  <a:lnTo>
                    <a:pt x="511" y="170"/>
                  </a:lnTo>
                  <a:lnTo>
                    <a:pt x="511" y="34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617" name="Freeform 74"/>
            <p:cNvSpPr>
              <a:spLocks/>
            </p:cNvSpPr>
            <p:nvPr/>
          </p:nvSpPr>
          <p:spPr bwMode="auto">
            <a:xfrm>
              <a:off x="1024" y="3471"/>
              <a:ext cx="254" cy="170"/>
            </a:xfrm>
            <a:custGeom>
              <a:avLst/>
              <a:gdLst>
                <a:gd name="T0" fmla="*/ 31 w 509"/>
                <a:gd name="T1" fmla="*/ 0 h 340"/>
                <a:gd name="T2" fmla="*/ 31 w 509"/>
                <a:gd name="T3" fmla="*/ 11 h 340"/>
                <a:gd name="T4" fmla="*/ 0 w 509"/>
                <a:gd name="T5" fmla="*/ 11 h 340"/>
                <a:gd name="T6" fmla="*/ 0 w 509"/>
                <a:gd name="T7" fmla="*/ 21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9"/>
                <a:gd name="T13" fmla="*/ 0 h 340"/>
                <a:gd name="T14" fmla="*/ 509 w 509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9" h="340">
                  <a:moveTo>
                    <a:pt x="509" y="0"/>
                  </a:moveTo>
                  <a:lnTo>
                    <a:pt x="509" y="170"/>
                  </a:lnTo>
                  <a:lnTo>
                    <a:pt x="0" y="170"/>
                  </a:lnTo>
                  <a:lnTo>
                    <a:pt x="0" y="34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618" name="Freeform 75"/>
            <p:cNvSpPr>
              <a:spLocks/>
            </p:cNvSpPr>
            <p:nvPr/>
          </p:nvSpPr>
          <p:spPr bwMode="auto">
            <a:xfrm>
              <a:off x="2582" y="3471"/>
              <a:ext cx="255" cy="170"/>
            </a:xfrm>
            <a:custGeom>
              <a:avLst/>
              <a:gdLst>
                <a:gd name="T0" fmla="*/ 0 w 511"/>
                <a:gd name="T1" fmla="*/ 0 h 340"/>
                <a:gd name="T2" fmla="*/ 0 w 511"/>
                <a:gd name="T3" fmla="*/ 11 h 340"/>
                <a:gd name="T4" fmla="*/ 31 w 511"/>
                <a:gd name="T5" fmla="*/ 11 h 340"/>
                <a:gd name="T6" fmla="*/ 31 w 511"/>
                <a:gd name="T7" fmla="*/ 21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1"/>
                <a:gd name="T13" fmla="*/ 0 h 340"/>
                <a:gd name="T14" fmla="*/ 511 w 511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1" h="340">
                  <a:moveTo>
                    <a:pt x="0" y="0"/>
                  </a:moveTo>
                  <a:lnTo>
                    <a:pt x="0" y="170"/>
                  </a:lnTo>
                  <a:lnTo>
                    <a:pt x="511" y="170"/>
                  </a:lnTo>
                  <a:lnTo>
                    <a:pt x="511" y="34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619" name="Freeform 76"/>
            <p:cNvSpPr>
              <a:spLocks/>
            </p:cNvSpPr>
            <p:nvPr/>
          </p:nvSpPr>
          <p:spPr bwMode="auto">
            <a:xfrm>
              <a:off x="2327" y="3471"/>
              <a:ext cx="255" cy="170"/>
            </a:xfrm>
            <a:custGeom>
              <a:avLst/>
              <a:gdLst>
                <a:gd name="T0" fmla="*/ 32 w 509"/>
                <a:gd name="T1" fmla="*/ 0 h 340"/>
                <a:gd name="T2" fmla="*/ 32 w 509"/>
                <a:gd name="T3" fmla="*/ 11 h 340"/>
                <a:gd name="T4" fmla="*/ 0 w 509"/>
                <a:gd name="T5" fmla="*/ 11 h 340"/>
                <a:gd name="T6" fmla="*/ 0 w 509"/>
                <a:gd name="T7" fmla="*/ 21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9"/>
                <a:gd name="T13" fmla="*/ 0 h 340"/>
                <a:gd name="T14" fmla="*/ 509 w 509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9" h="340">
                  <a:moveTo>
                    <a:pt x="509" y="0"/>
                  </a:moveTo>
                  <a:lnTo>
                    <a:pt x="509" y="170"/>
                  </a:lnTo>
                  <a:lnTo>
                    <a:pt x="0" y="170"/>
                  </a:lnTo>
                  <a:lnTo>
                    <a:pt x="0" y="34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620" name="Freeform 77"/>
            <p:cNvSpPr>
              <a:spLocks/>
            </p:cNvSpPr>
            <p:nvPr/>
          </p:nvSpPr>
          <p:spPr bwMode="auto">
            <a:xfrm>
              <a:off x="1902" y="2281"/>
              <a:ext cx="1246" cy="340"/>
            </a:xfrm>
            <a:custGeom>
              <a:avLst/>
              <a:gdLst>
                <a:gd name="T0" fmla="*/ 155 w 2494"/>
                <a:gd name="T1" fmla="*/ 0 h 680"/>
                <a:gd name="T2" fmla="*/ 155 w 2494"/>
                <a:gd name="T3" fmla="*/ 11 h 680"/>
                <a:gd name="T4" fmla="*/ 0 w 2494"/>
                <a:gd name="T5" fmla="*/ 11 h 680"/>
                <a:gd name="T6" fmla="*/ 0 w 2494"/>
                <a:gd name="T7" fmla="*/ 43 h 6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94"/>
                <a:gd name="T13" fmla="*/ 0 h 680"/>
                <a:gd name="T14" fmla="*/ 2494 w 2494"/>
                <a:gd name="T15" fmla="*/ 680 h 6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94" h="680">
                  <a:moveTo>
                    <a:pt x="2494" y="0"/>
                  </a:moveTo>
                  <a:lnTo>
                    <a:pt x="2494" y="171"/>
                  </a:lnTo>
                  <a:lnTo>
                    <a:pt x="0" y="171"/>
                  </a:lnTo>
                  <a:lnTo>
                    <a:pt x="0" y="68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5540" name="Line 78"/>
          <p:cNvSpPr>
            <a:spLocks noChangeShapeType="1"/>
          </p:cNvSpPr>
          <p:nvPr/>
        </p:nvSpPr>
        <p:spPr bwMode="auto">
          <a:xfrm>
            <a:off x="4114800" y="4038600"/>
            <a:ext cx="2209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65541" name="Line 79"/>
          <p:cNvSpPr>
            <a:spLocks noChangeShapeType="1"/>
          </p:cNvSpPr>
          <p:nvPr/>
        </p:nvSpPr>
        <p:spPr bwMode="auto">
          <a:xfrm>
            <a:off x="2971800" y="48006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65542" name="Line 80"/>
          <p:cNvSpPr>
            <a:spLocks noChangeShapeType="1"/>
          </p:cNvSpPr>
          <p:nvPr/>
        </p:nvSpPr>
        <p:spPr bwMode="auto">
          <a:xfrm>
            <a:off x="1905000" y="57150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65543" name="Line 81"/>
          <p:cNvSpPr>
            <a:spLocks noChangeShapeType="1"/>
          </p:cNvSpPr>
          <p:nvPr/>
        </p:nvSpPr>
        <p:spPr bwMode="auto">
          <a:xfrm flipV="1">
            <a:off x="2209800" y="3581400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65544" name="Rectangle 82"/>
          <p:cNvSpPr>
            <a:spLocks noChangeArrowheads="1"/>
          </p:cNvSpPr>
          <p:nvPr/>
        </p:nvSpPr>
        <p:spPr bwMode="auto">
          <a:xfrm>
            <a:off x="1524000" y="5791200"/>
            <a:ext cx="17462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82232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TW" sz="1800" b="1">
                <a:solidFill>
                  <a:schemeClr val="bg2"/>
                </a:solidFill>
                <a:latin typeface="Arial" pitchFamily="34" charset="0"/>
                <a:ea typeface="新細明體" pitchFamily="18" charset="-120"/>
              </a:rPr>
              <a:t>Subinventory</a:t>
            </a:r>
            <a:br>
              <a:rPr lang="en-US" altLang="zh-TW" sz="1800" b="1">
                <a:solidFill>
                  <a:schemeClr val="bg2"/>
                </a:solidFill>
                <a:latin typeface="Arial" pitchFamily="34" charset="0"/>
                <a:ea typeface="新細明體" pitchFamily="18" charset="-120"/>
              </a:rPr>
            </a:br>
            <a:r>
              <a:rPr lang="en-US" altLang="zh-TW" sz="1800" b="1">
                <a:solidFill>
                  <a:schemeClr val="bg2"/>
                </a:solidFill>
                <a:latin typeface="Arial" pitchFamily="34" charset="0"/>
                <a:ea typeface="新細明體" pitchFamily="18" charset="-120"/>
              </a:rPr>
              <a:t>Transfer</a:t>
            </a:r>
          </a:p>
        </p:txBody>
      </p:sp>
      <p:sp>
        <p:nvSpPr>
          <p:cNvPr id="65545" name="Rectangle 83"/>
          <p:cNvSpPr>
            <a:spLocks noChangeArrowheads="1"/>
          </p:cNvSpPr>
          <p:nvPr/>
        </p:nvSpPr>
        <p:spPr bwMode="auto">
          <a:xfrm>
            <a:off x="4191000" y="3429000"/>
            <a:ext cx="17462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82232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TW" sz="18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Inter-Org</a:t>
            </a:r>
            <a:br>
              <a:rPr lang="en-US" altLang="zh-TW" sz="18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8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Transfer</a:t>
            </a:r>
          </a:p>
        </p:txBody>
      </p:sp>
      <p:sp>
        <p:nvSpPr>
          <p:cNvPr id="65546" name="Rectangle 84"/>
          <p:cNvSpPr>
            <a:spLocks noChangeArrowheads="1"/>
          </p:cNvSpPr>
          <p:nvPr/>
        </p:nvSpPr>
        <p:spPr bwMode="auto">
          <a:xfrm>
            <a:off x="685800" y="3810000"/>
            <a:ext cx="17462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82232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TW" sz="18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Miscellaneous Transaction</a:t>
            </a:r>
          </a:p>
        </p:txBody>
      </p:sp>
      <p:sp>
        <p:nvSpPr>
          <p:cNvPr id="65547" name="Line 85"/>
          <p:cNvSpPr>
            <a:spLocks noChangeShapeType="1"/>
          </p:cNvSpPr>
          <p:nvPr/>
        </p:nvSpPr>
        <p:spPr bwMode="auto">
          <a:xfrm>
            <a:off x="2971800" y="57150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tIns="0" bIns="0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庫存交易概論</a:t>
            </a:r>
          </a:p>
        </p:txBody>
      </p:sp>
      <p:sp>
        <p:nvSpPr>
          <p:cNvPr id="66563" name="Line 1028"/>
          <p:cNvSpPr>
            <a:spLocks noChangeShapeType="1"/>
          </p:cNvSpPr>
          <p:nvPr/>
        </p:nvSpPr>
        <p:spPr bwMode="auto">
          <a:xfrm>
            <a:off x="3095625" y="3551238"/>
            <a:ext cx="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56069" name="Rectangle 1029"/>
          <p:cNvSpPr>
            <a:spLocks noChangeArrowheads="1"/>
          </p:cNvSpPr>
          <p:nvPr/>
        </p:nvSpPr>
        <p:spPr bwMode="blackWhite">
          <a:xfrm>
            <a:off x="1066800" y="2346325"/>
            <a:ext cx="7150100" cy="1989138"/>
          </a:xfrm>
          <a:prstGeom prst="rect">
            <a:avLst/>
          </a:prstGeom>
          <a:solidFill>
            <a:srgbClr val="99CCFF"/>
          </a:solidFill>
          <a:ln w="12700">
            <a:solidFill>
              <a:srgbClr val="081D58"/>
            </a:solidFill>
            <a:miter lim="800000"/>
            <a:headEnd/>
            <a:tailEnd/>
          </a:ln>
          <a:effectLst>
            <a:outerShdw dist="53882" dir="2700000" algn="ctr" rotWithShape="0">
              <a:srgbClr val="081D58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56070" name="Rectangle 1030"/>
          <p:cNvSpPr>
            <a:spLocks noChangeArrowheads="1"/>
          </p:cNvSpPr>
          <p:nvPr/>
        </p:nvSpPr>
        <p:spPr bwMode="blackWhite">
          <a:xfrm>
            <a:off x="1079500" y="5559425"/>
            <a:ext cx="7150100" cy="704850"/>
          </a:xfrm>
          <a:prstGeom prst="rect">
            <a:avLst/>
          </a:prstGeom>
          <a:solidFill>
            <a:srgbClr val="99CCFF"/>
          </a:solidFill>
          <a:ln w="12700">
            <a:solidFill>
              <a:srgbClr val="081D58"/>
            </a:solidFill>
            <a:miter lim="800000"/>
            <a:headEnd/>
            <a:tailEnd/>
          </a:ln>
          <a:effectLst>
            <a:outerShdw dist="53882" dir="2700000" algn="ctr" rotWithShape="0">
              <a:srgbClr val="081D58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6566" name="Rectangle 1031"/>
          <p:cNvSpPr>
            <a:spLocks noChangeArrowheads="1"/>
          </p:cNvSpPr>
          <p:nvPr/>
        </p:nvSpPr>
        <p:spPr bwMode="auto">
          <a:xfrm>
            <a:off x="1558925" y="1393825"/>
            <a:ext cx="2625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zh-TW" altLang="en-US" sz="1800" b="1">
                <a:solidFill>
                  <a:srgbClr val="FFBA00"/>
                </a:solidFill>
                <a:latin typeface="微軟正黑體" pitchFamily="34" charset="-120"/>
                <a:ea typeface="微軟正黑體" pitchFamily="34" charset="-120"/>
              </a:rPr>
              <a:t>雜收 </a:t>
            </a:r>
            <a:r>
              <a:rPr lang="en-US" altLang="zh-TW" sz="1800" b="1">
                <a:solidFill>
                  <a:srgbClr val="FFBA00"/>
                </a:solidFill>
                <a:latin typeface="微軟正黑體" pitchFamily="34" charset="-120"/>
                <a:ea typeface="微軟正黑體" pitchFamily="34" charset="-120"/>
              </a:rPr>
              <a:t>Miscellaneous Receipt</a:t>
            </a:r>
          </a:p>
        </p:txBody>
      </p:sp>
      <p:sp>
        <p:nvSpPr>
          <p:cNvPr id="66567" name="Rectangle 1032"/>
          <p:cNvSpPr>
            <a:spLocks noChangeArrowheads="1"/>
          </p:cNvSpPr>
          <p:nvPr/>
        </p:nvSpPr>
        <p:spPr bwMode="auto">
          <a:xfrm>
            <a:off x="5327650" y="1371600"/>
            <a:ext cx="2486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zh-TW" altLang="en-US" sz="1800" b="1">
                <a:solidFill>
                  <a:srgbClr val="FFBA00"/>
                </a:solidFill>
                <a:latin typeface="微軟正黑體" pitchFamily="34" charset="-120"/>
                <a:ea typeface="微軟正黑體" pitchFamily="34" charset="-120"/>
              </a:rPr>
              <a:t>雜發 </a:t>
            </a:r>
            <a:r>
              <a:rPr lang="en-US" altLang="zh-TW" sz="1800" b="1">
                <a:solidFill>
                  <a:srgbClr val="FFBA00"/>
                </a:solidFill>
                <a:latin typeface="微軟正黑體" pitchFamily="34" charset="-120"/>
                <a:ea typeface="微軟正黑體" pitchFamily="34" charset="-120"/>
              </a:rPr>
              <a:t>Miscellaneous</a:t>
            </a:r>
            <a:br>
              <a:rPr lang="en-US" altLang="zh-TW" sz="1800" b="1">
                <a:solidFill>
                  <a:srgbClr val="FFBA0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800" b="1">
                <a:solidFill>
                  <a:srgbClr val="FFBA00"/>
                </a:solidFill>
                <a:latin typeface="微軟正黑體" pitchFamily="34" charset="-120"/>
                <a:ea typeface="微軟正黑體" pitchFamily="34" charset="-120"/>
              </a:rPr>
              <a:t>Issue</a:t>
            </a:r>
          </a:p>
        </p:txBody>
      </p:sp>
      <p:sp>
        <p:nvSpPr>
          <p:cNvPr id="66568" name="Rectangle 1033"/>
          <p:cNvSpPr>
            <a:spLocks noChangeArrowheads="1"/>
          </p:cNvSpPr>
          <p:nvPr/>
        </p:nvSpPr>
        <p:spPr bwMode="auto">
          <a:xfrm>
            <a:off x="3768725" y="2360613"/>
            <a:ext cx="1746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zh-TW" altLang="en-US" sz="18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工廠</a:t>
            </a:r>
            <a:r>
              <a:rPr lang="en-US" altLang="zh-TW" sz="18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Organization</a:t>
            </a:r>
          </a:p>
        </p:txBody>
      </p:sp>
      <p:sp>
        <p:nvSpPr>
          <p:cNvPr id="66569" name="Rectangle 1034"/>
          <p:cNvSpPr>
            <a:spLocks noChangeArrowheads="1"/>
          </p:cNvSpPr>
          <p:nvPr/>
        </p:nvSpPr>
        <p:spPr bwMode="auto">
          <a:xfrm>
            <a:off x="3783013" y="3305175"/>
            <a:ext cx="17462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822325"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TW" altLang="en-US" sz="18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跨倉庫調撥</a:t>
            </a:r>
            <a:r>
              <a:rPr lang="en-US" altLang="zh-TW" sz="18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Subinventory</a:t>
            </a:r>
            <a:br>
              <a:rPr lang="en-US" altLang="zh-TW" sz="18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8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Transfer</a:t>
            </a:r>
          </a:p>
        </p:txBody>
      </p:sp>
      <p:sp>
        <p:nvSpPr>
          <p:cNvPr id="66570" name="Rectangle 1035"/>
          <p:cNvSpPr>
            <a:spLocks noChangeArrowheads="1"/>
          </p:cNvSpPr>
          <p:nvPr/>
        </p:nvSpPr>
        <p:spPr bwMode="auto">
          <a:xfrm>
            <a:off x="5619750" y="2446338"/>
            <a:ext cx="2463800" cy="17875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6571" name="Rectangle 1036"/>
          <p:cNvSpPr>
            <a:spLocks noChangeArrowheads="1"/>
          </p:cNvSpPr>
          <p:nvPr/>
        </p:nvSpPr>
        <p:spPr bwMode="auto">
          <a:xfrm>
            <a:off x="6530975" y="241617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8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倉庫</a:t>
            </a:r>
          </a:p>
        </p:txBody>
      </p:sp>
      <p:sp>
        <p:nvSpPr>
          <p:cNvPr id="66572" name="Rectangle 1037"/>
          <p:cNvSpPr>
            <a:spLocks noChangeArrowheads="1"/>
          </p:cNvSpPr>
          <p:nvPr/>
        </p:nvSpPr>
        <p:spPr bwMode="auto">
          <a:xfrm>
            <a:off x="6286500" y="2779713"/>
            <a:ext cx="1130300" cy="3683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eaLnBrk="0" hangingPunct="0"/>
            <a:r>
              <a:rPr lang="zh-TW" altLang="en-US" sz="18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儲位</a:t>
            </a:r>
          </a:p>
        </p:txBody>
      </p:sp>
      <p:sp>
        <p:nvSpPr>
          <p:cNvPr id="66573" name="Rectangle 1038"/>
          <p:cNvSpPr>
            <a:spLocks noChangeArrowheads="1"/>
          </p:cNvSpPr>
          <p:nvPr/>
        </p:nvSpPr>
        <p:spPr bwMode="auto">
          <a:xfrm>
            <a:off x="6286500" y="3775075"/>
            <a:ext cx="1130300" cy="3683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eaLnBrk="0" hangingPunct="0"/>
            <a:r>
              <a:rPr lang="zh-TW" altLang="en-US" sz="18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儲位</a:t>
            </a:r>
          </a:p>
        </p:txBody>
      </p:sp>
      <p:sp>
        <p:nvSpPr>
          <p:cNvPr id="66574" name="Rectangle 1039"/>
          <p:cNvSpPr>
            <a:spLocks noChangeArrowheads="1"/>
          </p:cNvSpPr>
          <p:nvPr/>
        </p:nvSpPr>
        <p:spPr bwMode="auto">
          <a:xfrm>
            <a:off x="6415088" y="3184525"/>
            <a:ext cx="1901825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altLang="zh-TW" sz="18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Subinventory</a:t>
            </a:r>
            <a:br>
              <a:rPr lang="en-US" altLang="zh-TW" sz="18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8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Transfer</a:t>
            </a:r>
          </a:p>
        </p:txBody>
      </p:sp>
      <p:sp>
        <p:nvSpPr>
          <p:cNvPr id="66575" name="Line 1040"/>
          <p:cNvSpPr>
            <a:spLocks noChangeShapeType="1"/>
          </p:cNvSpPr>
          <p:nvPr/>
        </p:nvSpPr>
        <p:spPr bwMode="auto">
          <a:xfrm>
            <a:off x="6399213" y="3154363"/>
            <a:ext cx="0" cy="595312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6576" name="Line 1041"/>
          <p:cNvSpPr>
            <a:spLocks noChangeShapeType="1"/>
          </p:cNvSpPr>
          <p:nvPr/>
        </p:nvSpPr>
        <p:spPr bwMode="auto">
          <a:xfrm flipV="1">
            <a:off x="6851650" y="1957388"/>
            <a:ext cx="0" cy="479425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6577" name="Rectangle 1042"/>
          <p:cNvSpPr>
            <a:spLocks noChangeArrowheads="1"/>
          </p:cNvSpPr>
          <p:nvPr/>
        </p:nvSpPr>
        <p:spPr bwMode="auto">
          <a:xfrm>
            <a:off x="1200150" y="2446338"/>
            <a:ext cx="2463800" cy="17875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6578" name="Rectangle 1043"/>
          <p:cNvSpPr>
            <a:spLocks noChangeArrowheads="1"/>
          </p:cNvSpPr>
          <p:nvPr/>
        </p:nvSpPr>
        <p:spPr bwMode="auto">
          <a:xfrm>
            <a:off x="2111375" y="241617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8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倉庫</a:t>
            </a:r>
          </a:p>
        </p:txBody>
      </p:sp>
      <p:sp>
        <p:nvSpPr>
          <p:cNvPr id="66579" name="Rectangle 1044"/>
          <p:cNvSpPr>
            <a:spLocks noChangeArrowheads="1"/>
          </p:cNvSpPr>
          <p:nvPr/>
        </p:nvSpPr>
        <p:spPr bwMode="auto">
          <a:xfrm>
            <a:off x="1866900" y="2779713"/>
            <a:ext cx="1130300" cy="3683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eaLnBrk="0" hangingPunct="0"/>
            <a:r>
              <a:rPr lang="zh-TW" altLang="en-US" sz="18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儲位</a:t>
            </a:r>
          </a:p>
        </p:txBody>
      </p:sp>
      <p:sp>
        <p:nvSpPr>
          <p:cNvPr id="66580" name="Rectangle 1045"/>
          <p:cNvSpPr>
            <a:spLocks noChangeArrowheads="1"/>
          </p:cNvSpPr>
          <p:nvPr/>
        </p:nvSpPr>
        <p:spPr bwMode="auto">
          <a:xfrm>
            <a:off x="1866900" y="3775075"/>
            <a:ext cx="1130300" cy="3683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eaLnBrk="0" hangingPunct="0"/>
            <a:r>
              <a:rPr lang="zh-TW" altLang="en-US" sz="18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儲位</a:t>
            </a:r>
          </a:p>
        </p:txBody>
      </p:sp>
      <p:sp>
        <p:nvSpPr>
          <p:cNvPr id="66581" name="Line 1046"/>
          <p:cNvSpPr>
            <a:spLocks noChangeShapeType="1"/>
          </p:cNvSpPr>
          <p:nvPr/>
        </p:nvSpPr>
        <p:spPr bwMode="auto">
          <a:xfrm flipV="1">
            <a:off x="3727450" y="3262313"/>
            <a:ext cx="1901825" cy="4762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6582" name="Line 1047"/>
          <p:cNvSpPr>
            <a:spLocks noChangeShapeType="1"/>
          </p:cNvSpPr>
          <p:nvPr/>
        </p:nvSpPr>
        <p:spPr bwMode="auto">
          <a:xfrm flipV="1">
            <a:off x="2432050" y="1957388"/>
            <a:ext cx="0" cy="479425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66583" name="Group 1048"/>
          <p:cNvGrpSpPr>
            <a:grpSpLocks/>
          </p:cNvGrpSpPr>
          <p:nvPr/>
        </p:nvGrpSpPr>
        <p:grpSpPr bwMode="auto">
          <a:xfrm>
            <a:off x="7345363" y="4429125"/>
            <a:ext cx="865187" cy="890588"/>
            <a:chOff x="4583" y="2724"/>
            <a:chExt cx="545" cy="561"/>
          </a:xfrm>
        </p:grpSpPr>
        <p:sp>
          <p:nvSpPr>
            <p:cNvPr id="66594" name="Freeform 1049"/>
            <p:cNvSpPr>
              <a:spLocks/>
            </p:cNvSpPr>
            <p:nvPr/>
          </p:nvSpPr>
          <p:spPr bwMode="auto">
            <a:xfrm>
              <a:off x="4692" y="3047"/>
              <a:ext cx="57" cy="100"/>
            </a:xfrm>
            <a:custGeom>
              <a:avLst/>
              <a:gdLst>
                <a:gd name="T0" fmla="*/ 56 w 57"/>
                <a:gd name="T1" fmla="*/ 46 h 100"/>
                <a:gd name="T2" fmla="*/ 54 w 57"/>
                <a:gd name="T3" fmla="*/ 37 h 100"/>
                <a:gd name="T4" fmla="*/ 52 w 57"/>
                <a:gd name="T5" fmla="*/ 27 h 100"/>
                <a:gd name="T6" fmla="*/ 50 w 57"/>
                <a:gd name="T7" fmla="*/ 20 h 100"/>
                <a:gd name="T8" fmla="*/ 46 w 57"/>
                <a:gd name="T9" fmla="*/ 12 h 100"/>
                <a:gd name="T10" fmla="*/ 44 w 57"/>
                <a:gd name="T11" fmla="*/ 7 h 100"/>
                <a:gd name="T12" fmla="*/ 40 w 57"/>
                <a:gd name="T13" fmla="*/ 2 h 100"/>
                <a:gd name="T14" fmla="*/ 35 w 57"/>
                <a:gd name="T15" fmla="*/ 0 h 100"/>
                <a:gd name="T16" fmla="*/ 32 w 57"/>
                <a:gd name="T17" fmla="*/ 0 h 100"/>
                <a:gd name="T18" fmla="*/ 12 w 57"/>
                <a:gd name="T19" fmla="*/ 2 h 100"/>
                <a:gd name="T20" fmla="*/ 12 w 57"/>
                <a:gd name="T21" fmla="*/ 4 h 100"/>
                <a:gd name="T22" fmla="*/ 10 w 57"/>
                <a:gd name="T23" fmla="*/ 7 h 100"/>
                <a:gd name="T24" fmla="*/ 7 w 57"/>
                <a:gd name="T25" fmla="*/ 11 h 100"/>
                <a:gd name="T26" fmla="*/ 4 w 57"/>
                <a:gd name="T27" fmla="*/ 15 h 100"/>
                <a:gd name="T28" fmla="*/ 2 w 57"/>
                <a:gd name="T29" fmla="*/ 22 h 100"/>
                <a:gd name="T30" fmla="*/ 0 w 57"/>
                <a:gd name="T31" fmla="*/ 28 h 100"/>
                <a:gd name="T32" fmla="*/ 0 w 57"/>
                <a:gd name="T33" fmla="*/ 36 h 100"/>
                <a:gd name="T34" fmla="*/ 0 w 57"/>
                <a:gd name="T35" fmla="*/ 44 h 100"/>
                <a:gd name="T36" fmla="*/ 0 w 57"/>
                <a:gd name="T37" fmla="*/ 52 h 100"/>
                <a:gd name="T38" fmla="*/ 1 w 57"/>
                <a:gd name="T39" fmla="*/ 61 h 100"/>
                <a:gd name="T40" fmla="*/ 3 w 57"/>
                <a:gd name="T41" fmla="*/ 71 h 100"/>
                <a:gd name="T42" fmla="*/ 5 w 57"/>
                <a:gd name="T43" fmla="*/ 79 h 100"/>
                <a:gd name="T44" fmla="*/ 9 w 57"/>
                <a:gd name="T45" fmla="*/ 86 h 100"/>
                <a:gd name="T46" fmla="*/ 11 w 57"/>
                <a:gd name="T47" fmla="*/ 91 h 100"/>
                <a:gd name="T48" fmla="*/ 15 w 57"/>
                <a:gd name="T49" fmla="*/ 96 h 100"/>
                <a:gd name="T50" fmla="*/ 20 w 57"/>
                <a:gd name="T51" fmla="*/ 98 h 100"/>
                <a:gd name="T52" fmla="*/ 23 w 57"/>
                <a:gd name="T53" fmla="*/ 99 h 100"/>
                <a:gd name="T54" fmla="*/ 24 w 57"/>
                <a:gd name="T55" fmla="*/ 99 h 100"/>
                <a:gd name="T56" fmla="*/ 24 w 57"/>
                <a:gd name="T57" fmla="*/ 99 h 100"/>
                <a:gd name="T58" fmla="*/ 24 w 57"/>
                <a:gd name="T59" fmla="*/ 99 h 100"/>
                <a:gd name="T60" fmla="*/ 25 w 57"/>
                <a:gd name="T61" fmla="*/ 99 h 100"/>
                <a:gd name="T62" fmla="*/ 25 w 57"/>
                <a:gd name="T63" fmla="*/ 99 h 100"/>
                <a:gd name="T64" fmla="*/ 25 w 57"/>
                <a:gd name="T65" fmla="*/ 99 h 100"/>
                <a:gd name="T66" fmla="*/ 26 w 57"/>
                <a:gd name="T67" fmla="*/ 99 h 100"/>
                <a:gd name="T68" fmla="*/ 26 w 57"/>
                <a:gd name="T69" fmla="*/ 99 h 100"/>
                <a:gd name="T70" fmla="*/ 38 w 57"/>
                <a:gd name="T71" fmla="*/ 96 h 100"/>
                <a:gd name="T72" fmla="*/ 42 w 57"/>
                <a:gd name="T73" fmla="*/ 94 h 100"/>
                <a:gd name="T74" fmla="*/ 45 w 57"/>
                <a:gd name="T75" fmla="*/ 91 h 100"/>
                <a:gd name="T76" fmla="*/ 49 w 57"/>
                <a:gd name="T77" fmla="*/ 86 h 100"/>
                <a:gd name="T78" fmla="*/ 52 w 57"/>
                <a:gd name="T79" fmla="*/ 80 h 100"/>
                <a:gd name="T80" fmla="*/ 54 w 57"/>
                <a:gd name="T81" fmla="*/ 74 h 100"/>
                <a:gd name="T82" fmla="*/ 55 w 57"/>
                <a:gd name="T83" fmla="*/ 65 h 100"/>
                <a:gd name="T84" fmla="*/ 56 w 57"/>
                <a:gd name="T85" fmla="*/ 56 h 100"/>
                <a:gd name="T86" fmla="*/ 56 w 57"/>
                <a:gd name="T87" fmla="*/ 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7"/>
                <a:gd name="T133" fmla="*/ 0 h 100"/>
                <a:gd name="T134" fmla="*/ 57 w 57"/>
                <a:gd name="T135" fmla="*/ 100 h 10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7" h="100">
                  <a:moveTo>
                    <a:pt x="56" y="46"/>
                  </a:moveTo>
                  <a:lnTo>
                    <a:pt x="54" y="37"/>
                  </a:lnTo>
                  <a:lnTo>
                    <a:pt x="52" y="27"/>
                  </a:lnTo>
                  <a:lnTo>
                    <a:pt x="50" y="20"/>
                  </a:lnTo>
                  <a:lnTo>
                    <a:pt x="46" y="12"/>
                  </a:lnTo>
                  <a:lnTo>
                    <a:pt x="44" y="7"/>
                  </a:lnTo>
                  <a:lnTo>
                    <a:pt x="40" y="2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7" y="11"/>
                  </a:lnTo>
                  <a:lnTo>
                    <a:pt x="4" y="15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1" y="61"/>
                  </a:lnTo>
                  <a:lnTo>
                    <a:pt x="3" y="71"/>
                  </a:lnTo>
                  <a:lnTo>
                    <a:pt x="5" y="79"/>
                  </a:lnTo>
                  <a:lnTo>
                    <a:pt x="9" y="86"/>
                  </a:lnTo>
                  <a:lnTo>
                    <a:pt x="11" y="91"/>
                  </a:lnTo>
                  <a:lnTo>
                    <a:pt x="15" y="96"/>
                  </a:lnTo>
                  <a:lnTo>
                    <a:pt x="20" y="98"/>
                  </a:lnTo>
                  <a:lnTo>
                    <a:pt x="23" y="99"/>
                  </a:lnTo>
                  <a:lnTo>
                    <a:pt x="24" y="99"/>
                  </a:lnTo>
                  <a:lnTo>
                    <a:pt x="25" y="99"/>
                  </a:lnTo>
                  <a:lnTo>
                    <a:pt x="26" y="99"/>
                  </a:lnTo>
                  <a:lnTo>
                    <a:pt x="38" y="96"/>
                  </a:lnTo>
                  <a:lnTo>
                    <a:pt x="42" y="94"/>
                  </a:lnTo>
                  <a:lnTo>
                    <a:pt x="45" y="91"/>
                  </a:lnTo>
                  <a:lnTo>
                    <a:pt x="49" y="86"/>
                  </a:lnTo>
                  <a:lnTo>
                    <a:pt x="52" y="80"/>
                  </a:lnTo>
                  <a:lnTo>
                    <a:pt x="54" y="74"/>
                  </a:lnTo>
                  <a:lnTo>
                    <a:pt x="55" y="65"/>
                  </a:lnTo>
                  <a:lnTo>
                    <a:pt x="56" y="56"/>
                  </a:lnTo>
                  <a:lnTo>
                    <a:pt x="56" y="4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5" name="Freeform 1050"/>
            <p:cNvSpPr>
              <a:spLocks/>
            </p:cNvSpPr>
            <p:nvPr/>
          </p:nvSpPr>
          <p:spPr bwMode="auto">
            <a:xfrm>
              <a:off x="4689" y="3048"/>
              <a:ext cx="43" cy="98"/>
            </a:xfrm>
            <a:custGeom>
              <a:avLst/>
              <a:gdLst>
                <a:gd name="T0" fmla="*/ 24 w 43"/>
                <a:gd name="T1" fmla="*/ 97 h 98"/>
                <a:gd name="T2" fmla="*/ 28 w 43"/>
                <a:gd name="T3" fmla="*/ 95 h 98"/>
                <a:gd name="T4" fmla="*/ 32 w 43"/>
                <a:gd name="T5" fmla="*/ 92 h 98"/>
                <a:gd name="T6" fmla="*/ 35 w 43"/>
                <a:gd name="T7" fmla="*/ 87 h 98"/>
                <a:gd name="T8" fmla="*/ 38 w 43"/>
                <a:gd name="T9" fmla="*/ 81 h 98"/>
                <a:gd name="T10" fmla="*/ 40 w 43"/>
                <a:gd name="T11" fmla="*/ 73 h 98"/>
                <a:gd name="T12" fmla="*/ 41 w 43"/>
                <a:gd name="T13" fmla="*/ 65 h 98"/>
                <a:gd name="T14" fmla="*/ 42 w 43"/>
                <a:gd name="T15" fmla="*/ 56 h 98"/>
                <a:gd name="T16" fmla="*/ 42 w 43"/>
                <a:gd name="T17" fmla="*/ 46 h 98"/>
                <a:gd name="T18" fmla="*/ 41 w 43"/>
                <a:gd name="T19" fmla="*/ 37 h 98"/>
                <a:gd name="T20" fmla="*/ 39 w 43"/>
                <a:gd name="T21" fmla="*/ 27 h 98"/>
                <a:gd name="T22" fmla="*/ 36 w 43"/>
                <a:gd name="T23" fmla="*/ 19 h 98"/>
                <a:gd name="T24" fmla="*/ 33 w 43"/>
                <a:gd name="T25" fmla="*/ 13 h 98"/>
                <a:gd name="T26" fmla="*/ 29 w 43"/>
                <a:gd name="T27" fmla="*/ 7 h 98"/>
                <a:gd name="T28" fmla="*/ 26 w 43"/>
                <a:gd name="T29" fmla="*/ 2 h 98"/>
                <a:gd name="T30" fmla="*/ 21 w 43"/>
                <a:gd name="T31" fmla="*/ 0 h 98"/>
                <a:gd name="T32" fmla="*/ 17 w 43"/>
                <a:gd name="T33" fmla="*/ 0 h 98"/>
                <a:gd name="T34" fmla="*/ 13 w 43"/>
                <a:gd name="T35" fmla="*/ 0 h 98"/>
                <a:gd name="T36" fmla="*/ 9 w 43"/>
                <a:gd name="T37" fmla="*/ 3 h 98"/>
                <a:gd name="T38" fmla="*/ 6 w 43"/>
                <a:gd name="T39" fmla="*/ 8 h 98"/>
                <a:gd name="T40" fmla="*/ 3 w 43"/>
                <a:gd name="T41" fmla="*/ 14 h 98"/>
                <a:gd name="T42" fmla="*/ 1 w 43"/>
                <a:gd name="T43" fmla="*/ 22 h 98"/>
                <a:gd name="T44" fmla="*/ 0 w 43"/>
                <a:gd name="T45" fmla="*/ 30 h 98"/>
                <a:gd name="T46" fmla="*/ 0 w 43"/>
                <a:gd name="T47" fmla="*/ 40 h 98"/>
                <a:gd name="T48" fmla="*/ 0 w 43"/>
                <a:gd name="T49" fmla="*/ 49 h 98"/>
                <a:gd name="T50" fmla="*/ 0 w 43"/>
                <a:gd name="T51" fmla="*/ 59 h 98"/>
                <a:gd name="T52" fmla="*/ 2 w 43"/>
                <a:gd name="T53" fmla="*/ 68 h 98"/>
                <a:gd name="T54" fmla="*/ 5 w 43"/>
                <a:gd name="T55" fmla="*/ 76 h 98"/>
                <a:gd name="T56" fmla="*/ 8 w 43"/>
                <a:gd name="T57" fmla="*/ 83 h 98"/>
                <a:gd name="T58" fmla="*/ 12 w 43"/>
                <a:gd name="T59" fmla="*/ 89 h 98"/>
                <a:gd name="T60" fmla="*/ 15 w 43"/>
                <a:gd name="T61" fmla="*/ 93 h 98"/>
                <a:gd name="T62" fmla="*/ 20 w 43"/>
                <a:gd name="T63" fmla="*/ 96 h 98"/>
                <a:gd name="T64" fmla="*/ 24 w 43"/>
                <a:gd name="T65" fmla="*/ 97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3"/>
                <a:gd name="T100" fmla="*/ 0 h 98"/>
                <a:gd name="T101" fmla="*/ 43 w 43"/>
                <a:gd name="T102" fmla="*/ 98 h 9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3" h="98">
                  <a:moveTo>
                    <a:pt x="24" y="97"/>
                  </a:moveTo>
                  <a:lnTo>
                    <a:pt x="28" y="95"/>
                  </a:lnTo>
                  <a:lnTo>
                    <a:pt x="32" y="92"/>
                  </a:lnTo>
                  <a:lnTo>
                    <a:pt x="35" y="87"/>
                  </a:lnTo>
                  <a:lnTo>
                    <a:pt x="38" y="81"/>
                  </a:lnTo>
                  <a:lnTo>
                    <a:pt x="40" y="73"/>
                  </a:lnTo>
                  <a:lnTo>
                    <a:pt x="41" y="65"/>
                  </a:lnTo>
                  <a:lnTo>
                    <a:pt x="42" y="56"/>
                  </a:lnTo>
                  <a:lnTo>
                    <a:pt x="42" y="46"/>
                  </a:lnTo>
                  <a:lnTo>
                    <a:pt x="41" y="37"/>
                  </a:lnTo>
                  <a:lnTo>
                    <a:pt x="39" y="27"/>
                  </a:lnTo>
                  <a:lnTo>
                    <a:pt x="36" y="19"/>
                  </a:lnTo>
                  <a:lnTo>
                    <a:pt x="33" y="13"/>
                  </a:lnTo>
                  <a:lnTo>
                    <a:pt x="29" y="7"/>
                  </a:lnTo>
                  <a:lnTo>
                    <a:pt x="26" y="2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9" y="3"/>
                  </a:lnTo>
                  <a:lnTo>
                    <a:pt x="6" y="8"/>
                  </a:lnTo>
                  <a:lnTo>
                    <a:pt x="3" y="14"/>
                  </a:lnTo>
                  <a:lnTo>
                    <a:pt x="1" y="22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0" y="59"/>
                  </a:lnTo>
                  <a:lnTo>
                    <a:pt x="2" y="68"/>
                  </a:lnTo>
                  <a:lnTo>
                    <a:pt x="5" y="76"/>
                  </a:lnTo>
                  <a:lnTo>
                    <a:pt x="8" y="83"/>
                  </a:lnTo>
                  <a:lnTo>
                    <a:pt x="12" y="89"/>
                  </a:lnTo>
                  <a:lnTo>
                    <a:pt x="15" y="93"/>
                  </a:lnTo>
                  <a:lnTo>
                    <a:pt x="20" y="96"/>
                  </a:lnTo>
                  <a:lnTo>
                    <a:pt x="24" y="9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6" name="Freeform 1051"/>
            <p:cNvSpPr>
              <a:spLocks/>
            </p:cNvSpPr>
            <p:nvPr/>
          </p:nvSpPr>
          <p:spPr bwMode="auto">
            <a:xfrm>
              <a:off x="4697" y="3065"/>
              <a:ext cx="25" cy="64"/>
            </a:xfrm>
            <a:custGeom>
              <a:avLst/>
              <a:gdLst>
                <a:gd name="T0" fmla="*/ 13 w 25"/>
                <a:gd name="T1" fmla="*/ 63 h 64"/>
                <a:gd name="T2" fmla="*/ 16 w 25"/>
                <a:gd name="T3" fmla="*/ 62 h 64"/>
                <a:gd name="T4" fmla="*/ 18 w 25"/>
                <a:gd name="T5" fmla="*/ 60 h 64"/>
                <a:gd name="T6" fmla="*/ 20 w 25"/>
                <a:gd name="T7" fmla="*/ 57 h 64"/>
                <a:gd name="T8" fmla="*/ 21 w 25"/>
                <a:gd name="T9" fmla="*/ 53 h 64"/>
                <a:gd name="T10" fmla="*/ 23 w 25"/>
                <a:gd name="T11" fmla="*/ 48 h 64"/>
                <a:gd name="T12" fmla="*/ 24 w 25"/>
                <a:gd name="T13" fmla="*/ 43 h 64"/>
                <a:gd name="T14" fmla="*/ 24 w 25"/>
                <a:gd name="T15" fmla="*/ 36 h 64"/>
                <a:gd name="T16" fmla="*/ 24 w 25"/>
                <a:gd name="T17" fmla="*/ 30 h 64"/>
                <a:gd name="T18" fmla="*/ 23 w 25"/>
                <a:gd name="T19" fmla="*/ 24 h 64"/>
                <a:gd name="T20" fmla="*/ 22 w 25"/>
                <a:gd name="T21" fmla="*/ 18 h 64"/>
                <a:gd name="T22" fmla="*/ 20 w 25"/>
                <a:gd name="T23" fmla="*/ 13 h 64"/>
                <a:gd name="T24" fmla="*/ 19 w 25"/>
                <a:gd name="T25" fmla="*/ 9 h 64"/>
                <a:gd name="T26" fmla="*/ 16 w 25"/>
                <a:gd name="T27" fmla="*/ 5 h 64"/>
                <a:gd name="T28" fmla="*/ 14 w 25"/>
                <a:gd name="T29" fmla="*/ 2 h 64"/>
                <a:gd name="T30" fmla="*/ 12 w 25"/>
                <a:gd name="T31" fmla="*/ 0 h 64"/>
                <a:gd name="T32" fmla="*/ 10 w 25"/>
                <a:gd name="T33" fmla="*/ 0 h 64"/>
                <a:gd name="T34" fmla="*/ 8 w 25"/>
                <a:gd name="T35" fmla="*/ 0 h 64"/>
                <a:gd name="T36" fmla="*/ 5 w 25"/>
                <a:gd name="T37" fmla="*/ 3 h 64"/>
                <a:gd name="T38" fmla="*/ 3 w 25"/>
                <a:gd name="T39" fmla="*/ 6 h 64"/>
                <a:gd name="T40" fmla="*/ 2 w 25"/>
                <a:gd name="T41" fmla="*/ 9 h 64"/>
                <a:gd name="T42" fmla="*/ 0 w 25"/>
                <a:gd name="T43" fmla="*/ 15 h 64"/>
                <a:gd name="T44" fmla="*/ 0 w 25"/>
                <a:gd name="T45" fmla="*/ 20 h 64"/>
                <a:gd name="T46" fmla="*/ 0 w 25"/>
                <a:gd name="T47" fmla="*/ 26 h 64"/>
                <a:gd name="T48" fmla="*/ 0 w 25"/>
                <a:gd name="T49" fmla="*/ 32 h 64"/>
                <a:gd name="T50" fmla="*/ 0 w 25"/>
                <a:gd name="T51" fmla="*/ 38 h 64"/>
                <a:gd name="T52" fmla="*/ 1 w 25"/>
                <a:gd name="T53" fmla="*/ 45 h 64"/>
                <a:gd name="T54" fmla="*/ 3 w 25"/>
                <a:gd name="T55" fmla="*/ 50 h 64"/>
                <a:gd name="T56" fmla="*/ 5 w 25"/>
                <a:gd name="T57" fmla="*/ 54 h 64"/>
                <a:gd name="T58" fmla="*/ 7 w 25"/>
                <a:gd name="T59" fmla="*/ 58 h 64"/>
                <a:gd name="T60" fmla="*/ 9 w 25"/>
                <a:gd name="T61" fmla="*/ 61 h 64"/>
                <a:gd name="T62" fmla="*/ 12 w 25"/>
                <a:gd name="T63" fmla="*/ 63 h 64"/>
                <a:gd name="T64" fmla="*/ 13 w 25"/>
                <a:gd name="T65" fmla="*/ 63 h 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"/>
                <a:gd name="T100" fmla="*/ 0 h 64"/>
                <a:gd name="T101" fmla="*/ 25 w 25"/>
                <a:gd name="T102" fmla="*/ 64 h 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" h="64">
                  <a:moveTo>
                    <a:pt x="13" y="63"/>
                  </a:moveTo>
                  <a:lnTo>
                    <a:pt x="16" y="62"/>
                  </a:lnTo>
                  <a:lnTo>
                    <a:pt x="18" y="60"/>
                  </a:lnTo>
                  <a:lnTo>
                    <a:pt x="20" y="57"/>
                  </a:lnTo>
                  <a:lnTo>
                    <a:pt x="21" y="53"/>
                  </a:lnTo>
                  <a:lnTo>
                    <a:pt x="23" y="48"/>
                  </a:lnTo>
                  <a:lnTo>
                    <a:pt x="24" y="43"/>
                  </a:lnTo>
                  <a:lnTo>
                    <a:pt x="24" y="36"/>
                  </a:lnTo>
                  <a:lnTo>
                    <a:pt x="24" y="30"/>
                  </a:lnTo>
                  <a:lnTo>
                    <a:pt x="23" y="24"/>
                  </a:lnTo>
                  <a:lnTo>
                    <a:pt x="22" y="18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" y="45"/>
                  </a:lnTo>
                  <a:lnTo>
                    <a:pt x="3" y="50"/>
                  </a:lnTo>
                  <a:lnTo>
                    <a:pt x="5" y="54"/>
                  </a:lnTo>
                  <a:lnTo>
                    <a:pt x="7" y="58"/>
                  </a:lnTo>
                  <a:lnTo>
                    <a:pt x="9" y="61"/>
                  </a:lnTo>
                  <a:lnTo>
                    <a:pt x="12" y="63"/>
                  </a:lnTo>
                  <a:lnTo>
                    <a:pt x="13" y="6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7" name="Freeform 1052"/>
            <p:cNvSpPr>
              <a:spLocks/>
            </p:cNvSpPr>
            <p:nvPr/>
          </p:nvSpPr>
          <p:spPr bwMode="auto">
            <a:xfrm>
              <a:off x="4592" y="2939"/>
              <a:ext cx="59" cy="99"/>
            </a:xfrm>
            <a:custGeom>
              <a:avLst/>
              <a:gdLst>
                <a:gd name="T0" fmla="*/ 58 w 59"/>
                <a:gd name="T1" fmla="*/ 45 h 99"/>
                <a:gd name="T2" fmla="*/ 56 w 59"/>
                <a:gd name="T3" fmla="*/ 36 h 99"/>
                <a:gd name="T4" fmla="*/ 54 w 59"/>
                <a:gd name="T5" fmla="*/ 27 h 99"/>
                <a:gd name="T6" fmla="*/ 52 w 59"/>
                <a:gd name="T7" fmla="*/ 19 h 99"/>
                <a:gd name="T8" fmla="*/ 49 w 59"/>
                <a:gd name="T9" fmla="*/ 12 h 99"/>
                <a:gd name="T10" fmla="*/ 45 w 59"/>
                <a:gd name="T11" fmla="*/ 7 h 99"/>
                <a:gd name="T12" fmla="*/ 41 w 59"/>
                <a:gd name="T13" fmla="*/ 2 h 99"/>
                <a:gd name="T14" fmla="*/ 37 w 59"/>
                <a:gd name="T15" fmla="*/ 0 h 99"/>
                <a:gd name="T16" fmla="*/ 33 w 59"/>
                <a:gd name="T17" fmla="*/ 0 h 99"/>
                <a:gd name="T18" fmla="*/ 13 w 59"/>
                <a:gd name="T19" fmla="*/ 2 h 99"/>
                <a:gd name="T20" fmla="*/ 13 w 59"/>
                <a:gd name="T21" fmla="*/ 4 h 99"/>
                <a:gd name="T22" fmla="*/ 10 w 59"/>
                <a:gd name="T23" fmla="*/ 7 h 99"/>
                <a:gd name="T24" fmla="*/ 7 w 59"/>
                <a:gd name="T25" fmla="*/ 10 h 99"/>
                <a:gd name="T26" fmla="*/ 4 w 59"/>
                <a:gd name="T27" fmla="*/ 15 h 99"/>
                <a:gd name="T28" fmla="*/ 2 w 59"/>
                <a:gd name="T29" fmla="*/ 21 h 99"/>
                <a:gd name="T30" fmla="*/ 1 w 59"/>
                <a:gd name="T31" fmla="*/ 28 h 99"/>
                <a:gd name="T32" fmla="*/ 0 w 59"/>
                <a:gd name="T33" fmla="*/ 35 h 99"/>
                <a:gd name="T34" fmla="*/ 0 w 59"/>
                <a:gd name="T35" fmla="*/ 43 h 99"/>
                <a:gd name="T36" fmla="*/ 0 w 59"/>
                <a:gd name="T37" fmla="*/ 52 h 99"/>
                <a:gd name="T38" fmla="*/ 1 w 59"/>
                <a:gd name="T39" fmla="*/ 61 h 99"/>
                <a:gd name="T40" fmla="*/ 3 w 59"/>
                <a:gd name="T41" fmla="*/ 70 h 99"/>
                <a:gd name="T42" fmla="*/ 5 w 59"/>
                <a:gd name="T43" fmla="*/ 77 h 99"/>
                <a:gd name="T44" fmla="*/ 9 w 59"/>
                <a:gd name="T45" fmla="*/ 85 h 99"/>
                <a:gd name="T46" fmla="*/ 12 w 59"/>
                <a:gd name="T47" fmla="*/ 90 h 99"/>
                <a:gd name="T48" fmla="*/ 17 w 59"/>
                <a:gd name="T49" fmla="*/ 94 h 99"/>
                <a:gd name="T50" fmla="*/ 20 w 59"/>
                <a:gd name="T51" fmla="*/ 97 h 99"/>
                <a:gd name="T52" fmla="*/ 24 w 59"/>
                <a:gd name="T53" fmla="*/ 98 h 99"/>
                <a:gd name="T54" fmla="*/ 25 w 59"/>
                <a:gd name="T55" fmla="*/ 98 h 99"/>
                <a:gd name="T56" fmla="*/ 25 w 59"/>
                <a:gd name="T57" fmla="*/ 98 h 99"/>
                <a:gd name="T58" fmla="*/ 25 w 59"/>
                <a:gd name="T59" fmla="*/ 98 h 99"/>
                <a:gd name="T60" fmla="*/ 26 w 59"/>
                <a:gd name="T61" fmla="*/ 98 h 99"/>
                <a:gd name="T62" fmla="*/ 26 w 59"/>
                <a:gd name="T63" fmla="*/ 98 h 99"/>
                <a:gd name="T64" fmla="*/ 26 w 59"/>
                <a:gd name="T65" fmla="*/ 98 h 99"/>
                <a:gd name="T66" fmla="*/ 27 w 59"/>
                <a:gd name="T67" fmla="*/ 97 h 99"/>
                <a:gd name="T68" fmla="*/ 27 w 59"/>
                <a:gd name="T69" fmla="*/ 97 h 99"/>
                <a:gd name="T70" fmla="*/ 39 w 59"/>
                <a:gd name="T71" fmla="*/ 95 h 99"/>
                <a:gd name="T72" fmla="*/ 43 w 59"/>
                <a:gd name="T73" fmla="*/ 93 h 99"/>
                <a:gd name="T74" fmla="*/ 47 w 59"/>
                <a:gd name="T75" fmla="*/ 90 h 99"/>
                <a:gd name="T76" fmla="*/ 51 w 59"/>
                <a:gd name="T77" fmla="*/ 86 h 99"/>
                <a:gd name="T78" fmla="*/ 54 w 59"/>
                <a:gd name="T79" fmla="*/ 79 h 99"/>
                <a:gd name="T80" fmla="*/ 56 w 59"/>
                <a:gd name="T81" fmla="*/ 72 h 99"/>
                <a:gd name="T82" fmla="*/ 57 w 59"/>
                <a:gd name="T83" fmla="*/ 64 h 99"/>
                <a:gd name="T84" fmla="*/ 58 w 59"/>
                <a:gd name="T85" fmla="*/ 55 h 99"/>
                <a:gd name="T86" fmla="*/ 58 w 59"/>
                <a:gd name="T87" fmla="*/ 45 h 9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9"/>
                <a:gd name="T133" fmla="*/ 0 h 99"/>
                <a:gd name="T134" fmla="*/ 59 w 59"/>
                <a:gd name="T135" fmla="*/ 99 h 9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9" h="99">
                  <a:moveTo>
                    <a:pt x="58" y="45"/>
                  </a:moveTo>
                  <a:lnTo>
                    <a:pt x="56" y="36"/>
                  </a:lnTo>
                  <a:lnTo>
                    <a:pt x="54" y="27"/>
                  </a:lnTo>
                  <a:lnTo>
                    <a:pt x="52" y="19"/>
                  </a:lnTo>
                  <a:lnTo>
                    <a:pt x="49" y="12"/>
                  </a:lnTo>
                  <a:lnTo>
                    <a:pt x="45" y="7"/>
                  </a:lnTo>
                  <a:lnTo>
                    <a:pt x="41" y="2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0" y="7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1"/>
                  </a:lnTo>
                  <a:lnTo>
                    <a:pt x="1" y="28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1" y="61"/>
                  </a:lnTo>
                  <a:lnTo>
                    <a:pt x="3" y="70"/>
                  </a:lnTo>
                  <a:lnTo>
                    <a:pt x="5" y="77"/>
                  </a:lnTo>
                  <a:lnTo>
                    <a:pt x="9" y="85"/>
                  </a:lnTo>
                  <a:lnTo>
                    <a:pt x="12" y="90"/>
                  </a:lnTo>
                  <a:lnTo>
                    <a:pt x="17" y="94"/>
                  </a:lnTo>
                  <a:lnTo>
                    <a:pt x="20" y="97"/>
                  </a:lnTo>
                  <a:lnTo>
                    <a:pt x="24" y="98"/>
                  </a:lnTo>
                  <a:lnTo>
                    <a:pt x="25" y="98"/>
                  </a:lnTo>
                  <a:lnTo>
                    <a:pt x="26" y="98"/>
                  </a:lnTo>
                  <a:lnTo>
                    <a:pt x="27" y="97"/>
                  </a:lnTo>
                  <a:lnTo>
                    <a:pt x="39" y="95"/>
                  </a:lnTo>
                  <a:lnTo>
                    <a:pt x="43" y="93"/>
                  </a:lnTo>
                  <a:lnTo>
                    <a:pt x="47" y="90"/>
                  </a:lnTo>
                  <a:lnTo>
                    <a:pt x="51" y="86"/>
                  </a:lnTo>
                  <a:lnTo>
                    <a:pt x="54" y="79"/>
                  </a:lnTo>
                  <a:lnTo>
                    <a:pt x="56" y="72"/>
                  </a:lnTo>
                  <a:lnTo>
                    <a:pt x="57" y="64"/>
                  </a:lnTo>
                  <a:lnTo>
                    <a:pt x="58" y="55"/>
                  </a:lnTo>
                  <a:lnTo>
                    <a:pt x="58" y="45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8" name="Freeform 1053"/>
            <p:cNvSpPr>
              <a:spLocks/>
            </p:cNvSpPr>
            <p:nvPr/>
          </p:nvSpPr>
          <p:spPr bwMode="auto">
            <a:xfrm>
              <a:off x="4590" y="2940"/>
              <a:ext cx="43" cy="97"/>
            </a:xfrm>
            <a:custGeom>
              <a:avLst/>
              <a:gdLst>
                <a:gd name="T0" fmla="*/ 24 w 43"/>
                <a:gd name="T1" fmla="*/ 96 h 97"/>
                <a:gd name="T2" fmla="*/ 28 w 43"/>
                <a:gd name="T3" fmla="*/ 95 h 97"/>
                <a:gd name="T4" fmla="*/ 32 w 43"/>
                <a:gd name="T5" fmla="*/ 92 h 97"/>
                <a:gd name="T6" fmla="*/ 35 w 43"/>
                <a:gd name="T7" fmla="*/ 87 h 97"/>
                <a:gd name="T8" fmla="*/ 38 w 43"/>
                <a:gd name="T9" fmla="*/ 81 h 97"/>
                <a:gd name="T10" fmla="*/ 40 w 43"/>
                <a:gd name="T11" fmla="*/ 73 h 97"/>
                <a:gd name="T12" fmla="*/ 42 w 43"/>
                <a:gd name="T13" fmla="*/ 65 h 97"/>
                <a:gd name="T14" fmla="*/ 42 w 43"/>
                <a:gd name="T15" fmla="*/ 56 h 97"/>
                <a:gd name="T16" fmla="*/ 42 w 43"/>
                <a:gd name="T17" fmla="*/ 47 h 97"/>
                <a:gd name="T18" fmla="*/ 41 w 43"/>
                <a:gd name="T19" fmla="*/ 36 h 97"/>
                <a:gd name="T20" fmla="*/ 39 w 43"/>
                <a:gd name="T21" fmla="*/ 28 h 97"/>
                <a:gd name="T22" fmla="*/ 36 w 43"/>
                <a:gd name="T23" fmla="*/ 20 h 97"/>
                <a:gd name="T24" fmla="*/ 33 w 43"/>
                <a:gd name="T25" fmla="*/ 13 h 97"/>
                <a:gd name="T26" fmla="*/ 29 w 43"/>
                <a:gd name="T27" fmla="*/ 7 h 97"/>
                <a:gd name="T28" fmla="*/ 26 w 43"/>
                <a:gd name="T29" fmla="*/ 3 h 97"/>
                <a:gd name="T30" fmla="*/ 22 w 43"/>
                <a:gd name="T31" fmla="*/ 0 h 97"/>
                <a:gd name="T32" fmla="*/ 17 w 43"/>
                <a:gd name="T33" fmla="*/ 0 h 97"/>
                <a:gd name="T34" fmla="*/ 14 w 43"/>
                <a:gd name="T35" fmla="*/ 1 h 97"/>
                <a:gd name="T36" fmla="*/ 10 w 43"/>
                <a:gd name="T37" fmla="*/ 4 h 97"/>
                <a:gd name="T38" fmla="*/ 6 w 43"/>
                <a:gd name="T39" fmla="*/ 9 h 97"/>
                <a:gd name="T40" fmla="*/ 3 w 43"/>
                <a:gd name="T41" fmla="*/ 15 h 97"/>
                <a:gd name="T42" fmla="*/ 1 w 43"/>
                <a:gd name="T43" fmla="*/ 23 h 97"/>
                <a:gd name="T44" fmla="*/ 0 w 43"/>
                <a:gd name="T45" fmla="*/ 31 h 97"/>
                <a:gd name="T46" fmla="*/ 0 w 43"/>
                <a:gd name="T47" fmla="*/ 39 h 97"/>
                <a:gd name="T48" fmla="*/ 0 w 43"/>
                <a:gd name="T49" fmla="*/ 49 h 97"/>
                <a:gd name="T50" fmla="*/ 1 w 43"/>
                <a:gd name="T51" fmla="*/ 59 h 97"/>
                <a:gd name="T52" fmla="*/ 3 w 43"/>
                <a:gd name="T53" fmla="*/ 68 h 97"/>
                <a:gd name="T54" fmla="*/ 5 w 43"/>
                <a:gd name="T55" fmla="*/ 76 h 97"/>
                <a:gd name="T56" fmla="*/ 8 w 43"/>
                <a:gd name="T57" fmla="*/ 83 h 97"/>
                <a:gd name="T58" fmla="*/ 12 w 43"/>
                <a:gd name="T59" fmla="*/ 88 h 97"/>
                <a:gd name="T60" fmla="*/ 15 w 43"/>
                <a:gd name="T61" fmla="*/ 93 h 97"/>
                <a:gd name="T62" fmla="*/ 20 w 43"/>
                <a:gd name="T63" fmla="*/ 96 h 97"/>
                <a:gd name="T64" fmla="*/ 24 w 43"/>
                <a:gd name="T65" fmla="*/ 96 h 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3"/>
                <a:gd name="T100" fmla="*/ 0 h 97"/>
                <a:gd name="T101" fmla="*/ 43 w 43"/>
                <a:gd name="T102" fmla="*/ 97 h 9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3" h="97">
                  <a:moveTo>
                    <a:pt x="24" y="96"/>
                  </a:moveTo>
                  <a:lnTo>
                    <a:pt x="28" y="95"/>
                  </a:lnTo>
                  <a:lnTo>
                    <a:pt x="32" y="92"/>
                  </a:lnTo>
                  <a:lnTo>
                    <a:pt x="35" y="87"/>
                  </a:lnTo>
                  <a:lnTo>
                    <a:pt x="38" y="81"/>
                  </a:lnTo>
                  <a:lnTo>
                    <a:pt x="40" y="73"/>
                  </a:lnTo>
                  <a:lnTo>
                    <a:pt x="42" y="65"/>
                  </a:lnTo>
                  <a:lnTo>
                    <a:pt x="42" y="56"/>
                  </a:lnTo>
                  <a:lnTo>
                    <a:pt x="42" y="47"/>
                  </a:lnTo>
                  <a:lnTo>
                    <a:pt x="41" y="36"/>
                  </a:lnTo>
                  <a:lnTo>
                    <a:pt x="39" y="28"/>
                  </a:lnTo>
                  <a:lnTo>
                    <a:pt x="36" y="20"/>
                  </a:lnTo>
                  <a:lnTo>
                    <a:pt x="33" y="13"/>
                  </a:lnTo>
                  <a:lnTo>
                    <a:pt x="29" y="7"/>
                  </a:lnTo>
                  <a:lnTo>
                    <a:pt x="26" y="3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6" y="9"/>
                  </a:lnTo>
                  <a:lnTo>
                    <a:pt x="3" y="15"/>
                  </a:lnTo>
                  <a:lnTo>
                    <a:pt x="1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49"/>
                  </a:lnTo>
                  <a:lnTo>
                    <a:pt x="1" y="59"/>
                  </a:lnTo>
                  <a:lnTo>
                    <a:pt x="3" y="68"/>
                  </a:lnTo>
                  <a:lnTo>
                    <a:pt x="5" y="76"/>
                  </a:lnTo>
                  <a:lnTo>
                    <a:pt x="8" y="83"/>
                  </a:lnTo>
                  <a:lnTo>
                    <a:pt x="12" y="88"/>
                  </a:lnTo>
                  <a:lnTo>
                    <a:pt x="15" y="93"/>
                  </a:lnTo>
                  <a:lnTo>
                    <a:pt x="20" y="96"/>
                  </a:lnTo>
                  <a:lnTo>
                    <a:pt x="24" y="9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9" name="Freeform 1054"/>
            <p:cNvSpPr>
              <a:spLocks/>
            </p:cNvSpPr>
            <p:nvPr/>
          </p:nvSpPr>
          <p:spPr bwMode="auto">
            <a:xfrm>
              <a:off x="4597" y="2956"/>
              <a:ext cx="25" cy="67"/>
            </a:xfrm>
            <a:custGeom>
              <a:avLst/>
              <a:gdLst>
                <a:gd name="T0" fmla="*/ 13 w 25"/>
                <a:gd name="T1" fmla="*/ 66 h 67"/>
                <a:gd name="T2" fmla="*/ 16 w 25"/>
                <a:gd name="T3" fmla="*/ 65 h 67"/>
                <a:gd name="T4" fmla="*/ 18 w 25"/>
                <a:gd name="T5" fmla="*/ 63 h 67"/>
                <a:gd name="T6" fmla="*/ 20 w 25"/>
                <a:gd name="T7" fmla="*/ 59 h 67"/>
                <a:gd name="T8" fmla="*/ 22 w 25"/>
                <a:gd name="T9" fmla="*/ 55 h 67"/>
                <a:gd name="T10" fmla="*/ 23 w 25"/>
                <a:gd name="T11" fmla="*/ 50 h 67"/>
                <a:gd name="T12" fmla="*/ 24 w 25"/>
                <a:gd name="T13" fmla="*/ 45 h 67"/>
                <a:gd name="T14" fmla="*/ 24 w 25"/>
                <a:gd name="T15" fmla="*/ 38 h 67"/>
                <a:gd name="T16" fmla="*/ 24 w 25"/>
                <a:gd name="T17" fmla="*/ 32 h 67"/>
                <a:gd name="T18" fmla="*/ 23 w 25"/>
                <a:gd name="T19" fmla="*/ 25 h 67"/>
                <a:gd name="T20" fmla="*/ 22 w 25"/>
                <a:gd name="T21" fmla="*/ 19 h 67"/>
                <a:gd name="T22" fmla="*/ 21 w 25"/>
                <a:gd name="T23" fmla="*/ 14 h 67"/>
                <a:gd name="T24" fmla="*/ 19 w 25"/>
                <a:gd name="T25" fmla="*/ 9 h 67"/>
                <a:gd name="T26" fmla="*/ 17 w 25"/>
                <a:gd name="T27" fmla="*/ 5 h 67"/>
                <a:gd name="T28" fmla="*/ 14 w 25"/>
                <a:gd name="T29" fmla="*/ 2 h 67"/>
                <a:gd name="T30" fmla="*/ 12 w 25"/>
                <a:gd name="T31" fmla="*/ 0 h 67"/>
                <a:gd name="T32" fmla="*/ 10 w 25"/>
                <a:gd name="T33" fmla="*/ 0 h 67"/>
                <a:gd name="T34" fmla="*/ 8 w 25"/>
                <a:gd name="T35" fmla="*/ 0 h 67"/>
                <a:gd name="T36" fmla="*/ 5 w 25"/>
                <a:gd name="T37" fmla="*/ 2 h 67"/>
                <a:gd name="T38" fmla="*/ 3 w 25"/>
                <a:gd name="T39" fmla="*/ 6 h 67"/>
                <a:gd name="T40" fmla="*/ 2 w 25"/>
                <a:gd name="T41" fmla="*/ 10 h 67"/>
                <a:gd name="T42" fmla="*/ 1 w 25"/>
                <a:gd name="T43" fmla="*/ 16 h 67"/>
                <a:gd name="T44" fmla="*/ 0 w 25"/>
                <a:gd name="T45" fmla="*/ 21 h 67"/>
                <a:gd name="T46" fmla="*/ 0 w 25"/>
                <a:gd name="T47" fmla="*/ 27 h 67"/>
                <a:gd name="T48" fmla="*/ 0 w 25"/>
                <a:gd name="T49" fmla="*/ 33 h 67"/>
                <a:gd name="T50" fmla="*/ 0 w 25"/>
                <a:gd name="T51" fmla="*/ 40 h 67"/>
                <a:gd name="T52" fmla="*/ 1 w 25"/>
                <a:gd name="T53" fmla="*/ 47 h 67"/>
                <a:gd name="T54" fmla="*/ 3 w 25"/>
                <a:gd name="T55" fmla="*/ 51 h 67"/>
                <a:gd name="T56" fmla="*/ 5 w 25"/>
                <a:gd name="T57" fmla="*/ 56 h 67"/>
                <a:gd name="T58" fmla="*/ 7 w 25"/>
                <a:gd name="T59" fmla="*/ 61 h 67"/>
                <a:gd name="T60" fmla="*/ 9 w 25"/>
                <a:gd name="T61" fmla="*/ 64 h 67"/>
                <a:gd name="T62" fmla="*/ 12 w 25"/>
                <a:gd name="T63" fmla="*/ 65 h 67"/>
                <a:gd name="T64" fmla="*/ 13 w 25"/>
                <a:gd name="T65" fmla="*/ 66 h 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"/>
                <a:gd name="T100" fmla="*/ 0 h 67"/>
                <a:gd name="T101" fmla="*/ 25 w 25"/>
                <a:gd name="T102" fmla="*/ 67 h 6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" h="67">
                  <a:moveTo>
                    <a:pt x="13" y="66"/>
                  </a:moveTo>
                  <a:lnTo>
                    <a:pt x="16" y="65"/>
                  </a:lnTo>
                  <a:lnTo>
                    <a:pt x="18" y="63"/>
                  </a:lnTo>
                  <a:lnTo>
                    <a:pt x="20" y="59"/>
                  </a:lnTo>
                  <a:lnTo>
                    <a:pt x="22" y="55"/>
                  </a:lnTo>
                  <a:lnTo>
                    <a:pt x="23" y="50"/>
                  </a:lnTo>
                  <a:lnTo>
                    <a:pt x="24" y="45"/>
                  </a:lnTo>
                  <a:lnTo>
                    <a:pt x="24" y="38"/>
                  </a:lnTo>
                  <a:lnTo>
                    <a:pt x="24" y="32"/>
                  </a:lnTo>
                  <a:lnTo>
                    <a:pt x="23" y="25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9"/>
                  </a:lnTo>
                  <a:lnTo>
                    <a:pt x="17" y="5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3" y="6"/>
                  </a:lnTo>
                  <a:lnTo>
                    <a:pt x="2" y="10"/>
                  </a:lnTo>
                  <a:lnTo>
                    <a:pt x="1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1" y="47"/>
                  </a:lnTo>
                  <a:lnTo>
                    <a:pt x="3" y="51"/>
                  </a:lnTo>
                  <a:lnTo>
                    <a:pt x="5" y="56"/>
                  </a:lnTo>
                  <a:lnTo>
                    <a:pt x="7" y="61"/>
                  </a:lnTo>
                  <a:lnTo>
                    <a:pt x="9" y="64"/>
                  </a:lnTo>
                  <a:lnTo>
                    <a:pt x="12" y="65"/>
                  </a:lnTo>
                  <a:lnTo>
                    <a:pt x="13" y="66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0" name="Freeform 1055"/>
            <p:cNvSpPr>
              <a:spLocks/>
            </p:cNvSpPr>
            <p:nvPr/>
          </p:nvSpPr>
          <p:spPr bwMode="auto">
            <a:xfrm>
              <a:off x="4732" y="3082"/>
              <a:ext cx="59" cy="102"/>
            </a:xfrm>
            <a:custGeom>
              <a:avLst/>
              <a:gdLst>
                <a:gd name="T0" fmla="*/ 58 w 59"/>
                <a:gd name="T1" fmla="*/ 47 h 102"/>
                <a:gd name="T2" fmla="*/ 56 w 59"/>
                <a:gd name="T3" fmla="*/ 37 h 102"/>
                <a:gd name="T4" fmla="*/ 54 w 59"/>
                <a:gd name="T5" fmla="*/ 28 h 102"/>
                <a:gd name="T6" fmla="*/ 52 w 59"/>
                <a:gd name="T7" fmla="*/ 20 h 102"/>
                <a:gd name="T8" fmla="*/ 49 w 59"/>
                <a:gd name="T9" fmla="*/ 14 h 102"/>
                <a:gd name="T10" fmla="*/ 45 w 59"/>
                <a:gd name="T11" fmla="*/ 7 h 102"/>
                <a:gd name="T12" fmla="*/ 41 w 59"/>
                <a:gd name="T13" fmla="*/ 3 h 102"/>
                <a:gd name="T14" fmla="*/ 37 w 59"/>
                <a:gd name="T15" fmla="*/ 0 h 102"/>
                <a:gd name="T16" fmla="*/ 33 w 59"/>
                <a:gd name="T17" fmla="*/ 0 h 102"/>
                <a:gd name="T18" fmla="*/ 13 w 59"/>
                <a:gd name="T19" fmla="*/ 2 h 102"/>
                <a:gd name="T20" fmla="*/ 13 w 59"/>
                <a:gd name="T21" fmla="*/ 4 h 102"/>
                <a:gd name="T22" fmla="*/ 10 w 59"/>
                <a:gd name="T23" fmla="*/ 7 h 102"/>
                <a:gd name="T24" fmla="*/ 7 w 59"/>
                <a:gd name="T25" fmla="*/ 11 h 102"/>
                <a:gd name="T26" fmla="*/ 4 w 59"/>
                <a:gd name="T27" fmla="*/ 16 h 102"/>
                <a:gd name="T28" fmla="*/ 2 w 59"/>
                <a:gd name="T29" fmla="*/ 22 h 102"/>
                <a:gd name="T30" fmla="*/ 1 w 59"/>
                <a:gd name="T31" fmla="*/ 28 h 102"/>
                <a:gd name="T32" fmla="*/ 0 w 59"/>
                <a:gd name="T33" fmla="*/ 36 h 102"/>
                <a:gd name="T34" fmla="*/ 0 w 59"/>
                <a:gd name="T35" fmla="*/ 44 h 102"/>
                <a:gd name="T36" fmla="*/ 0 w 59"/>
                <a:gd name="T37" fmla="*/ 53 h 102"/>
                <a:gd name="T38" fmla="*/ 1 w 59"/>
                <a:gd name="T39" fmla="*/ 63 h 102"/>
                <a:gd name="T40" fmla="*/ 3 w 59"/>
                <a:gd name="T41" fmla="*/ 72 h 102"/>
                <a:gd name="T42" fmla="*/ 5 w 59"/>
                <a:gd name="T43" fmla="*/ 80 h 102"/>
                <a:gd name="T44" fmla="*/ 9 w 59"/>
                <a:gd name="T45" fmla="*/ 86 h 102"/>
                <a:gd name="T46" fmla="*/ 12 w 59"/>
                <a:gd name="T47" fmla="*/ 93 h 102"/>
                <a:gd name="T48" fmla="*/ 16 w 59"/>
                <a:gd name="T49" fmla="*/ 97 h 102"/>
                <a:gd name="T50" fmla="*/ 20 w 59"/>
                <a:gd name="T51" fmla="*/ 100 h 102"/>
                <a:gd name="T52" fmla="*/ 24 w 59"/>
                <a:gd name="T53" fmla="*/ 101 h 102"/>
                <a:gd name="T54" fmla="*/ 25 w 59"/>
                <a:gd name="T55" fmla="*/ 101 h 102"/>
                <a:gd name="T56" fmla="*/ 25 w 59"/>
                <a:gd name="T57" fmla="*/ 101 h 102"/>
                <a:gd name="T58" fmla="*/ 25 w 59"/>
                <a:gd name="T59" fmla="*/ 100 h 102"/>
                <a:gd name="T60" fmla="*/ 26 w 59"/>
                <a:gd name="T61" fmla="*/ 100 h 102"/>
                <a:gd name="T62" fmla="*/ 26 w 59"/>
                <a:gd name="T63" fmla="*/ 100 h 102"/>
                <a:gd name="T64" fmla="*/ 26 w 59"/>
                <a:gd name="T65" fmla="*/ 100 h 102"/>
                <a:gd name="T66" fmla="*/ 27 w 59"/>
                <a:gd name="T67" fmla="*/ 100 h 102"/>
                <a:gd name="T68" fmla="*/ 27 w 59"/>
                <a:gd name="T69" fmla="*/ 100 h 102"/>
                <a:gd name="T70" fmla="*/ 39 w 59"/>
                <a:gd name="T71" fmla="*/ 97 h 102"/>
                <a:gd name="T72" fmla="*/ 43 w 59"/>
                <a:gd name="T73" fmla="*/ 96 h 102"/>
                <a:gd name="T74" fmla="*/ 47 w 59"/>
                <a:gd name="T75" fmla="*/ 93 h 102"/>
                <a:gd name="T76" fmla="*/ 51 w 59"/>
                <a:gd name="T77" fmla="*/ 88 h 102"/>
                <a:gd name="T78" fmla="*/ 54 w 59"/>
                <a:gd name="T79" fmla="*/ 82 h 102"/>
                <a:gd name="T80" fmla="*/ 56 w 59"/>
                <a:gd name="T81" fmla="*/ 74 h 102"/>
                <a:gd name="T82" fmla="*/ 57 w 59"/>
                <a:gd name="T83" fmla="*/ 66 h 102"/>
                <a:gd name="T84" fmla="*/ 58 w 59"/>
                <a:gd name="T85" fmla="*/ 57 h 102"/>
                <a:gd name="T86" fmla="*/ 58 w 59"/>
                <a:gd name="T87" fmla="*/ 47 h 10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9"/>
                <a:gd name="T133" fmla="*/ 0 h 102"/>
                <a:gd name="T134" fmla="*/ 59 w 59"/>
                <a:gd name="T135" fmla="*/ 102 h 10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9" h="102">
                  <a:moveTo>
                    <a:pt x="58" y="47"/>
                  </a:moveTo>
                  <a:lnTo>
                    <a:pt x="56" y="37"/>
                  </a:lnTo>
                  <a:lnTo>
                    <a:pt x="54" y="28"/>
                  </a:lnTo>
                  <a:lnTo>
                    <a:pt x="52" y="20"/>
                  </a:lnTo>
                  <a:lnTo>
                    <a:pt x="49" y="14"/>
                  </a:lnTo>
                  <a:lnTo>
                    <a:pt x="45" y="7"/>
                  </a:lnTo>
                  <a:lnTo>
                    <a:pt x="41" y="3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0" y="7"/>
                  </a:lnTo>
                  <a:lnTo>
                    <a:pt x="7" y="11"/>
                  </a:lnTo>
                  <a:lnTo>
                    <a:pt x="4" y="16"/>
                  </a:lnTo>
                  <a:lnTo>
                    <a:pt x="2" y="22"/>
                  </a:lnTo>
                  <a:lnTo>
                    <a:pt x="1" y="28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1" y="63"/>
                  </a:lnTo>
                  <a:lnTo>
                    <a:pt x="3" y="72"/>
                  </a:lnTo>
                  <a:lnTo>
                    <a:pt x="5" y="80"/>
                  </a:lnTo>
                  <a:lnTo>
                    <a:pt x="9" y="86"/>
                  </a:lnTo>
                  <a:lnTo>
                    <a:pt x="12" y="93"/>
                  </a:lnTo>
                  <a:lnTo>
                    <a:pt x="16" y="97"/>
                  </a:lnTo>
                  <a:lnTo>
                    <a:pt x="20" y="100"/>
                  </a:lnTo>
                  <a:lnTo>
                    <a:pt x="24" y="101"/>
                  </a:lnTo>
                  <a:lnTo>
                    <a:pt x="25" y="101"/>
                  </a:lnTo>
                  <a:lnTo>
                    <a:pt x="25" y="100"/>
                  </a:lnTo>
                  <a:lnTo>
                    <a:pt x="26" y="100"/>
                  </a:lnTo>
                  <a:lnTo>
                    <a:pt x="27" y="100"/>
                  </a:lnTo>
                  <a:lnTo>
                    <a:pt x="39" y="97"/>
                  </a:lnTo>
                  <a:lnTo>
                    <a:pt x="43" y="96"/>
                  </a:lnTo>
                  <a:lnTo>
                    <a:pt x="47" y="93"/>
                  </a:lnTo>
                  <a:lnTo>
                    <a:pt x="51" y="88"/>
                  </a:lnTo>
                  <a:lnTo>
                    <a:pt x="54" y="82"/>
                  </a:lnTo>
                  <a:lnTo>
                    <a:pt x="56" y="74"/>
                  </a:lnTo>
                  <a:lnTo>
                    <a:pt x="57" y="66"/>
                  </a:lnTo>
                  <a:lnTo>
                    <a:pt x="58" y="57"/>
                  </a:lnTo>
                  <a:lnTo>
                    <a:pt x="58" y="4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1" name="Freeform 1056"/>
            <p:cNvSpPr>
              <a:spLocks/>
            </p:cNvSpPr>
            <p:nvPr/>
          </p:nvSpPr>
          <p:spPr bwMode="auto">
            <a:xfrm>
              <a:off x="4730" y="3085"/>
              <a:ext cx="43" cy="96"/>
            </a:xfrm>
            <a:custGeom>
              <a:avLst/>
              <a:gdLst>
                <a:gd name="T0" fmla="*/ 24 w 43"/>
                <a:gd name="T1" fmla="*/ 95 h 96"/>
                <a:gd name="T2" fmla="*/ 28 w 43"/>
                <a:gd name="T3" fmla="*/ 94 h 96"/>
                <a:gd name="T4" fmla="*/ 32 w 43"/>
                <a:gd name="T5" fmla="*/ 90 h 96"/>
                <a:gd name="T6" fmla="*/ 35 w 43"/>
                <a:gd name="T7" fmla="*/ 85 h 96"/>
                <a:gd name="T8" fmla="*/ 38 w 43"/>
                <a:gd name="T9" fmla="*/ 80 h 96"/>
                <a:gd name="T10" fmla="*/ 40 w 43"/>
                <a:gd name="T11" fmla="*/ 73 h 96"/>
                <a:gd name="T12" fmla="*/ 42 w 43"/>
                <a:gd name="T13" fmla="*/ 64 h 96"/>
                <a:gd name="T14" fmla="*/ 42 w 43"/>
                <a:gd name="T15" fmla="*/ 55 h 96"/>
                <a:gd name="T16" fmla="*/ 42 w 43"/>
                <a:gd name="T17" fmla="*/ 45 h 96"/>
                <a:gd name="T18" fmla="*/ 41 w 43"/>
                <a:gd name="T19" fmla="*/ 36 h 96"/>
                <a:gd name="T20" fmla="*/ 39 w 43"/>
                <a:gd name="T21" fmla="*/ 27 h 96"/>
                <a:gd name="T22" fmla="*/ 36 w 43"/>
                <a:gd name="T23" fmla="*/ 20 h 96"/>
                <a:gd name="T24" fmla="*/ 33 w 43"/>
                <a:gd name="T25" fmla="*/ 12 h 96"/>
                <a:gd name="T26" fmla="*/ 29 w 43"/>
                <a:gd name="T27" fmla="*/ 7 h 96"/>
                <a:gd name="T28" fmla="*/ 26 w 43"/>
                <a:gd name="T29" fmla="*/ 3 h 96"/>
                <a:gd name="T30" fmla="*/ 21 w 43"/>
                <a:gd name="T31" fmla="*/ 0 h 96"/>
                <a:gd name="T32" fmla="*/ 17 w 43"/>
                <a:gd name="T33" fmla="*/ 0 h 96"/>
                <a:gd name="T34" fmla="*/ 14 w 43"/>
                <a:gd name="T35" fmla="*/ 0 h 96"/>
                <a:gd name="T36" fmla="*/ 10 w 43"/>
                <a:gd name="T37" fmla="*/ 4 h 96"/>
                <a:gd name="T38" fmla="*/ 6 w 43"/>
                <a:gd name="T39" fmla="*/ 9 h 96"/>
                <a:gd name="T40" fmla="*/ 3 w 43"/>
                <a:gd name="T41" fmla="*/ 14 h 96"/>
                <a:gd name="T42" fmla="*/ 1 w 43"/>
                <a:gd name="T43" fmla="*/ 21 h 96"/>
                <a:gd name="T44" fmla="*/ 0 w 43"/>
                <a:gd name="T45" fmla="*/ 30 h 96"/>
                <a:gd name="T46" fmla="*/ 0 w 43"/>
                <a:gd name="T47" fmla="*/ 39 h 96"/>
                <a:gd name="T48" fmla="*/ 0 w 43"/>
                <a:gd name="T49" fmla="*/ 49 h 96"/>
                <a:gd name="T50" fmla="*/ 1 w 43"/>
                <a:gd name="T51" fmla="*/ 58 h 96"/>
                <a:gd name="T52" fmla="*/ 3 w 43"/>
                <a:gd name="T53" fmla="*/ 67 h 96"/>
                <a:gd name="T54" fmla="*/ 5 w 43"/>
                <a:gd name="T55" fmla="*/ 74 h 96"/>
                <a:gd name="T56" fmla="*/ 8 w 43"/>
                <a:gd name="T57" fmla="*/ 82 h 96"/>
                <a:gd name="T58" fmla="*/ 12 w 43"/>
                <a:gd name="T59" fmla="*/ 87 h 96"/>
                <a:gd name="T60" fmla="*/ 15 w 43"/>
                <a:gd name="T61" fmla="*/ 92 h 96"/>
                <a:gd name="T62" fmla="*/ 20 w 43"/>
                <a:gd name="T63" fmla="*/ 94 h 96"/>
                <a:gd name="T64" fmla="*/ 24 w 43"/>
                <a:gd name="T65" fmla="*/ 95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3"/>
                <a:gd name="T100" fmla="*/ 0 h 96"/>
                <a:gd name="T101" fmla="*/ 43 w 43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3" h="96">
                  <a:moveTo>
                    <a:pt x="24" y="95"/>
                  </a:moveTo>
                  <a:lnTo>
                    <a:pt x="28" y="94"/>
                  </a:lnTo>
                  <a:lnTo>
                    <a:pt x="32" y="90"/>
                  </a:lnTo>
                  <a:lnTo>
                    <a:pt x="35" y="85"/>
                  </a:lnTo>
                  <a:lnTo>
                    <a:pt x="38" y="80"/>
                  </a:lnTo>
                  <a:lnTo>
                    <a:pt x="40" y="73"/>
                  </a:lnTo>
                  <a:lnTo>
                    <a:pt x="42" y="64"/>
                  </a:lnTo>
                  <a:lnTo>
                    <a:pt x="42" y="55"/>
                  </a:lnTo>
                  <a:lnTo>
                    <a:pt x="42" y="45"/>
                  </a:lnTo>
                  <a:lnTo>
                    <a:pt x="41" y="36"/>
                  </a:lnTo>
                  <a:lnTo>
                    <a:pt x="39" y="27"/>
                  </a:lnTo>
                  <a:lnTo>
                    <a:pt x="36" y="20"/>
                  </a:lnTo>
                  <a:lnTo>
                    <a:pt x="33" y="12"/>
                  </a:lnTo>
                  <a:lnTo>
                    <a:pt x="29" y="7"/>
                  </a:lnTo>
                  <a:lnTo>
                    <a:pt x="26" y="3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9"/>
                  </a:lnTo>
                  <a:lnTo>
                    <a:pt x="3" y="14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39"/>
                  </a:lnTo>
                  <a:lnTo>
                    <a:pt x="0" y="49"/>
                  </a:lnTo>
                  <a:lnTo>
                    <a:pt x="1" y="58"/>
                  </a:lnTo>
                  <a:lnTo>
                    <a:pt x="3" y="67"/>
                  </a:lnTo>
                  <a:lnTo>
                    <a:pt x="5" y="74"/>
                  </a:lnTo>
                  <a:lnTo>
                    <a:pt x="8" y="82"/>
                  </a:lnTo>
                  <a:lnTo>
                    <a:pt x="12" y="87"/>
                  </a:lnTo>
                  <a:lnTo>
                    <a:pt x="15" y="92"/>
                  </a:lnTo>
                  <a:lnTo>
                    <a:pt x="20" y="94"/>
                  </a:lnTo>
                  <a:lnTo>
                    <a:pt x="24" y="95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2" name="Freeform 1057"/>
            <p:cNvSpPr>
              <a:spLocks/>
            </p:cNvSpPr>
            <p:nvPr/>
          </p:nvSpPr>
          <p:spPr bwMode="auto">
            <a:xfrm>
              <a:off x="4739" y="3102"/>
              <a:ext cx="25" cy="65"/>
            </a:xfrm>
            <a:custGeom>
              <a:avLst/>
              <a:gdLst>
                <a:gd name="T0" fmla="*/ 13 w 25"/>
                <a:gd name="T1" fmla="*/ 64 h 65"/>
                <a:gd name="T2" fmla="*/ 16 w 25"/>
                <a:gd name="T3" fmla="*/ 63 h 65"/>
                <a:gd name="T4" fmla="*/ 18 w 25"/>
                <a:gd name="T5" fmla="*/ 61 h 65"/>
                <a:gd name="T6" fmla="*/ 20 w 25"/>
                <a:gd name="T7" fmla="*/ 57 h 65"/>
                <a:gd name="T8" fmla="*/ 22 w 25"/>
                <a:gd name="T9" fmla="*/ 53 h 65"/>
                <a:gd name="T10" fmla="*/ 23 w 25"/>
                <a:gd name="T11" fmla="*/ 48 h 65"/>
                <a:gd name="T12" fmla="*/ 24 w 25"/>
                <a:gd name="T13" fmla="*/ 42 h 65"/>
                <a:gd name="T14" fmla="*/ 24 w 25"/>
                <a:gd name="T15" fmla="*/ 37 h 65"/>
                <a:gd name="T16" fmla="*/ 24 w 25"/>
                <a:gd name="T17" fmla="*/ 31 h 65"/>
                <a:gd name="T18" fmla="*/ 23 w 25"/>
                <a:gd name="T19" fmla="*/ 24 h 65"/>
                <a:gd name="T20" fmla="*/ 22 w 25"/>
                <a:gd name="T21" fmla="*/ 18 h 65"/>
                <a:gd name="T22" fmla="*/ 21 w 25"/>
                <a:gd name="T23" fmla="*/ 12 h 65"/>
                <a:gd name="T24" fmla="*/ 19 w 25"/>
                <a:gd name="T25" fmla="*/ 8 h 65"/>
                <a:gd name="T26" fmla="*/ 17 w 25"/>
                <a:gd name="T27" fmla="*/ 4 h 65"/>
                <a:gd name="T28" fmla="*/ 14 w 25"/>
                <a:gd name="T29" fmla="*/ 1 h 65"/>
                <a:gd name="T30" fmla="*/ 12 w 25"/>
                <a:gd name="T31" fmla="*/ 0 h 65"/>
                <a:gd name="T32" fmla="*/ 10 w 25"/>
                <a:gd name="T33" fmla="*/ 0 h 65"/>
                <a:gd name="T34" fmla="*/ 8 w 25"/>
                <a:gd name="T35" fmla="*/ 0 h 65"/>
                <a:gd name="T36" fmla="*/ 5 w 25"/>
                <a:gd name="T37" fmla="*/ 2 h 65"/>
                <a:gd name="T38" fmla="*/ 3 w 25"/>
                <a:gd name="T39" fmla="*/ 6 h 65"/>
                <a:gd name="T40" fmla="*/ 2 w 25"/>
                <a:gd name="T41" fmla="*/ 10 h 65"/>
                <a:gd name="T42" fmla="*/ 1 w 25"/>
                <a:gd name="T43" fmla="*/ 14 h 65"/>
                <a:gd name="T44" fmla="*/ 0 w 25"/>
                <a:gd name="T45" fmla="*/ 20 h 65"/>
                <a:gd name="T46" fmla="*/ 0 w 25"/>
                <a:gd name="T47" fmla="*/ 26 h 65"/>
                <a:gd name="T48" fmla="*/ 0 w 25"/>
                <a:gd name="T49" fmla="*/ 32 h 65"/>
                <a:gd name="T50" fmla="*/ 0 w 25"/>
                <a:gd name="T51" fmla="*/ 39 h 65"/>
                <a:gd name="T52" fmla="*/ 1 w 25"/>
                <a:gd name="T53" fmla="*/ 44 h 65"/>
                <a:gd name="T54" fmla="*/ 3 w 25"/>
                <a:gd name="T55" fmla="*/ 50 h 65"/>
                <a:gd name="T56" fmla="*/ 5 w 25"/>
                <a:gd name="T57" fmla="*/ 54 h 65"/>
                <a:gd name="T58" fmla="*/ 7 w 25"/>
                <a:gd name="T59" fmla="*/ 58 h 65"/>
                <a:gd name="T60" fmla="*/ 9 w 25"/>
                <a:gd name="T61" fmla="*/ 61 h 65"/>
                <a:gd name="T62" fmla="*/ 12 w 25"/>
                <a:gd name="T63" fmla="*/ 63 h 65"/>
                <a:gd name="T64" fmla="*/ 13 w 25"/>
                <a:gd name="T65" fmla="*/ 64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"/>
                <a:gd name="T100" fmla="*/ 0 h 65"/>
                <a:gd name="T101" fmla="*/ 25 w 25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" h="65">
                  <a:moveTo>
                    <a:pt x="13" y="64"/>
                  </a:moveTo>
                  <a:lnTo>
                    <a:pt x="16" y="63"/>
                  </a:lnTo>
                  <a:lnTo>
                    <a:pt x="18" y="61"/>
                  </a:lnTo>
                  <a:lnTo>
                    <a:pt x="20" y="57"/>
                  </a:lnTo>
                  <a:lnTo>
                    <a:pt x="22" y="53"/>
                  </a:lnTo>
                  <a:lnTo>
                    <a:pt x="23" y="48"/>
                  </a:lnTo>
                  <a:lnTo>
                    <a:pt x="24" y="42"/>
                  </a:lnTo>
                  <a:lnTo>
                    <a:pt x="24" y="37"/>
                  </a:lnTo>
                  <a:lnTo>
                    <a:pt x="24" y="31"/>
                  </a:lnTo>
                  <a:lnTo>
                    <a:pt x="23" y="24"/>
                  </a:lnTo>
                  <a:lnTo>
                    <a:pt x="22" y="18"/>
                  </a:lnTo>
                  <a:lnTo>
                    <a:pt x="21" y="12"/>
                  </a:lnTo>
                  <a:lnTo>
                    <a:pt x="19" y="8"/>
                  </a:lnTo>
                  <a:lnTo>
                    <a:pt x="17" y="4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3" y="6"/>
                  </a:lnTo>
                  <a:lnTo>
                    <a:pt x="2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1" y="44"/>
                  </a:lnTo>
                  <a:lnTo>
                    <a:pt x="3" y="50"/>
                  </a:lnTo>
                  <a:lnTo>
                    <a:pt x="5" y="54"/>
                  </a:lnTo>
                  <a:lnTo>
                    <a:pt x="7" y="58"/>
                  </a:lnTo>
                  <a:lnTo>
                    <a:pt x="9" y="61"/>
                  </a:lnTo>
                  <a:lnTo>
                    <a:pt x="12" y="63"/>
                  </a:lnTo>
                  <a:lnTo>
                    <a:pt x="13" y="64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3" name="Freeform 1058"/>
            <p:cNvSpPr>
              <a:spLocks/>
            </p:cNvSpPr>
            <p:nvPr/>
          </p:nvSpPr>
          <p:spPr bwMode="auto">
            <a:xfrm>
              <a:off x="4799" y="2912"/>
              <a:ext cx="180" cy="238"/>
            </a:xfrm>
            <a:custGeom>
              <a:avLst/>
              <a:gdLst>
                <a:gd name="T0" fmla="*/ 179 w 180"/>
                <a:gd name="T1" fmla="*/ 0 h 238"/>
                <a:gd name="T2" fmla="*/ 179 w 180"/>
                <a:gd name="T3" fmla="*/ 197 h 238"/>
                <a:gd name="T4" fmla="*/ 0 w 180"/>
                <a:gd name="T5" fmla="*/ 237 h 238"/>
                <a:gd name="T6" fmla="*/ 0 w 180"/>
                <a:gd name="T7" fmla="*/ 36 h 238"/>
                <a:gd name="T8" fmla="*/ 179 w 180"/>
                <a:gd name="T9" fmla="*/ 0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"/>
                <a:gd name="T16" fmla="*/ 0 h 238"/>
                <a:gd name="T17" fmla="*/ 180 w 180"/>
                <a:gd name="T18" fmla="*/ 238 h 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" h="238">
                  <a:moveTo>
                    <a:pt x="179" y="0"/>
                  </a:moveTo>
                  <a:lnTo>
                    <a:pt x="179" y="197"/>
                  </a:lnTo>
                  <a:lnTo>
                    <a:pt x="0" y="237"/>
                  </a:lnTo>
                  <a:lnTo>
                    <a:pt x="0" y="36"/>
                  </a:lnTo>
                  <a:lnTo>
                    <a:pt x="179" y="0"/>
                  </a:lnTo>
                </a:path>
              </a:pathLst>
            </a:custGeom>
            <a:solidFill>
              <a:srgbClr val="63CB63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4" name="Freeform 1059"/>
            <p:cNvSpPr>
              <a:spLocks/>
            </p:cNvSpPr>
            <p:nvPr/>
          </p:nvSpPr>
          <p:spPr bwMode="auto">
            <a:xfrm>
              <a:off x="4583" y="2750"/>
              <a:ext cx="219" cy="399"/>
            </a:xfrm>
            <a:custGeom>
              <a:avLst/>
              <a:gdLst>
                <a:gd name="T0" fmla="*/ 218 w 219"/>
                <a:gd name="T1" fmla="*/ 398 h 399"/>
                <a:gd name="T2" fmla="*/ 218 w 219"/>
                <a:gd name="T3" fmla="*/ 198 h 399"/>
                <a:gd name="T4" fmla="*/ 0 w 219"/>
                <a:gd name="T5" fmla="*/ 0 h 399"/>
                <a:gd name="T6" fmla="*/ 0 w 219"/>
                <a:gd name="T7" fmla="*/ 181 h 399"/>
                <a:gd name="T8" fmla="*/ 218 w 219"/>
                <a:gd name="T9" fmla="*/ 398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9"/>
                <a:gd name="T16" fmla="*/ 0 h 399"/>
                <a:gd name="T17" fmla="*/ 219 w 219"/>
                <a:gd name="T18" fmla="*/ 399 h 3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9" h="399">
                  <a:moveTo>
                    <a:pt x="218" y="398"/>
                  </a:moveTo>
                  <a:lnTo>
                    <a:pt x="218" y="198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218" y="398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5" name="Freeform 1060"/>
            <p:cNvSpPr>
              <a:spLocks/>
            </p:cNvSpPr>
            <p:nvPr/>
          </p:nvSpPr>
          <p:spPr bwMode="auto">
            <a:xfrm>
              <a:off x="4584" y="2724"/>
              <a:ext cx="392" cy="231"/>
            </a:xfrm>
            <a:custGeom>
              <a:avLst/>
              <a:gdLst>
                <a:gd name="T0" fmla="*/ 216 w 392"/>
                <a:gd name="T1" fmla="*/ 230 h 231"/>
                <a:gd name="T2" fmla="*/ 0 w 392"/>
                <a:gd name="T3" fmla="*/ 28 h 231"/>
                <a:gd name="T4" fmla="*/ 145 w 392"/>
                <a:gd name="T5" fmla="*/ 0 h 231"/>
                <a:gd name="T6" fmla="*/ 391 w 392"/>
                <a:gd name="T7" fmla="*/ 187 h 231"/>
                <a:gd name="T8" fmla="*/ 216 w 392"/>
                <a:gd name="T9" fmla="*/ 23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2"/>
                <a:gd name="T16" fmla="*/ 0 h 231"/>
                <a:gd name="T17" fmla="*/ 392 w 392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2" h="231">
                  <a:moveTo>
                    <a:pt x="216" y="230"/>
                  </a:moveTo>
                  <a:lnTo>
                    <a:pt x="0" y="28"/>
                  </a:lnTo>
                  <a:lnTo>
                    <a:pt x="145" y="0"/>
                  </a:lnTo>
                  <a:lnTo>
                    <a:pt x="391" y="187"/>
                  </a:lnTo>
                  <a:lnTo>
                    <a:pt x="216" y="230"/>
                  </a:lnTo>
                </a:path>
              </a:pathLst>
            </a:custGeom>
            <a:solidFill>
              <a:srgbClr val="92DB9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6" name="Freeform 1061"/>
            <p:cNvSpPr>
              <a:spLocks/>
            </p:cNvSpPr>
            <p:nvPr/>
          </p:nvSpPr>
          <p:spPr bwMode="auto">
            <a:xfrm>
              <a:off x="4840" y="3183"/>
              <a:ext cx="57" cy="101"/>
            </a:xfrm>
            <a:custGeom>
              <a:avLst/>
              <a:gdLst>
                <a:gd name="T0" fmla="*/ 56 w 57"/>
                <a:gd name="T1" fmla="*/ 47 h 101"/>
                <a:gd name="T2" fmla="*/ 55 w 57"/>
                <a:gd name="T3" fmla="*/ 37 h 101"/>
                <a:gd name="T4" fmla="*/ 53 w 57"/>
                <a:gd name="T5" fmla="*/ 28 h 101"/>
                <a:gd name="T6" fmla="*/ 50 w 57"/>
                <a:gd name="T7" fmla="*/ 20 h 101"/>
                <a:gd name="T8" fmla="*/ 47 w 57"/>
                <a:gd name="T9" fmla="*/ 13 h 101"/>
                <a:gd name="T10" fmla="*/ 43 w 57"/>
                <a:gd name="T11" fmla="*/ 7 h 101"/>
                <a:gd name="T12" fmla="*/ 40 w 57"/>
                <a:gd name="T13" fmla="*/ 3 h 101"/>
                <a:gd name="T14" fmla="*/ 36 w 57"/>
                <a:gd name="T15" fmla="*/ 0 h 101"/>
                <a:gd name="T16" fmla="*/ 31 w 57"/>
                <a:gd name="T17" fmla="*/ 0 h 101"/>
                <a:gd name="T18" fmla="*/ 13 w 57"/>
                <a:gd name="T19" fmla="*/ 2 h 101"/>
                <a:gd name="T20" fmla="*/ 13 w 57"/>
                <a:gd name="T21" fmla="*/ 4 h 101"/>
                <a:gd name="T22" fmla="*/ 10 w 57"/>
                <a:gd name="T23" fmla="*/ 7 h 101"/>
                <a:gd name="T24" fmla="*/ 7 w 57"/>
                <a:gd name="T25" fmla="*/ 11 h 101"/>
                <a:gd name="T26" fmla="*/ 4 w 57"/>
                <a:gd name="T27" fmla="*/ 16 h 101"/>
                <a:gd name="T28" fmla="*/ 2 w 57"/>
                <a:gd name="T29" fmla="*/ 22 h 101"/>
                <a:gd name="T30" fmla="*/ 0 w 57"/>
                <a:gd name="T31" fmla="*/ 28 h 101"/>
                <a:gd name="T32" fmla="*/ 0 w 57"/>
                <a:gd name="T33" fmla="*/ 36 h 101"/>
                <a:gd name="T34" fmla="*/ 0 w 57"/>
                <a:gd name="T35" fmla="*/ 44 h 101"/>
                <a:gd name="T36" fmla="*/ 0 w 57"/>
                <a:gd name="T37" fmla="*/ 53 h 101"/>
                <a:gd name="T38" fmla="*/ 0 w 57"/>
                <a:gd name="T39" fmla="*/ 62 h 101"/>
                <a:gd name="T40" fmla="*/ 2 w 57"/>
                <a:gd name="T41" fmla="*/ 71 h 101"/>
                <a:gd name="T42" fmla="*/ 5 w 57"/>
                <a:gd name="T43" fmla="*/ 80 h 101"/>
                <a:gd name="T44" fmla="*/ 8 w 57"/>
                <a:gd name="T45" fmla="*/ 86 h 101"/>
                <a:gd name="T46" fmla="*/ 12 w 57"/>
                <a:gd name="T47" fmla="*/ 92 h 101"/>
                <a:gd name="T48" fmla="*/ 15 w 57"/>
                <a:gd name="T49" fmla="*/ 97 h 101"/>
                <a:gd name="T50" fmla="*/ 19 w 57"/>
                <a:gd name="T51" fmla="*/ 100 h 101"/>
                <a:gd name="T52" fmla="*/ 24 w 57"/>
                <a:gd name="T53" fmla="*/ 100 h 101"/>
                <a:gd name="T54" fmla="*/ 24 w 57"/>
                <a:gd name="T55" fmla="*/ 100 h 101"/>
                <a:gd name="T56" fmla="*/ 25 w 57"/>
                <a:gd name="T57" fmla="*/ 100 h 101"/>
                <a:gd name="T58" fmla="*/ 25 w 57"/>
                <a:gd name="T59" fmla="*/ 100 h 101"/>
                <a:gd name="T60" fmla="*/ 25 w 57"/>
                <a:gd name="T61" fmla="*/ 100 h 101"/>
                <a:gd name="T62" fmla="*/ 26 w 57"/>
                <a:gd name="T63" fmla="*/ 100 h 101"/>
                <a:gd name="T64" fmla="*/ 26 w 57"/>
                <a:gd name="T65" fmla="*/ 100 h 101"/>
                <a:gd name="T66" fmla="*/ 26 w 57"/>
                <a:gd name="T67" fmla="*/ 100 h 101"/>
                <a:gd name="T68" fmla="*/ 27 w 57"/>
                <a:gd name="T69" fmla="*/ 100 h 101"/>
                <a:gd name="T70" fmla="*/ 39 w 57"/>
                <a:gd name="T71" fmla="*/ 97 h 101"/>
                <a:gd name="T72" fmla="*/ 42 w 57"/>
                <a:gd name="T73" fmla="*/ 96 h 101"/>
                <a:gd name="T74" fmla="*/ 46 w 57"/>
                <a:gd name="T75" fmla="*/ 92 h 101"/>
                <a:gd name="T76" fmla="*/ 49 w 57"/>
                <a:gd name="T77" fmla="*/ 87 h 101"/>
                <a:gd name="T78" fmla="*/ 52 w 57"/>
                <a:gd name="T79" fmla="*/ 82 h 101"/>
                <a:gd name="T80" fmla="*/ 54 w 57"/>
                <a:gd name="T81" fmla="*/ 74 h 101"/>
                <a:gd name="T82" fmla="*/ 56 w 57"/>
                <a:gd name="T83" fmla="*/ 66 h 101"/>
                <a:gd name="T84" fmla="*/ 56 w 57"/>
                <a:gd name="T85" fmla="*/ 57 h 101"/>
                <a:gd name="T86" fmla="*/ 56 w 57"/>
                <a:gd name="T87" fmla="*/ 47 h 10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7"/>
                <a:gd name="T133" fmla="*/ 0 h 101"/>
                <a:gd name="T134" fmla="*/ 57 w 57"/>
                <a:gd name="T135" fmla="*/ 101 h 10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7" h="101">
                  <a:moveTo>
                    <a:pt x="56" y="47"/>
                  </a:moveTo>
                  <a:lnTo>
                    <a:pt x="55" y="37"/>
                  </a:lnTo>
                  <a:lnTo>
                    <a:pt x="53" y="28"/>
                  </a:lnTo>
                  <a:lnTo>
                    <a:pt x="50" y="20"/>
                  </a:lnTo>
                  <a:lnTo>
                    <a:pt x="47" y="13"/>
                  </a:lnTo>
                  <a:lnTo>
                    <a:pt x="43" y="7"/>
                  </a:lnTo>
                  <a:lnTo>
                    <a:pt x="40" y="3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0" y="7"/>
                  </a:lnTo>
                  <a:lnTo>
                    <a:pt x="7" y="11"/>
                  </a:lnTo>
                  <a:lnTo>
                    <a:pt x="4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0" y="62"/>
                  </a:lnTo>
                  <a:lnTo>
                    <a:pt x="2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2" y="92"/>
                  </a:lnTo>
                  <a:lnTo>
                    <a:pt x="15" y="97"/>
                  </a:lnTo>
                  <a:lnTo>
                    <a:pt x="19" y="100"/>
                  </a:lnTo>
                  <a:lnTo>
                    <a:pt x="24" y="100"/>
                  </a:lnTo>
                  <a:lnTo>
                    <a:pt x="25" y="100"/>
                  </a:lnTo>
                  <a:lnTo>
                    <a:pt x="26" y="100"/>
                  </a:lnTo>
                  <a:lnTo>
                    <a:pt x="27" y="100"/>
                  </a:lnTo>
                  <a:lnTo>
                    <a:pt x="39" y="97"/>
                  </a:lnTo>
                  <a:lnTo>
                    <a:pt x="42" y="96"/>
                  </a:lnTo>
                  <a:lnTo>
                    <a:pt x="46" y="92"/>
                  </a:lnTo>
                  <a:lnTo>
                    <a:pt x="49" y="87"/>
                  </a:lnTo>
                  <a:lnTo>
                    <a:pt x="52" y="82"/>
                  </a:lnTo>
                  <a:lnTo>
                    <a:pt x="54" y="74"/>
                  </a:lnTo>
                  <a:lnTo>
                    <a:pt x="56" y="66"/>
                  </a:lnTo>
                  <a:lnTo>
                    <a:pt x="56" y="57"/>
                  </a:lnTo>
                  <a:lnTo>
                    <a:pt x="56" y="4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7" name="Freeform 1062"/>
            <p:cNvSpPr>
              <a:spLocks/>
            </p:cNvSpPr>
            <p:nvPr/>
          </p:nvSpPr>
          <p:spPr bwMode="auto">
            <a:xfrm>
              <a:off x="4811" y="3155"/>
              <a:ext cx="109" cy="122"/>
            </a:xfrm>
            <a:custGeom>
              <a:avLst/>
              <a:gdLst>
                <a:gd name="T0" fmla="*/ 108 w 109"/>
                <a:gd name="T1" fmla="*/ 121 h 122"/>
                <a:gd name="T2" fmla="*/ 0 w 109"/>
                <a:gd name="T3" fmla="*/ 21 h 122"/>
                <a:gd name="T4" fmla="*/ 0 w 109"/>
                <a:gd name="T5" fmla="*/ 20 h 122"/>
                <a:gd name="T6" fmla="*/ 0 w 109"/>
                <a:gd name="T7" fmla="*/ 17 h 122"/>
                <a:gd name="T8" fmla="*/ 0 w 109"/>
                <a:gd name="T9" fmla="*/ 12 h 122"/>
                <a:gd name="T10" fmla="*/ 0 w 109"/>
                <a:gd name="T11" fmla="*/ 8 h 122"/>
                <a:gd name="T12" fmla="*/ 1 w 109"/>
                <a:gd name="T13" fmla="*/ 3 h 122"/>
                <a:gd name="T14" fmla="*/ 3 w 109"/>
                <a:gd name="T15" fmla="*/ 0 h 122"/>
                <a:gd name="T16" fmla="*/ 5 w 109"/>
                <a:gd name="T17" fmla="*/ 0 h 122"/>
                <a:gd name="T18" fmla="*/ 9 w 109"/>
                <a:gd name="T19" fmla="*/ 0 h 122"/>
                <a:gd name="T20" fmla="*/ 15 w 109"/>
                <a:gd name="T21" fmla="*/ 8 h 122"/>
                <a:gd name="T22" fmla="*/ 28 w 109"/>
                <a:gd name="T23" fmla="*/ 20 h 122"/>
                <a:gd name="T24" fmla="*/ 44 w 109"/>
                <a:gd name="T25" fmla="*/ 36 h 122"/>
                <a:gd name="T26" fmla="*/ 61 w 109"/>
                <a:gd name="T27" fmla="*/ 53 h 122"/>
                <a:gd name="T28" fmla="*/ 77 w 109"/>
                <a:gd name="T29" fmla="*/ 71 h 122"/>
                <a:gd name="T30" fmla="*/ 92 w 109"/>
                <a:gd name="T31" fmla="*/ 85 h 122"/>
                <a:gd name="T32" fmla="*/ 102 w 109"/>
                <a:gd name="T33" fmla="*/ 96 h 122"/>
                <a:gd name="T34" fmla="*/ 106 w 109"/>
                <a:gd name="T35" fmla="*/ 99 h 122"/>
                <a:gd name="T36" fmla="*/ 108 w 109"/>
                <a:gd name="T37" fmla="*/ 121 h 1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122"/>
                <a:gd name="T59" fmla="*/ 109 w 109"/>
                <a:gd name="T60" fmla="*/ 122 h 12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122">
                  <a:moveTo>
                    <a:pt x="108" y="121"/>
                  </a:moveTo>
                  <a:lnTo>
                    <a:pt x="0" y="2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1" y="3"/>
                  </a:lnTo>
                  <a:lnTo>
                    <a:pt x="3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8"/>
                  </a:lnTo>
                  <a:lnTo>
                    <a:pt x="28" y="20"/>
                  </a:lnTo>
                  <a:lnTo>
                    <a:pt x="44" y="36"/>
                  </a:lnTo>
                  <a:lnTo>
                    <a:pt x="61" y="53"/>
                  </a:lnTo>
                  <a:lnTo>
                    <a:pt x="77" y="71"/>
                  </a:lnTo>
                  <a:lnTo>
                    <a:pt x="92" y="85"/>
                  </a:lnTo>
                  <a:lnTo>
                    <a:pt x="102" y="96"/>
                  </a:lnTo>
                  <a:lnTo>
                    <a:pt x="106" y="99"/>
                  </a:lnTo>
                  <a:lnTo>
                    <a:pt x="108" y="121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8" name="Freeform 1063"/>
            <p:cNvSpPr>
              <a:spLocks/>
            </p:cNvSpPr>
            <p:nvPr/>
          </p:nvSpPr>
          <p:spPr bwMode="auto">
            <a:xfrm>
              <a:off x="4869" y="3065"/>
              <a:ext cx="250" cy="200"/>
            </a:xfrm>
            <a:custGeom>
              <a:avLst/>
              <a:gdLst>
                <a:gd name="T0" fmla="*/ 248 w 250"/>
                <a:gd name="T1" fmla="*/ 148 h 200"/>
                <a:gd name="T2" fmla="*/ 248 w 250"/>
                <a:gd name="T3" fmla="*/ 146 h 200"/>
                <a:gd name="T4" fmla="*/ 248 w 250"/>
                <a:gd name="T5" fmla="*/ 142 h 200"/>
                <a:gd name="T6" fmla="*/ 249 w 250"/>
                <a:gd name="T7" fmla="*/ 137 h 200"/>
                <a:gd name="T8" fmla="*/ 249 w 250"/>
                <a:gd name="T9" fmla="*/ 129 h 200"/>
                <a:gd name="T10" fmla="*/ 249 w 250"/>
                <a:gd name="T11" fmla="*/ 122 h 200"/>
                <a:gd name="T12" fmla="*/ 248 w 250"/>
                <a:gd name="T13" fmla="*/ 115 h 200"/>
                <a:gd name="T14" fmla="*/ 247 w 250"/>
                <a:gd name="T15" fmla="*/ 108 h 200"/>
                <a:gd name="T16" fmla="*/ 244 w 250"/>
                <a:gd name="T17" fmla="*/ 104 h 200"/>
                <a:gd name="T18" fmla="*/ 239 w 250"/>
                <a:gd name="T19" fmla="*/ 98 h 200"/>
                <a:gd name="T20" fmla="*/ 231 w 250"/>
                <a:gd name="T21" fmla="*/ 91 h 200"/>
                <a:gd name="T22" fmla="*/ 220 w 250"/>
                <a:gd name="T23" fmla="*/ 81 h 200"/>
                <a:gd name="T24" fmla="*/ 209 w 250"/>
                <a:gd name="T25" fmla="*/ 72 h 200"/>
                <a:gd name="T26" fmla="*/ 198 w 250"/>
                <a:gd name="T27" fmla="*/ 64 h 200"/>
                <a:gd name="T28" fmla="*/ 187 w 250"/>
                <a:gd name="T29" fmla="*/ 57 h 200"/>
                <a:gd name="T30" fmla="*/ 181 w 250"/>
                <a:gd name="T31" fmla="*/ 52 h 200"/>
                <a:gd name="T32" fmla="*/ 178 w 250"/>
                <a:gd name="T33" fmla="*/ 50 h 200"/>
                <a:gd name="T34" fmla="*/ 165 w 250"/>
                <a:gd name="T35" fmla="*/ 0 h 200"/>
                <a:gd name="T36" fmla="*/ 0 w 250"/>
                <a:gd name="T37" fmla="*/ 30 h 200"/>
                <a:gd name="T38" fmla="*/ 8 w 250"/>
                <a:gd name="T39" fmla="*/ 90 h 200"/>
                <a:gd name="T40" fmla="*/ 19 w 250"/>
                <a:gd name="T41" fmla="*/ 157 h 200"/>
                <a:gd name="T42" fmla="*/ 52 w 250"/>
                <a:gd name="T43" fmla="*/ 199 h 200"/>
                <a:gd name="T44" fmla="*/ 248 w 250"/>
                <a:gd name="T45" fmla="*/ 148 h 2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0"/>
                <a:gd name="T70" fmla="*/ 0 h 200"/>
                <a:gd name="T71" fmla="*/ 250 w 250"/>
                <a:gd name="T72" fmla="*/ 200 h 20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0" h="200">
                  <a:moveTo>
                    <a:pt x="248" y="148"/>
                  </a:moveTo>
                  <a:lnTo>
                    <a:pt x="248" y="146"/>
                  </a:lnTo>
                  <a:lnTo>
                    <a:pt x="248" y="142"/>
                  </a:lnTo>
                  <a:lnTo>
                    <a:pt x="249" y="137"/>
                  </a:lnTo>
                  <a:lnTo>
                    <a:pt x="249" y="129"/>
                  </a:lnTo>
                  <a:lnTo>
                    <a:pt x="249" y="122"/>
                  </a:lnTo>
                  <a:lnTo>
                    <a:pt x="248" y="115"/>
                  </a:lnTo>
                  <a:lnTo>
                    <a:pt x="247" y="108"/>
                  </a:lnTo>
                  <a:lnTo>
                    <a:pt x="244" y="104"/>
                  </a:lnTo>
                  <a:lnTo>
                    <a:pt x="239" y="98"/>
                  </a:lnTo>
                  <a:lnTo>
                    <a:pt x="231" y="91"/>
                  </a:lnTo>
                  <a:lnTo>
                    <a:pt x="220" y="81"/>
                  </a:lnTo>
                  <a:lnTo>
                    <a:pt x="209" y="72"/>
                  </a:lnTo>
                  <a:lnTo>
                    <a:pt x="198" y="64"/>
                  </a:lnTo>
                  <a:lnTo>
                    <a:pt x="187" y="57"/>
                  </a:lnTo>
                  <a:lnTo>
                    <a:pt x="181" y="52"/>
                  </a:lnTo>
                  <a:lnTo>
                    <a:pt x="178" y="50"/>
                  </a:lnTo>
                  <a:lnTo>
                    <a:pt x="165" y="0"/>
                  </a:lnTo>
                  <a:lnTo>
                    <a:pt x="0" y="30"/>
                  </a:lnTo>
                  <a:lnTo>
                    <a:pt x="8" y="90"/>
                  </a:lnTo>
                  <a:lnTo>
                    <a:pt x="19" y="157"/>
                  </a:lnTo>
                  <a:lnTo>
                    <a:pt x="52" y="199"/>
                  </a:lnTo>
                  <a:lnTo>
                    <a:pt x="248" y="148"/>
                  </a:lnTo>
                </a:path>
              </a:pathLst>
            </a:custGeom>
            <a:solidFill>
              <a:srgbClr val="FFCB3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9" name="Freeform 1064"/>
            <p:cNvSpPr>
              <a:spLocks/>
            </p:cNvSpPr>
            <p:nvPr/>
          </p:nvSpPr>
          <p:spPr bwMode="auto">
            <a:xfrm>
              <a:off x="4926" y="3178"/>
              <a:ext cx="189" cy="83"/>
            </a:xfrm>
            <a:custGeom>
              <a:avLst/>
              <a:gdLst>
                <a:gd name="T0" fmla="*/ 188 w 189"/>
                <a:gd name="T1" fmla="*/ 0 h 83"/>
                <a:gd name="T2" fmla="*/ 188 w 189"/>
                <a:gd name="T3" fmla="*/ 33 h 83"/>
                <a:gd name="T4" fmla="*/ 0 w 189"/>
                <a:gd name="T5" fmla="*/ 82 h 83"/>
                <a:gd name="T6" fmla="*/ 0 w 189"/>
                <a:gd name="T7" fmla="*/ 48 h 83"/>
                <a:gd name="T8" fmla="*/ 188 w 189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83"/>
                <a:gd name="T17" fmla="*/ 189 w 189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83">
                  <a:moveTo>
                    <a:pt x="188" y="0"/>
                  </a:moveTo>
                  <a:lnTo>
                    <a:pt x="188" y="33"/>
                  </a:lnTo>
                  <a:lnTo>
                    <a:pt x="0" y="82"/>
                  </a:lnTo>
                  <a:lnTo>
                    <a:pt x="0" y="48"/>
                  </a:lnTo>
                  <a:lnTo>
                    <a:pt x="188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10" name="Freeform 1065"/>
            <p:cNvSpPr>
              <a:spLocks/>
            </p:cNvSpPr>
            <p:nvPr/>
          </p:nvSpPr>
          <p:spPr bwMode="auto">
            <a:xfrm>
              <a:off x="4822" y="3041"/>
              <a:ext cx="102" cy="224"/>
            </a:xfrm>
            <a:custGeom>
              <a:avLst/>
              <a:gdLst>
                <a:gd name="T0" fmla="*/ 100 w 102"/>
                <a:gd name="T1" fmla="*/ 223 h 224"/>
                <a:gd name="T2" fmla="*/ 100 w 102"/>
                <a:gd name="T3" fmla="*/ 221 h 224"/>
                <a:gd name="T4" fmla="*/ 101 w 102"/>
                <a:gd name="T5" fmla="*/ 215 h 224"/>
                <a:gd name="T6" fmla="*/ 101 w 102"/>
                <a:gd name="T7" fmla="*/ 208 h 224"/>
                <a:gd name="T8" fmla="*/ 101 w 102"/>
                <a:gd name="T9" fmla="*/ 199 h 224"/>
                <a:gd name="T10" fmla="*/ 101 w 102"/>
                <a:gd name="T11" fmla="*/ 189 h 224"/>
                <a:gd name="T12" fmla="*/ 100 w 102"/>
                <a:gd name="T13" fmla="*/ 180 h 224"/>
                <a:gd name="T14" fmla="*/ 98 w 102"/>
                <a:gd name="T15" fmla="*/ 172 h 224"/>
                <a:gd name="T16" fmla="*/ 96 w 102"/>
                <a:gd name="T17" fmla="*/ 165 h 224"/>
                <a:gd name="T18" fmla="*/ 92 w 102"/>
                <a:gd name="T19" fmla="*/ 159 h 224"/>
                <a:gd name="T20" fmla="*/ 88 w 102"/>
                <a:gd name="T21" fmla="*/ 152 h 224"/>
                <a:gd name="T22" fmla="*/ 82 w 102"/>
                <a:gd name="T23" fmla="*/ 143 h 224"/>
                <a:gd name="T24" fmla="*/ 76 w 102"/>
                <a:gd name="T25" fmla="*/ 135 h 224"/>
                <a:gd name="T26" fmla="*/ 72 w 102"/>
                <a:gd name="T27" fmla="*/ 127 h 224"/>
                <a:gd name="T28" fmla="*/ 67 w 102"/>
                <a:gd name="T29" fmla="*/ 120 h 224"/>
                <a:gd name="T30" fmla="*/ 64 w 102"/>
                <a:gd name="T31" fmla="*/ 116 h 224"/>
                <a:gd name="T32" fmla="*/ 63 w 102"/>
                <a:gd name="T33" fmla="*/ 114 h 224"/>
                <a:gd name="T34" fmla="*/ 55 w 102"/>
                <a:gd name="T35" fmla="*/ 52 h 224"/>
                <a:gd name="T36" fmla="*/ 0 w 102"/>
                <a:gd name="T37" fmla="*/ 0 h 224"/>
                <a:gd name="T38" fmla="*/ 0 w 102"/>
                <a:gd name="T39" fmla="*/ 115 h 224"/>
                <a:gd name="T40" fmla="*/ 100 w 102"/>
                <a:gd name="T41" fmla="*/ 223 h 22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2"/>
                <a:gd name="T64" fmla="*/ 0 h 224"/>
                <a:gd name="T65" fmla="*/ 102 w 102"/>
                <a:gd name="T66" fmla="*/ 224 h 22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2" h="224">
                  <a:moveTo>
                    <a:pt x="100" y="223"/>
                  </a:moveTo>
                  <a:lnTo>
                    <a:pt x="100" y="221"/>
                  </a:lnTo>
                  <a:lnTo>
                    <a:pt x="101" y="215"/>
                  </a:lnTo>
                  <a:lnTo>
                    <a:pt x="101" y="208"/>
                  </a:lnTo>
                  <a:lnTo>
                    <a:pt x="101" y="199"/>
                  </a:lnTo>
                  <a:lnTo>
                    <a:pt x="101" y="189"/>
                  </a:lnTo>
                  <a:lnTo>
                    <a:pt x="100" y="180"/>
                  </a:lnTo>
                  <a:lnTo>
                    <a:pt x="98" y="172"/>
                  </a:lnTo>
                  <a:lnTo>
                    <a:pt x="96" y="165"/>
                  </a:lnTo>
                  <a:lnTo>
                    <a:pt x="92" y="159"/>
                  </a:lnTo>
                  <a:lnTo>
                    <a:pt x="88" y="152"/>
                  </a:lnTo>
                  <a:lnTo>
                    <a:pt x="82" y="143"/>
                  </a:lnTo>
                  <a:lnTo>
                    <a:pt x="76" y="135"/>
                  </a:lnTo>
                  <a:lnTo>
                    <a:pt x="72" y="127"/>
                  </a:lnTo>
                  <a:lnTo>
                    <a:pt x="67" y="120"/>
                  </a:lnTo>
                  <a:lnTo>
                    <a:pt x="64" y="116"/>
                  </a:lnTo>
                  <a:lnTo>
                    <a:pt x="63" y="114"/>
                  </a:lnTo>
                  <a:lnTo>
                    <a:pt x="55" y="5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00" y="223"/>
                  </a:lnTo>
                </a:path>
              </a:pathLst>
            </a:custGeom>
            <a:solidFill>
              <a:srgbClr val="CD96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11" name="Freeform 1066"/>
            <p:cNvSpPr>
              <a:spLocks/>
            </p:cNvSpPr>
            <p:nvPr/>
          </p:nvSpPr>
          <p:spPr bwMode="auto">
            <a:xfrm>
              <a:off x="4836" y="3186"/>
              <a:ext cx="43" cy="98"/>
            </a:xfrm>
            <a:custGeom>
              <a:avLst/>
              <a:gdLst>
                <a:gd name="T0" fmla="*/ 24 w 43"/>
                <a:gd name="T1" fmla="*/ 97 h 98"/>
                <a:gd name="T2" fmla="*/ 28 w 43"/>
                <a:gd name="T3" fmla="*/ 95 h 98"/>
                <a:gd name="T4" fmla="*/ 31 w 43"/>
                <a:gd name="T5" fmla="*/ 92 h 98"/>
                <a:gd name="T6" fmla="*/ 35 w 43"/>
                <a:gd name="T7" fmla="*/ 87 h 98"/>
                <a:gd name="T8" fmla="*/ 37 w 43"/>
                <a:gd name="T9" fmla="*/ 81 h 98"/>
                <a:gd name="T10" fmla="*/ 40 w 43"/>
                <a:gd name="T11" fmla="*/ 74 h 98"/>
                <a:gd name="T12" fmla="*/ 41 w 43"/>
                <a:gd name="T13" fmla="*/ 66 h 98"/>
                <a:gd name="T14" fmla="*/ 42 w 43"/>
                <a:gd name="T15" fmla="*/ 56 h 98"/>
                <a:gd name="T16" fmla="*/ 41 w 43"/>
                <a:gd name="T17" fmla="*/ 46 h 98"/>
                <a:gd name="T18" fmla="*/ 40 w 43"/>
                <a:gd name="T19" fmla="*/ 37 h 98"/>
                <a:gd name="T20" fmla="*/ 38 w 43"/>
                <a:gd name="T21" fmla="*/ 27 h 98"/>
                <a:gd name="T22" fmla="*/ 36 w 43"/>
                <a:gd name="T23" fmla="*/ 20 h 98"/>
                <a:gd name="T24" fmla="*/ 32 w 43"/>
                <a:gd name="T25" fmla="*/ 13 h 98"/>
                <a:gd name="T26" fmla="*/ 29 w 43"/>
                <a:gd name="T27" fmla="*/ 7 h 98"/>
                <a:gd name="T28" fmla="*/ 25 w 43"/>
                <a:gd name="T29" fmla="*/ 2 h 98"/>
                <a:gd name="T30" fmla="*/ 21 w 43"/>
                <a:gd name="T31" fmla="*/ 0 h 98"/>
                <a:gd name="T32" fmla="*/ 17 w 43"/>
                <a:gd name="T33" fmla="*/ 0 h 98"/>
                <a:gd name="T34" fmla="*/ 13 w 43"/>
                <a:gd name="T35" fmla="*/ 0 h 98"/>
                <a:gd name="T36" fmla="*/ 9 w 43"/>
                <a:gd name="T37" fmla="*/ 4 h 98"/>
                <a:gd name="T38" fmla="*/ 6 w 43"/>
                <a:gd name="T39" fmla="*/ 9 h 98"/>
                <a:gd name="T40" fmla="*/ 3 w 43"/>
                <a:gd name="T41" fmla="*/ 14 h 98"/>
                <a:gd name="T42" fmla="*/ 1 w 43"/>
                <a:gd name="T43" fmla="*/ 22 h 98"/>
                <a:gd name="T44" fmla="*/ 0 w 43"/>
                <a:gd name="T45" fmla="*/ 30 h 98"/>
                <a:gd name="T46" fmla="*/ 0 w 43"/>
                <a:gd name="T47" fmla="*/ 40 h 98"/>
                <a:gd name="T48" fmla="*/ 0 w 43"/>
                <a:gd name="T49" fmla="*/ 49 h 98"/>
                <a:gd name="T50" fmla="*/ 0 w 43"/>
                <a:gd name="T51" fmla="*/ 59 h 98"/>
                <a:gd name="T52" fmla="*/ 2 w 43"/>
                <a:gd name="T53" fmla="*/ 68 h 98"/>
                <a:gd name="T54" fmla="*/ 5 w 43"/>
                <a:gd name="T55" fmla="*/ 76 h 98"/>
                <a:gd name="T56" fmla="*/ 8 w 43"/>
                <a:gd name="T57" fmla="*/ 83 h 98"/>
                <a:gd name="T58" fmla="*/ 12 w 43"/>
                <a:gd name="T59" fmla="*/ 89 h 98"/>
                <a:gd name="T60" fmla="*/ 15 w 43"/>
                <a:gd name="T61" fmla="*/ 93 h 98"/>
                <a:gd name="T62" fmla="*/ 19 w 43"/>
                <a:gd name="T63" fmla="*/ 96 h 98"/>
                <a:gd name="T64" fmla="*/ 24 w 43"/>
                <a:gd name="T65" fmla="*/ 97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3"/>
                <a:gd name="T100" fmla="*/ 0 h 98"/>
                <a:gd name="T101" fmla="*/ 43 w 43"/>
                <a:gd name="T102" fmla="*/ 98 h 9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3" h="98">
                  <a:moveTo>
                    <a:pt x="24" y="97"/>
                  </a:moveTo>
                  <a:lnTo>
                    <a:pt x="28" y="95"/>
                  </a:lnTo>
                  <a:lnTo>
                    <a:pt x="31" y="92"/>
                  </a:lnTo>
                  <a:lnTo>
                    <a:pt x="35" y="87"/>
                  </a:lnTo>
                  <a:lnTo>
                    <a:pt x="37" y="81"/>
                  </a:lnTo>
                  <a:lnTo>
                    <a:pt x="40" y="74"/>
                  </a:lnTo>
                  <a:lnTo>
                    <a:pt x="41" y="66"/>
                  </a:lnTo>
                  <a:lnTo>
                    <a:pt x="42" y="56"/>
                  </a:lnTo>
                  <a:lnTo>
                    <a:pt x="41" y="46"/>
                  </a:lnTo>
                  <a:lnTo>
                    <a:pt x="40" y="37"/>
                  </a:lnTo>
                  <a:lnTo>
                    <a:pt x="38" y="27"/>
                  </a:lnTo>
                  <a:lnTo>
                    <a:pt x="36" y="20"/>
                  </a:lnTo>
                  <a:lnTo>
                    <a:pt x="32" y="13"/>
                  </a:lnTo>
                  <a:lnTo>
                    <a:pt x="29" y="7"/>
                  </a:lnTo>
                  <a:lnTo>
                    <a:pt x="25" y="2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9" y="4"/>
                  </a:lnTo>
                  <a:lnTo>
                    <a:pt x="6" y="9"/>
                  </a:lnTo>
                  <a:lnTo>
                    <a:pt x="3" y="14"/>
                  </a:lnTo>
                  <a:lnTo>
                    <a:pt x="1" y="22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0" y="59"/>
                  </a:lnTo>
                  <a:lnTo>
                    <a:pt x="2" y="68"/>
                  </a:lnTo>
                  <a:lnTo>
                    <a:pt x="5" y="76"/>
                  </a:lnTo>
                  <a:lnTo>
                    <a:pt x="8" y="83"/>
                  </a:lnTo>
                  <a:lnTo>
                    <a:pt x="12" y="89"/>
                  </a:lnTo>
                  <a:lnTo>
                    <a:pt x="15" y="93"/>
                  </a:lnTo>
                  <a:lnTo>
                    <a:pt x="19" y="96"/>
                  </a:lnTo>
                  <a:lnTo>
                    <a:pt x="24" y="9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12" name="Freeform 1067"/>
            <p:cNvSpPr>
              <a:spLocks/>
            </p:cNvSpPr>
            <p:nvPr/>
          </p:nvSpPr>
          <p:spPr bwMode="auto">
            <a:xfrm>
              <a:off x="4845" y="3203"/>
              <a:ext cx="25" cy="64"/>
            </a:xfrm>
            <a:custGeom>
              <a:avLst/>
              <a:gdLst>
                <a:gd name="T0" fmla="*/ 13 w 25"/>
                <a:gd name="T1" fmla="*/ 63 h 64"/>
                <a:gd name="T2" fmla="*/ 15 w 25"/>
                <a:gd name="T3" fmla="*/ 63 h 64"/>
                <a:gd name="T4" fmla="*/ 18 w 25"/>
                <a:gd name="T5" fmla="*/ 60 h 64"/>
                <a:gd name="T6" fmla="*/ 20 w 25"/>
                <a:gd name="T7" fmla="*/ 57 h 64"/>
                <a:gd name="T8" fmla="*/ 21 w 25"/>
                <a:gd name="T9" fmla="*/ 52 h 64"/>
                <a:gd name="T10" fmla="*/ 22 w 25"/>
                <a:gd name="T11" fmla="*/ 48 h 64"/>
                <a:gd name="T12" fmla="*/ 23 w 25"/>
                <a:gd name="T13" fmla="*/ 42 h 64"/>
                <a:gd name="T14" fmla="*/ 24 w 25"/>
                <a:gd name="T15" fmla="*/ 37 h 64"/>
                <a:gd name="T16" fmla="*/ 23 w 25"/>
                <a:gd name="T17" fmla="*/ 30 h 64"/>
                <a:gd name="T18" fmla="*/ 23 w 25"/>
                <a:gd name="T19" fmla="*/ 24 h 64"/>
                <a:gd name="T20" fmla="*/ 22 w 25"/>
                <a:gd name="T21" fmla="*/ 18 h 64"/>
                <a:gd name="T22" fmla="*/ 20 w 25"/>
                <a:gd name="T23" fmla="*/ 12 h 64"/>
                <a:gd name="T24" fmla="*/ 18 w 25"/>
                <a:gd name="T25" fmla="*/ 8 h 64"/>
                <a:gd name="T26" fmla="*/ 16 w 25"/>
                <a:gd name="T27" fmla="*/ 4 h 64"/>
                <a:gd name="T28" fmla="*/ 14 w 25"/>
                <a:gd name="T29" fmla="*/ 1 h 64"/>
                <a:gd name="T30" fmla="*/ 12 w 25"/>
                <a:gd name="T31" fmla="*/ 0 h 64"/>
                <a:gd name="T32" fmla="*/ 10 w 25"/>
                <a:gd name="T33" fmla="*/ 0 h 64"/>
                <a:gd name="T34" fmla="*/ 7 w 25"/>
                <a:gd name="T35" fmla="*/ 0 h 64"/>
                <a:gd name="T36" fmla="*/ 5 w 25"/>
                <a:gd name="T37" fmla="*/ 2 h 64"/>
                <a:gd name="T38" fmla="*/ 3 w 25"/>
                <a:gd name="T39" fmla="*/ 5 h 64"/>
                <a:gd name="T40" fmla="*/ 1 w 25"/>
                <a:gd name="T41" fmla="*/ 10 h 64"/>
                <a:gd name="T42" fmla="*/ 0 w 25"/>
                <a:gd name="T43" fmla="*/ 14 h 64"/>
                <a:gd name="T44" fmla="*/ 0 w 25"/>
                <a:gd name="T45" fmla="*/ 20 h 64"/>
                <a:gd name="T46" fmla="*/ 0 w 25"/>
                <a:gd name="T47" fmla="*/ 26 h 64"/>
                <a:gd name="T48" fmla="*/ 0 w 25"/>
                <a:gd name="T49" fmla="*/ 32 h 64"/>
                <a:gd name="T50" fmla="*/ 0 w 25"/>
                <a:gd name="T51" fmla="*/ 39 h 64"/>
                <a:gd name="T52" fmla="*/ 1 w 25"/>
                <a:gd name="T53" fmla="*/ 44 h 64"/>
                <a:gd name="T54" fmla="*/ 3 w 25"/>
                <a:gd name="T55" fmla="*/ 50 h 64"/>
                <a:gd name="T56" fmla="*/ 4 w 25"/>
                <a:gd name="T57" fmla="*/ 54 h 64"/>
                <a:gd name="T58" fmla="*/ 6 w 25"/>
                <a:gd name="T59" fmla="*/ 58 h 64"/>
                <a:gd name="T60" fmla="*/ 9 w 25"/>
                <a:gd name="T61" fmla="*/ 61 h 64"/>
                <a:gd name="T62" fmla="*/ 11 w 25"/>
                <a:gd name="T63" fmla="*/ 63 h 64"/>
                <a:gd name="T64" fmla="*/ 13 w 25"/>
                <a:gd name="T65" fmla="*/ 63 h 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"/>
                <a:gd name="T100" fmla="*/ 0 h 64"/>
                <a:gd name="T101" fmla="*/ 25 w 25"/>
                <a:gd name="T102" fmla="*/ 64 h 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" h="64">
                  <a:moveTo>
                    <a:pt x="13" y="63"/>
                  </a:moveTo>
                  <a:lnTo>
                    <a:pt x="15" y="63"/>
                  </a:lnTo>
                  <a:lnTo>
                    <a:pt x="18" y="60"/>
                  </a:lnTo>
                  <a:lnTo>
                    <a:pt x="20" y="57"/>
                  </a:lnTo>
                  <a:lnTo>
                    <a:pt x="21" y="52"/>
                  </a:lnTo>
                  <a:lnTo>
                    <a:pt x="22" y="48"/>
                  </a:lnTo>
                  <a:lnTo>
                    <a:pt x="23" y="42"/>
                  </a:lnTo>
                  <a:lnTo>
                    <a:pt x="24" y="37"/>
                  </a:lnTo>
                  <a:lnTo>
                    <a:pt x="23" y="30"/>
                  </a:lnTo>
                  <a:lnTo>
                    <a:pt x="23" y="24"/>
                  </a:lnTo>
                  <a:lnTo>
                    <a:pt x="22" y="18"/>
                  </a:lnTo>
                  <a:lnTo>
                    <a:pt x="20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5"/>
                  </a:lnTo>
                  <a:lnTo>
                    <a:pt x="1" y="10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1" y="44"/>
                  </a:lnTo>
                  <a:lnTo>
                    <a:pt x="3" y="50"/>
                  </a:lnTo>
                  <a:lnTo>
                    <a:pt x="4" y="54"/>
                  </a:lnTo>
                  <a:lnTo>
                    <a:pt x="6" y="58"/>
                  </a:lnTo>
                  <a:lnTo>
                    <a:pt x="9" y="61"/>
                  </a:lnTo>
                  <a:lnTo>
                    <a:pt x="11" y="63"/>
                  </a:lnTo>
                  <a:lnTo>
                    <a:pt x="13" y="6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13" name="Freeform 1068"/>
            <p:cNvSpPr>
              <a:spLocks/>
            </p:cNvSpPr>
            <p:nvPr/>
          </p:nvSpPr>
          <p:spPr bwMode="auto">
            <a:xfrm>
              <a:off x="4915" y="3205"/>
              <a:ext cx="213" cy="80"/>
            </a:xfrm>
            <a:custGeom>
              <a:avLst/>
              <a:gdLst>
                <a:gd name="T0" fmla="*/ 0 w 213"/>
                <a:gd name="T1" fmla="*/ 44 h 80"/>
                <a:gd name="T2" fmla="*/ 0 w 213"/>
                <a:gd name="T3" fmla="*/ 45 h 80"/>
                <a:gd name="T4" fmla="*/ 0 w 213"/>
                <a:gd name="T5" fmla="*/ 47 h 80"/>
                <a:gd name="T6" fmla="*/ 1 w 213"/>
                <a:gd name="T7" fmla="*/ 49 h 80"/>
                <a:gd name="T8" fmla="*/ 2 w 213"/>
                <a:gd name="T9" fmla="*/ 51 h 80"/>
                <a:gd name="T10" fmla="*/ 4 w 213"/>
                <a:gd name="T11" fmla="*/ 53 h 80"/>
                <a:gd name="T12" fmla="*/ 6 w 213"/>
                <a:gd name="T13" fmla="*/ 55 h 80"/>
                <a:gd name="T14" fmla="*/ 8 w 213"/>
                <a:gd name="T15" fmla="*/ 57 h 80"/>
                <a:gd name="T16" fmla="*/ 10 w 213"/>
                <a:gd name="T17" fmla="*/ 57 h 80"/>
                <a:gd name="T18" fmla="*/ 19 w 213"/>
                <a:gd name="T19" fmla="*/ 55 h 80"/>
                <a:gd name="T20" fmla="*/ 42 w 213"/>
                <a:gd name="T21" fmla="*/ 50 h 80"/>
                <a:gd name="T22" fmla="*/ 73 w 213"/>
                <a:gd name="T23" fmla="*/ 41 h 80"/>
                <a:gd name="T24" fmla="*/ 107 w 213"/>
                <a:gd name="T25" fmla="*/ 32 h 80"/>
                <a:gd name="T26" fmla="*/ 143 w 213"/>
                <a:gd name="T27" fmla="*/ 24 h 80"/>
                <a:gd name="T28" fmla="*/ 172 w 213"/>
                <a:gd name="T29" fmla="*/ 15 h 80"/>
                <a:gd name="T30" fmla="*/ 194 w 213"/>
                <a:gd name="T31" fmla="*/ 10 h 80"/>
                <a:gd name="T32" fmla="*/ 202 w 213"/>
                <a:gd name="T33" fmla="*/ 8 h 80"/>
                <a:gd name="T34" fmla="*/ 206 w 213"/>
                <a:gd name="T35" fmla="*/ 0 h 80"/>
                <a:gd name="T36" fmla="*/ 206 w 213"/>
                <a:gd name="T37" fmla="*/ 0 h 80"/>
                <a:gd name="T38" fmla="*/ 207 w 213"/>
                <a:gd name="T39" fmla="*/ 0 h 80"/>
                <a:gd name="T40" fmla="*/ 208 w 213"/>
                <a:gd name="T41" fmla="*/ 0 h 80"/>
                <a:gd name="T42" fmla="*/ 209 w 213"/>
                <a:gd name="T43" fmla="*/ 0 h 80"/>
                <a:gd name="T44" fmla="*/ 210 w 213"/>
                <a:gd name="T45" fmla="*/ 0 h 80"/>
                <a:gd name="T46" fmla="*/ 211 w 213"/>
                <a:gd name="T47" fmla="*/ 1 h 80"/>
                <a:gd name="T48" fmla="*/ 211 w 213"/>
                <a:gd name="T49" fmla="*/ 3 h 80"/>
                <a:gd name="T50" fmla="*/ 212 w 213"/>
                <a:gd name="T51" fmla="*/ 5 h 80"/>
                <a:gd name="T52" fmla="*/ 211 w 213"/>
                <a:gd name="T53" fmla="*/ 8 h 80"/>
                <a:gd name="T54" fmla="*/ 211 w 213"/>
                <a:gd name="T55" fmla="*/ 12 h 80"/>
                <a:gd name="T56" fmla="*/ 209 w 213"/>
                <a:gd name="T57" fmla="*/ 15 h 80"/>
                <a:gd name="T58" fmla="*/ 208 w 213"/>
                <a:gd name="T59" fmla="*/ 18 h 80"/>
                <a:gd name="T60" fmla="*/ 207 w 213"/>
                <a:gd name="T61" fmla="*/ 22 h 80"/>
                <a:gd name="T62" fmla="*/ 206 w 213"/>
                <a:gd name="T63" fmla="*/ 24 h 80"/>
                <a:gd name="T64" fmla="*/ 205 w 213"/>
                <a:gd name="T65" fmla="*/ 26 h 80"/>
                <a:gd name="T66" fmla="*/ 205 w 213"/>
                <a:gd name="T67" fmla="*/ 26 h 80"/>
                <a:gd name="T68" fmla="*/ 197 w 213"/>
                <a:gd name="T69" fmla="*/ 28 h 80"/>
                <a:gd name="T70" fmla="*/ 175 w 213"/>
                <a:gd name="T71" fmla="*/ 35 h 80"/>
                <a:gd name="T72" fmla="*/ 144 w 213"/>
                <a:gd name="T73" fmla="*/ 43 h 80"/>
                <a:gd name="T74" fmla="*/ 108 w 213"/>
                <a:gd name="T75" fmla="*/ 53 h 80"/>
                <a:gd name="T76" fmla="*/ 73 w 213"/>
                <a:gd name="T77" fmla="*/ 63 h 80"/>
                <a:gd name="T78" fmla="*/ 41 w 213"/>
                <a:gd name="T79" fmla="*/ 71 h 80"/>
                <a:gd name="T80" fmla="*/ 19 w 213"/>
                <a:gd name="T81" fmla="*/ 77 h 80"/>
                <a:gd name="T82" fmla="*/ 9 w 213"/>
                <a:gd name="T83" fmla="*/ 79 h 80"/>
                <a:gd name="T84" fmla="*/ 8 w 213"/>
                <a:gd name="T85" fmla="*/ 77 h 80"/>
                <a:gd name="T86" fmla="*/ 6 w 213"/>
                <a:gd name="T87" fmla="*/ 75 h 80"/>
                <a:gd name="T88" fmla="*/ 5 w 213"/>
                <a:gd name="T89" fmla="*/ 72 h 80"/>
                <a:gd name="T90" fmla="*/ 3 w 213"/>
                <a:gd name="T91" fmla="*/ 70 h 80"/>
                <a:gd name="T92" fmla="*/ 2 w 213"/>
                <a:gd name="T93" fmla="*/ 67 h 80"/>
                <a:gd name="T94" fmla="*/ 2 w 213"/>
                <a:gd name="T95" fmla="*/ 65 h 80"/>
                <a:gd name="T96" fmla="*/ 1 w 213"/>
                <a:gd name="T97" fmla="*/ 65 h 80"/>
                <a:gd name="T98" fmla="*/ 1 w 213"/>
                <a:gd name="T99" fmla="*/ 64 h 80"/>
                <a:gd name="T100" fmla="*/ 0 w 213"/>
                <a:gd name="T101" fmla="*/ 44 h 8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13"/>
                <a:gd name="T154" fmla="*/ 0 h 80"/>
                <a:gd name="T155" fmla="*/ 213 w 213"/>
                <a:gd name="T156" fmla="*/ 80 h 8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13" h="80">
                  <a:moveTo>
                    <a:pt x="0" y="44"/>
                  </a:moveTo>
                  <a:lnTo>
                    <a:pt x="0" y="45"/>
                  </a:lnTo>
                  <a:lnTo>
                    <a:pt x="0" y="47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4" y="53"/>
                  </a:lnTo>
                  <a:lnTo>
                    <a:pt x="6" y="55"/>
                  </a:lnTo>
                  <a:lnTo>
                    <a:pt x="8" y="57"/>
                  </a:lnTo>
                  <a:lnTo>
                    <a:pt x="10" y="57"/>
                  </a:lnTo>
                  <a:lnTo>
                    <a:pt x="19" y="55"/>
                  </a:lnTo>
                  <a:lnTo>
                    <a:pt x="42" y="50"/>
                  </a:lnTo>
                  <a:lnTo>
                    <a:pt x="73" y="41"/>
                  </a:lnTo>
                  <a:lnTo>
                    <a:pt x="107" y="32"/>
                  </a:lnTo>
                  <a:lnTo>
                    <a:pt x="143" y="24"/>
                  </a:lnTo>
                  <a:lnTo>
                    <a:pt x="172" y="15"/>
                  </a:lnTo>
                  <a:lnTo>
                    <a:pt x="194" y="10"/>
                  </a:lnTo>
                  <a:lnTo>
                    <a:pt x="202" y="8"/>
                  </a:lnTo>
                  <a:lnTo>
                    <a:pt x="206" y="0"/>
                  </a:lnTo>
                  <a:lnTo>
                    <a:pt x="207" y="0"/>
                  </a:lnTo>
                  <a:lnTo>
                    <a:pt x="208" y="0"/>
                  </a:lnTo>
                  <a:lnTo>
                    <a:pt x="209" y="0"/>
                  </a:lnTo>
                  <a:lnTo>
                    <a:pt x="210" y="0"/>
                  </a:lnTo>
                  <a:lnTo>
                    <a:pt x="211" y="1"/>
                  </a:lnTo>
                  <a:lnTo>
                    <a:pt x="211" y="3"/>
                  </a:lnTo>
                  <a:lnTo>
                    <a:pt x="212" y="5"/>
                  </a:lnTo>
                  <a:lnTo>
                    <a:pt x="211" y="8"/>
                  </a:lnTo>
                  <a:lnTo>
                    <a:pt x="211" y="12"/>
                  </a:lnTo>
                  <a:lnTo>
                    <a:pt x="209" y="15"/>
                  </a:lnTo>
                  <a:lnTo>
                    <a:pt x="208" y="18"/>
                  </a:lnTo>
                  <a:lnTo>
                    <a:pt x="207" y="22"/>
                  </a:lnTo>
                  <a:lnTo>
                    <a:pt x="206" y="24"/>
                  </a:lnTo>
                  <a:lnTo>
                    <a:pt x="205" y="26"/>
                  </a:lnTo>
                  <a:lnTo>
                    <a:pt x="197" y="28"/>
                  </a:lnTo>
                  <a:lnTo>
                    <a:pt x="175" y="35"/>
                  </a:lnTo>
                  <a:lnTo>
                    <a:pt x="144" y="43"/>
                  </a:lnTo>
                  <a:lnTo>
                    <a:pt x="108" y="53"/>
                  </a:lnTo>
                  <a:lnTo>
                    <a:pt x="73" y="63"/>
                  </a:lnTo>
                  <a:lnTo>
                    <a:pt x="41" y="71"/>
                  </a:lnTo>
                  <a:lnTo>
                    <a:pt x="19" y="77"/>
                  </a:lnTo>
                  <a:lnTo>
                    <a:pt x="9" y="79"/>
                  </a:lnTo>
                  <a:lnTo>
                    <a:pt x="8" y="77"/>
                  </a:lnTo>
                  <a:lnTo>
                    <a:pt x="6" y="75"/>
                  </a:lnTo>
                  <a:lnTo>
                    <a:pt x="5" y="72"/>
                  </a:lnTo>
                  <a:lnTo>
                    <a:pt x="3" y="70"/>
                  </a:lnTo>
                  <a:lnTo>
                    <a:pt x="2" y="67"/>
                  </a:lnTo>
                  <a:lnTo>
                    <a:pt x="2" y="65"/>
                  </a:lnTo>
                  <a:lnTo>
                    <a:pt x="1" y="65"/>
                  </a:lnTo>
                  <a:lnTo>
                    <a:pt x="1" y="64"/>
                  </a:lnTo>
                  <a:lnTo>
                    <a:pt x="0" y="44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14" name="Freeform 1069"/>
            <p:cNvSpPr>
              <a:spLocks/>
            </p:cNvSpPr>
            <p:nvPr/>
          </p:nvSpPr>
          <p:spPr bwMode="auto">
            <a:xfrm>
              <a:off x="4884" y="3070"/>
              <a:ext cx="161" cy="80"/>
            </a:xfrm>
            <a:custGeom>
              <a:avLst/>
              <a:gdLst>
                <a:gd name="T0" fmla="*/ 8 w 161"/>
                <a:gd name="T1" fmla="*/ 79 h 80"/>
                <a:gd name="T2" fmla="*/ 11 w 161"/>
                <a:gd name="T3" fmla="*/ 79 h 80"/>
                <a:gd name="T4" fmla="*/ 16 w 161"/>
                <a:gd name="T5" fmla="*/ 78 h 80"/>
                <a:gd name="T6" fmla="*/ 25 w 161"/>
                <a:gd name="T7" fmla="*/ 77 h 80"/>
                <a:gd name="T8" fmla="*/ 36 w 161"/>
                <a:gd name="T9" fmla="*/ 76 h 80"/>
                <a:gd name="T10" fmla="*/ 49 w 161"/>
                <a:gd name="T11" fmla="*/ 74 h 80"/>
                <a:gd name="T12" fmla="*/ 64 w 161"/>
                <a:gd name="T13" fmla="*/ 71 h 80"/>
                <a:gd name="T14" fmla="*/ 80 w 161"/>
                <a:gd name="T15" fmla="*/ 68 h 80"/>
                <a:gd name="T16" fmla="*/ 95 w 161"/>
                <a:gd name="T17" fmla="*/ 64 h 80"/>
                <a:gd name="T18" fmla="*/ 109 w 161"/>
                <a:gd name="T19" fmla="*/ 61 h 80"/>
                <a:gd name="T20" fmla="*/ 122 w 161"/>
                <a:gd name="T21" fmla="*/ 57 h 80"/>
                <a:gd name="T22" fmla="*/ 133 w 161"/>
                <a:gd name="T23" fmla="*/ 53 h 80"/>
                <a:gd name="T24" fmla="*/ 143 w 161"/>
                <a:gd name="T25" fmla="*/ 50 h 80"/>
                <a:gd name="T26" fmla="*/ 150 w 161"/>
                <a:gd name="T27" fmla="*/ 47 h 80"/>
                <a:gd name="T28" fmla="*/ 155 w 161"/>
                <a:gd name="T29" fmla="*/ 46 h 80"/>
                <a:gd name="T30" fmla="*/ 159 w 161"/>
                <a:gd name="T31" fmla="*/ 44 h 80"/>
                <a:gd name="T32" fmla="*/ 160 w 161"/>
                <a:gd name="T33" fmla="*/ 43 h 80"/>
                <a:gd name="T34" fmla="*/ 144 w 161"/>
                <a:gd name="T35" fmla="*/ 0 h 80"/>
                <a:gd name="T36" fmla="*/ 0 w 161"/>
                <a:gd name="T37" fmla="*/ 28 h 80"/>
                <a:gd name="T38" fmla="*/ 5 w 161"/>
                <a:gd name="T39" fmla="*/ 79 h 80"/>
                <a:gd name="T40" fmla="*/ 8 w 161"/>
                <a:gd name="T41" fmla="*/ 79 h 8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1"/>
                <a:gd name="T64" fmla="*/ 0 h 80"/>
                <a:gd name="T65" fmla="*/ 161 w 161"/>
                <a:gd name="T66" fmla="*/ 80 h 8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1" h="80">
                  <a:moveTo>
                    <a:pt x="8" y="79"/>
                  </a:moveTo>
                  <a:lnTo>
                    <a:pt x="11" y="79"/>
                  </a:lnTo>
                  <a:lnTo>
                    <a:pt x="16" y="78"/>
                  </a:lnTo>
                  <a:lnTo>
                    <a:pt x="25" y="77"/>
                  </a:lnTo>
                  <a:lnTo>
                    <a:pt x="36" y="76"/>
                  </a:lnTo>
                  <a:lnTo>
                    <a:pt x="49" y="74"/>
                  </a:lnTo>
                  <a:lnTo>
                    <a:pt x="64" y="71"/>
                  </a:lnTo>
                  <a:lnTo>
                    <a:pt x="80" y="68"/>
                  </a:lnTo>
                  <a:lnTo>
                    <a:pt x="95" y="64"/>
                  </a:lnTo>
                  <a:lnTo>
                    <a:pt x="109" y="61"/>
                  </a:lnTo>
                  <a:lnTo>
                    <a:pt x="122" y="57"/>
                  </a:lnTo>
                  <a:lnTo>
                    <a:pt x="133" y="53"/>
                  </a:lnTo>
                  <a:lnTo>
                    <a:pt x="143" y="50"/>
                  </a:lnTo>
                  <a:lnTo>
                    <a:pt x="150" y="47"/>
                  </a:lnTo>
                  <a:lnTo>
                    <a:pt x="155" y="46"/>
                  </a:lnTo>
                  <a:lnTo>
                    <a:pt x="159" y="44"/>
                  </a:lnTo>
                  <a:lnTo>
                    <a:pt x="160" y="43"/>
                  </a:lnTo>
                  <a:lnTo>
                    <a:pt x="144" y="0"/>
                  </a:lnTo>
                  <a:lnTo>
                    <a:pt x="0" y="28"/>
                  </a:lnTo>
                  <a:lnTo>
                    <a:pt x="5" y="79"/>
                  </a:lnTo>
                  <a:lnTo>
                    <a:pt x="8" y="79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15" name="Freeform 1070"/>
            <p:cNvSpPr>
              <a:spLocks/>
            </p:cNvSpPr>
            <p:nvPr/>
          </p:nvSpPr>
          <p:spPr bwMode="auto">
            <a:xfrm>
              <a:off x="4912" y="3081"/>
              <a:ext cx="127" cy="62"/>
            </a:xfrm>
            <a:custGeom>
              <a:avLst/>
              <a:gdLst>
                <a:gd name="T0" fmla="*/ 28 w 127"/>
                <a:gd name="T1" fmla="*/ 60 h 62"/>
                <a:gd name="T2" fmla="*/ 42 w 127"/>
                <a:gd name="T3" fmla="*/ 56 h 62"/>
                <a:gd name="T4" fmla="*/ 62 w 127"/>
                <a:gd name="T5" fmla="*/ 52 h 62"/>
                <a:gd name="T6" fmla="*/ 78 w 127"/>
                <a:gd name="T7" fmla="*/ 48 h 62"/>
                <a:gd name="T8" fmla="*/ 88 w 127"/>
                <a:gd name="T9" fmla="*/ 45 h 62"/>
                <a:gd name="T10" fmla="*/ 102 w 127"/>
                <a:gd name="T11" fmla="*/ 42 h 62"/>
                <a:gd name="T12" fmla="*/ 115 w 127"/>
                <a:gd name="T13" fmla="*/ 37 h 62"/>
                <a:gd name="T14" fmla="*/ 125 w 127"/>
                <a:gd name="T15" fmla="*/ 33 h 62"/>
                <a:gd name="T16" fmla="*/ 125 w 127"/>
                <a:gd name="T17" fmla="*/ 27 h 62"/>
                <a:gd name="T18" fmla="*/ 122 w 127"/>
                <a:gd name="T19" fmla="*/ 18 h 62"/>
                <a:gd name="T20" fmla="*/ 118 w 127"/>
                <a:gd name="T21" fmla="*/ 8 h 62"/>
                <a:gd name="T22" fmla="*/ 116 w 127"/>
                <a:gd name="T23" fmla="*/ 1 h 62"/>
                <a:gd name="T24" fmla="*/ 114 w 127"/>
                <a:gd name="T25" fmla="*/ 0 h 62"/>
                <a:gd name="T26" fmla="*/ 107 w 127"/>
                <a:gd name="T27" fmla="*/ 1 h 62"/>
                <a:gd name="T28" fmla="*/ 96 w 127"/>
                <a:gd name="T29" fmla="*/ 3 h 62"/>
                <a:gd name="T30" fmla="*/ 84 w 127"/>
                <a:gd name="T31" fmla="*/ 5 h 62"/>
                <a:gd name="T32" fmla="*/ 75 w 127"/>
                <a:gd name="T33" fmla="*/ 9 h 62"/>
                <a:gd name="T34" fmla="*/ 66 w 127"/>
                <a:gd name="T35" fmla="*/ 12 h 62"/>
                <a:gd name="T36" fmla="*/ 61 w 127"/>
                <a:gd name="T37" fmla="*/ 17 h 62"/>
                <a:gd name="T38" fmla="*/ 62 w 127"/>
                <a:gd name="T39" fmla="*/ 20 h 62"/>
                <a:gd name="T40" fmla="*/ 77 w 127"/>
                <a:gd name="T41" fmla="*/ 24 h 62"/>
                <a:gd name="T42" fmla="*/ 86 w 127"/>
                <a:gd name="T43" fmla="*/ 28 h 62"/>
                <a:gd name="T44" fmla="*/ 80 w 127"/>
                <a:gd name="T45" fmla="*/ 34 h 62"/>
                <a:gd name="T46" fmla="*/ 68 w 127"/>
                <a:gd name="T47" fmla="*/ 40 h 62"/>
                <a:gd name="T48" fmla="*/ 57 w 127"/>
                <a:gd name="T49" fmla="*/ 47 h 62"/>
                <a:gd name="T50" fmla="*/ 42 w 127"/>
                <a:gd name="T51" fmla="*/ 51 h 62"/>
                <a:gd name="T52" fmla="*/ 25 w 127"/>
                <a:gd name="T53" fmla="*/ 54 h 62"/>
                <a:gd name="T54" fmla="*/ 10 w 127"/>
                <a:gd name="T55" fmla="*/ 57 h 62"/>
                <a:gd name="T56" fmla="*/ 0 w 127"/>
                <a:gd name="T57" fmla="*/ 60 h 62"/>
                <a:gd name="T58" fmla="*/ 3 w 127"/>
                <a:gd name="T59" fmla="*/ 61 h 62"/>
                <a:gd name="T60" fmla="*/ 14 w 127"/>
                <a:gd name="T61" fmla="*/ 61 h 62"/>
                <a:gd name="T62" fmla="*/ 25 w 127"/>
                <a:gd name="T63" fmla="*/ 60 h 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7"/>
                <a:gd name="T97" fmla="*/ 0 h 62"/>
                <a:gd name="T98" fmla="*/ 127 w 127"/>
                <a:gd name="T99" fmla="*/ 62 h 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7" h="62">
                  <a:moveTo>
                    <a:pt x="26" y="60"/>
                  </a:moveTo>
                  <a:lnTo>
                    <a:pt x="28" y="60"/>
                  </a:lnTo>
                  <a:lnTo>
                    <a:pt x="34" y="58"/>
                  </a:lnTo>
                  <a:lnTo>
                    <a:pt x="42" y="56"/>
                  </a:lnTo>
                  <a:lnTo>
                    <a:pt x="51" y="54"/>
                  </a:lnTo>
                  <a:lnTo>
                    <a:pt x="62" y="52"/>
                  </a:lnTo>
                  <a:lnTo>
                    <a:pt x="71" y="49"/>
                  </a:lnTo>
                  <a:lnTo>
                    <a:pt x="78" y="48"/>
                  </a:lnTo>
                  <a:lnTo>
                    <a:pt x="84" y="47"/>
                  </a:lnTo>
                  <a:lnTo>
                    <a:pt x="88" y="45"/>
                  </a:lnTo>
                  <a:lnTo>
                    <a:pt x="95" y="44"/>
                  </a:lnTo>
                  <a:lnTo>
                    <a:pt x="102" y="42"/>
                  </a:lnTo>
                  <a:lnTo>
                    <a:pt x="109" y="39"/>
                  </a:lnTo>
                  <a:lnTo>
                    <a:pt x="115" y="37"/>
                  </a:lnTo>
                  <a:lnTo>
                    <a:pt x="121" y="35"/>
                  </a:lnTo>
                  <a:lnTo>
                    <a:pt x="125" y="33"/>
                  </a:lnTo>
                  <a:lnTo>
                    <a:pt x="126" y="30"/>
                  </a:lnTo>
                  <a:lnTo>
                    <a:pt x="125" y="27"/>
                  </a:lnTo>
                  <a:lnTo>
                    <a:pt x="124" y="23"/>
                  </a:lnTo>
                  <a:lnTo>
                    <a:pt x="122" y="18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7" y="4"/>
                  </a:lnTo>
                  <a:lnTo>
                    <a:pt x="116" y="1"/>
                  </a:lnTo>
                  <a:lnTo>
                    <a:pt x="115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7" y="1"/>
                  </a:lnTo>
                  <a:lnTo>
                    <a:pt x="101" y="2"/>
                  </a:lnTo>
                  <a:lnTo>
                    <a:pt x="96" y="3"/>
                  </a:lnTo>
                  <a:lnTo>
                    <a:pt x="89" y="4"/>
                  </a:lnTo>
                  <a:lnTo>
                    <a:pt x="84" y="5"/>
                  </a:lnTo>
                  <a:lnTo>
                    <a:pt x="79" y="7"/>
                  </a:lnTo>
                  <a:lnTo>
                    <a:pt x="75" y="9"/>
                  </a:lnTo>
                  <a:lnTo>
                    <a:pt x="70" y="11"/>
                  </a:lnTo>
                  <a:lnTo>
                    <a:pt x="66" y="12"/>
                  </a:lnTo>
                  <a:lnTo>
                    <a:pt x="63" y="14"/>
                  </a:lnTo>
                  <a:lnTo>
                    <a:pt x="61" y="17"/>
                  </a:lnTo>
                  <a:lnTo>
                    <a:pt x="61" y="19"/>
                  </a:lnTo>
                  <a:lnTo>
                    <a:pt x="62" y="20"/>
                  </a:lnTo>
                  <a:lnTo>
                    <a:pt x="66" y="21"/>
                  </a:lnTo>
                  <a:lnTo>
                    <a:pt x="77" y="24"/>
                  </a:lnTo>
                  <a:lnTo>
                    <a:pt x="84" y="25"/>
                  </a:lnTo>
                  <a:lnTo>
                    <a:pt x="86" y="28"/>
                  </a:lnTo>
                  <a:lnTo>
                    <a:pt x="84" y="31"/>
                  </a:lnTo>
                  <a:lnTo>
                    <a:pt x="80" y="34"/>
                  </a:lnTo>
                  <a:lnTo>
                    <a:pt x="75" y="36"/>
                  </a:lnTo>
                  <a:lnTo>
                    <a:pt x="68" y="40"/>
                  </a:lnTo>
                  <a:lnTo>
                    <a:pt x="63" y="43"/>
                  </a:lnTo>
                  <a:lnTo>
                    <a:pt x="57" y="47"/>
                  </a:lnTo>
                  <a:lnTo>
                    <a:pt x="50" y="49"/>
                  </a:lnTo>
                  <a:lnTo>
                    <a:pt x="42" y="51"/>
                  </a:lnTo>
                  <a:lnTo>
                    <a:pt x="34" y="53"/>
                  </a:lnTo>
                  <a:lnTo>
                    <a:pt x="25" y="54"/>
                  </a:lnTo>
                  <a:lnTo>
                    <a:pt x="17" y="56"/>
                  </a:lnTo>
                  <a:lnTo>
                    <a:pt x="10" y="57"/>
                  </a:lnTo>
                  <a:lnTo>
                    <a:pt x="3" y="59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3" y="61"/>
                  </a:lnTo>
                  <a:lnTo>
                    <a:pt x="9" y="61"/>
                  </a:lnTo>
                  <a:lnTo>
                    <a:pt x="14" y="61"/>
                  </a:lnTo>
                  <a:lnTo>
                    <a:pt x="20" y="60"/>
                  </a:lnTo>
                  <a:lnTo>
                    <a:pt x="25" y="60"/>
                  </a:lnTo>
                  <a:lnTo>
                    <a:pt x="26" y="60"/>
                  </a:lnTo>
                </a:path>
              </a:pathLst>
            </a:custGeom>
            <a:solidFill>
              <a:srgbClr val="CBCBCB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16" name="Freeform 1071"/>
            <p:cNvSpPr>
              <a:spLocks/>
            </p:cNvSpPr>
            <p:nvPr/>
          </p:nvSpPr>
          <p:spPr bwMode="auto">
            <a:xfrm>
              <a:off x="4932" y="3222"/>
              <a:ext cx="31" cy="35"/>
            </a:xfrm>
            <a:custGeom>
              <a:avLst/>
              <a:gdLst>
                <a:gd name="T0" fmla="*/ 0 w 31"/>
                <a:gd name="T1" fmla="*/ 7 h 35"/>
                <a:gd name="T2" fmla="*/ 30 w 31"/>
                <a:gd name="T3" fmla="*/ 0 h 35"/>
                <a:gd name="T4" fmla="*/ 30 w 31"/>
                <a:gd name="T5" fmla="*/ 25 h 35"/>
                <a:gd name="T6" fmla="*/ 0 w 31"/>
                <a:gd name="T7" fmla="*/ 34 h 35"/>
                <a:gd name="T8" fmla="*/ 0 w 31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5"/>
                <a:gd name="T17" fmla="*/ 31 w 31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5">
                  <a:moveTo>
                    <a:pt x="0" y="7"/>
                  </a:moveTo>
                  <a:lnTo>
                    <a:pt x="30" y="0"/>
                  </a:lnTo>
                  <a:lnTo>
                    <a:pt x="30" y="25"/>
                  </a:lnTo>
                  <a:lnTo>
                    <a:pt x="0" y="34"/>
                  </a:lnTo>
                  <a:lnTo>
                    <a:pt x="0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17" name="Freeform 1072"/>
            <p:cNvSpPr>
              <a:spLocks/>
            </p:cNvSpPr>
            <p:nvPr/>
          </p:nvSpPr>
          <p:spPr bwMode="auto">
            <a:xfrm>
              <a:off x="5077" y="3182"/>
              <a:ext cx="31" cy="35"/>
            </a:xfrm>
            <a:custGeom>
              <a:avLst/>
              <a:gdLst>
                <a:gd name="T0" fmla="*/ 0 w 31"/>
                <a:gd name="T1" fmla="*/ 8 h 35"/>
                <a:gd name="T2" fmla="*/ 30 w 31"/>
                <a:gd name="T3" fmla="*/ 0 h 35"/>
                <a:gd name="T4" fmla="*/ 30 w 31"/>
                <a:gd name="T5" fmla="*/ 25 h 35"/>
                <a:gd name="T6" fmla="*/ 0 w 31"/>
                <a:gd name="T7" fmla="*/ 34 h 35"/>
                <a:gd name="T8" fmla="*/ 0 w 31"/>
                <a:gd name="T9" fmla="*/ 8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5"/>
                <a:gd name="T17" fmla="*/ 31 w 31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5">
                  <a:moveTo>
                    <a:pt x="0" y="8"/>
                  </a:moveTo>
                  <a:lnTo>
                    <a:pt x="30" y="0"/>
                  </a:lnTo>
                  <a:lnTo>
                    <a:pt x="30" y="25"/>
                  </a:lnTo>
                  <a:lnTo>
                    <a:pt x="0" y="34"/>
                  </a:lnTo>
                  <a:lnTo>
                    <a:pt x="0" y="8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18" name="Line 1073"/>
            <p:cNvSpPr>
              <a:spLocks noChangeShapeType="1"/>
            </p:cNvSpPr>
            <p:nvPr/>
          </p:nvSpPr>
          <p:spPr bwMode="auto">
            <a:xfrm flipV="1">
              <a:off x="4928" y="3194"/>
              <a:ext cx="181" cy="48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19" name="Freeform 1074"/>
            <p:cNvSpPr>
              <a:spLocks/>
            </p:cNvSpPr>
            <p:nvPr/>
          </p:nvSpPr>
          <p:spPr bwMode="auto">
            <a:xfrm>
              <a:off x="4928" y="3194"/>
              <a:ext cx="182" cy="49"/>
            </a:xfrm>
            <a:custGeom>
              <a:avLst/>
              <a:gdLst>
                <a:gd name="T0" fmla="*/ 0 w 182"/>
                <a:gd name="T1" fmla="*/ 48 h 49"/>
                <a:gd name="T2" fmla="*/ 181 w 182"/>
                <a:gd name="T3" fmla="*/ 0 h 49"/>
                <a:gd name="T4" fmla="*/ 0 w 182"/>
                <a:gd name="T5" fmla="*/ 48 h 49"/>
                <a:gd name="T6" fmla="*/ 0 60000 65536"/>
                <a:gd name="T7" fmla="*/ 0 60000 65536"/>
                <a:gd name="T8" fmla="*/ 0 60000 65536"/>
                <a:gd name="T9" fmla="*/ 0 w 182"/>
                <a:gd name="T10" fmla="*/ 0 h 49"/>
                <a:gd name="T11" fmla="*/ 182 w 182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49">
                  <a:moveTo>
                    <a:pt x="0" y="48"/>
                  </a:moveTo>
                  <a:lnTo>
                    <a:pt x="181" y="0"/>
                  </a:lnTo>
                  <a:lnTo>
                    <a:pt x="0" y="4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20" name="Freeform 1075"/>
            <p:cNvSpPr>
              <a:spLocks/>
            </p:cNvSpPr>
            <p:nvPr/>
          </p:nvSpPr>
          <p:spPr bwMode="auto">
            <a:xfrm>
              <a:off x="4932" y="3123"/>
              <a:ext cx="147" cy="129"/>
            </a:xfrm>
            <a:custGeom>
              <a:avLst/>
              <a:gdLst>
                <a:gd name="T0" fmla="*/ 38 w 147"/>
                <a:gd name="T1" fmla="*/ 120 h 129"/>
                <a:gd name="T2" fmla="*/ 38 w 147"/>
                <a:gd name="T3" fmla="*/ 118 h 129"/>
                <a:gd name="T4" fmla="*/ 38 w 147"/>
                <a:gd name="T5" fmla="*/ 114 h 129"/>
                <a:gd name="T6" fmla="*/ 37 w 147"/>
                <a:gd name="T7" fmla="*/ 106 h 129"/>
                <a:gd name="T8" fmla="*/ 37 w 147"/>
                <a:gd name="T9" fmla="*/ 99 h 129"/>
                <a:gd name="T10" fmla="*/ 36 w 147"/>
                <a:gd name="T11" fmla="*/ 91 h 129"/>
                <a:gd name="T12" fmla="*/ 36 w 147"/>
                <a:gd name="T13" fmla="*/ 83 h 129"/>
                <a:gd name="T14" fmla="*/ 35 w 147"/>
                <a:gd name="T15" fmla="*/ 77 h 129"/>
                <a:gd name="T16" fmla="*/ 33 w 147"/>
                <a:gd name="T17" fmla="*/ 73 h 129"/>
                <a:gd name="T18" fmla="*/ 29 w 147"/>
                <a:gd name="T19" fmla="*/ 68 h 129"/>
                <a:gd name="T20" fmla="*/ 24 w 147"/>
                <a:gd name="T21" fmla="*/ 61 h 129"/>
                <a:gd name="T22" fmla="*/ 19 w 147"/>
                <a:gd name="T23" fmla="*/ 53 h 129"/>
                <a:gd name="T24" fmla="*/ 13 w 147"/>
                <a:gd name="T25" fmla="*/ 46 h 129"/>
                <a:gd name="T26" fmla="*/ 8 w 147"/>
                <a:gd name="T27" fmla="*/ 37 h 129"/>
                <a:gd name="T28" fmla="*/ 3 w 147"/>
                <a:gd name="T29" fmla="*/ 31 h 129"/>
                <a:gd name="T30" fmla="*/ 0 w 147"/>
                <a:gd name="T31" fmla="*/ 27 h 129"/>
                <a:gd name="T32" fmla="*/ 0 w 147"/>
                <a:gd name="T33" fmla="*/ 25 h 129"/>
                <a:gd name="T34" fmla="*/ 1 w 147"/>
                <a:gd name="T35" fmla="*/ 24 h 129"/>
                <a:gd name="T36" fmla="*/ 6 w 147"/>
                <a:gd name="T37" fmla="*/ 24 h 129"/>
                <a:gd name="T38" fmla="*/ 12 w 147"/>
                <a:gd name="T39" fmla="*/ 23 h 129"/>
                <a:gd name="T40" fmla="*/ 20 w 147"/>
                <a:gd name="T41" fmla="*/ 22 h 129"/>
                <a:gd name="T42" fmla="*/ 29 w 147"/>
                <a:gd name="T43" fmla="*/ 20 h 129"/>
                <a:gd name="T44" fmla="*/ 38 w 147"/>
                <a:gd name="T45" fmla="*/ 18 h 129"/>
                <a:gd name="T46" fmla="*/ 47 w 147"/>
                <a:gd name="T47" fmla="*/ 16 h 129"/>
                <a:gd name="T48" fmla="*/ 54 w 147"/>
                <a:gd name="T49" fmla="*/ 14 h 129"/>
                <a:gd name="T50" fmla="*/ 61 w 147"/>
                <a:gd name="T51" fmla="*/ 11 h 129"/>
                <a:gd name="T52" fmla="*/ 68 w 147"/>
                <a:gd name="T53" fmla="*/ 10 h 129"/>
                <a:gd name="T54" fmla="*/ 75 w 147"/>
                <a:gd name="T55" fmla="*/ 7 h 129"/>
                <a:gd name="T56" fmla="*/ 82 w 147"/>
                <a:gd name="T57" fmla="*/ 4 h 129"/>
                <a:gd name="T58" fmla="*/ 86 w 147"/>
                <a:gd name="T59" fmla="*/ 2 h 129"/>
                <a:gd name="T60" fmla="*/ 91 w 147"/>
                <a:gd name="T61" fmla="*/ 1 h 129"/>
                <a:gd name="T62" fmla="*/ 94 w 147"/>
                <a:gd name="T63" fmla="*/ 0 h 129"/>
                <a:gd name="T64" fmla="*/ 95 w 147"/>
                <a:gd name="T65" fmla="*/ 0 h 129"/>
                <a:gd name="T66" fmla="*/ 97 w 147"/>
                <a:gd name="T67" fmla="*/ 1 h 129"/>
                <a:gd name="T68" fmla="*/ 101 w 147"/>
                <a:gd name="T69" fmla="*/ 4 h 129"/>
                <a:gd name="T70" fmla="*/ 109 w 147"/>
                <a:gd name="T71" fmla="*/ 10 h 129"/>
                <a:gd name="T72" fmla="*/ 117 w 147"/>
                <a:gd name="T73" fmla="*/ 16 h 129"/>
                <a:gd name="T74" fmla="*/ 125 w 147"/>
                <a:gd name="T75" fmla="*/ 23 h 129"/>
                <a:gd name="T76" fmla="*/ 133 w 147"/>
                <a:gd name="T77" fmla="*/ 29 h 129"/>
                <a:gd name="T78" fmla="*/ 139 w 147"/>
                <a:gd name="T79" fmla="*/ 35 h 129"/>
                <a:gd name="T80" fmla="*/ 143 w 147"/>
                <a:gd name="T81" fmla="*/ 40 h 129"/>
                <a:gd name="T82" fmla="*/ 145 w 147"/>
                <a:gd name="T83" fmla="*/ 46 h 129"/>
                <a:gd name="T84" fmla="*/ 146 w 147"/>
                <a:gd name="T85" fmla="*/ 55 h 129"/>
                <a:gd name="T86" fmla="*/ 146 w 147"/>
                <a:gd name="T87" fmla="*/ 65 h 129"/>
                <a:gd name="T88" fmla="*/ 146 w 147"/>
                <a:gd name="T89" fmla="*/ 74 h 129"/>
                <a:gd name="T90" fmla="*/ 146 w 147"/>
                <a:gd name="T91" fmla="*/ 83 h 129"/>
                <a:gd name="T92" fmla="*/ 146 w 147"/>
                <a:gd name="T93" fmla="*/ 92 h 129"/>
                <a:gd name="T94" fmla="*/ 146 w 147"/>
                <a:gd name="T95" fmla="*/ 97 h 129"/>
                <a:gd name="T96" fmla="*/ 145 w 147"/>
                <a:gd name="T97" fmla="*/ 99 h 129"/>
                <a:gd name="T98" fmla="*/ 36 w 147"/>
                <a:gd name="T99" fmla="*/ 128 h 129"/>
                <a:gd name="T100" fmla="*/ 38 w 147"/>
                <a:gd name="T101" fmla="*/ 120 h 1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7"/>
                <a:gd name="T154" fmla="*/ 0 h 129"/>
                <a:gd name="T155" fmla="*/ 147 w 147"/>
                <a:gd name="T156" fmla="*/ 129 h 1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7" h="129">
                  <a:moveTo>
                    <a:pt x="38" y="120"/>
                  </a:moveTo>
                  <a:lnTo>
                    <a:pt x="38" y="118"/>
                  </a:lnTo>
                  <a:lnTo>
                    <a:pt x="38" y="114"/>
                  </a:lnTo>
                  <a:lnTo>
                    <a:pt x="37" y="106"/>
                  </a:lnTo>
                  <a:lnTo>
                    <a:pt x="37" y="99"/>
                  </a:lnTo>
                  <a:lnTo>
                    <a:pt x="36" y="91"/>
                  </a:lnTo>
                  <a:lnTo>
                    <a:pt x="36" y="83"/>
                  </a:lnTo>
                  <a:lnTo>
                    <a:pt x="35" y="77"/>
                  </a:lnTo>
                  <a:lnTo>
                    <a:pt x="33" y="73"/>
                  </a:lnTo>
                  <a:lnTo>
                    <a:pt x="29" y="68"/>
                  </a:lnTo>
                  <a:lnTo>
                    <a:pt x="24" y="61"/>
                  </a:lnTo>
                  <a:lnTo>
                    <a:pt x="19" y="53"/>
                  </a:lnTo>
                  <a:lnTo>
                    <a:pt x="13" y="46"/>
                  </a:lnTo>
                  <a:lnTo>
                    <a:pt x="8" y="37"/>
                  </a:lnTo>
                  <a:lnTo>
                    <a:pt x="3" y="31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12" y="23"/>
                  </a:lnTo>
                  <a:lnTo>
                    <a:pt x="20" y="22"/>
                  </a:lnTo>
                  <a:lnTo>
                    <a:pt x="29" y="20"/>
                  </a:lnTo>
                  <a:lnTo>
                    <a:pt x="38" y="18"/>
                  </a:lnTo>
                  <a:lnTo>
                    <a:pt x="47" y="16"/>
                  </a:lnTo>
                  <a:lnTo>
                    <a:pt x="54" y="14"/>
                  </a:lnTo>
                  <a:lnTo>
                    <a:pt x="61" y="11"/>
                  </a:lnTo>
                  <a:lnTo>
                    <a:pt x="68" y="10"/>
                  </a:lnTo>
                  <a:lnTo>
                    <a:pt x="75" y="7"/>
                  </a:lnTo>
                  <a:lnTo>
                    <a:pt x="82" y="4"/>
                  </a:lnTo>
                  <a:lnTo>
                    <a:pt x="86" y="2"/>
                  </a:lnTo>
                  <a:lnTo>
                    <a:pt x="91" y="1"/>
                  </a:lnTo>
                  <a:lnTo>
                    <a:pt x="94" y="0"/>
                  </a:lnTo>
                  <a:lnTo>
                    <a:pt x="95" y="0"/>
                  </a:lnTo>
                  <a:lnTo>
                    <a:pt x="97" y="1"/>
                  </a:lnTo>
                  <a:lnTo>
                    <a:pt x="101" y="4"/>
                  </a:lnTo>
                  <a:lnTo>
                    <a:pt x="109" y="10"/>
                  </a:lnTo>
                  <a:lnTo>
                    <a:pt x="117" y="16"/>
                  </a:lnTo>
                  <a:lnTo>
                    <a:pt x="125" y="23"/>
                  </a:lnTo>
                  <a:lnTo>
                    <a:pt x="133" y="29"/>
                  </a:lnTo>
                  <a:lnTo>
                    <a:pt x="139" y="35"/>
                  </a:lnTo>
                  <a:lnTo>
                    <a:pt x="143" y="40"/>
                  </a:lnTo>
                  <a:lnTo>
                    <a:pt x="145" y="46"/>
                  </a:lnTo>
                  <a:lnTo>
                    <a:pt x="146" y="55"/>
                  </a:lnTo>
                  <a:lnTo>
                    <a:pt x="146" y="65"/>
                  </a:lnTo>
                  <a:lnTo>
                    <a:pt x="146" y="74"/>
                  </a:lnTo>
                  <a:lnTo>
                    <a:pt x="146" y="83"/>
                  </a:lnTo>
                  <a:lnTo>
                    <a:pt x="146" y="92"/>
                  </a:lnTo>
                  <a:lnTo>
                    <a:pt x="146" y="97"/>
                  </a:lnTo>
                  <a:lnTo>
                    <a:pt x="145" y="99"/>
                  </a:lnTo>
                  <a:lnTo>
                    <a:pt x="36" y="128"/>
                  </a:lnTo>
                  <a:lnTo>
                    <a:pt x="38" y="12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21" name="Freeform 1076"/>
            <p:cNvSpPr>
              <a:spLocks/>
            </p:cNvSpPr>
            <p:nvPr/>
          </p:nvSpPr>
          <p:spPr bwMode="auto">
            <a:xfrm>
              <a:off x="4972" y="3178"/>
              <a:ext cx="102" cy="69"/>
            </a:xfrm>
            <a:custGeom>
              <a:avLst/>
              <a:gdLst>
                <a:gd name="T0" fmla="*/ 98 w 102"/>
                <a:gd name="T1" fmla="*/ 40 h 69"/>
                <a:gd name="T2" fmla="*/ 101 w 102"/>
                <a:gd name="T3" fmla="*/ 0 h 69"/>
                <a:gd name="T4" fmla="*/ 0 w 102"/>
                <a:gd name="T5" fmla="*/ 27 h 69"/>
                <a:gd name="T6" fmla="*/ 0 w 102"/>
                <a:gd name="T7" fmla="*/ 68 h 69"/>
                <a:gd name="T8" fmla="*/ 98 w 102"/>
                <a:gd name="T9" fmla="*/ 4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69"/>
                <a:gd name="T17" fmla="*/ 102 w 102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69">
                  <a:moveTo>
                    <a:pt x="98" y="40"/>
                  </a:moveTo>
                  <a:lnTo>
                    <a:pt x="101" y="0"/>
                  </a:lnTo>
                  <a:lnTo>
                    <a:pt x="0" y="27"/>
                  </a:lnTo>
                  <a:lnTo>
                    <a:pt x="0" y="68"/>
                  </a:lnTo>
                  <a:lnTo>
                    <a:pt x="98" y="4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22" name="Freeform 1077"/>
            <p:cNvSpPr>
              <a:spLocks/>
            </p:cNvSpPr>
            <p:nvPr/>
          </p:nvSpPr>
          <p:spPr bwMode="auto">
            <a:xfrm>
              <a:off x="4934" y="3150"/>
              <a:ext cx="37" cy="59"/>
            </a:xfrm>
            <a:custGeom>
              <a:avLst/>
              <a:gdLst>
                <a:gd name="T0" fmla="*/ 30 w 37"/>
                <a:gd name="T1" fmla="*/ 42 h 59"/>
                <a:gd name="T2" fmla="*/ 36 w 37"/>
                <a:gd name="T3" fmla="*/ 58 h 59"/>
                <a:gd name="T4" fmla="*/ 36 w 37"/>
                <a:gd name="T5" fmla="*/ 57 h 59"/>
                <a:gd name="T6" fmla="*/ 36 w 37"/>
                <a:gd name="T7" fmla="*/ 54 h 59"/>
                <a:gd name="T8" fmla="*/ 36 w 37"/>
                <a:gd name="T9" fmla="*/ 50 h 59"/>
                <a:gd name="T10" fmla="*/ 36 w 37"/>
                <a:gd name="T11" fmla="*/ 45 h 59"/>
                <a:gd name="T12" fmla="*/ 36 w 37"/>
                <a:gd name="T13" fmla="*/ 41 h 59"/>
                <a:gd name="T14" fmla="*/ 35 w 37"/>
                <a:gd name="T15" fmla="*/ 36 h 59"/>
                <a:gd name="T16" fmla="*/ 34 w 37"/>
                <a:gd name="T17" fmla="*/ 32 h 59"/>
                <a:gd name="T18" fmla="*/ 33 w 37"/>
                <a:gd name="T19" fmla="*/ 29 h 59"/>
                <a:gd name="T20" fmla="*/ 30 w 37"/>
                <a:gd name="T21" fmla="*/ 27 h 59"/>
                <a:gd name="T22" fmla="*/ 26 w 37"/>
                <a:gd name="T23" fmla="*/ 23 h 59"/>
                <a:gd name="T24" fmla="*/ 20 w 37"/>
                <a:gd name="T25" fmla="*/ 17 h 59"/>
                <a:gd name="T26" fmla="*/ 15 w 37"/>
                <a:gd name="T27" fmla="*/ 13 h 59"/>
                <a:gd name="T28" fmla="*/ 9 w 37"/>
                <a:gd name="T29" fmla="*/ 8 h 59"/>
                <a:gd name="T30" fmla="*/ 4 w 37"/>
                <a:gd name="T31" fmla="*/ 3 h 59"/>
                <a:gd name="T32" fmla="*/ 0 w 37"/>
                <a:gd name="T33" fmla="*/ 0 h 59"/>
                <a:gd name="T34" fmla="*/ 0 w 37"/>
                <a:gd name="T35" fmla="*/ 0 h 59"/>
                <a:gd name="T36" fmla="*/ 30 w 37"/>
                <a:gd name="T37" fmla="*/ 42 h 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7"/>
                <a:gd name="T58" fmla="*/ 0 h 59"/>
                <a:gd name="T59" fmla="*/ 37 w 37"/>
                <a:gd name="T60" fmla="*/ 59 h 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7" h="59">
                  <a:moveTo>
                    <a:pt x="30" y="42"/>
                  </a:moveTo>
                  <a:lnTo>
                    <a:pt x="36" y="58"/>
                  </a:lnTo>
                  <a:lnTo>
                    <a:pt x="36" y="57"/>
                  </a:lnTo>
                  <a:lnTo>
                    <a:pt x="36" y="54"/>
                  </a:lnTo>
                  <a:lnTo>
                    <a:pt x="36" y="50"/>
                  </a:lnTo>
                  <a:lnTo>
                    <a:pt x="36" y="45"/>
                  </a:lnTo>
                  <a:lnTo>
                    <a:pt x="36" y="41"/>
                  </a:lnTo>
                  <a:lnTo>
                    <a:pt x="35" y="36"/>
                  </a:lnTo>
                  <a:lnTo>
                    <a:pt x="34" y="32"/>
                  </a:lnTo>
                  <a:lnTo>
                    <a:pt x="33" y="29"/>
                  </a:lnTo>
                  <a:lnTo>
                    <a:pt x="30" y="27"/>
                  </a:lnTo>
                  <a:lnTo>
                    <a:pt x="26" y="23"/>
                  </a:lnTo>
                  <a:lnTo>
                    <a:pt x="20" y="17"/>
                  </a:lnTo>
                  <a:lnTo>
                    <a:pt x="15" y="13"/>
                  </a:lnTo>
                  <a:lnTo>
                    <a:pt x="9" y="8"/>
                  </a:lnTo>
                  <a:lnTo>
                    <a:pt x="4" y="3"/>
                  </a:lnTo>
                  <a:lnTo>
                    <a:pt x="0" y="0"/>
                  </a:lnTo>
                  <a:lnTo>
                    <a:pt x="30" y="42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23" name="Freeform 1078"/>
            <p:cNvSpPr>
              <a:spLocks/>
            </p:cNvSpPr>
            <p:nvPr/>
          </p:nvSpPr>
          <p:spPr bwMode="auto">
            <a:xfrm>
              <a:off x="4818" y="3013"/>
              <a:ext cx="227" cy="90"/>
            </a:xfrm>
            <a:custGeom>
              <a:avLst/>
              <a:gdLst>
                <a:gd name="T0" fmla="*/ 0 w 227"/>
                <a:gd name="T1" fmla="*/ 23 h 90"/>
                <a:gd name="T2" fmla="*/ 132 w 227"/>
                <a:gd name="T3" fmla="*/ 0 h 90"/>
                <a:gd name="T4" fmla="*/ 135 w 227"/>
                <a:gd name="T5" fmla="*/ 1 h 90"/>
                <a:gd name="T6" fmla="*/ 146 w 227"/>
                <a:gd name="T7" fmla="*/ 5 h 90"/>
                <a:gd name="T8" fmla="*/ 160 w 227"/>
                <a:gd name="T9" fmla="*/ 13 h 90"/>
                <a:gd name="T10" fmla="*/ 177 w 227"/>
                <a:gd name="T11" fmla="*/ 20 h 90"/>
                <a:gd name="T12" fmla="*/ 194 w 227"/>
                <a:gd name="T13" fmla="*/ 29 h 90"/>
                <a:gd name="T14" fmla="*/ 209 w 227"/>
                <a:gd name="T15" fmla="*/ 38 h 90"/>
                <a:gd name="T16" fmla="*/ 220 w 227"/>
                <a:gd name="T17" fmla="*/ 45 h 90"/>
                <a:gd name="T18" fmla="*/ 226 w 227"/>
                <a:gd name="T19" fmla="*/ 52 h 90"/>
                <a:gd name="T20" fmla="*/ 220 w 227"/>
                <a:gd name="T21" fmla="*/ 58 h 90"/>
                <a:gd name="T22" fmla="*/ 203 w 227"/>
                <a:gd name="T23" fmla="*/ 65 h 90"/>
                <a:gd name="T24" fmla="*/ 179 w 227"/>
                <a:gd name="T25" fmla="*/ 73 h 90"/>
                <a:gd name="T26" fmla="*/ 151 w 227"/>
                <a:gd name="T27" fmla="*/ 79 h 90"/>
                <a:gd name="T28" fmla="*/ 121 w 227"/>
                <a:gd name="T29" fmla="*/ 85 h 90"/>
                <a:gd name="T30" fmla="*/ 95 w 227"/>
                <a:gd name="T31" fmla="*/ 88 h 90"/>
                <a:gd name="T32" fmla="*/ 74 w 227"/>
                <a:gd name="T33" fmla="*/ 89 h 90"/>
                <a:gd name="T34" fmla="*/ 62 w 227"/>
                <a:gd name="T35" fmla="*/ 86 h 90"/>
                <a:gd name="T36" fmla="*/ 54 w 227"/>
                <a:gd name="T37" fmla="*/ 79 h 90"/>
                <a:gd name="T38" fmla="*/ 45 w 227"/>
                <a:gd name="T39" fmla="*/ 70 h 90"/>
                <a:gd name="T40" fmla="*/ 35 w 227"/>
                <a:gd name="T41" fmla="*/ 60 h 90"/>
                <a:gd name="T42" fmla="*/ 25 w 227"/>
                <a:gd name="T43" fmla="*/ 49 h 90"/>
                <a:gd name="T44" fmla="*/ 15 w 227"/>
                <a:gd name="T45" fmla="*/ 39 h 90"/>
                <a:gd name="T46" fmla="*/ 7 w 227"/>
                <a:gd name="T47" fmla="*/ 31 h 90"/>
                <a:gd name="T48" fmla="*/ 2 w 227"/>
                <a:gd name="T49" fmla="*/ 25 h 90"/>
                <a:gd name="T50" fmla="*/ 0 w 227"/>
                <a:gd name="T51" fmla="*/ 23 h 9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27"/>
                <a:gd name="T79" fmla="*/ 0 h 90"/>
                <a:gd name="T80" fmla="*/ 227 w 227"/>
                <a:gd name="T81" fmla="*/ 90 h 9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27" h="90">
                  <a:moveTo>
                    <a:pt x="0" y="23"/>
                  </a:moveTo>
                  <a:lnTo>
                    <a:pt x="132" y="0"/>
                  </a:lnTo>
                  <a:lnTo>
                    <a:pt x="135" y="1"/>
                  </a:lnTo>
                  <a:lnTo>
                    <a:pt x="146" y="5"/>
                  </a:lnTo>
                  <a:lnTo>
                    <a:pt x="160" y="13"/>
                  </a:lnTo>
                  <a:lnTo>
                    <a:pt x="177" y="20"/>
                  </a:lnTo>
                  <a:lnTo>
                    <a:pt x="194" y="29"/>
                  </a:lnTo>
                  <a:lnTo>
                    <a:pt x="209" y="38"/>
                  </a:lnTo>
                  <a:lnTo>
                    <a:pt x="220" y="45"/>
                  </a:lnTo>
                  <a:lnTo>
                    <a:pt x="226" y="52"/>
                  </a:lnTo>
                  <a:lnTo>
                    <a:pt x="220" y="58"/>
                  </a:lnTo>
                  <a:lnTo>
                    <a:pt x="203" y="65"/>
                  </a:lnTo>
                  <a:lnTo>
                    <a:pt x="179" y="73"/>
                  </a:lnTo>
                  <a:lnTo>
                    <a:pt x="151" y="79"/>
                  </a:lnTo>
                  <a:lnTo>
                    <a:pt x="121" y="85"/>
                  </a:lnTo>
                  <a:lnTo>
                    <a:pt x="95" y="88"/>
                  </a:lnTo>
                  <a:lnTo>
                    <a:pt x="74" y="89"/>
                  </a:lnTo>
                  <a:lnTo>
                    <a:pt x="62" y="86"/>
                  </a:lnTo>
                  <a:lnTo>
                    <a:pt x="54" y="79"/>
                  </a:lnTo>
                  <a:lnTo>
                    <a:pt x="45" y="70"/>
                  </a:lnTo>
                  <a:lnTo>
                    <a:pt x="35" y="60"/>
                  </a:lnTo>
                  <a:lnTo>
                    <a:pt x="25" y="49"/>
                  </a:lnTo>
                  <a:lnTo>
                    <a:pt x="15" y="39"/>
                  </a:lnTo>
                  <a:lnTo>
                    <a:pt x="7" y="31"/>
                  </a:lnTo>
                  <a:lnTo>
                    <a:pt x="2" y="25"/>
                  </a:lnTo>
                  <a:lnTo>
                    <a:pt x="0" y="23"/>
                  </a:lnTo>
                </a:path>
              </a:pathLst>
            </a:custGeom>
            <a:solidFill>
              <a:srgbClr val="FFD76A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24" name="Freeform 1079"/>
            <p:cNvSpPr>
              <a:spLocks/>
            </p:cNvSpPr>
            <p:nvPr/>
          </p:nvSpPr>
          <p:spPr bwMode="auto">
            <a:xfrm>
              <a:off x="4822" y="2963"/>
              <a:ext cx="181" cy="107"/>
            </a:xfrm>
            <a:custGeom>
              <a:avLst/>
              <a:gdLst>
                <a:gd name="T0" fmla="*/ 34 w 181"/>
                <a:gd name="T1" fmla="*/ 106 h 107"/>
                <a:gd name="T2" fmla="*/ 180 w 181"/>
                <a:gd name="T3" fmla="*/ 78 h 107"/>
                <a:gd name="T4" fmla="*/ 179 w 181"/>
                <a:gd name="T5" fmla="*/ 74 h 107"/>
                <a:gd name="T6" fmla="*/ 176 w 181"/>
                <a:gd name="T7" fmla="*/ 66 h 107"/>
                <a:gd name="T8" fmla="*/ 172 w 181"/>
                <a:gd name="T9" fmla="*/ 53 h 107"/>
                <a:gd name="T10" fmla="*/ 168 w 181"/>
                <a:gd name="T11" fmla="*/ 39 h 107"/>
                <a:gd name="T12" fmla="*/ 161 w 181"/>
                <a:gd name="T13" fmla="*/ 24 h 107"/>
                <a:gd name="T14" fmla="*/ 155 w 181"/>
                <a:gd name="T15" fmla="*/ 12 h 107"/>
                <a:gd name="T16" fmla="*/ 147 w 181"/>
                <a:gd name="T17" fmla="*/ 3 h 107"/>
                <a:gd name="T18" fmla="*/ 139 w 181"/>
                <a:gd name="T19" fmla="*/ 0 h 107"/>
                <a:gd name="T20" fmla="*/ 127 w 181"/>
                <a:gd name="T21" fmla="*/ 0 h 107"/>
                <a:gd name="T22" fmla="*/ 108 w 181"/>
                <a:gd name="T23" fmla="*/ 3 h 107"/>
                <a:gd name="T24" fmla="*/ 85 w 181"/>
                <a:gd name="T25" fmla="*/ 8 h 107"/>
                <a:gd name="T26" fmla="*/ 60 w 181"/>
                <a:gd name="T27" fmla="*/ 12 h 107"/>
                <a:gd name="T28" fmla="*/ 37 w 181"/>
                <a:gd name="T29" fmla="*/ 17 h 107"/>
                <a:gd name="T30" fmla="*/ 18 w 181"/>
                <a:gd name="T31" fmla="*/ 22 h 107"/>
                <a:gd name="T32" fmla="*/ 4 w 181"/>
                <a:gd name="T33" fmla="*/ 24 h 107"/>
                <a:gd name="T34" fmla="*/ 0 w 181"/>
                <a:gd name="T35" fmla="*/ 26 h 107"/>
                <a:gd name="T36" fmla="*/ 0 w 181"/>
                <a:gd name="T37" fmla="*/ 26 h 107"/>
                <a:gd name="T38" fmla="*/ 2 w 181"/>
                <a:gd name="T39" fmla="*/ 26 h 107"/>
                <a:gd name="T40" fmla="*/ 5 w 181"/>
                <a:gd name="T41" fmla="*/ 27 h 107"/>
                <a:gd name="T42" fmla="*/ 8 w 181"/>
                <a:gd name="T43" fmla="*/ 28 h 107"/>
                <a:gd name="T44" fmla="*/ 12 w 181"/>
                <a:gd name="T45" fmla="*/ 31 h 107"/>
                <a:gd name="T46" fmla="*/ 15 w 181"/>
                <a:gd name="T47" fmla="*/ 35 h 107"/>
                <a:gd name="T48" fmla="*/ 18 w 181"/>
                <a:gd name="T49" fmla="*/ 39 h 107"/>
                <a:gd name="T50" fmla="*/ 21 w 181"/>
                <a:gd name="T51" fmla="*/ 47 h 107"/>
                <a:gd name="T52" fmla="*/ 23 w 181"/>
                <a:gd name="T53" fmla="*/ 55 h 107"/>
                <a:gd name="T54" fmla="*/ 24 w 181"/>
                <a:gd name="T55" fmla="*/ 64 h 107"/>
                <a:gd name="T56" fmla="*/ 27 w 181"/>
                <a:gd name="T57" fmla="*/ 74 h 107"/>
                <a:gd name="T58" fmla="*/ 29 w 181"/>
                <a:gd name="T59" fmla="*/ 83 h 107"/>
                <a:gd name="T60" fmla="*/ 31 w 181"/>
                <a:gd name="T61" fmla="*/ 93 h 107"/>
                <a:gd name="T62" fmla="*/ 33 w 181"/>
                <a:gd name="T63" fmla="*/ 99 h 107"/>
                <a:gd name="T64" fmla="*/ 34 w 181"/>
                <a:gd name="T65" fmla="*/ 104 h 107"/>
                <a:gd name="T66" fmla="*/ 34 w 181"/>
                <a:gd name="T67" fmla="*/ 106 h 10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81"/>
                <a:gd name="T103" fmla="*/ 0 h 107"/>
                <a:gd name="T104" fmla="*/ 181 w 181"/>
                <a:gd name="T105" fmla="*/ 107 h 10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81" h="107">
                  <a:moveTo>
                    <a:pt x="34" y="106"/>
                  </a:moveTo>
                  <a:lnTo>
                    <a:pt x="180" y="78"/>
                  </a:lnTo>
                  <a:lnTo>
                    <a:pt x="179" y="74"/>
                  </a:lnTo>
                  <a:lnTo>
                    <a:pt x="176" y="66"/>
                  </a:lnTo>
                  <a:lnTo>
                    <a:pt x="172" y="53"/>
                  </a:lnTo>
                  <a:lnTo>
                    <a:pt x="168" y="39"/>
                  </a:lnTo>
                  <a:lnTo>
                    <a:pt x="161" y="24"/>
                  </a:lnTo>
                  <a:lnTo>
                    <a:pt x="155" y="12"/>
                  </a:lnTo>
                  <a:lnTo>
                    <a:pt x="147" y="3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08" y="3"/>
                  </a:lnTo>
                  <a:lnTo>
                    <a:pt x="85" y="8"/>
                  </a:lnTo>
                  <a:lnTo>
                    <a:pt x="60" y="12"/>
                  </a:lnTo>
                  <a:lnTo>
                    <a:pt x="37" y="17"/>
                  </a:lnTo>
                  <a:lnTo>
                    <a:pt x="18" y="22"/>
                  </a:lnTo>
                  <a:lnTo>
                    <a:pt x="4" y="24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2" y="31"/>
                  </a:lnTo>
                  <a:lnTo>
                    <a:pt x="15" y="35"/>
                  </a:lnTo>
                  <a:lnTo>
                    <a:pt x="18" y="39"/>
                  </a:lnTo>
                  <a:lnTo>
                    <a:pt x="21" y="47"/>
                  </a:lnTo>
                  <a:lnTo>
                    <a:pt x="23" y="55"/>
                  </a:lnTo>
                  <a:lnTo>
                    <a:pt x="24" y="64"/>
                  </a:lnTo>
                  <a:lnTo>
                    <a:pt x="27" y="74"/>
                  </a:lnTo>
                  <a:lnTo>
                    <a:pt x="29" y="83"/>
                  </a:lnTo>
                  <a:lnTo>
                    <a:pt x="31" y="93"/>
                  </a:lnTo>
                  <a:lnTo>
                    <a:pt x="33" y="99"/>
                  </a:lnTo>
                  <a:lnTo>
                    <a:pt x="34" y="104"/>
                  </a:lnTo>
                  <a:lnTo>
                    <a:pt x="34" y="106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25" name="Freeform 1080"/>
            <p:cNvSpPr>
              <a:spLocks/>
            </p:cNvSpPr>
            <p:nvPr/>
          </p:nvSpPr>
          <p:spPr bwMode="auto">
            <a:xfrm>
              <a:off x="4823" y="2989"/>
              <a:ext cx="34" cy="81"/>
            </a:xfrm>
            <a:custGeom>
              <a:avLst/>
              <a:gdLst>
                <a:gd name="T0" fmla="*/ 33 w 34"/>
                <a:gd name="T1" fmla="*/ 80 h 81"/>
                <a:gd name="T2" fmla="*/ 0 w 34"/>
                <a:gd name="T3" fmla="*/ 46 h 81"/>
                <a:gd name="T4" fmla="*/ 0 w 34"/>
                <a:gd name="T5" fmla="*/ 0 h 81"/>
                <a:gd name="T6" fmla="*/ 0 w 34"/>
                <a:gd name="T7" fmla="*/ 0 h 81"/>
                <a:gd name="T8" fmla="*/ 1 w 34"/>
                <a:gd name="T9" fmla="*/ 0 h 81"/>
                <a:gd name="T10" fmla="*/ 3 w 34"/>
                <a:gd name="T11" fmla="*/ 0 h 81"/>
                <a:gd name="T12" fmla="*/ 6 w 34"/>
                <a:gd name="T13" fmla="*/ 0 h 81"/>
                <a:gd name="T14" fmla="*/ 9 w 34"/>
                <a:gd name="T15" fmla="*/ 2 h 81"/>
                <a:gd name="T16" fmla="*/ 12 w 34"/>
                <a:gd name="T17" fmla="*/ 5 h 81"/>
                <a:gd name="T18" fmla="*/ 15 w 34"/>
                <a:gd name="T19" fmla="*/ 9 h 81"/>
                <a:gd name="T20" fmla="*/ 17 w 34"/>
                <a:gd name="T21" fmla="*/ 14 h 81"/>
                <a:gd name="T22" fmla="*/ 19 w 34"/>
                <a:gd name="T23" fmla="*/ 22 h 81"/>
                <a:gd name="T24" fmla="*/ 21 w 34"/>
                <a:gd name="T25" fmla="*/ 32 h 81"/>
                <a:gd name="T26" fmla="*/ 24 w 34"/>
                <a:gd name="T27" fmla="*/ 43 h 81"/>
                <a:gd name="T28" fmla="*/ 27 w 34"/>
                <a:gd name="T29" fmla="*/ 54 h 81"/>
                <a:gd name="T30" fmla="*/ 29 w 34"/>
                <a:gd name="T31" fmla="*/ 64 h 81"/>
                <a:gd name="T32" fmla="*/ 31 w 34"/>
                <a:gd name="T33" fmla="*/ 72 h 81"/>
                <a:gd name="T34" fmla="*/ 33 w 34"/>
                <a:gd name="T35" fmla="*/ 78 h 81"/>
                <a:gd name="T36" fmla="*/ 33 w 34"/>
                <a:gd name="T37" fmla="*/ 80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"/>
                <a:gd name="T58" fmla="*/ 0 h 81"/>
                <a:gd name="T59" fmla="*/ 34 w 34"/>
                <a:gd name="T60" fmla="*/ 81 h 8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" h="81">
                  <a:moveTo>
                    <a:pt x="33" y="80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2"/>
                  </a:lnTo>
                  <a:lnTo>
                    <a:pt x="12" y="5"/>
                  </a:lnTo>
                  <a:lnTo>
                    <a:pt x="15" y="9"/>
                  </a:lnTo>
                  <a:lnTo>
                    <a:pt x="17" y="14"/>
                  </a:lnTo>
                  <a:lnTo>
                    <a:pt x="19" y="22"/>
                  </a:lnTo>
                  <a:lnTo>
                    <a:pt x="21" y="32"/>
                  </a:lnTo>
                  <a:lnTo>
                    <a:pt x="24" y="43"/>
                  </a:lnTo>
                  <a:lnTo>
                    <a:pt x="27" y="54"/>
                  </a:lnTo>
                  <a:lnTo>
                    <a:pt x="29" y="64"/>
                  </a:lnTo>
                  <a:lnTo>
                    <a:pt x="31" y="72"/>
                  </a:lnTo>
                  <a:lnTo>
                    <a:pt x="33" y="78"/>
                  </a:lnTo>
                  <a:lnTo>
                    <a:pt x="33" y="80"/>
                  </a:lnTo>
                </a:path>
              </a:pathLst>
            </a:custGeom>
            <a:solidFill>
              <a:srgbClr val="CD96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26" name="Freeform 1081"/>
            <p:cNvSpPr>
              <a:spLocks/>
            </p:cNvSpPr>
            <p:nvPr/>
          </p:nvSpPr>
          <p:spPr bwMode="auto">
            <a:xfrm>
              <a:off x="4828" y="3176"/>
              <a:ext cx="25" cy="25"/>
            </a:xfrm>
            <a:custGeom>
              <a:avLst/>
              <a:gdLst>
                <a:gd name="T0" fmla="*/ 15 w 25"/>
                <a:gd name="T1" fmla="*/ 0 h 25"/>
                <a:gd name="T2" fmla="*/ 15 w 25"/>
                <a:gd name="T3" fmla="*/ 1 h 25"/>
                <a:gd name="T4" fmla="*/ 14 w 25"/>
                <a:gd name="T5" fmla="*/ 2 h 25"/>
                <a:gd name="T6" fmla="*/ 11 w 25"/>
                <a:gd name="T7" fmla="*/ 4 h 25"/>
                <a:gd name="T8" fmla="*/ 7 w 25"/>
                <a:gd name="T9" fmla="*/ 6 h 25"/>
                <a:gd name="T10" fmla="*/ 4 w 25"/>
                <a:gd name="T11" fmla="*/ 9 h 25"/>
                <a:gd name="T12" fmla="*/ 2 w 25"/>
                <a:gd name="T13" fmla="*/ 13 h 25"/>
                <a:gd name="T14" fmla="*/ 1 w 25"/>
                <a:gd name="T15" fmla="*/ 15 h 25"/>
                <a:gd name="T16" fmla="*/ 0 w 25"/>
                <a:gd name="T17" fmla="*/ 18 h 25"/>
                <a:gd name="T18" fmla="*/ 1 w 25"/>
                <a:gd name="T19" fmla="*/ 20 h 25"/>
                <a:gd name="T20" fmla="*/ 2 w 25"/>
                <a:gd name="T21" fmla="*/ 22 h 25"/>
                <a:gd name="T22" fmla="*/ 4 w 25"/>
                <a:gd name="T23" fmla="*/ 24 h 25"/>
                <a:gd name="T24" fmla="*/ 5 w 25"/>
                <a:gd name="T25" fmla="*/ 24 h 25"/>
                <a:gd name="T26" fmla="*/ 7 w 25"/>
                <a:gd name="T27" fmla="*/ 24 h 25"/>
                <a:gd name="T28" fmla="*/ 8 w 25"/>
                <a:gd name="T29" fmla="*/ 24 h 25"/>
                <a:gd name="T30" fmla="*/ 9 w 25"/>
                <a:gd name="T31" fmla="*/ 24 h 25"/>
                <a:gd name="T32" fmla="*/ 9 w 25"/>
                <a:gd name="T33" fmla="*/ 24 h 25"/>
                <a:gd name="T34" fmla="*/ 9 w 25"/>
                <a:gd name="T35" fmla="*/ 24 h 25"/>
                <a:gd name="T36" fmla="*/ 9 w 25"/>
                <a:gd name="T37" fmla="*/ 21 h 25"/>
                <a:gd name="T38" fmla="*/ 11 w 25"/>
                <a:gd name="T39" fmla="*/ 18 h 25"/>
                <a:gd name="T40" fmla="*/ 12 w 25"/>
                <a:gd name="T41" fmla="*/ 14 h 25"/>
                <a:gd name="T42" fmla="*/ 14 w 25"/>
                <a:gd name="T43" fmla="*/ 10 h 25"/>
                <a:gd name="T44" fmla="*/ 15 w 25"/>
                <a:gd name="T45" fmla="*/ 7 h 25"/>
                <a:gd name="T46" fmla="*/ 18 w 25"/>
                <a:gd name="T47" fmla="*/ 5 h 25"/>
                <a:gd name="T48" fmla="*/ 21 w 25"/>
                <a:gd name="T49" fmla="*/ 5 h 25"/>
                <a:gd name="T50" fmla="*/ 22 w 25"/>
                <a:gd name="T51" fmla="*/ 5 h 25"/>
                <a:gd name="T52" fmla="*/ 24 w 25"/>
                <a:gd name="T53" fmla="*/ 4 h 25"/>
                <a:gd name="T54" fmla="*/ 22 w 25"/>
                <a:gd name="T55" fmla="*/ 4 h 25"/>
                <a:gd name="T56" fmla="*/ 21 w 25"/>
                <a:gd name="T57" fmla="*/ 3 h 25"/>
                <a:gd name="T58" fmla="*/ 19 w 25"/>
                <a:gd name="T59" fmla="*/ 2 h 25"/>
                <a:gd name="T60" fmla="*/ 18 w 25"/>
                <a:gd name="T61" fmla="*/ 1 h 25"/>
                <a:gd name="T62" fmla="*/ 16 w 25"/>
                <a:gd name="T63" fmla="*/ 1 h 25"/>
                <a:gd name="T64" fmla="*/ 15 w 25"/>
                <a:gd name="T65" fmla="*/ 0 h 2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"/>
                <a:gd name="T100" fmla="*/ 0 h 25"/>
                <a:gd name="T101" fmla="*/ 25 w 25"/>
                <a:gd name="T102" fmla="*/ 25 h 2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" h="25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7" y="6"/>
                  </a:lnTo>
                  <a:lnTo>
                    <a:pt x="4" y="9"/>
                  </a:lnTo>
                  <a:lnTo>
                    <a:pt x="2" y="13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5" y="24"/>
                  </a:lnTo>
                  <a:lnTo>
                    <a:pt x="7" y="24"/>
                  </a:lnTo>
                  <a:lnTo>
                    <a:pt x="8" y="24"/>
                  </a:lnTo>
                  <a:lnTo>
                    <a:pt x="9" y="24"/>
                  </a:lnTo>
                  <a:lnTo>
                    <a:pt x="9" y="21"/>
                  </a:lnTo>
                  <a:lnTo>
                    <a:pt x="11" y="18"/>
                  </a:lnTo>
                  <a:lnTo>
                    <a:pt x="12" y="14"/>
                  </a:lnTo>
                  <a:lnTo>
                    <a:pt x="14" y="10"/>
                  </a:lnTo>
                  <a:lnTo>
                    <a:pt x="15" y="7"/>
                  </a:lnTo>
                  <a:lnTo>
                    <a:pt x="18" y="5"/>
                  </a:lnTo>
                  <a:lnTo>
                    <a:pt x="21" y="5"/>
                  </a:lnTo>
                  <a:lnTo>
                    <a:pt x="22" y="5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5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27" name="Freeform 1082"/>
            <p:cNvSpPr>
              <a:spLocks/>
            </p:cNvSpPr>
            <p:nvPr/>
          </p:nvSpPr>
          <p:spPr bwMode="auto">
            <a:xfrm>
              <a:off x="4826" y="3052"/>
              <a:ext cx="25" cy="108"/>
            </a:xfrm>
            <a:custGeom>
              <a:avLst/>
              <a:gdLst>
                <a:gd name="T0" fmla="*/ 24 w 25"/>
                <a:gd name="T1" fmla="*/ 0 h 108"/>
                <a:gd name="T2" fmla="*/ 0 w 25"/>
                <a:gd name="T3" fmla="*/ 0 h 108"/>
                <a:gd name="T4" fmla="*/ 0 w 25"/>
                <a:gd name="T5" fmla="*/ 103 h 108"/>
                <a:gd name="T6" fmla="*/ 0 w 25"/>
                <a:gd name="T7" fmla="*/ 103 h 108"/>
                <a:gd name="T8" fmla="*/ 0 w 25"/>
                <a:gd name="T9" fmla="*/ 103 h 108"/>
                <a:gd name="T10" fmla="*/ 0 w 25"/>
                <a:gd name="T11" fmla="*/ 103 h 108"/>
                <a:gd name="T12" fmla="*/ 0 w 25"/>
                <a:gd name="T13" fmla="*/ 103 h 108"/>
                <a:gd name="T14" fmla="*/ 0 w 25"/>
                <a:gd name="T15" fmla="*/ 103 h 108"/>
                <a:gd name="T16" fmla="*/ 0 w 25"/>
                <a:gd name="T17" fmla="*/ 104 h 108"/>
                <a:gd name="T18" fmla="*/ 0 w 25"/>
                <a:gd name="T19" fmla="*/ 104 h 108"/>
                <a:gd name="T20" fmla="*/ 1 w 25"/>
                <a:gd name="T21" fmla="*/ 105 h 108"/>
                <a:gd name="T22" fmla="*/ 2 w 25"/>
                <a:gd name="T23" fmla="*/ 106 h 108"/>
                <a:gd name="T24" fmla="*/ 3 w 25"/>
                <a:gd name="T25" fmla="*/ 106 h 108"/>
                <a:gd name="T26" fmla="*/ 5 w 25"/>
                <a:gd name="T27" fmla="*/ 107 h 108"/>
                <a:gd name="T28" fmla="*/ 6 w 25"/>
                <a:gd name="T29" fmla="*/ 107 h 108"/>
                <a:gd name="T30" fmla="*/ 10 w 25"/>
                <a:gd name="T31" fmla="*/ 107 h 108"/>
                <a:gd name="T32" fmla="*/ 12 w 25"/>
                <a:gd name="T33" fmla="*/ 107 h 108"/>
                <a:gd name="T34" fmla="*/ 14 w 25"/>
                <a:gd name="T35" fmla="*/ 107 h 108"/>
                <a:gd name="T36" fmla="*/ 17 w 25"/>
                <a:gd name="T37" fmla="*/ 107 h 108"/>
                <a:gd name="T38" fmla="*/ 19 w 25"/>
                <a:gd name="T39" fmla="*/ 107 h 108"/>
                <a:gd name="T40" fmla="*/ 20 w 25"/>
                <a:gd name="T41" fmla="*/ 106 h 108"/>
                <a:gd name="T42" fmla="*/ 22 w 25"/>
                <a:gd name="T43" fmla="*/ 106 h 108"/>
                <a:gd name="T44" fmla="*/ 22 w 25"/>
                <a:gd name="T45" fmla="*/ 105 h 108"/>
                <a:gd name="T46" fmla="*/ 24 w 25"/>
                <a:gd name="T47" fmla="*/ 104 h 108"/>
                <a:gd name="T48" fmla="*/ 24 w 25"/>
                <a:gd name="T49" fmla="*/ 104 h 108"/>
                <a:gd name="T50" fmla="*/ 24 w 25"/>
                <a:gd name="T51" fmla="*/ 103 h 108"/>
                <a:gd name="T52" fmla="*/ 24 w 25"/>
                <a:gd name="T53" fmla="*/ 103 h 108"/>
                <a:gd name="T54" fmla="*/ 24 w 25"/>
                <a:gd name="T55" fmla="*/ 103 h 108"/>
                <a:gd name="T56" fmla="*/ 24 w 25"/>
                <a:gd name="T57" fmla="*/ 103 h 108"/>
                <a:gd name="T58" fmla="*/ 24 w 25"/>
                <a:gd name="T59" fmla="*/ 103 h 108"/>
                <a:gd name="T60" fmla="*/ 24 w 25"/>
                <a:gd name="T61" fmla="*/ 103 h 108"/>
                <a:gd name="T62" fmla="*/ 24 w 25"/>
                <a:gd name="T63" fmla="*/ 0 h 10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5"/>
                <a:gd name="T97" fmla="*/ 0 h 108"/>
                <a:gd name="T98" fmla="*/ 25 w 25"/>
                <a:gd name="T99" fmla="*/ 108 h 10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5" h="108">
                  <a:moveTo>
                    <a:pt x="24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6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10" y="107"/>
                  </a:lnTo>
                  <a:lnTo>
                    <a:pt x="12" y="107"/>
                  </a:lnTo>
                  <a:lnTo>
                    <a:pt x="14" y="107"/>
                  </a:lnTo>
                  <a:lnTo>
                    <a:pt x="17" y="107"/>
                  </a:lnTo>
                  <a:lnTo>
                    <a:pt x="19" y="107"/>
                  </a:lnTo>
                  <a:lnTo>
                    <a:pt x="20" y="106"/>
                  </a:lnTo>
                  <a:lnTo>
                    <a:pt x="22" y="106"/>
                  </a:lnTo>
                  <a:lnTo>
                    <a:pt x="22" y="105"/>
                  </a:lnTo>
                  <a:lnTo>
                    <a:pt x="24" y="104"/>
                  </a:lnTo>
                  <a:lnTo>
                    <a:pt x="24" y="103"/>
                  </a:lnTo>
                  <a:lnTo>
                    <a:pt x="24" y="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28" name="Freeform 1083"/>
            <p:cNvSpPr>
              <a:spLocks/>
            </p:cNvSpPr>
            <p:nvPr/>
          </p:nvSpPr>
          <p:spPr bwMode="auto">
            <a:xfrm>
              <a:off x="4826" y="3048"/>
              <a:ext cx="25" cy="25"/>
            </a:xfrm>
            <a:custGeom>
              <a:avLst/>
              <a:gdLst>
                <a:gd name="T0" fmla="*/ 12 w 25"/>
                <a:gd name="T1" fmla="*/ 24 h 25"/>
                <a:gd name="T2" fmla="*/ 14 w 25"/>
                <a:gd name="T3" fmla="*/ 24 h 25"/>
                <a:gd name="T4" fmla="*/ 17 w 25"/>
                <a:gd name="T5" fmla="*/ 24 h 25"/>
                <a:gd name="T6" fmla="*/ 19 w 25"/>
                <a:gd name="T7" fmla="*/ 24 h 25"/>
                <a:gd name="T8" fmla="*/ 20 w 25"/>
                <a:gd name="T9" fmla="*/ 20 h 25"/>
                <a:gd name="T10" fmla="*/ 22 w 25"/>
                <a:gd name="T11" fmla="*/ 20 h 25"/>
                <a:gd name="T12" fmla="*/ 24 w 25"/>
                <a:gd name="T13" fmla="*/ 16 h 25"/>
                <a:gd name="T14" fmla="*/ 24 w 25"/>
                <a:gd name="T15" fmla="*/ 16 h 25"/>
                <a:gd name="T16" fmla="*/ 24 w 25"/>
                <a:gd name="T17" fmla="*/ 12 h 25"/>
                <a:gd name="T18" fmla="*/ 24 w 25"/>
                <a:gd name="T19" fmla="*/ 8 h 25"/>
                <a:gd name="T20" fmla="*/ 24 w 25"/>
                <a:gd name="T21" fmla="*/ 8 h 25"/>
                <a:gd name="T22" fmla="*/ 22 w 25"/>
                <a:gd name="T23" fmla="*/ 4 h 25"/>
                <a:gd name="T24" fmla="*/ 20 w 25"/>
                <a:gd name="T25" fmla="*/ 4 h 25"/>
                <a:gd name="T26" fmla="*/ 19 w 25"/>
                <a:gd name="T27" fmla="*/ 0 h 25"/>
                <a:gd name="T28" fmla="*/ 17 w 25"/>
                <a:gd name="T29" fmla="*/ 0 h 25"/>
                <a:gd name="T30" fmla="*/ 14 w 25"/>
                <a:gd name="T31" fmla="*/ 0 h 25"/>
                <a:gd name="T32" fmla="*/ 12 w 25"/>
                <a:gd name="T33" fmla="*/ 0 h 25"/>
                <a:gd name="T34" fmla="*/ 10 w 25"/>
                <a:gd name="T35" fmla="*/ 0 h 25"/>
                <a:gd name="T36" fmla="*/ 6 w 25"/>
                <a:gd name="T37" fmla="*/ 0 h 25"/>
                <a:gd name="T38" fmla="*/ 5 w 25"/>
                <a:gd name="T39" fmla="*/ 0 h 25"/>
                <a:gd name="T40" fmla="*/ 3 w 25"/>
                <a:gd name="T41" fmla="*/ 4 h 25"/>
                <a:gd name="T42" fmla="*/ 2 w 25"/>
                <a:gd name="T43" fmla="*/ 4 h 25"/>
                <a:gd name="T44" fmla="*/ 1 w 25"/>
                <a:gd name="T45" fmla="*/ 8 h 25"/>
                <a:gd name="T46" fmla="*/ 0 w 25"/>
                <a:gd name="T47" fmla="*/ 8 h 25"/>
                <a:gd name="T48" fmla="*/ 0 w 25"/>
                <a:gd name="T49" fmla="*/ 12 h 25"/>
                <a:gd name="T50" fmla="*/ 0 w 25"/>
                <a:gd name="T51" fmla="*/ 16 h 25"/>
                <a:gd name="T52" fmla="*/ 1 w 25"/>
                <a:gd name="T53" fmla="*/ 16 h 25"/>
                <a:gd name="T54" fmla="*/ 2 w 25"/>
                <a:gd name="T55" fmla="*/ 20 h 25"/>
                <a:gd name="T56" fmla="*/ 3 w 25"/>
                <a:gd name="T57" fmla="*/ 20 h 25"/>
                <a:gd name="T58" fmla="*/ 5 w 25"/>
                <a:gd name="T59" fmla="*/ 24 h 25"/>
                <a:gd name="T60" fmla="*/ 6 w 25"/>
                <a:gd name="T61" fmla="*/ 24 h 25"/>
                <a:gd name="T62" fmla="*/ 10 w 25"/>
                <a:gd name="T63" fmla="*/ 24 h 25"/>
                <a:gd name="T64" fmla="*/ 12 w 25"/>
                <a:gd name="T65" fmla="*/ 24 h 2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"/>
                <a:gd name="T100" fmla="*/ 0 h 25"/>
                <a:gd name="T101" fmla="*/ 25 w 25"/>
                <a:gd name="T102" fmla="*/ 25 h 2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" h="25">
                  <a:moveTo>
                    <a:pt x="12" y="24"/>
                  </a:moveTo>
                  <a:lnTo>
                    <a:pt x="14" y="24"/>
                  </a:lnTo>
                  <a:lnTo>
                    <a:pt x="17" y="24"/>
                  </a:lnTo>
                  <a:lnTo>
                    <a:pt x="19" y="24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4"/>
                  </a:lnTo>
                  <a:lnTo>
                    <a:pt x="2" y="4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1" y="16"/>
                  </a:lnTo>
                  <a:lnTo>
                    <a:pt x="2" y="20"/>
                  </a:lnTo>
                  <a:lnTo>
                    <a:pt x="3" y="20"/>
                  </a:lnTo>
                  <a:lnTo>
                    <a:pt x="5" y="24"/>
                  </a:lnTo>
                  <a:lnTo>
                    <a:pt x="6" y="24"/>
                  </a:lnTo>
                  <a:lnTo>
                    <a:pt x="10" y="24"/>
                  </a:lnTo>
                  <a:lnTo>
                    <a:pt x="12" y="24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29" name="Freeform 1084"/>
            <p:cNvSpPr>
              <a:spLocks/>
            </p:cNvSpPr>
            <p:nvPr/>
          </p:nvSpPr>
          <p:spPr bwMode="auto">
            <a:xfrm>
              <a:off x="4820" y="2964"/>
              <a:ext cx="25" cy="89"/>
            </a:xfrm>
            <a:custGeom>
              <a:avLst/>
              <a:gdLst>
                <a:gd name="T0" fmla="*/ 24 w 25"/>
                <a:gd name="T1" fmla="*/ 20 h 89"/>
                <a:gd name="T2" fmla="*/ 24 w 25"/>
                <a:gd name="T3" fmla="*/ 18 h 89"/>
                <a:gd name="T4" fmla="*/ 22 w 25"/>
                <a:gd name="T5" fmla="*/ 14 h 89"/>
                <a:gd name="T6" fmla="*/ 20 w 25"/>
                <a:gd name="T7" fmla="*/ 10 h 89"/>
                <a:gd name="T8" fmla="*/ 16 w 25"/>
                <a:gd name="T9" fmla="*/ 5 h 89"/>
                <a:gd name="T10" fmla="*/ 12 w 25"/>
                <a:gd name="T11" fmla="*/ 2 h 89"/>
                <a:gd name="T12" fmla="*/ 8 w 25"/>
                <a:gd name="T13" fmla="*/ 0 h 89"/>
                <a:gd name="T14" fmla="*/ 5 w 25"/>
                <a:gd name="T15" fmla="*/ 0 h 89"/>
                <a:gd name="T16" fmla="*/ 5 w 25"/>
                <a:gd name="T17" fmla="*/ 0 h 89"/>
                <a:gd name="T18" fmla="*/ 4 w 25"/>
                <a:gd name="T19" fmla="*/ 0 h 89"/>
                <a:gd name="T20" fmla="*/ 3 w 25"/>
                <a:gd name="T21" fmla="*/ 0 h 89"/>
                <a:gd name="T22" fmla="*/ 2 w 25"/>
                <a:gd name="T23" fmla="*/ 1 h 89"/>
                <a:gd name="T24" fmla="*/ 1 w 25"/>
                <a:gd name="T25" fmla="*/ 3 h 89"/>
                <a:gd name="T26" fmla="*/ 0 w 25"/>
                <a:gd name="T27" fmla="*/ 5 h 89"/>
                <a:gd name="T28" fmla="*/ 0 w 25"/>
                <a:gd name="T29" fmla="*/ 6 h 89"/>
                <a:gd name="T30" fmla="*/ 1 w 25"/>
                <a:gd name="T31" fmla="*/ 7 h 89"/>
                <a:gd name="T32" fmla="*/ 1 w 25"/>
                <a:gd name="T33" fmla="*/ 7 h 89"/>
                <a:gd name="T34" fmla="*/ 1 w 25"/>
                <a:gd name="T35" fmla="*/ 7 h 89"/>
                <a:gd name="T36" fmla="*/ 2 w 25"/>
                <a:gd name="T37" fmla="*/ 8 h 89"/>
                <a:gd name="T38" fmla="*/ 4 w 25"/>
                <a:gd name="T39" fmla="*/ 10 h 89"/>
                <a:gd name="T40" fmla="*/ 8 w 25"/>
                <a:gd name="T41" fmla="*/ 12 h 89"/>
                <a:gd name="T42" fmla="*/ 10 w 25"/>
                <a:gd name="T43" fmla="*/ 15 h 89"/>
                <a:gd name="T44" fmla="*/ 11 w 25"/>
                <a:gd name="T45" fmla="*/ 18 h 89"/>
                <a:gd name="T46" fmla="*/ 10 w 25"/>
                <a:gd name="T47" fmla="*/ 20 h 89"/>
                <a:gd name="T48" fmla="*/ 10 w 25"/>
                <a:gd name="T49" fmla="*/ 86 h 89"/>
                <a:gd name="T50" fmla="*/ 10 w 25"/>
                <a:gd name="T51" fmla="*/ 86 h 89"/>
                <a:gd name="T52" fmla="*/ 10 w 25"/>
                <a:gd name="T53" fmla="*/ 86 h 89"/>
                <a:gd name="T54" fmla="*/ 11 w 25"/>
                <a:gd name="T55" fmla="*/ 87 h 89"/>
                <a:gd name="T56" fmla="*/ 12 w 25"/>
                <a:gd name="T57" fmla="*/ 88 h 89"/>
                <a:gd name="T58" fmla="*/ 14 w 25"/>
                <a:gd name="T59" fmla="*/ 88 h 89"/>
                <a:gd name="T60" fmla="*/ 17 w 25"/>
                <a:gd name="T61" fmla="*/ 88 h 89"/>
                <a:gd name="T62" fmla="*/ 19 w 25"/>
                <a:gd name="T63" fmla="*/ 88 h 89"/>
                <a:gd name="T64" fmla="*/ 21 w 25"/>
                <a:gd name="T65" fmla="*/ 88 h 89"/>
                <a:gd name="T66" fmla="*/ 24 w 25"/>
                <a:gd name="T67" fmla="*/ 87 h 89"/>
                <a:gd name="T68" fmla="*/ 24 w 25"/>
                <a:gd name="T69" fmla="*/ 86 h 89"/>
                <a:gd name="T70" fmla="*/ 24 w 25"/>
                <a:gd name="T71" fmla="*/ 86 h 89"/>
                <a:gd name="T72" fmla="*/ 24 w 25"/>
                <a:gd name="T73" fmla="*/ 86 h 89"/>
                <a:gd name="T74" fmla="*/ 24 w 25"/>
                <a:gd name="T75" fmla="*/ 21 h 8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"/>
                <a:gd name="T115" fmla="*/ 0 h 89"/>
                <a:gd name="T116" fmla="*/ 25 w 25"/>
                <a:gd name="T117" fmla="*/ 89 h 8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" h="89">
                  <a:moveTo>
                    <a:pt x="24" y="21"/>
                  </a:moveTo>
                  <a:lnTo>
                    <a:pt x="24" y="20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4" y="16"/>
                  </a:lnTo>
                  <a:lnTo>
                    <a:pt x="22" y="14"/>
                  </a:lnTo>
                  <a:lnTo>
                    <a:pt x="21" y="12"/>
                  </a:lnTo>
                  <a:lnTo>
                    <a:pt x="20" y="10"/>
                  </a:lnTo>
                  <a:lnTo>
                    <a:pt x="18" y="7"/>
                  </a:lnTo>
                  <a:lnTo>
                    <a:pt x="16" y="5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3" y="9"/>
                  </a:lnTo>
                  <a:lnTo>
                    <a:pt x="4" y="10"/>
                  </a:lnTo>
                  <a:lnTo>
                    <a:pt x="6" y="11"/>
                  </a:lnTo>
                  <a:lnTo>
                    <a:pt x="8" y="12"/>
                  </a:lnTo>
                  <a:lnTo>
                    <a:pt x="9" y="14"/>
                  </a:lnTo>
                  <a:lnTo>
                    <a:pt x="10" y="15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0" y="19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86"/>
                  </a:lnTo>
                  <a:lnTo>
                    <a:pt x="11" y="87"/>
                  </a:lnTo>
                  <a:lnTo>
                    <a:pt x="12" y="88"/>
                  </a:lnTo>
                  <a:lnTo>
                    <a:pt x="13" y="88"/>
                  </a:lnTo>
                  <a:lnTo>
                    <a:pt x="14" y="88"/>
                  </a:lnTo>
                  <a:lnTo>
                    <a:pt x="15" y="88"/>
                  </a:lnTo>
                  <a:lnTo>
                    <a:pt x="17" y="88"/>
                  </a:lnTo>
                  <a:lnTo>
                    <a:pt x="18" y="88"/>
                  </a:lnTo>
                  <a:lnTo>
                    <a:pt x="19" y="88"/>
                  </a:lnTo>
                  <a:lnTo>
                    <a:pt x="20" y="88"/>
                  </a:lnTo>
                  <a:lnTo>
                    <a:pt x="21" y="88"/>
                  </a:lnTo>
                  <a:lnTo>
                    <a:pt x="22" y="87"/>
                  </a:lnTo>
                  <a:lnTo>
                    <a:pt x="24" y="87"/>
                  </a:lnTo>
                  <a:lnTo>
                    <a:pt x="24" y="86"/>
                  </a:lnTo>
                  <a:lnTo>
                    <a:pt x="24" y="2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30" name="Freeform 1085"/>
            <p:cNvSpPr>
              <a:spLocks/>
            </p:cNvSpPr>
            <p:nvPr/>
          </p:nvSpPr>
          <p:spPr bwMode="auto">
            <a:xfrm>
              <a:off x="4829" y="2968"/>
              <a:ext cx="25" cy="78"/>
            </a:xfrm>
            <a:custGeom>
              <a:avLst/>
              <a:gdLst>
                <a:gd name="T0" fmla="*/ 22 w 25"/>
                <a:gd name="T1" fmla="*/ 77 h 78"/>
                <a:gd name="T2" fmla="*/ 22 w 25"/>
                <a:gd name="T3" fmla="*/ 75 h 78"/>
                <a:gd name="T4" fmla="*/ 22 w 25"/>
                <a:gd name="T5" fmla="*/ 67 h 78"/>
                <a:gd name="T6" fmla="*/ 22 w 25"/>
                <a:gd name="T7" fmla="*/ 57 h 78"/>
                <a:gd name="T8" fmla="*/ 22 w 25"/>
                <a:gd name="T9" fmla="*/ 45 h 78"/>
                <a:gd name="T10" fmla="*/ 24 w 25"/>
                <a:gd name="T11" fmla="*/ 33 h 78"/>
                <a:gd name="T12" fmla="*/ 22 w 25"/>
                <a:gd name="T13" fmla="*/ 22 h 78"/>
                <a:gd name="T14" fmla="*/ 22 w 25"/>
                <a:gd name="T15" fmla="*/ 13 h 78"/>
                <a:gd name="T16" fmla="*/ 22 w 25"/>
                <a:gd name="T17" fmla="*/ 9 h 78"/>
                <a:gd name="T18" fmla="*/ 20 w 25"/>
                <a:gd name="T19" fmla="*/ 8 h 78"/>
                <a:gd name="T20" fmla="*/ 16 w 25"/>
                <a:gd name="T21" fmla="*/ 6 h 78"/>
                <a:gd name="T22" fmla="*/ 12 w 25"/>
                <a:gd name="T23" fmla="*/ 4 h 78"/>
                <a:gd name="T24" fmla="*/ 9 w 25"/>
                <a:gd name="T25" fmla="*/ 3 h 78"/>
                <a:gd name="T26" fmla="*/ 5 w 25"/>
                <a:gd name="T27" fmla="*/ 1 h 78"/>
                <a:gd name="T28" fmla="*/ 3 w 25"/>
                <a:gd name="T29" fmla="*/ 0 h 78"/>
                <a:gd name="T30" fmla="*/ 1 w 25"/>
                <a:gd name="T31" fmla="*/ 0 h 78"/>
                <a:gd name="T32" fmla="*/ 0 w 25"/>
                <a:gd name="T33" fmla="*/ 0 h 78"/>
                <a:gd name="T34" fmla="*/ 1 w 25"/>
                <a:gd name="T35" fmla="*/ 0 h 78"/>
                <a:gd name="T36" fmla="*/ 3 w 25"/>
                <a:gd name="T37" fmla="*/ 1 h 78"/>
                <a:gd name="T38" fmla="*/ 5 w 25"/>
                <a:gd name="T39" fmla="*/ 2 h 78"/>
                <a:gd name="T40" fmla="*/ 9 w 25"/>
                <a:gd name="T41" fmla="*/ 4 h 78"/>
                <a:gd name="T42" fmla="*/ 12 w 25"/>
                <a:gd name="T43" fmla="*/ 7 h 78"/>
                <a:gd name="T44" fmla="*/ 14 w 25"/>
                <a:gd name="T45" fmla="*/ 11 h 78"/>
                <a:gd name="T46" fmla="*/ 16 w 25"/>
                <a:gd name="T47" fmla="*/ 14 h 78"/>
                <a:gd name="T48" fmla="*/ 16 w 25"/>
                <a:gd name="T49" fmla="*/ 19 h 78"/>
                <a:gd name="T50" fmla="*/ 16 w 25"/>
                <a:gd name="T51" fmla="*/ 25 h 78"/>
                <a:gd name="T52" fmla="*/ 16 w 25"/>
                <a:gd name="T53" fmla="*/ 33 h 78"/>
                <a:gd name="T54" fmla="*/ 18 w 25"/>
                <a:gd name="T55" fmla="*/ 43 h 78"/>
                <a:gd name="T56" fmla="*/ 18 w 25"/>
                <a:gd name="T57" fmla="*/ 52 h 78"/>
                <a:gd name="T58" fmla="*/ 20 w 25"/>
                <a:gd name="T59" fmla="*/ 62 h 78"/>
                <a:gd name="T60" fmla="*/ 20 w 25"/>
                <a:gd name="T61" fmla="*/ 70 h 78"/>
                <a:gd name="T62" fmla="*/ 20 w 25"/>
                <a:gd name="T63" fmla="*/ 75 h 78"/>
                <a:gd name="T64" fmla="*/ 22 w 25"/>
                <a:gd name="T65" fmla="*/ 77 h 7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"/>
                <a:gd name="T100" fmla="*/ 0 h 78"/>
                <a:gd name="T101" fmla="*/ 25 w 25"/>
                <a:gd name="T102" fmla="*/ 78 h 7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" h="78">
                  <a:moveTo>
                    <a:pt x="22" y="77"/>
                  </a:moveTo>
                  <a:lnTo>
                    <a:pt x="22" y="75"/>
                  </a:lnTo>
                  <a:lnTo>
                    <a:pt x="22" y="67"/>
                  </a:lnTo>
                  <a:lnTo>
                    <a:pt x="22" y="57"/>
                  </a:lnTo>
                  <a:lnTo>
                    <a:pt x="22" y="45"/>
                  </a:lnTo>
                  <a:lnTo>
                    <a:pt x="24" y="33"/>
                  </a:lnTo>
                  <a:lnTo>
                    <a:pt x="22" y="22"/>
                  </a:lnTo>
                  <a:lnTo>
                    <a:pt x="22" y="13"/>
                  </a:lnTo>
                  <a:lnTo>
                    <a:pt x="22" y="9"/>
                  </a:lnTo>
                  <a:lnTo>
                    <a:pt x="20" y="8"/>
                  </a:lnTo>
                  <a:lnTo>
                    <a:pt x="16" y="6"/>
                  </a:lnTo>
                  <a:lnTo>
                    <a:pt x="12" y="4"/>
                  </a:lnTo>
                  <a:lnTo>
                    <a:pt x="9" y="3"/>
                  </a:lnTo>
                  <a:lnTo>
                    <a:pt x="5" y="1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5" y="2"/>
                  </a:lnTo>
                  <a:lnTo>
                    <a:pt x="9" y="4"/>
                  </a:lnTo>
                  <a:lnTo>
                    <a:pt x="12" y="7"/>
                  </a:lnTo>
                  <a:lnTo>
                    <a:pt x="14" y="11"/>
                  </a:lnTo>
                  <a:lnTo>
                    <a:pt x="16" y="14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33"/>
                  </a:lnTo>
                  <a:lnTo>
                    <a:pt x="18" y="43"/>
                  </a:lnTo>
                  <a:lnTo>
                    <a:pt x="18" y="52"/>
                  </a:lnTo>
                  <a:lnTo>
                    <a:pt x="20" y="62"/>
                  </a:lnTo>
                  <a:lnTo>
                    <a:pt x="20" y="70"/>
                  </a:lnTo>
                  <a:lnTo>
                    <a:pt x="20" y="75"/>
                  </a:lnTo>
                  <a:lnTo>
                    <a:pt x="22" y="7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6584" name="Rectangle 1086"/>
          <p:cNvSpPr>
            <a:spLocks noChangeArrowheads="1"/>
          </p:cNvSpPr>
          <p:nvPr/>
        </p:nvSpPr>
        <p:spPr bwMode="auto">
          <a:xfrm>
            <a:off x="3781425" y="5600700"/>
            <a:ext cx="1746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zh-TW" altLang="en-US" sz="18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工廠</a:t>
            </a:r>
            <a:r>
              <a:rPr lang="en-US" altLang="zh-TW" sz="18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Organization</a:t>
            </a:r>
          </a:p>
        </p:txBody>
      </p:sp>
      <p:sp>
        <p:nvSpPr>
          <p:cNvPr id="66585" name="Rectangle 1087"/>
          <p:cNvSpPr>
            <a:spLocks noChangeArrowheads="1"/>
          </p:cNvSpPr>
          <p:nvPr/>
        </p:nvSpPr>
        <p:spPr bwMode="auto">
          <a:xfrm>
            <a:off x="1212850" y="5667375"/>
            <a:ext cx="2463800" cy="5969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6586" name="Rectangle 1088"/>
          <p:cNvSpPr>
            <a:spLocks noChangeArrowheads="1"/>
          </p:cNvSpPr>
          <p:nvPr/>
        </p:nvSpPr>
        <p:spPr bwMode="auto">
          <a:xfrm>
            <a:off x="1879600" y="5972175"/>
            <a:ext cx="1130300" cy="2921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6587" name="Rectangle 1089"/>
          <p:cNvSpPr>
            <a:spLocks noChangeArrowheads="1"/>
          </p:cNvSpPr>
          <p:nvPr/>
        </p:nvSpPr>
        <p:spPr bwMode="auto">
          <a:xfrm>
            <a:off x="5632450" y="5667375"/>
            <a:ext cx="2463800" cy="5969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6588" name="Rectangle 1090"/>
          <p:cNvSpPr>
            <a:spLocks noChangeArrowheads="1"/>
          </p:cNvSpPr>
          <p:nvPr/>
        </p:nvSpPr>
        <p:spPr bwMode="auto">
          <a:xfrm>
            <a:off x="6299200" y="5972175"/>
            <a:ext cx="1130300" cy="2921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6589" name="Line 1091"/>
          <p:cNvSpPr>
            <a:spLocks noChangeShapeType="1"/>
          </p:cNvSpPr>
          <p:nvPr/>
        </p:nvSpPr>
        <p:spPr bwMode="auto">
          <a:xfrm>
            <a:off x="2432050" y="4254500"/>
            <a:ext cx="0" cy="1489075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6590" name="Rectangle 1092"/>
          <p:cNvSpPr>
            <a:spLocks noChangeArrowheads="1"/>
          </p:cNvSpPr>
          <p:nvPr/>
        </p:nvSpPr>
        <p:spPr bwMode="auto">
          <a:xfrm>
            <a:off x="2432050" y="4524375"/>
            <a:ext cx="21272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defTabSz="822325"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TW" altLang="en-US" sz="1800" b="1">
                <a:solidFill>
                  <a:srgbClr val="FFBA00"/>
                </a:solidFill>
                <a:latin typeface="微軟正黑體" pitchFamily="34" charset="-120"/>
                <a:ea typeface="微軟正黑體" pitchFamily="34" charset="-120"/>
              </a:rPr>
              <a:t>直接 </a:t>
            </a:r>
            <a:r>
              <a:rPr lang="en-US" altLang="zh-TW" sz="1800" b="1">
                <a:solidFill>
                  <a:srgbClr val="FFBA00"/>
                </a:solidFill>
                <a:latin typeface="微軟正黑體" pitchFamily="34" charset="-120"/>
                <a:ea typeface="微軟正黑體" pitchFamily="34" charset="-120"/>
              </a:rPr>
              <a:t>Direct Interorganization</a:t>
            </a:r>
            <a:br>
              <a:rPr lang="en-US" altLang="zh-TW" sz="1800" b="1">
                <a:solidFill>
                  <a:srgbClr val="FFBA0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800" b="1">
                <a:solidFill>
                  <a:srgbClr val="FFBA00"/>
                </a:solidFill>
                <a:latin typeface="微軟正黑體" pitchFamily="34" charset="-120"/>
                <a:ea typeface="微軟正黑體" pitchFamily="34" charset="-120"/>
              </a:rPr>
              <a:t>Transfer</a:t>
            </a:r>
          </a:p>
        </p:txBody>
      </p:sp>
      <p:sp>
        <p:nvSpPr>
          <p:cNvPr id="66591" name="Freeform 1093"/>
          <p:cNvSpPr>
            <a:spLocks/>
          </p:cNvSpPr>
          <p:nvPr/>
        </p:nvSpPr>
        <p:spPr bwMode="auto">
          <a:xfrm>
            <a:off x="6815138" y="4254500"/>
            <a:ext cx="512762" cy="608013"/>
          </a:xfrm>
          <a:custGeom>
            <a:avLst/>
            <a:gdLst>
              <a:gd name="T0" fmla="*/ 0 w 323"/>
              <a:gd name="T1" fmla="*/ 0 h 383"/>
              <a:gd name="T2" fmla="*/ 0 w 323"/>
              <a:gd name="T3" fmla="*/ 2147483647 h 383"/>
              <a:gd name="T4" fmla="*/ 2147483647 w 323"/>
              <a:gd name="T5" fmla="*/ 2147483647 h 383"/>
              <a:gd name="T6" fmla="*/ 0 60000 65536"/>
              <a:gd name="T7" fmla="*/ 0 60000 65536"/>
              <a:gd name="T8" fmla="*/ 0 60000 65536"/>
              <a:gd name="T9" fmla="*/ 0 w 323"/>
              <a:gd name="T10" fmla="*/ 0 h 383"/>
              <a:gd name="T11" fmla="*/ 323 w 323"/>
              <a:gd name="T12" fmla="*/ 383 h 3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3" h="383">
                <a:moveTo>
                  <a:pt x="0" y="0"/>
                </a:moveTo>
                <a:lnTo>
                  <a:pt x="0" y="382"/>
                </a:lnTo>
                <a:lnTo>
                  <a:pt x="322" y="382"/>
                </a:lnTo>
              </a:path>
            </a:pathLst>
          </a:custGeom>
          <a:noFill/>
          <a:ln w="25400" cap="rnd" cmpd="sng">
            <a:solidFill>
              <a:srgbClr val="000066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6592" name="Freeform 1094"/>
          <p:cNvSpPr>
            <a:spLocks/>
          </p:cNvSpPr>
          <p:nvPr/>
        </p:nvSpPr>
        <p:spPr bwMode="auto">
          <a:xfrm>
            <a:off x="6821488" y="5035550"/>
            <a:ext cx="484187" cy="822325"/>
          </a:xfrm>
          <a:custGeom>
            <a:avLst/>
            <a:gdLst>
              <a:gd name="T0" fmla="*/ 2147483647 w 305"/>
              <a:gd name="T1" fmla="*/ 0 h 518"/>
              <a:gd name="T2" fmla="*/ 0 w 305"/>
              <a:gd name="T3" fmla="*/ 0 h 518"/>
              <a:gd name="T4" fmla="*/ 0 w 305"/>
              <a:gd name="T5" fmla="*/ 2147483647 h 518"/>
              <a:gd name="T6" fmla="*/ 0 60000 65536"/>
              <a:gd name="T7" fmla="*/ 0 60000 65536"/>
              <a:gd name="T8" fmla="*/ 0 60000 65536"/>
              <a:gd name="T9" fmla="*/ 0 w 305"/>
              <a:gd name="T10" fmla="*/ 0 h 518"/>
              <a:gd name="T11" fmla="*/ 305 w 305"/>
              <a:gd name="T12" fmla="*/ 518 h 5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518">
                <a:moveTo>
                  <a:pt x="304" y="0"/>
                </a:moveTo>
                <a:lnTo>
                  <a:pt x="0" y="0"/>
                </a:lnTo>
                <a:lnTo>
                  <a:pt x="0" y="517"/>
                </a:lnTo>
              </a:path>
            </a:pathLst>
          </a:custGeom>
          <a:noFill/>
          <a:ln w="25400" cap="rnd" cmpd="sng">
            <a:solidFill>
              <a:srgbClr val="000066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6593" name="Rectangle 1095"/>
          <p:cNvSpPr>
            <a:spLocks noChangeArrowheads="1"/>
          </p:cNvSpPr>
          <p:nvPr/>
        </p:nvSpPr>
        <p:spPr bwMode="auto">
          <a:xfrm>
            <a:off x="4641850" y="4502150"/>
            <a:ext cx="2168525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r" defTabSz="822325"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TW" altLang="en-US" sz="1800" b="1">
                <a:solidFill>
                  <a:srgbClr val="FFBA00"/>
                </a:solidFill>
                <a:latin typeface="微軟正黑體" pitchFamily="34" charset="-120"/>
                <a:ea typeface="微軟正黑體" pitchFamily="34" charset="-120"/>
              </a:rPr>
              <a:t>在途</a:t>
            </a:r>
            <a:r>
              <a:rPr lang="en-US" altLang="zh-TW" sz="1800" b="1">
                <a:solidFill>
                  <a:srgbClr val="FFBA00"/>
                </a:solidFill>
                <a:latin typeface="微軟正黑體" pitchFamily="34" charset="-120"/>
                <a:ea typeface="微軟正黑體" pitchFamily="34" charset="-120"/>
              </a:rPr>
              <a:t>Interorganization Transfer by Way</a:t>
            </a:r>
            <a:br>
              <a:rPr lang="en-US" altLang="zh-TW" sz="1800" b="1">
                <a:solidFill>
                  <a:srgbClr val="FFBA0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800" b="1">
                <a:solidFill>
                  <a:srgbClr val="FFBA00"/>
                </a:solidFill>
                <a:latin typeface="微軟正黑體" pitchFamily="34" charset="-120"/>
                <a:ea typeface="微軟正黑體" pitchFamily="34" charset="-120"/>
              </a:rPr>
              <a:t>of Intransit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Transaction Types(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異動型態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7587" name="Freeform 1028"/>
          <p:cNvSpPr>
            <a:spLocks/>
          </p:cNvSpPr>
          <p:nvPr/>
        </p:nvSpPr>
        <p:spPr bwMode="auto">
          <a:xfrm>
            <a:off x="3259138" y="2768600"/>
            <a:ext cx="3233737" cy="534988"/>
          </a:xfrm>
          <a:custGeom>
            <a:avLst/>
            <a:gdLst>
              <a:gd name="T0" fmla="*/ 0 w 2037"/>
              <a:gd name="T1" fmla="*/ 2147483647 h 337"/>
              <a:gd name="T2" fmla="*/ 0 w 2037"/>
              <a:gd name="T3" fmla="*/ 2147483647 h 337"/>
              <a:gd name="T4" fmla="*/ 2147483647 w 2037"/>
              <a:gd name="T5" fmla="*/ 2147483647 h 337"/>
              <a:gd name="T6" fmla="*/ 2147483647 w 2037"/>
              <a:gd name="T7" fmla="*/ 0 h 337"/>
              <a:gd name="T8" fmla="*/ 0 60000 65536"/>
              <a:gd name="T9" fmla="*/ 0 60000 65536"/>
              <a:gd name="T10" fmla="*/ 0 60000 65536"/>
              <a:gd name="T11" fmla="*/ 0 60000 65536"/>
              <a:gd name="T12" fmla="*/ 0 w 2037"/>
              <a:gd name="T13" fmla="*/ 0 h 337"/>
              <a:gd name="T14" fmla="*/ 2037 w 2037"/>
              <a:gd name="T15" fmla="*/ 337 h 3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7" h="337">
                <a:moveTo>
                  <a:pt x="0" y="27"/>
                </a:moveTo>
                <a:lnTo>
                  <a:pt x="0" y="336"/>
                </a:lnTo>
                <a:lnTo>
                  <a:pt x="2036" y="336"/>
                </a:lnTo>
                <a:lnTo>
                  <a:pt x="203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7588" name="Line 1029"/>
          <p:cNvSpPr>
            <a:spLocks noChangeShapeType="1"/>
          </p:cNvSpPr>
          <p:nvPr/>
        </p:nvSpPr>
        <p:spPr bwMode="auto">
          <a:xfrm>
            <a:off x="4860925" y="3302000"/>
            <a:ext cx="0" cy="452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57094" name="Rectangle 1030"/>
          <p:cNvSpPr>
            <a:spLocks noChangeArrowheads="1"/>
          </p:cNvSpPr>
          <p:nvPr/>
        </p:nvSpPr>
        <p:spPr bwMode="auto">
          <a:xfrm>
            <a:off x="1619250" y="1844675"/>
            <a:ext cx="3097213" cy="104457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104775" tIns="52388" rIns="104775" bIns="52388"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Transaction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Source Type</a:t>
            </a:r>
          </a:p>
        </p:txBody>
      </p:sp>
      <p:sp>
        <p:nvSpPr>
          <p:cNvPr id="857095" name="Rectangle 1031"/>
          <p:cNvSpPr>
            <a:spLocks noChangeArrowheads="1"/>
          </p:cNvSpPr>
          <p:nvPr/>
        </p:nvSpPr>
        <p:spPr bwMode="auto">
          <a:xfrm>
            <a:off x="3348038" y="3810000"/>
            <a:ext cx="3168650" cy="113188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104775" tIns="52388" rIns="104775" bIns="52388"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Transaction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Type</a:t>
            </a:r>
          </a:p>
        </p:txBody>
      </p:sp>
      <p:sp>
        <p:nvSpPr>
          <p:cNvPr id="857096" name="Rectangle 1032"/>
          <p:cNvSpPr>
            <a:spLocks noChangeArrowheads="1"/>
          </p:cNvSpPr>
          <p:nvPr/>
        </p:nvSpPr>
        <p:spPr bwMode="auto">
          <a:xfrm>
            <a:off x="5364163" y="1844675"/>
            <a:ext cx="3024187" cy="104457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104775" tIns="52388" rIns="104775" bIns="52388"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Transaction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60350"/>
            <a:ext cx="7315200" cy="103505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Transaction Source Types</a:t>
            </a:r>
            <a:b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異動來源型態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Transactions  Source Types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86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1989138"/>
            <a:ext cx="6400800" cy="403225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49275"/>
            <a:ext cx="7315200" cy="746125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ffectLst/>
              </a:rPr>
              <a:t>Transaction Actions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Lookups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963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1989138"/>
            <a:ext cx="6481763" cy="39116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Transaction Types(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異動型態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Transactions  Types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066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2133600"/>
            <a:ext cx="6408737" cy="366395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Locations(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地點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Organizations  Locations</a:t>
            </a:r>
          </a:p>
        </p:txBody>
      </p:sp>
      <p:pic>
        <p:nvPicPr>
          <p:cNvPr id="819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3" y="2060575"/>
            <a:ext cx="6000750" cy="40767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Transaction Reasons(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異動原因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Transactions  Reasons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168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2060575"/>
            <a:ext cx="7018338" cy="343852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60350"/>
            <a:ext cx="7632700" cy="103505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latin typeface="微軟正黑體" pitchFamily="34" charset="-120"/>
                <a:ea typeface="微軟正黑體" pitchFamily="34" charset="-120"/>
              </a:rPr>
              <a:t>Item Transaction Default </a:t>
            </a:r>
            <a:r>
              <a:rPr lang="zh-TW" altLang="en-US" smtClean="0">
                <a:effectLst/>
                <a:latin typeface="微軟正黑體" pitchFamily="34" charset="-120"/>
                <a:ea typeface="微軟正黑體" pitchFamily="34" charset="-120"/>
              </a:rPr>
              <a:t>－</a:t>
            </a:r>
            <a:r>
              <a:rPr lang="en-US" altLang="zh-TW" smtClean="0">
                <a:effectLst/>
                <a:latin typeface="微軟正黑體" pitchFamily="34" charset="-120"/>
                <a:ea typeface="微軟正黑體" pitchFamily="34" charset="-120"/>
              </a:rPr>
              <a:t>Subinventory</a:t>
            </a:r>
            <a:br>
              <a:rPr lang="en-US" altLang="zh-TW" smtClean="0">
                <a:effectLst/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mtClean="0">
                <a:effectLst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mtClean="0">
                <a:effectLst/>
                <a:latin typeface="微軟正黑體" pitchFamily="34" charset="-120"/>
                <a:ea typeface="微軟正黑體" pitchFamily="34" charset="-120"/>
              </a:rPr>
              <a:t>料號異動預設值－倉庫</a:t>
            </a:r>
            <a:r>
              <a:rPr lang="en-US" altLang="zh-TW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Transactions  Item Transaction Defaults  (t)Subinventories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270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2349500"/>
            <a:ext cx="7170738" cy="366712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60350"/>
            <a:ext cx="7315200" cy="1035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effectLst/>
                <a:latin typeface="微軟正黑體" pitchFamily="34" charset="-120"/>
                <a:ea typeface="微軟正黑體" pitchFamily="34" charset="-120"/>
              </a:rPr>
              <a:t>Item Transaction Default </a:t>
            </a:r>
            <a:r>
              <a:rPr lang="zh-TW" altLang="en-US" dirty="0" smtClean="0">
                <a:effectLst/>
                <a:latin typeface="微軟正黑體" pitchFamily="34" charset="-120"/>
                <a:ea typeface="微軟正黑體" pitchFamily="34" charset="-120"/>
              </a:rPr>
              <a:t>－</a:t>
            </a:r>
            <a:r>
              <a:rPr lang="en-US" altLang="zh-TW" dirty="0" smtClean="0">
                <a:effectLst/>
                <a:latin typeface="微軟正黑體" pitchFamily="34" charset="-120"/>
                <a:ea typeface="微軟正黑體" pitchFamily="34" charset="-120"/>
              </a:rPr>
              <a:t>Locator</a:t>
            </a:r>
            <a:br>
              <a:rPr lang="en-US" altLang="zh-TW" dirty="0" smtClean="0">
                <a:effectLst/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dirty="0" smtClean="0">
                <a:effectLst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effectLst/>
                <a:latin typeface="微軟正黑體" pitchFamily="34" charset="-120"/>
                <a:ea typeface="微軟正黑體" pitchFamily="34" charset="-120"/>
              </a:rPr>
              <a:t>料號異動預設值－儲位</a:t>
            </a:r>
            <a:r>
              <a:rPr lang="en-US" altLang="zh-TW" dirty="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18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18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18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8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1800" smtClean="0">
                <a:effectLst/>
                <a:latin typeface="微軟正黑體" pitchFamily="34" charset="-120"/>
                <a:ea typeface="微軟正黑體" pitchFamily="34" charset="-120"/>
              </a:rPr>
              <a:t>Setup </a:t>
            </a:r>
            <a:r>
              <a:rPr lang="en-US" altLang="zh-TW" sz="18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Transactions  Item Transaction Defaults  (t)Locators</a:t>
            </a: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2276475"/>
            <a:ext cx="7189787" cy="366712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Miscellaneous Transaction(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雜項異動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Transactions  Miscellaneous Transaction</a:t>
            </a:r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2349500"/>
            <a:ext cx="7416800" cy="3494088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33375"/>
            <a:ext cx="7315200" cy="962025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View Material Transactions</a:t>
            </a:r>
            <a:b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原物料異動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Transactions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Material Transactions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578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2060575"/>
            <a:ext cx="6048375" cy="4030663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60350"/>
            <a:ext cx="7600950" cy="103505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Material Transactions – Distributions</a:t>
            </a:r>
            <a:b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原物料異動－會計分錄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Transactions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Material Transactions  (B)Distributions</a:t>
            </a:r>
          </a:p>
        </p:txBody>
      </p:sp>
      <p:pic>
        <p:nvPicPr>
          <p:cNvPr id="7680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3" y="2276475"/>
            <a:ext cx="5761037" cy="3824288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60350"/>
            <a:ext cx="7315200" cy="1035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effectLst/>
                <a:latin typeface="微軟正黑體" pitchFamily="34" charset="-120"/>
                <a:ea typeface="微軟正黑體" pitchFamily="34" charset="-120"/>
              </a:rPr>
              <a:t>Material Transactions – Lots</a:t>
            </a:r>
            <a:br>
              <a:rPr lang="en-US" altLang="zh-TW" dirty="0" smtClean="0">
                <a:effectLst/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dirty="0" smtClean="0">
                <a:effectLst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effectLst/>
                <a:latin typeface="微軟正黑體" pitchFamily="34" charset="-120"/>
                <a:ea typeface="微軟正黑體" pitchFamily="34" charset="-120"/>
              </a:rPr>
              <a:t>原物料異動－批號</a:t>
            </a:r>
            <a:r>
              <a:rPr lang="en-US" altLang="zh-TW" dirty="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Transactions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Material Transactions  (B)Lot / Serial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782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2276475"/>
            <a:ext cx="6630987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On-hand Quantity(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庫存量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On-hand, Availability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On-hand Quantity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885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2276475"/>
            <a:ext cx="6797675" cy="384492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84213"/>
            <a:ext cx="7467600" cy="584200"/>
          </a:xfrm>
        </p:spPr>
        <p:txBody>
          <a:bodyPr anchor="t">
            <a:spAutoFit/>
          </a:bodyPr>
          <a:lstStyle/>
          <a:p>
            <a:pPr eaLnBrk="1" hangingPunct="1"/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實際盤點系統執行步驟</a:t>
            </a:r>
          </a:p>
        </p:txBody>
      </p:sp>
      <p:sp>
        <p:nvSpPr>
          <p:cNvPr id="79875" name="Line 3"/>
          <p:cNvSpPr>
            <a:spLocks noChangeShapeType="1"/>
          </p:cNvSpPr>
          <p:nvPr/>
        </p:nvSpPr>
        <p:spPr bwMode="auto">
          <a:xfrm flipV="1">
            <a:off x="4932363" y="1765300"/>
            <a:ext cx="11112" cy="4111625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601913" y="1462088"/>
            <a:ext cx="4706937" cy="814387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100013" tIns="49213" rIns="100013" bIns="49213" anchor="ctr"/>
          <a:lstStyle/>
          <a:p>
            <a:pPr marL="457200" indent="-457200" defTabSz="1066800" eaLnBrk="0" hangingPunct="0"/>
            <a:r>
              <a:rPr lang="en-US" altLang="zh-TW" sz="2400" b="1">
                <a:solidFill>
                  <a:srgbClr val="F8F8F8"/>
                </a:solidFill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2400" b="1">
                <a:solidFill>
                  <a:srgbClr val="F8F8F8"/>
                </a:solidFill>
                <a:latin typeface="微軟正黑體" pitchFamily="34" charset="-120"/>
                <a:ea typeface="微軟正黑體" pitchFamily="34" charset="-120"/>
              </a:rPr>
              <a:t>定義實際盤點計劃</a:t>
            </a:r>
            <a:endParaRPr lang="en-US" altLang="zh-TW" sz="2400" b="1">
              <a:solidFill>
                <a:srgbClr val="F8F8F8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 defTabSz="1066800" eaLnBrk="0" hangingPunct="0"/>
            <a:r>
              <a:rPr lang="en-US" altLang="zh-TW" sz="2400" b="1">
                <a:solidFill>
                  <a:srgbClr val="F8F8F8"/>
                </a:solidFill>
                <a:latin typeface="微軟正黑體" pitchFamily="34" charset="-120"/>
                <a:ea typeface="微軟正黑體" pitchFamily="34" charset="-120"/>
              </a:rPr>
              <a:t>Physical Inventories</a:t>
            </a:r>
            <a:endParaRPr lang="zh-TW" altLang="en-US" sz="2400" b="1">
              <a:solidFill>
                <a:srgbClr val="F8F8F8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9877" name="Rectangle 6"/>
          <p:cNvSpPr>
            <a:spLocks noChangeArrowheads="1"/>
          </p:cNvSpPr>
          <p:nvPr/>
        </p:nvSpPr>
        <p:spPr bwMode="auto">
          <a:xfrm>
            <a:off x="2627313" y="2565400"/>
            <a:ext cx="4705350" cy="8636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100013" tIns="49213" rIns="100013" bIns="49213" anchor="ctr"/>
          <a:lstStyle/>
          <a:p>
            <a:pPr defTabSz="1066800" eaLnBrk="0" hangingPunct="0"/>
            <a:r>
              <a:rPr lang="en-US" altLang="zh-TW" sz="2400" b="1">
                <a:solidFill>
                  <a:srgbClr val="F8F8F8"/>
                </a:solidFill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2400" b="1">
                <a:solidFill>
                  <a:srgbClr val="F8F8F8"/>
                </a:solidFill>
                <a:latin typeface="微軟正黑體" pitchFamily="34" charset="-120"/>
                <a:ea typeface="微軟正黑體" pitchFamily="34" charset="-120"/>
              </a:rPr>
              <a:t>產生盤點單</a:t>
            </a:r>
            <a:r>
              <a:rPr lang="en-US" altLang="zh-TW" sz="2400" b="1">
                <a:solidFill>
                  <a:srgbClr val="F8F8F8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b="1">
                <a:solidFill>
                  <a:srgbClr val="F8F8F8"/>
                </a:solidFill>
                <a:latin typeface="微軟正黑體" pitchFamily="34" charset="-120"/>
                <a:ea typeface="微軟正黑體" pitchFamily="34" charset="-120"/>
              </a:rPr>
              <a:t>卡</a:t>
            </a:r>
            <a:r>
              <a:rPr lang="en-US" altLang="zh-TW" sz="2400" b="1">
                <a:solidFill>
                  <a:srgbClr val="F8F8F8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defTabSz="1066800" eaLnBrk="0" hangingPunct="0"/>
            <a:r>
              <a:rPr lang="en-US" altLang="zh-TW" sz="2400" b="1">
                <a:solidFill>
                  <a:srgbClr val="F8F8F8"/>
                </a:solidFill>
                <a:latin typeface="微軟正黑體" pitchFamily="34" charset="-120"/>
                <a:ea typeface="微軟正黑體" pitchFamily="34" charset="-120"/>
              </a:rPr>
              <a:t>Tag Generation</a:t>
            </a:r>
            <a:endParaRPr lang="zh-TW" altLang="en-US" sz="2400" b="1">
              <a:solidFill>
                <a:srgbClr val="F8F8F8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9878" name="Rectangle 8"/>
          <p:cNvSpPr>
            <a:spLocks noChangeArrowheads="1"/>
          </p:cNvSpPr>
          <p:nvPr/>
        </p:nvSpPr>
        <p:spPr bwMode="auto">
          <a:xfrm>
            <a:off x="2601913" y="3716338"/>
            <a:ext cx="4705350" cy="5048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100013" tIns="49213" rIns="100013" bIns="49213" anchor="ctr"/>
          <a:lstStyle/>
          <a:p>
            <a:pPr defTabSz="1066800" eaLnBrk="0" hangingPunct="0"/>
            <a:r>
              <a:rPr lang="en-US" altLang="zh-TW" sz="2400" b="1">
                <a:solidFill>
                  <a:srgbClr val="F8F8F8"/>
                </a:solidFill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lang="zh-TW" altLang="en-US" sz="2400" b="1">
                <a:solidFill>
                  <a:srgbClr val="F8F8F8"/>
                </a:solidFill>
                <a:latin typeface="微軟正黑體" pitchFamily="34" charset="-120"/>
                <a:ea typeface="微軟正黑體" pitchFamily="34" charset="-120"/>
              </a:rPr>
              <a:t>輸入實盤數</a:t>
            </a:r>
            <a:r>
              <a:rPr lang="en-US" altLang="zh-TW" sz="2400" b="1">
                <a:solidFill>
                  <a:srgbClr val="F8F8F8"/>
                </a:solidFill>
                <a:latin typeface="微軟正黑體" pitchFamily="34" charset="-120"/>
                <a:ea typeface="微軟正黑體" pitchFamily="34" charset="-120"/>
              </a:rPr>
              <a:t>Tag Counts</a:t>
            </a:r>
            <a:endParaRPr lang="zh-TW" altLang="en-US" sz="2400" b="1">
              <a:solidFill>
                <a:srgbClr val="F8F8F8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9879" name="Rectangle 10"/>
          <p:cNvSpPr>
            <a:spLocks noChangeArrowheads="1"/>
          </p:cNvSpPr>
          <p:nvPr/>
        </p:nvSpPr>
        <p:spPr bwMode="auto">
          <a:xfrm>
            <a:off x="2627313" y="4508500"/>
            <a:ext cx="4705350" cy="74295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100013" tIns="49213" rIns="100013" bIns="49213" anchor="ctr"/>
          <a:lstStyle/>
          <a:p>
            <a:pPr defTabSz="1066800" eaLnBrk="0" hangingPunct="0"/>
            <a:r>
              <a:rPr lang="en-US" altLang="zh-TW" sz="2400" b="1">
                <a:solidFill>
                  <a:srgbClr val="F8F8F8"/>
                </a:solidFill>
                <a:latin typeface="微軟正黑體" pitchFamily="34" charset="-120"/>
                <a:ea typeface="微軟正黑體" pitchFamily="34" charset="-120"/>
              </a:rPr>
              <a:t>4.</a:t>
            </a:r>
            <a:r>
              <a:rPr lang="zh-TW" altLang="en-US" sz="2400" b="1">
                <a:solidFill>
                  <a:srgbClr val="F8F8F8"/>
                </a:solidFill>
                <a:latin typeface="微軟正黑體" pitchFamily="34" charset="-120"/>
                <a:ea typeface="微軟正黑體" pitchFamily="34" charset="-120"/>
              </a:rPr>
              <a:t>核准盤盈虧數量</a:t>
            </a:r>
            <a:endParaRPr lang="en-US" altLang="zh-TW" sz="2400" b="1">
              <a:solidFill>
                <a:srgbClr val="F8F8F8"/>
              </a:solidFill>
              <a:latin typeface="微軟正黑體" pitchFamily="34" charset="-120"/>
              <a:ea typeface="微軟正黑體" pitchFamily="34" charset="-120"/>
            </a:endParaRPr>
          </a:p>
          <a:p>
            <a:pPr defTabSz="1066800" eaLnBrk="0" hangingPunct="0"/>
            <a:r>
              <a:rPr lang="en-US" altLang="zh-TW" sz="2400" b="1">
                <a:solidFill>
                  <a:srgbClr val="F8F8F8"/>
                </a:solidFill>
                <a:latin typeface="微軟正黑體" pitchFamily="34" charset="-120"/>
                <a:ea typeface="微軟正黑體" pitchFamily="34" charset="-120"/>
              </a:rPr>
              <a:t>Approve Adjustments</a:t>
            </a:r>
            <a:endParaRPr lang="zh-TW" altLang="en-US" sz="2400" b="1">
              <a:solidFill>
                <a:srgbClr val="F8F8F8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9880" name="Rectangle 10"/>
          <p:cNvSpPr>
            <a:spLocks noChangeArrowheads="1"/>
          </p:cNvSpPr>
          <p:nvPr/>
        </p:nvSpPr>
        <p:spPr bwMode="auto">
          <a:xfrm>
            <a:off x="2627313" y="5516563"/>
            <a:ext cx="4705350" cy="74295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100013" tIns="49213" rIns="100013" bIns="49213" anchor="ctr"/>
          <a:lstStyle/>
          <a:p>
            <a:pPr defTabSz="1066800" eaLnBrk="0" hangingPunct="0"/>
            <a:r>
              <a:rPr lang="en-US" altLang="zh-TW" sz="2400" b="1">
                <a:solidFill>
                  <a:srgbClr val="F8F8F8"/>
                </a:solidFill>
                <a:latin typeface="微軟正黑體" pitchFamily="34" charset="-120"/>
                <a:ea typeface="微軟正黑體" pitchFamily="34" charset="-120"/>
              </a:rPr>
              <a:t>5.</a:t>
            </a:r>
            <a:r>
              <a:rPr lang="zh-TW" altLang="en-US" sz="2400" b="1">
                <a:solidFill>
                  <a:srgbClr val="F8F8F8"/>
                </a:solidFill>
                <a:latin typeface="微軟正黑體" pitchFamily="34" charset="-120"/>
                <a:ea typeface="微軟正黑體" pitchFamily="34" charset="-120"/>
              </a:rPr>
              <a:t>產生盤盈虧調整</a:t>
            </a:r>
            <a:endParaRPr lang="en-US" altLang="zh-TW" sz="2400" b="1">
              <a:solidFill>
                <a:srgbClr val="F8F8F8"/>
              </a:solidFill>
              <a:latin typeface="微軟正黑體" pitchFamily="34" charset="-120"/>
              <a:ea typeface="微軟正黑體" pitchFamily="34" charset="-120"/>
            </a:endParaRPr>
          </a:p>
          <a:p>
            <a:pPr defTabSz="1066800" eaLnBrk="0" hangingPunct="0"/>
            <a:r>
              <a:rPr lang="en-US" altLang="zh-TW" sz="2400" b="1">
                <a:solidFill>
                  <a:srgbClr val="F8F8F8"/>
                </a:solidFill>
                <a:latin typeface="微軟正黑體" pitchFamily="34" charset="-120"/>
                <a:ea typeface="微軟正黑體" pitchFamily="34" charset="-120"/>
              </a:rPr>
              <a:t>Launch Adjustment</a:t>
            </a:r>
            <a:endParaRPr lang="zh-TW" altLang="en-US" sz="2400" b="1">
              <a:solidFill>
                <a:srgbClr val="F8F8F8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3" y="2276475"/>
            <a:ext cx="5616575" cy="41322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Physical Inventories(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實際盤點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Counting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Physical Inventory  Physical Inventories  (B)New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5435600" y="4581525"/>
            <a:ext cx="2232025" cy="492125"/>
          </a:xfrm>
          <a:prstGeom prst="rect">
            <a:avLst/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TW" sz="1600" b="1" dirty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MTL_PHYSICAL_SUBINVENTORIES</a:t>
            </a:r>
          </a:p>
        </p:txBody>
      </p:sp>
      <p:sp>
        <p:nvSpPr>
          <p:cNvPr id="758790" name="Text Box 6"/>
          <p:cNvSpPr txBox="1">
            <a:spLocks noChangeArrowheads="1"/>
          </p:cNvSpPr>
          <p:nvPr/>
        </p:nvSpPr>
        <p:spPr bwMode="auto">
          <a:xfrm>
            <a:off x="827088" y="5661025"/>
            <a:ext cx="3670300" cy="277813"/>
          </a:xfrm>
          <a:prstGeom prst="rect">
            <a:avLst/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MTL_PHYSICAL_INVENTORIES</a:t>
            </a:r>
          </a:p>
        </p:txBody>
      </p:sp>
      <p:sp>
        <p:nvSpPr>
          <p:cNvPr id="80903" name="矩形 8"/>
          <p:cNvSpPr>
            <a:spLocks noChangeArrowheads="1"/>
          </p:cNvSpPr>
          <p:nvPr/>
        </p:nvSpPr>
        <p:spPr bwMode="auto">
          <a:xfrm>
            <a:off x="5148263" y="3141663"/>
            <a:ext cx="2519362" cy="1943100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Locations(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地點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68463"/>
            <a:ext cx="7097713" cy="34163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b="0" smtClean="0">
                <a:effectLst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Location </a:t>
            </a:r>
            <a:r>
              <a:rPr lang="zh-TW" altLang="en-US" b="0" smtClean="0">
                <a:effectLst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地點代碼的用途：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–"/>
            </a:pPr>
            <a:r>
              <a:rPr lang="zh-TW" altLang="en-US" b="0" smtClean="0">
                <a:effectLst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 存貨組織的地點 </a:t>
            </a:r>
            <a:r>
              <a:rPr lang="en-US" altLang="zh-TW" b="0" smtClean="0">
                <a:effectLst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(Organization Location)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–"/>
            </a:pPr>
            <a:r>
              <a:rPr lang="en-US" altLang="zh-TW" b="0" smtClean="0">
                <a:effectLst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 </a:t>
            </a:r>
            <a:r>
              <a:rPr lang="zh-TW" altLang="en-US" b="0" smtClean="0">
                <a:effectLst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生產部門的地點 </a:t>
            </a:r>
            <a:r>
              <a:rPr lang="en-US" altLang="zh-TW" b="0" smtClean="0">
                <a:effectLst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(Department Location)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–"/>
            </a:pPr>
            <a:r>
              <a:rPr lang="en-US" altLang="zh-TW" b="0" smtClean="0">
                <a:effectLst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 </a:t>
            </a:r>
            <a:r>
              <a:rPr lang="zh-TW" altLang="en-US" b="0" smtClean="0">
                <a:effectLst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出貨地點 </a:t>
            </a:r>
            <a:r>
              <a:rPr lang="en-US" altLang="zh-TW" b="0" smtClean="0">
                <a:effectLst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(Ship To Location)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–"/>
            </a:pPr>
            <a:r>
              <a:rPr lang="en-US" altLang="zh-TW" b="0" smtClean="0">
                <a:effectLst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 </a:t>
            </a:r>
            <a:r>
              <a:rPr lang="zh-TW" altLang="en-US" b="0" smtClean="0">
                <a:effectLst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發票寄送地點 </a:t>
            </a:r>
            <a:r>
              <a:rPr lang="en-US" altLang="zh-TW" b="0" smtClean="0">
                <a:effectLst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(Bill To Location)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60350"/>
            <a:ext cx="7315200" cy="103505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Tag Generation</a:t>
            </a:r>
            <a:b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產生盤點單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Counting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Physical Inventory  Tag Generation</a:t>
            </a:r>
          </a:p>
        </p:txBody>
      </p:sp>
      <p:pic>
        <p:nvPicPr>
          <p:cNvPr id="819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513" y="2276475"/>
            <a:ext cx="5095875" cy="389572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Tag Count(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盤點單盤點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Counting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Physical Inventory  Tag Counts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2232025"/>
            <a:ext cx="5903913" cy="405447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Approve Adjustments(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核准調整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Counting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Physical Inventory  Aporove Adjustments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397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2276475"/>
            <a:ext cx="5616575" cy="3811588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Launch Adjustments(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啟動調整</a:t>
            </a:r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Path: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Inventory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</a:rPr>
              <a:t>Counting </a:t>
            </a:r>
            <a:r>
              <a:rPr lang="en-US" altLang="zh-TW" sz="2000" smtClean="0">
                <a:effectLst/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Physical Inventory  Physical Inventories  (t)Tools  Launch Adjustments</a:t>
            </a:r>
          </a:p>
          <a:p>
            <a:pPr eaLnBrk="1" hangingPunct="1"/>
            <a:endParaRPr lang="en-US" altLang="zh-TW" sz="280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49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2565400"/>
            <a:ext cx="7227887" cy="330517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05000"/>
            <a:ext cx="7200900" cy="2892425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effectLst/>
                <a:latin typeface="微軟正黑體" pitchFamily="34" charset="-120"/>
                <a:ea typeface="微軟正黑體" pitchFamily="34" charset="-120"/>
              </a:rPr>
              <a:t>ER Diagram</a:t>
            </a:r>
            <a:endParaRPr lang="zh-TW" altLang="en-US" sz="2400" i="1" dirty="0" smtClean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19200" y="161925"/>
            <a:ext cx="73152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TW" sz="32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JasmineUPC" pitchFamily="18" charset="-34"/>
              </a:rPr>
              <a:t>Chapter 4</a:t>
            </a:r>
            <a:endParaRPr lang="zh-TW" altLang="en-US" sz="3200" b="1" kern="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JasmineUPC" pitchFamily="18" charset="-34"/>
            </a:endParaRP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Enterprise Structure</a:t>
            </a:r>
          </a:p>
        </p:txBody>
      </p:sp>
      <p:sp>
        <p:nvSpPr>
          <p:cNvPr id="938021" name="Text Box 37"/>
          <p:cNvSpPr txBox="1">
            <a:spLocks noChangeArrowheads="1"/>
          </p:cNvSpPr>
          <p:nvPr/>
        </p:nvSpPr>
        <p:spPr bwMode="auto">
          <a:xfrm>
            <a:off x="5486400" y="2438400"/>
            <a:ext cx="2819400" cy="8540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HR_ALL_ORGANIZATION_UNITS</a:t>
            </a:r>
          </a:p>
        </p:txBody>
      </p:sp>
      <p:sp>
        <p:nvSpPr>
          <p:cNvPr id="938022" name="Text Box 38"/>
          <p:cNvSpPr txBox="1">
            <a:spLocks noChangeArrowheads="1"/>
          </p:cNvSpPr>
          <p:nvPr/>
        </p:nvSpPr>
        <p:spPr bwMode="auto">
          <a:xfrm>
            <a:off x="5486400" y="4419600"/>
            <a:ext cx="2819400" cy="8540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HR_ORGANIZATION_INFORMATION</a:t>
            </a:r>
          </a:p>
        </p:txBody>
      </p:sp>
      <p:grpSp>
        <p:nvGrpSpPr>
          <p:cNvPr id="87045" name="Group 39"/>
          <p:cNvGrpSpPr>
            <a:grpSpLocks/>
          </p:cNvGrpSpPr>
          <p:nvPr/>
        </p:nvGrpSpPr>
        <p:grpSpPr bwMode="auto">
          <a:xfrm>
            <a:off x="6629400" y="3276600"/>
            <a:ext cx="457200" cy="1143000"/>
            <a:chOff x="4032" y="2832"/>
            <a:chExt cx="288" cy="432"/>
          </a:xfrm>
        </p:grpSpPr>
        <p:sp>
          <p:nvSpPr>
            <p:cNvPr id="87054" name="Line 40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87055" name="Line 41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87056" name="Line 42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87046" name="Text Box 43"/>
          <p:cNvSpPr txBox="1">
            <a:spLocks noChangeArrowheads="1"/>
          </p:cNvSpPr>
          <p:nvPr/>
        </p:nvSpPr>
        <p:spPr bwMode="auto">
          <a:xfrm>
            <a:off x="5334000" y="3657600"/>
            <a:ext cx="2362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Organization_id</a:t>
            </a:r>
          </a:p>
        </p:txBody>
      </p:sp>
      <p:sp>
        <p:nvSpPr>
          <p:cNvPr id="938057" name="Text Box 73"/>
          <p:cNvSpPr txBox="1">
            <a:spLocks noChangeArrowheads="1"/>
          </p:cNvSpPr>
          <p:nvPr/>
        </p:nvSpPr>
        <p:spPr bwMode="auto">
          <a:xfrm>
            <a:off x="1066800" y="2133600"/>
            <a:ext cx="1905000" cy="854075"/>
          </a:xfrm>
          <a:prstGeom prst="rect">
            <a:avLst/>
          </a:prstGeom>
          <a:solidFill>
            <a:srgbClr val="FFFFCC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HR_LOCATIONS</a:t>
            </a:r>
          </a:p>
        </p:txBody>
      </p:sp>
      <p:grpSp>
        <p:nvGrpSpPr>
          <p:cNvPr id="87048" name="Group 82"/>
          <p:cNvGrpSpPr>
            <a:grpSpLocks/>
          </p:cNvGrpSpPr>
          <p:nvPr/>
        </p:nvGrpSpPr>
        <p:grpSpPr bwMode="auto">
          <a:xfrm>
            <a:off x="2971800" y="2514600"/>
            <a:ext cx="2514600" cy="457200"/>
            <a:chOff x="1536" y="1488"/>
            <a:chExt cx="1632" cy="288"/>
          </a:xfrm>
        </p:grpSpPr>
        <p:sp>
          <p:nvSpPr>
            <p:cNvPr id="87051" name="Line 74"/>
            <p:cNvSpPr>
              <a:spLocks noChangeShapeType="1"/>
            </p:cNvSpPr>
            <p:nvPr/>
          </p:nvSpPr>
          <p:spPr bwMode="auto">
            <a:xfrm flipH="1">
              <a:off x="1536" y="163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87052" name="Line 75"/>
            <p:cNvSpPr>
              <a:spLocks noChangeShapeType="1"/>
            </p:cNvSpPr>
            <p:nvPr/>
          </p:nvSpPr>
          <p:spPr bwMode="auto">
            <a:xfrm flipH="1" flipV="1">
              <a:off x="1536" y="148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87053" name="Line 76"/>
            <p:cNvSpPr>
              <a:spLocks noChangeShapeType="1"/>
            </p:cNvSpPr>
            <p:nvPr/>
          </p:nvSpPr>
          <p:spPr bwMode="auto">
            <a:xfrm flipH="1">
              <a:off x="1536" y="163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87049" name="Text Box 77"/>
          <p:cNvSpPr txBox="1">
            <a:spLocks noChangeArrowheads="1"/>
          </p:cNvSpPr>
          <p:nvPr/>
        </p:nvSpPr>
        <p:spPr bwMode="auto">
          <a:xfrm>
            <a:off x="3132138" y="2905125"/>
            <a:ext cx="22145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Organization_id</a:t>
            </a:r>
          </a:p>
        </p:txBody>
      </p:sp>
      <p:sp>
        <p:nvSpPr>
          <p:cNvPr id="87050" name="Text Box 83"/>
          <p:cNvSpPr txBox="1">
            <a:spLocks noChangeArrowheads="1"/>
          </p:cNvSpPr>
          <p:nvPr/>
        </p:nvSpPr>
        <p:spPr bwMode="auto">
          <a:xfrm>
            <a:off x="2971800" y="1989138"/>
            <a:ext cx="354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Inventory_Organization_id</a:t>
            </a: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582613"/>
            <a:ext cx="73152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Organization Architecture</a:t>
            </a:r>
          </a:p>
        </p:txBody>
      </p:sp>
      <p:sp>
        <p:nvSpPr>
          <p:cNvPr id="946179" name="Text Box 3"/>
          <p:cNvSpPr txBox="1">
            <a:spLocks noChangeArrowheads="1"/>
          </p:cNvSpPr>
          <p:nvPr/>
        </p:nvSpPr>
        <p:spPr bwMode="auto">
          <a:xfrm>
            <a:off x="5181600" y="1524000"/>
            <a:ext cx="2819400" cy="833438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HR_ALL_ORGANIZATION_UNITS</a:t>
            </a:r>
          </a:p>
        </p:txBody>
      </p:sp>
      <p:sp>
        <p:nvSpPr>
          <p:cNvPr id="946180" name="Text Box 4"/>
          <p:cNvSpPr txBox="1">
            <a:spLocks noChangeArrowheads="1"/>
          </p:cNvSpPr>
          <p:nvPr/>
        </p:nvSpPr>
        <p:spPr bwMode="auto">
          <a:xfrm>
            <a:off x="1981200" y="2819400"/>
            <a:ext cx="2362200" cy="833438"/>
          </a:xfrm>
          <a:prstGeom prst="rect">
            <a:avLst/>
          </a:prstGeom>
          <a:solidFill>
            <a:schemeClr val="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MTL_SECONDARY_INVENTORIES</a:t>
            </a:r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3505200" y="2209800"/>
            <a:ext cx="457200" cy="609600"/>
            <a:chOff x="4032" y="2832"/>
            <a:chExt cx="288" cy="432"/>
          </a:xfrm>
        </p:grpSpPr>
        <p:sp>
          <p:nvSpPr>
            <p:cNvPr id="88095" name="Line 6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88096" name="Line 7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88097" name="Line 8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88070" name="Text Box 9"/>
          <p:cNvSpPr txBox="1">
            <a:spLocks noChangeArrowheads="1"/>
          </p:cNvSpPr>
          <p:nvPr/>
        </p:nvSpPr>
        <p:spPr bwMode="auto">
          <a:xfrm>
            <a:off x="3429000" y="2362200"/>
            <a:ext cx="2362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Organization_id</a:t>
            </a:r>
          </a:p>
        </p:txBody>
      </p:sp>
      <p:sp>
        <p:nvSpPr>
          <p:cNvPr id="946186" name="Text Box 10"/>
          <p:cNvSpPr txBox="1">
            <a:spLocks noChangeArrowheads="1"/>
          </p:cNvSpPr>
          <p:nvPr/>
        </p:nvSpPr>
        <p:spPr bwMode="auto">
          <a:xfrm>
            <a:off x="5181600" y="2971800"/>
            <a:ext cx="2819400" cy="525463"/>
          </a:xfrm>
          <a:prstGeom prst="rect">
            <a:avLst/>
          </a:prstGeom>
          <a:solidFill>
            <a:srgbClr val="FFFFCC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MTL_PARAMETERS</a:t>
            </a:r>
          </a:p>
        </p:txBody>
      </p:sp>
      <p:sp>
        <p:nvSpPr>
          <p:cNvPr id="946187" name="Text Box 11"/>
          <p:cNvSpPr txBox="1">
            <a:spLocks noChangeArrowheads="1"/>
          </p:cNvSpPr>
          <p:nvPr/>
        </p:nvSpPr>
        <p:spPr bwMode="auto">
          <a:xfrm>
            <a:off x="6400800" y="4648200"/>
            <a:ext cx="2057400" cy="833438"/>
          </a:xfrm>
          <a:prstGeom prst="rect">
            <a:avLst/>
          </a:prstGeom>
          <a:solidFill>
            <a:srgbClr val="FFCCF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BOM_CALENDARS</a:t>
            </a:r>
          </a:p>
        </p:txBody>
      </p:sp>
      <p:grpSp>
        <p:nvGrpSpPr>
          <p:cNvPr id="88073" name="Group 12"/>
          <p:cNvGrpSpPr>
            <a:grpSpLocks/>
          </p:cNvGrpSpPr>
          <p:nvPr/>
        </p:nvGrpSpPr>
        <p:grpSpPr bwMode="auto">
          <a:xfrm>
            <a:off x="6324600" y="2362200"/>
            <a:ext cx="457200" cy="609600"/>
            <a:chOff x="4032" y="2832"/>
            <a:chExt cx="288" cy="432"/>
          </a:xfrm>
        </p:grpSpPr>
        <p:sp>
          <p:nvSpPr>
            <p:cNvPr id="88092" name="Line 13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88093" name="Line 14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88094" name="Line 15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946192" name="Text Box 16"/>
          <p:cNvSpPr txBox="1">
            <a:spLocks noChangeArrowheads="1"/>
          </p:cNvSpPr>
          <p:nvPr/>
        </p:nvSpPr>
        <p:spPr bwMode="auto">
          <a:xfrm>
            <a:off x="3810000" y="4648200"/>
            <a:ext cx="2057400" cy="833438"/>
          </a:xfrm>
          <a:prstGeom prst="rect">
            <a:avLst/>
          </a:prstGeom>
          <a:solidFill>
            <a:srgbClr val="FFCCF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GL_CODE_COMBINATIONS</a:t>
            </a:r>
          </a:p>
        </p:txBody>
      </p:sp>
      <p:sp>
        <p:nvSpPr>
          <p:cNvPr id="88075" name="Line 17"/>
          <p:cNvSpPr>
            <a:spLocks noChangeShapeType="1"/>
          </p:cNvSpPr>
          <p:nvPr/>
        </p:nvSpPr>
        <p:spPr bwMode="auto">
          <a:xfrm>
            <a:off x="3733800" y="2209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88076" name="Text Box 18"/>
          <p:cNvSpPr txBox="1">
            <a:spLocks noChangeArrowheads="1"/>
          </p:cNvSpPr>
          <p:nvPr/>
        </p:nvSpPr>
        <p:spPr bwMode="auto">
          <a:xfrm>
            <a:off x="5486400" y="2514600"/>
            <a:ext cx="2362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Organization_id</a:t>
            </a:r>
          </a:p>
        </p:txBody>
      </p:sp>
      <p:sp>
        <p:nvSpPr>
          <p:cNvPr id="88077" name="Text Box 19"/>
          <p:cNvSpPr txBox="1">
            <a:spLocks noChangeArrowheads="1"/>
          </p:cNvSpPr>
          <p:nvPr/>
        </p:nvSpPr>
        <p:spPr bwMode="auto">
          <a:xfrm>
            <a:off x="6858000" y="3962400"/>
            <a:ext cx="12192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Calendar_code</a:t>
            </a:r>
          </a:p>
        </p:txBody>
      </p:sp>
      <p:grpSp>
        <p:nvGrpSpPr>
          <p:cNvPr id="88078" name="Group 20"/>
          <p:cNvGrpSpPr>
            <a:grpSpLocks/>
          </p:cNvGrpSpPr>
          <p:nvPr/>
        </p:nvGrpSpPr>
        <p:grpSpPr bwMode="auto">
          <a:xfrm rot="10800000">
            <a:off x="7010400" y="3581400"/>
            <a:ext cx="457200" cy="1066800"/>
            <a:chOff x="4032" y="2832"/>
            <a:chExt cx="288" cy="432"/>
          </a:xfrm>
        </p:grpSpPr>
        <p:sp>
          <p:nvSpPr>
            <p:cNvPr id="88089" name="Line 21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88090" name="Line 22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88091" name="Line 23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88079" name="Group 29"/>
          <p:cNvGrpSpPr>
            <a:grpSpLocks/>
          </p:cNvGrpSpPr>
          <p:nvPr/>
        </p:nvGrpSpPr>
        <p:grpSpPr bwMode="auto">
          <a:xfrm rot="10800000">
            <a:off x="5334000" y="3505200"/>
            <a:ext cx="457200" cy="1143000"/>
            <a:chOff x="4032" y="2832"/>
            <a:chExt cx="288" cy="432"/>
          </a:xfrm>
        </p:grpSpPr>
        <p:sp>
          <p:nvSpPr>
            <p:cNvPr id="88086" name="Line 30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88087" name="Line 31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88088" name="Line 32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946210" name="Text Box 34"/>
          <p:cNvSpPr txBox="1">
            <a:spLocks noChangeArrowheads="1"/>
          </p:cNvSpPr>
          <p:nvPr/>
        </p:nvSpPr>
        <p:spPr bwMode="auto">
          <a:xfrm>
            <a:off x="1066800" y="4648200"/>
            <a:ext cx="2362200" cy="833438"/>
          </a:xfrm>
          <a:prstGeom prst="rect">
            <a:avLst/>
          </a:prstGeom>
          <a:solidFill>
            <a:schemeClr val="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MTL_ITEM_LOCATIONS</a:t>
            </a:r>
          </a:p>
        </p:txBody>
      </p:sp>
      <p:sp>
        <p:nvSpPr>
          <p:cNvPr id="88081" name="Text Box 35"/>
          <p:cNvSpPr txBox="1">
            <a:spLocks noChangeArrowheads="1"/>
          </p:cNvSpPr>
          <p:nvPr/>
        </p:nvSpPr>
        <p:spPr bwMode="auto">
          <a:xfrm>
            <a:off x="1143000" y="3810000"/>
            <a:ext cx="23622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Subinventory_code,Organization_id</a:t>
            </a:r>
          </a:p>
        </p:txBody>
      </p:sp>
      <p:grpSp>
        <p:nvGrpSpPr>
          <p:cNvPr id="88082" name="Group 36"/>
          <p:cNvGrpSpPr>
            <a:grpSpLocks/>
          </p:cNvGrpSpPr>
          <p:nvPr/>
        </p:nvGrpSpPr>
        <p:grpSpPr bwMode="auto">
          <a:xfrm>
            <a:off x="2286000" y="3657600"/>
            <a:ext cx="457200" cy="990600"/>
            <a:chOff x="4032" y="2832"/>
            <a:chExt cx="288" cy="432"/>
          </a:xfrm>
        </p:grpSpPr>
        <p:sp>
          <p:nvSpPr>
            <p:cNvPr id="88083" name="Line 37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88084" name="Line 38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88085" name="Line 39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Item / Category</a:t>
            </a:r>
          </a:p>
        </p:txBody>
      </p:sp>
      <p:sp>
        <p:nvSpPr>
          <p:cNvPr id="939011" name="Text Box 3"/>
          <p:cNvSpPr txBox="1">
            <a:spLocks noChangeArrowheads="1"/>
          </p:cNvSpPr>
          <p:nvPr/>
        </p:nvSpPr>
        <p:spPr bwMode="auto">
          <a:xfrm>
            <a:off x="1219200" y="1676400"/>
            <a:ext cx="3276600" cy="525463"/>
          </a:xfrm>
          <a:prstGeom prst="rect">
            <a:avLst/>
          </a:prstGeom>
          <a:solidFill>
            <a:schemeClr val="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MTL_SYSTEM_ITEMS_B</a:t>
            </a:r>
            <a:endParaRPr lang="en-US" altLang="zh-TW" sz="1200">
              <a:solidFill>
                <a:schemeClr val="accent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39012" name="Text Box 4"/>
          <p:cNvSpPr txBox="1">
            <a:spLocks noChangeArrowheads="1"/>
          </p:cNvSpPr>
          <p:nvPr/>
        </p:nvSpPr>
        <p:spPr bwMode="auto">
          <a:xfrm>
            <a:off x="1143000" y="2971800"/>
            <a:ext cx="3352800" cy="525463"/>
          </a:xfrm>
          <a:prstGeom prst="rect">
            <a:avLst/>
          </a:prstGeom>
          <a:solidFill>
            <a:srgbClr val="FFCCF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MTL_ITEM_CATEGORIES</a:t>
            </a:r>
            <a:endParaRPr lang="en-US" altLang="zh-TW" sz="1200">
              <a:solidFill>
                <a:schemeClr val="accent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9093" name="Text Box 13"/>
          <p:cNvSpPr txBox="1">
            <a:spLocks noChangeArrowheads="1"/>
          </p:cNvSpPr>
          <p:nvPr/>
        </p:nvSpPr>
        <p:spPr bwMode="auto">
          <a:xfrm>
            <a:off x="1295400" y="2438400"/>
            <a:ext cx="38100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Inventory_item_id,Organization_id</a:t>
            </a:r>
          </a:p>
        </p:txBody>
      </p:sp>
      <p:sp>
        <p:nvSpPr>
          <p:cNvPr id="939024" name="Text Box 16"/>
          <p:cNvSpPr txBox="1">
            <a:spLocks noChangeArrowheads="1"/>
          </p:cNvSpPr>
          <p:nvPr/>
        </p:nvSpPr>
        <p:spPr bwMode="auto">
          <a:xfrm>
            <a:off x="1219200" y="4175125"/>
            <a:ext cx="3352800" cy="854075"/>
          </a:xfrm>
          <a:prstGeom prst="rect">
            <a:avLst/>
          </a:prstGeom>
          <a:solidFill>
            <a:srgbClr val="FFCCF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MTL_CATEGORY_SET_VALID_CATS</a:t>
            </a:r>
          </a:p>
        </p:txBody>
      </p:sp>
      <p:grpSp>
        <p:nvGrpSpPr>
          <p:cNvPr id="89095" name="Group 17"/>
          <p:cNvGrpSpPr>
            <a:grpSpLocks/>
          </p:cNvGrpSpPr>
          <p:nvPr/>
        </p:nvGrpSpPr>
        <p:grpSpPr bwMode="auto">
          <a:xfrm rot="10712217">
            <a:off x="2436813" y="3578225"/>
            <a:ext cx="457200" cy="612775"/>
            <a:chOff x="4032" y="2832"/>
            <a:chExt cx="288" cy="432"/>
          </a:xfrm>
        </p:grpSpPr>
        <p:sp>
          <p:nvSpPr>
            <p:cNvPr id="89113" name="Line 18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89114" name="Line 19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89115" name="Line 20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89096" name="Text Box 21"/>
          <p:cNvSpPr txBox="1">
            <a:spLocks noChangeArrowheads="1"/>
          </p:cNvSpPr>
          <p:nvPr/>
        </p:nvSpPr>
        <p:spPr bwMode="auto">
          <a:xfrm>
            <a:off x="838200" y="3733800"/>
            <a:ext cx="3810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Category_set_id,Category_id</a:t>
            </a:r>
          </a:p>
        </p:txBody>
      </p:sp>
      <p:sp>
        <p:nvSpPr>
          <p:cNvPr id="939030" name="Text Box 22"/>
          <p:cNvSpPr txBox="1">
            <a:spLocks noChangeArrowheads="1"/>
          </p:cNvSpPr>
          <p:nvPr/>
        </p:nvSpPr>
        <p:spPr bwMode="auto">
          <a:xfrm>
            <a:off x="1219200" y="5699125"/>
            <a:ext cx="3352800" cy="525463"/>
          </a:xfrm>
          <a:prstGeom prst="rect">
            <a:avLst/>
          </a:prstGeom>
          <a:solidFill>
            <a:srgbClr val="FFCCF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MTL_CATEGORIES_B</a:t>
            </a:r>
          </a:p>
        </p:txBody>
      </p:sp>
      <p:sp>
        <p:nvSpPr>
          <p:cNvPr id="939031" name="Text Box 23"/>
          <p:cNvSpPr txBox="1">
            <a:spLocks noChangeArrowheads="1"/>
          </p:cNvSpPr>
          <p:nvPr/>
        </p:nvSpPr>
        <p:spPr bwMode="auto">
          <a:xfrm>
            <a:off x="5791200" y="4191000"/>
            <a:ext cx="2819400" cy="854075"/>
          </a:xfrm>
          <a:prstGeom prst="rect">
            <a:avLst/>
          </a:prstGeom>
          <a:solidFill>
            <a:srgbClr val="FFCCF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MTL_CATEGORY_SETS_B</a:t>
            </a:r>
          </a:p>
        </p:txBody>
      </p:sp>
      <p:grpSp>
        <p:nvGrpSpPr>
          <p:cNvPr id="89099" name="Group 24"/>
          <p:cNvGrpSpPr>
            <a:grpSpLocks/>
          </p:cNvGrpSpPr>
          <p:nvPr/>
        </p:nvGrpSpPr>
        <p:grpSpPr bwMode="auto">
          <a:xfrm rot="10712217">
            <a:off x="2514600" y="5011738"/>
            <a:ext cx="457200" cy="687387"/>
            <a:chOff x="4032" y="2832"/>
            <a:chExt cx="288" cy="432"/>
          </a:xfrm>
        </p:grpSpPr>
        <p:sp>
          <p:nvSpPr>
            <p:cNvPr id="89110" name="Line 25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89111" name="Line 26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89112" name="Line 27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89100" name="Text Box 28"/>
          <p:cNvSpPr txBox="1">
            <a:spLocks noChangeArrowheads="1"/>
          </p:cNvSpPr>
          <p:nvPr/>
        </p:nvSpPr>
        <p:spPr bwMode="auto">
          <a:xfrm>
            <a:off x="762000" y="5257800"/>
            <a:ext cx="3810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Category_id</a:t>
            </a:r>
          </a:p>
        </p:txBody>
      </p:sp>
      <p:grpSp>
        <p:nvGrpSpPr>
          <p:cNvPr id="89101" name="Group 33"/>
          <p:cNvGrpSpPr>
            <a:grpSpLocks/>
          </p:cNvGrpSpPr>
          <p:nvPr/>
        </p:nvGrpSpPr>
        <p:grpSpPr bwMode="auto">
          <a:xfrm rot="5269006">
            <a:off x="4950619" y="4025106"/>
            <a:ext cx="457200" cy="1220788"/>
            <a:chOff x="4032" y="2832"/>
            <a:chExt cx="288" cy="432"/>
          </a:xfrm>
        </p:grpSpPr>
        <p:sp>
          <p:nvSpPr>
            <p:cNvPr id="89107" name="Line 34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89108" name="Line 35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89109" name="Line 36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89102" name="Text Box 37"/>
          <p:cNvSpPr txBox="1">
            <a:spLocks noChangeArrowheads="1"/>
          </p:cNvSpPr>
          <p:nvPr/>
        </p:nvSpPr>
        <p:spPr bwMode="auto">
          <a:xfrm>
            <a:off x="4648200" y="4648200"/>
            <a:ext cx="1219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Category_set_id</a:t>
            </a:r>
          </a:p>
        </p:txBody>
      </p:sp>
      <p:grpSp>
        <p:nvGrpSpPr>
          <p:cNvPr id="89103" name="Group 38"/>
          <p:cNvGrpSpPr>
            <a:grpSpLocks/>
          </p:cNvGrpSpPr>
          <p:nvPr/>
        </p:nvGrpSpPr>
        <p:grpSpPr bwMode="auto">
          <a:xfrm>
            <a:off x="2438400" y="2209800"/>
            <a:ext cx="457200" cy="762000"/>
            <a:chOff x="4032" y="2832"/>
            <a:chExt cx="288" cy="432"/>
          </a:xfrm>
        </p:grpSpPr>
        <p:sp>
          <p:nvSpPr>
            <p:cNvPr id="89104" name="Line 39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89105" name="Line 40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89106" name="Line 41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Item / Catalog</a:t>
            </a:r>
          </a:p>
        </p:txBody>
      </p:sp>
      <p:sp>
        <p:nvSpPr>
          <p:cNvPr id="943107" name="Text Box 3"/>
          <p:cNvSpPr txBox="1">
            <a:spLocks noChangeArrowheads="1"/>
          </p:cNvSpPr>
          <p:nvPr/>
        </p:nvSpPr>
        <p:spPr bwMode="auto">
          <a:xfrm>
            <a:off x="990600" y="1881188"/>
            <a:ext cx="3276600" cy="525462"/>
          </a:xfrm>
          <a:prstGeom prst="rect">
            <a:avLst/>
          </a:prstGeom>
          <a:solidFill>
            <a:schemeClr val="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MTL_SYSTEM_ITEMS_B</a:t>
            </a:r>
            <a:endParaRPr lang="en-US" altLang="zh-TW" sz="1200">
              <a:solidFill>
                <a:schemeClr val="accent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4267200" y="2185988"/>
            <a:ext cx="1524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Item_catalog_group_id</a:t>
            </a:r>
          </a:p>
        </p:txBody>
      </p:sp>
      <p:sp>
        <p:nvSpPr>
          <p:cNvPr id="943109" name="Text Box 5"/>
          <p:cNvSpPr txBox="1">
            <a:spLocks noChangeArrowheads="1"/>
          </p:cNvSpPr>
          <p:nvPr/>
        </p:nvSpPr>
        <p:spPr bwMode="auto">
          <a:xfrm>
            <a:off x="5715000" y="1865313"/>
            <a:ext cx="2819400" cy="854075"/>
          </a:xfrm>
          <a:prstGeom prst="rect">
            <a:avLst/>
          </a:prstGeom>
          <a:solidFill>
            <a:srgbClr val="FFFFCC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MTL_ITEM_CATALOG_GROUPS</a:t>
            </a:r>
          </a:p>
        </p:txBody>
      </p:sp>
      <p:grpSp>
        <p:nvGrpSpPr>
          <p:cNvPr id="90118" name="Group 6"/>
          <p:cNvGrpSpPr>
            <a:grpSpLocks/>
          </p:cNvGrpSpPr>
          <p:nvPr/>
        </p:nvGrpSpPr>
        <p:grpSpPr bwMode="auto">
          <a:xfrm>
            <a:off x="2438400" y="2414588"/>
            <a:ext cx="457200" cy="1676400"/>
            <a:chOff x="4032" y="2832"/>
            <a:chExt cx="288" cy="432"/>
          </a:xfrm>
        </p:grpSpPr>
        <p:sp>
          <p:nvSpPr>
            <p:cNvPr id="90136" name="Line 7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0137" name="Line 8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0138" name="Line 9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90119" name="Group 10"/>
          <p:cNvGrpSpPr>
            <a:grpSpLocks/>
          </p:cNvGrpSpPr>
          <p:nvPr/>
        </p:nvGrpSpPr>
        <p:grpSpPr bwMode="auto">
          <a:xfrm>
            <a:off x="4267200" y="1957388"/>
            <a:ext cx="1447800" cy="457200"/>
            <a:chOff x="2832" y="1104"/>
            <a:chExt cx="912" cy="288"/>
          </a:xfrm>
        </p:grpSpPr>
        <p:sp>
          <p:nvSpPr>
            <p:cNvPr id="90133" name="Line 11"/>
            <p:cNvSpPr>
              <a:spLocks noChangeShapeType="1"/>
            </p:cNvSpPr>
            <p:nvPr/>
          </p:nvSpPr>
          <p:spPr bwMode="auto">
            <a:xfrm flipH="1">
              <a:off x="2832" y="124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0134" name="Line 12"/>
            <p:cNvSpPr>
              <a:spLocks noChangeShapeType="1"/>
            </p:cNvSpPr>
            <p:nvPr/>
          </p:nvSpPr>
          <p:spPr bwMode="auto">
            <a:xfrm flipH="1" flipV="1">
              <a:off x="2832" y="110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0135" name="Line 13"/>
            <p:cNvSpPr>
              <a:spLocks noChangeShapeType="1"/>
            </p:cNvSpPr>
            <p:nvPr/>
          </p:nvSpPr>
          <p:spPr bwMode="auto">
            <a:xfrm flipH="1">
              <a:off x="2832" y="12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943118" name="Text Box 14"/>
          <p:cNvSpPr txBox="1">
            <a:spLocks noChangeArrowheads="1"/>
          </p:cNvSpPr>
          <p:nvPr/>
        </p:nvSpPr>
        <p:spPr bwMode="auto">
          <a:xfrm>
            <a:off x="5791200" y="3998913"/>
            <a:ext cx="2819400" cy="854075"/>
          </a:xfrm>
          <a:prstGeom prst="rect">
            <a:avLst/>
          </a:prstGeom>
          <a:solidFill>
            <a:srgbClr val="FFFFCC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MTL_DESCRIPTIVE_ELEMENTS</a:t>
            </a:r>
          </a:p>
        </p:txBody>
      </p:sp>
      <p:grpSp>
        <p:nvGrpSpPr>
          <p:cNvPr id="90121" name="Group 15"/>
          <p:cNvGrpSpPr>
            <a:grpSpLocks/>
          </p:cNvGrpSpPr>
          <p:nvPr/>
        </p:nvGrpSpPr>
        <p:grpSpPr bwMode="auto">
          <a:xfrm>
            <a:off x="6858000" y="2719388"/>
            <a:ext cx="457200" cy="1295400"/>
            <a:chOff x="4032" y="2832"/>
            <a:chExt cx="288" cy="432"/>
          </a:xfrm>
        </p:grpSpPr>
        <p:sp>
          <p:nvSpPr>
            <p:cNvPr id="90130" name="Line 16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0131" name="Line 17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0132" name="Line 18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90122" name="Text Box 19"/>
          <p:cNvSpPr txBox="1">
            <a:spLocks noChangeArrowheads="1"/>
          </p:cNvSpPr>
          <p:nvPr/>
        </p:nvSpPr>
        <p:spPr bwMode="auto">
          <a:xfrm>
            <a:off x="5715000" y="3008313"/>
            <a:ext cx="2819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Item_catalog_group_id</a:t>
            </a:r>
          </a:p>
        </p:txBody>
      </p:sp>
      <p:sp>
        <p:nvSpPr>
          <p:cNvPr id="943124" name="Text Box 20"/>
          <p:cNvSpPr txBox="1">
            <a:spLocks noChangeArrowheads="1"/>
          </p:cNvSpPr>
          <p:nvPr/>
        </p:nvSpPr>
        <p:spPr bwMode="auto">
          <a:xfrm>
            <a:off x="1066800" y="4014788"/>
            <a:ext cx="3276600" cy="854075"/>
          </a:xfrm>
          <a:prstGeom prst="rect">
            <a:avLst/>
          </a:prstGeom>
          <a:solidFill>
            <a:srgbClr val="FFFFCC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MTL_DESCR_ELEMENT_VALUES</a:t>
            </a:r>
          </a:p>
        </p:txBody>
      </p:sp>
      <p:grpSp>
        <p:nvGrpSpPr>
          <p:cNvPr id="90124" name="Group 21"/>
          <p:cNvGrpSpPr>
            <a:grpSpLocks/>
          </p:cNvGrpSpPr>
          <p:nvPr/>
        </p:nvGrpSpPr>
        <p:grpSpPr bwMode="auto">
          <a:xfrm>
            <a:off x="4343400" y="4243388"/>
            <a:ext cx="1447800" cy="457200"/>
            <a:chOff x="2832" y="1104"/>
            <a:chExt cx="912" cy="288"/>
          </a:xfrm>
        </p:grpSpPr>
        <p:sp>
          <p:nvSpPr>
            <p:cNvPr id="90127" name="Line 22"/>
            <p:cNvSpPr>
              <a:spLocks noChangeShapeType="1"/>
            </p:cNvSpPr>
            <p:nvPr/>
          </p:nvSpPr>
          <p:spPr bwMode="auto">
            <a:xfrm flipH="1">
              <a:off x="2832" y="124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0128" name="Line 23"/>
            <p:cNvSpPr>
              <a:spLocks noChangeShapeType="1"/>
            </p:cNvSpPr>
            <p:nvPr/>
          </p:nvSpPr>
          <p:spPr bwMode="auto">
            <a:xfrm flipH="1" flipV="1">
              <a:off x="2832" y="110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0129" name="Line 24"/>
            <p:cNvSpPr>
              <a:spLocks noChangeShapeType="1"/>
            </p:cNvSpPr>
            <p:nvPr/>
          </p:nvSpPr>
          <p:spPr bwMode="auto">
            <a:xfrm flipH="1">
              <a:off x="2832" y="12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90125" name="Text Box 25"/>
          <p:cNvSpPr txBox="1">
            <a:spLocks noChangeArrowheads="1"/>
          </p:cNvSpPr>
          <p:nvPr/>
        </p:nvSpPr>
        <p:spPr bwMode="auto">
          <a:xfrm>
            <a:off x="1295400" y="3024188"/>
            <a:ext cx="2819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Inventory_item_id, Element_name</a:t>
            </a:r>
          </a:p>
        </p:txBody>
      </p:sp>
      <p:sp>
        <p:nvSpPr>
          <p:cNvPr id="90126" name="Text Box 26"/>
          <p:cNvSpPr txBox="1">
            <a:spLocks noChangeArrowheads="1"/>
          </p:cNvSpPr>
          <p:nvPr/>
        </p:nvSpPr>
        <p:spPr bwMode="auto">
          <a:xfrm>
            <a:off x="4267200" y="4471988"/>
            <a:ext cx="190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Element_name</a:t>
            </a: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Item / Control</a:t>
            </a:r>
          </a:p>
        </p:txBody>
      </p:sp>
      <p:sp>
        <p:nvSpPr>
          <p:cNvPr id="942083" name="Text Box 3"/>
          <p:cNvSpPr txBox="1">
            <a:spLocks noChangeArrowheads="1"/>
          </p:cNvSpPr>
          <p:nvPr/>
        </p:nvSpPr>
        <p:spPr bwMode="auto">
          <a:xfrm>
            <a:off x="1116013" y="1524000"/>
            <a:ext cx="7391400" cy="525463"/>
          </a:xfrm>
          <a:prstGeom prst="rect">
            <a:avLst/>
          </a:prstGeom>
          <a:solidFill>
            <a:schemeClr val="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MTL_SYSTEM_ITEMS_B</a:t>
            </a:r>
            <a:endParaRPr lang="en-US" altLang="zh-TW" sz="1200" b="1">
              <a:solidFill>
                <a:schemeClr val="accent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42093" name="Text Box 13"/>
          <p:cNvSpPr txBox="1">
            <a:spLocks noChangeArrowheads="1"/>
          </p:cNvSpPr>
          <p:nvPr/>
        </p:nvSpPr>
        <p:spPr bwMode="auto">
          <a:xfrm>
            <a:off x="5459413" y="2819400"/>
            <a:ext cx="3505200" cy="525463"/>
          </a:xfrm>
          <a:prstGeom prst="rect">
            <a:avLst/>
          </a:prstGeom>
          <a:solidFill>
            <a:srgbClr val="FFFFCC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MTL_ITEM_REVISIONS</a:t>
            </a:r>
          </a:p>
        </p:txBody>
      </p:sp>
      <p:grpSp>
        <p:nvGrpSpPr>
          <p:cNvPr id="91141" name="Group 24"/>
          <p:cNvGrpSpPr>
            <a:grpSpLocks/>
          </p:cNvGrpSpPr>
          <p:nvPr/>
        </p:nvGrpSpPr>
        <p:grpSpPr bwMode="auto">
          <a:xfrm>
            <a:off x="7974013" y="2133600"/>
            <a:ext cx="457200" cy="685800"/>
            <a:chOff x="4032" y="2832"/>
            <a:chExt cx="288" cy="432"/>
          </a:xfrm>
        </p:grpSpPr>
        <p:sp>
          <p:nvSpPr>
            <p:cNvPr id="91168" name="Line 25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1169" name="Line 26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1170" name="Line 27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942112" name="Text Box 32"/>
          <p:cNvSpPr txBox="1">
            <a:spLocks noChangeArrowheads="1"/>
          </p:cNvSpPr>
          <p:nvPr/>
        </p:nvSpPr>
        <p:spPr bwMode="auto">
          <a:xfrm>
            <a:off x="4773613" y="3565525"/>
            <a:ext cx="2819400" cy="525463"/>
          </a:xfrm>
          <a:prstGeom prst="rect">
            <a:avLst/>
          </a:prstGeom>
          <a:solidFill>
            <a:srgbClr val="FFCCF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MTL_LOT_NUMBERS</a:t>
            </a:r>
          </a:p>
        </p:txBody>
      </p:sp>
      <p:sp>
        <p:nvSpPr>
          <p:cNvPr id="942118" name="Text Box 38"/>
          <p:cNvSpPr txBox="1">
            <a:spLocks noChangeArrowheads="1"/>
          </p:cNvSpPr>
          <p:nvPr/>
        </p:nvSpPr>
        <p:spPr bwMode="auto">
          <a:xfrm>
            <a:off x="3706813" y="4343400"/>
            <a:ext cx="3276600" cy="525463"/>
          </a:xfrm>
          <a:prstGeom prst="rect">
            <a:avLst/>
          </a:prstGeom>
          <a:solidFill>
            <a:srgbClr val="CCFFF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MTL_SERIAL_NUMBERS</a:t>
            </a:r>
          </a:p>
        </p:txBody>
      </p:sp>
      <p:sp>
        <p:nvSpPr>
          <p:cNvPr id="91144" name="Text Box 43"/>
          <p:cNvSpPr txBox="1">
            <a:spLocks noChangeArrowheads="1"/>
          </p:cNvSpPr>
          <p:nvPr/>
        </p:nvSpPr>
        <p:spPr bwMode="auto">
          <a:xfrm>
            <a:off x="6602413" y="2133600"/>
            <a:ext cx="2362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Inventory_item_id, Organization_id</a:t>
            </a:r>
          </a:p>
        </p:txBody>
      </p:sp>
      <p:sp>
        <p:nvSpPr>
          <p:cNvPr id="942125" name="Text Box 45"/>
          <p:cNvSpPr txBox="1">
            <a:spLocks noChangeArrowheads="1"/>
          </p:cNvSpPr>
          <p:nvPr/>
        </p:nvSpPr>
        <p:spPr bwMode="auto">
          <a:xfrm>
            <a:off x="1039813" y="3505200"/>
            <a:ext cx="2133600" cy="854075"/>
          </a:xfrm>
          <a:prstGeom prst="rect">
            <a:avLst/>
          </a:prstGeom>
          <a:solidFill>
            <a:schemeClr val="bg1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MTL_ITEM_SUB_INVENTORIES</a:t>
            </a:r>
          </a:p>
        </p:txBody>
      </p:sp>
      <p:sp>
        <p:nvSpPr>
          <p:cNvPr id="91146" name="Text Box 46"/>
          <p:cNvSpPr txBox="1">
            <a:spLocks noChangeArrowheads="1"/>
          </p:cNvSpPr>
          <p:nvPr/>
        </p:nvSpPr>
        <p:spPr bwMode="auto">
          <a:xfrm>
            <a:off x="3021013" y="3048000"/>
            <a:ext cx="220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Inventory_item_id </a:t>
            </a:r>
          </a:p>
        </p:txBody>
      </p:sp>
      <p:grpSp>
        <p:nvGrpSpPr>
          <p:cNvPr id="91147" name="Group 47"/>
          <p:cNvGrpSpPr>
            <a:grpSpLocks/>
          </p:cNvGrpSpPr>
          <p:nvPr/>
        </p:nvGrpSpPr>
        <p:grpSpPr bwMode="auto">
          <a:xfrm>
            <a:off x="3859213" y="2133600"/>
            <a:ext cx="457200" cy="2209800"/>
            <a:chOff x="4032" y="2832"/>
            <a:chExt cx="288" cy="432"/>
          </a:xfrm>
        </p:grpSpPr>
        <p:sp>
          <p:nvSpPr>
            <p:cNvPr id="91165" name="Line 48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1166" name="Line 49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1167" name="Line 50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91148" name="Group 51"/>
          <p:cNvGrpSpPr>
            <a:grpSpLocks/>
          </p:cNvGrpSpPr>
          <p:nvPr/>
        </p:nvGrpSpPr>
        <p:grpSpPr bwMode="auto">
          <a:xfrm>
            <a:off x="4926013" y="2133600"/>
            <a:ext cx="457200" cy="1447800"/>
            <a:chOff x="4032" y="2832"/>
            <a:chExt cx="288" cy="432"/>
          </a:xfrm>
        </p:grpSpPr>
        <p:sp>
          <p:nvSpPr>
            <p:cNvPr id="91162" name="Line 52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1163" name="Line 53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1164" name="Line 54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91149" name="Text Box 55"/>
          <p:cNvSpPr txBox="1">
            <a:spLocks noChangeArrowheads="1"/>
          </p:cNvSpPr>
          <p:nvPr/>
        </p:nvSpPr>
        <p:spPr bwMode="auto">
          <a:xfrm>
            <a:off x="4316413" y="2286000"/>
            <a:ext cx="2819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Inventory_item_id, Organization_id</a:t>
            </a:r>
          </a:p>
        </p:txBody>
      </p:sp>
      <p:grpSp>
        <p:nvGrpSpPr>
          <p:cNvPr id="91150" name="Group 56"/>
          <p:cNvGrpSpPr>
            <a:grpSpLocks/>
          </p:cNvGrpSpPr>
          <p:nvPr/>
        </p:nvGrpSpPr>
        <p:grpSpPr bwMode="auto">
          <a:xfrm>
            <a:off x="1649413" y="2133600"/>
            <a:ext cx="457200" cy="1371600"/>
            <a:chOff x="4032" y="2832"/>
            <a:chExt cx="288" cy="432"/>
          </a:xfrm>
        </p:grpSpPr>
        <p:sp>
          <p:nvSpPr>
            <p:cNvPr id="91159" name="Line 57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1160" name="Line 58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1161" name="Line 59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91151" name="Text Box 60"/>
          <p:cNvSpPr txBox="1">
            <a:spLocks noChangeArrowheads="1"/>
          </p:cNvSpPr>
          <p:nvPr/>
        </p:nvSpPr>
        <p:spPr bwMode="auto">
          <a:xfrm>
            <a:off x="1116013" y="2286000"/>
            <a:ext cx="2362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Inventory_item_id, Organization_id</a:t>
            </a:r>
          </a:p>
        </p:txBody>
      </p:sp>
      <p:sp>
        <p:nvSpPr>
          <p:cNvPr id="942141" name="Text Box 61"/>
          <p:cNvSpPr txBox="1">
            <a:spLocks noChangeArrowheads="1"/>
          </p:cNvSpPr>
          <p:nvPr/>
        </p:nvSpPr>
        <p:spPr bwMode="auto">
          <a:xfrm>
            <a:off x="1039813" y="5181600"/>
            <a:ext cx="2133600" cy="854075"/>
          </a:xfrm>
          <a:prstGeom prst="rect">
            <a:avLst/>
          </a:prstGeom>
          <a:solidFill>
            <a:schemeClr val="bg1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MTL_SECONDARY_LOCATORS</a:t>
            </a:r>
          </a:p>
        </p:txBody>
      </p:sp>
      <p:grpSp>
        <p:nvGrpSpPr>
          <p:cNvPr id="91153" name="Group 62"/>
          <p:cNvGrpSpPr>
            <a:grpSpLocks/>
          </p:cNvGrpSpPr>
          <p:nvPr/>
        </p:nvGrpSpPr>
        <p:grpSpPr bwMode="auto">
          <a:xfrm>
            <a:off x="1649413" y="4343400"/>
            <a:ext cx="457200" cy="838200"/>
            <a:chOff x="4032" y="2832"/>
            <a:chExt cx="288" cy="432"/>
          </a:xfrm>
        </p:grpSpPr>
        <p:sp>
          <p:nvSpPr>
            <p:cNvPr id="91156" name="Line 63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1157" name="Line 64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1158" name="Line 65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91154" name="Text Box 66"/>
          <p:cNvSpPr txBox="1">
            <a:spLocks noChangeArrowheads="1"/>
          </p:cNvSpPr>
          <p:nvPr/>
        </p:nvSpPr>
        <p:spPr bwMode="auto">
          <a:xfrm>
            <a:off x="887413" y="4953000"/>
            <a:ext cx="266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Subinventory_code</a:t>
            </a:r>
          </a:p>
        </p:txBody>
      </p:sp>
      <p:sp>
        <p:nvSpPr>
          <p:cNvPr id="91155" name="Text Box 67"/>
          <p:cNvSpPr txBox="1">
            <a:spLocks noChangeArrowheads="1"/>
          </p:cNvSpPr>
          <p:nvPr/>
        </p:nvSpPr>
        <p:spPr bwMode="auto">
          <a:xfrm>
            <a:off x="887413" y="4343400"/>
            <a:ext cx="266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Secondary_inventory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Calendars</a:t>
            </a:r>
            <a:r>
              <a:rPr lang="zh-TW" altLang="en-US" sz="3200" smtClean="0">
                <a:effectLst/>
                <a:latin typeface="微軟正黑體" pitchFamily="34" charset="-120"/>
                <a:ea typeface="微軟正黑體" pitchFamily="34" charset="-120"/>
              </a:rPr>
              <a:t>工作曆</a:t>
            </a:r>
          </a:p>
        </p:txBody>
      </p:sp>
      <p:grpSp>
        <p:nvGrpSpPr>
          <p:cNvPr id="10243" name="Group 4"/>
          <p:cNvGrpSpPr>
            <a:grpSpLocks/>
          </p:cNvGrpSpPr>
          <p:nvPr/>
        </p:nvGrpSpPr>
        <p:grpSpPr bwMode="auto">
          <a:xfrm>
            <a:off x="1354138" y="2357438"/>
            <a:ext cx="2981325" cy="2446337"/>
            <a:chOff x="648" y="1439"/>
            <a:chExt cx="1878" cy="1541"/>
          </a:xfrm>
        </p:grpSpPr>
        <p:sp>
          <p:nvSpPr>
            <p:cNvPr id="10345" name="Rectangle 5"/>
            <p:cNvSpPr>
              <a:spLocks noChangeArrowheads="1"/>
            </p:cNvSpPr>
            <p:nvPr/>
          </p:nvSpPr>
          <p:spPr bwMode="auto">
            <a:xfrm>
              <a:off x="665" y="1439"/>
              <a:ext cx="1820" cy="1541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rgbClr val="081D5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346" name="Line 6"/>
            <p:cNvSpPr>
              <a:spLocks noChangeShapeType="1"/>
            </p:cNvSpPr>
            <p:nvPr/>
          </p:nvSpPr>
          <p:spPr bwMode="auto">
            <a:xfrm>
              <a:off x="668" y="2978"/>
              <a:ext cx="1821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7" name="Line 7"/>
            <p:cNvSpPr>
              <a:spLocks noChangeShapeType="1"/>
            </p:cNvSpPr>
            <p:nvPr/>
          </p:nvSpPr>
          <p:spPr bwMode="auto">
            <a:xfrm>
              <a:off x="668" y="1696"/>
              <a:ext cx="1821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8" name="Line 8"/>
            <p:cNvSpPr>
              <a:spLocks noChangeShapeType="1"/>
            </p:cNvSpPr>
            <p:nvPr/>
          </p:nvSpPr>
          <p:spPr bwMode="auto">
            <a:xfrm>
              <a:off x="931" y="1698"/>
              <a:ext cx="0" cy="12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9" name="Rectangle 9"/>
            <p:cNvSpPr>
              <a:spLocks noChangeArrowheads="1"/>
            </p:cNvSpPr>
            <p:nvPr/>
          </p:nvSpPr>
          <p:spPr bwMode="auto">
            <a:xfrm>
              <a:off x="1127" y="1461"/>
              <a:ext cx="932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January 1994</a:t>
              </a:r>
            </a:p>
          </p:txBody>
        </p:sp>
        <p:sp>
          <p:nvSpPr>
            <p:cNvPr id="10350" name="Line 10"/>
            <p:cNvSpPr>
              <a:spLocks noChangeShapeType="1"/>
            </p:cNvSpPr>
            <p:nvPr/>
          </p:nvSpPr>
          <p:spPr bwMode="auto">
            <a:xfrm>
              <a:off x="668" y="1916"/>
              <a:ext cx="1821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1" name="Line 11"/>
            <p:cNvSpPr>
              <a:spLocks noChangeShapeType="1"/>
            </p:cNvSpPr>
            <p:nvPr/>
          </p:nvSpPr>
          <p:spPr bwMode="auto">
            <a:xfrm>
              <a:off x="668" y="2128"/>
              <a:ext cx="1821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2" name="Line 12"/>
            <p:cNvSpPr>
              <a:spLocks noChangeShapeType="1"/>
            </p:cNvSpPr>
            <p:nvPr/>
          </p:nvSpPr>
          <p:spPr bwMode="auto">
            <a:xfrm>
              <a:off x="668" y="2344"/>
              <a:ext cx="1821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3" name="Line 13"/>
            <p:cNvSpPr>
              <a:spLocks noChangeShapeType="1"/>
            </p:cNvSpPr>
            <p:nvPr/>
          </p:nvSpPr>
          <p:spPr bwMode="auto">
            <a:xfrm>
              <a:off x="668" y="2560"/>
              <a:ext cx="1821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4" name="Line 14"/>
            <p:cNvSpPr>
              <a:spLocks noChangeShapeType="1"/>
            </p:cNvSpPr>
            <p:nvPr/>
          </p:nvSpPr>
          <p:spPr bwMode="auto">
            <a:xfrm>
              <a:off x="668" y="2776"/>
              <a:ext cx="1821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5" name="Line 15"/>
            <p:cNvSpPr>
              <a:spLocks noChangeShapeType="1"/>
            </p:cNvSpPr>
            <p:nvPr/>
          </p:nvSpPr>
          <p:spPr bwMode="auto">
            <a:xfrm>
              <a:off x="1191" y="1698"/>
              <a:ext cx="0" cy="12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6" name="Line 16"/>
            <p:cNvSpPr>
              <a:spLocks noChangeShapeType="1"/>
            </p:cNvSpPr>
            <p:nvPr/>
          </p:nvSpPr>
          <p:spPr bwMode="auto">
            <a:xfrm>
              <a:off x="1450" y="1698"/>
              <a:ext cx="0" cy="12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7" name="Line 17"/>
            <p:cNvSpPr>
              <a:spLocks noChangeShapeType="1"/>
            </p:cNvSpPr>
            <p:nvPr/>
          </p:nvSpPr>
          <p:spPr bwMode="auto">
            <a:xfrm>
              <a:off x="1709" y="1698"/>
              <a:ext cx="0" cy="12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8" name="Line 18"/>
            <p:cNvSpPr>
              <a:spLocks noChangeShapeType="1"/>
            </p:cNvSpPr>
            <p:nvPr/>
          </p:nvSpPr>
          <p:spPr bwMode="auto">
            <a:xfrm>
              <a:off x="1968" y="1698"/>
              <a:ext cx="0" cy="12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9" name="Line 19"/>
            <p:cNvSpPr>
              <a:spLocks noChangeShapeType="1"/>
            </p:cNvSpPr>
            <p:nvPr/>
          </p:nvSpPr>
          <p:spPr bwMode="auto">
            <a:xfrm>
              <a:off x="2227" y="1698"/>
              <a:ext cx="0" cy="12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0" name="Rectangle 20"/>
            <p:cNvSpPr>
              <a:spLocks noChangeArrowheads="1"/>
            </p:cNvSpPr>
            <p:nvPr/>
          </p:nvSpPr>
          <p:spPr bwMode="auto">
            <a:xfrm>
              <a:off x="2243" y="1701"/>
              <a:ext cx="242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1*</a:t>
              </a:r>
            </a:p>
          </p:txBody>
        </p:sp>
        <p:sp>
          <p:nvSpPr>
            <p:cNvPr id="10361" name="Rectangle 21"/>
            <p:cNvSpPr>
              <a:spLocks noChangeArrowheads="1"/>
            </p:cNvSpPr>
            <p:nvPr/>
          </p:nvSpPr>
          <p:spPr bwMode="auto">
            <a:xfrm>
              <a:off x="684" y="1911"/>
              <a:ext cx="242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2*</a:t>
              </a:r>
            </a:p>
          </p:txBody>
        </p:sp>
        <p:sp>
          <p:nvSpPr>
            <p:cNvPr id="10362" name="Rectangle 22"/>
            <p:cNvSpPr>
              <a:spLocks noChangeArrowheads="1"/>
            </p:cNvSpPr>
            <p:nvPr/>
          </p:nvSpPr>
          <p:spPr bwMode="auto">
            <a:xfrm>
              <a:off x="949" y="1911"/>
              <a:ext cx="242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3*</a:t>
              </a:r>
            </a:p>
          </p:txBody>
        </p:sp>
        <p:sp>
          <p:nvSpPr>
            <p:cNvPr id="10363" name="Rectangle 23"/>
            <p:cNvSpPr>
              <a:spLocks noChangeArrowheads="1"/>
            </p:cNvSpPr>
            <p:nvPr/>
          </p:nvSpPr>
          <p:spPr bwMode="auto">
            <a:xfrm>
              <a:off x="1236" y="1911"/>
              <a:ext cx="182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4</a:t>
              </a:r>
            </a:p>
          </p:txBody>
        </p:sp>
        <p:sp>
          <p:nvSpPr>
            <p:cNvPr id="10364" name="Rectangle 24"/>
            <p:cNvSpPr>
              <a:spLocks noChangeArrowheads="1"/>
            </p:cNvSpPr>
            <p:nvPr/>
          </p:nvSpPr>
          <p:spPr bwMode="auto">
            <a:xfrm>
              <a:off x="1493" y="1911"/>
              <a:ext cx="182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5</a:t>
              </a:r>
            </a:p>
          </p:txBody>
        </p:sp>
        <p:sp>
          <p:nvSpPr>
            <p:cNvPr id="10365" name="Rectangle 25"/>
            <p:cNvSpPr>
              <a:spLocks noChangeArrowheads="1"/>
            </p:cNvSpPr>
            <p:nvPr/>
          </p:nvSpPr>
          <p:spPr bwMode="auto">
            <a:xfrm>
              <a:off x="1749" y="1911"/>
              <a:ext cx="182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6</a:t>
              </a:r>
            </a:p>
          </p:txBody>
        </p:sp>
        <p:sp>
          <p:nvSpPr>
            <p:cNvPr id="10366" name="Rectangle 26"/>
            <p:cNvSpPr>
              <a:spLocks noChangeArrowheads="1"/>
            </p:cNvSpPr>
            <p:nvPr/>
          </p:nvSpPr>
          <p:spPr bwMode="auto">
            <a:xfrm>
              <a:off x="2010" y="1911"/>
              <a:ext cx="182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7</a:t>
              </a:r>
            </a:p>
          </p:txBody>
        </p:sp>
        <p:sp>
          <p:nvSpPr>
            <p:cNvPr id="10367" name="Rectangle 27"/>
            <p:cNvSpPr>
              <a:spLocks noChangeArrowheads="1"/>
            </p:cNvSpPr>
            <p:nvPr/>
          </p:nvSpPr>
          <p:spPr bwMode="auto">
            <a:xfrm>
              <a:off x="2243" y="1911"/>
              <a:ext cx="242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8*</a:t>
              </a:r>
            </a:p>
          </p:txBody>
        </p:sp>
        <p:sp>
          <p:nvSpPr>
            <p:cNvPr id="10368" name="Rectangle 28"/>
            <p:cNvSpPr>
              <a:spLocks noChangeArrowheads="1"/>
            </p:cNvSpPr>
            <p:nvPr/>
          </p:nvSpPr>
          <p:spPr bwMode="auto">
            <a:xfrm>
              <a:off x="684" y="2136"/>
              <a:ext cx="242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9*</a:t>
              </a:r>
            </a:p>
          </p:txBody>
        </p:sp>
        <p:sp>
          <p:nvSpPr>
            <p:cNvPr id="10369" name="Rectangle 29"/>
            <p:cNvSpPr>
              <a:spLocks noChangeArrowheads="1"/>
            </p:cNvSpPr>
            <p:nvPr/>
          </p:nvSpPr>
          <p:spPr bwMode="auto">
            <a:xfrm>
              <a:off x="1200" y="2136"/>
              <a:ext cx="25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11</a:t>
              </a:r>
            </a:p>
          </p:txBody>
        </p:sp>
        <p:sp>
          <p:nvSpPr>
            <p:cNvPr id="10370" name="Rectangle 30"/>
            <p:cNvSpPr>
              <a:spLocks noChangeArrowheads="1"/>
            </p:cNvSpPr>
            <p:nvPr/>
          </p:nvSpPr>
          <p:spPr bwMode="auto">
            <a:xfrm>
              <a:off x="939" y="2136"/>
              <a:ext cx="25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10</a:t>
              </a:r>
            </a:p>
          </p:txBody>
        </p:sp>
        <p:sp>
          <p:nvSpPr>
            <p:cNvPr id="10371" name="Rectangle 31"/>
            <p:cNvSpPr>
              <a:spLocks noChangeArrowheads="1"/>
            </p:cNvSpPr>
            <p:nvPr/>
          </p:nvSpPr>
          <p:spPr bwMode="auto">
            <a:xfrm>
              <a:off x="1713" y="2136"/>
              <a:ext cx="25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13</a:t>
              </a:r>
            </a:p>
          </p:txBody>
        </p:sp>
        <p:sp>
          <p:nvSpPr>
            <p:cNvPr id="10372" name="Rectangle 32"/>
            <p:cNvSpPr>
              <a:spLocks noChangeArrowheads="1"/>
            </p:cNvSpPr>
            <p:nvPr/>
          </p:nvSpPr>
          <p:spPr bwMode="auto">
            <a:xfrm>
              <a:off x="1457" y="2136"/>
              <a:ext cx="25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12</a:t>
              </a:r>
            </a:p>
          </p:txBody>
        </p:sp>
        <p:sp>
          <p:nvSpPr>
            <p:cNvPr id="10373" name="Rectangle 33"/>
            <p:cNvSpPr>
              <a:spLocks noChangeArrowheads="1"/>
            </p:cNvSpPr>
            <p:nvPr/>
          </p:nvSpPr>
          <p:spPr bwMode="auto">
            <a:xfrm>
              <a:off x="1974" y="2136"/>
              <a:ext cx="25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14</a:t>
              </a:r>
            </a:p>
          </p:txBody>
        </p:sp>
        <p:sp>
          <p:nvSpPr>
            <p:cNvPr id="10374" name="Rectangle 34"/>
            <p:cNvSpPr>
              <a:spLocks noChangeArrowheads="1"/>
            </p:cNvSpPr>
            <p:nvPr/>
          </p:nvSpPr>
          <p:spPr bwMode="auto">
            <a:xfrm>
              <a:off x="2207" y="2136"/>
              <a:ext cx="31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15*</a:t>
              </a:r>
            </a:p>
          </p:txBody>
        </p:sp>
        <p:sp>
          <p:nvSpPr>
            <p:cNvPr id="10375" name="Rectangle 35"/>
            <p:cNvSpPr>
              <a:spLocks noChangeArrowheads="1"/>
            </p:cNvSpPr>
            <p:nvPr/>
          </p:nvSpPr>
          <p:spPr bwMode="auto">
            <a:xfrm>
              <a:off x="648" y="2342"/>
              <a:ext cx="31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16*</a:t>
              </a:r>
            </a:p>
          </p:txBody>
        </p:sp>
        <p:sp>
          <p:nvSpPr>
            <p:cNvPr id="10376" name="Rectangle 36"/>
            <p:cNvSpPr>
              <a:spLocks noChangeArrowheads="1"/>
            </p:cNvSpPr>
            <p:nvPr/>
          </p:nvSpPr>
          <p:spPr bwMode="auto">
            <a:xfrm>
              <a:off x="939" y="2342"/>
              <a:ext cx="25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17</a:t>
              </a:r>
            </a:p>
          </p:txBody>
        </p:sp>
        <p:sp>
          <p:nvSpPr>
            <p:cNvPr id="10377" name="Rectangle 37"/>
            <p:cNvSpPr>
              <a:spLocks noChangeArrowheads="1"/>
            </p:cNvSpPr>
            <p:nvPr/>
          </p:nvSpPr>
          <p:spPr bwMode="auto">
            <a:xfrm>
              <a:off x="2207" y="2342"/>
              <a:ext cx="31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22*</a:t>
              </a:r>
            </a:p>
          </p:txBody>
        </p:sp>
        <p:sp>
          <p:nvSpPr>
            <p:cNvPr id="10378" name="Rectangle 38"/>
            <p:cNvSpPr>
              <a:spLocks noChangeArrowheads="1"/>
            </p:cNvSpPr>
            <p:nvPr/>
          </p:nvSpPr>
          <p:spPr bwMode="auto">
            <a:xfrm>
              <a:off x="1974" y="2342"/>
              <a:ext cx="25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21</a:t>
              </a:r>
            </a:p>
          </p:txBody>
        </p:sp>
        <p:sp>
          <p:nvSpPr>
            <p:cNvPr id="10379" name="Rectangle 39"/>
            <p:cNvSpPr>
              <a:spLocks noChangeArrowheads="1"/>
            </p:cNvSpPr>
            <p:nvPr/>
          </p:nvSpPr>
          <p:spPr bwMode="auto">
            <a:xfrm>
              <a:off x="1200" y="2342"/>
              <a:ext cx="25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18</a:t>
              </a:r>
            </a:p>
          </p:txBody>
        </p:sp>
        <p:sp>
          <p:nvSpPr>
            <p:cNvPr id="10380" name="Rectangle 40"/>
            <p:cNvSpPr>
              <a:spLocks noChangeArrowheads="1"/>
            </p:cNvSpPr>
            <p:nvPr/>
          </p:nvSpPr>
          <p:spPr bwMode="auto">
            <a:xfrm>
              <a:off x="1713" y="2342"/>
              <a:ext cx="25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20</a:t>
              </a:r>
            </a:p>
          </p:txBody>
        </p:sp>
        <p:sp>
          <p:nvSpPr>
            <p:cNvPr id="10381" name="Rectangle 41"/>
            <p:cNvSpPr>
              <a:spLocks noChangeArrowheads="1"/>
            </p:cNvSpPr>
            <p:nvPr/>
          </p:nvSpPr>
          <p:spPr bwMode="auto">
            <a:xfrm>
              <a:off x="1457" y="2342"/>
              <a:ext cx="25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19</a:t>
              </a:r>
            </a:p>
          </p:txBody>
        </p:sp>
        <p:sp>
          <p:nvSpPr>
            <p:cNvPr id="10382" name="Rectangle 42"/>
            <p:cNvSpPr>
              <a:spLocks noChangeArrowheads="1"/>
            </p:cNvSpPr>
            <p:nvPr/>
          </p:nvSpPr>
          <p:spPr bwMode="auto">
            <a:xfrm>
              <a:off x="648" y="2565"/>
              <a:ext cx="31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23*</a:t>
              </a:r>
            </a:p>
          </p:txBody>
        </p:sp>
        <p:sp>
          <p:nvSpPr>
            <p:cNvPr id="10383" name="Rectangle 43"/>
            <p:cNvSpPr>
              <a:spLocks noChangeArrowheads="1"/>
            </p:cNvSpPr>
            <p:nvPr/>
          </p:nvSpPr>
          <p:spPr bwMode="auto">
            <a:xfrm>
              <a:off x="2207" y="2565"/>
              <a:ext cx="31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29*</a:t>
              </a:r>
            </a:p>
          </p:txBody>
        </p:sp>
        <p:sp>
          <p:nvSpPr>
            <p:cNvPr id="10384" name="Rectangle 44"/>
            <p:cNvSpPr>
              <a:spLocks noChangeArrowheads="1"/>
            </p:cNvSpPr>
            <p:nvPr/>
          </p:nvSpPr>
          <p:spPr bwMode="auto">
            <a:xfrm>
              <a:off x="1200" y="2565"/>
              <a:ext cx="25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25</a:t>
              </a:r>
            </a:p>
          </p:txBody>
        </p:sp>
        <p:sp>
          <p:nvSpPr>
            <p:cNvPr id="10385" name="Rectangle 45"/>
            <p:cNvSpPr>
              <a:spLocks noChangeArrowheads="1"/>
            </p:cNvSpPr>
            <p:nvPr/>
          </p:nvSpPr>
          <p:spPr bwMode="auto">
            <a:xfrm>
              <a:off x="939" y="2565"/>
              <a:ext cx="25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24</a:t>
              </a:r>
            </a:p>
          </p:txBody>
        </p:sp>
        <p:sp>
          <p:nvSpPr>
            <p:cNvPr id="10386" name="Rectangle 46"/>
            <p:cNvSpPr>
              <a:spLocks noChangeArrowheads="1"/>
            </p:cNvSpPr>
            <p:nvPr/>
          </p:nvSpPr>
          <p:spPr bwMode="auto">
            <a:xfrm>
              <a:off x="1457" y="2565"/>
              <a:ext cx="25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26</a:t>
              </a:r>
            </a:p>
          </p:txBody>
        </p:sp>
        <p:sp>
          <p:nvSpPr>
            <p:cNvPr id="10387" name="Rectangle 47"/>
            <p:cNvSpPr>
              <a:spLocks noChangeArrowheads="1"/>
            </p:cNvSpPr>
            <p:nvPr/>
          </p:nvSpPr>
          <p:spPr bwMode="auto">
            <a:xfrm>
              <a:off x="1713" y="2565"/>
              <a:ext cx="25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27</a:t>
              </a:r>
            </a:p>
          </p:txBody>
        </p:sp>
        <p:sp>
          <p:nvSpPr>
            <p:cNvPr id="10388" name="Rectangle 48"/>
            <p:cNvSpPr>
              <a:spLocks noChangeArrowheads="1"/>
            </p:cNvSpPr>
            <p:nvPr/>
          </p:nvSpPr>
          <p:spPr bwMode="auto">
            <a:xfrm>
              <a:off x="1974" y="2565"/>
              <a:ext cx="25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28</a:t>
              </a:r>
            </a:p>
          </p:txBody>
        </p:sp>
        <p:sp>
          <p:nvSpPr>
            <p:cNvPr id="10389" name="Rectangle 49"/>
            <p:cNvSpPr>
              <a:spLocks noChangeArrowheads="1"/>
            </p:cNvSpPr>
            <p:nvPr/>
          </p:nvSpPr>
          <p:spPr bwMode="auto">
            <a:xfrm>
              <a:off x="648" y="2771"/>
              <a:ext cx="31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30*</a:t>
              </a:r>
            </a:p>
          </p:txBody>
        </p:sp>
        <p:sp>
          <p:nvSpPr>
            <p:cNvPr id="10390" name="Rectangle 50"/>
            <p:cNvSpPr>
              <a:spLocks noChangeArrowheads="1"/>
            </p:cNvSpPr>
            <p:nvPr/>
          </p:nvSpPr>
          <p:spPr bwMode="auto">
            <a:xfrm>
              <a:off x="939" y="2771"/>
              <a:ext cx="25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lang="en-US" altLang="zh-TW" sz="16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31</a:t>
              </a:r>
            </a:p>
          </p:txBody>
        </p:sp>
      </p:grpSp>
      <p:grpSp>
        <p:nvGrpSpPr>
          <p:cNvPr id="10244" name="Group 51"/>
          <p:cNvGrpSpPr>
            <a:grpSpLocks/>
          </p:cNvGrpSpPr>
          <p:nvPr/>
        </p:nvGrpSpPr>
        <p:grpSpPr bwMode="auto">
          <a:xfrm>
            <a:off x="6140450" y="1535113"/>
            <a:ext cx="2055813" cy="1676400"/>
            <a:chOff x="3663" y="921"/>
            <a:chExt cx="1295" cy="1056"/>
          </a:xfrm>
        </p:grpSpPr>
        <p:sp>
          <p:nvSpPr>
            <p:cNvPr id="10299" name="Rectangle 52"/>
            <p:cNvSpPr>
              <a:spLocks noChangeArrowheads="1"/>
            </p:cNvSpPr>
            <p:nvPr/>
          </p:nvSpPr>
          <p:spPr bwMode="auto">
            <a:xfrm>
              <a:off x="3675" y="921"/>
              <a:ext cx="1237" cy="1047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rgbClr val="081D5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300" name="Line 53"/>
            <p:cNvSpPr>
              <a:spLocks noChangeShapeType="1"/>
            </p:cNvSpPr>
            <p:nvPr/>
          </p:nvSpPr>
          <p:spPr bwMode="auto">
            <a:xfrm>
              <a:off x="3678" y="1967"/>
              <a:ext cx="123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1" name="Line 54"/>
            <p:cNvSpPr>
              <a:spLocks noChangeShapeType="1"/>
            </p:cNvSpPr>
            <p:nvPr/>
          </p:nvSpPr>
          <p:spPr bwMode="auto">
            <a:xfrm>
              <a:off x="3678" y="1095"/>
              <a:ext cx="123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2" name="Line 55"/>
            <p:cNvSpPr>
              <a:spLocks noChangeShapeType="1"/>
            </p:cNvSpPr>
            <p:nvPr/>
          </p:nvSpPr>
          <p:spPr bwMode="auto">
            <a:xfrm>
              <a:off x="3855" y="1095"/>
              <a:ext cx="0" cy="8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3" name="Rectangle 56"/>
            <p:cNvSpPr>
              <a:spLocks noChangeArrowheads="1"/>
            </p:cNvSpPr>
            <p:nvPr/>
          </p:nvSpPr>
          <p:spPr bwMode="auto">
            <a:xfrm>
              <a:off x="3989" y="934"/>
              <a:ext cx="691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January 1994</a:t>
              </a:r>
            </a:p>
          </p:txBody>
        </p:sp>
        <p:sp>
          <p:nvSpPr>
            <p:cNvPr id="10304" name="Line 57"/>
            <p:cNvSpPr>
              <a:spLocks noChangeShapeType="1"/>
            </p:cNvSpPr>
            <p:nvPr/>
          </p:nvSpPr>
          <p:spPr bwMode="auto">
            <a:xfrm>
              <a:off x="3678" y="1243"/>
              <a:ext cx="123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5" name="Line 58"/>
            <p:cNvSpPr>
              <a:spLocks noChangeShapeType="1"/>
            </p:cNvSpPr>
            <p:nvPr/>
          </p:nvSpPr>
          <p:spPr bwMode="auto">
            <a:xfrm>
              <a:off x="3678" y="1389"/>
              <a:ext cx="123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6" name="Line 59"/>
            <p:cNvSpPr>
              <a:spLocks noChangeShapeType="1"/>
            </p:cNvSpPr>
            <p:nvPr/>
          </p:nvSpPr>
          <p:spPr bwMode="auto">
            <a:xfrm>
              <a:off x="3678" y="1534"/>
              <a:ext cx="123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7" name="Line 60"/>
            <p:cNvSpPr>
              <a:spLocks noChangeShapeType="1"/>
            </p:cNvSpPr>
            <p:nvPr/>
          </p:nvSpPr>
          <p:spPr bwMode="auto">
            <a:xfrm>
              <a:off x="3678" y="1683"/>
              <a:ext cx="123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8" name="Line 61"/>
            <p:cNvSpPr>
              <a:spLocks noChangeShapeType="1"/>
            </p:cNvSpPr>
            <p:nvPr/>
          </p:nvSpPr>
          <p:spPr bwMode="auto">
            <a:xfrm>
              <a:off x="3678" y="1829"/>
              <a:ext cx="123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9" name="Line 62"/>
            <p:cNvSpPr>
              <a:spLocks noChangeShapeType="1"/>
            </p:cNvSpPr>
            <p:nvPr/>
          </p:nvSpPr>
          <p:spPr bwMode="auto">
            <a:xfrm>
              <a:off x="4033" y="1095"/>
              <a:ext cx="0" cy="8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10" name="Line 63"/>
            <p:cNvSpPr>
              <a:spLocks noChangeShapeType="1"/>
            </p:cNvSpPr>
            <p:nvPr/>
          </p:nvSpPr>
          <p:spPr bwMode="auto">
            <a:xfrm>
              <a:off x="4209" y="1095"/>
              <a:ext cx="0" cy="8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11" name="Line 64"/>
            <p:cNvSpPr>
              <a:spLocks noChangeShapeType="1"/>
            </p:cNvSpPr>
            <p:nvPr/>
          </p:nvSpPr>
          <p:spPr bwMode="auto">
            <a:xfrm>
              <a:off x="4384" y="1095"/>
              <a:ext cx="0" cy="8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12" name="Line 65"/>
            <p:cNvSpPr>
              <a:spLocks noChangeShapeType="1"/>
            </p:cNvSpPr>
            <p:nvPr/>
          </p:nvSpPr>
          <p:spPr bwMode="auto">
            <a:xfrm>
              <a:off x="4562" y="1095"/>
              <a:ext cx="0" cy="8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13" name="Line 66"/>
            <p:cNvSpPr>
              <a:spLocks noChangeShapeType="1"/>
            </p:cNvSpPr>
            <p:nvPr/>
          </p:nvSpPr>
          <p:spPr bwMode="auto">
            <a:xfrm>
              <a:off x="4738" y="1095"/>
              <a:ext cx="0" cy="8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14" name="Rectangle 67"/>
            <p:cNvSpPr>
              <a:spLocks noChangeArrowheads="1"/>
            </p:cNvSpPr>
            <p:nvPr/>
          </p:nvSpPr>
          <p:spPr bwMode="auto">
            <a:xfrm>
              <a:off x="4749" y="1098"/>
              <a:ext cx="176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1*</a:t>
              </a:r>
            </a:p>
          </p:txBody>
        </p:sp>
        <p:sp>
          <p:nvSpPr>
            <p:cNvPr id="10315" name="Rectangle 68"/>
            <p:cNvSpPr>
              <a:spLocks noChangeArrowheads="1"/>
            </p:cNvSpPr>
            <p:nvPr/>
          </p:nvSpPr>
          <p:spPr bwMode="auto">
            <a:xfrm>
              <a:off x="3688" y="1245"/>
              <a:ext cx="176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2*</a:t>
              </a:r>
            </a:p>
          </p:txBody>
        </p:sp>
        <p:sp>
          <p:nvSpPr>
            <p:cNvPr id="10316" name="Rectangle 69"/>
            <p:cNvSpPr>
              <a:spLocks noChangeArrowheads="1"/>
            </p:cNvSpPr>
            <p:nvPr/>
          </p:nvSpPr>
          <p:spPr bwMode="auto">
            <a:xfrm>
              <a:off x="3882" y="1245"/>
              <a:ext cx="130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3</a:t>
              </a:r>
            </a:p>
          </p:txBody>
        </p:sp>
        <p:sp>
          <p:nvSpPr>
            <p:cNvPr id="10317" name="Rectangle 70"/>
            <p:cNvSpPr>
              <a:spLocks noChangeArrowheads="1"/>
            </p:cNvSpPr>
            <p:nvPr/>
          </p:nvSpPr>
          <p:spPr bwMode="auto">
            <a:xfrm>
              <a:off x="4064" y="1245"/>
              <a:ext cx="130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4</a:t>
              </a:r>
            </a:p>
          </p:txBody>
        </p:sp>
        <p:sp>
          <p:nvSpPr>
            <p:cNvPr id="10318" name="Rectangle 71"/>
            <p:cNvSpPr>
              <a:spLocks noChangeArrowheads="1"/>
            </p:cNvSpPr>
            <p:nvPr/>
          </p:nvSpPr>
          <p:spPr bwMode="auto">
            <a:xfrm>
              <a:off x="4238" y="1245"/>
              <a:ext cx="130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5</a:t>
              </a:r>
            </a:p>
          </p:txBody>
        </p:sp>
        <p:sp>
          <p:nvSpPr>
            <p:cNvPr id="10319" name="Rectangle 72"/>
            <p:cNvSpPr>
              <a:spLocks noChangeArrowheads="1"/>
            </p:cNvSpPr>
            <p:nvPr/>
          </p:nvSpPr>
          <p:spPr bwMode="auto">
            <a:xfrm>
              <a:off x="4413" y="1245"/>
              <a:ext cx="130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6</a:t>
              </a:r>
            </a:p>
          </p:txBody>
        </p:sp>
        <p:sp>
          <p:nvSpPr>
            <p:cNvPr id="10320" name="Rectangle 73"/>
            <p:cNvSpPr>
              <a:spLocks noChangeArrowheads="1"/>
            </p:cNvSpPr>
            <p:nvPr/>
          </p:nvSpPr>
          <p:spPr bwMode="auto">
            <a:xfrm>
              <a:off x="4589" y="1245"/>
              <a:ext cx="130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7</a:t>
              </a:r>
            </a:p>
          </p:txBody>
        </p:sp>
        <p:sp>
          <p:nvSpPr>
            <p:cNvPr id="10321" name="Rectangle 74"/>
            <p:cNvSpPr>
              <a:spLocks noChangeArrowheads="1"/>
            </p:cNvSpPr>
            <p:nvPr/>
          </p:nvSpPr>
          <p:spPr bwMode="auto">
            <a:xfrm>
              <a:off x="4749" y="1245"/>
              <a:ext cx="176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8*</a:t>
              </a:r>
            </a:p>
          </p:txBody>
        </p:sp>
        <p:sp>
          <p:nvSpPr>
            <p:cNvPr id="10322" name="Rectangle 75"/>
            <p:cNvSpPr>
              <a:spLocks noChangeArrowheads="1"/>
            </p:cNvSpPr>
            <p:nvPr/>
          </p:nvSpPr>
          <p:spPr bwMode="auto">
            <a:xfrm>
              <a:off x="3688" y="1394"/>
              <a:ext cx="176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9*</a:t>
              </a:r>
            </a:p>
          </p:txBody>
        </p:sp>
        <p:sp>
          <p:nvSpPr>
            <p:cNvPr id="10323" name="Rectangle 76"/>
            <p:cNvSpPr>
              <a:spLocks noChangeArrowheads="1"/>
            </p:cNvSpPr>
            <p:nvPr/>
          </p:nvSpPr>
          <p:spPr bwMode="auto">
            <a:xfrm>
              <a:off x="4037" y="1394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11</a:t>
              </a:r>
            </a:p>
          </p:txBody>
        </p:sp>
        <p:sp>
          <p:nvSpPr>
            <p:cNvPr id="10324" name="Rectangle 77"/>
            <p:cNvSpPr>
              <a:spLocks noChangeArrowheads="1"/>
            </p:cNvSpPr>
            <p:nvPr/>
          </p:nvSpPr>
          <p:spPr bwMode="auto">
            <a:xfrm>
              <a:off x="3862" y="1394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10</a:t>
              </a:r>
            </a:p>
          </p:txBody>
        </p:sp>
        <p:sp>
          <p:nvSpPr>
            <p:cNvPr id="10325" name="Rectangle 78"/>
            <p:cNvSpPr>
              <a:spLocks noChangeArrowheads="1"/>
            </p:cNvSpPr>
            <p:nvPr/>
          </p:nvSpPr>
          <p:spPr bwMode="auto">
            <a:xfrm>
              <a:off x="4388" y="1394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13</a:t>
              </a:r>
            </a:p>
          </p:txBody>
        </p:sp>
        <p:sp>
          <p:nvSpPr>
            <p:cNvPr id="10326" name="Rectangle 79"/>
            <p:cNvSpPr>
              <a:spLocks noChangeArrowheads="1"/>
            </p:cNvSpPr>
            <p:nvPr/>
          </p:nvSpPr>
          <p:spPr bwMode="auto">
            <a:xfrm>
              <a:off x="4213" y="1394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12</a:t>
              </a:r>
            </a:p>
          </p:txBody>
        </p:sp>
        <p:sp>
          <p:nvSpPr>
            <p:cNvPr id="10327" name="Rectangle 80"/>
            <p:cNvSpPr>
              <a:spLocks noChangeArrowheads="1"/>
            </p:cNvSpPr>
            <p:nvPr/>
          </p:nvSpPr>
          <p:spPr bwMode="auto">
            <a:xfrm>
              <a:off x="4565" y="1394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14</a:t>
              </a:r>
            </a:p>
          </p:txBody>
        </p:sp>
        <p:sp>
          <p:nvSpPr>
            <p:cNvPr id="10328" name="Rectangle 81"/>
            <p:cNvSpPr>
              <a:spLocks noChangeArrowheads="1"/>
            </p:cNvSpPr>
            <p:nvPr/>
          </p:nvSpPr>
          <p:spPr bwMode="auto">
            <a:xfrm>
              <a:off x="4725" y="1394"/>
              <a:ext cx="233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15*</a:t>
              </a:r>
            </a:p>
          </p:txBody>
        </p:sp>
        <p:sp>
          <p:nvSpPr>
            <p:cNvPr id="10329" name="Rectangle 82"/>
            <p:cNvSpPr>
              <a:spLocks noChangeArrowheads="1"/>
            </p:cNvSpPr>
            <p:nvPr/>
          </p:nvSpPr>
          <p:spPr bwMode="auto">
            <a:xfrm>
              <a:off x="3663" y="1535"/>
              <a:ext cx="233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16*</a:t>
              </a:r>
            </a:p>
          </p:txBody>
        </p:sp>
        <p:sp>
          <p:nvSpPr>
            <p:cNvPr id="10330" name="Rectangle 83"/>
            <p:cNvSpPr>
              <a:spLocks noChangeArrowheads="1"/>
            </p:cNvSpPr>
            <p:nvPr/>
          </p:nvSpPr>
          <p:spPr bwMode="auto">
            <a:xfrm>
              <a:off x="3862" y="1535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17</a:t>
              </a:r>
            </a:p>
          </p:txBody>
        </p:sp>
        <p:sp>
          <p:nvSpPr>
            <p:cNvPr id="10331" name="Rectangle 84"/>
            <p:cNvSpPr>
              <a:spLocks noChangeArrowheads="1"/>
            </p:cNvSpPr>
            <p:nvPr/>
          </p:nvSpPr>
          <p:spPr bwMode="auto">
            <a:xfrm>
              <a:off x="4725" y="1535"/>
              <a:ext cx="233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22*</a:t>
              </a:r>
            </a:p>
          </p:txBody>
        </p:sp>
        <p:sp>
          <p:nvSpPr>
            <p:cNvPr id="10332" name="Rectangle 85"/>
            <p:cNvSpPr>
              <a:spLocks noChangeArrowheads="1"/>
            </p:cNvSpPr>
            <p:nvPr/>
          </p:nvSpPr>
          <p:spPr bwMode="auto">
            <a:xfrm>
              <a:off x="4565" y="1535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21</a:t>
              </a:r>
            </a:p>
          </p:txBody>
        </p:sp>
        <p:sp>
          <p:nvSpPr>
            <p:cNvPr id="10333" name="Rectangle 86"/>
            <p:cNvSpPr>
              <a:spLocks noChangeArrowheads="1"/>
            </p:cNvSpPr>
            <p:nvPr/>
          </p:nvSpPr>
          <p:spPr bwMode="auto">
            <a:xfrm>
              <a:off x="4037" y="1535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18</a:t>
              </a:r>
            </a:p>
          </p:txBody>
        </p:sp>
        <p:sp>
          <p:nvSpPr>
            <p:cNvPr id="10334" name="Rectangle 87"/>
            <p:cNvSpPr>
              <a:spLocks noChangeArrowheads="1"/>
            </p:cNvSpPr>
            <p:nvPr/>
          </p:nvSpPr>
          <p:spPr bwMode="auto">
            <a:xfrm>
              <a:off x="4388" y="1535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20</a:t>
              </a:r>
            </a:p>
          </p:txBody>
        </p:sp>
        <p:sp>
          <p:nvSpPr>
            <p:cNvPr id="10335" name="Rectangle 88"/>
            <p:cNvSpPr>
              <a:spLocks noChangeArrowheads="1"/>
            </p:cNvSpPr>
            <p:nvPr/>
          </p:nvSpPr>
          <p:spPr bwMode="auto">
            <a:xfrm>
              <a:off x="4213" y="1535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19</a:t>
              </a:r>
            </a:p>
          </p:txBody>
        </p:sp>
        <p:sp>
          <p:nvSpPr>
            <p:cNvPr id="10336" name="Rectangle 89"/>
            <p:cNvSpPr>
              <a:spLocks noChangeArrowheads="1"/>
            </p:cNvSpPr>
            <p:nvPr/>
          </p:nvSpPr>
          <p:spPr bwMode="auto">
            <a:xfrm>
              <a:off x="3663" y="1686"/>
              <a:ext cx="233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23*</a:t>
              </a:r>
            </a:p>
          </p:txBody>
        </p:sp>
        <p:sp>
          <p:nvSpPr>
            <p:cNvPr id="10337" name="Rectangle 90"/>
            <p:cNvSpPr>
              <a:spLocks noChangeArrowheads="1"/>
            </p:cNvSpPr>
            <p:nvPr/>
          </p:nvSpPr>
          <p:spPr bwMode="auto">
            <a:xfrm>
              <a:off x="4725" y="1686"/>
              <a:ext cx="233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29*</a:t>
              </a:r>
            </a:p>
          </p:txBody>
        </p:sp>
        <p:sp>
          <p:nvSpPr>
            <p:cNvPr id="10338" name="Rectangle 91"/>
            <p:cNvSpPr>
              <a:spLocks noChangeArrowheads="1"/>
            </p:cNvSpPr>
            <p:nvPr/>
          </p:nvSpPr>
          <p:spPr bwMode="auto">
            <a:xfrm>
              <a:off x="4037" y="1686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25</a:t>
              </a:r>
            </a:p>
          </p:txBody>
        </p:sp>
        <p:sp>
          <p:nvSpPr>
            <p:cNvPr id="10339" name="Rectangle 92"/>
            <p:cNvSpPr>
              <a:spLocks noChangeArrowheads="1"/>
            </p:cNvSpPr>
            <p:nvPr/>
          </p:nvSpPr>
          <p:spPr bwMode="auto">
            <a:xfrm>
              <a:off x="3862" y="1686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24</a:t>
              </a:r>
            </a:p>
          </p:txBody>
        </p:sp>
        <p:sp>
          <p:nvSpPr>
            <p:cNvPr id="10340" name="Rectangle 93"/>
            <p:cNvSpPr>
              <a:spLocks noChangeArrowheads="1"/>
            </p:cNvSpPr>
            <p:nvPr/>
          </p:nvSpPr>
          <p:spPr bwMode="auto">
            <a:xfrm>
              <a:off x="4213" y="1686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26</a:t>
              </a:r>
            </a:p>
          </p:txBody>
        </p:sp>
        <p:sp>
          <p:nvSpPr>
            <p:cNvPr id="10341" name="Rectangle 94"/>
            <p:cNvSpPr>
              <a:spLocks noChangeArrowheads="1"/>
            </p:cNvSpPr>
            <p:nvPr/>
          </p:nvSpPr>
          <p:spPr bwMode="auto">
            <a:xfrm>
              <a:off x="4388" y="1686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27</a:t>
              </a:r>
            </a:p>
          </p:txBody>
        </p:sp>
        <p:sp>
          <p:nvSpPr>
            <p:cNvPr id="10342" name="Rectangle 95"/>
            <p:cNvSpPr>
              <a:spLocks noChangeArrowheads="1"/>
            </p:cNvSpPr>
            <p:nvPr/>
          </p:nvSpPr>
          <p:spPr bwMode="auto">
            <a:xfrm>
              <a:off x="4565" y="1686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28</a:t>
              </a:r>
            </a:p>
          </p:txBody>
        </p:sp>
        <p:sp>
          <p:nvSpPr>
            <p:cNvPr id="10343" name="Rectangle 96"/>
            <p:cNvSpPr>
              <a:spLocks noChangeArrowheads="1"/>
            </p:cNvSpPr>
            <p:nvPr/>
          </p:nvSpPr>
          <p:spPr bwMode="auto">
            <a:xfrm>
              <a:off x="3663" y="1826"/>
              <a:ext cx="233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30*</a:t>
              </a:r>
            </a:p>
          </p:txBody>
        </p:sp>
        <p:sp>
          <p:nvSpPr>
            <p:cNvPr id="10344" name="Rectangle 97"/>
            <p:cNvSpPr>
              <a:spLocks noChangeArrowheads="1"/>
            </p:cNvSpPr>
            <p:nvPr/>
          </p:nvSpPr>
          <p:spPr bwMode="auto">
            <a:xfrm>
              <a:off x="3862" y="1826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31</a:t>
              </a:r>
            </a:p>
          </p:txBody>
        </p:sp>
      </p:grpSp>
      <p:grpSp>
        <p:nvGrpSpPr>
          <p:cNvPr id="10245" name="Group 98"/>
          <p:cNvGrpSpPr>
            <a:grpSpLocks/>
          </p:cNvGrpSpPr>
          <p:nvPr/>
        </p:nvGrpSpPr>
        <p:grpSpPr bwMode="auto">
          <a:xfrm>
            <a:off x="6172200" y="4114800"/>
            <a:ext cx="1987550" cy="1676400"/>
            <a:chOff x="3683" y="2546"/>
            <a:chExt cx="1252" cy="1056"/>
          </a:xfrm>
        </p:grpSpPr>
        <p:sp>
          <p:nvSpPr>
            <p:cNvPr id="10253" name="Rectangle 99"/>
            <p:cNvSpPr>
              <a:spLocks noChangeArrowheads="1"/>
            </p:cNvSpPr>
            <p:nvPr/>
          </p:nvSpPr>
          <p:spPr bwMode="auto">
            <a:xfrm>
              <a:off x="3683" y="2546"/>
              <a:ext cx="1237" cy="1047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rgbClr val="081D5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254" name="Line 100"/>
            <p:cNvSpPr>
              <a:spLocks noChangeShapeType="1"/>
            </p:cNvSpPr>
            <p:nvPr/>
          </p:nvSpPr>
          <p:spPr bwMode="auto">
            <a:xfrm>
              <a:off x="3687" y="3592"/>
              <a:ext cx="1237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5" name="Line 101"/>
            <p:cNvSpPr>
              <a:spLocks noChangeShapeType="1"/>
            </p:cNvSpPr>
            <p:nvPr/>
          </p:nvSpPr>
          <p:spPr bwMode="auto">
            <a:xfrm>
              <a:off x="3687" y="2720"/>
              <a:ext cx="1237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6" name="Line 102"/>
            <p:cNvSpPr>
              <a:spLocks noChangeShapeType="1"/>
            </p:cNvSpPr>
            <p:nvPr/>
          </p:nvSpPr>
          <p:spPr bwMode="auto">
            <a:xfrm>
              <a:off x="3863" y="2720"/>
              <a:ext cx="0" cy="8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7" name="Rectangle 103"/>
            <p:cNvSpPr>
              <a:spLocks noChangeArrowheads="1"/>
            </p:cNvSpPr>
            <p:nvPr/>
          </p:nvSpPr>
          <p:spPr bwMode="auto">
            <a:xfrm>
              <a:off x="3997" y="2559"/>
              <a:ext cx="691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January 1994</a:t>
              </a:r>
            </a:p>
          </p:txBody>
        </p:sp>
        <p:sp>
          <p:nvSpPr>
            <p:cNvPr id="10258" name="Line 104"/>
            <p:cNvSpPr>
              <a:spLocks noChangeShapeType="1"/>
            </p:cNvSpPr>
            <p:nvPr/>
          </p:nvSpPr>
          <p:spPr bwMode="auto">
            <a:xfrm>
              <a:off x="3687" y="2868"/>
              <a:ext cx="1237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9" name="Line 105"/>
            <p:cNvSpPr>
              <a:spLocks noChangeShapeType="1"/>
            </p:cNvSpPr>
            <p:nvPr/>
          </p:nvSpPr>
          <p:spPr bwMode="auto">
            <a:xfrm>
              <a:off x="3687" y="3014"/>
              <a:ext cx="1237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0" name="Line 106"/>
            <p:cNvSpPr>
              <a:spLocks noChangeShapeType="1"/>
            </p:cNvSpPr>
            <p:nvPr/>
          </p:nvSpPr>
          <p:spPr bwMode="auto">
            <a:xfrm>
              <a:off x="3687" y="3159"/>
              <a:ext cx="1237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1" name="Line 107"/>
            <p:cNvSpPr>
              <a:spLocks noChangeShapeType="1"/>
            </p:cNvSpPr>
            <p:nvPr/>
          </p:nvSpPr>
          <p:spPr bwMode="auto">
            <a:xfrm>
              <a:off x="3687" y="3308"/>
              <a:ext cx="1237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2" name="Line 108"/>
            <p:cNvSpPr>
              <a:spLocks noChangeShapeType="1"/>
            </p:cNvSpPr>
            <p:nvPr/>
          </p:nvSpPr>
          <p:spPr bwMode="auto">
            <a:xfrm>
              <a:off x="3687" y="3454"/>
              <a:ext cx="1237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3" name="Line 109"/>
            <p:cNvSpPr>
              <a:spLocks noChangeShapeType="1"/>
            </p:cNvSpPr>
            <p:nvPr/>
          </p:nvSpPr>
          <p:spPr bwMode="auto">
            <a:xfrm>
              <a:off x="4041" y="2720"/>
              <a:ext cx="0" cy="8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4" name="Line 110"/>
            <p:cNvSpPr>
              <a:spLocks noChangeShapeType="1"/>
            </p:cNvSpPr>
            <p:nvPr/>
          </p:nvSpPr>
          <p:spPr bwMode="auto">
            <a:xfrm>
              <a:off x="4217" y="2720"/>
              <a:ext cx="0" cy="8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5" name="Line 111"/>
            <p:cNvSpPr>
              <a:spLocks noChangeShapeType="1"/>
            </p:cNvSpPr>
            <p:nvPr/>
          </p:nvSpPr>
          <p:spPr bwMode="auto">
            <a:xfrm>
              <a:off x="4392" y="2720"/>
              <a:ext cx="0" cy="8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6" name="Line 112"/>
            <p:cNvSpPr>
              <a:spLocks noChangeShapeType="1"/>
            </p:cNvSpPr>
            <p:nvPr/>
          </p:nvSpPr>
          <p:spPr bwMode="auto">
            <a:xfrm>
              <a:off x="4570" y="2720"/>
              <a:ext cx="0" cy="8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7" name="Line 113"/>
            <p:cNvSpPr>
              <a:spLocks noChangeShapeType="1"/>
            </p:cNvSpPr>
            <p:nvPr/>
          </p:nvSpPr>
          <p:spPr bwMode="auto">
            <a:xfrm>
              <a:off x="4746" y="2720"/>
              <a:ext cx="0" cy="8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8" name="Rectangle 114"/>
            <p:cNvSpPr>
              <a:spLocks noChangeArrowheads="1"/>
            </p:cNvSpPr>
            <p:nvPr/>
          </p:nvSpPr>
          <p:spPr bwMode="auto">
            <a:xfrm>
              <a:off x="4771" y="2723"/>
              <a:ext cx="130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</a:t>
              </a:r>
            </a:p>
          </p:txBody>
        </p:sp>
        <p:sp>
          <p:nvSpPr>
            <p:cNvPr id="10269" name="Rectangle 115"/>
            <p:cNvSpPr>
              <a:spLocks noChangeArrowheads="1"/>
            </p:cNvSpPr>
            <p:nvPr/>
          </p:nvSpPr>
          <p:spPr bwMode="auto">
            <a:xfrm>
              <a:off x="3710" y="2866"/>
              <a:ext cx="130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</a:t>
              </a:r>
            </a:p>
          </p:txBody>
        </p:sp>
        <p:sp>
          <p:nvSpPr>
            <p:cNvPr id="10270" name="Rectangle 116"/>
            <p:cNvSpPr>
              <a:spLocks noChangeArrowheads="1"/>
            </p:cNvSpPr>
            <p:nvPr/>
          </p:nvSpPr>
          <p:spPr bwMode="auto">
            <a:xfrm>
              <a:off x="3876" y="2866"/>
              <a:ext cx="176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3*</a:t>
              </a:r>
            </a:p>
          </p:txBody>
        </p:sp>
        <p:sp>
          <p:nvSpPr>
            <p:cNvPr id="10271" name="Rectangle 117"/>
            <p:cNvSpPr>
              <a:spLocks noChangeArrowheads="1"/>
            </p:cNvSpPr>
            <p:nvPr/>
          </p:nvSpPr>
          <p:spPr bwMode="auto">
            <a:xfrm>
              <a:off x="4072" y="2866"/>
              <a:ext cx="130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4</a:t>
              </a:r>
            </a:p>
          </p:txBody>
        </p:sp>
        <p:sp>
          <p:nvSpPr>
            <p:cNvPr id="10272" name="Rectangle 118"/>
            <p:cNvSpPr>
              <a:spLocks noChangeArrowheads="1"/>
            </p:cNvSpPr>
            <p:nvPr/>
          </p:nvSpPr>
          <p:spPr bwMode="auto">
            <a:xfrm>
              <a:off x="4246" y="2866"/>
              <a:ext cx="130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5</a:t>
              </a:r>
            </a:p>
          </p:txBody>
        </p:sp>
        <p:sp>
          <p:nvSpPr>
            <p:cNvPr id="10273" name="Rectangle 119"/>
            <p:cNvSpPr>
              <a:spLocks noChangeArrowheads="1"/>
            </p:cNvSpPr>
            <p:nvPr/>
          </p:nvSpPr>
          <p:spPr bwMode="auto">
            <a:xfrm>
              <a:off x="4421" y="2866"/>
              <a:ext cx="130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6</a:t>
              </a:r>
            </a:p>
          </p:txBody>
        </p:sp>
        <p:sp>
          <p:nvSpPr>
            <p:cNvPr id="10274" name="Rectangle 120"/>
            <p:cNvSpPr>
              <a:spLocks noChangeArrowheads="1"/>
            </p:cNvSpPr>
            <p:nvPr/>
          </p:nvSpPr>
          <p:spPr bwMode="auto">
            <a:xfrm>
              <a:off x="4597" y="2866"/>
              <a:ext cx="130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7</a:t>
              </a:r>
            </a:p>
          </p:txBody>
        </p:sp>
        <p:sp>
          <p:nvSpPr>
            <p:cNvPr id="10275" name="Rectangle 121"/>
            <p:cNvSpPr>
              <a:spLocks noChangeArrowheads="1"/>
            </p:cNvSpPr>
            <p:nvPr/>
          </p:nvSpPr>
          <p:spPr bwMode="auto">
            <a:xfrm>
              <a:off x="4771" y="2866"/>
              <a:ext cx="130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8</a:t>
              </a:r>
            </a:p>
          </p:txBody>
        </p:sp>
        <p:sp>
          <p:nvSpPr>
            <p:cNvPr id="10276" name="Rectangle 122"/>
            <p:cNvSpPr>
              <a:spLocks noChangeArrowheads="1"/>
            </p:cNvSpPr>
            <p:nvPr/>
          </p:nvSpPr>
          <p:spPr bwMode="auto">
            <a:xfrm>
              <a:off x="3710" y="3019"/>
              <a:ext cx="130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9</a:t>
              </a:r>
            </a:p>
          </p:txBody>
        </p:sp>
        <p:sp>
          <p:nvSpPr>
            <p:cNvPr id="10277" name="Rectangle 123"/>
            <p:cNvSpPr>
              <a:spLocks noChangeArrowheads="1"/>
            </p:cNvSpPr>
            <p:nvPr/>
          </p:nvSpPr>
          <p:spPr bwMode="auto">
            <a:xfrm>
              <a:off x="4045" y="3019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11</a:t>
              </a:r>
            </a:p>
          </p:txBody>
        </p:sp>
        <p:sp>
          <p:nvSpPr>
            <p:cNvPr id="10278" name="Rectangle 124"/>
            <p:cNvSpPr>
              <a:spLocks noChangeArrowheads="1"/>
            </p:cNvSpPr>
            <p:nvPr/>
          </p:nvSpPr>
          <p:spPr bwMode="auto">
            <a:xfrm>
              <a:off x="3870" y="3019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10</a:t>
              </a:r>
            </a:p>
          </p:txBody>
        </p:sp>
        <p:sp>
          <p:nvSpPr>
            <p:cNvPr id="10279" name="Rectangle 125"/>
            <p:cNvSpPr>
              <a:spLocks noChangeArrowheads="1"/>
            </p:cNvSpPr>
            <p:nvPr/>
          </p:nvSpPr>
          <p:spPr bwMode="auto">
            <a:xfrm>
              <a:off x="4396" y="3019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13</a:t>
              </a:r>
            </a:p>
          </p:txBody>
        </p:sp>
        <p:sp>
          <p:nvSpPr>
            <p:cNvPr id="10280" name="Rectangle 126"/>
            <p:cNvSpPr>
              <a:spLocks noChangeArrowheads="1"/>
            </p:cNvSpPr>
            <p:nvPr/>
          </p:nvSpPr>
          <p:spPr bwMode="auto">
            <a:xfrm>
              <a:off x="4221" y="3019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12</a:t>
              </a:r>
            </a:p>
          </p:txBody>
        </p:sp>
        <p:sp>
          <p:nvSpPr>
            <p:cNvPr id="10281" name="Rectangle 127"/>
            <p:cNvSpPr>
              <a:spLocks noChangeArrowheads="1"/>
            </p:cNvSpPr>
            <p:nvPr/>
          </p:nvSpPr>
          <p:spPr bwMode="auto">
            <a:xfrm>
              <a:off x="4573" y="3019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14</a:t>
              </a:r>
            </a:p>
          </p:txBody>
        </p:sp>
        <p:sp>
          <p:nvSpPr>
            <p:cNvPr id="10282" name="Rectangle 128"/>
            <p:cNvSpPr>
              <a:spLocks noChangeArrowheads="1"/>
            </p:cNvSpPr>
            <p:nvPr/>
          </p:nvSpPr>
          <p:spPr bwMode="auto">
            <a:xfrm>
              <a:off x="4747" y="3019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15</a:t>
              </a:r>
            </a:p>
          </p:txBody>
        </p:sp>
        <p:sp>
          <p:nvSpPr>
            <p:cNvPr id="10283" name="Rectangle 129"/>
            <p:cNvSpPr>
              <a:spLocks noChangeArrowheads="1"/>
            </p:cNvSpPr>
            <p:nvPr/>
          </p:nvSpPr>
          <p:spPr bwMode="auto">
            <a:xfrm>
              <a:off x="3685" y="3160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16</a:t>
              </a:r>
            </a:p>
          </p:txBody>
        </p:sp>
        <p:sp>
          <p:nvSpPr>
            <p:cNvPr id="10284" name="Rectangle 130"/>
            <p:cNvSpPr>
              <a:spLocks noChangeArrowheads="1"/>
            </p:cNvSpPr>
            <p:nvPr/>
          </p:nvSpPr>
          <p:spPr bwMode="auto">
            <a:xfrm>
              <a:off x="3870" y="3160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17</a:t>
              </a:r>
            </a:p>
          </p:txBody>
        </p:sp>
        <p:sp>
          <p:nvSpPr>
            <p:cNvPr id="10285" name="Rectangle 131"/>
            <p:cNvSpPr>
              <a:spLocks noChangeArrowheads="1"/>
            </p:cNvSpPr>
            <p:nvPr/>
          </p:nvSpPr>
          <p:spPr bwMode="auto">
            <a:xfrm>
              <a:off x="4747" y="3160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22</a:t>
              </a:r>
            </a:p>
          </p:txBody>
        </p:sp>
        <p:sp>
          <p:nvSpPr>
            <p:cNvPr id="10286" name="Rectangle 132"/>
            <p:cNvSpPr>
              <a:spLocks noChangeArrowheads="1"/>
            </p:cNvSpPr>
            <p:nvPr/>
          </p:nvSpPr>
          <p:spPr bwMode="auto">
            <a:xfrm>
              <a:off x="4573" y="3160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21</a:t>
              </a:r>
            </a:p>
          </p:txBody>
        </p:sp>
        <p:sp>
          <p:nvSpPr>
            <p:cNvPr id="10287" name="Rectangle 133"/>
            <p:cNvSpPr>
              <a:spLocks noChangeArrowheads="1"/>
            </p:cNvSpPr>
            <p:nvPr/>
          </p:nvSpPr>
          <p:spPr bwMode="auto">
            <a:xfrm>
              <a:off x="4045" y="3160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18</a:t>
              </a:r>
            </a:p>
          </p:txBody>
        </p:sp>
        <p:sp>
          <p:nvSpPr>
            <p:cNvPr id="10288" name="Rectangle 134"/>
            <p:cNvSpPr>
              <a:spLocks noChangeArrowheads="1"/>
            </p:cNvSpPr>
            <p:nvPr/>
          </p:nvSpPr>
          <p:spPr bwMode="auto">
            <a:xfrm>
              <a:off x="4396" y="3160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20</a:t>
              </a:r>
            </a:p>
          </p:txBody>
        </p:sp>
        <p:sp>
          <p:nvSpPr>
            <p:cNvPr id="10289" name="Rectangle 135"/>
            <p:cNvSpPr>
              <a:spLocks noChangeArrowheads="1"/>
            </p:cNvSpPr>
            <p:nvPr/>
          </p:nvSpPr>
          <p:spPr bwMode="auto">
            <a:xfrm>
              <a:off x="4221" y="3160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19</a:t>
              </a:r>
            </a:p>
          </p:txBody>
        </p:sp>
        <p:sp>
          <p:nvSpPr>
            <p:cNvPr id="10290" name="Rectangle 136"/>
            <p:cNvSpPr>
              <a:spLocks noChangeArrowheads="1"/>
            </p:cNvSpPr>
            <p:nvPr/>
          </p:nvSpPr>
          <p:spPr bwMode="auto">
            <a:xfrm>
              <a:off x="3685" y="3311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23</a:t>
              </a:r>
            </a:p>
          </p:txBody>
        </p:sp>
        <p:sp>
          <p:nvSpPr>
            <p:cNvPr id="10291" name="Rectangle 137"/>
            <p:cNvSpPr>
              <a:spLocks noChangeArrowheads="1"/>
            </p:cNvSpPr>
            <p:nvPr/>
          </p:nvSpPr>
          <p:spPr bwMode="auto">
            <a:xfrm>
              <a:off x="4747" y="3311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29</a:t>
              </a:r>
            </a:p>
          </p:txBody>
        </p:sp>
        <p:sp>
          <p:nvSpPr>
            <p:cNvPr id="10292" name="Rectangle 138"/>
            <p:cNvSpPr>
              <a:spLocks noChangeArrowheads="1"/>
            </p:cNvSpPr>
            <p:nvPr/>
          </p:nvSpPr>
          <p:spPr bwMode="auto">
            <a:xfrm>
              <a:off x="4045" y="3311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25</a:t>
              </a:r>
            </a:p>
          </p:txBody>
        </p:sp>
        <p:sp>
          <p:nvSpPr>
            <p:cNvPr id="10293" name="Rectangle 139"/>
            <p:cNvSpPr>
              <a:spLocks noChangeArrowheads="1"/>
            </p:cNvSpPr>
            <p:nvPr/>
          </p:nvSpPr>
          <p:spPr bwMode="auto">
            <a:xfrm>
              <a:off x="3870" y="3311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24</a:t>
              </a:r>
            </a:p>
          </p:txBody>
        </p:sp>
        <p:sp>
          <p:nvSpPr>
            <p:cNvPr id="10294" name="Rectangle 140"/>
            <p:cNvSpPr>
              <a:spLocks noChangeArrowheads="1"/>
            </p:cNvSpPr>
            <p:nvPr/>
          </p:nvSpPr>
          <p:spPr bwMode="auto">
            <a:xfrm>
              <a:off x="4221" y="3311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26</a:t>
              </a:r>
            </a:p>
          </p:txBody>
        </p:sp>
        <p:sp>
          <p:nvSpPr>
            <p:cNvPr id="10295" name="Rectangle 141"/>
            <p:cNvSpPr>
              <a:spLocks noChangeArrowheads="1"/>
            </p:cNvSpPr>
            <p:nvPr/>
          </p:nvSpPr>
          <p:spPr bwMode="auto">
            <a:xfrm>
              <a:off x="4396" y="3311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27</a:t>
              </a:r>
            </a:p>
          </p:txBody>
        </p:sp>
        <p:sp>
          <p:nvSpPr>
            <p:cNvPr id="10296" name="Rectangle 142"/>
            <p:cNvSpPr>
              <a:spLocks noChangeArrowheads="1"/>
            </p:cNvSpPr>
            <p:nvPr/>
          </p:nvSpPr>
          <p:spPr bwMode="auto">
            <a:xfrm>
              <a:off x="4573" y="3311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28</a:t>
              </a:r>
            </a:p>
          </p:txBody>
        </p:sp>
        <p:sp>
          <p:nvSpPr>
            <p:cNvPr id="10297" name="Rectangle 143"/>
            <p:cNvSpPr>
              <a:spLocks noChangeArrowheads="1"/>
            </p:cNvSpPr>
            <p:nvPr/>
          </p:nvSpPr>
          <p:spPr bwMode="auto">
            <a:xfrm>
              <a:off x="3685" y="3451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30</a:t>
              </a:r>
            </a:p>
          </p:txBody>
        </p:sp>
        <p:sp>
          <p:nvSpPr>
            <p:cNvPr id="10298" name="Rectangle 144"/>
            <p:cNvSpPr>
              <a:spLocks noChangeArrowheads="1"/>
            </p:cNvSpPr>
            <p:nvPr/>
          </p:nvSpPr>
          <p:spPr bwMode="auto">
            <a:xfrm>
              <a:off x="3870" y="3451"/>
              <a:ext cx="18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7150" tIns="26988" rIns="57150" bIns="26988">
              <a:spAutoFit/>
            </a:bodyPr>
            <a:lstStyle/>
            <a:p>
              <a:pPr algn="l" defTabSz="342900" eaLnBrk="0" hangingPunct="0"/>
              <a:r>
                <a:rPr lang="en-US" altLang="zh-TW" sz="1200" b="1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31</a:t>
              </a:r>
            </a:p>
          </p:txBody>
        </p:sp>
      </p:grpSp>
      <p:sp>
        <p:nvSpPr>
          <p:cNvPr id="10246" name="Rectangle 145"/>
          <p:cNvSpPr>
            <a:spLocks noChangeArrowheads="1"/>
          </p:cNvSpPr>
          <p:nvPr/>
        </p:nvSpPr>
        <p:spPr bwMode="auto">
          <a:xfrm>
            <a:off x="5948363" y="3205163"/>
            <a:ext cx="2419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 b="1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Workday Pattern</a:t>
            </a:r>
          </a:p>
          <a:p>
            <a:pPr eaLnBrk="0" hangingPunct="0"/>
            <a:r>
              <a:rPr lang="en-US" altLang="zh-TW" sz="1600" b="1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Days on: 5   Days off: 2</a:t>
            </a:r>
          </a:p>
          <a:p>
            <a:pPr eaLnBrk="0" hangingPunct="0"/>
            <a:r>
              <a:rPr lang="en-US" altLang="zh-TW" sz="1600" b="1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Starting on: Monday</a:t>
            </a:r>
          </a:p>
        </p:txBody>
      </p:sp>
      <p:sp>
        <p:nvSpPr>
          <p:cNvPr id="10247" name="Rectangle 146"/>
          <p:cNvSpPr>
            <a:spLocks noChangeArrowheads="1"/>
          </p:cNvSpPr>
          <p:nvPr/>
        </p:nvSpPr>
        <p:spPr bwMode="auto">
          <a:xfrm>
            <a:off x="1311275" y="4891088"/>
            <a:ext cx="30321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b="1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Sacramento Organization</a:t>
            </a:r>
          </a:p>
          <a:p>
            <a:pPr eaLnBrk="0" hangingPunct="0"/>
            <a:r>
              <a:rPr lang="en-US" altLang="zh-TW" sz="1800" b="1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Workday Calendar</a:t>
            </a:r>
          </a:p>
        </p:txBody>
      </p:sp>
      <p:sp>
        <p:nvSpPr>
          <p:cNvPr id="10248" name="Rectangle 147"/>
          <p:cNvSpPr>
            <a:spLocks noChangeArrowheads="1"/>
          </p:cNvSpPr>
          <p:nvPr/>
        </p:nvSpPr>
        <p:spPr bwMode="auto">
          <a:xfrm>
            <a:off x="1354138" y="5878513"/>
            <a:ext cx="15382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1800" b="1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* = Days Off</a:t>
            </a:r>
          </a:p>
        </p:txBody>
      </p:sp>
      <p:sp>
        <p:nvSpPr>
          <p:cNvPr id="10249" name="Rectangle 148"/>
          <p:cNvSpPr>
            <a:spLocks noChangeArrowheads="1"/>
          </p:cNvSpPr>
          <p:nvPr/>
        </p:nvSpPr>
        <p:spPr bwMode="auto">
          <a:xfrm>
            <a:off x="4681538" y="3487738"/>
            <a:ext cx="11811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b="1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Build</a:t>
            </a:r>
          </a:p>
          <a:p>
            <a:pPr eaLnBrk="0" hangingPunct="0"/>
            <a:r>
              <a:rPr lang="en-US" altLang="zh-TW" sz="1800" b="1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Calendar</a:t>
            </a:r>
          </a:p>
        </p:txBody>
      </p:sp>
      <p:sp>
        <p:nvSpPr>
          <p:cNvPr id="10250" name="Freeform 149"/>
          <p:cNvSpPr>
            <a:spLocks/>
          </p:cNvSpPr>
          <p:nvPr/>
        </p:nvSpPr>
        <p:spPr bwMode="auto">
          <a:xfrm>
            <a:off x="5267325" y="4264025"/>
            <a:ext cx="819150" cy="1011238"/>
          </a:xfrm>
          <a:custGeom>
            <a:avLst/>
            <a:gdLst>
              <a:gd name="T0" fmla="*/ 2147483647 w 516"/>
              <a:gd name="T1" fmla="*/ 2147483647 h 637"/>
              <a:gd name="T2" fmla="*/ 0 w 516"/>
              <a:gd name="T3" fmla="*/ 2147483647 h 637"/>
              <a:gd name="T4" fmla="*/ 0 w 516"/>
              <a:gd name="T5" fmla="*/ 0 h 637"/>
              <a:gd name="T6" fmla="*/ 0 60000 65536"/>
              <a:gd name="T7" fmla="*/ 0 60000 65536"/>
              <a:gd name="T8" fmla="*/ 0 60000 65536"/>
              <a:gd name="T9" fmla="*/ 0 w 516"/>
              <a:gd name="T10" fmla="*/ 0 h 637"/>
              <a:gd name="T11" fmla="*/ 516 w 516"/>
              <a:gd name="T12" fmla="*/ 637 h 6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6" h="637">
                <a:moveTo>
                  <a:pt x="515" y="636"/>
                </a:moveTo>
                <a:lnTo>
                  <a:pt x="0" y="636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3300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51" name="Freeform 150"/>
          <p:cNvSpPr>
            <a:spLocks/>
          </p:cNvSpPr>
          <p:nvPr/>
        </p:nvSpPr>
        <p:spPr bwMode="auto">
          <a:xfrm>
            <a:off x="5264150" y="2454275"/>
            <a:ext cx="798513" cy="1035050"/>
          </a:xfrm>
          <a:custGeom>
            <a:avLst/>
            <a:gdLst>
              <a:gd name="T0" fmla="*/ 2147483647 w 503"/>
              <a:gd name="T1" fmla="*/ 0 h 652"/>
              <a:gd name="T2" fmla="*/ 0 w 503"/>
              <a:gd name="T3" fmla="*/ 0 h 652"/>
              <a:gd name="T4" fmla="*/ 0 w 503"/>
              <a:gd name="T5" fmla="*/ 2147483647 h 652"/>
              <a:gd name="T6" fmla="*/ 0 60000 65536"/>
              <a:gd name="T7" fmla="*/ 0 60000 65536"/>
              <a:gd name="T8" fmla="*/ 0 60000 65536"/>
              <a:gd name="T9" fmla="*/ 0 w 503"/>
              <a:gd name="T10" fmla="*/ 0 h 652"/>
              <a:gd name="T11" fmla="*/ 503 w 503"/>
              <a:gd name="T12" fmla="*/ 652 h 6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3" h="652">
                <a:moveTo>
                  <a:pt x="502" y="0"/>
                </a:moveTo>
                <a:lnTo>
                  <a:pt x="0" y="0"/>
                </a:lnTo>
                <a:lnTo>
                  <a:pt x="0" y="651"/>
                </a:lnTo>
              </a:path>
            </a:pathLst>
          </a:custGeom>
          <a:noFill/>
          <a:ln w="25400" cap="rnd" cmpd="sng">
            <a:solidFill>
              <a:srgbClr val="FF3300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52" name="Line 151"/>
          <p:cNvSpPr>
            <a:spLocks noChangeShapeType="1"/>
          </p:cNvSpPr>
          <p:nvPr/>
        </p:nvSpPr>
        <p:spPr bwMode="auto">
          <a:xfrm flipH="1">
            <a:off x="4356100" y="3706813"/>
            <a:ext cx="447675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Material Transactions</a:t>
            </a:r>
          </a:p>
        </p:txBody>
      </p:sp>
      <p:sp>
        <p:nvSpPr>
          <p:cNvPr id="940036" name="Text Box 4"/>
          <p:cNvSpPr txBox="1">
            <a:spLocks noChangeArrowheads="1"/>
          </p:cNvSpPr>
          <p:nvPr/>
        </p:nvSpPr>
        <p:spPr bwMode="auto">
          <a:xfrm>
            <a:off x="1116013" y="1447800"/>
            <a:ext cx="3200400" cy="8540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MTL_MATERIAL_TRANSACTIONS</a:t>
            </a:r>
          </a:p>
        </p:txBody>
      </p:sp>
      <p:sp>
        <p:nvSpPr>
          <p:cNvPr id="940037" name="Text Box 5"/>
          <p:cNvSpPr txBox="1">
            <a:spLocks noChangeArrowheads="1"/>
          </p:cNvSpPr>
          <p:nvPr/>
        </p:nvSpPr>
        <p:spPr bwMode="auto">
          <a:xfrm>
            <a:off x="3021013" y="3276600"/>
            <a:ext cx="2590800" cy="8540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MTL_TRANSACTION_LOT_NUMBERS</a:t>
            </a:r>
          </a:p>
        </p:txBody>
      </p:sp>
      <p:sp>
        <p:nvSpPr>
          <p:cNvPr id="940043" name="Text Box 11"/>
          <p:cNvSpPr txBox="1">
            <a:spLocks noChangeArrowheads="1"/>
          </p:cNvSpPr>
          <p:nvPr/>
        </p:nvSpPr>
        <p:spPr bwMode="auto">
          <a:xfrm>
            <a:off x="6221413" y="1524000"/>
            <a:ext cx="1981200" cy="854075"/>
          </a:xfrm>
          <a:prstGeom prst="rect">
            <a:avLst/>
          </a:prstGeom>
          <a:solidFill>
            <a:srgbClr val="FFFFCC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MTL_TXN_SOURCE_TYPES</a:t>
            </a:r>
          </a:p>
        </p:txBody>
      </p:sp>
      <p:sp>
        <p:nvSpPr>
          <p:cNvPr id="92166" name="Text Box 29"/>
          <p:cNvSpPr txBox="1">
            <a:spLocks noChangeArrowheads="1"/>
          </p:cNvSpPr>
          <p:nvPr/>
        </p:nvSpPr>
        <p:spPr bwMode="auto">
          <a:xfrm>
            <a:off x="2487613" y="2514600"/>
            <a:ext cx="2362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Transaction_id</a:t>
            </a:r>
          </a:p>
        </p:txBody>
      </p:sp>
      <p:grpSp>
        <p:nvGrpSpPr>
          <p:cNvPr id="92167" name="Group 30"/>
          <p:cNvGrpSpPr>
            <a:grpSpLocks/>
          </p:cNvGrpSpPr>
          <p:nvPr/>
        </p:nvGrpSpPr>
        <p:grpSpPr bwMode="auto">
          <a:xfrm>
            <a:off x="3249613" y="2362200"/>
            <a:ext cx="457200" cy="914400"/>
            <a:chOff x="4032" y="2832"/>
            <a:chExt cx="288" cy="432"/>
          </a:xfrm>
        </p:grpSpPr>
        <p:sp>
          <p:nvSpPr>
            <p:cNvPr id="92195" name="Line 31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2196" name="Line 32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2197" name="Line 33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940067" name="Text Box 35"/>
          <p:cNvSpPr txBox="1">
            <a:spLocks noChangeArrowheads="1"/>
          </p:cNvSpPr>
          <p:nvPr/>
        </p:nvSpPr>
        <p:spPr bwMode="auto">
          <a:xfrm>
            <a:off x="2182813" y="4343400"/>
            <a:ext cx="2514600" cy="8540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MTL_UNIT_TRANSACTIONS</a:t>
            </a:r>
          </a:p>
        </p:txBody>
      </p:sp>
      <p:sp>
        <p:nvSpPr>
          <p:cNvPr id="940068" name="Text Box 36"/>
          <p:cNvSpPr txBox="1">
            <a:spLocks noChangeArrowheads="1"/>
          </p:cNvSpPr>
          <p:nvPr/>
        </p:nvSpPr>
        <p:spPr bwMode="auto">
          <a:xfrm>
            <a:off x="6297613" y="3124200"/>
            <a:ext cx="1981200" cy="854075"/>
          </a:xfrm>
          <a:prstGeom prst="rect">
            <a:avLst/>
          </a:prstGeom>
          <a:solidFill>
            <a:srgbClr val="FFFFCC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MTL_TRANSACTION_TYPES</a:t>
            </a:r>
          </a:p>
        </p:txBody>
      </p:sp>
      <p:grpSp>
        <p:nvGrpSpPr>
          <p:cNvPr id="92170" name="Group 37"/>
          <p:cNvGrpSpPr>
            <a:grpSpLocks/>
          </p:cNvGrpSpPr>
          <p:nvPr/>
        </p:nvGrpSpPr>
        <p:grpSpPr bwMode="auto">
          <a:xfrm>
            <a:off x="7059613" y="2362200"/>
            <a:ext cx="457200" cy="762000"/>
            <a:chOff x="4032" y="2832"/>
            <a:chExt cx="288" cy="432"/>
          </a:xfrm>
        </p:grpSpPr>
        <p:sp>
          <p:nvSpPr>
            <p:cNvPr id="92192" name="Line 38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2193" name="Line 39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2194" name="Line 40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940073" name="Text Box 41"/>
          <p:cNvSpPr txBox="1">
            <a:spLocks noChangeArrowheads="1"/>
          </p:cNvSpPr>
          <p:nvPr/>
        </p:nvSpPr>
        <p:spPr bwMode="auto">
          <a:xfrm>
            <a:off x="1116013" y="5486400"/>
            <a:ext cx="2514600" cy="8540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MTL_TRANSACTION_ACCOUNTS</a:t>
            </a:r>
          </a:p>
        </p:txBody>
      </p:sp>
      <p:sp>
        <p:nvSpPr>
          <p:cNvPr id="92172" name="Text Box 42"/>
          <p:cNvSpPr txBox="1">
            <a:spLocks noChangeArrowheads="1"/>
          </p:cNvSpPr>
          <p:nvPr/>
        </p:nvSpPr>
        <p:spPr bwMode="auto">
          <a:xfrm>
            <a:off x="4545013" y="1524000"/>
            <a:ext cx="1752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Transaction_source_type_id</a:t>
            </a:r>
          </a:p>
        </p:txBody>
      </p:sp>
      <p:grpSp>
        <p:nvGrpSpPr>
          <p:cNvPr id="92173" name="Group 43"/>
          <p:cNvGrpSpPr>
            <a:grpSpLocks/>
          </p:cNvGrpSpPr>
          <p:nvPr/>
        </p:nvGrpSpPr>
        <p:grpSpPr bwMode="auto">
          <a:xfrm>
            <a:off x="4316413" y="1600200"/>
            <a:ext cx="1905000" cy="457200"/>
            <a:chOff x="2832" y="1104"/>
            <a:chExt cx="912" cy="288"/>
          </a:xfrm>
        </p:grpSpPr>
        <p:sp>
          <p:nvSpPr>
            <p:cNvPr id="92189" name="Line 44"/>
            <p:cNvSpPr>
              <a:spLocks noChangeShapeType="1"/>
            </p:cNvSpPr>
            <p:nvPr/>
          </p:nvSpPr>
          <p:spPr bwMode="auto">
            <a:xfrm flipH="1">
              <a:off x="2832" y="124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2190" name="Line 45"/>
            <p:cNvSpPr>
              <a:spLocks noChangeShapeType="1"/>
            </p:cNvSpPr>
            <p:nvPr/>
          </p:nvSpPr>
          <p:spPr bwMode="auto">
            <a:xfrm flipH="1" flipV="1">
              <a:off x="2832" y="110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2191" name="Line 46"/>
            <p:cNvSpPr>
              <a:spLocks noChangeShapeType="1"/>
            </p:cNvSpPr>
            <p:nvPr/>
          </p:nvSpPr>
          <p:spPr bwMode="auto">
            <a:xfrm flipH="1">
              <a:off x="2832" y="12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92174" name="Line 47"/>
          <p:cNvSpPr>
            <a:spLocks noChangeShapeType="1"/>
          </p:cNvSpPr>
          <p:nvPr/>
        </p:nvSpPr>
        <p:spPr bwMode="auto">
          <a:xfrm flipH="1" flipV="1">
            <a:off x="4316413" y="2286000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92175" name="Text Box 50"/>
          <p:cNvSpPr txBox="1">
            <a:spLocks noChangeArrowheads="1"/>
          </p:cNvSpPr>
          <p:nvPr/>
        </p:nvSpPr>
        <p:spPr bwMode="auto">
          <a:xfrm>
            <a:off x="4308475" y="2636838"/>
            <a:ext cx="197326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Transaction_type_id</a:t>
            </a:r>
          </a:p>
        </p:txBody>
      </p:sp>
      <p:sp>
        <p:nvSpPr>
          <p:cNvPr id="92176" name="Text Box 51"/>
          <p:cNvSpPr txBox="1">
            <a:spLocks noChangeArrowheads="1"/>
          </p:cNvSpPr>
          <p:nvPr/>
        </p:nvSpPr>
        <p:spPr bwMode="auto">
          <a:xfrm>
            <a:off x="6678613" y="2438400"/>
            <a:ext cx="2286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Transaction_source_type_id</a:t>
            </a:r>
          </a:p>
        </p:txBody>
      </p:sp>
      <p:grpSp>
        <p:nvGrpSpPr>
          <p:cNvPr id="92177" name="Group 52"/>
          <p:cNvGrpSpPr>
            <a:grpSpLocks/>
          </p:cNvGrpSpPr>
          <p:nvPr/>
        </p:nvGrpSpPr>
        <p:grpSpPr bwMode="auto">
          <a:xfrm>
            <a:off x="1268413" y="2286000"/>
            <a:ext cx="457200" cy="3200400"/>
            <a:chOff x="4032" y="2832"/>
            <a:chExt cx="288" cy="432"/>
          </a:xfrm>
        </p:grpSpPr>
        <p:sp>
          <p:nvSpPr>
            <p:cNvPr id="92186" name="Line 53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2187" name="Line 54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2188" name="Line 55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92178" name="Text Box 56"/>
          <p:cNvSpPr txBox="1">
            <a:spLocks noChangeArrowheads="1"/>
          </p:cNvSpPr>
          <p:nvPr/>
        </p:nvSpPr>
        <p:spPr bwMode="auto">
          <a:xfrm>
            <a:off x="1420813" y="2971800"/>
            <a:ext cx="2057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Transaction_id</a:t>
            </a:r>
          </a:p>
        </p:txBody>
      </p:sp>
      <p:sp>
        <p:nvSpPr>
          <p:cNvPr id="92179" name="Line 57"/>
          <p:cNvSpPr>
            <a:spLocks noChangeShapeType="1"/>
          </p:cNvSpPr>
          <p:nvPr/>
        </p:nvSpPr>
        <p:spPr bwMode="auto">
          <a:xfrm flipH="1" flipV="1">
            <a:off x="4087813" y="23622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92180" name="Line 58"/>
          <p:cNvSpPr>
            <a:spLocks noChangeShapeType="1"/>
          </p:cNvSpPr>
          <p:nvPr/>
        </p:nvSpPr>
        <p:spPr bwMode="auto">
          <a:xfrm flipH="1" flipV="1">
            <a:off x="4316413" y="2133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grpSp>
        <p:nvGrpSpPr>
          <p:cNvPr id="92181" name="Group 59"/>
          <p:cNvGrpSpPr>
            <a:grpSpLocks/>
          </p:cNvGrpSpPr>
          <p:nvPr/>
        </p:nvGrpSpPr>
        <p:grpSpPr bwMode="auto">
          <a:xfrm>
            <a:off x="2259013" y="2362200"/>
            <a:ext cx="457200" cy="1981200"/>
            <a:chOff x="4032" y="2832"/>
            <a:chExt cx="288" cy="432"/>
          </a:xfrm>
        </p:grpSpPr>
        <p:sp>
          <p:nvSpPr>
            <p:cNvPr id="92183" name="Line 60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2184" name="Line 61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2185" name="Line 62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92182" name="Text Box 63"/>
          <p:cNvSpPr txBox="1">
            <a:spLocks noChangeArrowheads="1"/>
          </p:cNvSpPr>
          <p:nvPr/>
        </p:nvSpPr>
        <p:spPr bwMode="auto">
          <a:xfrm>
            <a:off x="735013" y="3657600"/>
            <a:ext cx="2057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Transaction_id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3200" smtClean="0">
                <a:effectLst/>
                <a:latin typeface="微軟正黑體" pitchFamily="34" charset="-120"/>
                <a:ea typeface="微軟正黑體" pitchFamily="34" charset="-120"/>
              </a:rPr>
              <a:t>Physical Inventory</a:t>
            </a:r>
          </a:p>
        </p:txBody>
      </p:sp>
      <p:sp>
        <p:nvSpPr>
          <p:cNvPr id="944131" name="Text Box 3"/>
          <p:cNvSpPr txBox="1">
            <a:spLocks noChangeArrowheads="1"/>
          </p:cNvSpPr>
          <p:nvPr/>
        </p:nvSpPr>
        <p:spPr bwMode="auto">
          <a:xfrm>
            <a:off x="1776413" y="1912938"/>
            <a:ext cx="2286000" cy="854075"/>
          </a:xfrm>
          <a:prstGeom prst="rect">
            <a:avLst/>
          </a:prstGeom>
          <a:solidFill>
            <a:srgbClr val="FFCCF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MTL_PHYSICAL_INVENTORIES</a:t>
            </a:r>
          </a:p>
        </p:txBody>
      </p:sp>
      <p:sp>
        <p:nvSpPr>
          <p:cNvPr id="944132" name="Text Box 4"/>
          <p:cNvSpPr txBox="1">
            <a:spLocks noChangeArrowheads="1"/>
          </p:cNvSpPr>
          <p:nvPr/>
        </p:nvSpPr>
        <p:spPr bwMode="auto">
          <a:xfrm>
            <a:off x="1776413" y="3589338"/>
            <a:ext cx="2667000" cy="854075"/>
          </a:xfrm>
          <a:prstGeom prst="rect">
            <a:avLst/>
          </a:prstGeom>
          <a:solidFill>
            <a:srgbClr val="CCFFCC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MTL_PHYSICAL_SUBINVENTORIES</a:t>
            </a:r>
          </a:p>
        </p:txBody>
      </p:sp>
      <p:sp>
        <p:nvSpPr>
          <p:cNvPr id="944134" name="Text Box 6"/>
          <p:cNvSpPr txBox="1">
            <a:spLocks noChangeArrowheads="1"/>
          </p:cNvSpPr>
          <p:nvPr/>
        </p:nvSpPr>
        <p:spPr bwMode="auto">
          <a:xfrm>
            <a:off x="5281613" y="2919413"/>
            <a:ext cx="2667000" cy="854075"/>
          </a:xfrm>
          <a:prstGeom prst="rect">
            <a:avLst/>
          </a:prstGeom>
          <a:solidFill>
            <a:srgbClr val="CCFFCC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MTL_PHYSICAL_INVENTORY_TAGS</a:t>
            </a:r>
          </a:p>
        </p:txBody>
      </p:sp>
      <p:sp>
        <p:nvSpPr>
          <p:cNvPr id="944136" name="Text Box 8"/>
          <p:cNvSpPr txBox="1">
            <a:spLocks noChangeArrowheads="1"/>
          </p:cNvSpPr>
          <p:nvPr/>
        </p:nvSpPr>
        <p:spPr bwMode="auto">
          <a:xfrm>
            <a:off x="5281613" y="4519613"/>
            <a:ext cx="2819400" cy="854075"/>
          </a:xfrm>
          <a:prstGeom prst="rect">
            <a:avLst/>
          </a:prstGeom>
          <a:solidFill>
            <a:srgbClr val="CCFFCC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MTL_PHYSICAL_ADJUSTMENTS</a:t>
            </a:r>
          </a:p>
        </p:txBody>
      </p:sp>
      <p:grpSp>
        <p:nvGrpSpPr>
          <p:cNvPr id="93191" name="Group 21"/>
          <p:cNvGrpSpPr>
            <a:grpSpLocks/>
          </p:cNvGrpSpPr>
          <p:nvPr/>
        </p:nvGrpSpPr>
        <p:grpSpPr bwMode="auto">
          <a:xfrm>
            <a:off x="2614613" y="2827338"/>
            <a:ext cx="457200" cy="762000"/>
            <a:chOff x="4032" y="2832"/>
            <a:chExt cx="288" cy="432"/>
          </a:xfrm>
        </p:grpSpPr>
        <p:sp>
          <p:nvSpPr>
            <p:cNvPr id="93204" name="Line 22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3205" name="Line 23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3206" name="Line 24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93192" name="Text Box 32"/>
          <p:cNvSpPr txBox="1">
            <a:spLocks noChangeArrowheads="1"/>
          </p:cNvSpPr>
          <p:nvPr/>
        </p:nvSpPr>
        <p:spPr bwMode="auto">
          <a:xfrm>
            <a:off x="1624013" y="2919413"/>
            <a:ext cx="2743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Physical_inventory_id, Organization_id</a:t>
            </a:r>
          </a:p>
        </p:txBody>
      </p:sp>
      <p:sp>
        <p:nvSpPr>
          <p:cNvPr id="93193" name="Text Box 35"/>
          <p:cNvSpPr txBox="1">
            <a:spLocks noChangeArrowheads="1"/>
          </p:cNvSpPr>
          <p:nvPr/>
        </p:nvSpPr>
        <p:spPr bwMode="auto">
          <a:xfrm>
            <a:off x="4291013" y="2005013"/>
            <a:ext cx="2743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Physical_inventory_id, Organization_id</a:t>
            </a:r>
          </a:p>
        </p:txBody>
      </p:sp>
      <p:grpSp>
        <p:nvGrpSpPr>
          <p:cNvPr id="93194" name="Group 36"/>
          <p:cNvGrpSpPr>
            <a:grpSpLocks/>
          </p:cNvGrpSpPr>
          <p:nvPr/>
        </p:nvGrpSpPr>
        <p:grpSpPr bwMode="auto">
          <a:xfrm>
            <a:off x="6348413" y="2462213"/>
            <a:ext cx="457200" cy="457200"/>
            <a:chOff x="4032" y="2832"/>
            <a:chExt cx="288" cy="432"/>
          </a:xfrm>
        </p:grpSpPr>
        <p:sp>
          <p:nvSpPr>
            <p:cNvPr id="93201" name="Line 37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3202" name="Line 38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3203" name="Line 39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93195" name="Line 40"/>
          <p:cNvSpPr>
            <a:spLocks noChangeShapeType="1"/>
          </p:cNvSpPr>
          <p:nvPr/>
        </p:nvSpPr>
        <p:spPr bwMode="auto">
          <a:xfrm flipH="1">
            <a:off x="4062413" y="2462213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grpSp>
        <p:nvGrpSpPr>
          <p:cNvPr id="93196" name="Group 41"/>
          <p:cNvGrpSpPr>
            <a:grpSpLocks/>
          </p:cNvGrpSpPr>
          <p:nvPr/>
        </p:nvGrpSpPr>
        <p:grpSpPr bwMode="auto">
          <a:xfrm>
            <a:off x="6348413" y="3757613"/>
            <a:ext cx="457200" cy="762000"/>
            <a:chOff x="4032" y="2832"/>
            <a:chExt cx="288" cy="432"/>
          </a:xfrm>
        </p:grpSpPr>
        <p:sp>
          <p:nvSpPr>
            <p:cNvPr id="93198" name="Line 42"/>
            <p:cNvSpPr>
              <a:spLocks noChangeShapeType="1"/>
            </p:cNvSpPr>
            <p:nvPr/>
          </p:nvSpPr>
          <p:spPr bwMode="auto">
            <a:xfrm>
              <a:off x="4176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3199" name="Line 43"/>
            <p:cNvSpPr>
              <a:spLocks noChangeShapeType="1"/>
            </p:cNvSpPr>
            <p:nvPr/>
          </p:nvSpPr>
          <p:spPr bwMode="auto">
            <a:xfrm flipH="1">
              <a:off x="403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93200" name="Line 44"/>
            <p:cNvSpPr>
              <a:spLocks noChangeShapeType="1"/>
            </p:cNvSpPr>
            <p:nvPr/>
          </p:nvSpPr>
          <p:spPr bwMode="auto">
            <a:xfrm>
              <a:off x="4176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93197" name="Text Box 45"/>
          <p:cNvSpPr txBox="1">
            <a:spLocks noChangeArrowheads="1"/>
          </p:cNvSpPr>
          <p:nvPr/>
        </p:nvSpPr>
        <p:spPr bwMode="auto">
          <a:xfrm>
            <a:off x="5205413" y="3986213"/>
            <a:ext cx="2743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Adjustment_id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Blackletter" charset="0"/>
            <a:ea typeface="華康粗黑體" pitchFamily="49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Blackletter" charset="0"/>
            <a:ea typeface="華康粗黑體" pitchFamily="49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19412</TotalTime>
  <Words>4873</Words>
  <Application>Microsoft Office PowerPoint</Application>
  <PresentationFormat>如螢幕大小 (4:3)</PresentationFormat>
  <Paragraphs>1039</Paragraphs>
  <Slides>91</Slides>
  <Notes>91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91</vt:i4>
      </vt:variant>
    </vt:vector>
  </HeadingPairs>
  <TitlesOfParts>
    <vt:vector size="94" baseType="lpstr">
      <vt:lpstr>預設簡報設計</vt:lpstr>
      <vt:lpstr>自訂設計</vt:lpstr>
      <vt:lpstr>Visio</vt:lpstr>
      <vt:lpstr>PowerPoint 簡報</vt:lpstr>
      <vt:lpstr>課程綱要</vt:lpstr>
      <vt:lpstr>企業組織架構</vt:lpstr>
      <vt:lpstr>多廠組織架構</vt:lpstr>
      <vt:lpstr>Locations(地點)</vt:lpstr>
      <vt:lpstr>Locations(地點)</vt:lpstr>
      <vt:lpstr>Locations(地點)</vt:lpstr>
      <vt:lpstr>Locations(地點)</vt:lpstr>
      <vt:lpstr>Calendars工作曆</vt:lpstr>
      <vt:lpstr>Calendars工作曆</vt:lpstr>
      <vt:lpstr>Calendars工作曆：工作天模式</vt:lpstr>
      <vt:lpstr>Calendars工作曆：工作班次</vt:lpstr>
      <vt:lpstr>Calendars工作曆：工作班次時間</vt:lpstr>
      <vt:lpstr>Calendars工作曆：日期</vt:lpstr>
      <vt:lpstr>Calendar Exception Templates (工作曆例外工作樣版)</vt:lpstr>
      <vt:lpstr>組織－Operating Unit(作業單位)</vt:lpstr>
      <vt:lpstr>組織－Operating Unit(作業單位)</vt:lpstr>
      <vt:lpstr>組織－Inventory Organization(存貨組織)</vt:lpstr>
      <vt:lpstr>組織－Inventory Organization(存貨組織)</vt:lpstr>
      <vt:lpstr>組織參數(Organization Parameters)</vt:lpstr>
      <vt:lpstr>定義組織類別--- 倉庫 </vt:lpstr>
      <vt:lpstr>Stock Locators(存貨儲位)</vt:lpstr>
      <vt:lpstr>Shipping Network(出貨網路)</vt:lpstr>
      <vt:lpstr>料件建立管理作業</vt:lpstr>
      <vt:lpstr>料件資料的建立流程 (Ⅰ)</vt:lpstr>
      <vt:lpstr>料件資料的建立流程 (Ⅱ)</vt:lpstr>
      <vt:lpstr>Attribute Control(屬性控制)</vt:lpstr>
      <vt:lpstr>Status Code(狀態代碼)</vt:lpstr>
      <vt:lpstr>Item Type(料號型態)</vt:lpstr>
      <vt:lpstr>Item Template(料號樣版)的應用</vt:lpstr>
      <vt:lpstr>Templates(樣版)</vt:lpstr>
      <vt:lpstr>衡量單位(Unit of Measure)</vt:lpstr>
      <vt:lpstr>Unit of Measure Class(單位類別)</vt:lpstr>
      <vt:lpstr>Unit of Measure(單位)</vt:lpstr>
      <vt:lpstr>單位標準轉換率</vt:lpstr>
      <vt:lpstr>Conversions(轉換值)－Standard(標準)</vt:lpstr>
      <vt:lpstr>Intra-Class Conversions(同類別轉換)</vt:lpstr>
      <vt:lpstr>Conversions(轉換值)－ Intra-Class(同類別)</vt:lpstr>
      <vt:lpstr>Inter-Class Conversions(跨類別轉換)</vt:lpstr>
      <vt:lpstr>Conversions(轉換值)－ Inter-Class(跨類別)</vt:lpstr>
      <vt:lpstr>UOM單位轉換Oracle Function</vt:lpstr>
      <vt:lpstr>UOM單位轉換Oracle Function範例</vt:lpstr>
      <vt:lpstr>Item Category(料號分類)</vt:lpstr>
      <vt:lpstr>Item Category(料號分類)建立的步驟</vt:lpstr>
      <vt:lpstr>Item Category Key Flexfield</vt:lpstr>
      <vt:lpstr>Item Category Code(分類代碼)</vt:lpstr>
      <vt:lpstr>Item Category Set(分類集)</vt:lpstr>
      <vt:lpstr>Item Assignments(料號指定)</vt:lpstr>
      <vt:lpstr>Default Category Set(預設分類集)</vt:lpstr>
      <vt:lpstr>Item Catalogs(料號型錄)</vt:lpstr>
      <vt:lpstr>料件型錄的建立步驟</vt:lpstr>
      <vt:lpstr>Catalog Groups(型錄群組)</vt:lpstr>
      <vt:lpstr>Descriptive Elements(描述性要素)</vt:lpstr>
      <vt:lpstr>Assign Catalog Group to an item 料號指定型錄群組</vt:lpstr>
      <vt:lpstr>料號主檔</vt:lpstr>
      <vt:lpstr>Master Items(主要料號)</vt:lpstr>
      <vt:lpstr>料件的交互參照</vt:lpstr>
      <vt:lpstr>Cross Reference Types(對照參考型態)</vt:lpstr>
      <vt:lpstr>Assign Cross Reference (指定對照參考)</vt:lpstr>
      <vt:lpstr>Item Relationships(料號關係)</vt:lpstr>
      <vt:lpstr>Manufacturers’s Part Number (製造商零件編號)</vt:lpstr>
      <vt:lpstr>Manufacturers’s Part Number (製造商零件編號)</vt:lpstr>
      <vt:lpstr>庫存異動管理</vt:lpstr>
      <vt:lpstr>庫存交易概論</vt:lpstr>
      <vt:lpstr>庫存交易概論</vt:lpstr>
      <vt:lpstr>Transaction Types(異動型態)</vt:lpstr>
      <vt:lpstr>Transaction Source Types (異動來源型態)</vt:lpstr>
      <vt:lpstr>Transaction Actions</vt:lpstr>
      <vt:lpstr>Transaction Types(異動型態)</vt:lpstr>
      <vt:lpstr>Transaction Reasons(異動原因)</vt:lpstr>
      <vt:lpstr>Item Transaction Default －Subinventory (料號異動預設值－倉庫)</vt:lpstr>
      <vt:lpstr>Item Transaction Default －Locator (料號異動預設值－儲位)</vt:lpstr>
      <vt:lpstr>Miscellaneous Transaction(雜項異動)</vt:lpstr>
      <vt:lpstr>View Material Transactions (原物料異動)</vt:lpstr>
      <vt:lpstr>Material Transactions – Distributions (原物料異動－會計分錄)</vt:lpstr>
      <vt:lpstr>Material Transactions – Lots (原物料異動－批號)</vt:lpstr>
      <vt:lpstr>On-hand Quantity(庫存量)</vt:lpstr>
      <vt:lpstr>實際盤點系統執行步驟</vt:lpstr>
      <vt:lpstr>Physical Inventories(實際盤點) </vt:lpstr>
      <vt:lpstr>Tag Generation (產生盤點單)</vt:lpstr>
      <vt:lpstr>Tag Count(盤點單盤點)</vt:lpstr>
      <vt:lpstr>Approve Adjustments(核准調整)</vt:lpstr>
      <vt:lpstr>Launch Adjustments(啟動調整)</vt:lpstr>
      <vt:lpstr>ER Diagram</vt:lpstr>
      <vt:lpstr>Enterprise Structure</vt:lpstr>
      <vt:lpstr>Organization Architecture</vt:lpstr>
      <vt:lpstr>Item / Category</vt:lpstr>
      <vt:lpstr>Item / Catalog</vt:lpstr>
      <vt:lpstr>Item / Control</vt:lpstr>
      <vt:lpstr>Material Transactions</vt:lpstr>
      <vt:lpstr>Physical Inventory</vt:lpstr>
    </vt:vector>
  </TitlesOfParts>
  <Company>AdvancedTEK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 R11i</dc:title>
  <dc:creator>Tina Wu</dc:creator>
  <cp:lastModifiedBy>Fuly Yu</cp:lastModifiedBy>
  <cp:revision>1725</cp:revision>
  <cp:lastPrinted>1998-05-13T01:10:28Z</cp:lastPrinted>
  <dcterms:created xsi:type="dcterms:W3CDTF">1998-03-28T15:54:44Z</dcterms:created>
  <dcterms:modified xsi:type="dcterms:W3CDTF">2023-12-12T05:48:18Z</dcterms:modified>
</cp:coreProperties>
</file>