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35bfe51d4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35bfe51d4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35bc9a05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35bc9a05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35bc9a0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35bc9a0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35bc9a05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35bc9a05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35bfe51d4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35bfe51d4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35bfe51d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35bfe51d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35bfe51d4_3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35bfe51d4_3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35bfe51d4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35bfe51d4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35bfe51d4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35bfe51d4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35bfe51d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35bfe51d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35bfe51d4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35bfe51d4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35bfe51d4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35bfe51d4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35bfe51d4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35bfe51d4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35bc9a0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35bc9a0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35bc9a0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35bc9a0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402225" y="2724175"/>
            <a:ext cx="4985100" cy="19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Arial"/>
                <a:ea typeface="Arial"/>
                <a:cs typeface="Arial"/>
                <a:sym typeface="Arial"/>
              </a:rPr>
              <a:t>Ma. Paula Ibáñez, ID: 159891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Arial"/>
                <a:ea typeface="Arial"/>
                <a:cs typeface="Arial"/>
                <a:sym typeface="Arial"/>
              </a:rPr>
              <a:t>Tao Izzo Elvira, ID:165254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Arial"/>
                <a:ea typeface="Arial"/>
                <a:cs typeface="Arial"/>
                <a:sym typeface="Arial"/>
              </a:rPr>
              <a:t>Sabrina Savino, ID: 430551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Arial"/>
                <a:ea typeface="Arial"/>
                <a:cs typeface="Arial"/>
                <a:sym typeface="Arial"/>
              </a:rPr>
              <a:t>Miguel Angel Ibarra Juárez, ID: 160162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Arial"/>
                <a:ea typeface="Arial"/>
                <a:cs typeface="Arial"/>
                <a:sym typeface="Arial"/>
              </a:rPr>
              <a:t>Jorge Roberto Polanco Dominguez, ID: 167325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21050" cy="19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925975" y="1368450"/>
            <a:ext cx="70305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>
                <a:solidFill>
                  <a:srgbClr val="000000"/>
                </a:solidFill>
                <a:highlight>
                  <a:srgbClr val="FFFFFF"/>
                </a:highlight>
              </a:rPr>
              <a:t> Relación entre habitantes de la alcaldía y número de escuelas</a:t>
            </a:r>
            <a:endParaRPr sz="1600"/>
          </a:p>
        </p:txBody>
      </p:sp>
      <p:pic>
        <p:nvPicPr>
          <p:cNvPr id="351" name="Google Shape;3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700" y="2322025"/>
            <a:ext cx="360045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2"/>
          <p:cNvSpPr txBox="1"/>
          <p:nvPr/>
        </p:nvSpPr>
        <p:spPr>
          <a:xfrm>
            <a:off x="6325775" y="2120775"/>
            <a:ext cx="19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Escuelas privadas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25" y="2322025"/>
            <a:ext cx="360045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2"/>
          <p:cNvSpPr txBox="1"/>
          <p:nvPr/>
        </p:nvSpPr>
        <p:spPr>
          <a:xfrm>
            <a:off x="1566250" y="2120775"/>
            <a:ext cx="19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Escuelas públicas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idx="1" type="body"/>
          </p:nvPr>
        </p:nvSpPr>
        <p:spPr>
          <a:xfrm>
            <a:off x="1157550" y="771200"/>
            <a:ext cx="26940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</a:t>
            </a:r>
            <a:r>
              <a:rPr lang="it"/>
              <a:t>apas que muestran las distribuciones en las alcaldías  </a:t>
            </a:r>
            <a:endParaRPr/>
          </a:p>
        </p:txBody>
      </p:sp>
      <p:pic>
        <p:nvPicPr>
          <p:cNvPr id="360" name="Google Shape;3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932" y="73725"/>
            <a:ext cx="2760443" cy="25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7450" y="73725"/>
            <a:ext cx="2694000" cy="25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3"/>
          <p:cNvSpPr txBox="1"/>
          <p:nvPr/>
        </p:nvSpPr>
        <p:spPr>
          <a:xfrm>
            <a:off x="0" y="3326075"/>
            <a:ext cx="330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Mapas interactivos que muestran las escuelas juntas por cercanía y diferenciadas por nivel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3" name="Google Shape;363;p23"/>
          <p:cNvPicPr preferRelativeResize="0"/>
          <p:nvPr/>
        </p:nvPicPr>
        <p:blipFill rotWithShape="1">
          <a:blip r:embed="rId5">
            <a:alphaModFix/>
          </a:blip>
          <a:srcRect b="7398" l="0" r="7398" t="0"/>
          <a:stretch/>
        </p:blipFill>
        <p:spPr>
          <a:xfrm>
            <a:off x="3363599" y="2984801"/>
            <a:ext cx="2816851" cy="17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9799" y="2984802"/>
            <a:ext cx="2960576" cy="18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/>
          <p:nvPr>
            <p:ph idx="1" type="body"/>
          </p:nvPr>
        </p:nvSpPr>
        <p:spPr>
          <a:xfrm>
            <a:off x="1056750" y="1465950"/>
            <a:ext cx="7914000" cy="31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>
                <a:solidFill>
                  <a:srgbClr val="000000"/>
                </a:solidFill>
                <a:highlight>
                  <a:srgbClr val="FFFFFF"/>
                </a:highlight>
              </a:rPr>
              <a:t>Calificación de la prueba PLANEA, 2018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434343"/>
                </a:solidFill>
                <a:highlight>
                  <a:srgbClr val="FFFFFF"/>
                </a:highlight>
              </a:rPr>
              <a:t>El Colegio Humanista de las Américas,  escuela privada en la alcaldía de Iztapalapa tuvió la peor calificación. 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434343"/>
                </a:solidFill>
                <a:highlight>
                  <a:srgbClr val="FFFFFF"/>
                </a:highlight>
              </a:rPr>
              <a:t>Posibles motivaciónes: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it" sz="1400">
                <a:solidFill>
                  <a:srgbClr val="000000"/>
                </a:solidFill>
                <a:highlight>
                  <a:srgbClr val="FFFFFF"/>
                </a:highlight>
              </a:rPr>
              <a:t>conflicto o enfren</a:t>
            </a:r>
            <a:r>
              <a:rPr lang="it" sz="1400">
                <a:solidFill>
                  <a:srgbClr val="000000"/>
                </a:solidFill>
                <a:highlight>
                  <a:srgbClr val="FFFFFF"/>
                </a:highlight>
              </a:rPr>
              <a:t>tamiento en el 2021			                                              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>
                <a:solidFill>
                  <a:srgbClr val="434343"/>
                </a:solidFill>
                <a:highlight>
                  <a:srgbClr val="FFFFFF"/>
                </a:highlight>
              </a:rPr>
              <a:t>el 44.9% de los hogares conto con al menos 1 víctima de robo y/o extorsión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434343"/>
                </a:solidFill>
                <a:highlight>
                  <a:srgbClr val="FFFFFF"/>
                </a:highlight>
              </a:rPr>
              <a:t>		</a:t>
            </a:r>
            <a:r>
              <a:rPr lang="it" sz="1400">
                <a:solidFill>
                  <a:srgbClr val="434343"/>
                </a:solidFill>
                <a:highlight>
                  <a:srgbClr val="FFFFFF"/>
                </a:highlight>
              </a:rPr>
              <a:t>El Colegio Libertad,  tuvió la mejorcalificación.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370" name="Google Shape;370;p24"/>
          <p:cNvSpPr/>
          <p:nvPr/>
        </p:nvSpPr>
        <p:spPr>
          <a:xfrm>
            <a:off x="1487000" y="2132950"/>
            <a:ext cx="414300" cy="1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>
            <a:off x="1487000" y="3930800"/>
            <a:ext cx="414300" cy="1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Discusión</a:t>
            </a:r>
            <a:endParaRPr/>
          </a:p>
        </p:txBody>
      </p:sp>
      <p:sp>
        <p:nvSpPr>
          <p:cNvPr id="377" name="Google Shape;377;p25"/>
          <p:cNvSpPr txBox="1"/>
          <p:nvPr>
            <p:ph idx="1" type="body"/>
          </p:nvPr>
        </p:nvSpPr>
        <p:spPr>
          <a:xfrm>
            <a:off x="1303800" y="1300950"/>
            <a:ext cx="70305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it" sz="1500">
                <a:solidFill>
                  <a:srgbClr val="434343"/>
                </a:solidFill>
              </a:rPr>
              <a:t>Falta de datos por escuela </a:t>
            </a:r>
            <a:r>
              <a:rPr lang="it">
                <a:solidFill>
                  <a:srgbClr val="434343"/>
                </a:solidFill>
                <a:highlight>
                  <a:srgbClr val="FFFFFF"/>
                </a:highlight>
              </a:rPr>
              <a:t>preparatorias y por las universidades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it" sz="1500">
                <a:solidFill>
                  <a:srgbClr val="434343"/>
                </a:solidFill>
                <a:highlight>
                  <a:srgbClr val="FFFFFF"/>
                </a:highlight>
              </a:rPr>
              <a:t>Falta de un criterio objetivo útil para evaluar: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it" sz="1500">
                <a:solidFill>
                  <a:srgbClr val="434343"/>
                </a:solidFill>
                <a:highlight>
                  <a:srgbClr val="FFFFFF"/>
                </a:highlight>
              </a:rPr>
              <a:t>rangos de precio dentro de las escuelas privadas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it" sz="1500">
                <a:solidFill>
                  <a:srgbClr val="434343"/>
                </a:solidFill>
                <a:highlight>
                  <a:srgbClr val="FFFFFF"/>
                </a:highlight>
              </a:rPr>
              <a:t>nivel de las instalaciones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it" sz="1500">
                <a:solidFill>
                  <a:srgbClr val="434343"/>
                </a:solidFill>
                <a:highlight>
                  <a:srgbClr val="FFFFFF"/>
                </a:highlight>
              </a:rPr>
              <a:t>personal educativo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378" name="Google Shape;378;p25"/>
          <p:cNvSpPr txBox="1"/>
          <p:nvPr/>
        </p:nvSpPr>
        <p:spPr>
          <a:xfrm>
            <a:off x="1560125" y="3315250"/>
            <a:ext cx="5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1639325" y="3633400"/>
            <a:ext cx="402300" cy="1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"/>
          <p:cNvSpPr txBox="1"/>
          <p:nvPr/>
        </p:nvSpPr>
        <p:spPr>
          <a:xfrm>
            <a:off x="2180300" y="3315250"/>
            <a:ext cx="530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añadiendo esta información a la base de datos, el proyecto también ayuda a tomar decisiones sobre estos criterios, además de basarse en la distancia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Conclusión</a:t>
            </a:r>
            <a:endParaRPr/>
          </a:p>
        </p:txBody>
      </p:sp>
      <p:sp>
        <p:nvSpPr>
          <p:cNvPr id="386" name="Google Shape;386;p26"/>
          <p:cNvSpPr txBox="1"/>
          <p:nvPr>
            <p:ph idx="1" type="body"/>
          </p:nvPr>
        </p:nvSpPr>
        <p:spPr>
          <a:xfrm>
            <a:off x="1413500" y="1597875"/>
            <a:ext cx="70305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505"/>
              <a:t>El proyecto pretende garantizar:</a:t>
            </a:r>
            <a:endParaRPr sz="1505"/>
          </a:p>
          <a:p>
            <a:pPr indent="-3241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5"/>
              <a:buChar char="●"/>
            </a:pPr>
            <a:r>
              <a:rPr lang="it" sz="1505"/>
              <a:t>visualización organizada de las escuelas en las grandes ciudades</a:t>
            </a:r>
            <a:endParaRPr sz="1505"/>
          </a:p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it" sz="1505"/>
              <a:t>apoyo para la toma de decisión a las familias</a:t>
            </a:r>
            <a:endParaRPr sz="1505"/>
          </a:p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it" sz="1505"/>
              <a:t>aumento de la calidad de vida de los estudiantes y las familias</a:t>
            </a:r>
            <a:endParaRPr sz="15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  <p:sp>
        <p:nvSpPr>
          <p:cNvPr id="387" name="Google Shape;387;p26"/>
          <p:cNvSpPr txBox="1"/>
          <p:nvPr>
            <p:ph idx="1" type="body"/>
          </p:nvPr>
        </p:nvSpPr>
        <p:spPr>
          <a:xfrm>
            <a:off x="1413500" y="3042250"/>
            <a:ext cx="6914700" cy="19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505"/>
              <a:t>El proyecto es un comienzo en el soporte de la toma de decisiones y puede mejorar mediante la adición de información como:</a:t>
            </a:r>
            <a:endParaRPr sz="1505"/>
          </a:p>
          <a:p>
            <a:pPr indent="-3241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5"/>
              <a:buChar char="●"/>
            </a:pPr>
            <a:r>
              <a:rPr lang="it" sz="1505"/>
              <a:t>evaluación del personal de la escuela</a:t>
            </a:r>
            <a:endParaRPr sz="1505"/>
          </a:p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it" sz="1505"/>
              <a:t>evaluación de la seguridad de la instalación</a:t>
            </a:r>
            <a:endParaRPr sz="1505"/>
          </a:p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it" sz="1505"/>
              <a:t>evaluación de la estructura en términos de innovación tecnológica</a:t>
            </a:r>
            <a:endParaRPr sz="1505"/>
          </a:p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it" sz="1505"/>
              <a:t>información sobre el precio de las escuelas privadas</a:t>
            </a:r>
            <a:endParaRPr sz="15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/>
          <p:nvPr/>
        </p:nvSpPr>
        <p:spPr>
          <a:xfrm>
            <a:off x="780050" y="1864825"/>
            <a:ext cx="3315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Gracias por la atención</a:t>
            </a:r>
            <a:endParaRPr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Escuela pública y privada 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550" y="1378150"/>
            <a:ext cx="4089976" cy="335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00" y="2071350"/>
            <a:ext cx="2663124" cy="26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97850" y="1628875"/>
            <a:ext cx="70305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300"/>
              <a:t>La escuela es esencial para:</a:t>
            </a:r>
            <a:endParaRPr sz="2300"/>
          </a:p>
        </p:txBody>
      </p:sp>
      <p:sp>
        <p:nvSpPr>
          <p:cNvPr id="291" name="Google Shape;291;p15"/>
          <p:cNvSpPr txBox="1"/>
          <p:nvPr/>
        </p:nvSpPr>
        <p:spPr>
          <a:xfrm>
            <a:off x="1365050" y="2198263"/>
            <a:ext cx="6896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Char char="●"/>
            </a:pPr>
            <a:r>
              <a:rPr lang="it" sz="2300">
                <a:latin typeface="Nunito"/>
                <a:ea typeface="Nunito"/>
                <a:cs typeface="Nunito"/>
                <a:sym typeface="Nunito"/>
              </a:rPr>
              <a:t>crecimiento personal y cultural del individuo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Char char="●"/>
            </a:pPr>
            <a:r>
              <a:rPr lang="it" sz="2300">
                <a:latin typeface="Nunito"/>
                <a:ea typeface="Nunito"/>
                <a:cs typeface="Nunito"/>
                <a:sym typeface="Nunito"/>
              </a:rPr>
              <a:t>la mejora de la vida en comunidad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Char char="●"/>
            </a:pPr>
            <a:r>
              <a:rPr lang="it" sz="2300">
                <a:latin typeface="Nunito"/>
                <a:ea typeface="Nunito"/>
                <a:cs typeface="Nunito"/>
                <a:sym typeface="Nunito"/>
              </a:rPr>
              <a:t>crecimiento económico de la comunidad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633250" y="3693075"/>
            <a:ext cx="61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>
            <p:ph type="title"/>
          </p:nvPr>
        </p:nvSpPr>
        <p:spPr>
          <a:xfrm>
            <a:off x="1189550" y="805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Necesidades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Objetivos: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926325" y="1232225"/>
            <a:ext cx="74079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51"/>
              <a:t>1. Ubicar escuelas en mapas</a:t>
            </a:r>
            <a:endParaRPr sz="305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051"/>
              <a:t>2. Clasificar las escuelas por grado</a:t>
            </a:r>
            <a:endParaRPr sz="305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051"/>
              <a:t>3. Diferenciar entre escuelas públicas y privada</a:t>
            </a:r>
            <a:endParaRPr sz="305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051"/>
              <a:t>4. Informar a los usuarios de la variedad de escuelas presentes en su territorio.</a:t>
            </a:r>
            <a:endParaRPr sz="305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051"/>
              <a:t>5</a:t>
            </a:r>
            <a:r>
              <a:rPr lang="it" sz="3051">
                <a:solidFill>
                  <a:srgbClr val="434343"/>
                </a:solidFill>
              </a:rPr>
              <a:t>. </a:t>
            </a:r>
            <a:r>
              <a:rPr lang="it" sz="3051">
                <a:solidFill>
                  <a:srgbClr val="434343"/>
                </a:solidFill>
                <a:highlight>
                  <a:srgbClr val="FFFFFF"/>
                </a:highlight>
              </a:rPr>
              <a:t>Apoyar el usuario en la toma de decisión de la escuela en término de</a:t>
            </a:r>
            <a:endParaRPr sz="305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1303800" y="4070875"/>
            <a:ext cx="163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5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Distancia, ruta habitual</a:t>
            </a:r>
            <a:endParaRPr sz="165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1" name="Google Shape;301;p16"/>
          <p:cNvCxnSpPr/>
          <p:nvPr/>
        </p:nvCxnSpPr>
        <p:spPr>
          <a:xfrm flipH="1">
            <a:off x="2778925" y="3583375"/>
            <a:ext cx="5607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6"/>
          <p:cNvCxnSpPr/>
          <p:nvPr/>
        </p:nvCxnSpPr>
        <p:spPr>
          <a:xfrm>
            <a:off x="5289775" y="3577225"/>
            <a:ext cx="585000" cy="4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16"/>
          <p:cNvSpPr txBox="1"/>
          <p:nvPr/>
        </p:nvSpPr>
        <p:spPr>
          <a:xfrm>
            <a:off x="5874775" y="4077025"/>
            <a:ext cx="1901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5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Calid</a:t>
            </a:r>
            <a:r>
              <a:rPr lang="it" sz="165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it" sz="165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 de la escuela</a:t>
            </a:r>
            <a:endParaRPr sz="165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Bases de datos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438450" y="1597875"/>
            <a:ext cx="37299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/>
              <a:t>Escuelas públicas:</a:t>
            </a:r>
            <a:endParaRPr i="1" sz="1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2384 instancias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8 atributos: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50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50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500">
                <a:solidFill>
                  <a:srgbClr val="000000"/>
                </a:solidFill>
                <a:highlight>
                  <a:srgbClr val="FFFFFF"/>
                </a:highlight>
              </a:rPr>
              <a:t>domicilio con nombre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500">
                <a:solidFill>
                  <a:srgbClr val="000000"/>
                </a:solidFill>
                <a:highlight>
                  <a:srgbClr val="FFFFFF"/>
                </a:highlight>
              </a:rPr>
              <a:t>coordenadas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500">
                <a:solidFill>
                  <a:srgbClr val="000000"/>
                </a:solidFill>
                <a:highlight>
                  <a:srgbClr val="FFFFFF"/>
                </a:highlight>
              </a:rPr>
              <a:t>longitud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500">
                <a:solidFill>
                  <a:srgbClr val="000000"/>
                </a:solidFill>
                <a:highlight>
                  <a:srgbClr val="FFFFFF"/>
                </a:highlight>
              </a:rPr>
              <a:t>geopoint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500">
                <a:solidFill>
                  <a:srgbClr val="000000"/>
                </a:solidFill>
                <a:highlight>
                  <a:srgbClr val="FFFFFF"/>
                </a:highlight>
              </a:rPr>
              <a:t>domicilio</a:t>
            </a:r>
            <a:endParaRPr sz="1400"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4985075" y="1499175"/>
            <a:ext cx="42294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2403"/>
              <a:t>Escuelas privadas:</a:t>
            </a:r>
            <a:endParaRPr i="1" sz="2403"/>
          </a:p>
          <a:p>
            <a:pPr indent="-32272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 sz="2117"/>
              <a:t>3697 instancias</a:t>
            </a:r>
            <a:endParaRPr sz="2117"/>
          </a:p>
          <a:p>
            <a:pPr indent="-32272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2117"/>
              <a:t>12 atributos:</a:t>
            </a:r>
            <a:endParaRPr sz="2117"/>
          </a:p>
          <a:p>
            <a:pPr indent="-313839" lvl="1" marL="914400" rtl="0" algn="l">
              <a:spcBef>
                <a:spcPts val="0"/>
              </a:spcBef>
              <a:spcAft>
                <a:spcPts val="0"/>
              </a:spcAft>
              <a:buSzPct val="95043"/>
              <a:buChar char="○"/>
            </a:pPr>
            <a:r>
              <a:rPr lang="it" sz="2017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endParaRPr sz="201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3839" lvl="1" marL="914400" rtl="0" algn="l">
              <a:spcBef>
                <a:spcPts val="0"/>
              </a:spcBef>
              <a:spcAft>
                <a:spcPts val="0"/>
              </a:spcAft>
              <a:buSzPct val="95043"/>
              <a:buChar char="○"/>
            </a:pPr>
            <a:r>
              <a:rPr lang="it" sz="2017">
                <a:solidFill>
                  <a:srgbClr val="000000"/>
                </a:solidFill>
                <a:highlight>
                  <a:srgbClr val="FFFFFF"/>
                </a:highlight>
              </a:rPr>
              <a:t>nivel</a:t>
            </a:r>
            <a:endParaRPr sz="201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3839" lvl="1" marL="914400" rtl="0" algn="l">
              <a:spcBef>
                <a:spcPts val="0"/>
              </a:spcBef>
              <a:spcAft>
                <a:spcPts val="0"/>
              </a:spcAft>
              <a:buSzPct val="95043"/>
              <a:buChar char="○"/>
            </a:pPr>
            <a:r>
              <a:rPr lang="it" sz="2017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endParaRPr sz="201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3839" lvl="1" marL="914400" rtl="0" algn="l">
              <a:spcBef>
                <a:spcPts val="0"/>
              </a:spcBef>
              <a:spcAft>
                <a:spcPts val="0"/>
              </a:spcAft>
              <a:buSzPct val="95043"/>
              <a:buChar char="○"/>
            </a:pPr>
            <a:r>
              <a:rPr lang="it" sz="2017">
                <a:solidFill>
                  <a:srgbClr val="000000"/>
                </a:solidFill>
                <a:highlight>
                  <a:srgbClr val="FFFFFF"/>
                </a:highlight>
              </a:rPr>
              <a:t>turno</a:t>
            </a:r>
            <a:endParaRPr sz="201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3839" lvl="1" marL="914400" rtl="0" algn="l">
              <a:spcBef>
                <a:spcPts val="0"/>
              </a:spcBef>
              <a:spcAft>
                <a:spcPts val="0"/>
              </a:spcAft>
              <a:buSzPct val="95043"/>
              <a:buChar char="○"/>
            </a:pPr>
            <a:r>
              <a:rPr lang="it" sz="2017">
                <a:solidFill>
                  <a:srgbClr val="000000"/>
                </a:solidFill>
                <a:highlight>
                  <a:srgbClr val="FFFFFF"/>
                </a:highlight>
              </a:rPr>
              <a:t>domicilio</a:t>
            </a:r>
            <a:endParaRPr sz="201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3839" lvl="1" marL="914400" rtl="0" algn="l">
              <a:spcBef>
                <a:spcPts val="0"/>
              </a:spcBef>
              <a:spcAft>
                <a:spcPts val="0"/>
              </a:spcAft>
              <a:buSzPct val="95043"/>
              <a:buChar char="○"/>
            </a:pPr>
            <a:r>
              <a:rPr lang="it" sz="2017">
                <a:solidFill>
                  <a:srgbClr val="000000"/>
                </a:solidFill>
                <a:highlight>
                  <a:srgbClr val="FFFFFF"/>
                </a:highlight>
              </a:rPr>
              <a:t>colonia</a:t>
            </a:r>
            <a:endParaRPr sz="201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3839" lvl="1" marL="914400" rtl="0" algn="l">
              <a:spcBef>
                <a:spcPts val="0"/>
              </a:spcBef>
              <a:spcAft>
                <a:spcPts val="0"/>
              </a:spcAft>
              <a:buSzPct val="95043"/>
              <a:buChar char="○"/>
            </a:pPr>
            <a:r>
              <a:rPr lang="it" sz="2017">
                <a:solidFill>
                  <a:srgbClr val="000000"/>
                </a:solidFill>
                <a:highlight>
                  <a:srgbClr val="FFFFFF"/>
                </a:highlight>
              </a:rPr>
              <a:t>alcaldía</a:t>
            </a:r>
            <a:endParaRPr sz="201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3839" lvl="1" marL="914400" rtl="0" algn="l">
              <a:spcBef>
                <a:spcPts val="0"/>
              </a:spcBef>
              <a:spcAft>
                <a:spcPts val="0"/>
              </a:spcAft>
              <a:buSzPct val="95043"/>
              <a:buChar char="○"/>
            </a:pPr>
            <a:r>
              <a:rPr lang="it" sz="2017">
                <a:solidFill>
                  <a:srgbClr val="000000"/>
                </a:solidFill>
                <a:highlight>
                  <a:srgbClr val="FFFFFF"/>
                </a:highlight>
              </a:rPr>
              <a:t>sostenimiento</a:t>
            </a:r>
            <a:endParaRPr sz="201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3839" lvl="1" marL="914400" rtl="0" algn="l">
              <a:spcBef>
                <a:spcPts val="0"/>
              </a:spcBef>
              <a:spcAft>
                <a:spcPts val="0"/>
              </a:spcAft>
              <a:buSzPct val="95043"/>
              <a:buChar char="○"/>
            </a:pPr>
            <a:r>
              <a:rPr lang="it" sz="2017">
                <a:solidFill>
                  <a:srgbClr val="000000"/>
                </a:solidFill>
                <a:highlight>
                  <a:srgbClr val="FFFFFF"/>
                </a:highlight>
              </a:rPr>
              <a:t>ubicación</a:t>
            </a:r>
            <a:endParaRPr sz="201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3839" lvl="1" marL="914400" rtl="0" algn="l">
              <a:spcBef>
                <a:spcPts val="0"/>
              </a:spcBef>
              <a:spcAft>
                <a:spcPts val="0"/>
              </a:spcAft>
              <a:buSzPct val="95043"/>
              <a:buChar char="○"/>
            </a:pPr>
            <a:r>
              <a:rPr lang="it" sz="2017">
                <a:solidFill>
                  <a:srgbClr val="000000"/>
                </a:solidFill>
                <a:highlight>
                  <a:srgbClr val="FFFFFF"/>
                </a:highlight>
              </a:rPr>
              <a:t>lat</a:t>
            </a:r>
            <a:endParaRPr sz="201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3839" lvl="1" marL="914400" rtl="0" algn="l">
              <a:spcBef>
                <a:spcPts val="0"/>
              </a:spcBef>
              <a:spcAft>
                <a:spcPts val="0"/>
              </a:spcAft>
              <a:buSzPct val="95043"/>
              <a:buChar char="○"/>
            </a:pPr>
            <a:r>
              <a:rPr lang="it" sz="2017">
                <a:solidFill>
                  <a:srgbClr val="000000"/>
                </a:solidFill>
                <a:highlight>
                  <a:srgbClr val="FFFFFF"/>
                </a:highlight>
              </a:rPr>
              <a:t>lon</a:t>
            </a:r>
            <a:endParaRPr sz="2017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3839" lvl="1" marL="914400" rtl="0" algn="l">
              <a:spcBef>
                <a:spcPts val="0"/>
              </a:spcBef>
              <a:spcAft>
                <a:spcPts val="0"/>
              </a:spcAft>
              <a:buSzPct val="95043"/>
              <a:buChar char="○"/>
            </a:pPr>
            <a:r>
              <a:rPr lang="it" sz="2017">
                <a:solidFill>
                  <a:srgbClr val="000000"/>
                </a:solidFill>
                <a:highlight>
                  <a:srgbClr val="FFFFFF"/>
                </a:highlight>
              </a:rPr>
              <a:t>coordenadas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Metodología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524125" y="1365100"/>
            <a:ext cx="8239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it" sz="1280">
                <a:solidFill>
                  <a:srgbClr val="000000"/>
                </a:solidFill>
              </a:rPr>
              <a:t>Diferentes variables entre las bases de datos                     Análisis ind</a:t>
            </a:r>
            <a:r>
              <a:rPr lang="it" sz="1280">
                <a:solidFill>
                  <a:srgbClr val="000000"/>
                </a:solidFill>
              </a:rPr>
              <a:t>e</a:t>
            </a:r>
            <a:r>
              <a:rPr lang="it" sz="1280">
                <a:solidFill>
                  <a:srgbClr val="000000"/>
                </a:solidFill>
              </a:rPr>
              <a:t>pendiente por los dos bases de datos</a:t>
            </a:r>
            <a:endParaRPr sz="128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4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4156200" y="1451475"/>
            <a:ext cx="365700" cy="14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377525" y="1754050"/>
            <a:ext cx="4144500" cy="22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50">
                <a:solidFill>
                  <a:srgbClr val="434343"/>
                </a:solidFill>
              </a:rPr>
              <a:t>Escuelas públicas:</a:t>
            </a:r>
            <a:endParaRPr i="1" sz="1250">
              <a:solidFill>
                <a:srgbClr val="434343"/>
              </a:solidFill>
            </a:endParaRPr>
          </a:p>
          <a:p>
            <a:pPr indent="-3079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50"/>
              <a:buChar char="●"/>
            </a:pPr>
            <a:r>
              <a:rPr lang="it" sz="1250">
                <a:solidFill>
                  <a:srgbClr val="434343"/>
                </a:solidFill>
              </a:rPr>
              <a:t>análisis exploratorio para identificar variables relevantes</a:t>
            </a:r>
            <a:endParaRPr sz="1250">
              <a:solidFill>
                <a:srgbClr val="434343"/>
              </a:solidFill>
            </a:endParaRPr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Char char="●"/>
            </a:pPr>
            <a:r>
              <a:rPr lang="it" sz="1250">
                <a:solidFill>
                  <a:srgbClr val="434343"/>
                </a:solidFill>
              </a:rPr>
              <a:t>Transformación y limpieza:</a:t>
            </a:r>
            <a:endParaRPr sz="1250">
              <a:solidFill>
                <a:srgbClr val="434343"/>
              </a:solidFill>
            </a:endParaRPr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Char char="○"/>
            </a:pPr>
            <a:r>
              <a:rPr lang="it" sz="1250">
                <a:solidFill>
                  <a:srgbClr val="434343"/>
                </a:solidFill>
              </a:rPr>
              <a:t>extraer y aislar variables Alcaldía y Grado/Nivel</a:t>
            </a:r>
            <a:endParaRPr sz="1250">
              <a:solidFill>
                <a:srgbClr val="434343"/>
              </a:solidFill>
            </a:endParaRPr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Char char="○"/>
            </a:pPr>
            <a:r>
              <a:rPr lang="it" sz="1250">
                <a:solidFill>
                  <a:srgbClr val="434343"/>
                </a:solidFill>
              </a:rPr>
              <a:t>eliminación de datos faltantes en las variables longitud, latitud y geopint</a:t>
            </a:r>
            <a:endParaRPr sz="12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4767050" y="1872700"/>
            <a:ext cx="4280700" cy="20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50">
                <a:solidFill>
                  <a:srgbClr val="434343"/>
                </a:solidFill>
              </a:rPr>
              <a:t>Escuelas privadas:</a:t>
            </a:r>
            <a:endParaRPr i="1" sz="1250">
              <a:solidFill>
                <a:srgbClr val="434343"/>
              </a:solidFill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50"/>
              <a:buChar char="●"/>
            </a:pPr>
            <a:r>
              <a:rPr lang="it" sz="1250">
                <a:solidFill>
                  <a:srgbClr val="434343"/>
                </a:solidFill>
              </a:rPr>
              <a:t>análisis exploratorio para identificar variables relevantes</a:t>
            </a:r>
            <a:endParaRPr sz="1250">
              <a:solidFill>
                <a:srgbClr val="434343"/>
              </a:solidFill>
            </a:endParaRPr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Char char="●"/>
            </a:pPr>
            <a:r>
              <a:rPr lang="it" sz="1250">
                <a:solidFill>
                  <a:srgbClr val="434343"/>
                </a:solidFill>
              </a:rPr>
              <a:t>Transformación y limpieza:</a:t>
            </a:r>
            <a:endParaRPr sz="1250">
              <a:solidFill>
                <a:srgbClr val="434343"/>
              </a:solidFill>
            </a:endParaRPr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Char char="○"/>
            </a:pPr>
            <a:r>
              <a:rPr lang="it" sz="1250">
                <a:solidFill>
                  <a:srgbClr val="434343"/>
                </a:solidFill>
              </a:rPr>
              <a:t>eliminación de datos faltantes en las variables lon, lat y coordenadas</a:t>
            </a:r>
            <a:endParaRPr sz="125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2053550" y="3613900"/>
            <a:ext cx="195000" cy="243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6809900" y="3370000"/>
            <a:ext cx="195000" cy="243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"/>
          <p:cNvSpPr txBox="1"/>
          <p:nvPr/>
        </p:nvSpPr>
        <p:spPr>
          <a:xfrm>
            <a:off x="377525" y="3784675"/>
            <a:ext cx="37788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variables finales: nombre, domicilio con nombre, latitud, longitud, alcaldía y grado</a:t>
            </a:r>
            <a:endParaRPr sz="125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79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Nunito"/>
              <a:buChar char="●"/>
            </a:pPr>
            <a:r>
              <a:rPr lang="it" sz="125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graficar las escuelas y clusterización para  por la cercanía y diferenciación por grado/nivel</a:t>
            </a:r>
            <a:endParaRPr sz="125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4767050" y="3876025"/>
            <a:ext cx="40101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variables finales: nombre, ubicación, latitud, longitud, alcaldía, nivel, colonia y turno</a:t>
            </a:r>
            <a:endParaRPr sz="125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79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Nunito"/>
              <a:buChar char="●"/>
            </a:pPr>
            <a:r>
              <a:rPr lang="it" sz="125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graficar las escuelas y clusterizacion para  por la cercanía y diferenciación por grado/nivel</a:t>
            </a:r>
            <a:endParaRPr sz="125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title"/>
          </p:nvPr>
        </p:nvSpPr>
        <p:spPr>
          <a:xfrm>
            <a:off x="1303800" y="598575"/>
            <a:ext cx="70305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Resultados</a:t>
            </a:r>
            <a:endParaRPr/>
          </a:p>
        </p:txBody>
      </p:sp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633800" y="1249275"/>
            <a:ext cx="76395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8"/>
              <a:buChar char="●"/>
            </a:pPr>
            <a:r>
              <a:rPr lang="it" sz="1417"/>
              <a:t>C</a:t>
            </a:r>
            <a:r>
              <a:rPr lang="it" sz="1417"/>
              <a:t>omparación población y número de escuelas por alcaldía</a:t>
            </a:r>
            <a:endParaRPr sz="14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  <p:pic>
        <p:nvPicPr>
          <p:cNvPr descr="Inserting image..." id="330" name="Google Shape;3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001" y="1633301"/>
            <a:ext cx="3352874" cy="1795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erting image..." id="331" name="Google Shape;3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958" y="3428475"/>
            <a:ext cx="3173917" cy="1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700" y="2303625"/>
            <a:ext cx="4874201" cy="233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idx="1" type="body"/>
          </p:nvPr>
        </p:nvSpPr>
        <p:spPr>
          <a:xfrm>
            <a:off x="572500" y="1380650"/>
            <a:ext cx="7030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Período diario de trabajo de las escuelas </a:t>
            </a:r>
            <a:endParaRPr sz="1400"/>
          </a:p>
        </p:txBody>
      </p:sp>
      <p:pic>
        <p:nvPicPr>
          <p:cNvPr descr="Inserting image..." id="338" name="Google Shape;3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525" y="1919675"/>
            <a:ext cx="4572001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idx="1" type="body"/>
          </p:nvPr>
        </p:nvSpPr>
        <p:spPr>
          <a:xfrm>
            <a:off x="767500" y="1368450"/>
            <a:ext cx="70305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N</a:t>
            </a:r>
            <a:r>
              <a:rPr lang="it" sz="1400"/>
              <a:t>ivel de escolaridad en escuela pública y privada</a:t>
            </a:r>
            <a:endParaRPr sz="1400"/>
          </a:p>
        </p:txBody>
      </p:sp>
      <p:pic>
        <p:nvPicPr>
          <p:cNvPr id="344" name="Google Shape;3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725" y="1895350"/>
            <a:ext cx="4572001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25" y="2033313"/>
            <a:ext cx="4137925" cy="226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