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921d7e2f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921d7e2f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9003f93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9003f93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9003f93e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9003f93e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921d7e2f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921d7e2f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921d7e2f4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921d7e2f4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921d7e2f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921d7e2f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921d7e2f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921d7e2f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921d7e2f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921d7e2f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0921d7e2f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0921d7e2f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0921d7e2f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0921d7e2f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921d7e2f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921d7e2f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956a6de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0956a6de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956a6de4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0956a6de4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09003f93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09003f93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921d7e2f4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921d7e2f4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921d7e2f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921d7e2f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921d7e2f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921d7e2f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9003f93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9003f93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921d7e2f4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921d7e2f4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921d7e2f4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921d7e2f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9003f93e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9003f93e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3.png"/><Relationship Id="rId7" Type="http://schemas.openxmlformats.org/officeDocument/2006/relationships/image" Target="../media/image6.png"/><Relationship Id="rId8"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25.png"/><Relationship Id="rId7"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www.youtube.com/watch?v=Za_22xo7ZQQ" TargetMode="External"/><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BzZhspiyg2I"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de" sz="3600"/>
              <a:t>AI-powered Earthquake Data Denoising</a:t>
            </a:r>
            <a:endParaRPr/>
          </a:p>
        </p:txBody>
      </p:sp>
      <p:sp>
        <p:nvSpPr>
          <p:cNvPr id="60" name="Google Shape;60;p13"/>
          <p:cNvSpPr txBox="1"/>
          <p:nvPr>
            <p:ph idx="1" type="subTitle"/>
          </p:nvPr>
        </p:nvSpPr>
        <p:spPr>
          <a:xfrm>
            <a:off x="510450" y="3182330"/>
            <a:ext cx="8123100" cy="860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de"/>
              <a:t>Data Science Lab 2024</a:t>
            </a:r>
            <a:endParaRPr/>
          </a:p>
          <a:p>
            <a:pPr indent="0" lvl="0" marL="0" rtl="0" algn="l">
              <a:spcBef>
                <a:spcPts val="0"/>
              </a:spcBef>
              <a:spcAft>
                <a:spcPts val="0"/>
              </a:spcAft>
              <a:buNone/>
            </a:pPr>
            <a:r>
              <a:rPr lang="de"/>
              <a:t>Challenge givers: Niko Dahmen, Men-Andrin Meier</a:t>
            </a:r>
            <a:endParaRPr/>
          </a:p>
          <a:p>
            <a:pPr indent="0" lvl="0" marL="0" rtl="0" algn="l">
              <a:spcBef>
                <a:spcPts val="0"/>
              </a:spcBef>
              <a:spcAft>
                <a:spcPts val="0"/>
              </a:spcAft>
              <a:buNone/>
            </a:pPr>
            <a:r>
              <a:rPr lang="de"/>
              <a:t>ETH Zurich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2347500"/>
            <a:ext cx="85206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de"/>
              <a:t>Swiss seismic network and earthquake recordings</a:t>
            </a:r>
            <a:endParaRPr/>
          </a:p>
        </p:txBody>
      </p:sp>
      <p:sp>
        <p:nvSpPr>
          <p:cNvPr id="132" name="Google Shape;13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Swiss Seismic Network</a:t>
            </a:r>
            <a:endParaRPr/>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3"/>
          <p:cNvPicPr preferRelativeResize="0"/>
          <p:nvPr/>
        </p:nvPicPr>
        <p:blipFill>
          <a:blip r:embed="rId3">
            <a:alphaModFix/>
          </a:blip>
          <a:stretch>
            <a:fillRect/>
          </a:stretch>
        </p:blipFill>
        <p:spPr>
          <a:xfrm>
            <a:off x="174525" y="968525"/>
            <a:ext cx="4855649" cy="3882050"/>
          </a:xfrm>
          <a:prstGeom prst="rect">
            <a:avLst/>
          </a:prstGeom>
          <a:noFill/>
          <a:ln>
            <a:noFill/>
          </a:ln>
        </p:spPr>
      </p:pic>
      <p:sp>
        <p:nvSpPr>
          <p:cNvPr id="140" name="Google Shape;140;p23"/>
          <p:cNvSpPr txBox="1"/>
          <p:nvPr/>
        </p:nvSpPr>
        <p:spPr>
          <a:xfrm>
            <a:off x="1054000" y="4296475"/>
            <a:ext cx="385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200"/>
              <a:t>http://seismo.ethz.ch/en/earthquakes/monitoring/national-seismic-network/overview/</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Typical Earthquake recording</a:t>
            </a:r>
            <a:endParaRPr/>
          </a:p>
        </p:txBody>
      </p:sp>
      <p:sp>
        <p:nvSpPr>
          <p:cNvPr id="146" name="Google Shape;14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4"/>
          <p:cNvPicPr preferRelativeResize="0"/>
          <p:nvPr/>
        </p:nvPicPr>
        <p:blipFill>
          <a:blip r:embed="rId3">
            <a:alphaModFix/>
          </a:blip>
          <a:stretch>
            <a:fillRect/>
          </a:stretch>
        </p:blipFill>
        <p:spPr>
          <a:xfrm>
            <a:off x="174525" y="968525"/>
            <a:ext cx="4855649" cy="3882050"/>
          </a:xfrm>
          <a:prstGeom prst="rect">
            <a:avLst/>
          </a:prstGeom>
          <a:noFill/>
          <a:ln>
            <a:noFill/>
          </a:ln>
        </p:spPr>
      </p:pic>
      <p:sp>
        <p:nvSpPr>
          <p:cNvPr id="148" name="Google Shape;148;p24"/>
          <p:cNvSpPr txBox="1"/>
          <p:nvPr/>
        </p:nvSpPr>
        <p:spPr>
          <a:xfrm>
            <a:off x="1054000" y="4296475"/>
            <a:ext cx="385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200"/>
              <a:t>http://seismo.ethz.ch/en/earthquakes/monitoring/national-seismic-network/overview/</a:t>
            </a:r>
            <a:endParaRPr sz="1200"/>
          </a:p>
        </p:txBody>
      </p:sp>
      <p:sp>
        <p:nvSpPr>
          <p:cNvPr id="149" name="Google Shape;149;p24"/>
          <p:cNvSpPr/>
          <p:nvPr/>
        </p:nvSpPr>
        <p:spPr>
          <a:xfrm>
            <a:off x="3022400" y="2142900"/>
            <a:ext cx="188400" cy="181500"/>
          </a:xfrm>
          <a:prstGeom prst="star5">
            <a:avLst>
              <a:gd fmla="val 19098" name="adj"/>
              <a:gd fmla="val 105146" name="hf"/>
              <a:gd fmla="val 110557" name="vf"/>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50" name="Google Shape;150;p24"/>
          <p:cNvPicPr preferRelativeResize="0"/>
          <p:nvPr/>
        </p:nvPicPr>
        <p:blipFill>
          <a:blip r:embed="rId4">
            <a:alphaModFix/>
          </a:blip>
          <a:stretch>
            <a:fillRect/>
          </a:stretch>
        </p:blipFill>
        <p:spPr>
          <a:xfrm>
            <a:off x="5666444" y="0"/>
            <a:ext cx="2694813" cy="5143501"/>
          </a:xfrm>
          <a:prstGeom prst="rect">
            <a:avLst/>
          </a:prstGeom>
          <a:noFill/>
          <a:ln>
            <a:noFill/>
          </a:ln>
        </p:spPr>
      </p:pic>
      <p:sp>
        <p:nvSpPr>
          <p:cNvPr id="151" name="Google Shape;151;p24"/>
          <p:cNvSpPr txBox="1"/>
          <p:nvPr/>
        </p:nvSpPr>
        <p:spPr>
          <a:xfrm rot="-5400000">
            <a:off x="3198450" y="1296750"/>
            <a:ext cx="456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Sorted by distance</a:t>
            </a:r>
            <a:endParaRPr sz="1800">
              <a:solidFill>
                <a:schemeClr val="accent3"/>
              </a:solidFill>
              <a:latin typeface="Proxima Nova"/>
              <a:ea typeface="Proxima Nova"/>
              <a:cs typeface="Proxima Nova"/>
              <a:sym typeface="Proxima Nova"/>
            </a:endParaRPr>
          </a:p>
        </p:txBody>
      </p:sp>
      <p:sp>
        <p:nvSpPr>
          <p:cNvPr id="152" name="Google Shape;152;p24"/>
          <p:cNvSpPr/>
          <p:nvPr/>
        </p:nvSpPr>
        <p:spPr>
          <a:xfrm>
            <a:off x="3210800" y="216375"/>
            <a:ext cx="2532600" cy="4634100"/>
          </a:xfrm>
          <a:prstGeom prst="leftBrace">
            <a:avLst>
              <a:gd fmla="val 50000" name="adj1"/>
              <a:gd fmla="val 43682"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3" name="Google Shape;153;p24"/>
          <p:cNvSpPr txBox="1"/>
          <p:nvPr/>
        </p:nvSpPr>
        <p:spPr>
          <a:xfrm>
            <a:off x="7859625" y="3829975"/>
            <a:ext cx="121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chemeClr val="accent3"/>
                </a:solidFill>
                <a:highlight>
                  <a:schemeClr val="lt1"/>
                </a:highlight>
                <a:latin typeface="Proxima Nova"/>
                <a:ea typeface="Proxima Nova"/>
                <a:cs typeface="Proxima Nova"/>
                <a:sym typeface="Proxima Nova"/>
              </a:rPr>
              <a:t>Fig.: </a:t>
            </a:r>
            <a:endParaRPr sz="1800">
              <a:solidFill>
                <a:schemeClr val="accent3"/>
              </a:solidFill>
              <a:highlight>
                <a:schemeClr val="lt1"/>
              </a:highlight>
              <a:latin typeface="Proxima Nova"/>
              <a:ea typeface="Proxima Nova"/>
              <a:cs typeface="Proxima Nova"/>
              <a:sym typeface="Proxima Nova"/>
            </a:endParaRPr>
          </a:p>
          <a:p>
            <a:pPr indent="0" lvl="0" marL="0" rtl="0" algn="l">
              <a:spcBef>
                <a:spcPts val="0"/>
              </a:spcBef>
              <a:spcAft>
                <a:spcPts val="0"/>
              </a:spcAft>
              <a:buNone/>
            </a:pPr>
            <a:r>
              <a:rPr lang="de" sz="1800">
                <a:solidFill>
                  <a:schemeClr val="accent3"/>
                </a:solidFill>
                <a:highlight>
                  <a:schemeClr val="lt1"/>
                </a:highlight>
                <a:latin typeface="Proxima Nova"/>
                <a:ea typeface="Proxima Nova"/>
                <a:cs typeface="Proxima Nova"/>
                <a:sym typeface="Proxima Nova"/>
              </a:rPr>
              <a:t>SED/ETH</a:t>
            </a:r>
            <a:endParaRPr sz="1800">
              <a:solidFill>
                <a:schemeClr val="accent3"/>
              </a:solidFill>
              <a:highlight>
                <a:schemeClr val="lt1"/>
              </a:highlight>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5"/>
          <p:cNvPicPr preferRelativeResize="0"/>
          <p:nvPr/>
        </p:nvPicPr>
        <p:blipFill>
          <a:blip r:embed="rId3">
            <a:alphaModFix/>
          </a:blip>
          <a:stretch>
            <a:fillRect/>
          </a:stretch>
        </p:blipFill>
        <p:spPr>
          <a:xfrm>
            <a:off x="6000838" y="1957600"/>
            <a:ext cx="3240000" cy="1015200"/>
          </a:xfrm>
          <a:prstGeom prst="rect">
            <a:avLst/>
          </a:prstGeom>
          <a:noFill/>
          <a:ln>
            <a:noFill/>
          </a:ln>
        </p:spPr>
      </p:pic>
      <p:sp>
        <p:nvSpPr>
          <p:cNvPr id="159" name="Google Shape;15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Continuous data</a:t>
            </a:r>
            <a:endParaRPr/>
          </a:p>
        </p:txBody>
      </p:sp>
      <p:sp>
        <p:nvSpPr>
          <p:cNvPr id="160" name="Google Shape;16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t>24 hours of data</a:t>
            </a:r>
            <a:endParaRPr/>
          </a:p>
        </p:txBody>
      </p:sp>
      <p:pic>
        <p:nvPicPr>
          <p:cNvPr id="161" name="Google Shape;161;p25"/>
          <p:cNvPicPr preferRelativeResize="0"/>
          <p:nvPr/>
        </p:nvPicPr>
        <p:blipFill>
          <a:blip r:embed="rId4">
            <a:alphaModFix/>
          </a:blip>
          <a:stretch>
            <a:fillRect/>
          </a:stretch>
        </p:blipFill>
        <p:spPr>
          <a:xfrm>
            <a:off x="2804988" y="92675"/>
            <a:ext cx="3240000" cy="1015200"/>
          </a:xfrm>
          <a:prstGeom prst="rect">
            <a:avLst/>
          </a:prstGeom>
          <a:noFill/>
          <a:ln>
            <a:noFill/>
          </a:ln>
        </p:spPr>
      </p:pic>
      <p:pic>
        <p:nvPicPr>
          <p:cNvPr id="162" name="Google Shape;162;p25"/>
          <p:cNvPicPr preferRelativeResize="0"/>
          <p:nvPr/>
        </p:nvPicPr>
        <p:blipFill rotWithShape="1">
          <a:blip r:embed="rId5">
            <a:alphaModFix/>
          </a:blip>
          <a:srcRect b="0" l="0" r="9966" t="0"/>
          <a:stretch/>
        </p:blipFill>
        <p:spPr>
          <a:xfrm>
            <a:off x="2271150" y="1174375"/>
            <a:ext cx="3878250" cy="3230775"/>
          </a:xfrm>
          <a:prstGeom prst="rect">
            <a:avLst/>
          </a:prstGeom>
          <a:noFill/>
          <a:ln>
            <a:noFill/>
          </a:ln>
        </p:spPr>
      </p:pic>
      <p:pic>
        <p:nvPicPr>
          <p:cNvPr id="163" name="Google Shape;163;p25"/>
          <p:cNvPicPr preferRelativeResize="0"/>
          <p:nvPr/>
        </p:nvPicPr>
        <p:blipFill>
          <a:blip r:embed="rId6">
            <a:alphaModFix/>
          </a:blip>
          <a:stretch>
            <a:fillRect/>
          </a:stretch>
        </p:blipFill>
        <p:spPr>
          <a:xfrm>
            <a:off x="5670000" y="3822525"/>
            <a:ext cx="3240000" cy="1015200"/>
          </a:xfrm>
          <a:prstGeom prst="rect">
            <a:avLst/>
          </a:prstGeom>
          <a:noFill/>
          <a:ln>
            <a:noFill/>
          </a:ln>
        </p:spPr>
      </p:pic>
      <p:pic>
        <p:nvPicPr>
          <p:cNvPr id="164" name="Google Shape;164;p25"/>
          <p:cNvPicPr preferRelativeResize="0"/>
          <p:nvPr/>
        </p:nvPicPr>
        <p:blipFill>
          <a:blip r:embed="rId7">
            <a:alphaModFix/>
          </a:blip>
          <a:stretch>
            <a:fillRect/>
          </a:stretch>
        </p:blipFill>
        <p:spPr>
          <a:xfrm>
            <a:off x="165825" y="3822521"/>
            <a:ext cx="3240000" cy="1015200"/>
          </a:xfrm>
          <a:prstGeom prst="rect">
            <a:avLst/>
          </a:prstGeom>
          <a:noFill/>
          <a:ln>
            <a:noFill/>
          </a:ln>
        </p:spPr>
      </p:pic>
      <p:pic>
        <p:nvPicPr>
          <p:cNvPr id="165" name="Google Shape;165;p25"/>
          <p:cNvPicPr preferRelativeResize="0"/>
          <p:nvPr/>
        </p:nvPicPr>
        <p:blipFill>
          <a:blip r:embed="rId8">
            <a:alphaModFix/>
          </a:blip>
          <a:stretch>
            <a:fillRect/>
          </a:stretch>
        </p:blipFill>
        <p:spPr>
          <a:xfrm>
            <a:off x="5883051" y="350892"/>
            <a:ext cx="3240000" cy="1015579"/>
          </a:xfrm>
          <a:prstGeom prst="rect">
            <a:avLst/>
          </a:prstGeom>
          <a:noFill/>
          <a:ln>
            <a:noFill/>
          </a:ln>
        </p:spPr>
      </p:pic>
      <p:cxnSp>
        <p:nvCxnSpPr>
          <p:cNvPr id="166" name="Google Shape;166;p25"/>
          <p:cNvCxnSpPr/>
          <p:nvPr/>
        </p:nvCxnSpPr>
        <p:spPr>
          <a:xfrm flipH="1" rot="10800000">
            <a:off x="4136375" y="961375"/>
            <a:ext cx="184500" cy="665100"/>
          </a:xfrm>
          <a:prstGeom prst="straightConnector1">
            <a:avLst/>
          </a:prstGeom>
          <a:noFill/>
          <a:ln cap="flat" cmpd="sng" w="19050">
            <a:solidFill>
              <a:schemeClr val="dk2"/>
            </a:solidFill>
            <a:prstDash val="solid"/>
            <a:round/>
            <a:headEnd len="med" w="med" type="none"/>
            <a:tailEnd len="med" w="med" type="triangle"/>
          </a:ln>
        </p:spPr>
      </p:cxnSp>
      <p:cxnSp>
        <p:nvCxnSpPr>
          <p:cNvPr id="167" name="Google Shape;167;p25"/>
          <p:cNvCxnSpPr/>
          <p:nvPr/>
        </p:nvCxnSpPr>
        <p:spPr>
          <a:xfrm flipH="1" rot="10800000">
            <a:off x="5103850" y="2586550"/>
            <a:ext cx="1085100" cy="371700"/>
          </a:xfrm>
          <a:prstGeom prst="straightConnector1">
            <a:avLst/>
          </a:prstGeom>
          <a:noFill/>
          <a:ln cap="flat" cmpd="sng" w="19050">
            <a:solidFill>
              <a:schemeClr val="dk2"/>
            </a:solidFill>
            <a:prstDash val="solid"/>
            <a:round/>
            <a:headEnd len="med" w="med" type="none"/>
            <a:tailEnd len="med" w="med" type="triangle"/>
          </a:ln>
        </p:spPr>
      </p:cxnSp>
      <p:cxnSp>
        <p:nvCxnSpPr>
          <p:cNvPr id="168" name="Google Shape;168;p25"/>
          <p:cNvCxnSpPr/>
          <p:nvPr/>
        </p:nvCxnSpPr>
        <p:spPr>
          <a:xfrm>
            <a:off x="5103850" y="3229575"/>
            <a:ext cx="897000" cy="858600"/>
          </a:xfrm>
          <a:prstGeom prst="straightConnector1">
            <a:avLst/>
          </a:prstGeom>
          <a:noFill/>
          <a:ln cap="flat" cmpd="sng" w="19050">
            <a:solidFill>
              <a:schemeClr val="dk2"/>
            </a:solidFill>
            <a:prstDash val="solid"/>
            <a:round/>
            <a:headEnd len="med" w="med" type="none"/>
            <a:tailEnd len="med" w="med" type="triangle"/>
          </a:ln>
        </p:spPr>
      </p:cxnSp>
      <p:cxnSp>
        <p:nvCxnSpPr>
          <p:cNvPr id="169" name="Google Shape;169;p25"/>
          <p:cNvCxnSpPr/>
          <p:nvPr/>
        </p:nvCxnSpPr>
        <p:spPr>
          <a:xfrm flipH="1">
            <a:off x="1882875" y="2571750"/>
            <a:ext cx="1203000" cy="1387500"/>
          </a:xfrm>
          <a:prstGeom prst="straightConnector1">
            <a:avLst/>
          </a:prstGeom>
          <a:noFill/>
          <a:ln cap="flat" cmpd="sng" w="19050">
            <a:solidFill>
              <a:schemeClr val="dk2"/>
            </a:solidFill>
            <a:prstDash val="solid"/>
            <a:round/>
            <a:headEnd len="med" w="med" type="none"/>
            <a:tailEnd len="med" w="med" type="triangle"/>
          </a:ln>
        </p:spPr>
      </p:cxnSp>
      <p:cxnSp>
        <p:nvCxnSpPr>
          <p:cNvPr id="170" name="Google Shape;170;p25"/>
          <p:cNvCxnSpPr/>
          <p:nvPr/>
        </p:nvCxnSpPr>
        <p:spPr>
          <a:xfrm flipH="1" rot="10800000">
            <a:off x="4766900" y="1074100"/>
            <a:ext cx="1848300" cy="452100"/>
          </a:xfrm>
          <a:prstGeom prst="straightConnector1">
            <a:avLst/>
          </a:prstGeom>
          <a:noFill/>
          <a:ln cap="flat" cmpd="sng" w="19050">
            <a:solidFill>
              <a:schemeClr val="dk2"/>
            </a:solidFill>
            <a:prstDash val="solid"/>
            <a:round/>
            <a:headEnd len="med" w="med" type="none"/>
            <a:tailEnd len="med" w="med" type="triangle"/>
          </a:ln>
        </p:spPr>
      </p:cxnSp>
      <p:sp>
        <p:nvSpPr>
          <p:cNvPr id="171" name="Google Shape;171;p25"/>
          <p:cNvSpPr txBox="1"/>
          <p:nvPr/>
        </p:nvSpPr>
        <p:spPr>
          <a:xfrm>
            <a:off x="3185250" y="4591975"/>
            <a:ext cx="3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de">
                <a:solidFill>
                  <a:schemeClr val="accent3"/>
                </a:solidFill>
                <a:latin typeface="Proxima Nova"/>
                <a:ea typeface="Proxima Nova"/>
                <a:cs typeface="Proxima Nova"/>
                <a:sym typeface="Proxima Nova"/>
              </a:rPr>
              <a:t>1 Hz high pass filter</a:t>
            </a:r>
            <a:endParaRPr i="1">
              <a:solidFill>
                <a:schemeClr val="accent3"/>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2426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Data set</a:t>
            </a:r>
            <a:endParaRPr/>
          </a:p>
        </p:txBody>
      </p:sp>
      <p:sp>
        <p:nvSpPr>
          <p:cNvPr id="177" name="Google Shape;17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Data set</a:t>
            </a:r>
            <a:endParaRPr/>
          </a:p>
        </p:txBody>
      </p:sp>
      <p:pic>
        <p:nvPicPr>
          <p:cNvPr id="183" name="Google Shape;183;p27"/>
          <p:cNvPicPr preferRelativeResize="0"/>
          <p:nvPr/>
        </p:nvPicPr>
        <p:blipFill>
          <a:blip r:embed="rId3">
            <a:alphaModFix/>
          </a:blip>
          <a:stretch>
            <a:fillRect/>
          </a:stretch>
        </p:blipFill>
        <p:spPr>
          <a:xfrm>
            <a:off x="2615250" y="1105700"/>
            <a:ext cx="5731463" cy="3820976"/>
          </a:xfrm>
          <a:prstGeom prst="rect">
            <a:avLst/>
          </a:prstGeom>
          <a:noFill/>
          <a:ln>
            <a:noFill/>
          </a:ln>
        </p:spPr>
      </p:pic>
      <p:sp>
        <p:nvSpPr>
          <p:cNvPr id="184" name="Google Shape;184;p27"/>
          <p:cNvSpPr txBox="1"/>
          <p:nvPr>
            <p:ph idx="1" type="body"/>
          </p:nvPr>
        </p:nvSpPr>
        <p:spPr>
          <a:xfrm>
            <a:off x="3240200" y="368350"/>
            <a:ext cx="216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Event signals</a:t>
            </a:r>
            <a:endParaRPr/>
          </a:p>
          <a:p>
            <a:pPr indent="0" lvl="0" marL="0" rtl="0" algn="l">
              <a:spcBef>
                <a:spcPts val="1200"/>
              </a:spcBef>
              <a:spcAft>
                <a:spcPts val="0"/>
              </a:spcAft>
              <a:buNone/>
            </a:pPr>
            <a:r>
              <a:rPr lang="de" sz="1300"/>
              <a:t>(snippets of 180 seconds, 100 samples-per-second)</a:t>
            </a:r>
            <a:endParaRPr sz="1300"/>
          </a:p>
          <a:p>
            <a:pPr indent="0" lvl="0" marL="0" rtl="0" algn="l">
              <a:spcBef>
                <a:spcPts val="1200"/>
              </a:spcBef>
              <a:spcAft>
                <a:spcPts val="1200"/>
              </a:spcAft>
              <a:buNone/>
            </a:pPr>
            <a:r>
              <a:t/>
            </a:r>
            <a:endParaRPr/>
          </a:p>
        </p:txBody>
      </p:sp>
      <p:sp>
        <p:nvSpPr>
          <p:cNvPr id="185" name="Google Shape;185;p27"/>
          <p:cNvSpPr txBox="1"/>
          <p:nvPr>
            <p:ph idx="1" type="body"/>
          </p:nvPr>
        </p:nvSpPr>
        <p:spPr>
          <a:xfrm>
            <a:off x="5701725" y="368350"/>
            <a:ext cx="216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Noise signals</a:t>
            </a:r>
            <a:endParaRPr/>
          </a:p>
          <a:p>
            <a:pPr indent="0" lvl="0" marL="0" rtl="0" algn="l">
              <a:spcBef>
                <a:spcPts val="1200"/>
              </a:spcBef>
              <a:spcAft>
                <a:spcPts val="1200"/>
              </a:spcAft>
              <a:buNone/>
            </a:pPr>
            <a:r>
              <a:rPr lang="de" sz="1300"/>
              <a:t>(snippets 80 seconds, 100 samples-per-second)</a:t>
            </a:r>
            <a:endParaRPr/>
          </a:p>
        </p:txBody>
      </p:sp>
      <p:sp>
        <p:nvSpPr>
          <p:cNvPr id="186" name="Google Shape;186;p27"/>
          <p:cNvSpPr txBox="1"/>
          <p:nvPr/>
        </p:nvSpPr>
        <p:spPr>
          <a:xfrm>
            <a:off x="916700" y="1803700"/>
            <a:ext cx="1570800" cy="26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Up-Down</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North-South</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East-West</a:t>
            </a:r>
            <a:endParaRPr sz="1800">
              <a:solidFill>
                <a:schemeClr val="accent3"/>
              </a:solidFill>
              <a:latin typeface="Proxima Nova"/>
              <a:ea typeface="Proxima Nova"/>
              <a:cs typeface="Proxima Nova"/>
              <a:sym typeface="Proxima Nova"/>
            </a:endParaRPr>
          </a:p>
        </p:txBody>
      </p:sp>
      <p:sp>
        <p:nvSpPr>
          <p:cNvPr id="187" name="Google Shape;187;p27"/>
          <p:cNvSpPr txBox="1"/>
          <p:nvPr/>
        </p:nvSpPr>
        <p:spPr>
          <a:xfrm>
            <a:off x="1650075" y="698675"/>
            <a:ext cx="285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188" name="Google Shape;188;p27"/>
          <p:cNvSpPr txBox="1"/>
          <p:nvPr/>
        </p:nvSpPr>
        <p:spPr>
          <a:xfrm>
            <a:off x="341900" y="1332950"/>
            <a:ext cx="285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3 components:</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30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Data set</a:t>
            </a:r>
            <a:endParaRPr/>
          </a:p>
        </p:txBody>
      </p:sp>
      <p:pic>
        <p:nvPicPr>
          <p:cNvPr id="194" name="Google Shape;194;p28"/>
          <p:cNvPicPr preferRelativeResize="0"/>
          <p:nvPr/>
        </p:nvPicPr>
        <p:blipFill rotWithShape="1">
          <a:blip r:embed="rId3">
            <a:alphaModFix/>
          </a:blip>
          <a:srcRect b="2002" l="7175" r="6580" t="2641"/>
          <a:stretch/>
        </p:blipFill>
        <p:spPr>
          <a:xfrm>
            <a:off x="2715450" y="889400"/>
            <a:ext cx="5475825" cy="4036076"/>
          </a:xfrm>
          <a:prstGeom prst="rect">
            <a:avLst/>
          </a:prstGeom>
          <a:noFill/>
          <a:ln>
            <a:noFill/>
          </a:ln>
        </p:spPr>
      </p:pic>
      <p:sp>
        <p:nvSpPr>
          <p:cNvPr id="195" name="Google Shape;195;p28"/>
          <p:cNvSpPr txBox="1"/>
          <p:nvPr/>
        </p:nvSpPr>
        <p:spPr>
          <a:xfrm>
            <a:off x="5004750" y="1192125"/>
            <a:ext cx="29037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Clean earthquake signal</a:t>
            </a:r>
            <a:endParaRPr sz="1800">
              <a:solidFill>
                <a:schemeClr val="accent3"/>
              </a:solidFill>
              <a:latin typeface="Proxima Nova"/>
              <a:ea typeface="Proxima Nova"/>
              <a:cs typeface="Proxima Nova"/>
              <a:sym typeface="Proxima Nova"/>
            </a:endParaRPr>
          </a:p>
        </p:txBody>
      </p:sp>
      <p:sp>
        <p:nvSpPr>
          <p:cNvPr id="196" name="Google Shape;196;p28"/>
          <p:cNvSpPr txBox="1"/>
          <p:nvPr/>
        </p:nvSpPr>
        <p:spPr>
          <a:xfrm>
            <a:off x="5069150" y="2484225"/>
            <a:ext cx="29037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Noise signal</a:t>
            </a:r>
            <a:endParaRPr sz="1800">
              <a:solidFill>
                <a:schemeClr val="accent3"/>
              </a:solidFill>
              <a:latin typeface="Proxima Nova"/>
              <a:ea typeface="Proxima Nova"/>
              <a:cs typeface="Proxima Nova"/>
              <a:sym typeface="Proxima Nova"/>
            </a:endParaRPr>
          </a:p>
        </p:txBody>
      </p:sp>
      <p:sp>
        <p:nvSpPr>
          <p:cNvPr id="197" name="Google Shape;197;p28"/>
          <p:cNvSpPr txBox="1"/>
          <p:nvPr/>
        </p:nvSpPr>
        <p:spPr>
          <a:xfrm>
            <a:off x="3120150" y="4098400"/>
            <a:ext cx="52740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Noisy earthquake signal (EQ + noise signa)</a:t>
            </a:r>
            <a:endParaRPr sz="1800">
              <a:solidFill>
                <a:schemeClr val="accent3"/>
              </a:solidFill>
              <a:latin typeface="Proxima Nova"/>
              <a:ea typeface="Proxima Nova"/>
              <a:cs typeface="Proxima Nova"/>
              <a:sym typeface="Proxima Nova"/>
            </a:endParaRPr>
          </a:p>
        </p:txBody>
      </p:sp>
      <p:sp>
        <p:nvSpPr>
          <p:cNvPr id="198" name="Google Shape;198;p28"/>
          <p:cNvSpPr/>
          <p:nvPr/>
        </p:nvSpPr>
        <p:spPr>
          <a:xfrm>
            <a:off x="2636175" y="1025725"/>
            <a:ext cx="5817300" cy="2195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99" name="Google Shape;199;p28"/>
          <p:cNvSpPr/>
          <p:nvPr/>
        </p:nvSpPr>
        <p:spPr>
          <a:xfrm>
            <a:off x="2636175" y="3498375"/>
            <a:ext cx="5817300" cy="1476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00" name="Google Shape;200;p28"/>
          <p:cNvSpPr txBox="1"/>
          <p:nvPr/>
        </p:nvSpPr>
        <p:spPr>
          <a:xfrm>
            <a:off x="3924525" y="961300"/>
            <a:ext cx="285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chemeClr val="lt2"/>
                </a:solidFill>
                <a:latin typeface="Proxima Nova"/>
                <a:ea typeface="Proxima Nova"/>
                <a:cs typeface="Proxima Nova"/>
                <a:sym typeface="Proxima Nova"/>
              </a:rPr>
              <a:t>PROVIDED</a:t>
            </a:r>
            <a:endParaRPr sz="1800">
              <a:solidFill>
                <a:schemeClr val="lt2"/>
              </a:solidFill>
              <a:latin typeface="Proxima Nova"/>
              <a:ea typeface="Proxima Nova"/>
              <a:cs typeface="Proxima Nova"/>
              <a:sym typeface="Proxima Nova"/>
            </a:endParaRPr>
          </a:p>
        </p:txBody>
      </p:sp>
      <p:sp>
        <p:nvSpPr>
          <p:cNvPr id="201" name="Google Shape;201;p28"/>
          <p:cNvSpPr txBox="1"/>
          <p:nvPr/>
        </p:nvSpPr>
        <p:spPr>
          <a:xfrm>
            <a:off x="3868825" y="3428763"/>
            <a:ext cx="285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Proxima Nova"/>
              <a:ea typeface="Proxima Nova"/>
              <a:cs typeface="Proxima Nova"/>
              <a:sym typeface="Proxima Nova"/>
            </a:endParaRPr>
          </a:p>
        </p:txBody>
      </p:sp>
      <p:sp>
        <p:nvSpPr>
          <p:cNvPr id="202" name="Google Shape;202;p28"/>
          <p:cNvSpPr txBox="1"/>
          <p:nvPr/>
        </p:nvSpPr>
        <p:spPr>
          <a:xfrm>
            <a:off x="3845250" y="3498375"/>
            <a:ext cx="285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rgbClr val="4A86E8"/>
                </a:solidFill>
                <a:latin typeface="Proxima Nova"/>
                <a:ea typeface="Proxima Nova"/>
                <a:cs typeface="Proxima Nova"/>
                <a:sym typeface="Proxima Nova"/>
              </a:rPr>
              <a:t>CREATE AS YOU LIKE</a:t>
            </a:r>
            <a:endParaRPr sz="1800">
              <a:solidFill>
                <a:srgbClr val="4A86E8"/>
              </a:solidFill>
              <a:latin typeface="Proxima Nova"/>
              <a:ea typeface="Proxima Nova"/>
              <a:cs typeface="Proxima Nova"/>
              <a:sym typeface="Proxima Nova"/>
            </a:endParaRPr>
          </a:p>
        </p:txBody>
      </p:sp>
      <p:sp>
        <p:nvSpPr>
          <p:cNvPr id="203" name="Google Shape;203;p28"/>
          <p:cNvSpPr txBox="1"/>
          <p:nvPr>
            <p:ph idx="1" type="body"/>
          </p:nvPr>
        </p:nvSpPr>
        <p:spPr>
          <a:xfrm>
            <a:off x="311700" y="1152475"/>
            <a:ext cx="2433600" cy="3530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de"/>
              <a:t>Event signals</a:t>
            </a:r>
            <a:endParaRPr/>
          </a:p>
          <a:p>
            <a:pPr indent="0" lvl="0" marL="0" rtl="0" algn="l">
              <a:spcBef>
                <a:spcPts val="1200"/>
              </a:spcBef>
              <a:spcAft>
                <a:spcPts val="0"/>
              </a:spcAft>
              <a:buNone/>
            </a:pPr>
            <a:r>
              <a:rPr lang="de" sz="1300"/>
              <a:t>(snippets of 180 seconds, 100 samples-per-second, sps, P-wave always at 60s)</a:t>
            </a:r>
            <a:endParaRPr sz="1300"/>
          </a:p>
          <a:p>
            <a:pPr indent="0" lvl="0" marL="0" rtl="0" algn="l">
              <a:spcBef>
                <a:spcPts val="1200"/>
              </a:spcBef>
              <a:spcAft>
                <a:spcPts val="0"/>
              </a:spcAft>
              <a:buNone/>
            </a:pPr>
            <a:r>
              <a:rPr lang="de"/>
              <a:t>Noise signals</a:t>
            </a:r>
            <a:endParaRPr/>
          </a:p>
          <a:p>
            <a:pPr indent="0" lvl="0" marL="0" rtl="0" algn="l">
              <a:spcBef>
                <a:spcPts val="1200"/>
              </a:spcBef>
              <a:spcAft>
                <a:spcPts val="0"/>
              </a:spcAft>
              <a:buNone/>
            </a:pPr>
            <a:r>
              <a:rPr lang="de" sz="1300"/>
              <a:t>(snippets 80 seconds, 100 sps)</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rPr lang="de"/>
              <a:t>Noisy earthquake signal </a:t>
            </a:r>
            <a:r>
              <a:rPr lang="de" sz="1300"/>
              <a:t>(e.g. 60 seconds snippet, 100 sps)</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p:nvPr/>
        </p:nvSpPr>
        <p:spPr>
          <a:xfrm>
            <a:off x="3720094" y="433457"/>
            <a:ext cx="3904500" cy="1473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209" name="Google Shape;209;p29"/>
          <p:cNvPicPr preferRelativeResize="0"/>
          <p:nvPr/>
        </p:nvPicPr>
        <p:blipFill rotWithShape="1">
          <a:blip r:embed="rId3">
            <a:alphaModFix/>
          </a:blip>
          <a:srcRect b="33344" l="7175" r="6580" t="2643"/>
          <a:stretch/>
        </p:blipFill>
        <p:spPr>
          <a:xfrm>
            <a:off x="3773300" y="341953"/>
            <a:ext cx="3675224" cy="1818525"/>
          </a:xfrm>
          <a:prstGeom prst="rect">
            <a:avLst/>
          </a:prstGeom>
          <a:noFill/>
          <a:ln>
            <a:noFill/>
          </a:ln>
        </p:spPr>
      </p:pic>
      <p:sp>
        <p:nvSpPr>
          <p:cNvPr id="210" name="Google Shape;210;p29"/>
          <p:cNvSpPr txBox="1"/>
          <p:nvPr/>
        </p:nvSpPr>
        <p:spPr>
          <a:xfrm>
            <a:off x="5309812" y="545140"/>
            <a:ext cx="19488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000">
                <a:solidFill>
                  <a:schemeClr val="accent3"/>
                </a:solidFill>
                <a:latin typeface="Proxima Nova"/>
                <a:ea typeface="Proxima Nova"/>
                <a:cs typeface="Proxima Nova"/>
                <a:sym typeface="Proxima Nova"/>
              </a:rPr>
              <a:t>Clean earthquake signal</a:t>
            </a:r>
            <a:endParaRPr sz="1000">
              <a:solidFill>
                <a:schemeClr val="accent3"/>
              </a:solidFill>
              <a:latin typeface="Proxima Nova"/>
              <a:ea typeface="Proxima Nova"/>
              <a:cs typeface="Proxima Nova"/>
              <a:sym typeface="Proxima Nova"/>
            </a:endParaRPr>
          </a:p>
        </p:txBody>
      </p:sp>
      <p:sp>
        <p:nvSpPr>
          <p:cNvPr id="211" name="Google Shape;211;p29"/>
          <p:cNvSpPr txBox="1"/>
          <p:nvPr/>
        </p:nvSpPr>
        <p:spPr>
          <a:xfrm>
            <a:off x="5353035" y="1412358"/>
            <a:ext cx="19488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800">
                <a:solidFill>
                  <a:schemeClr val="accent3"/>
                </a:solidFill>
                <a:latin typeface="Proxima Nova"/>
                <a:ea typeface="Proxima Nova"/>
                <a:cs typeface="Proxima Nova"/>
                <a:sym typeface="Proxima Nova"/>
              </a:rPr>
              <a:t>Noise signal</a:t>
            </a:r>
            <a:endParaRPr sz="800">
              <a:solidFill>
                <a:schemeClr val="accent3"/>
              </a:solidFill>
              <a:latin typeface="Proxima Nova"/>
              <a:ea typeface="Proxima Nova"/>
              <a:cs typeface="Proxima Nova"/>
              <a:sym typeface="Proxima Nova"/>
            </a:endParaRPr>
          </a:p>
        </p:txBody>
      </p:sp>
      <p:sp>
        <p:nvSpPr>
          <p:cNvPr id="212" name="Google Shape;212;p29"/>
          <p:cNvSpPr txBox="1"/>
          <p:nvPr>
            <p:ph type="title"/>
          </p:nvPr>
        </p:nvSpPr>
        <p:spPr>
          <a:xfrm>
            <a:off x="311700" y="430150"/>
            <a:ext cx="3483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Data set</a:t>
            </a:r>
            <a:endParaRPr/>
          </a:p>
        </p:txBody>
      </p:sp>
      <p:pic>
        <p:nvPicPr>
          <p:cNvPr id="213" name="Google Shape;213;p29"/>
          <p:cNvPicPr preferRelativeResize="0"/>
          <p:nvPr/>
        </p:nvPicPr>
        <p:blipFill rotWithShape="1">
          <a:blip r:embed="rId4">
            <a:alphaModFix/>
          </a:blip>
          <a:srcRect b="0" l="0" r="0" t="65171"/>
          <a:stretch/>
        </p:blipFill>
        <p:spPr>
          <a:xfrm>
            <a:off x="3494600" y="1996325"/>
            <a:ext cx="4017326" cy="932801"/>
          </a:xfrm>
          <a:prstGeom prst="rect">
            <a:avLst/>
          </a:prstGeom>
          <a:noFill/>
          <a:ln>
            <a:noFill/>
          </a:ln>
        </p:spPr>
      </p:pic>
      <p:pic>
        <p:nvPicPr>
          <p:cNvPr id="214" name="Google Shape;214;p29"/>
          <p:cNvPicPr preferRelativeResize="0"/>
          <p:nvPr/>
        </p:nvPicPr>
        <p:blipFill rotWithShape="1">
          <a:blip r:embed="rId5">
            <a:alphaModFix/>
          </a:blip>
          <a:srcRect b="0" l="0" r="0" t="67195"/>
          <a:stretch/>
        </p:blipFill>
        <p:spPr>
          <a:xfrm>
            <a:off x="3494463" y="2861625"/>
            <a:ext cx="4017600" cy="883147"/>
          </a:xfrm>
          <a:prstGeom prst="rect">
            <a:avLst/>
          </a:prstGeom>
          <a:noFill/>
          <a:ln>
            <a:noFill/>
          </a:ln>
        </p:spPr>
      </p:pic>
      <p:sp>
        <p:nvSpPr>
          <p:cNvPr id="215" name="Google Shape;215;p29"/>
          <p:cNvSpPr/>
          <p:nvPr/>
        </p:nvSpPr>
        <p:spPr>
          <a:xfrm>
            <a:off x="7512075" y="1139700"/>
            <a:ext cx="302400" cy="20466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16" name="Google Shape;216;p29"/>
          <p:cNvSpPr/>
          <p:nvPr/>
        </p:nvSpPr>
        <p:spPr>
          <a:xfrm>
            <a:off x="7540600" y="1109975"/>
            <a:ext cx="600900" cy="31119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17" name="Google Shape;217;p29"/>
          <p:cNvSpPr/>
          <p:nvPr/>
        </p:nvSpPr>
        <p:spPr>
          <a:xfrm>
            <a:off x="7540600" y="1217775"/>
            <a:ext cx="302400" cy="13539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18" name="Google Shape;218;p29"/>
          <p:cNvSpPr txBox="1"/>
          <p:nvPr/>
        </p:nvSpPr>
        <p:spPr>
          <a:xfrm>
            <a:off x="5811700" y="2963850"/>
            <a:ext cx="14469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8000">
                <a:solidFill>
                  <a:schemeClr val="accent3"/>
                </a:solidFill>
                <a:latin typeface="Proxima Nova"/>
                <a:ea typeface="Proxima Nova"/>
                <a:cs typeface="Proxima Nova"/>
                <a:sym typeface="Proxima Nova"/>
              </a:rPr>
              <a:t>…</a:t>
            </a:r>
            <a:endParaRPr sz="8000">
              <a:solidFill>
                <a:schemeClr val="accent3"/>
              </a:solidFill>
              <a:latin typeface="Proxima Nova"/>
              <a:ea typeface="Proxima Nova"/>
              <a:cs typeface="Proxima Nova"/>
              <a:sym typeface="Proxima Nova"/>
            </a:endParaRPr>
          </a:p>
        </p:txBody>
      </p:sp>
      <p:sp>
        <p:nvSpPr>
          <p:cNvPr id="219" name="Google Shape;219;p29"/>
          <p:cNvSpPr txBox="1"/>
          <p:nvPr>
            <p:ph idx="1" type="body"/>
          </p:nvPr>
        </p:nvSpPr>
        <p:spPr>
          <a:xfrm>
            <a:off x="311700" y="1152475"/>
            <a:ext cx="2433600" cy="3530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de"/>
              <a:t>Event signals</a:t>
            </a:r>
            <a:endParaRPr/>
          </a:p>
          <a:p>
            <a:pPr indent="0" lvl="0" marL="0" rtl="0" algn="l">
              <a:spcBef>
                <a:spcPts val="1200"/>
              </a:spcBef>
              <a:spcAft>
                <a:spcPts val="0"/>
              </a:spcAft>
              <a:buNone/>
            </a:pPr>
            <a:r>
              <a:rPr lang="de" sz="2000"/>
              <a:t>~</a:t>
            </a:r>
            <a:r>
              <a:rPr lang="de" sz="2000"/>
              <a:t>25k</a:t>
            </a:r>
            <a:r>
              <a:rPr lang="de"/>
              <a:t> </a:t>
            </a:r>
            <a:endParaRPr/>
          </a:p>
          <a:p>
            <a:pPr indent="0" lvl="0" marL="0" rtl="0" algn="l">
              <a:spcBef>
                <a:spcPts val="1200"/>
              </a:spcBef>
              <a:spcAft>
                <a:spcPts val="0"/>
              </a:spcAft>
              <a:buNone/>
            </a:pPr>
            <a:r>
              <a:rPr lang="de"/>
              <a:t>Noise signals</a:t>
            </a:r>
            <a:endParaRPr/>
          </a:p>
          <a:p>
            <a:pPr indent="0" lvl="0" marL="0" rtl="0" algn="l">
              <a:spcBef>
                <a:spcPts val="1200"/>
              </a:spcBef>
              <a:spcAft>
                <a:spcPts val="0"/>
              </a:spcAft>
              <a:buNone/>
            </a:pPr>
            <a:r>
              <a:rPr lang="de" sz="2000"/>
              <a:t>&gt;25k</a:t>
            </a:r>
            <a:r>
              <a:rPr lang="de"/>
              <a:t> </a:t>
            </a:r>
            <a:endParaRPr sz="2000"/>
          </a:p>
          <a:p>
            <a:pPr indent="0" lvl="0" marL="0" rtl="0" algn="l">
              <a:spcBef>
                <a:spcPts val="1200"/>
              </a:spcBef>
              <a:spcAft>
                <a:spcPts val="0"/>
              </a:spcAft>
              <a:buNone/>
            </a:pPr>
            <a:r>
              <a:t/>
            </a:r>
            <a:endParaRPr sz="1300"/>
          </a:p>
          <a:p>
            <a:pPr indent="0" lvl="0" marL="0" rtl="0" algn="l">
              <a:spcBef>
                <a:spcPts val="1200"/>
              </a:spcBef>
              <a:spcAft>
                <a:spcPts val="0"/>
              </a:spcAft>
              <a:buNone/>
            </a:pPr>
            <a:r>
              <a:rPr lang="de"/>
              <a:t>Noisy</a:t>
            </a:r>
            <a:r>
              <a:rPr lang="de"/>
              <a:t> earthquake signal </a:t>
            </a:r>
            <a:endParaRPr sz="1300"/>
          </a:p>
          <a:p>
            <a:pPr indent="0" lvl="0" marL="0" rtl="0" algn="l">
              <a:spcBef>
                <a:spcPts val="1200"/>
              </a:spcBef>
              <a:spcAft>
                <a:spcPts val="1200"/>
              </a:spcAft>
              <a:buNone/>
            </a:pPr>
            <a:r>
              <a:rPr lang="de" sz="1300"/>
              <a:t>XX combinations of event and </a:t>
            </a:r>
            <a:r>
              <a:rPr lang="de" sz="1300"/>
              <a:t>noise</a:t>
            </a:r>
            <a:r>
              <a:rPr lang="de" sz="1300"/>
              <a:t> signals </a:t>
            </a:r>
            <a:r>
              <a:rPr lang="de" sz="749"/>
              <a:t>(with variations in signal-to-noise ratio = relative amplitude of earthquake and noise signals, position of EQ signal in time window,....)</a:t>
            </a:r>
            <a:endParaRPr sz="749"/>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Task</a:t>
            </a:r>
            <a:endParaRPr/>
          </a:p>
        </p:txBody>
      </p:sp>
      <p:sp>
        <p:nvSpPr>
          <p:cNvPr id="225" name="Google Shape;225;p30"/>
          <p:cNvSpPr txBox="1"/>
          <p:nvPr/>
        </p:nvSpPr>
        <p:spPr>
          <a:xfrm>
            <a:off x="5069150" y="2484225"/>
            <a:ext cx="29037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Noise signal</a:t>
            </a:r>
            <a:endParaRPr sz="1800">
              <a:solidFill>
                <a:schemeClr val="accent3"/>
              </a:solidFill>
              <a:latin typeface="Proxima Nova"/>
              <a:ea typeface="Proxima Nova"/>
              <a:cs typeface="Proxima Nova"/>
              <a:sym typeface="Proxima Nova"/>
            </a:endParaRPr>
          </a:p>
        </p:txBody>
      </p:sp>
      <p:sp>
        <p:nvSpPr>
          <p:cNvPr id="226" name="Google Shape;226;p30"/>
          <p:cNvSpPr txBox="1"/>
          <p:nvPr/>
        </p:nvSpPr>
        <p:spPr>
          <a:xfrm>
            <a:off x="355150" y="1412700"/>
            <a:ext cx="52740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Noisy earthquake signal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(EQ + noise signal)</a:t>
            </a:r>
            <a:endParaRPr sz="1800">
              <a:solidFill>
                <a:schemeClr val="accent3"/>
              </a:solidFill>
              <a:latin typeface="Proxima Nova"/>
              <a:ea typeface="Proxima Nova"/>
              <a:cs typeface="Proxima Nova"/>
              <a:sym typeface="Proxima Nova"/>
            </a:endParaRPr>
          </a:p>
        </p:txBody>
      </p:sp>
      <p:pic>
        <p:nvPicPr>
          <p:cNvPr id="227" name="Google Shape;227;p30"/>
          <p:cNvPicPr preferRelativeResize="0"/>
          <p:nvPr/>
        </p:nvPicPr>
        <p:blipFill rotWithShape="1">
          <a:blip r:embed="rId3">
            <a:alphaModFix/>
          </a:blip>
          <a:srcRect b="67921" l="0" r="0" t="0"/>
          <a:stretch/>
        </p:blipFill>
        <p:spPr>
          <a:xfrm>
            <a:off x="4498100" y="1875438"/>
            <a:ext cx="4680000" cy="982800"/>
          </a:xfrm>
          <a:prstGeom prst="rect">
            <a:avLst/>
          </a:prstGeom>
          <a:noFill/>
          <a:ln>
            <a:noFill/>
          </a:ln>
        </p:spPr>
      </p:pic>
      <p:pic>
        <p:nvPicPr>
          <p:cNvPr id="228" name="Google Shape;228;p30"/>
          <p:cNvPicPr preferRelativeResize="0"/>
          <p:nvPr/>
        </p:nvPicPr>
        <p:blipFill rotWithShape="1">
          <a:blip r:embed="rId3">
            <a:alphaModFix/>
          </a:blip>
          <a:srcRect b="2107" l="1670" r="-1670" t="65814"/>
          <a:stretch/>
        </p:blipFill>
        <p:spPr>
          <a:xfrm>
            <a:off x="-50025" y="2003225"/>
            <a:ext cx="4680000" cy="1004400"/>
          </a:xfrm>
          <a:prstGeom prst="rect">
            <a:avLst/>
          </a:prstGeom>
          <a:noFill/>
          <a:ln>
            <a:noFill/>
          </a:ln>
        </p:spPr>
      </p:pic>
      <p:sp>
        <p:nvSpPr>
          <p:cNvPr id="229" name="Google Shape;229;p30"/>
          <p:cNvSpPr txBox="1"/>
          <p:nvPr/>
        </p:nvSpPr>
        <p:spPr>
          <a:xfrm>
            <a:off x="5123700" y="1739750"/>
            <a:ext cx="32952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Denoised</a:t>
            </a:r>
            <a:r>
              <a:rPr lang="de" sz="1800">
                <a:solidFill>
                  <a:schemeClr val="accent3"/>
                </a:solidFill>
                <a:latin typeface="Proxima Nova"/>
                <a:ea typeface="Proxima Nova"/>
                <a:cs typeface="Proxima Nova"/>
                <a:sym typeface="Proxima Nova"/>
              </a:rPr>
              <a:t> earthquake signal</a:t>
            </a:r>
            <a:endParaRPr sz="1800">
              <a:solidFill>
                <a:schemeClr val="accent3"/>
              </a:solidFill>
              <a:latin typeface="Proxima Nova"/>
              <a:ea typeface="Proxima Nova"/>
              <a:cs typeface="Proxima Nova"/>
              <a:sym typeface="Proxima Nova"/>
            </a:endParaRPr>
          </a:p>
        </p:txBody>
      </p:sp>
      <p:sp>
        <p:nvSpPr>
          <p:cNvPr id="230" name="Google Shape;230;p30"/>
          <p:cNvSpPr/>
          <p:nvPr/>
        </p:nvSpPr>
        <p:spPr>
          <a:xfrm>
            <a:off x="4360575" y="2391425"/>
            <a:ext cx="520200" cy="22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Evaluation - comparing denoised to true/clean EQ signal</a:t>
            </a:r>
            <a:endParaRPr/>
          </a:p>
        </p:txBody>
      </p:sp>
      <p:sp>
        <p:nvSpPr>
          <p:cNvPr id="236" name="Google Shape;236;p31"/>
          <p:cNvSpPr txBox="1"/>
          <p:nvPr/>
        </p:nvSpPr>
        <p:spPr>
          <a:xfrm>
            <a:off x="5069150" y="2484225"/>
            <a:ext cx="29037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Noise signal</a:t>
            </a:r>
            <a:endParaRPr sz="1800">
              <a:solidFill>
                <a:schemeClr val="accent3"/>
              </a:solidFill>
              <a:latin typeface="Proxima Nova"/>
              <a:ea typeface="Proxima Nova"/>
              <a:cs typeface="Proxima Nova"/>
              <a:sym typeface="Proxima Nova"/>
            </a:endParaRPr>
          </a:p>
        </p:txBody>
      </p:sp>
      <p:sp>
        <p:nvSpPr>
          <p:cNvPr id="237" name="Google Shape;237;p31"/>
          <p:cNvSpPr txBox="1"/>
          <p:nvPr/>
        </p:nvSpPr>
        <p:spPr>
          <a:xfrm>
            <a:off x="355150" y="1412700"/>
            <a:ext cx="52740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Noisy earthquake signal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(EQ + noise signal)</a:t>
            </a:r>
            <a:endParaRPr sz="1800">
              <a:solidFill>
                <a:schemeClr val="accent3"/>
              </a:solidFill>
              <a:latin typeface="Proxima Nova"/>
              <a:ea typeface="Proxima Nova"/>
              <a:cs typeface="Proxima Nova"/>
              <a:sym typeface="Proxima Nova"/>
            </a:endParaRPr>
          </a:p>
        </p:txBody>
      </p:sp>
      <p:pic>
        <p:nvPicPr>
          <p:cNvPr id="238" name="Google Shape;238;p31"/>
          <p:cNvPicPr preferRelativeResize="0"/>
          <p:nvPr/>
        </p:nvPicPr>
        <p:blipFill rotWithShape="1">
          <a:blip r:embed="rId3">
            <a:alphaModFix/>
          </a:blip>
          <a:srcRect b="67921" l="0" r="0" t="0"/>
          <a:stretch/>
        </p:blipFill>
        <p:spPr>
          <a:xfrm>
            <a:off x="4498100" y="1875438"/>
            <a:ext cx="4680000" cy="982800"/>
          </a:xfrm>
          <a:prstGeom prst="rect">
            <a:avLst/>
          </a:prstGeom>
          <a:noFill/>
          <a:ln>
            <a:noFill/>
          </a:ln>
        </p:spPr>
      </p:pic>
      <p:pic>
        <p:nvPicPr>
          <p:cNvPr id="239" name="Google Shape;239;p31"/>
          <p:cNvPicPr preferRelativeResize="0"/>
          <p:nvPr/>
        </p:nvPicPr>
        <p:blipFill rotWithShape="1">
          <a:blip r:embed="rId3">
            <a:alphaModFix/>
          </a:blip>
          <a:srcRect b="2107" l="1670" r="-1670" t="65814"/>
          <a:stretch/>
        </p:blipFill>
        <p:spPr>
          <a:xfrm>
            <a:off x="-50025" y="2003225"/>
            <a:ext cx="4680000" cy="1004400"/>
          </a:xfrm>
          <a:prstGeom prst="rect">
            <a:avLst/>
          </a:prstGeom>
          <a:noFill/>
          <a:ln>
            <a:noFill/>
          </a:ln>
        </p:spPr>
      </p:pic>
      <p:sp>
        <p:nvSpPr>
          <p:cNvPr id="240" name="Google Shape;240;p31"/>
          <p:cNvSpPr txBox="1"/>
          <p:nvPr/>
        </p:nvSpPr>
        <p:spPr>
          <a:xfrm>
            <a:off x="5123700" y="1739750"/>
            <a:ext cx="35232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Denoised</a:t>
            </a:r>
            <a:r>
              <a:rPr lang="de" sz="1800">
                <a:solidFill>
                  <a:schemeClr val="accent3"/>
                </a:solidFill>
                <a:latin typeface="Proxima Nova"/>
                <a:ea typeface="Proxima Nova"/>
                <a:cs typeface="Proxima Nova"/>
                <a:sym typeface="Proxima Nova"/>
              </a:rPr>
              <a:t> earthquake signal</a:t>
            </a:r>
            <a:endParaRPr sz="1800">
              <a:solidFill>
                <a:schemeClr val="accent3"/>
              </a:solidFill>
              <a:latin typeface="Proxima Nova"/>
              <a:ea typeface="Proxima Nova"/>
              <a:cs typeface="Proxima Nova"/>
              <a:sym typeface="Proxima Nova"/>
            </a:endParaRPr>
          </a:p>
        </p:txBody>
      </p:sp>
      <p:sp>
        <p:nvSpPr>
          <p:cNvPr id="241" name="Google Shape;241;p31"/>
          <p:cNvSpPr/>
          <p:nvPr/>
        </p:nvSpPr>
        <p:spPr>
          <a:xfrm>
            <a:off x="4360575" y="2391425"/>
            <a:ext cx="520200" cy="22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242" name="Google Shape;242;p31"/>
          <p:cNvCxnSpPr/>
          <p:nvPr/>
        </p:nvCxnSpPr>
        <p:spPr>
          <a:xfrm>
            <a:off x="5257475" y="1283400"/>
            <a:ext cx="991200" cy="1194300"/>
          </a:xfrm>
          <a:prstGeom prst="straightConnector1">
            <a:avLst/>
          </a:prstGeom>
          <a:noFill/>
          <a:ln cap="flat" cmpd="sng" w="9525">
            <a:solidFill>
              <a:schemeClr val="dk2"/>
            </a:solidFill>
            <a:prstDash val="solid"/>
            <a:round/>
            <a:headEnd len="med" w="med" type="none"/>
            <a:tailEnd len="med" w="med" type="triangle"/>
          </a:ln>
        </p:spPr>
      </p:cxnSp>
      <p:cxnSp>
        <p:nvCxnSpPr>
          <p:cNvPr id="243" name="Google Shape;243;p31"/>
          <p:cNvCxnSpPr/>
          <p:nvPr/>
        </p:nvCxnSpPr>
        <p:spPr>
          <a:xfrm flipH="1" rot="10800000">
            <a:off x="4375450" y="2764150"/>
            <a:ext cx="1898100" cy="892800"/>
          </a:xfrm>
          <a:prstGeom prst="straightConnector1">
            <a:avLst/>
          </a:prstGeom>
          <a:noFill/>
          <a:ln cap="flat" cmpd="sng" w="9525">
            <a:solidFill>
              <a:schemeClr val="dk2"/>
            </a:solidFill>
            <a:prstDash val="solid"/>
            <a:round/>
            <a:headEnd len="med" w="med" type="none"/>
            <a:tailEnd len="med" w="med" type="triangle"/>
          </a:ln>
        </p:spPr>
      </p:cxnSp>
      <p:sp>
        <p:nvSpPr>
          <p:cNvPr id="244" name="Google Shape;244;p31"/>
          <p:cNvSpPr txBox="1"/>
          <p:nvPr/>
        </p:nvSpPr>
        <p:spPr>
          <a:xfrm>
            <a:off x="4063275" y="989575"/>
            <a:ext cx="285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Onset of EQ signal</a:t>
            </a:r>
            <a:endParaRPr sz="1800">
              <a:solidFill>
                <a:schemeClr val="accent3"/>
              </a:solidFill>
              <a:latin typeface="Proxima Nova"/>
              <a:ea typeface="Proxima Nova"/>
              <a:cs typeface="Proxima Nova"/>
              <a:sym typeface="Proxima Nova"/>
            </a:endParaRPr>
          </a:p>
        </p:txBody>
      </p:sp>
      <p:sp>
        <p:nvSpPr>
          <p:cNvPr id="245" name="Google Shape;245;p31"/>
          <p:cNvSpPr txBox="1"/>
          <p:nvPr/>
        </p:nvSpPr>
        <p:spPr>
          <a:xfrm>
            <a:off x="3308875" y="3671800"/>
            <a:ext cx="285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Peak amplitude</a:t>
            </a:r>
            <a:endParaRPr sz="1800">
              <a:solidFill>
                <a:schemeClr val="accent3"/>
              </a:solidFill>
              <a:latin typeface="Proxima Nova"/>
              <a:ea typeface="Proxima Nova"/>
              <a:cs typeface="Proxima Nova"/>
              <a:sym typeface="Proxima Nova"/>
            </a:endParaRPr>
          </a:p>
        </p:txBody>
      </p:sp>
      <p:sp>
        <p:nvSpPr>
          <p:cNvPr id="246" name="Google Shape;246;p31"/>
          <p:cNvSpPr/>
          <p:nvPr/>
        </p:nvSpPr>
        <p:spPr>
          <a:xfrm rot="-5400000">
            <a:off x="6539500" y="2520675"/>
            <a:ext cx="450900" cy="982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47" name="Google Shape;247;p31"/>
          <p:cNvSpPr txBox="1"/>
          <p:nvPr/>
        </p:nvSpPr>
        <p:spPr>
          <a:xfrm>
            <a:off x="6052825" y="3195250"/>
            <a:ext cx="285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Waveform similarity</a:t>
            </a:r>
            <a:endParaRPr sz="1800">
              <a:solidFill>
                <a:schemeClr val="accent3"/>
              </a:solidFill>
              <a:latin typeface="Proxima Nova"/>
              <a:ea typeface="Proxima Nova"/>
              <a:cs typeface="Proxima Nova"/>
              <a:sym typeface="Proxima Nova"/>
            </a:endParaRPr>
          </a:p>
        </p:txBody>
      </p:sp>
      <p:sp>
        <p:nvSpPr>
          <p:cNvPr id="248" name="Google Shape;248;p31"/>
          <p:cNvSpPr txBox="1"/>
          <p:nvPr/>
        </p:nvSpPr>
        <p:spPr>
          <a:xfrm>
            <a:off x="355150" y="4231750"/>
            <a:ext cx="81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Benchmarking against conventional tools (digital filter) and </a:t>
            </a:r>
            <a:r>
              <a:rPr lang="de" sz="1800">
                <a:solidFill>
                  <a:schemeClr val="accent3"/>
                </a:solidFill>
                <a:latin typeface="Proxima Nova"/>
                <a:ea typeface="Proxima Nova"/>
                <a:cs typeface="Proxima Nova"/>
                <a:sym typeface="Proxima Nova"/>
              </a:rPr>
              <a:t>existing</a:t>
            </a:r>
            <a:r>
              <a:rPr lang="de" sz="1800">
                <a:solidFill>
                  <a:schemeClr val="accent3"/>
                </a:solidFill>
                <a:latin typeface="Proxima Nova"/>
                <a:ea typeface="Proxima Nova"/>
                <a:cs typeface="Proxima Nova"/>
                <a:sym typeface="Proxima Nova"/>
              </a:rPr>
              <a:t> DL denoiser</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Organisation</a:t>
            </a:r>
            <a:endParaRPr/>
          </a:p>
          <a:p>
            <a:pPr indent="-342900" lvl="0" marL="457200" rtl="0" algn="l">
              <a:spcBef>
                <a:spcPts val="0"/>
              </a:spcBef>
              <a:spcAft>
                <a:spcPts val="0"/>
              </a:spcAft>
              <a:buSzPts val="1800"/>
              <a:buChar char="●"/>
            </a:pPr>
            <a:r>
              <a:rPr lang="de"/>
              <a:t>Intro: earthquakes and their recordings, key parameters</a:t>
            </a:r>
            <a:endParaRPr/>
          </a:p>
          <a:p>
            <a:pPr indent="-342900" lvl="0" marL="457200" rtl="0" algn="l">
              <a:spcBef>
                <a:spcPts val="0"/>
              </a:spcBef>
              <a:spcAft>
                <a:spcPts val="0"/>
              </a:spcAft>
              <a:buSzPts val="1800"/>
              <a:buChar char="●"/>
            </a:pPr>
            <a:r>
              <a:rPr lang="de"/>
              <a:t>Swiss seismic network and earthquakes</a:t>
            </a:r>
            <a:endParaRPr/>
          </a:p>
          <a:p>
            <a:pPr indent="-342900" lvl="0" marL="457200" rtl="0" algn="l">
              <a:spcBef>
                <a:spcPts val="0"/>
              </a:spcBef>
              <a:spcAft>
                <a:spcPts val="0"/>
              </a:spcAft>
              <a:buSzPts val="1800"/>
              <a:buChar char="●"/>
            </a:pPr>
            <a:r>
              <a:rPr lang="de"/>
              <a:t>Data set</a:t>
            </a:r>
            <a:endParaRPr/>
          </a:p>
          <a:p>
            <a:pPr indent="-342900" lvl="0" marL="457200" rtl="0" algn="l">
              <a:spcBef>
                <a:spcPts val="0"/>
              </a:spcBef>
              <a:spcAft>
                <a:spcPts val="0"/>
              </a:spcAft>
              <a:buSzPts val="1800"/>
              <a:buChar char="●"/>
            </a:pPr>
            <a:r>
              <a:rPr lang="de"/>
              <a:t>Task &amp; Evaluation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Where to start?</a:t>
            </a:r>
            <a:endParaRPr/>
          </a:p>
        </p:txBody>
      </p:sp>
      <p:sp>
        <p:nvSpPr>
          <p:cNvPr id="254" name="Google Shape;25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5" name="Google Shape;255;p32"/>
          <p:cNvPicPr preferRelativeResize="0"/>
          <p:nvPr/>
        </p:nvPicPr>
        <p:blipFill>
          <a:blip r:embed="rId3">
            <a:alphaModFix/>
          </a:blip>
          <a:stretch>
            <a:fillRect/>
          </a:stretch>
        </p:blipFill>
        <p:spPr>
          <a:xfrm>
            <a:off x="3271425" y="3835282"/>
            <a:ext cx="5769301" cy="896368"/>
          </a:xfrm>
          <a:prstGeom prst="rect">
            <a:avLst/>
          </a:prstGeom>
          <a:noFill/>
          <a:ln>
            <a:noFill/>
          </a:ln>
        </p:spPr>
      </p:pic>
      <p:pic>
        <p:nvPicPr>
          <p:cNvPr id="256" name="Google Shape;256;p32"/>
          <p:cNvPicPr preferRelativeResize="0"/>
          <p:nvPr/>
        </p:nvPicPr>
        <p:blipFill>
          <a:blip r:embed="rId4">
            <a:alphaModFix/>
          </a:blip>
          <a:stretch>
            <a:fillRect/>
          </a:stretch>
        </p:blipFill>
        <p:spPr>
          <a:xfrm>
            <a:off x="403825" y="2991900"/>
            <a:ext cx="3555975" cy="1036725"/>
          </a:xfrm>
          <a:prstGeom prst="rect">
            <a:avLst/>
          </a:prstGeom>
          <a:noFill/>
          <a:ln>
            <a:noFill/>
          </a:ln>
        </p:spPr>
      </p:pic>
      <p:pic>
        <p:nvPicPr>
          <p:cNvPr id="257" name="Google Shape;257;p32"/>
          <p:cNvPicPr preferRelativeResize="0"/>
          <p:nvPr/>
        </p:nvPicPr>
        <p:blipFill>
          <a:blip r:embed="rId5">
            <a:alphaModFix/>
          </a:blip>
          <a:stretch>
            <a:fillRect/>
          </a:stretch>
        </p:blipFill>
        <p:spPr>
          <a:xfrm>
            <a:off x="4930400" y="419325"/>
            <a:ext cx="4167826" cy="826275"/>
          </a:xfrm>
          <a:prstGeom prst="rect">
            <a:avLst/>
          </a:prstGeom>
          <a:noFill/>
          <a:ln>
            <a:noFill/>
          </a:ln>
        </p:spPr>
      </p:pic>
      <p:pic>
        <p:nvPicPr>
          <p:cNvPr id="258" name="Google Shape;258;p32"/>
          <p:cNvPicPr preferRelativeResize="0"/>
          <p:nvPr/>
        </p:nvPicPr>
        <p:blipFill>
          <a:blip r:embed="rId6">
            <a:alphaModFix/>
          </a:blip>
          <a:stretch>
            <a:fillRect/>
          </a:stretch>
        </p:blipFill>
        <p:spPr>
          <a:xfrm>
            <a:off x="3247225" y="1390850"/>
            <a:ext cx="5697076" cy="703275"/>
          </a:xfrm>
          <a:prstGeom prst="rect">
            <a:avLst/>
          </a:prstGeom>
          <a:noFill/>
          <a:ln>
            <a:noFill/>
          </a:ln>
        </p:spPr>
      </p:pic>
      <p:pic>
        <p:nvPicPr>
          <p:cNvPr id="259" name="Google Shape;259;p32"/>
          <p:cNvPicPr preferRelativeResize="0"/>
          <p:nvPr/>
        </p:nvPicPr>
        <p:blipFill>
          <a:blip r:embed="rId7">
            <a:alphaModFix/>
          </a:blip>
          <a:stretch>
            <a:fillRect/>
          </a:stretch>
        </p:blipFill>
        <p:spPr>
          <a:xfrm>
            <a:off x="3992496" y="2882975"/>
            <a:ext cx="4951799" cy="750850"/>
          </a:xfrm>
          <a:prstGeom prst="rect">
            <a:avLst/>
          </a:prstGeom>
          <a:noFill/>
          <a:ln>
            <a:noFill/>
          </a:ln>
        </p:spPr>
      </p:pic>
      <p:sp>
        <p:nvSpPr>
          <p:cNvPr id="260" name="Google Shape;260;p32"/>
          <p:cNvSpPr txBox="1"/>
          <p:nvPr/>
        </p:nvSpPr>
        <p:spPr>
          <a:xfrm>
            <a:off x="3216225" y="1381925"/>
            <a:ext cx="5769300" cy="9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261" name="Google Shape;261;p32"/>
          <p:cNvSpPr txBox="1"/>
          <p:nvPr/>
        </p:nvSpPr>
        <p:spPr>
          <a:xfrm>
            <a:off x="5075325" y="1549250"/>
            <a:ext cx="3910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de" sz="1300">
                <a:solidFill>
                  <a:schemeClr val="accent3"/>
                </a:solidFill>
                <a:latin typeface="Proxima Nova"/>
                <a:ea typeface="Proxima Nova"/>
                <a:cs typeface="Proxima Nova"/>
                <a:sym typeface="Proxima Nova"/>
              </a:rPr>
              <a:t>model available for baseline comparison</a:t>
            </a:r>
            <a:endParaRPr i="1" sz="1300">
              <a:solidFill>
                <a:schemeClr val="accent3"/>
              </a:solidFill>
              <a:latin typeface="Proxima Nova"/>
              <a:ea typeface="Proxima Nova"/>
              <a:cs typeface="Proxima Nova"/>
              <a:sym typeface="Proxima Nova"/>
            </a:endParaRPr>
          </a:p>
        </p:txBody>
      </p:sp>
      <p:sp>
        <p:nvSpPr>
          <p:cNvPr id="262" name="Google Shape;262;p32"/>
          <p:cNvSpPr txBox="1"/>
          <p:nvPr/>
        </p:nvSpPr>
        <p:spPr>
          <a:xfrm>
            <a:off x="285050" y="2195650"/>
            <a:ext cx="3569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de" sz="1800">
                <a:solidFill>
                  <a:schemeClr val="accent3"/>
                </a:solidFill>
                <a:latin typeface="Proxima Nova"/>
                <a:ea typeface="Proxima Nova"/>
                <a:cs typeface="Proxima Nova"/>
                <a:sym typeface="Proxima Nova"/>
              </a:rPr>
              <a:t>Approaches from other fields, time series decomposition?</a:t>
            </a:r>
            <a:endParaRPr i="1" sz="1800">
              <a:solidFill>
                <a:schemeClr val="accent3"/>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8" name="Google Shape;26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9" name="Google Shape;269;p33"/>
          <p:cNvPicPr preferRelativeResize="0"/>
          <p:nvPr/>
        </p:nvPicPr>
        <p:blipFill rotWithShape="1">
          <a:blip r:embed="rId3">
            <a:alphaModFix/>
          </a:blip>
          <a:srcRect b="7315" l="3155" r="7446" t="9930"/>
          <a:stretch/>
        </p:blipFill>
        <p:spPr>
          <a:xfrm>
            <a:off x="2522200" y="104050"/>
            <a:ext cx="3978774" cy="49105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5" name="Google Shape;27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www.iris.edu/earthquake for more animations.&#10;Modern seismometers include 3 elements to determine the simultaneous movement in 3 directions: up-down, north-south,and east-west. Each direction of movement gives information about the earthquake. This animation shows both the movement of the three basic waves (P, S, and surface) and the effect of the waves on a building. The three seismograms produced by a modern seismograph station show that the P wave is more visible on the vertical component and the S wave amplitude is larger on the horizontal components.&#10;&#10;We emphasize that seismic waves traveling away from an earthquake occur everywhere, not just at seismic stations.&#10;&#10;Reviewed and narrated by Wendy Bohon, Informal education specialist,  Incorporated Research Institutions for Seismology.&#10;Animated by Jenda Johnson, Earth Sciences Animated.&#10;Reviewed by Danielle Sumy, Incorporated Research Institutions for Seismology.&#10;Made possible by support from the National Science Foundation.&#10;Music:  “On the Passing of Time”, Kevin MacLeod." id="276" name="Google Shape;276;p34" title="3-component Seismograms—Capturing the motion of an earthquake. (Educational)">
            <a:hlinkClick r:id="rId3"/>
          </p:cNvPr>
          <p:cNvPicPr preferRelativeResize="0"/>
          <p:nvPr/>
        </p:nvPicPr>
        <p:blipFill>
          <a:blip r:embed="rId4">
            <a:alphaModFix/>
          </a:blip>
          <a:stretch>
            <a:fillRect/>
          </a:stretch>
        </p:blipFill>
        <p:spPr>
          <a:xfrm>
            <a:off x="1009800" y="1347825"/>
            <a:ext cx="5399925" cy="3037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35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Organisation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35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Intro</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Earthquake data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rotWithShape="1">
          <a:blip r:embed="rId3">
            <a:alphaModFix/>
          </a:blip>
          <a:srcRect b="11849" l="13496" r="10636" t="13103"/>
          <a:stretch/>
        </p:blipFill>
        <p:spPr>
          <a:xfrm>
            <a:off x="1134750" y="1152475"/>
            <a:ext cx="6610224" cy="3678124"/>
          </a:xfrm>
          <a:prstGeom prst="rect">
            <a:avLst/>
          </a:prstGeom>
          <a:noFill/>
          <a:ln>
            <a:noFill/>
          </a:ln>
        </p:spPr>
      </p:pic>
      <p:sp>
        <p:nvSpPr>
          <p:cNvPr id="85" name="Google Shape;85;p17"/>
          <p:cNvSpPr txBox="1"/>
          <p:nvPr/>
        </p:nvSpPr>
        <p:spPr>
          <a:xfrm>
            <a:off x="4048400" y="1417200"/>
            <a:ext cx="3795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de" sz="1800">
                <a:solidFill>
                  <a:schemeClr val="accent3"/>
                </a:solidFill>
                <a:latin typeface="Proxima Nova"/>
                <a:ea typeface="Proxima Nova"/>
                <a:cs typeface="Proxima Nova"/>
                <a:sym typeface="Proxima Nova"/>
              </a:rPr>
              <a:t>Seismogram</a:t>
            </a:r>
            <a:r>
              <a:rPr lang="de" sz="1800">
                <a:solidFill>
                  <a:schemeClr val="accent3"/>
                </a:solidFill>
                <a:latin typeface="Proxima Nova"/>
                <a:ea typeface="Proxima Nova"/>
                <a:cs typeface="Proxima Nova"/>
                <a:sym typeface="Proxima Nova"/>
              </a:rPr>
              <a:t> showing recorded ground motion over time</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Earthquake recordings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A cow and a tree in this narrated cartoon for fun and to emphasize that seismic waves traveling away from an earthquake occur everywhere, not just at seismic stations A, B, C, and D. A person would feel a large earthquake only at station A near the epicenter. Stations B, C, D, and the cow are too far from the earthquake to feel the seismic waves though sensitive equipment records their arrival.&#10;&#10;Narrated by Dr. Wendy Bohon, Informal Education Specialist, IRIS&#10;Animation by Jenda Johnson, Earth Sciences Animated" id="92" name="Google Shape;92;p18" title="4-Station Seismograph Network Records Earthquake (Educational)">
            <a:hlinkClick r:id="rId3"/>
          </p:cNvPr>
          <p:cNvPicPr preferRelativeResize="0"/>
          <p:nvPr/>
        </p:nvPicPr>
        <p:blipFill>
          <a:blip r:embed="rId4">
            <a:alphaModFix/>
          </a:blip>
          <a:stretch>
            <a:fillRect/>
          </a:stretch>
        </p:blipFill>
        <p:spPr>
          <a:xfrm>
            <a:off x="856325" y="1152475"/>
            <a:ext cx="6592350" cy="370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9"/>
          <p:cNvPicPr preferRelativeResize="0"/>
          <p:nvPr/>
        </p:nvPicPr>
        <p:blipFill rotWithShape="1">
          <a:blip r:embed="rId3">
            <a:alphaModFix/>
          </a:blip>
          <a:srcRect b="11849" l="13496" r="10636" t="13103"/>
          <a:stretch/>
        </p:blipFill>
        <p:spPr>
          <a:xfrm>
            <a:off x="1134750" y="1152475"/>
            <a:ext cx="6610224" cy="3678124"/>
          </a:xfrm>
          <a:prstGeom prst="rect">
            <a:avLst/>
          </a:prstGeom>
          <a:noFill/>
          <a:ln>
            <a:noFill/>
          </a:ln>
        </p:spPr>
      </p:pic>
      <p:sp>
        <p:nvSpPr>
          <p:cNvPr id="100" name="Google Shape;100;p19"/>
          <p:cNvSpPr txBox="1"/>
          <p:nvPr/>
        </p:nvSpPr>
        <p:spPr>
          <a:xfrm>
            <a:off x="4048400" y="1417200"/>
            <a:ext cx="3795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de" sz="1800">
                <a:solidFill>
                  <a:schemeClr val="accent3"/>
                </a:solidFill>
                <a:latin typeface="Proxima Nova"/>
                <a:ea typeface="Proxima Nova"/>
                <a:cs typeface="Proxima Nova"/>
                <a:sym typeface="Proxima Nova"/>
              </a:rPr>
              <a:t>Seismogram</a:t>
            </a:r>
            <a:r>
              <a:rPr lang="de" sz="1800">
                <a:solidFill>
                  <a:schemeClr val="accent3"/>
                </a:solidFill>
                <a:latin typeface="Proxima Nova"/>
                <a:ea typeface="Proxima Nova"/>
                <a:cs typeface="Proxima Nova"/>
                <a:sym typeface="Proxima Nova"/>
              </a:rPr>
              <a:t> showing recorded ground motion over time</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cxnSp>
        <p:nvCxnSpPr>
          <p:cNvPr id="101" name="Google Shape;101;p19"/>
          <p:cNvCxnSpPr/>
          <p:nvPr/>
        </p:nvCxnSpPr>
        <p:spPr>
          <a:xfrm>
            <a:off x="1100050" y="2279400"/>
            <a:ext cx="351900" cy="5598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9"/>
          <p:cNvCxnSpPr/>
          <p:nvPr/>
        </p:nvCxnSpPr>
        <p:spPr>
          <a:xfrm>
            <a:off x="2512300" y="2190200"/>
            <a:ext cx="319500" cy="55380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9"/>
          <p:cNvSpPr txBox="1"/>
          <p:nvPr/>
        </p:nvSpPr>
        <p:spPr>
          <a:xfrm>
            <a:off x="562350" y="1911525"/>
            <a:ext cx="1615500" cy="2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P wave</a:t>
            </a:r>
            <a:endParaRPr sz="1800">
              <a:solidFill>
                <a:schemeClr val="accent3"/>
              </a:solidFill>
              <a:latin typeface="Proxima Nova"/>
              <a:ea typeface="Proxima Nova"/>
              <a:cs typeface="Proxima Nova"/>
              <a:sym typeface="Proxima Nova"/>
            </a:endParaRPr>
          </a:p>
        </p:txBody>
      </p:sp>
      <p:sp>
        <p:nvSpPr>
          <p:cNvPr id="104" name="Google Shape;104;p19"/>
          <p:cNvSpPr txBox="1"/>
          <p:nvPr/>
        </p:nvSpPr>
        <p:spPr>
          <a:xfrm>
            <a:off x="1980850" y="1833525"/>
            <a:ext cx="1615500" cy="2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S wave</a:t>
            </a:r>
            <a:endParaRPr sz="1800">
              <a:solidFill>
                <a:schemeClr val="accent3"/>
              </a:solidFill>
              <a:latin typeface="Proxima Nova"/>
              <a:ea typeface="Proxima Nova"/>
              <a:cs typeface="Proxima Nova"/>
              <a:sym typeface="Proxima Nova"/>
            </a:endParaRPr>
          </a:p>
        </p:txBody>
      </p:sp>
      <p:sp>
        <p:nvSpPr>
          <p:cNvPr id="105" name="Google Shape;105;p19"/>
          <p:cNvSpPr/>
          <p:nvPr/>
        </p:nvSpPr>
        <p:spPr>
          <a:xfrm rot="-5400000">
            <a:off x="2061450" y="2514700"/>
            <a:ext cx="242700" cy="14619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6" name="Google Shape;106;p19"/>
          <p:cNvSpPr txBox="1"/>
          <p:nvPr/>
        </p:nvSpPr>
        <p:spPr>
          <a:xfrm>
            <a:off x="879575" y="3424050"/>
            <a:ext cx="285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Time difference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 distance </a:t>
            </a:r>
            <a:endParaRPr sz="1800">
              <a:solidFill>
                <a:schemeClr val="accent3"/>
              </a:solidFill>
              <a:latin typeface="Proxima Nova"/>
              <a:ea typeface="Proxima Nova"/>
              <a:cs typeface="Proxima Nova"/>
              <a:sym typeface="Proxima Nova"/>
            </a:endParaRPr>
          </a:p>
        </p:txBody>
      </p:sp>
      <p:cxnSp>
        <p:nvCxnSpPr>
          <p:cNvPr id="107" name="Google Shape;107;p19"/>
          <p:cNvCxnSpPr/>
          <p:nvPr/>
        </p:nvCxnSpPr>
        <p:spPr>
          <a:xfrm flipH="1">
            <a:off x="3151550" y="4058300"/>
            <a:ext cx="891900" cy="604500"/>
          </a:xfrm>
          <a:prstGeom prst="straightConnector1">
            <a:avLst/>
          </a:prstGeom>
          <a:noFill/>
          <a:ln cap="flat" cmpd="sng" w="9525">
            <a:solidFill>
              <a:schemeClr val="dk2"/>
            </a:solidFill>
            <a:prstDash val="solid"/>
            <a:round/>
            <a:headEnd len="med" w="med" type="none"/>
            <a:tailEnd len="med" w="med" type="triangle"/>
          </a:ln>
        </p:spPr>
      </p:cxnSp>
      <p:sp>
        <p:nvSpPr>
          <p:cNvPr id="108" name="Google Shape;108;p19"/>
          <p:cNvSpPr txBox="1"/>
          <p:nvPr/>
        </p:nvSpPr>
        <p:spPr>
          <a:xfrm>
            <a:off x="4211925" y="3726300"/>
            <a:ext cx="3562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Peak amplitude of ground motion → magnitude (&amp; distance)</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Earthquake - Key Parameters</a:t>
            </a:r>
            <a:endParaRPr/>
          </a:p>
        </p:txBody>
      </p:sp>
      <p:sp>
        <p:nvSpPr>
          <p:cNvPr id="114" name="Google Shape;114;p20"/>
          <p:cNvSpPr txBox="1"/>
          <p:nvPr>
            <p:ph idx="1" type="body"/>
          </p:nvPr>
        </p:nvSpPr>
        <p:spPr>
          <a:xfrm>
            <a:off x="311700" y="1152475"/>
            <a:ext cx="5097900" cy="362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de"/>
              <a:t>Location (hypocentre) - triangulation using time difference of P and S arrivals </a:t>
            </a:r>
            <a:r>
              <a:rPr lang="de"/>
              <a:t>from</a:t>
            </a:r>
            <a:r>
              <a:rPr lang="de"/>
              <a:t> several stations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de"/>
              <a:t>Strength (magnitude): estimated from recorded peak amplitude and distance to quake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de"/>
              <a:t>(simple methods)</a:t>
            </a:r>
            <a:endParaRPr/>
          </a:p>
        </p:txBody>
      </p:sp>
      <p:pic>
        <p:nvPicPr>
          <p:cNvPr id="115" name="Google Shape;115;p20"/>
          <p:cNvPicPr preferRelativeResize="0"/>
          <p:nvPr/>
        </p:nvPicPr>
        <p:blipFill>
          <a:blip r:embed="rId3">
            <a:alphaModFix/>
          </a:blip>
          <a:stretch>
            <a:fillRect/>
          </a:stretch>
        </p:blipFill>
        <p:spPr>
          <a:xfrm>
            <a:off x="5271820" y="146595"/>
            <a:ext cx="3799175" cy="2223800"/>
          </a:xfrm>
          <a:prstGeom prst="rect">
            <a:avLst/>
          </a:prstGeom>
          <a:noFill/>
          <a:ln>
            <a:noFill/>
          </a:ln>
        </p:spPr>
      </p:pic>
      <p:sp>
        <p:nvSpPr>
          <p:cNvPr id="116" name="Google Shape;116;p20"/>
          <p:cNvSpPr txBox="1"/>
          <p:nvPr/>
        </p:nvSpPr>
        <p:spPr>
          <a:xfrm>
            <a:off x="8041150" y="1682225"/>
            <a:ext cx="9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USGS</a:t>
            </a:r>
            <a:endParaRPr sz="1800">
              <a:solidFill>
                <a:schemeClr val="accent3"/>
              </a:solidFill>
              <a:latin typeface="Proxima Nova"/>
              <a:ea typeface="Proxima Nova"/>
              <a:cs typeface="Proxima Nova"/>
              <a:sym typeface="Proxima Nova"/>
            </a:endParaRPr>
          </a:p>
        </p:txBody>
      </p:sp>
      <p:pic>
        <p:nvPicPr>
          <p:cNvPr id="117" name="Google Shape;117;p20"/>
          <p:cNvPicPr preferRelativeResize="0"/>
          <p:nvPr/>
        </p:nvPicPr>
        <p:blipFill>
          <a:blip r:embed="rId4">
            <a:alphaModFix/>
          </a:blip>
          <a:stretch>
            <a:fillRect/>
          </a:stretch>
        </p:blipFill>
        <p:spPr>
          <a:xfrm>
            <a:off x="5574500" y="2290500"/>
            <a:ext cx="2590834" cy="2756525"/>
          </a:xfrm>
          <a:prstGeom prst="rect">
            <a:avLst/>
          </a:prstGeom>
          <a:noFill/>
          <a:ln>
            <a:noFill/>
          </a:ln>
        </p:spPr>
      </p:pic>
      <p:sp>
        <p:nvSpPr>
          <p:cNvPr id="118" name="Google Shape;118;p20"/>
          <p:cNvSpPr txBox="1"/>
          <p:nvPr/>
        </p:nvSpPr>
        <p:spPr>
          <a:xfrm>
            <a:off x="8229600" y="4291625"/>
            <a:ext cx="9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USGS</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Improvements</a:t>
            </a:r>
            <a:r>
              <a:rPr lang="de"/>
              <a:t> thanks to ML methods </a:t>
            </a:r>
            <a:endParaRPr/>
          </a:p>
        </p:txBody>
      </p:sp>
      <p:sp>
        <p:nvSpPr>
          <p:cNvPr id="124" name="Google Shape;12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1"/>
          <p:cNvPicPr preferRelativeResize="0"/>
          <p:nvPr/>
        </p:nvPicPr>
        <p:blipFill rotWithShape="1">
          <a:blip r:embed="rId3">
            <a:alphaModFix/>
          </a:blip>
          <a:srcRect b="15051" l="17027" r="3405" t="13683"/>
          <a:stretch/>
        </p:blipFill>
        <p:spPr>
          <a:xfrm>
            <a:off x="809700" y="1070262"/>
            <a:ext cx="7275725" cy="3580826"/>
          </a:xfrm>
          <a:prstGeom prst="rect">
            <a:avLst/>
          </a:prstGeom>
          <a:noFill/>
          <a:ln>
            <a:noFill/>
          </a:ln>
        </p:spPr>
      </p:pic>
      <p:sp>
        <p:nvSpPr>
          <p:cNvPr id="126" name="Google Shape;126;p21"/>
          <p:cNvSpPr txBox="1"/>
          <p:nvPr/>
        </p:nvSpPr>
        <p:spPr>
          <a:xfrm>
            <a:off x="6519450" y="3629700"/>
            <a:ext cx="211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chemeClr val="accent3"/>
                </a:solidFill>
                <a:latin typeface="Proxima Nova"/>
                <a:ea typeface="Proxima Nova"/>
                <a:cs typeface="Proxima Nova"/>
                <a:sym typeface="Proxima Nova"/>
              </a:rPr>
              <a:t>Beroza et al. (2021)</a:t>
            </a:r>
            <a:endParaRPr sz="1800">
              <a:solidFill>
                <a:schemeClr val="accent3"/>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