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8" r:id="rId18"/>
    <p:sldId id="276" r:id="rId19"/>
    <p:sldId id="277" r:id="rId20"/>
    <p:sldId id="280" r:id="rId21"/>
    <p:sldId id="279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9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0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5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05BC-7E2F-4C78-A719-4E1EE0CAC34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2A5A-E514-4185-A7EE-18D7503C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oismLEE/HTML-CSS" TargetMode="External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xpath/index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botframework.org/Selenium2Library/doc/Selenium2Librar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ython.or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botframework/robotframework" TargetMode="External"/><Relationship Id="rId5" Type="http://schemas.openxmlformats.org/officeDocument/2006/relationships/hyperlink" Target="http://robotframework.org/" TargetMode="External"/><Relationship Id="rId4" Type="http://schemas.openxmlformats.org/officeDocument/2006/relationships/hyperlink" Target="http://ironpython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robotframework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python.org/pypi/robotframework-ride/" TargetMode="External"/><Relationship Id="rId4" Type="http://schemas.openxmlformats.org/officeDocument/2006/relationships/hyperlink" Target="http://sourceforge.net/projects/wxpython/files/wxPyth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elenium/2.48.0" TargetMode="External"/><Relationship Id="rId2" Type="http://schemas.openxmlformats.org/officeDocument/2006/relationships/hyperlink" Target="https://pypi.python.org/pypi/decorator/4.0.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robotframework-selenium2library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Robot </a:t>
            </a:r>
            <a:r>
              <a:rPr lang="en-US" sz="6600" b="1" dirty="0" smtClean="0"/>
              <a:t>Framework</a:t>
            </a:r>
            <a:endParaRPr lang="en-US"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37" y="4281055"/>
            <a:ext cx="510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Taoism LEE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55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2500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Working theory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883227" y="3083275"/>
            <a:ext cx="1948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Keyword-Driven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78382" y="2026228"/>
            <a:ext cx="649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Test Object </a:t>
            </a:r>
            <a:r>
              <a:rPr lang="en-US" sz="2000" dirty="0" smtClean="0"/>
              <a:t>: The system under test(SUT), </a:t>
            </a:r>
            <a:r>
              <a:rPr lang="en-US" sz="2000" dirty="0" smtClean="0">
                <a:solidFill>
                  <a:srgbClr val="00B050"/>
                </a:solidFill>
              </a:rPr>
              <a:t>how to locate it ?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8381" y="3044537"/>
            <a:ext cx="702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Actions</a:t>
            </a:r>
            <a:r>
              <a:rPr lang="en-US" sz="2000" dirty="0" smtClean="0"/>
              <a:t>: Simulate the actions user do, provided by all the libraries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8382" y="4062846"/>
            <a:ext cx="40212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Value</a:t>
            </a:r>
            <a:r>
              <a:rPr lang="en-US" sz="2000" dirty="0" smtClean="0"/>
              <a:t>: The parameter user provide</a:t>
            </a:r>
            <a:endParaRPr lang="en-US" sz="2000" dirty="0"/>
          </a:p>
        </p:txBody>
      </p:sp>
      <p:sp>
        <p:nvSpPr>
          <p:cNvPr id="9" name="Left Brace 8"/>
          <p:cNvSpPr/>
          <p:nvPr/>
        </p:nvSpPr>
        <p:spPr>
          <a:xfrm>
            <a:off x="2867891" y="2234046"/>
            <a:ext cx="810491" cy="206779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3227" y="4707082"/>
            <a:ext cx="9850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Theory: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Separate Actions, Objects, and Values as three kinds of keyword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Think of how we do functionalities manually, </a:t>
            </a:r>
            <a:r>
              <a:rPr lang="en-US" sz="2000" dirty="0" err="1" smtClean="0"/>
              <a:t>eg</a:t>
            </a:r>
            <a:r>
              <a:rPr lang="en-US" sz="2000" dirty="0" smtClean="0"/>
              <a:t>. Login procedure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Action act on an object, probably with(out) value </a:t>
            </a:r>
            <a:r>
              <a:rPr lang="en-US" sz="2000" dirty="0" smtClean="0">
                <a:sym typeface="Wingdings" panose="05000000000000000000" pitchFamily="2" charset="2"/>
              </a:rPr>
              <a:t>makes a step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A set of steps makes a test 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5" y="1652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Locate test object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8789" y="4126154"/>
            <a:ext cx="5985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World Wide Web consortium(W3C) was founded 10, 1994 in MIT by Tim </a:t>
            </a:r>
            <a:r>
              <a:rPr lang="en-US" sz="2000" dirty="0" smtClean="0"/>
              <a:t>Berners-Lee</a:t>
            </a:r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It focuses on Web standards and finally forms standard files called W3C </a:t>
            </a:r>
            <a:r>
              <a:rPr lang="en-US" sz="2000" dirty="0" smtClean="0"/>
              <a:t>Recommendations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0" y="2045823"/>
            <a:ext cx="4512593" cy="39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278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Normal </a:t>
            </a:r>
            <a:r>
              <a:rPr lang="en-US" sz="4800" dirty="0"/>
              <a:t>D</a:t>
            </a:r>
            <a:r>
              <a:rPr lang="en-US" sz="4800" dirty="0" smtClean="0"/>
              <a:t>ocument Stream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765463" y="1849507"/>
            <a:ext cx="3993573" cy="31700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&lt;head&gt;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&lt;title&gt;….&lt;/title&gt;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………….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&lt;/head&gt;</a:t>
            </a: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&lt;body&gt;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………….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&lt;/body&gt;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&lt;/html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818259"/>
            <a:ext cx="4849091" cy="40934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&lt;body&gt;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&lt;p&gt;…&lt;/p&gt;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img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=“” /&gt;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&lt;a&gt;…&lt;/a&gt;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&lt;table&gt;…&lt;/table&gt;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&lt;form&gt;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&lt;input type=“” /&gt;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&lt;/form&gt;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&lt;select name=“”&gt;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&lt;option&gt;…&lt;/option&gt;</a:t>
            </a:r>
          </a:p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&lt;option&gt;…&lt;/option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&lt;/select&gt;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&lt;/body&gt;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463" y="5222166"/>
            <a:ext cx="4679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W3C official: </a:t>
            </a:r>
            <a:r>
              <a:rPr lang="en-US" sz="2000" dirty="0">
                <a:hlinkClick r:id="rId2"/>
              </a:rPr>
              <a:t>http://www.w3.org/</a:t>
            </a:r>
            <a:r>
              <a:rPr lang="en-US" sz="2000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099" y="5622276"/>
            <a:ext cx="544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 to: </a:t>
            </a:r>
            <a:r>
              <a:rPr lang="en-US" sz="2000" dirty="0">
                <a:hlinkClick r:id="rId3"/>
              </a:rPr>
              <a:t>https://github.com/TaoismLEE/HTML-CSS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2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716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Locate test object - Locator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36" y="15971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dentifier</a:t>
            </a:r>
          </a:p>
          <a:p>
            <a:r>
              <a:rPr lang="en-US" sz="2000" dirty="0" smtClean="0"/>
              <a:t>id</a:t>
            </a:r>
          </a:p>
          <a:p>
            <a:r>
              <a:rPr lang="en-US" sz="2000" dirty="0"/>
              <a:t>n</a:t>
            </a:r>
            <a:r>
              <a:rPr lang="en-US" sz="2000" dirty="0" smtClean="0"/>
              <a:t>ame</a:t>
            </a:r>
          </a:p>
          <a:p>
            <a:r>
              <a:rPr lang="en-US" sz="2000" dirty="0" err="1" smtClean="0"/>
              <a:t>Xpath</a:t>
            </a:r>
            <a:r>
              <a:rPr lang="en-US" sz="2000" dirty="0" smtClean="0"/>
              <a:t>      // </a:t>
            </a:r>
            <a:r>
              <a:rPr lang="en-US" sz="2000" dirty="0" smtClean="0">
                <a:hlinkClick r:id="rId2"/>
              </a:rPr>
              <a:t>http://www.w3school.com.cn/xpath/index.asp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CSS          // know CSS </a:t>
            </a:r>
            <a:r>
              <a:rPr lang="en-US" sz="2000" dirty="0" err="1" smtClean="0"/>
              <a:t>selecter</a:t>
            </a:r>
            <a:endParaRPr lang="en-US" sz="2000" dirty="0" smtClean="0"/>
          </a:p>
          <a:p>
            <a:r>
              <a:rPr lang="en-US" sz="2000" dirty="0" smtClean="0"/>
              <a:t>DOM</a:t>
            </a:r>
          </a:p>
          <a:p>
            <a:r>
              <a:rPr lang="en-US" sz="2000" dirty="0" smtClean="0"/>
              <a:t>link text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2336" y="4733943"/>
            <a:ext cx="6986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Usually use id, name, </a:t>
            </a:r>
            <a:r>
              <a:rPr lang="en-US" sz="2000" dirty="0" err="1" smtClean="0"/>
              <a:t>xpath</a:t>
            </a:r>
            <a:r>
              <a:rPr lang="en-US" sz="2000" dirty="0" smtClean="0"/>
              <a:t>, and CSS locator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Suggest to use id and 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Use CSS instead of </a:t>
            </a:r>
            <a:r>
              <a:rPr lang="en-US" sz="2000" dirty="0" err="1" smtClean="0"/>
              <a:t>xpath</a:t>
            </a:r>
            <a:r>
              <a:rPr lang="en-US" sz="2000" dirty="0" smtClean="0"/>
              <a:t> if testers familiar with HTML and CSS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99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261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Actions - Libraries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209" y="1870364"/>
            <a:ext cx="10515600" cy="428581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Selenium2Library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All action keywords, refer to link: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robotframework.org/Selenium2Library/doc/Selenium2Library.html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17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7" y="3339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7" y="17528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Tabular test data syntax: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/>
              <a:t>****** Settings ******</a:t>
            </a:r>
          </a:p>
          <a:p>
            <a:pPr marL="0" indent="0">
              <a:buNone/>
            </a:pPr>
            <a:r>
              <a:rPr lang="en-US" sz="2000" dirty="0" smtClean="0"/>
              <a:t>Library	Selenium2Library</a:t>
            </a:r>
          </a:p>
          <a:p>
            <a:pPr marL="0" indent="0">
              <a:buNone/>
            </a:pPr>
            <a:r>
              <a:rPr lang="en-US" sz="2000" dirty="0" smtClean="0"/>
              <a:t>******* Test Cases *****</a:t>
            </a:r>
          </a:p>
          <a:p>
            <a:pPr marL="0" indent="0">
              <a:buNone/>
            </a:pPr>
            <a:r>
              <a:rPr lang="en-US" sz="2000" dirty="0" smtClean="0"/>
              <a:t>Baidu</a:t>
            </a:r>
          </a:p>
          <a:p>
            <a:pPr marL="0" indent="0">
              <a:buNone/>
            </a:pPr>
            <a:r>
              <a:rPr lang="en-US" sz="2000" dirty="0" smtClean="0"/>
              <a:t>	Open Browser	https://www.baidu.com	browser=IE</a:t>
            </a:r>
          </a:p>
        </p:txBody>
      </p:sp>
    </p:spTree>
    <p:extLst>
      <p:ext uri="{BB962C8B-B14F-4D97-AF65-F5344CB8AC3E}">
        <p14:creationId xmlns:p14="http://schemas.microsoft.com/office/powerpoint/2010/main" val="2742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9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8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Customize higher-level keywords: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104209"/>
            <a:ext cx="7079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**** Settings ****              //resource should also import used libraries </a:t>
            </a:r>
          </a:p>
          <a:p>
            <a:r>
              <a:rPr lang="en-US" sz="2000" dirty="0" smtClean="0"/>
              <a:t>Library 	Selenium2Library</a:t>
            </a:r>
          </a:p>
          <a:p>
            <a:endParaRPr lang="en-US" sz="2000" dirty="0"/>
          </a:p>
          <a:p>
            <a:r>
              <a:rPr lang="en-US" sz="2000" dirty="0" smtClean="0"/>
              <a:t>*** Keywords ***</a:t>
            </a:r>
          </a:p>
          <a:p>
            <a:r>
              <a:rPr lang="en-US" sz="2000" dirty="0" smtClean="0"/>
              <a:t>key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Open Browser	https://www.baidu.com	browser=IE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599" y="4535201"/>
            <a:ext cx="70796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**** Settings ****</a:t>
            </a:r>
          </a:p>
          <a:p>
            <a:r>
              <a:rPr lang="en-US" sz="2000" dirty="0" smtClean="0"/>
              <a:t>Library 	Selenium2Library</a:t>
            </a:r>
          </a:p>
          <a:p>
            <a:r>
              <a:rPr lang="en-US" sz="2000" dirty="0" smtClean="0"/>
              <a:t>Resource	  keyword.txt</a:t>
            </a:r>
          </a:p>
          <a:p>
            <a:endParaRPr lang="en-US" sz="2000" dirty="0"/>
          </a:p>
          <a:p>
            <a:r>
              <a:rPr lang="en-US" sz="2000" dirty="0" smtClean="0"/>
              <a:t>*** Test Cases ***</a:t>
            </a:r>
          </a:p>
          <a:p>
            <a:r>
              <a:rPr lang="en-US" sz="2000" dirty="0" err="1" smtClean="0"/>
              <a:t>baidu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15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18" y="292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18" y="16179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Structure chart: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2663786"/>
            <a:ext cx="6591300" cy="39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77" y="22090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097" y="17638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Across OS, platform, and application independent: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55" y="2223336"/>
            <a:ext cx="1853941" cy="1001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18" y="2461461"/>
            <a:ext cx="1692479" cy="763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20" y="2262773"/>
            <a:ext cx="1265383" cy="96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56" y="3563261"/>
            <a:ext cx="1648418" cy="14286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8509" y="3331518"/>
            <a:ext cx="1204964" cy="1216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37" y="3877193"/>
            <a:ext cx="1954853" cy="589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54" y="4801422"/>
            <a:ext cx="1875428" cy="12502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09" y="5005645"/>
            <a:ext cx="1753018" cy="12684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38" y="4991890"/>
            <a:ext cx="1448925" cy="11011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838" y="4793038"/>
            <a:ext cx="1163198" cy="14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91" y="105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91" y="1430915"/>
            <a:ext cx="10515600" cy="5642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100" dirty="0" smtClean="0"/>
              <a:t>Using tags to choose what to execute:</a:t>
            </a:r>
          </a:p>
          <a:p>
            <a:pPr marL="0" indent="0">
              <a:buNone/>
            </a:pPr>
            <a:r>
              <a:rPr lang="en-US" sz="2400" dirty="0"/>
              <a:t>*** Settings ***</a:t>
            </a:r>
          </a:p>
          <a:p>
            <a:pPr marL="0" indent="0">
              <a:buNone/>
            </a:pPr>
            <a:r>
              <a:rPr lang="en-US" sz="2400" dirty="0"/>
              <a:t>Library           Selenium2Library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400" dirty="0"/>
              <a:t>*** Test Cases ***</a:t>
            </a:r>
          </a:p>
          <a:p>
            <a:pPr marL="0" indent="0">
              <a:buNone/>
            </a:pPr>
            <a:r>
              <a:rPr lang="en-US" sz="2400" dirty="0"/>
              <a:t>open </a:t>
            </a:r>
            <a:r>
              <a:rPr lang="en-US" sz="2400" dirty="0" err="1"/>
              <a:t>baidu</a:t>
            </a:r>
            <a:r>
              <a:rPr lang="en-US" sz="2400" dirty="0"/>
              <a:t> using IE</a:t>
            </a:r>
          </a:p>
          <a:p>
            <a:pPr marL="0" indent="0">
              <a:buNone/>
            </a:pPr>
            <a:r>
              <a:rPr lang="en-US" sz="2400" dirty="0"/>
              <a:t>    [Tags]    </a:t>
            </a:r>
            <a:r>
              <a:rPr lang="en-US" sz="2400" dirty="0" err="1"/>
              <a:t>ie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Open Browser    https://www.baidu.com    IE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2400" dirty="0"/>
              <a:t>open </a:t>
            </a:r>
            <a:r>
              <a:rPr lang="en-US" sz="2400" dirty="0" err="1"/>
              <a:t>baidu</a:t>
            </a:r>
            <a:r>
              <a:rPr lang="en-US" sz="2400" dirty="0"/>
              <a:t> using chrome</a:t>
            </a:r>
          </a:p>
          <a:p>
            <a:pPr marL="0" indent="0">
              <a:buNone/>
            </a:pPr>
            <a:r>
              <a:rPr lang="en-US" sz="2400" dirty="0"/>
              <a:t>    [Tags]    chrome</a:t>
            </a:r>
          </a:p>
          <a:p>
            <a:pPr marL="0" indent="0">
              <a:buNone/>
            </a:pPr>
            <a:r>
              <a:rPr lang="en-US" sz="2400" dirty="0"/>
              <a:t>    Open Browser    https://www.baidu.com    chrome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2400" dirty="0"/>
              <a:t>open </a:t>
            </a:r>
            <a:r>
              <a:rPr lang="en-US" sz="2400" dirty="0" err="1"/>
              <a:t>baidu</a:t>
            </a:r>
            <a:r>
              <a:rPr lang="en-US" sz="2400" dirty="0"/>
              <a:t> using </a:t>
            </a:r>
            <a:r>
              <a:rPr lang="en-US" sz="2400" dirty="0" err="1"/>
              <a:t>firefox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[Tags]    </a:t>
            </a:r>
            <a:r>
              <a:rPr lang="en-US" sz="2400" dirty="0" err="1"/>
              <a:t>firefox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Open Browser    https://www.baidu.com    browser=</a:t>
            </a:r>
            <a:r>
              <a:rPr lang="en-US" sz="2400" dirty="0" err="1"/>
              <a:t>firefox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4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Content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Definition</a:t>
            </a:r>
          </a:p>
          <a:p>
            <a:r>
              <a:rPr lang="en-US" altLang="zh-CN" sz="3200" dirty="0"/>
              <a:t>Core component</a:t>
            </a:r>
          </a:p>
          <a:p>
            <a:r>
              <a:rPr lang="en-US" sz="3200" dirty="0" smtClean="0"/>
              <a:t>Installation</a:t>
            </a:r>
          </a:p>
          <a:p>
            <a:r>
              <a:rPr lang="en-US" sz="3200" dirty="0" smtClean="0"/>
              <a:t>Working theory</a:t>
            </a:r>
          </a:p>
          <a:p>
            <a:r>
              <a:rPr lang="en-US" sz="3200" dirty="0"/>
              <a:t>Features</a:t>
            </a:r>
          </a:p>
          <a:p>
            <a:r>
              <a:rPr lang="en-US" sz="3200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6" y="24043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36" y="1565997"/>
            <a:ext cx="10515600" cy="5216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Data-driven technology: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Rules: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Separate procedure and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Through continuous abstraction to reduce redundancies and make test cases simple and easy to read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Better to found hierarchical structure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11156"/>
              </p:ext>
            </p:extLst>
          </p:nvPr>
        </p:nvGraphicFramePr>
        <p:xfrm>
          <a:off x="949181" y="2298917"/>
          <a:ext cx="1508229" cy="98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Packager Shell Object" showAsIcon="1" r:id="rId3" imgW="1053360" imgH="686880" progId="Package">
                  <p:embed/>
                </p:oleObj>
              </mc:Choice>
              <mc:Fallback>
                <p:oleObj name="Packager Shell Object" showAsIcon="1" r:id="rId3" imgW="105336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181" y="2298917"/>
                        <a:ext cx="1508229" cy="983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88257"/>
              </p:ext>
            </p:extLst>
          </p:nvPr>
        </p:nvGraphicFramePr>
        <p:xfrm>
          <a:off x="3190154" y="2312253"/>
          <a:ext cx="1288328" cy="95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Packager Shell Object" showAsIcon="1" r:id="rId5" imgW="926280" imgH="686880" progId="Package">
                  <p:embed/>
                </p:oleObj>
              </mc:Choice>
              <mc:Fallback>
                <p:oleObj name="Packager Shell Object" showAsIcon="1" r:id="rId5" imgW="92628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0154" y="2312253"/>
                        <a:ext cx="1288328" cy="95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1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91" y="219652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91" y="1545215"/>
            <a:ext cx="10515600" cy="5216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Test logs and Report:</a:t>
            </a:r>
          </a:p>
          <a:p>
            <a:pPr marL="0" indent="0">
              <a:buNone/>
            </a:pPr>
            <a:r>
              <a:rPr lang="en-US" sz="2000" dirty="0" smtClean="0"/>
              <a:t>Test logs are generated with tree structure, and can automatically capture the screenshot of failure</a:t>
            </a:r>
          </a:p>
          <a:p>
            <a:pPr marL="0" indent="0">
              <a:buNone/>
            </a:pPr>
            <a:r>
              <a:rPr lang="en-US" sz="2000" dirty="0" smtClean="0"/>
              <a:t>Report is also generated automatically, and distinguished by COLOR: Red means Fail, Green means Pass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Refer to generated logs and report</a:t>
            </a:r>
          </a:p>
        </p:txBody>
      </p:sp>
    </p:spTree>
    <p:extLst>
      <p:ext uri="{BB962C8B-B14F-4D97-AF65-F5344CB8AC3E}">
        <p14:creationId xmlns:p14="http://schemas.microsoft.com/office/powerpoint/2010/main" val="2036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3173" y="2306782"/>
            <a:ext cx="332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57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209" y="1482870"/>
            <a:ext cx="10515600" cy="5543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Robot Framework</a:t>
            </a:r>
            <a:r>
              <a:rPr lang="en-US" dirty="0"/>
              <a:t> is a generic test automation </a:t>
            </a:r>
            <a:r>
              <a:rPr lang="en-US" dirty="0">
                <a:solidFill>
                  <a:srgbClr val="FF0000"/>
                </a:solidFill>
              </a:rPr>
              <a:t>framework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acceptance testing </a:t>
            </a:r>
            <a:r>
              <a:rPr lang="en-US" dirty="0"/>
              <a:t>and acceptance test-driven development (</a:t>
            </a:r>
            <a:r>
              <a:rPr lang="en-US" dirty="0">
                <a:solidFill>
                  <a:srgbClr val="FF0000"/>
                </a:solidFill>
              </a:rPr>
              <a:t>ATDD</a:t>
            </a:r>
            <a:r>
              <a:rPr lang="en-US" dirty="0"/>
              <a:t>). It has easy-to-use </a:t>
            </a:r>
            <a:r>
              <a:rPr lang="en-US" dirty="0">
                <a:solidFill>
                  <a:srgbClr val="FF0000"/>
                </a:solidFill>
              </a:rPr>
              <a:t>tabular test data syntax </a:t>
            </a:r>
            <a:r>
              <a:rPr lang="en-US" dirty="0"/>
              <a:t>and it utilizes the </a:t>
            </a:r>
            <a:r>
              <a:rPr lang="en-US" dirty="0">
                <a:solidFill>
                  <a:srgbClr val="FF0000"/>
                </a:solidFill>
              </a:rPr>
              <a:t>keyword-driven</a:t>
            </a:r>
            <a:r>
              <a:rPr lang="en-US" dirty="0"/>
              <a:t> testing approach. Its testing capabilities can be extended by test libraries implemented either with Python or Java, and users can </a:t>
            </a:r>
            <a:r>
              <a:rPr lang="en-US" dirty="0">
                <a:solidFill>
                  <a:srgbClr val="FF0000"/>
                </a:solidFill>
              </a:rPr>
              <a:t>create new higher-level keywords </a:t>
            </a:r>
            <a:r>
              <a:rPr lang="en-US" dirty="0"/>
              <a:t>from existing ones using the same syntax that is used for creating test cases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Robot Framework is operating system and application independent. The core framework is implemented using </a:t>
            </a:r>
            <a:r>
              <a:rPr lang="en-US" dirty="0">
                <a:hlinkClick r:id="rId2"/>
              </a:rPr>
              <a:t>Python </a:t>
            </a:r>
            <a:r>
              <a:rPr lang="en-US" dirty="0"/>
              <a:t>and runs also on </a:t>
            </a:r>
            <a:r>
              <a:rPr lang="en-US" dirty="0" smtClean="0">
                <a:hlinkClick r:id="rId3"/>
              </a:rPr>
              <a:t>Jython</a:t>
            </a:r>
            <a:r>
              <a:rPr lang="en-US" dirty="0"/>
              <a:t> (JVM) and </a:t>
            </a:r>
            <a:r>
              <a:rPr lang="en-US" dirty="0" smtClean="0">
                <a:hlinkClick r:id="rId4"/>
              </a:rPr>
              <a:t>Iron Python</a:t>
            </a:r>
            <a:r>
              <a:rPr lang="en-US" dirty="0"/>
              <a:t> (.NET).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Official Website: </a:t>
            </a:r>
            <a:r>
              <a:rPr lang="en-US" dirty="0" smtClean="0">
                <a:hlinkClick r:id="rId5"/>
              </a:rPr>
              <a:t>http://robotframework.org/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Home Page: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github.com/robotframework/robotframework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9209" y="1573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Definition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98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2" y="11398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Test automation framework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2" y="1825625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 set of tools for automation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9" y="2530026"/>
            <a:ext cx="5046297" cy="4052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7503" y="3359950"/>
            <a:ext cx="54030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Define an unified style of writing and organizing test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Integrate different kinds of driven 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Control the executing process of test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Generate test report and logs</a:t>
            </a:r>
          </a:p>
        </p:txBody>
      </p:sp>
    </p:spTree>
    <p:extLst>
      <p:ext uri="{BB962C8B-B14F-4D97-AF65-F5344CB8AC3E}">
        <p14:creationId xmlns:p14="http://schemas.microsoft.com/office/powerpoint/2010/main" val="270643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46" y="1676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Robot framework IDE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" y="1808017"/>
            <a:ext cx="6623344" cy="4232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71063" y="1818407"/>
            <a:ext cx="4426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Robot Framework package contains the core structure and a set of standard </a:t>
            </a:r>
            <a:r>
              <a:rPr lang="en-US" sz="2000" dirty="0" smtClean="0"/>
              <a:t>libraries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External libraries are provided by RF or Python </a:t>
            </a:r>
            <a:r>
              <a:rPr lang="en-US" sz="2000" dirty="0" smtClean="0"/>
              <a:t>communities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Different packages provide different service and can be used </a:t>
            </a:r>
            <a:r>
              <a:rPr lang="en-US" sz="2000" dirty="0" smtClean="0"/>
              <a:t>together</a:t>
            </a: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Libraries, Test cases, and resource file found the 3 layers of </a:t>
            </a:r>
            <a:r>
              <a:rPr lang="en-US" sz="2000" dirty="0" smtClean="0"/>
              <a:t>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37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90" y="230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Possible Installation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68" y="1555606"/>
            <a:ext cx="6956365" cy="51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3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Installation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1" y="1444336"/>
            <a:ext cx="10515600" cy="47326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python-2.7.9.msi  </a:t>
            </a: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Choose the </a:t>
            </a:r>
            <a:r>
              <a:rPr lang="en-US" dirty="0" smtClean="0"/>
              <a:t>version below 3.0  and Remember </a:t>
            </a:r>
            <a:r>
              <a:rPr lang="en-US" dirty="0"/>
              <a:t>to </a:t>
            </a:r>
            <a:r>
              <a:rPr lang="en-US" dirty="0" smtClean="0"/>
              <a:t>configure the Path</a:t>
            </a:r>
            <a:endParaRPr lang="en-US" dirty="0"/>
          </a:p>
          <a:p>
            <a:pPr marL="0" indent="0">
              <a:buNone/>
            </a:pPr>
            <a:r>
              <a:rPr lang="en-US" sz="2900" dirty="0" smtClean="0"/>
              <a:t>Download: </a:t>
            </a:r>
            <a:r>
              <a:rPr lang="en-US" sz="2900" dirty="0" smtClean="0">
                <a:hlinkClick r:id="rId2"/>
              </a:rPr>
              <a:t>https</a:t>
            </a:r>
            <a:r>
              <a:rPr lang="en-US" sz="2900" dirty="0">
                <a:hlinkClick r:id="rId2"/>
              </a:rPr>
              <a:t>://www.python.org/downloads</a:t>
            </a:r>
            <a:r>
              <a:rPr lang="en-US" sz="2900" dirty="0" smtClean="0">
                <a:hlinkClick r:id="rId2"/>
              </a:rPr>
              <a:t>/</a:t>
            </a:r>
            <a:r>
              <a:rPr lang="en-US" sz="2900" dirty="0" smtClean="0"/>
              <a:t>      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dirty="0" smtClean="0"/>
              <a:t>robotframework-2.9.2.win32.exe</a:t>
            </a:r>
            <a:r>
              <a:rPr lang="en-US" dirty="0"/>
              <a:t>	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Choose the proper version based on the Python </a:t>
            </a:r>
            <a:r>
              <a:rPr lang="en-US" dirty="0" smtClean="0"/>
              <a:t>version</a:t>
            </a:r>
          </a:p>
          <a:p>
            <a:pPr marL="0" indent="0">
              <a:buNone/>
            </a:pPr>
            <a:r>
              <a:rPr lang="en-US" dirty="0" smtClean="0"/>
              <a:t>Download: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pypi.python.org/pypi/robotframework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wxPython2.8-win32-unicode-2.8.12.1-py27.exe    </a:t>
            </a:r>
          </a:p>
          <a:p>
            <a:pPr marL="0" indent="0">
              <a:buNone/>
            </a:pPr>
            <a:r>
              <a:rPr lang="en-US" dirty="0" smtClean="0"/>
              <a:t>//Choose the version below 3.0 based on the Python version</a:t>
            </a:r>
          </a:p>
          <a:p>
            <a:pPr marL="0" indent="0">
              <a:buNone/>
            </a:pPr>
            <a:r>
              <a:rPr lang="en-US" dirty="0" smtClean="0"/>
              <a:t>Download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http://sourceforge.net/projects/wxpython/files/wxPython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robotframework-ride-1.3.win32.exe</a:t>
            </a:r>
          </a:p>
          <a:p>
            <a:pPr marL="0" indent="0">
              <a:buNone/>
            </a:pPr>
            <a:r>
              <a:rPr lang="en-US" dirty="0"/>
              <a:t>Download: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://pypi.python.org/pypi/robotframework-ride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84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7" y="198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Installation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37" y="152443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decorator</a:t>
            </a:r>
          </a:p>
          <a:p>
            <a:pPr marL="0" indent="0">
              <a:buNone/>
            </a:pPr>
            <a:r>
              <a:rPr lang="en-US" sz="2200" dirty="0"/>
              <a:t>Download: </a:t>
            </a:r>
            <a:r>
              <a:rPr lang="en-US" sz="2200" dirty="0">
                <a:hlinkClick r:id="rId2"/>
              </a:rPr>
              <a:t>https://</a:t>
            </a:r>
            <a:r>
              <a:rPr lang="en-US" sz="2200" dirty="0" smtClean="0">
                <a:hlinkClick r:id="rId2"/>
              </a:rPr>
              <a:t>pypi.python.org/pypi/decorator/4.0.4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/>
              <a:t>s</a:t>
            </a:r>
            <a:r>
              <a:rPr lang="en-US" sz="2200" dirty="0" smtClean="0"/>
              <a:t>elenium</a:t>
            </a:r>
          </a:p>
          <a:p>
            <a:pPr marL="0" indent="0">
              <a:buNone/>
            </a:pPr>
            <a:r>
              <a:rPr lang="en-US" sz="2200" dirty="0" smtClean="0"/>
              <a:t>Download</a:t>
            </a:r>
            <a:r>
              <a:rPr lang="en-US" sz="2200" dirty="0"/>
              <a:t>: </a:t>
            </a:r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pypi.python.org/pypi/selenium/2.48.0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r>
              <a:rPr lang="en-US" sz="2200" dirty="0" smtClean="0"/>
              <a:t>robotframework-selenium2library-1.5.0.win32.exe</a:t>
            </a:r>
          </a:p>
          <a:p>
            <a:pPr marL="0" indent="0">
              <a:buNone/>
            </a:pPr>
            <a:r>
              <a:rPr lang="en-US" sz="2200" dirty="0"/>
              <a:t>Download: </a:t>
            </a:r>
            <a:r>
              <a:rPr lang="en-US" sz="2200" dirty="0">
                <a:hlinkClick r:id="rId4"/>
              </a:rPr>
              <a:t>https://pypi.python.org/pypi/robotframework-selenium2library</a:t>
            </a:r>
            <a:r>
              <a:rPr lang="en-US" sz="2200" dirty="0" smtClean="0">
                <a:hlinkClick r:id="rId4"/>
              </a:rPr>
              <a:t>/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SUGGESTION:</a:t>
            </a:r>
            <a:r>
              <a:rPr lang="en-US" sz="2200" dirty="0" smtClean="0"/>
              <a:t>	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Install </a:t>
            </a:r>
            <a:r>
              <a:rPr lang="en-US" sz="2200" dirty="0" smtClean="0"/>
              <a:t>these packages using “pip”</a:t>
            </a:r>
          </a:p>
          <a:p>
            <a:pPr marL="0" indent="0">
              <a:buNone/>
            </a:pPr>
            <a:r>
              <a:rPr lang="en-US" sz="2200" dirty="0" smtClean="0"/>
              <a:t>	&gt;pip install robotframework-selenium2library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3" y="1469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History of automation framework</a:t>
            </a:r>
            <a:endParaRPr lang="zh-CN" alt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718" y="1472479"/>
            <a:ext cx="6712528" cy="49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585</Words>
  <Application>Microsoft Office PowerPoint</Application>
  <PresentationFormat>Widescreen</PresentationFormat>
  <Paragraphs>176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Wingdings</vt:lpstr>
      <vt:lpstr>Office Theme</vt:lpstr>
      <vt:lpstr>Packager Shell Object</vt:lpstr>
      <vt:lpstr>Robot Framework</vt:lpstr>
      <vt:lpstr>Content</vt:lpstr>
      <vt:lpstr>Definition</vt:lpstr>
      <vt:lpstr>Test automation framework</vt:lpstr>
      <vt:lpstr>Robot framework IDE</vt:lpstr>
      <vt:lpstr>Possible Installation</vt:lpstr>
      <vt:lpstr>Installation</vt:lpstr>
      <vt:lpstr>Installation</vt:lpstr>
      <vt:lpstr>History of automation framework</vt:lpstr>
      <vt:lpstr>Working theory</vt:lpstr>
      <vt:lpstr>Locate test object</vt:lpstr>
      <vt:lpstr>Normal Document Stream</vt:lpstr>
      <vt:lpstr>Locate test object - Locator</vt:lpstr>
      <vt:lpstr>Actions - Libraries</vt:lpstr>
      <vt:lpstr>Feature</vt:lpstr>
      <vt:lpstr>Feature</vt:lpstr>
      <vt:lpstr>Feature</vt:lpstr>
      <vt:lpstr>Feature</vt:lpstr>
      <vt:lpstr>Feature</vt:lpstr>
      <vt:lpstr>Feature</vt:lpstr>
      <vt:lpstr>Feature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</dc:creator>
  <cp:lastModifiedBy>Li, Yu</cp:lastModifiedBy>
  <cp:revision>128</cp:revision>
  <dcterms:created xsi:type="dcterms:W3CDTF">2015-10-27T12:18:36Z</dcterms:created>
  <dcterms:modified xsi:type="dcterms:W3CDTF">2015-11-04T08:11:00Z</dcterms:modified>
</cp:coreProperties>
</file>