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9"/>
  </p:handoutMasterIdLst>
  <p:sldIdLst>
    <p:sldId id="256" r:id="rId3"/>
    <p:sldId id="257" r:id="rId5"/>
    <p:sldId id="258" r:id="rId6"/>
    <p:sldId id="259" r:id="rId7"/>
    <p:sldId id="261" r:id="rId8"/>
    <p:sldId id="262" r:id="rId9"/>
    <p:sldId id="260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5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5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6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6.xml"/><Relationship Id="rId4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7.xml"/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3.v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68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5.wmf"/><Relationship Id="rId1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0.xml"/><Relationship Id="rId3" Type="http://schemas.openxmlformats.org/officeDocument/2006/relationships/image" Target="../media/image10.png"/><Relationship Id="rId2" Type="http://schemas.openxmlformats.org/officeDocument/2006/relationships/image" Target="../media/image9.wmf"/><Relationship Id="rId1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机器学习与数学分析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机器学习一般流程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36625" y="1666875"/>
            <a:ext cx="1596390" cy="1197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数据收集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53130" y="1666875"/>
            <a:ext cx="1596390" cy="1197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数据清洗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198870" y="1666875"/>
            <a:ext cx="1596390" cy="1197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特征工程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050020" y="1666875"/>
            <a:ext cx="1596390" cy="1197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数据建模</a:t>
            </a:r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2773045" y="2106295"/>
            <a:ext cx="488950" cy="299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5444490" y="2106295"/>
            <a:ext cx="488950" cy="299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8178165" y="2116455"/>
            <a:ext cx="488950" cy="299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9050020" y="3699510"/>
            <a:ext cx="1596390" cy="1197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模型的使用</a:t>
            </a:r>
            <a:endParaRPr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9708515" y="3143885"/>
            <a:ext cx="279400" cy="389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机器学习方法的选择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60705" y="1160780"/>
            <a:ext cx="11121390" cy="32740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数据降维的意义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38120" y="1196340"/>
            <a:ext cx="6715125" cy="51327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0525" y="1287145"/>
            <a:ext cx="5925185" cy="47593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Python Code </a:t>
            </a:r>
            <a:r>
              <a:t>示例（</a:t>
            </a:r>
            <a:r>
              <a:rPr lang="en-US" altLang="zh-CN"/>
              <a:t>1</a:t>
            </a:r>
            <a:r>
              <a:t>）</a:t>
            </a: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57265" y="1287145"/>
            <a:ext cx="5796280" cy="49301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Python Code </a:t>
            </a:r>
            <a:r>
              <a:rPr>
                <a:sym typeface="+mn-ea"/>
              </a:rPr>
              <a:t>示例（</a:t>
            </a:r>
            <a:r>
              <a:rPr lang="en-US" altLang="zh-CN">
                <a:sym typeface="+mn-ea"/>
              </a:rPr>
              <a:t>2</a:t>
            </a:r>
            <a:r>
              <a:rPr>
                <a:sym typeface="+mn-ea"/>
              </a:rPr>
              <a:t>）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9040" y="3230245"/>
            <a:ext cx="4415155" cy="3754755"/>
          </a:xfrm>
          <a:prstGeom prst="rect">
            <a:avLst/>
          </a:prstGeom>
        </p:spPr>
      </p:pic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50480" y="213360"/>
            <a:ext cx="4232275" cy="359918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1079500"/>
            <a:ext cx="5582920" cy="559371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主要内容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342900" indent="-342900">
              <a:buAutoNum type="arabicPeriod"/>
            </a:pPr>
            <a:r>
              <a:rPr lang="zh-CN" altLang="en-US" sz="1800" b="1"/>
              <a:t>机器学习与示例概述</a:t>
            </a:r>
            <a:endParaRPr lang="zh-CN" altLang="en-US" sz="1800" b="1"/>
          </a:p>
          <a:p>
            <a:pPr marL="342900" indent="-342900">
              <a:buAutoNum type="arabicPeriod"/>
            </a:pPr>
            <a:r>
              <a:rPr lang="zh-CN" altLang="en-US" sz="1800" b="1"/>
              <a:t>机器学习角度看数学</a:t>
            </a:r>
            <a:endParaRPr lang="zh-CN" altLang="en-US" sz="1800" b="1"/>
          </a:p>
          <a:p>
            <a:pPr lvl="1"/>
            <a:r>
              <a:rPr lang="zh-CN" altLang="en-US" sz="1800" b="1"/>
              <a:t>数学分析</a:t>
            </a:r>
            <a:endParaRPr lang="zh-CN" altLang="en-US" sz="1800" b="1"/>
          </a:p>
          <a:p>
            <a:pPr lvl="2"/>
            <a:r>
              <a:rPr lang="zh-CN" altLang="en-US" sz="1800" b="1"/>
              <a:t>导数与梯度</a:t>
            </a:r>
            <a:endParaRPr lang="zh-CN" altLang="en-US" sz="1800" b="1"/>
          </a:p>
          <a:p>
            <a:pPr lvl="2"/>
            <a:r>
              <a:rPr lang="en-US" altLang="zh-CN" sz="1800" b="1"/>
              <a:t>Taylor</a:t>
            </a:r>
            <a:r>
              <a:rPr sz="1800" b="1"/>
              <a:t>展开式的应用</a:t>
            </a:r>
            <a:endParaRPr lang="zh-CN" altLang="en-US" sz="1800" b="1"/>
          </a:p>
          <a:p>
            <a:pPr lvl="1"/>
            <a:r>
              <a:rPr sz="1800" b="1"/>
              <a:t>概率论基础</a:t>
            </a:r>
            <a:endParaRPr sz="1800" b="1"/>
          </a:p>
          <a:p>
            <a:pPr lvl="2"/>
            <a:r>
              <a:rPr sz="1800" b="1"/>
              <a:t>古典概型</a:t>
            </a:r>
            <a:endParaRPr sz="1800" b="1"/>
          </a:p>
          <a:p>
            <a:pPr lvl="2"/>
            <a:r>
              <a:rPr sz="1800" b="1"/>
              <a:t>频率学派与贝叶斯学派</a:t>
            </a:r>
            <a:endParaRPr sz="1800" b="1"/>
          </a:p>
          <a:p>
            <a:pPr lvl="2"/>
            <a:r>
              <a:rPr sz="1800" b="1"/>
              <a:t>常见概率分布</a:t>
            </a:r>
            <a:endParaRPr sz="1800" b="1"/>
          </a:p>
          <a:p>
            <a:pPr lvl="2"/>
            <a:r>
              <a:rPr lang="en-US" altLang="zh-CN" sz="1800" b="1"/>
              <a:t>Sigmoid/Logistic</a:t>
            </a:r>
            <a:r>
              <a:rPr sz="1800" b="1"/>
              <a:t>函数的引入</a:t>
            </a:r>
          </a:p>
          <a:p>
            <a:pPr lvl="2"/>
          </a:p>
          <a:p>
            <a:pPr marL="914400" lvl="2" indent="0">
              <a:buNone/>
            </a:p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什么是机器学习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 b="1"/>
              <a:t>对于某给定的</a:t>
            </a:r>
            <a:r>
              <a:rPr lang="zh-CN" altLang="en-US" sz="2400" b="1">
                <a:solidFill>
                  <a:srgbClr val="FF0000"/>
                </a:solidFill>
              </a:rPr>
              <a:t>任务</a:t>
            </a:r>
            <a:r>
              <a:rPr lang="en-US" altLang="zh-CN" sz="2400" b="1">
                <a:solidFill>
                  <a:srgbClr val="FF0000"/>
                </a:solidFill>
              </a:rPr>
              <a:t>T</a:t>
            </a:r>
            <a:r>
              <a:rPr sz="2400" b="1"/>
              <a:t>，在合理的</a:t>
            </a:r>
            <a:r>
              <a:rPr sz="2400" b="1">
                <a:solidFill>
                  <a:srgbClr val="FF0000"/>
                </a:solidFill>
              </a:rPr>
              <a:t>性能度量方案</a:t>
            </a:r>
            <a:r>
              <a:rPr lang="en-US" altLang="zh-CN" sz="2400" b="1">
                <a:solidFill>
                  <a:srgbClr val="FF0000"/>
                </a:solidFill>
              </a:rPr>
              <a:t>P</a:t>
            </a:r>
            <a:r>
              <a:rPr sz="2400" b="1"/>
              <a:t>的前提下，某计算机程序可以自主学习</a:t>
            </a:r>
            <a:r>
              <a:rPr sz="2400" b="1">
                <a:solidFill>
                  <a:srgbClr val="0070C0"/>
                </a:solidFill>
              </a:rPr>
              <a:t>任务</a:t>
            </a:r>
            <a:r>
              <a:rPr lang="en-US" altLang="zh-CN" sz="2400" b="1">
                <a:solidFill>
                  <a:srgbClr val="0070C0"/>
                </a:solidFill>
              </a:rPr>
              <a:t>T</a:t>
            </a:r>
            <a:r>
              <a:rPr sz="2400" b="1"/>
              <a:t>的</a:t>
            </a:r>
            <a:r>
              <a:rPr sz="2400" b="1">
                <a:solidFill>
                  <a:srgbClr val="FF0000"/>
                </a:solidFill>
              </a:rPr>
              <a:t>经验</a:t>
            </a:r>
            <a:r>
              <a:rPr lang="en-US" altLang="zh-CN" sz="2400" b="1">
                <a:solidFill>
                  <a:srgbClr val="FF0000"/>
                </a:solidFill>
              </a:rPr>
              <a:t>E</a:t>
            </a:r>
            <a:r>
              <a:rPr sz="2400" b="1"/>
              <a:t>；随着提供合适、优质、大量的</a:t>
            </a:r>
            <a:r>
              <a:rPr sz="2400" b="1">
                <a:solidFill>
                  <a:srgbClr val="0070C0"/>
                </a:solidFill>
              </a:rPr>
              <a:t>经验</a:t>
            </a:r>
            <a:r>
              <a:rPr lang="en-US" altLang="zh-CN" sz="2400" b="1">
                <a:solidFill>
                  <a:srgbClr val="0070C0"/>
                </a:solidFill>
              </a:rPr>
              <a:t>E</a:t>
            </a:r>
            <a:r>
              <a:rPr sz="2400" b="1"/>
              <a:t>，该程序对于</a:t>
            </a:r>
            <a:r>
              <a:rPr sz="2400" b="1">
                <a:solidFill>
                  <a:srgbClr val="00B050"/>
                </a:solidFill>
              </a:rPr>
              <a:t>任务</a:t>
            </a:r>
            <a:r>
              <a:rPr lang="en-US" altLang="zh-CN" sz="2400" b="1">
                <a:solidFill>
                  <a:srgbClr val="00B050"/>
                </a:solidFill>
              </a:rPr>
              <a:t>T</a:t>
            </a:r>
            <a:r>
              <a:rPr sz="2400" b="1"/>
              <a:t>的</a:t>
            </a:r>
            <a:r>
              <a:rPr sz="2400" b="1">
                <a:solidFill>
                  <a:srgbClr val="0070C0"/>
                </a:solidFill>
              </a:rPr>
              <a:t>性能</a:t>
            </a:r>
            <a:r>
              <a:rPr sz="2400" b="1"/>
              <a:t>逐步提高。</a:t>
            </a:r>
            <a:endParaRPr sz="2400" b="1"/>
          </a:p>
          <a:p>
            <a:r>
              <a:rPr sz="2400" b="1"/>
              <a:t>这里最重要的是机器学习的对象：</a:t>
            </a:r>
            <a:endParaRPr sz="2400" b="1"/>
          </a:p>
          <a:p>
            <a:pPr marL="914400" lvl="1" indent="-457200">
              <a:buAutoNum type="arabicPeriod"/>
            </a:pPr>
            <a:r>
              <a:rPr sz="2400" b="1"/>
              <a:t>任务</a:t>
            </a:r>
            <a:r>
              <a:rPr lang="en-US" altLang="zh-CN" sz="2400" b="1"/>
              <a:t>Task</a:t>
            </a:r>
            <a:r>
              <a:rPr sz="2400" b="1"/>
              <a:t>，</a:t>
            </a:r>
            <a:r>
              <a:rPr lang="en-US" altLang="zh-CN" sz="2400" b="1"/>
              <a:t>T</a:t>
            </a:r>
            <a:r>
              <a:rPr sz="2400" b="1"/>
              <a:t>，一个或者多个</a:t>
            </a:r>
            <a:endParaRPr sz="2400" b="1"/>
          </a:p>
          <a:p>
            <a:pPr marL="914400" lvl="1" indent="-457200">
              <a:buAutoNum type="arabicPeriod"/>
            </a:pPr>
            <a:r>
              <a:rPr sz="2400" b="1"/>
              <a:t>经验</a:t>
            </a:r>
            <a:r>
              <a:rPr lang="en-US" altLang="zh-CN" sz="2400" b="1"/>
              <a:t>Experience</a:t>
            </a:r>
            <a:r>
              <a:rPr sz="2400" b="1"/>
              <a:t>，</a:t>
            </a:r>
            <a:r>
              <a:rPr lang="en-US" altLang="zh-CN" sz="2400" b="1"/>
              <a:t>E</a:t>
            </a:r>
            <a:endParaRPr lang="en-US" altLang="zh-CN" sz="2400" b="1"/>
          </a:p>
          <a:p>
            <a:pPr marL="914400" lvl="1" indent="-457200">
              <a:buAutoNum type="arabicPeriod"/>
            </a:pPr>
            <a:r>
              <a:rPr sz="2400" b="1"/>
              <a:t>性能</a:t>
            </a:r>
            <a:r>
              <a:rPr lang="en-US" altLang="zh-CN" sz="2400" b="1"/>
              <a:t>Performance,P</a:t>
            </a:r>
            <a:endParaRPr lang="en-US" altLang="zh-CN" sz="2400" b="1"/>
          </a:p>
          <a:p>
            <a:pPr lvl="0"/>
            <a:r>
              <a:rPr sz="2400" b="1"/>
              <a:t>即随着任务的不断执行，经验的积累会带来计算性能的提升。</a:t>
            </a:r>
            <a:endParaRPr sz="2400" b="1"/>
          </a:p>
          <a:p>
            <a:pPr lvl="1"/>
            <a:r>
              <a:rPr lang="en-US" altLang="zh-CN" sz="2400" b="1"/>
              <a:t>Tom Michael Mitchell</a:t>
            </a:r>
            <a:r>
              <a:rPr sz="2400" b="1"/>
              <a:t>，</a:t>
            </a:r>
            <a:r>
              <a:rPr lang="en-US" altLang="zh-CN" sz="2400" b="1"/>
              <a:t>1997</a:t>
            </a:r>
            <a:endParaRPr lang="en-US" altLang="zh-CN" sz="2400" b="1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36160" y="628650"/>
            <a:ext cx="6586855" cy="560133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线性回归示例（</a:t>
            </a:r>
            <a:r>
              <a:rPr lang="en-US" altLang="zh-CN"/>
              <a:t>1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36160" y="628650"/>
            <a:ext cx="6586220" cy="56013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43865" y="1079500"/>
            <a:ext cx="4311015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sym typeface="+mn-ea"/>
              </a:rPr>
              <a:t>数学方法暴力计算，求解偏微分方程组</a:t>
            </a:r>
            <a:endParaRPr lang="zh-CN" altLang="en-US" sz="1600"/>
          </a:p>
          <a:p>
            <a:r>
              <a:rPr lang="zh-CN" altLang="en-US" sz="1600">
                <a:solidFill>
                  <a:schemeClr val="accent2"/>
                </a:solidFill>
              </a:rPr>
              <a:t>data </a:t>
            </a:r>
            <a:r>
              <a:rPr lang="zh-CN" altLang="en-US" sz="1600"/>
              <a:t>= array([</a:t>
            </a:r>
            <a:endParaRPr lang="zh-CN" altLang="en-US" sz="1600"/>
          </a:p>
          <a:p>
            <a:r>
              <a:rPr lang="zh-CN" altLang="en-US" sz="1600"/>
              <a:t>    [1.2, 3.6],</a:t>
            </a:r>
            <a:endParaRPr lang="zh-CN" altLang="en-US" sz="1600"/>
          </a:p>
          <a:p>
            <a:r>
              <a:rPr lang="zh-CN" altLang="en-US" sz="1600"/>
              <a:t>    [2.3, 4.6],</a:t>
            </a:r>
            <a:endParaRPr lang="zh-CN" altLang="en-US" sz="1600"/>
          </a:p>
          <a:p>
            <a:r>
              <a:rPr lang="zh-CN" altLang="en-US" sz="1600"/>
              <a:t>    [1.8, 7.6],</a:t>
            </a:r>
            <a:endParaRPr lang="zh-CN" altLang="en-US" sz="1600"/>
          </a:p>
          <a:p>
            <a:r>
              <a:rPr lang="zh-CN" altLang="en-US" sz="1600"/>
              <a:t>    [5.4, 15.8],</a:t>
            </a:r>
            <a:endParaRPr lang="zh-CN" altLang="en-US" sz="1600"/>
          </a:p>
          <a:p>
            <a:r>
              <a:rPr lang="zh-CN" altLang="en-US" sz="1600"/>
              <a:t>])</a:t>
            </a:r>
            <a:endParaRPr lang="zh-CN" altLang="en-US" sz="1600"/>
          </a:p>
          <a:p>
            <a:r>
              <a:rPr lang="zh-CN" altLang="en-US" sz="1600"/>
              <a:t>k = sympy.Symbol('k')</a:t>
            </a:r>
            <a:endParaRPr lang="zh-CN" altLang="en-US" sz="1600"/>
          </a:p>
          <a:p>
            <a:r>
              <a:rPr lang="zh-CN" altLang="en-US" sz="1600"/>
              <a:t>b = sympy.Symbol('b')</a:t>
            </a:r>
            <a:endParaRPr lang="zh-CN" altLang="en-US" sz="1600"/>
          </a:p>
          <a:p>
            <a:r>
              <a:rPr lang="zh-CN" altLang="en-US" sz="1600"/>
              <a:t>loss = sympy.Symbol('loss')</a:t>
            </a:r>
            <a:endParaRPr lang="zh-CN" altLang="en-US" sz="1600"/>
          </a:p>
          <a:p>
            <a:r>
              <a:rPr lang="zh-CN" altLang="en-US" sz="1600"/>
              <a:t>for i in data:</a:t>
            </a:r>
            <a:endParaRPr lang="zh-CN" altLang="en-US" sz="1600"/>
          </a:p>
          <a:p>
            <a:r>
              <a:rPr lang="zh-CN" altLang="en-US" sz="1600"/>
              <a:t>    loss += (i[1] - (k*i[0] + b))**2</a:t>
            </a:r>
            <a:endParaRPr lang="zh-CN" altLang="en-US" sz="1600"/>
          </a:p>
          <a:p>
            <a:r>
              <a:rPr lang="zh-CN" altLang="en-US" sz="1600"/>
              <a:t>dlossdk = sympy.diff(loss, k)</a:t>
            </a:r>
            <a:endParaRPr lang="zh-CN" altLang="en-US" sz="1600"/>
          </a:p>
          <a:p>
            <a:r>
              <a:rPr lang="zh-CN" altLang="en-US" sz="1600"/>
              <a:t>dlossdb = sympy.diff(loss, b)</a:t>
            </a:r>
            <a:endParaRPr lang="zh-CN" altLang="en-US" sz="1600"/>
          </a:p>
          <a:p>
            <a:r>
              <a:rPr lang="zh-CN" altLang="en-US" sz="1600"/>
              <a:t>print "dlossdk:", dlossdk</a:t>
            </a:r>
            <a:endParaRPr lang="zh-CN" altLang="en-US" sz="1600"/>
          </a:p>
          <a:p>
            <a:r>
              <a:rPr lang="zh-CN" altLang="en-US" sz="1600"/>
              <a:t>print "dlossdb:", dlossdb</a:t>
            </a:r>
            <a:endParaRPr lang="zh-CN" altLang="en-US" sz="1600"/>
          </a:p>
          <a:p>
            <a:r>
              <a:rPr lang="zh-CN" altLang="en-US" sz="1600"/>
              <a:t>res = sympy.solve([dlossdk, dlossdb], [k, b])</a:t>
            </a:r>
            <a:endParaRPr lang="zh-CN" altLang="en-US" sz="1600"/>
          </a:p>
          <a:p>
            <a:r>
              <a:rPr lang="zh-CN" altLang="en-US" sz="1600"/>
              <a:t>plotting(res)</a:t>
            </a:r>
            <a:endParaRPr lang="zh-CN" altLang="en-US" sz="1600"/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3" imgW="914400" imgH="215900" progId="Equation.KSEE3">
                  <p:embed/>
                </p:oleObj>
              </mc:Choice>
              <mc:Fallback>
                <p:oleObj name="" r:id="rId3" imgW="914400" imgH="2159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线性回归示例（</a:t>
            </a:r>
            <a:r>
              <a:rPr lang="en-US" altLang="zh-CN"/>
              <a:t>2</a:t>
            </a:r>
            <a:r>
              <a:t>）</a:t>
            </a: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833745" y="1079500"/>
            <a:ext cx="5927725" cy="50412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8940" y="1079500"/>
            <a:ext cx="5693410" cy="5077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线性模型，通过矩阵运算求解</a:t>
            </a:r>
            <a:endParaRPr lang="zh-CN" altLang="en-US"/>
          </a:p>
          <a:p>
            <a:r>
              <a:rPr lang="zh-CN" altLang="en-US"/>
              <a:t>def standRegres(xArray, yArray):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xMatix = mat(xArray)</a:t>
            </a:r>
            <a:endParaRPr lang="zh-CN" altLang="en-US"/>
          </a:p>
          <a:p>
            <a:r>
              <a:rPr lang="zh-CN" altLang="en-US"/>
              <a:t>    yMatix = mat(yArray).T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#xTx: 矩阵行列式</a:t>
            </a:r>
            <a:endParaRPr lang="zh-CN" altLang="en-US"/>
          </a:p>
          <a:p>
            <a:r>
              <a:rPr lang="zh-CN" altLang="en-US"/>
              <a:t>    xTx = xMatix.T*xMatix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# 如果矩阵行列式为0， 则没有逆矩阵</a:t>
            </a:r>
            <a:endParaRPr lang="zh-CN" altLang="en-US"/>
          </a:p>
          <a:p>
            <a:r>
              <a:rPr lang="zh-CN" altLang="en-US"/>
              <a:t>    if linalg.det(xTx) == 0.0:</a:t>
            </a:r>
            <a:endParaRPr lang="zh-CN" altLang="en-US"/>
          </a:p>
          <a:p>
            <a:r>
              <a:rPr lang="zh-CN" altLang="en-US"/>
              <a:t>        print "This matrix is singular, cannot do inverse" </a:t>
            </a:r>
            <a:endParaRPr lang="zh-CN" altLang="en-US"/>
          </a:p>
          <a:p>
            <a:r>
              <a:rPr lang="zh-CN" altLang="en-US"/>
              <a:t>        return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# 矩阵求解</a:t>
            </a:r>
            <a:endParaRPr lang="zh-CN" altLang="en-US"/>
          </a:p>
          <a:p>
            <a:r>
              <a:rPr lang="zh-CN" altLang="en-US"/>
              <a:t>    #ws = xTx.I * (xMatix.T*yMatix)</a:t>
            </a:r>
            <a:endParaRPr lang="zh-CN" altLang="en-US"/>
          </a:p>
          <a:p>
            <a:r>
              <a:rPr lang="zh-CN" altLang="en-US"/>
              <a:t>    ws = xMatix.I * yMatix</a:t>
            </a:r>
            <a:endParaRPr lang="zh-CN" altLang="en-US"/>
          </a:p>
          <a:p>
            <a:r>
              <a:rPr lang="zh-CN" altLang="en-US"/>
              <a:t>    return ws</a:t>
            </a:r>
            <a:endParaRPr lang="zh-CN" altLang="en-US"/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914400" imgH="215900" progId="Equation.KSEE3">
                  <p:embed/>
                </p:oleObj>
              </mc:Choice>
              <mc:Fallback>
                <p:oleObj name="" r:id="rId2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线性回归示例（</a:t>
            </a:r>
            <a:r>
              <a:rPr lang="en-US" altLang="zh-CN">
                <a:sym typeface="+mn-ea"/>
              </a:rPr>
              <a:t>2</a:t>
            </a:r>
            <a:r>
              <a:rPr>
                <a:sym typeface="+mn-ea"/>
              </a:rPr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3643630"/>
            <a:ext cx="5327650" cy="2845435"/>
          </a:xfrm>
        </p:spPr>
        <p:txBody>
          <a:bodyPr/>
          <a:p>
            <a:r>
              <a:rPr lang="zh-CN" altLang="en-US"/>
              <a:t>数据格式为:</a:t>
            </a:r>
            <a:endParaRPr lang="zh-CN" altLang="en-US"/>
          </a:p>
          <a:p>
            <a:r>
              <a:rPr lang="zh-CN" altLang="en-US"/>
              <a:t>x0          x1          y </a:t>
            </a:r>
            <a:endParaRPr lang="zh-CN" altLang="en-US"/>
          </a:p>
          <a:p>
            <a:r>
              <a:rPr lang="zh-CN" altLang="en-US"/>
              <a:t>1.000000	0.067732	3.176513</a:t>
            </a:r>
            <a:endParaRPr lang="zh-CN" altLang="en-US"/>
          </a:p>
          <a:p>
            <a:r>
              <a:rPr lang="zh-CN" altLang="en-US"/>
              <a:t>1.000000	0.427810	3.816464</a:t>
            </a:r>
            <a:endParaRPr lang="zh-CN" altLang="en-US"/>
          </a:p>
          <a:p>
            <a:r>
              <a:rPr lang="zh-CN" altLang="en-US"/>
              <a:t>1.000000	0.995731	4.550095</a:t>
            </a:r>
            <a:endParaRPr lang="zh-CN" altLang="en-US"/>
          </a:p>
          <a:p>
            <a:r>
              <a:rPr lang="zh-CN" altLang="en-US"/>
              <a:t>1.000000	0.738336	4.256571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9925" y="1330325"/>
          <a:ext cx="2308225" cy="2112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749300" imgH="685800" progId="Equation.KSEE3">
                  <p:embed/>
                </p:oleObj>
              </mc:Choice>
              <mc:Fallback>
                <p:oleObj name="" r:id="rId1" imgW="749300" imgH="6858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69925" y="1330325"/>
                        <a:ext cx="2308225" cy="2112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94150" y="1499235"/>
          <a:ext cx="3136265" cy="177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3" imgW="1257300" imgH="711200" progId="Equation.KSEE3">
                  <p:embed/>
                </p:oleObj>
              </mc:Choice>
              <mc:Fallback>
                <p:oleObj name="" r:id="rId3" imgW="1257300" imgH="711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94150" y="1499235"/>
                        <a:ext cx="3136265" cy="1774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275955" y="1330325"/>
          <a:ext cx="1982470" cy="2256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5" imgW="825500" imgH="939800" progId="Equation.KSEE3">
                  <p:embed/>
                </p:oleObj>
              </mc:Choice>
              <mc:Fallback>
                <p:oleObj name="" r:id="rId5" imgW="825500" imgH="9398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75955" y="1330325"/>
                        <a:ext cx="1982470" cy="2256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7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线性回归示例（</a:t>
            </a:r>
            <a:r>
              <a:rPr lang="en-US" altLang="zh-CN"/>
              <a:t>3</a:t>
            </a:r>
            <a:r>
              <a:t>）</a:t>
            </a: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575935" y="1170940"/>
            <a:ext cx="6171565" cy="52489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99720" y="1196340"/>
            <a:ext cx="6217920" cy="5015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梯度下降法求解损失函数最小值</a:t>
            </a:r>
            <a:endParaRPr lang="zh-CN" altLang="en-US" sz="1600"/>
          </a:p>
          <a:p>
            <a:r>
              <a:rPr lang="zh-CN" altLang="en-US" sz="1600"/>
              <a:t>def optimizer(data, starting_b, starting_m, learning_rate, num_iter):</a:t>
            </a:r>
            <a:endParaRPr lang="zh-CN" altLang="en-US" sz="1600"/>
          </a:p>
          <a:p>
            <a:r>
              <a:rPr lang="zh-CN" altLang="en-US" sz="1600"/>
              <a:t>    b = starting_b</a:t>
            </a:r>
            <a:endParaRPr lang="zh-CN" altLang="en-US" sz="1600"/>
          </a:p>
          <a:p>
            <a:r>
              <a:rPr lang="zh-CN" altLang="en-US" sz="1600"/>
              <a:t>    m = starting_m</a:t>
            </a:r>
            <a:endParaRPr lang="zh-CN" altLang="en-US" sz="1600"/>
          </a:p>
          <a:p>
            <a:r>
              <a:rPr lang="zh-CN" altLang="en-US" sz="1600"/>
              <a:t>    for i in range(num_iter):</a:t>
            </a:r>
            <a:endParaRPr lang="zh-CN" altLang="en-US" sz="1600"/>
          </a:p>
          <a:p>
            <a:r>
              <a:rPr lang="zh-CN" altLang="en-US" sz="1600"/>
              <a:t>        b, m = compute_gradient(b,m,data,learning_rate)</a:t>
            </a:r>
            <a:endParaRPr lang="zh-CN" altLang="en-US" sz="1600"/>
          </a:p>
          <a:p>
            <a:r>
              <a:rPr lang="zh-CN" altLang="en-US" sz="1600"/>
              <a:t>    return [b, m]</a:t>
            </a:r>
            <a:endParaRPr lang="zh-CN" altLang="en-US" sz="1600"/>
          </a:p>
          <a:p>
            <a:r>
              <a:rPr lang="zh-CN" altLang="en-US" sz="1600"/>
              <a:t>def compute_gradient(b_current, m_current, data, learning_rate):</a:t>
            </a:r>
            <a:endParaRPr lang="zh-CN" altLang="en-US" sz="1600"/>
          </a:p>
          <a:p>
            <a:r>
              <a:rPr lang="zh-CN" altLang="en-US" sz="1600"/>
              <a:t>    b_gradient = 0</a:t>
            </a:r>
            <a:endParaRPr lang="zh-CN" altLang="en-US" sz="1600"/>
          </a:p>
          <a:p>
            <a:r>
              <a:rPr lang="zh-CN" altLang="en-US" sz="1600"/>
              <a:t>    m_gradient = 0</a:t>
            </a:r>
            <a:endParaRPr lang="zh-CN" altLang="en-US" sz="1600"/>
          </a:p>
          <a:p>
            <a:r>
              <a:rPr lang="zh-CN" altLang="en-US" sz="1600"/>
              <a:t>    N = float(len(data))</a:t>
            </a:r>
            <a:endParaRPr lang="zh-CN" altLang="en-US" sz="1600"/>
          </a:p>
          <a:p>
            <a:r>
              <a:rPr lang="zh-CN" altLang="en-US" sz="1600"/>
              <a:t>    x = data[:, 0]</a:t>
            </a:r>
            <a:endParaRPr lang="zh-CN" altLang="en-US" sz="1600"/>
          </a:p>
          <a:p>
            <a:r>
              <a:rPr lang="zh-CN" altLang="en-US" sz="1600"/>
              <a:t>    y = data[:, 1]</a:t>
            </a:r>
            <a:endParaRPr lang="zh-CN" altLang="en-US" sz="1600"/>
          </a:p>
          <a:p>
            <a:r>
              <a:rPr lang="zh-CN" altLang="en-US" sz="1600"/>
              <a:t>    b_gradient = -(2/N)*(y-m_current*x-b_current)</a:t>
            </a:r>
            <a:endParaRPr lang="zh-CN" altLang="en-US" sz="1600"/>
          </a:p>
          <a:p>
            <a:r>
              <a:rPr lang="zh-CN" altLang="en-US" sz="1600"/>
              <a:t>    b_gradient = np.sum(b_gradient, axis=0)</a:t>
            </a:r>
            <a:endParaRPr lang="zh-CN" altLang="en-US" sz="1600"/>
          </a:p>
          <a:p>
            <a:r>
              <a:rPr lang="zh-CN" altLang="en-US" sz="1600"/>
              <a:t>    m_gradient = -(2/N)*x*(y-m_current*x-b_current)</a:t>
            </a:r>
            <a:endParaRPr lang="zh-CN" altLang="en-US" sz="1600"/>
          </a:p>
          <a:p>
            <a:r>
              <a:rPr lang="zh-CN" altLang="en-US" sz="1600"/>
              <a:t>    m_gradient = np.sum(m_gradient, axis=0)</a:t>
            </a:r>
            <a:endParaRPr lang="zh-CN" altLang="en-US" sz="1600"/>
          </a:p>
          <a:p>
            <a:r>
              <a:rPr lang="zh-CN" altLang="en-US" sz="1600"/>
              <a:t>    new_b = b_current - (learning_rate * b_gradient)</a:t>
            </a:r>
            <a:endParaRPr lang="zh-CN" altLang="en-US" sz="1600"/>
          </a:p>
          <a:p>
            <a:r>
              <a:rPr lang="zh-CN" altLang="en-US" sz="1600"/>
              <a:t>    new_m = m_current - (learning_rate * m_gradient)</a:t>
            </a:r>
            <a:endParaRPr lang="zh-CN" altLang="en-US" sz="1600"/>
          </a:p>
          <a:p>
            <a:r>
              <a:rPr lang="zh-CN" altLang="en-US" sz="1600"/>
              <a:t>    return [new_b, new_m]</a:t>
            </a:r>
            <a:endParaRPr lang="zh-CN" altLang="en-US" sz="1600"/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18485" y="1079500"/>
          <a:ext cx="6280150" cy="5234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1981200" imgH="1651000" progId="Equation.KSEE3">
                  <p:embed/>
                </p:oleObj>
              </mc:Choice>
              <mc:Fallback>
                <p:oleObj name="" r:id="rId1" imgW="1981200" imgH="16510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18485" y="1079500"/>
                        <a:ext cx="6280150" cy="5234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24330" y="988695"/>
            <a:ext cx="8857615" cy="54984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线性回归模型（特征的线性分析）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机器学习一般流程</a:t>
            </a:r>
          </a:p>
        </p:txBody>
      </p:sp>
      <p:sp>
        <p:nvSpPr>
          <p:cNvPr id="12" name="矩形 11"/>
          <p:cNvSpPr/>
          <p:nvPr/>
        </p:nvSpPr>
        <p:spPr>
          <a:xfrm>
            <a:off x="728345" y="1210310"/>
            <a:ext cx="1183640" cy="1436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55345" y="1337310"/>
            <a:ext cx="1183640" cy="1436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982345" y="1464310"/>
            <a:ext cx="1183640" cy="1436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training</a:t>
            </a:r>
            <a:endParaRPr lang="en-US" altLang="zh-CN"/>
          </a:p>
          <a:p>
            <a:pPr algn="ctr"/>
            <a:r>
              <a:rPr lang="en-US" altLang="zh-CN"/>
              <a:t>text doc</a:t>
            </a:r>
            <a:endParaRPr lang="en-US" altLang="zh-CN"/>
          </a:p>
          <a:p>
            <a:pPr algn="ctr"/>
            <a:r>
              <a:rPr lang="en-US" altLang="zh-CN"/>
              <a:t>images</a:t>
            </a:r>
            <a:endParaRPr lang="en-US" altLang="zh-CN"/>
          </a:p>
          <a:p>
            <a:pPr algn="ctr"/>
            <a:r>
              <a:rPr lang="en-US" altLang="zh-CN"/>
              <a:t>sounds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669925" y="3054985"/>
            <a:ext cx="1242060" cy="488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96925" y="3181985"/>
            <a:ext cx="1242060" cy="488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923925" y="3308985"/>
            <a:ext cx="1242060" cy="488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labels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3989705" y="1337310"/>
            <a:ext cx="262255" cy="141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116705" y="1464310"/>
            <a:ext cx="262255" cy="141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243705" y="1591310"/>
            <a:ext cx="262255" cy="141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>
            <a:off x="2689860" y="1934210"/>
            <a:ext cx="1029970" cy="469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>
            <a:off x="2794000" y="3327400"/>
            <a:ext cx="4129405" cy="469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/>
        </p:nvSpPr>
        <p:spPr>
          <a:xfrm>
            <a:off x="5144135" y="1947545"/>
            <a:ext cx="1779270" cy="469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7284720" y="1337310"/>
            <a:ext cx="2321560" cy="23952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Meachine</a:t>
            </a:r>
            <a:endParaRPr lang="en-US" altLang="zh-CN"/>
          </a:p>
          <a:p>
            <a:pPr algn="ctr"/>
            <a:r>
              <a:rPr lang="en-US" altLang="zh-CN"/>
              <a:t>Learning</a:t>
            </a:r>
            <a:endParaRPr lang="en-US" altLang="zh-CN"/>
          </a:p>
          <a:p>
            <a:pPr algn="ctr"/>
            <a:r>
              <a:rPr lang="en-US" altLang="zh-CN"/>
              <a:t>Algorithm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3382645" y="2350770"/>
            <a:ext cx="1984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Feature vectors</a:t>
            </a:r>
            <a:endParaRPr lang="en-US" altLang="zh-CN" b="1"/>
          </a:p>
        </p:txBody>
      </p:sp>
      <p:sp>
        <p:nvSpPr>
          <p:cNvPr id="26" name="矩形 25"/>
          <p:cNvSpPr/>
          <p:nvPr/>
        </p:nvSpPr>
        <p:spPr>
          <a:xfrm>
            <a:off x="826135" y="4843780"/>
            <a:ext cx="1183640" cy="1436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new</a:t>
            </a:r>
            <a:endParaRPr lang="en-US" altLang="zh-CN"/>
          </a:p>
          <a:p>
            <a:pPr algn="ctr"/>
            <a:r>
              <a:rPr lang="en-US" altLang="zh-CN"/>
              <a:t>text doc</a:t>
            </a:r>
            <a:endParaRPr lang="en-US" altLang="zh-CN"/>
          </a:p>
          <a:p>
            <a:pPr algn="ctr"/>
            <a:r>
              <a:rPr lang="en-US" altLang="zh-CN"/>
              <a:t>images</a:t>
            </a:r>
            <a:endParaRPr lang="en-US" altLang="zh-CN"/>
          </a:p>
          <a:p>
            <a:pPr algn="ctr"/>
            <a:r>
              <a:rPr lang="en-US" altLang="zh-CN"/>
              <a:t>sounds</a:t>
            </a:r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4243705" y="4791710"/>
            <a:ext cx="262255" cy="141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右箭头 30"/>
          <p:cNvSpPr/>
          <p:nvPr/>
        </p:nvSpPr>
        <p:spPr>
          <a:xfrm>
            <a:off x="5144135" y="5147945"/>
            <a:ext cx="1779270" cy="469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3382645" y="5551170"/>
            <a:ext cx="1984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Feature vector</a:t>
            </a:r>
            <a:endParaRPr lang="en-US" altLang="zh-CN" b="1"/>
          </a:p>
        </p:txBody>
      </p:sp>
      <p:sp>
        <p:nvSpPr>
          <p:cNvPr id="33" name="右箭头 32"/>
          <p:cNvSpPr/>
          <p:nvPr/>
        </p:nvSpPr>
        <p:spPr>
          <a:xfrm>
            <a:off x="2689860" y="5147945"/>
            <a:ext cx="1029970" cy="469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流程图: 决策 33"/>
          <p:cNvSpPr/>
          <p:nvPr/>
        </p:nvSpPr>
        <p:spPr>
          <a:xfrm>
            <a:off x="7492365" y="4664075"/>
            <a:ext cx="1906270" cy="1437005"/>
          </a:xfrm>
          <a:prstGeom prst="flowChartDecision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Model</a:t>
            </a:r>
            <a:endParaRPr lang="en-US" altLang="zh-CN"/>
          </a:p>
        </p:txBody>
      </p:sp>
      <p:sp>
        <p:nvSpPr>
          <p:cNvPr id="35" name="下箭头 34"/>
          <p:cNvSpPr/>
          <p:nvPr/>
        </p:nvSpPr>
        <p:spPr>
          <a:xfrm>
            <a:off x="8156575" y="3961765"/>
            <a:ext cx="578485" cy="558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右箭头 35"/>
          <p:cNvSpPr/>
          <p:nvPr/>
        </p:nvSpPr>
        <p:spPr>
          <a:xfrm>
            <a:off x="9606280" y="5147310"/>
            <a:ext cx="821055" cy="469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10648950" y="4791710"/>
            <a:ext cx="1242060" cy="1106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new</a:t>
            </a:r>
            <a:endParaRPr lang="en-US" altLang="zh-CN"/>
          </a:p>
          <a:p>
            <a:pPr algn="ctr"/>
            <a:r>
              <a:rPr lang="en-US" altLang="zh-CN"/>
              <a:t>label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2112</Words>
  <Application>WPS 演示</Application>
  <PresentationFormat>宽屏</PresentationFormat>
  <Paragraphs>150</Paragraphs>
  <Slides>15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Arial Unicode MS</vt:lpstr>
      <vt:lpstr>Office 主题​​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空白演示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千代宝宝君</cp:lastModifiedBy>
  <cp:revision>9</cp:revision>
  <dcterms:created xsi:type="dcterms:W3CDTF">2019-04-13T10:58:23Z</dcterms:created>
  <dcterms:modified xsi:type="dcterms:W3CDTF">2019-04-13T13:20:53Z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2052-11.1.0.8597</vt:lpwstr>
  </property>
</Properties>
</file>