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75" r:id="rId3"/>
    <p:sldId id="276" r:id="rId4"/>
    <p:sldId id="277" r:id="rId5"/>
    <p:sldId id="278" r:id="rId6"/>
    <p:sldId id="264" r:id="rId7"/>
    <p:sldId id="256" r:id="rId8"/>
    <p:sldId id="260" r:id="rId9"/>
    <p:sldId id="261" r:id="rId10"/>
    <p:sldId id="257" r:id="rId11"/>
    <p:sldId id="258" r:id="rId12"/>
    <p:sldId id="259" r:id="rId13"/>
    <p:sldId id="272" r:id="rId14"/>
    <p:sldId id="273" r:id="rId15"/>
    <p:sldId id="268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E3EF-60CE-44EB-9468-5337EA7ED77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0CC64-F39F-49DF-869C-DEBEEC4DA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0CC64-F39F-49DF-869C-DEBEEC4DAD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0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48032-15AE-BE9E-01B2-649DB4AC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CA842-4E2C-A7AA-D15D-6479A3FAB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9EEC6-5582-FE43-238F-484192FC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D9D2A-64E5-3E61-FD96-F2DB42FF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EB4F9-D583-4A30-A29C-3376C5BF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9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7D8EE-2311-EA5C-BDC7-8734877B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13731-3C90-08A8-5728-8D1287A4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63877-FA90-3887-3E6A-41DCABA0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D201A-E789-05DF-545A-7F349D4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C95C5-5091-1F8F-CC9C-0A1EE99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3EBE2A-D601-03ED-B5EF-345724DCA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EBEC4-D2E5-C72F-6E13-627830F4B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D9EB9-F807-EFE0-9C24-46E93B41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06146-9DF8-1133-7B8E-221D96EC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41553-022F-D89F-D934-C4251134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1C7AA-CC5A-AA59-ACFB-227991EF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3BF3-2ECC-A797-B4BC-92B283CA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77222-57C6-5493-E154-CDAA35FB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62EC5-8B3C-A46E-3344-BC5F6BB2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F1BDA-290C-6DC1-E6E4-B8E09A72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CDAEE-0306-302C-5056-E75946C2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A66F7-1FF2-D2AB-1E21-8CD4FE9FE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A55BB-1931-AB32-DA0A-FA71C578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72E67-08B7-9148-AB2D-08875D6F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040BA-7A6F-49D9-ACD0-D14742C0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C122-5653-BDD8-29E7-B21D9782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5E3C8-7294-31DE-1592-ACD145DA2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5604C-A496-9787-6062-BC4E1D56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D21A7-0275-3627-5537-CDAE54E3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8E717-201F-3E37-A27F-FC6D3F74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E2E3A-8CBD-54EA-BD80-8DB7F854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ECCEA-20D8-5F43-C05D-B14D0D7D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38F3A-1594-0A73-BB35-14830D2B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9261E-84AF-8D44-8824-C5DF3413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17DEE-C20F-6878-71B9-0E1363F6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BBF88D-357E-84D7-D1F0-E7A8A366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E0AD4-DCDD-F01E-1B5D-A8BFBE1A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4DB91-011D-A44B-D30C-6BAB2D06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24311-D4D3-31F0-F14B-02507235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8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F856-AF51-7ACA-F352-6347D8D5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5FF5DB-4F77-3E72-3219-80F65A22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EA928E-EFD5-01E1-F4F2-547DAF5B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4C1213-F570-015E-2E09-A15B3829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A6EDDB-A799-2880-5958-082299DB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C21CCD-8051-1D8B-E7B7-B7614DD0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944E32-8DD6-7456-502B-E3FD19D8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5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C110B-1E29-C0C1-03A9-0E168FA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B7E5B-FDDF-B412-A992-D28569DA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006DD8-8D34-B27F-9AD6-B9F6C193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2B041-72A4-6D69-3DC5-27810C0C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5D78D-43E6-7A0D-A24B-3A87B0E6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83B30D-9A89-EC77-38C6-653AD709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6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7F7A3-3FE6-2090-17BB-93BFA7B7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AB644-9F66-51E8-FD0F-78D3E4EF1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25E9A8-8246-23D4-3BA3-9456FB0B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B71B1-CF0A-1F95-7B02-F7B53D3E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A4777-7A1A-A6B8-A183-40CB1436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0EB1A-A181-CE8F-D564-51279113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B17659-BA43-5184-758A-9A6B55E7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D4DF3-F631-17CF-A113-ACF3B4EA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3E20A-7D44-2F92-8A50-6BB8FF52F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1B3B-D482-4F61-A219-A108753BD931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D2FB2-FF7F-4625-4419-1C4FECBA3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DCDED-1B93-707D-28DC-DF20F79D2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DEA70-EC37-471A-9406-F2672B650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9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04DA3-8092-DDD5-FEE7-B01F8D1F6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71F686-7098-F56C-D2F1-A780F8878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9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7E101-FCE4-DC44-E048-CB9C22E3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动态开点线段树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0D10C-0132-0E6A-D0CF-4A0965F4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大家已经学过，线段树的单次操作时间复杂度为</a:t>
            </a:r>
            <a:r>
              <a:rPr lang="en-US" altLang="zh-CN" dirty="0"/>
              <a:t> O(log n)</a:t>
            </a:r>
          </a:p>
          <a:p>
            <a:r>
              <a:rPr lang="zh-CN" altLang="en-US" dirty="0"/>
              <a:t>但如果出现值域</a:t>
            </a:r>
            <a:r>
              <a:rPr lang="en-US" altLang="zh-CN" dirty="0"/>
              <a:t>1e9</a:t>
            </a:r>
            <a:r>
              <a:rPr lang="zh-CN" altLang="en-US" dirty="0"/>
              <a:t>，强制在线（无法离散化）的问题，虽然能够在上述复杂度完成一次操作，但对整棵线段树的存储所消耗的空间是无法接受的。</a:t>
            </a:r>
            <a:endParaRPr lang="en-US" altLang="zh-CN" dirty="0"/>
          </a:p>
          <a:p>
            <a:r>
              <a:rPr lang="zh-CN" altLang="en-US" dirty="0"/>
              <a:t>因此我们需要动态开点。</a:t>
            </a:r>
          </a:p>
        </p:txBody>
      </p:sp>
    </p:spTree>
    <p:extLst>
      <p:ext uri="{BB962C8B-B14F-4D97-AF65-F5344CB8AC3E}">
        <p14:creationId xmlns:p14="http://schemas.microsoft.com/office/powerpoint/2010/main" val="276425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3B510-9F5A-84F6-4A53-6A4C6F4E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DCC5F-9220-0155-1483-A013F8EF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2805" cy="4351338"/>
          </a:xfrm>
        </p:spPr>
        <p:txBody>
          <a:bodyPr/>
          <a:lstStyle/>
          <a:p>
            <a:r>
              <a:rPr lang="zh-CN" altLang="en-US" dirty="0"/>
              <a:t>右图为</a:t>
            </a:r>
            <a:r>
              <a:rPr lang="en-US" altLang="zh-CN" dirty="0"/>
              <a:t>OI wiki</a:t>
            </a:r>
            <a:r>
              <a:rPr lang="zh-CN" altLang="en-US" dirty="0"/>
              <a:t>中的实现。</a:t>
            </a:r>
            <a:endParaRPr lang="en-US" altLang="zh-CN" dirty="0"/>
          </a:p>
          <a:p>
            <a:r>
              <a:rPr lang="zh-CN" altLang="en-US" dirty="0"/>
              <a:t>注意，在大多其他题目中，数组大小需要开 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</a:t>
            </a:r>
            <a:r>
              <a:rPr lang="zh-CN" altLang="en-US" dirty="0"/>
              <a:t>，具体常数根据所需操作决定。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6CD8AE-132C-6D14-BEFC-E4E90456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14" y="476355"/>
            <a:ext cx="5851153" cy="55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F7B9-6456-0164-55BC-1D74A879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DAE5-ED93-2402-691A-81FD14F8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32863" cy="4351338"/>
          </a:xfrm>
        </p:spPr>
        <p:txBody>
          <a:bodyPr/>
          <a:lstStyle/>
          <a:p>
            <a:r>
              <a:rPr lang="zh-CN" altLang="en-US" dirty="0"/>
              <a:t>两个动态开点线段树可以通过右图方式合并。</a:t>
            </a:r>
            <a:endParaRPr lang="en-US" altLang="zh-CN" dirty="0"/>
          </a:p>
          <a:p>
            <a:r>
              <a:rPr lang="zh-CN" altLang="en-US" dirty="0"/>
              <a:t>这种方式简单粗暴，但可以通过势能分析，得出以任意树形方式合并 </a:t>
            </a:r>
            <a:r>
              <a:rPr lang="en-US" altLang="zh-CN" dirty="0"/>
              <a:t>m </a:t>
            </a:r>
            <a:r>
              <a:rPr lang="zh-CN" altLang="en-US" dirty="0"/>
              <a:t>个单叶子结点的线段树，所用的时间复杂度为 </a:t>
            </a:r>
            <a:r>
              <a:rPr lang="en-US" altLang="zh-CN" dirty="0"/>
              <a:t>O(m log n) .</a:t>
            </a:r>
          </a:p>
          <a:p>
            <a:r>
              <a:rPr lang="zh-CN" altLang="en-US" dirty="0"/>
              <a:t>这也使得线段树合并可用于优化部分树形</a:t>
            </a:r>
            <a:r>
              <a:rPr lang="en-US" altLang="zh-CN" dirty="0" err="1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128D8-7459-3FFE-33EF-7416F616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05" y="2664550"/>
            <a:ext cx="4972306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1941-D9CA-5E45-9E64-2E15B7C4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P4556 [Vani</a:t>
            </a:r>
            <a:r>
              <a:rPr lang="zh-CN" altLang="en-US" dirty="0"/>
              <a:t>有约会</a:t>
            </a:r>
            <a:r>
              <a:rPr lang="en-US" altLang="zh-CN" dirty="0"/>
              <a:t>] </a:t>
            </a:r>
            <a:r>
              <a:rPr lang="zh-CN" altLang="en-US" dirty="0"/>
              <a:t>雨天的尾巴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9C075-4D75-5F65-20F4-39710273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https://www.luogu.com.cn/problem/P4556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97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EBE9-F84A-DFE5-5699-5A36DC2E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76877-A63E-7B9B-822F-968DD02C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我们把一次操作拆成，对于</a:t>
            </a:r>
            <a:r>
              <a:rPr lang="en-US" altLang="zh-CN" dirty="0"/>
              <a:t>z</a:t>
            </a:r>
            <a:r>
              <a:rPr lang="zh-CN" altLang="en-US" dirty="0"/>
              <a:t>这个值，在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位置 </a:t>
            </a:r>
            <a:r>
              <a:rPr lang="en-US" altLang="zh-CN" dirty="0"/>
              <a:t>+1, </a:t>
            </a:r>
            <a:r>
              <a:rPr lang="zh-CN" altLang="en-US" dirty="0"/>
              <a:t>在</a:t>
            </a:r>
            <a:r>
              <a:rPr lang="en-US" altLang="zh-CN" dirty="0"/>
              <a:t> 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),fa[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)] </a:t>
            </a:r>
            <a:r>
              <a:rPr lang="zh-CN" altLang="en-US" dirty="0"/>
              <a:t>位置 </a:t>
            </a:r>
            <a:r>
              <a:rPr lang="en-US" altLang="zh-CN" dirty="0"/>
              <a:t>-1 </a:t>
            </a:r>
            <a:r>
              <a:rPr lang="zh-CN" altLang="en-US" dirty="0"/>
              <a:t>，此时一个点实际的值为其子树值的和。</a:t>
            </a:r>
            <a:endParaRPr lang="en-US" altLang="zh-CN" dirty="0"/>
          </a:p>
          <a:p>
            <a:r>
              <a:rPr lang="zh-CN" altLang="en-US" dirty="0"/>
              <a:t>因此我们可以使用线段树合并存区间 </a:t>
            </a:r>
            <a:r>
              <a:rPr lang="en-US" altLang="zh-CN" dirty="0"/>
              <a:t>max </a:t>
            </a:r>
            <a:r>
              <a:rPr lang="zh-CN" altLang="en-US" dirty="0"/>
              <a:t>及所在位置，然后对每个点的线段树询问全局</a:t>
            </a:r>
            <a:r>
              <a:rPr lang="en-US" altLang="zh-CN" dirty="0"/>
              <a:t>max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2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B090A-A952-57FB-2E69-378BA00D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[PKUWC2018] Minimax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DADF1-9A35-683D-3F11-5C9F151E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https://www.luogu.com.cn/problem/P5298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02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E4D71-A2A3-8F73-B2DB-04042AFD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D87C2-FE62-299C-DCCC-A8D7C586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n^2 </a:t>
            </a:r>
            <a:r>
              <a:rPr lang="zh-CN" altLang="en-US" dirty="0"/>
              <a:t>的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是简单的。</a:t>
            </a:r>
            <a:r>
              <a:rPr lang="en-US" altLang="zh-CN" dirty="0"/>
              <a:t>f[pos][k] </a:t>
            </a:r>
            <a:r>
              <a:rPr lang="zh-CN" altLang="en-US" dirty="0"/>
              <a:t>表示 </a:t>
            </a:r>
            <a:r>
              <a:rPr lang="en-US" altLang="zh-CN" dirty="0"/>
              <a:t>pos </a:t>
            </a:r>
            <a:r>
              <a:rPr lang="zh-CN" altLang="en-US" dirty="0"/>
              <a:t>的权值为第 </a:t>
            </a:r>
            <a:r>
              <a:rPr lang="en-US" altLang="zh-CN" dirty="0"/>
              <a:t>k </a:t>
            </a:r>
            <a:r>
              <a:rPr lang="zh-CN" altLang="en-US" dirty="0"/>
              <a:t>小的概率。转移直接枚举两个子树的权值计算即可。（这里需要一个优化，对于一个</a:t>
            </a:r>
            <a:r>
              <a:rPr lang="en-US" altLang="zh-CN" dirty="0"/>
              <a:t>pos</a:t>
            </a:r>
            <a:r>
              <a:rPr lang="zh-CN" altLang="en-US" dirty="0"/>
              <a:t>只需要记录存在于该子树内部的权值即可，这样根据树型背包复杂度分析可得</a:t>
            </a:r>
            <a:r>
              <a:rPr lang="en-US" altLang="zh-CN" dirty="0"/>
              <a:t>n^2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这里我们尝试使用线段树合并来优化</a:t>
            </a:r>
            <a:r>
              <a:rPr lang="en-US" altLang="zh-CN" dirty="0" err="1"/>
              <a:t>dp</a:t>
            </a:r>
            <a:r>
              <a:rPr lang="zh-CN" altLang="en-US" dirty="0"/>
              <a:t>，将每一个</a:t>
            </a:r>
            <a:r>
              <a:rPr lang="en-US" altLang="zh-CN" dirty="0"/>
              <a:t>k</a:t>
            </a:r>
            <a:r>
              <a:rPr lang="zh-CN" altLang="en-US" dirty="0"/>
              <a:t>对应的概率存到线段树第 </a:t>
            </a:r>
            <a:r>
              <a:rPr lang="en-US" altLang="zh-CN" dirty="0"/>
              <a:t>k </a:t>
            </a:r>
            <a:r>
              <a:rPr lang="zh-CN" altLang="en-US" dirty="0"/>
              <a:t>个叶子节点中。</a:t>
            </a:r>
            <a:endParaRPr lang="en-US" altLang="zh-CN" dirty="0"/>
          </a:p>
          <a:p>
            <a:r>
              <a:rPr lang="zh-CN" altLang="en-US" dirty="0"/>
              <a:t>合并的思路为，如果一个子树选择了左儿子内的节点，另一个在右边。则二者的大小关系已经确定，直接打标记维护即可。否则肯定是向同侧子树递归合并。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989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BB960-54FB-421C-285E-5DAD32C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84450-12DF-3519-7FC7-17FC601E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线段树合并优化</a:t>
            </a:r>
            <a:r>
              <a:rPr lang="en-US" altLang="zh-CN" dirty="0" err="1"/>
              <a:t>dp</a:t>
            </a:r>
            <a:r>
              <a:rPr lang="zh-CN" altLang="en-US" dirty="0"/>
              <a:t>，需要打一个区间乘的</a:t>
            </a:r>
            <a:r>
              <a:rPr lang="en-US" altLang="zh-CN" dirty="0"/>
              <a:t>tag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CD8C3-D428-3EDF-812E-363A52CB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2" y="2562591"/>
            <a:ext cx="9423884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2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3599-D70E-5001-BABE-0AACFBAD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202F3-001C-8BAA-63ED-37FF2D65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5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9319-59BD-1BB3-463D-702604E8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F23AE-3B65-C4BE-31F9-27D2D3FE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我们记录所有</a:t>
            </a:r>
            <a:r>
              <a:rPr lang="en-US" altLang="zh-CN" dirty="0"/>
              <a:t>k</a:t>
            </a:r>
            <a:r>
              <a:rPr lang="zh-CN" altLang="en-US" dirty="0"/>
              <a:t>，满足存在 </a:t>
            </a:r>
            <a:r>
              <a:rPr lang="en-US" altLang="zh-CN" dirty="0" err="1"/>
              <a:t>i,j</a:t>
            </a:r>
            <a:r>
              <a:rPr lang="en-US" altLang="zh-CN" dirty="0"/>
              <a:t> </a:t>
            </a:r>
            <a:r>
              <a:rPr lang="zh-CN" altLang="en-US" dirty="0"/>
              <a:t>使得 </a:t>
            </a:r>
            <a:r>
              <a:rPr lang="en-US" altLang="zh-CN" dirty="0" err="1"/>
              <a:t>a_i-a_j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k </a:t>
            </a:r>
            <a:r>
              <a:rPr lang="zh-CN" altLang="en-US" dirty="0"/>
              <a:t>的倍数。</a:t>
            </a:r>
            <a:endParaRPr lang="en-US" altLang="zh-CN" dirty="0"/>
          </a:p>
          <a:p>
            <a:r>
              <a:rPr lang="zh-CN" altLang="en-US" dirty="0"/>
              <a:t>那么答案为最小的没有被记录的数。</a:t>
            </a:r>
            <a:endParaRPr lang="en-US" altLang="zh-CN" dirty="0"/>
          </a:p>
          <a:p>
            <a:r>
              <a:rPr lang="zh-CN" altLang="en-US" dirty="0"/>
              <a:t>具体地，我们先使用一些方法记录所有 </a:t>
            </a:r>
            <a:r>
              <a:rPr lang="en-US" altLang="zh-CN" dirty="0" err="1"/>
              <a:t>a_i-a_j</a:t>
            </a:r>
            <a:r>
              <a:rPr lang="en-US" altLang="zh-CN" dirty="0"/>
              <a:t> </a:t>
            </a:r>
            <a:r>
              <a:rPr lang="zh-CN" altLang="en-US" dirty="0"/>
              <a:t>差值，并枚举每个数看是否存在一个倍数被记录，后半部分时间复杂度为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n&lt;=5000 </a:t>
            </a:r>
            <a:r>
              <a:rPr lang="zh-CN" altLang="en-US" dirty="0"/>
              <a:t>的情况，直接暴力枚举即可。对于</a:t>
            </a:r>
            <a:r>
              <a:rPr lang="en-US" altLang="zh-CN" dirty="0"/>
              <a:t> a&lt;=1e5 </a:t>
            </a:r>
            <a:r>
              <a:rPr lang="zh-CN" altLang="en-US" dirty="0"/>
              <a:t>的情况，可以开个</a:t>
            </a:r>
            <a:r>
              <a:rPr lang="en-US" altLang="zh-CN" dirty="0" err="1"/>
              <a:t>bitset</a:t>
            </a:r>
            <a:r>
              <a:rPr lang="zh-CN" altLang="en-US" dirty="0"/>
              <a:t>存所有的</a:t>
            </a:r>
            <a:r>
              <a:rPr lang="en-US" altLang="zh-CN" dirty="0"/>
              <a:t>a</a:t>
            </a:r>
            <a:r>
              <a:rPr lang="zh-CN" altLang="en-US" dirty="0"/>
              <a:t>值，通过位运算得到每个差是否存在，时间复杂度 </a:t>
            </a:r>
            <a:r>
              <a:rPr lang="en-US" altLang="zh-CN" dirty="0"/>
              <a:t>O(A^2/w) .</a:t>
            </a:r>
          </a:p>
          <a:p>
            <a:r>
              <a:rPr lang="zh-CN" altLang="en-US" dirty="0"/>
              <a:t>如果你会</a:t>
            </a:r>
            <a:r>
              <a:rPr lang="en-US" altLang="zh-CN" dirty="0"/>
              <a:t>FFT</a:t>
            </a:r>
            <a:r>
              <a:rPr lang="zh-CN" altLang="en-US" dirty="0"/>
              <a:t>，也不是不行（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3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9A98B-7BA5-14AC-2BB9-5F9A6EB5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25334-F34E-9601-28AC-48F65D86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/>
          <a:lstStyle/>
          <a:p>
            <a:r>
              <a:rPr lang="zh-CN" altLang="en-US" dirty="0"/>
              <a:t>把排列看成若干个环的有向图。</a:t>
            </a:r>
            <a:endParaRPr lang="en-US" altLang="zh-CN" dirty="0"/>
          </a:p>
          <a:p>
            <a:r>
              <a:rPr lang="zh-CN" altLang="en-US" dirty="0"/>
              <a:t>先判断是否无解。</a:t>
            </a:r>
            <a:endParaRPr lang="en-US" altLang="zh-CN" dirty="0"/>
          </a:p>
          <a:p>
            <a:r>
              <a:rPr lang="zh-CN" altLang="en-US" dirty="0"/>
              <a:t>然后将限制拆成若干条链和若干个环。</a:t>
            </a:r>
            <a:endParaRPr lang="en-US" altLang="zh-CN" dirty="0"/>
          </a:p>
          <a:p>
            <a:r>
              <a:rPr lang="zh-CN" altLang="en-US" dirty="0"/>
              <a:t>一个自环显然可以直接去掉，其余的环由于方向有两种，将答案乘</a:t>
            </a:r>
            <a:r>
              <a:rPr lang="en-US" altLang="zh-CN" dirty="0"/>
              <a:t>2.</a:t>
            </a:r>
          </a:p>
          <a:p>
            <a:r>
              <a:rPr lang="zh-CN" altLang="en-US" dirty="0"/>
              <a:t>对于链，如果不是单点也有两种方向，在将不同的链拼起来后也有</a:t>
            </a:r>
            <a:r>
              <a:rPr lang="en-US" altLang="zh-CN" dirty="0"/>
              <a:t> k! </a:t>
            </a:r>
            <a:r>
              <a:rPr lang="zh-CN" altLang="en-US" dirty="0"/>
              <a:t>种方案。</a:t>
            </a:r>
            <a:endParaRPr lang="en-US" altLang="zh-CN" dirty="0"/>
          </a:p>
          <a:p>
            <a:r>
              <a:rPr lang="zh-CN" altLang="en-US" dirty="0"/>
              <a:t>但注意长度为 </a:t>
            </a:r>
            <a:r>
              <a:rPr lang="en-US" altLang="zh-CN" dirty="0"/>
              <a:t>2 </a:t>
            </a:r>
            <a:r>
              <a:rPr lang="zh-CN" altLang="en-US" dirty="0"/>
              <a:t>的链如果形成了二元环，则失去了方向性。可以通过容斥钦定若干个二元环来处理。</a:t>
            </a:r>
          </a:p>
        </p:txBody>
      </p:sp>
    </p:spTree>
    <p:extLst>
      <p:ext uri="{BB962C8B-B14F-4D97-AF65-F5344CB8AC3E}">
        <p14:creationId xmlns:p14="http://schemas.microsoft.com/office/powerpoint/2010/main" val="383172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13642-57F4-B1BC-2F5B-6E39D1A5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8342C-A786-75D2-8360-B3E4F040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这题纯诈骗。</a:t>
            </a:r>
            <a:endParaRPr lang="en-US" altLang="zh-CN" dirty="0"/>
          </a:p>
          <a:p>
            <a:r>
              <a:rPr lang="en-US" altLang="zh-CN" dirty="0"/>
              <a:t>Hint: </a:t>
            </a:r>
            <a:r>
              <a:rPr lang="en-US" altLang="zh-CN" dirty="0" err="1"/>
              <a:t>bitset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大家重新思考几分钟。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4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F9A67-73BE-E1E0-BCE8-EFE02A1A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E4729-FBEA-9159-903B-BEFF604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对于每个字符，开一个</a:t>
            </a:r>
            <a:r>
              <a:rPr lang="en-US" altLang="zh-CN" dirty="0"/>
              <a:t> </a:t>
            </a:r>
            <a:r>
              <a:rPr lang="en-US" altLang="zh-CN" dirty="0" err="1"/>
              <a:t>bitset</a:t>
            </a:r>
            <a:r>
              <a:rPr lang="zh-CN" altLang="en-US" dirty="0"/>
              <a:t>记录其所有位置。</a:t>
            </a:r>
            <a:endParaRPr lang="en-US" altLang="zh-CN" dirty="0"/>
          </a:p>
          <a:p>
            <a:r>
              <a:rPr lang="zh-CN" altLang="en-US" dirty="0"/>
              <a:t>然后一个子串</a:t>
            </a:r>
            <a:r>
              <a:rPr lang="en-US" altLang="zh-CN" dirty="0"/>
              <a:t>t</a:t>
            </a:r>
            <a:r>
              <a:rPr lang="zh-CN" altLang="en-US" dirty="0"/>
              <a:t>在</a:t>
            </a:r>
            <a:r>
              <a:rPr lang="en-US" altLang="zh-CN" dirty="0"/>
              <a:t>s[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内出现，等价于</a:t>
            </a:r>
            <a:r>
              <a:rPr lang="en-US" altLang="zh-CN" dirty="0"/>
              <a:t>b[t[0]][l]==1,b[t[1]][l+1]==1,…</a:t>
            </a:r>
          </a:p>
          <a:p>
            <a:r>
              <a:rPr lang="zh-CN" altLang="en-US" dirty="0"/>
              <a:t>与起来每个位置的限制，就能得出所有的</a:t>
            </a:r>
            <a:r>
              <a:rPr lang="en-US" altLang="zh-CN" dirty="0"/>
              <a:t>l</a:t>
            </a:r>
            <a:r>
              <a:rPr lang="zh-CN" altLang="en-US" dirty="0"/>
              <a:t>对应的集合。</a:t>
            </a:r>
            <a:endParaRPr lang="en-US" altLang="zh-CN" dirty="0"/>
          </a:p>
          <a:p>
            <a:r>
              <a:rPr lang="en-US" altLang="zh-CN" dirty="0"/>
              <a:t>count</a:t>
            </a:r>
            <a:r>
              <a:rPr lang="zh-CN" altLang="en-US" dirty="0"/>
              <a:t>一下就行。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84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这题比较难。</a:t>
                </a:r>
                <a:endParaRPr lang="en-US" altLang="zh-CN" dirty="0"/>
              </a:p>
              <a:p>
                <a:r>
                  <a:rPr lang="zh-CN" altLang="en-US" dirty="0"/>
                  <a:t>先简略写下大致思路，课上会讲详细推导过程。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首先去除所有是其他串子串的字符串。</a:t>
                </a:r>
                <a:endParaRPr lang="en-US" altLang="zh-CN" dirty="0"/>
              </a:p>
              <a:p>
                <a:r>
                  <a:rPr lang="en-US" altLang="zh-CN" dirty="0"/>
                  <a:t>Min-max</a:t>
                </a:r>
                <a:r>
                  <a:rPr lang="zh-CN" altLang="en-US" dirty="0"/>
                  <a:t>容斥，变为求集合内的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个串作为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的概率。</a:t>
                </a:r>
                <a:endParaRPr lang="en-US" altLang="zh-CN" dirty="0"/>
              </a:p>
              <a:p>
                <a:r>
                  <a:rPr lang="zh-CN" altLang="en-US" dirty="0"/>
                  <a:t>列方程，高消。</a:t>
                </a:r>
                <a:endParaRPr lang="en-US" altLang="zh-CN" dirty="0"/>
              </a:p>
              <a:p>
                <a:r>
                  <a:rPr lang="zh-CN" altLang="en-US" dirty="0"/>
                  <a:t>对于所有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𝑝𝑟𝑒𝑓𝑖𝑥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𝑠𝑢𝑓𝑓𝑖𝑥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57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D017D-D6A0-919F-A8C0-94DD60054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线段树进阶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D94A2F-DD3C-C081-3EFE-3CC11304F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7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2189C-8043-8C4C-BECE-518D212F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P3373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线段树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412EA-0403-A27E-657F-07040073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https://www.luogu.com.cn/problem/P3373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13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BFE31-CE62-7E6D-1195-BA16F7A6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2CF0E-7877-91D6-A3BE-7F71E2B3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这里需要打的标记为 </a:t>
            </a:r>
            <a:r>
              <a:rPr lang="en-US" altLang="zh-CN" dirty="0"/>
              <a:t>res=A*tag1+tag2</a:t>
            </a:r>
          </a:p>
          <a:p>
            <a:r>
              <a:rPr lang="zh-CN" altLang="en-US" dirty="0"/>
              <a:t>对于两个</a:t>
            </a:r>
            <a:r>
              <a:rPr lang="en-US" altLang="zh-CN" dirty="0"/>
              <a:t>tag</a:t>
            </a:r>
            <a:r>
              <a:rPr lang="zh-CN" altLang="en-US" dirty="0"/>
              <a:t>合并，直接将式子展开即可。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需要注意，不是对于所有区间信息都能像这题一样使用线段树维护，例如 区间</a:t>
            </a:r>
            <a:r>
              <a:rPr lang="en-US" altLang="zh-CN" dirty="0"/>
              <a:t>+</a:t>
            </a:r>
            <a:r>
              <a:rPr lang="zh-CN" altLang="en-US" dirty="0"/>
              <a:t>，区间异或 这两个操作，由于这种标记不满足可加性（无法在已有一个</a:t>
            </a:r>
            <a:r>
              <a:rPr lang="en-US" altLang="zh-CN" dirty="0"/>
              <a:t>tag</a:t>
            </a:r>
            <a:r>
              <a:rPr lang="zh-CN" altLang="en-US" dirty="0"/>
              <a:t>的情况下加上另一个），因此无法维护。</a:t>
            </a:r>
          </a:p>
        </p:txBody>
      </p:sp>
    </p:spTree>
    <p:extLst>
      <p:ext uri="{BB962C8B-B14F-4D97-AF65-F5344CB8AC3E}">
        <p14:creationId xmlns:p14="http://schemas.microsoft.com/office/powerpoint/2010/main" val="32642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993</Words>
  <Application>Microsoft Office PowerPoint</Application>
  <PresentationFormat>宽屏</PresentationFormat>
  <Paragraphs>65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题解</vt:lpstr>
      <vt:lpstr>A</vt:lpstr>
      <vt:lpstr>B</vt:lpstr>
      <vt:lpstr>D</vt:lpstr>
      <vt:lpstr>D</vt:lpstr>
      <vt:lpstr>C</vt:lpstr>
      <vt:lpstr>线段树进阶</vt:lpstr>
      <vt:lpstr>P3373 【模板】线段树 2</vt:lpstr>
      <vt:lpstr>Solution</vt:lpstr>
      <vt:lpstr>动态开点线段树</vt:lpstr>
      <vt:lpstr>参考实现</vt:lpstr>
      <vt:lpstr>线段树合并</vt:lpstr>
      <vt:lpstr>P4556 [Vani有约会] 雨天的尾巴</vt:lpstr>
      <vt:lpstr>Solution</vt:lpstr>
      <vt:lpstr>[PKUWC2018] Minimax</vt:lpstr>
      <vt:lpstr>Solution</vt:lpstr>
      <vt:lpstr>Solution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朗瑞 戚</dc:creator>
  <cp:lastModifiedBy>朗瑞 戚</cp:lastModifiedBy>
  <cp:revision>7</cp:revision>
  <dcterms:created xsi:type="dcterms:W3CDTF">2024-07-31T01:31:16Z</dcterms:created>
  <dcterms:modified xsi:type="dcterms:W3CDTF">2024-07-31T03:16:51Z</dcterms:modified>
</cp:coreProperties>
</file>