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69" r:id="rId3"/>
    <p:sldId id="275" r:id="rId4"/>
    <p:sldId id="274" r:id="rId5"/>
    <p:sldId id="270" r:id="rId6"/>
    <p:sldId id="272" r:id="rId7"/>
    <p:sldId id="273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94670" autoAdjust="0"/>
  </p:normalViewPr>
  <p:slideViewPr>
    <p:cSldViewPr snapToGrid="0">
      <p:cViewPr varScale="1">
        <p:scale>
          <a:sx n="95" d="100"/>
          <a:sy n="95" d="100"/>
        </p:scale>
        <p:origin x="576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7B2DB-DB70-452A-AAE9-672DACB4C531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CDBF7-2697-413F-A331-2117D173B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3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CDBF7-2697-413F-A331-2117D173B7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5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6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4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8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7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1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9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2DD5AE-9BB5-4F9A-94EA-DC7AC6BC8BA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5AE-9BB5-4F9A-94EA-DC7AC6BC8BA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7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2DD5AE-9BB5-4F9A-94EA-DC7AC6BC8BA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CCB5B2-FDA4-47BC-A457-6E36A1ABA7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65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68BE0-6AFF-4600-A75E-E2C0F4D3B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Galago Tutorial #1 </a:t>
            </a:r>
            <a:br>
              <a:rPr lang="en-US" altLang="zh-CN" sz="6600" dirty="0"/>
            </a:br>
            <a:r>
              <a:rPr lang="en-US" altLang="zh-CN" sz="6600" dirty="0"/>
              <a:t>							</a:t>
            </a:r>
            <a:r>
              <a:rPr lang="en-US" altLang="zh-CN" sz="5400" dirty="0"/>
              <a:t>CS 6550</a:t>
            </a:r>
            <a:endParaRPr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F0CD5-9429-4DB9-A7E1-D36D623FB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Tao</a:t>
            </a:r>
            <a:r>
              <a:rPr lang="zh-CN" altLang="en-US" dirty="0"/>
              <a:t> </a:t>
            </a:r>
            <a:r>
              <a:rPr lang="en-US" altLang="zh-CN" dirty="0"/>
              <a:t>Yang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IR lab @UU, 09/23/2021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165327-2B68-48FC-83B7-1C161F1F02DA}"/>
              </a:ext>
            </a:extLst>
          </p:cNvPr>
          <p:cNvSpPr/>
          <p:nvPr/>
        </p:nvSpPr>
        <p:spPr>
          <a:xfrm>
            <a:off x="5611138" y="5598620"/>
            <a:ext cx="576837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Tutorial recording of 2020fall CS4960/6550 can be found at </a:t>
            </a:r>
          </a:p>
          <a:p>
            <a:r>
              <a:rPr lang="en-US" altLang="zh-CN" dirty="0"/>
              <a:t>https://www.youtube.com/watch?v=FRAZXL2289Q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1A741A-4537-4CB9-8F07-D591E07020FB}"/>
              </a:ext>
            </a:extLst>
          </p:cNvPr>
          <p:cNvSpPr txBox="1"/>
          <p:nvPr/>
        </p:nvSpPr>
        <p:spPr>
          <a:xfrm>
            <a:off x="1219200" y="1344692"/>
            <a:ext cx="2552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Recap of Inverted Index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96F92A-606B-4DBD-9BE8-E2FB095F8E71}"/>
              </a:ext>
            </a:extLst>
          </p:cNvPr>
          <p:cNvSpPr/>
          <p:nvPr/>
        </p:nvSpPr>
        <p:spPr>
          <a:xfrm>
            <a:off x="2167036" y="1854514"/>
            <a:ext cx="600074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structure that directs you from a word to a document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C66D50-4A59-444D-957B-F904C092A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16" y="2563633"/>
            <a:ext cx="4392360" cy="17307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78ADEB-8B9D-4C6F-BC27-08DB57404A2A}"/>
              </a:ext>
            </a:extLst>
          </p:cNvPr>
          <p:cNvSpPr/>
          <p:nvPr/>
        </p:nvSpPr>
        <p:spPr>
          <a:xfrm>
            <a:off x="2122922" y="2337108"/>
            <a:ext cx="6088975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Example,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Advantage,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Inverted index is to allow fast documents locating.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Steps,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Tokenization, Normalization, Stopping,  Stemming.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Build Inverted Index.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014580-F58B-4E21-9858-42686A42B434}"/>
              </a:ext>
            </a:extLst>
          </p:cNvPr>
          <p:cNvSpPr txBox="1"/>
          <p:nvPr/>
        </p:nvSpPr>
        <p:spPr>
          <a:xfrm>
            <a:off x="8702412" y="2698595"/>
            <a:ext cx="23595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“Abandon” is the 15</a:t>
            </a:r>
            <a:r>
              <a:rPr lang="en-US" altLang="zh-CN" baseline="30000" dirty="0"/>
              <a:t>th</a:t>
            </a:r>
            <a:r>
              <a:rPr lang="en-US" altLang="zh-CN" dirty="0"/>
              <a:t> word in Document #7.</a:t>
            </a:r>
            <a:endParaRPr lang="zh-CN" altLang="en-US" dirty="0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9E1593D4-84EB-49DF-A895-5AFE0BC969C4}"/>
              </a:ext>
            </a:extLst>
          </p:cNvPr>
          <p:cNvCxnSpPr>
            <a:cxnSpLocks/>
          </p:cNvCxnSpPr>
          <p:nvPr/>
        </p:nvCxnSpPr>
        <p:spPr>
          <a:xfrm rot="10800000">
            <a:off x="4612144" y="3113420"/>
            <a:ext cx="3978756" cy="107052"/>
          </a:xfrm>
          <a:prstGeom prst="curvedConnector3">
            <a:avLst>
              <a:gd name="adj1" fmla="val 1005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EEA0D81-A6F8-4D84-92FF-28F5BC82372E}"/>
              </a:ext>
            </a:extLst>
          </p:cNvPr>
          <p:cNvSpPr txBox="1"/>
          <p:nvPr/>
        </p:nvSpPr>
        <p:spPr>
          <a:xfrm>
            <a:off x="8702412" y="3698488"/>
            <a:ext cx="23595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The fist six words in Document #7 are titles.</a:t>
            </a:r>
            <a:endParaRPr lang="zh-CN" altLang="en-US" dirty="0"/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4AB163CC-166D-46EE-9DCC-24FA60330E32}"/>
              </a:ext>
            </a:extLst>
          </p:cNvPr>
          <p:cNvCxnSpPr>
            <a:cxnSpLocks/>
          </p:cNvCxnSpPr>
          <p:nvPr/>
        </p:nvCxnSpPr>
        <p:spPr>
          <a:xfrm rot="10800000">
            <a:off x="4612144" y="3968010"/>
            <a:ext cx="3978756" cy="261276"/>
          </a:xfrm>
          <a:prstGeom prst="curvedConnector3">
            <a:avLst>
              <a:gd name="adj1" fmla="val 975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0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1A741A-4537-4CB9-8F07-D591E07020FB}"/>
              </a:ext>
            </a:extLst>
          </p:cNvPr>
          <p:cNvSpPr txBox="1"/>
          <p:nvPr/>
        </p:nvSpPr>
        <p:spPr>
          <a:xfrm>
            <a:off x="1219200" y="1344692"/>
            <a:ext cx="2552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Recap of Inverted Index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96F92A-606B-4DBD-9BE8-E2FB095F8E71}"/>
              </a:ext>
            </a:extLst>
          </p:cNvPr>
          <p:cNvSpPr/>
          <p:nvPr/>
        </p:nvSpPr>
        <p:spPr>
          <a:xfrm>
            <a:off x="2115149" y="1876011"/>
            <a:ext cx="939154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According to Wikipedia,</a:t>
            </a:r>
            <a:r>
              <a:rPr lang="zh-CN" altLang="en-US" dirty="0"/>
              <a:t> </a:t>
            </a:r>
            <a:r>
              <a:rPr lang="en-US" altLang="zh-CN" dirty="0"/>
              <a:t>Information Retrieval is the activity of obtaining information resources </a:t>
            </a:r>
          </a:p>
          <a:p>
            <a:r>
              <a:rPr lang="en-US" altLang="zh-CN" dirty="0"/>
              <a:t>      relevant to an information need from a collection of information resources.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C5C45F-1483-41DA-BC25-F61E489A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49" y="2684329"/>
            <a:ext cx="7961702" cy="364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4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D14B15A-38E5-430A-BCCE-D2B7A36C9B7F}"/>
              </a:ext>
            </a:extLst>
          </p:cNvPr>
          <p:cNvSpPr txBox="1"/>
          <p:nvPr/>
        </p:nvSpPr>
        <p:spPr>
          <a:xfrm>
            <a:off x="1219200" y="1344692"/>
            <a:ext cx="2552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Galago Intro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5553B5-4574-4CD8-98E1-BDA234D67FB4}"/>
              </a:ext>
            </a:extLst>
          </p:cNvPr>
          <p:cNvSpPr/>
          <p:nvPr/>
        </p:nvSpPr>
        <p:spPr>
          <a:xfrm>
            <a:off x="2326834" y="1910979"/>
            <a:ext cx="7996997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You can build invited index by yourself.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Here I will introduce </a:t>
            </a:r>
            <a:r>
              <a:rPr lang="en-US" altLang="zh-CN" dirty="0">
                <a:solidFill>
                  <a:srgbClr val="FF0000"/>
                </a:solidFill>
              </a:rPr>
              <a:t>Galago</a:t>
            </a:r>
            <a:r>
              <a:rPr lang="en-US" altLang="zh-CN" dirty="0"/>
              <a:t>, an open source search 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Galago </a:t>
            </a:r>
            <a:r>
              <a:rPr lang="en-US" altLang="zh-CN" dirty="0"/>
              <a:t>can do Tokenization, Normalization, Stopping,  Stemming and finally</a:t>
            </a:r>
          </a:p>
          <a:p>
            <a:pPr lvl="1"/>
            <a:r>
              <a:rPr lang="en-US" altLang="zh-CN" dirty="0"/>
              <a:t>build inverted index for us. </a:t>
            </a:r>
            <a:r>
              <a:rPr lang="en-US" altLang="zh-CN" dirty="0">
                <a:solidFill>
                  <a:srgbClr val="FF0000"/>
                </a:solidFill>
              </a:rPr>
              <a:t>Only one command line.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can run basic retrieval model with command 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can also run retrieval model with Java and Galago’</a:t>
            </a:r>
            <a:r>
              <a:rPr lang="en-US" altLang="zh-CN" dirty="0">
                <a:solidFill>
                  <a:srgbClr val="FF0000"/>
                </a:solidFill>
              </a:rPr>
              <a:t> API.</a:t>
            </a:r>
          </a:p>
        </p:txBody>
      </p:sp>
    </p:spTree>
    <p:extLst>
      <p:ext uri="{BB962C8B-B14F-4D97-AF65-F5344CB8AC3E}">
        <p14:creationId xmlns:p14="http://schemas.microsoft.com/office/powerpoint/2010/main" val="23704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D14B15A-38E5-430A-BCCE-D2B7A36C9B7F}"/>
              </a:ext>
            </a:extLst>
          </p:cNvPr>
          <p:cNvSpPr txBox="1"/>
          <p:nvPr/>
        </p:nvSpPr>
        <p:spPr>
          <a:xfrm>
            <a:off x="1219200" y="1344692"/>
            <a:ext cx="2552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Galago Build </a:t>
            </a:r>
            <a:r>
              <a:rPr lang="en-US" altLang="zh-CN" dirty="0" err="1"/>
              <a:t>inidex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63A1BC-C28F-470B-B0EB-A46CB0D4EECD}"/>
              </a:ext>
            </a:extLst>
          </p:cNvPr>
          <p:cNvSpPr/>
          <p:nvPr/>
        </p:nvSpPr>
        <p:spPr>
          <a:xfrm>
            <a:off x="1471252" y="2638706"/>
            <a:ext cx="856399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./galago/bin/galago build --inputPath=trecText_toy.gz --indexPath=./index/ --filetype=trectext --tokenizer/fields+text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A02C1488-B41C-4128-8A5F-A8EB5173CC2C}"/>
              </a:ext>
            </a:extLst>
          </p:cNvPr>
          <p:cNvSpPr/>
          <p:nvPr/>
        </p:nvSpPr>
        <p:spPr>
          <a:xfrm rot="19969940">
            <a:off x="5392222" y="1958098"/>
            <a:ext cx="115410" cy="692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16191C-DF28-45BA-B1E4-4C2CA1C2B61F}"/>
              </a:ext>
            </a:extLst>
          </p:cNvPr>
          <p:cNvSpPr/>
          <p:nvPr/>
        </p:nvSpPr>
        <p:spPr>
          <a:xfrm>
            <a:off x="4287071" y="1694724"/>
            <a:ext cx="8435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Corpus</a:t>
            </a:r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F381E36-F82B-4982-B426-522200D2C098}"/>
              </a:ext>
            </a:extLst>
          </p:cNvPr>
          <p:cNvSpPr/>
          <p:nvPr/>
        </p:nvSpPr>
        <p:spPr>
          <a:xfrm rot="19969940">
            <a:off x="7737527" y="1958099"/>
            <a:ext cx="115410" cy="692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6D2CBE-31AC-489F-94BD-57F53A2BE1CE}"/>
              </a:ext>
            </a:extLst>
          </p:cNvPr>
          <p:cNvSpPr/>
          <p:nvPr/>
        </p:nvSpPr>
        <p:spPr>
          <a:xfrm>
            <a:off x="6589789" y="1659715"/>
            <a:ext cx="146700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Output folder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3538AF-827F-44A1-B7B2-238CF7C2FC9E}"/>
              </a:ext>
            </a:extLst>
          </p:cNvPr>
          <p:cNvSpPr/>
          <p:nvPr/>
        </p:nvSpPr>
        <p:spPr>
          <a:xfrm>
            <a:off x="1374594" y="4023960"/>
            <a:ext cx="13147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Corpus type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30C06FBB-6CC9-4C42-B3BD-C2FF7BBA21CC}"/>
              </a:ext>
            </a:extLst>
          </p:cNvPr>
          <p:cNvSpPr/>
          <p:nvPr/>
        </p:nvSpPr>
        <p:spPr>
          <a:xfrm rot="13012548">
            <a:off x="2430087" y="3252905"/>
            <a:ext cx="115410" cy="692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E8FCFE-C718-48AC-BA8F-FDFF3B6A1902}"/>
              </a:ext>
            </a:extLst>
          </p:cNvPr>
          <p:cNvSpPr/>
          <p:nvPr/>
        </p:nvSpPr>
        <p:spPr>
          <a:xfrm>
            <a:off x="4135143" y="4023960"/>
            <a:ext cx="178933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Specify Tokenizer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0DEC917-C1FB-437B-8A0A-7A1BA91C5AD2}"/>
              </a:ext>
            </a:extLst>
          </p:cNvPr>
          <p:cNvSpPr/>
          <p:nvPr/>
        </p:nvSpPr>
        <p:spPr>
          <a:xfrm rot="9567789">
            <a:off x="4884292" y="3286852"/>
            <a:ext cx="115410" cy="692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901AFB-ACE8-4919-BCEA-DFA4535AA0D2}"/>
              </a:ext>
            </a:extLst>
          </p:cNvPr>
          <p:cNvSpPr/>
          <p:nvPr/>
        </p:nvSpPr>
        <p:spPr>
          <a:xfrm>
            <a:off x="809005" y="5000106"/>
            <a:ext cx="592578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Please refer following repo to install galago,</a:t>
            </a:r>
          </a:p>
          <a:p>
            <a:r>
              <a:rPr lang="en-US" altLang="zh-CN" dirty="0"/>
              <a:t>https://github.com/Taosheng-ty/CS_6550_galago_tutorial.git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12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CECC9B-42A5-4A37-83FA-14B60D49B21A}"/>
              </a:ext>
            </a:extLst>
          </p:cNvPr>
          <p:cNvSpPr/>
          <p:nvPr/>
        </p:nvSpPr>
        <p:spPr>
          <a:xfrm>
            <a:off x="666558" y="2202051"/>
            <a:ext cx="427232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Extracting Document Statistics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Number of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Maximal document length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Minimal document 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Average document length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7F650A-AA12-4D7E-8DE2-E3D9C143C1DF}"/>
              </a:ext>
            </a:extLst>
          </p:cNvPr>
          <p:cNvSpPr/>
          <p:nvPr/>
        </p:nvSpPr>
        <p:spPr>
          <a:xfrm>
            <a:off x="5791201" y="1678788"/>
            <a:ext cx="6113753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pathIndexBase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"CS_6550_galago_tutorial\\index"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//path to index folder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Retrieval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retrieval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RetrievalFactory.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pathIndexBase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Parameters.create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//Extracting Document Statistics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Node();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.setOperator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"lengths"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.getNodeParameters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().set(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"part"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"lengths"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FieldStatistics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stat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retrieval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.getCollectionStatistics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documentCount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documentCount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maxLength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maxLength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minLength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minLength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avgLength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avgLength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8BA23C-3009-49E3-88F8-DCF9BFD22905}"/>
              </a:ext>
            </a:extLst>
          </p:cNvPr>
          <p:cNvSpPr/>
          <p:nvPr/>
        </p:nvSpPr>
        <p:spPr>
          <a:xfrm>
            <a:off x="810829" y="1300124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F7F5F"/>
                </a:solidFill>
                <a:latin typeface="Consolas" panose="020B0609020204030204" pitchFamily="49" charset="0"/>
              </a:rPr>
              <a:t>Extracting Document Statistics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5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CECC9B-42A5-4A37-83FA-14B60D49B21A}"/>
              </a:ext>
            </a:extLst>
          </p:cNvPr>
          <p:cNvSpPr/>
          <p:nvPr/>
        </p:nvSpPr>
        <p:spPr>
          <a:xfrm>
            <a:off x="666557" y="2299705"/>
            <a:ext cx="4446981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Extracting term Statistics (“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covid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Maximal term count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number of document contain “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covid</a:t>
            </a:r>
            <a:r>
              <a:rPr lang="en-US" altLang="zh-CN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Term frequency in all documents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8BA23C-3009-49E3-88F8-DCF9BFD22905}"/>
              </a:ext>
            </a:extLst>
          </p:cNvPr>
          <p:cNvSpPr/>
          <p:nvPr/>
        </p:nvSpPr>
        <p:spPr>
          <a:xfrm>
            <a:off x="810829" y="1300124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Extracting term Statistics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2C2E43-EE1D-4BA9-9B54-4910E43E2890}"/>
              </a:ext>
            </a:extLst>
          </p:cNvPr>
          <p:cNvSpPr/>
          <p:nvPr/>
        </p:nvSpPr>
        <p:spPr>
          <a:xfrm>
            <a:off x="5613647" y="1832719"/>
            <a:ext cx="6096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“covid"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“text"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StructuredQuery.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"#text:"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":part=field."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"()"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.getNodeParameters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().set(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queryType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"count"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retrieval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.transformQuery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Parameters.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NodeStatistics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stat_node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retrieval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.getNodeStatistics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stat_node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maximumCount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nodeDocCount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stat_node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nodeDocumentCount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nodeFrequency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stat_node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nodeFrequency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62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D14B15A-38E5-430A-BCCE-D2B7A36C9B7F}"/>
              </a:ext>
            </a:extLst>
          </p:cNvPr>
          <p:cNvSpPr txBox="1"/>
          <p:nvPr/>
        </p:nvSpPr>
        <p:spPr>
          <a:xfrm>
            <a:off x="1219200" y="1344692"/>
            <a:ext cx="2552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Galago Tutorial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F6BEFF-58F5-46E9-B6FE-D024869A6AC2}"/>
              </a:ext>
            </a:extLst>
          </p:cNvPr>
          <p:cNvSpPr/>
          <p:nvPr/>
        </p:nvSpPr>
        <p:spPr>
          <a:xfrm>
            <a:off x="2341601" y="3429000"/>
            <a:ext cx="592578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Please refer, </a:t>
            </a:r>
          </a:p>
          <a:p>
            <a:r>
              <a:rPr lang="en-US" altLang="zh-CN" dirty="0"/>
              <a:t>https://github.com/Taosheng-ty/CS_6550_galago_tutorial.git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55A00C-9FE3-4007-8622-55F350900B5F}"/>
              </a:ext>
            </a:extLst>
          </p:cNvPr>
          <p:cNvSpPr/>
          <p:nvPr/>
        </p:nvSpPr>
        <p:spPr>
          <a:xfrm>
            <a:off x="2133637" y="2202180"/>
            <a:ext cx="60047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also provide example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Find document of minimal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Number of unique words with  less than 10 characters.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94939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14271</TotalTime>
  <Words>550</Words>
  <Application>Microsoft Office PowerPoint</Application>
  <PresentationFormat>宽屏</PresentationFormat>
  <Paragraphs>83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Consolas</vt:lpstr>
      <vt:lpstr>回顾</vt:lpstr>
      <vt:lpstr>Galago Tutorial #1         CS 6550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涛</dc:creator>
  <cp:lastModifiedBy>杨 涛</cp:lastModifiedBy>
  <cp:revision>539</cp:revision>
  <dcterms:created xsi:type="dcterms:W3CDTF">2020-03-30T01:51:51Z</dcterms:created>
  <dcterms:modified xsi:type="dcterms:W3CDTF">2021-09-20T03:22:17Z</dcterms:modified>
</cp:coreProperties>
</file>