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4" r:id="rId3"/>
    <p:sldId id="348" r:id="rId4"/>
    <p:sldId id="258" r:id="rId5"/>
    <p:sldId id="350" r:id="rId6"/>
    <p:sldId id="358" r:id="rId7"/>
    <p:sldId id="370" r:id="rId8"/>
    <p:sldId id="357" r:id="rId9"/>
    <p:sldId id="356" r:id="rId10"/>
    <p:sldId id="371" r:id="rId11"/>
    <p:sldId id="359" r:id="rId12"/>
    <p:sldId id="352" r:id="rId13"/>
    <p:sldId id="354" r:id="rId14"/>
    <p:sldId id="355" r:id="rId15"/>
    <p:sldId id="372" r:id="rId16"/>
    <p:sldId id="368" r:id="rId17"/>
    <p:sldId id="374" r:id="rId18"/>
    <p:sldId id="361" r:id="rId19"/>
    <p:sldId id="377" r:id="rId20"/>
    <p:sldId id="378" r:id="rId21"/>
    <p:sldId id="360" r:id="rId22"/>
    <p:sldId id="375" r:id="rId23"/>
    <p:sldId id="362" r:id="rId24"/>
    <p:sldId id="363" r:id="rId25"/>
    <p:sldId id="364" r:id="rId26"/>
    <p:sldId id="365" r:id="rId27"/>
    <p:sldId id="366" r:id="rId28"/>
    <p:sldId id="367" r:id="rId29"/>
    <p:sldId id="34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g" initials="D" lastIdx="1" clrIdx="0"/>
  <p:cmAuthor id="2" name="Sixian Tao" initials="S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45" autoAdjust="0"/>
    <p:restoredTop sz="95664"/>
  </p:normalViewPr>
  <p:slideViewPr>
    <p:cSldViewPr snapToGrid="0">
      <p:cViewPr>
        <p:scale>
          <a:sx n="110" d="100"/>
          <a:sy n="110" d="100"/>
        </p:scale>
        <p:origin x="192" y="456"/>
      </p:cViewPr>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499981192592502"/>
          <c:y val="0.00070680481704953"/>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explosion val="1"/>
          <c:dPt>
            <c:idx val="0"/>
            <c:bubble3D val="0"/>
            <c:extLst xmlns:c16r2="http://schemas.microsoft.com/office/drawing/2015/06/chart">
              <c:ext xmlns:c16="http://schemas.microsoft.com/office/drawing/2014/chart" uri="{C3380CC4-5D6E-409C-BE32-E72D297353CC}">
                <c16:uniqueId val="{00000001-8369-4EDE-BC0E-97FFB5B8F1E3}"/>
              </c:ext>
            </c:extLst>
          </c:dPt>
          <c:dPt>
            <c:idx val="1"/>
            <c:bubble3D val="0"/>
            <c:extLst xmlns:c16r2="http://schemas.microsoft.com/office/drawing/2015/06/chart">
              <c:ext xmlns:c16="http://schemas.microsoft.com/office/drawing/2014/chart" uri="{C3380CC4-5D6E-409C-BE32-E72D297353CC}">
                <c16:uniqueId val="{00000003-8369-4EDE-BC0E-97FFB5B8F1E3}"/>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4-8369-4EDE-BC0E-97FFB5B8F1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
          <c:y val="0.0110529286935393"/>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extLst xmlns:c16r2="http://schemas.microsoft.com/office/drawing/2015/06/chart">
              <c:ext xmlns:c16="http://schemas.microsoft.com/office/drawing/2014/chart" uri="{C3380CC4-5D6E-409C-BE32-E72D297353CC}">
                <c16:uniqueId val="{00000001-3845-466F-8B71-D2D91CAE0F2E}"/>
              </c:ext>
            </c:extLst>
          </c:dPt>
          <c:dPt>
            <c:idx val="1"/>
            <c:bubble3D val="0"/>
            <c:extLst xmlns:c16r2="http://schemas.microsoft.com/office/drawing/2015/06/chart">
              <c:ext xmlns:c16="http://schemas.microsoft.com/office/drawing/2014/chart" uri="{C3380CC4-5D6E-409C-BE32-E72D297353CC}">
                <c16:uniqueId val="{00000002-3845-466F-8B71-D2D91CAE0F2E}"/>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3-3845-466F-8B71-D2D91CAE0F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extLst xmlns:c16r2="http://schemas.microsoft.com/office/drawing/2015/06/chart">
              <c:ext xmlns:c16="http://schemas.microsoft.com/office/drawing/2014/chart" uri="{C3380CC4-5D6E-409C-BE32-E72D297353CC}">
                <c16:uniqueId val="{00000001-C826-4690-8D4F-404D00A338D8}"/>
              </c:ext>
            </c:extLst>
          </c:dPt>
          <c:dPt>
            <c:idx val="1"/>
            <c:bubble3D val="0"/>
            <c:extLst xmlns:c16r2="http://schemas.microsoft.com/office/drawing/2015/06/chart">
              <c:ext xmlns:c16="http://schemas.microsoft.com/office/drawing/2014/chart" uri="{C3380CC4-5D6E-409C-BE32-E72D297353CC}">
                <c16:uniqueId val="{00000002-C826-4690-8D4F-404D00A338D8}"/>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3-C826-4690-8D4F-404D00A338D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11-05T23:32:56.35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extLst>
      <p:ext uri="{BB962C8B-B14F-4D97-AF65-F5344CB8AC3E}">
        <p14:creationId xmlns:p14="http://schemas.microsoft.com/office/powerpoint/2010/main" val="565897424"/>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8041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0"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165"/>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165"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165" fontAlgn="auto">
              <a:lnSpc>
                <a:spcPct val="120000"/>
              </a:lnSpc>
              <a:spcBef>
                <a:spcPts val="0"/>
              </a:spcBef>
              <a:spcAft>
                <a:spcPts val="0"/>
              </a:spcAft>
              <a:buClr>
                <a:srgbClr val="717171"/>
              </a:buClr>
              <a:buSzTx/>
            </a:pPr>
            <a:r>
              <a:rPr lang="zh-CN" altLang="en-US" dirty="0"/>
              <a:t>第二级</a:t>
            </a:r>
          </a:p>
          <a:p>
            <a:pPr marL="503555" marR="0" lvl="2" indent="-160655" defTabSz="685165" fontAlgn="auto">
              <a:lnSpc>
                <a:spcPct val="120000"/>
              </a:lnSpc>
              <a:spcBef>
                <a:spcPts val="0"/>
              </a:spcBef>
              <a:spcAft>
                <a:spcPts val="0"/>
              </a:spcAft>
              <a:buClr>
                <a:srgbClr val="717171"/>
              </a:buClr>
              <a:buSzTx/>
            </a:pPr>
            <a:r>
              <a:rPr lang="zh-CN" altLang="en-US" dirty="0"/>
              <a:t>第三级</a:t>
            </a:r>
          </a:p>
          <a:p>
            <a:pPr marL="654685" marR="0" lvl="3" indent="-160655" defTabSz="685165" fontAlgn="auto">
              <a:lnSpc>
                <a:spcPct val="120000"/>
              </a:lnSpc>
              <a:spcBef>
                <a:spcPts val="0"/>
              </a:spcBef>
              <a:spcAft>
                <a:spcPts val="0"/>
              </a:spcAft>
              <a:buClr>
                <a:srgbClr val="717171"/>
              </a:buClr>
              <a:buSzTx/>
            </a:pPr>
            <a:r>
              <a:rPr lang="zh-CN" altLang="en-US" dirty="0"/>
              <a:t>第四级</a:t>
            </a:r>
          </a:p>
          <a:p>
            <a:pPr marL="808990" marR="0" lvl="4" indent="-160655" defTabSz="685165"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4400" dirty="0"/>
              <a:t>Radial reconstruction of magnetic </a:t>
            </a:r>
            <a:endParaRPr lang="en-US" altLang="zh-CN" sz="4400" dirty="0" smtClean="0"/>
          </a:p>
          <a:p>
            <a:pPr algn="ctr"/>
            <a:r>
              <a:rPr lang="en-US" altLang="zh-CN" sz="4400" dirty="0" smtClean="0"/>
              <a:t>resonance images </a:t>
            </a:r>
            <a:r>
              <a:rPr lang="en-US" altLang="zh-CN" sz="4400" dirty="0"/>
              <a:t>based </a:t>
            </a:r>
            <a:r>
              <a:rPr lang="en-US" altLang="zh-CN" sz="4400" dirty="0" smtClean="0"/>
              <a:t>on </a:t>
            </a:r>
            <a:r>
              <a:rPr lang="en-US" altLang="zh-CN" sz="4400" dirty="0"/>
              <a:t>CNNs</a:t>
            </a:r>
            <a:endParaRPr lang="zh-CN" altLang="en-US" sz="4125" b="1"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
        <p:nvSpPr>
          <p:cNvPr id="118" name="文本框 117"/>
          <p:cNvSpPr txBox="1"/>
          <p:nvPr/>
        </p:nvSpPr>
        <p:spPr>
          <a:xfrm>
            <a:off x="3772198" y="5601374"/>
            <a:ext cx="2417521" cy="1077218"/>
          </a:xfrm>
          <a:prstGeom prst="rect">
            <a:avLst/>
          </a:prstGeom>
          <a:noFill/>
        </p:spPr>
        <p:txBody>
          <a:bodyPr wrap="none" rtlCol="0">
            <a:spAutoFit/>
          </a:bodyPr>
          <a:lstStyle/>
          <a:p>
            <a:r>
              <a:rPr lang="en-US" altLang="zh-CN" sz="1600" dirty="0">
                <a:solidFill>
                  <a:schemeClr val="accent1"/>
                </a:solidFill>
              </a:rPr>
              <a:t>Project </a:t>
            </a:r>
            <a:r>
              <a:rPr lang="en-US" altLang="zh-CN" sz="1600" dirty="0" smtClean="0">
                <a:solidFill>
                  <a:schemeClr val="accent1"/>
                </a:solidFill>
              </a:rPr>
              <a:t>executor:</a:t>
            </a:r>
            <a:endParaRPr lang="en-US" altLang="zh-CN" sz="1600" dirty="0">
              <a:solidFill>
                <a:schemeClr val="accent1"/>
              </a:solidFill>
            </a:endParaRPr>
          </a:p>
          <a:p>
            <a:r>
              <a:rPr lang="en-US" altLang="zh-CN" sz="1600" dirty="0" smtClean="0">
                <a:solidFill>
                  <a:schemeClr val="accent1"/>
                </a:solidFill>
              </a:rPr>
              <a:t>Zhuang </a:t>
            </a:r>
            <a:r>
              <a:rPr lang="en-US" altLang="zh-CN" sz="1600" dirty="0" err="1">
                <a:solidFill>
                  <a:schemeClr val="accent1"/>
                </a:solidFill>
              </a:rPr>
              <a:t>Yefan</a:t>
            </a:r>
            <a:r>
              <a:rPr lang="en-US" altLang="zh-CN" sz="1600" dirty="0">
                <a:solidFill>
                  <a:schemeClr val="accent1"/>
                </a:solidFill>
              </a:rPr>
              <a:t> 18031018</a:t>
            </a:r>
          </a:p>
          <a:p>
            <a:r>
              <a:rPr lang="en-US" altLang="zh-CN" sz="1600" dirty="0">
                <a:solidFill>
                  <a:schemeClr val="accent1"/>
                </a:solidFill>
              </a:rPr>
              <a:t>Zhang Lu 18030878</a:t>
            </a:r>
          </a:p>
          <a:p>
            <a:r>
              <a:rPr lang="en-US" altLang="zh-CN" sz="1600" dirty="0">
                <a:solidFill>
                  <a:schemeClr val="accent1"/>
                </a:solidFill>
              </a:rPr>
              <a:t>Tao Sixian 18031021</a:t>
            </a:r>
            <a:endParaRPr lang="zh-CN" altLang="en-US" sz="1600" dirty="0">
              <a:solidFill>
                <a:schemeClr val="accent1"/>
              </a:solidFill>
            </a:endParaRPr>
          </a:p>
        </p:txBody>
      </p:sp>
      <p:grpSp>
        <p:nvGrpSpPr>
          <p:cNvPr id="132" name="组合 131"/>
          <p:cNvGrpSpPr/>
          <p:nvPr/>
        </p:nvGrpSpPr>
        <p:grpSpPr>
          <a:xfrm>
            <a:off x="4454597" y="5126813"/>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9" name="文本框 118"/>
          <p:cNvSpPr txBox="1"/>
          <p:nvPr/>
        </p:nvSpPr>
        <p:spPr>
          <a:xfrm>
            <a:off x="6542956" y="5601374"/>
            <a:ext cx="1859805" cy="584775"/>
          </a:xfrm>
          <a:prstGeom prst="rect">
            <a:avLst/>
          </a:prstGeom>
          <a:noFill/>
        </p:spPr>
        <p:txBody>
          <a:bodyPr wrap="none" rtlCol="0">
            <a:spAutoFit/>
          </a:bodyPr>
          <a:lstStyle/>
          <a:p>
            <a:pPr algn="ctr"/>
            <a:r>
              <a:rPr lang="en-US" altLang="zh-CN" sz="1600" dirty="0" smtClean="0">
                <a:solidFill>
                  <a:schemeClr val="accent1"/>
                </a:solidFill>
              </a:rPr>
              <a:t>Academic advisor:</a:t>
            </a:r>
          </a:p>
          <a:p>
            <a:pPr algn="ctr"/>
            <a:r>
              <a:rPr lang="en-US" altLang="zh-CN" sz="1600" dirty="0" err="1" smtClean="0">
                <a:solidFill>
                  <a:schemeClr val="accent1"/>
                </a:solidFill>
              </a:rPr>
              <a:t>Mrs.Liu</a:t>
            </a:r>
            <a:endParaRPr lang="zh-CN" altLang="en-US" sz="1600" dirty="0">
              <a:solidFill>
                <a:schemeClr val="accent1"/>
              </a:solidFill>
            </a:endParaRPr>
          </a:p>
        </p:txBody>
      </p:sp>
      <p:grpSp>
        <p:nvGrpSpPr>
          <p:cNvPr id="133" name="组合 132"/>
          <p:cNvGrpSpPr/>
          <p:nvPr/>
        </p:nvGrpSpPr>
        <p:grpSpPr>
          <a:xfrm>
            <a:off x="7251682" y="5200652"/>
            <a:ext cx="442352" cy="442352"/>
            <a:chOff x="5853219" y="5669476"/>
            <a:chExt cx="552450" cy="552450"/>
          </a:xfrm>
        </p:grpSpPr>
        <p:sp>
          <p:nvSpPr>
            <p:cNvPr id="131" name="椭圆 130"/>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5967384" y="5780269"/>
              <a:ext cx="324120" cy="330864"/>
              <a:chOff x="5649913" y="2301875"/>
              <a:chExt cx="3127375" cy="3192463"/>
            </a:xfrm>
            <a:solidFill>
              <a:schemeClr val="bg1"/>
            </a:solidFill>
          </p:grpSpPr>
          <p:sp>
            <p:nvSpPr>
              <p:cNvPr id="127" name="Freeform 12"/>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3"/>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4"/>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46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5125"/>
                                </p:stCondLst>
                                <p:childTnLst>
                                  <p:par>
                                    <p:cTn id="17" presetID="10" presetClass="entr" presetSubtype="0" fill="hold" nodeType="afterEffect" p14:presetBounceEnd="50000">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14:bounceEnd="50000">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14:presetBounceEnd="50000">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14:bounceEnd="50000">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46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5125"/>
                                </p:stCondLst>
                                <p:childTnLst>
                                  <p:par>
                                    <p:cTn id="17" presetID="10"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smtClean="0"/>
              <a:t>FT</a:t>
            </a:r>
            <a:r>
              <a:rPr lang="zh-CN" altLang="en-US" dirty="0" smtClean="0"/>
              <a:t> </a:t>
            </a:r>
            <a:r>
              <a:rPr lang="en-US" altLang="zh-CN" dirty="0" smtClean="0"/>
              <a:t>in</a:t>
            </a:r>
            <a:r>
              <a:rPr lang="zh-CN" altLang="en-US" dirty="0" smtClean="0"/>
              <a:t> </a:t>
            </a:r>
            <a:r>
              <a:rPr lang="en-US" altLang="zh-CN" dirty="0" smtClean="0"/>
              <a:t>MRI</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875795" y="2798005"/>
            <a:ext cx="346592" cy="30444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65" y="1359607"/>
            <a:ext cx="7691296" cy="5371072"/>
          </a:xfrm>
          <a:prstGeom prst="rect">
            <a:avLst/>
          </a:prstGeom>
        </p:spPr>
      </p:pic>
    </p:spTree>
    <p:extLst>
      <p:ext uri="{BB962C8B-B14F-4D97-AF65-F5344CB8AC3E}">
        <p14:creationId xmlns:p14="http://schemas.microsoft.com/office/powerpoint/2010/main" val="81239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7114795" cy="249299"/>
          </a:xfrm>
        </p:spPr>
        <p:txBody>
          <a:bodyPr/>
          <a:lstStyle/>
          <a:p>
            <a:r>
              <a:rPr lang="en-US" altLang="zh-CN" dirty="0"/>
              <a:t>Simple realization of fast Fourier </a:t>
            </a:r>
            <a:r>
              <a:rPr lang="en-US" altLang="zh-CN" dirty="0" smtClean="0"/>
              <a:t>T</a:t>
            </a:r>
            <a:r>
              <a:rPr lang="en-US" altLang="zh-CN" dirty="0" smtClean="0"/>
              <a:t>ransform </a:t>
            </a:r>
            <a:r>
              <a:rPr lang="en-US" altLang="zh-CN" dirty="0"/>
              <a:t>with MATLAB</a:t>
            </a:r>
            <a:endParaRPr lang="zh-CN" altLang="en-US"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4" name="图片 13" descr="../Downloads/fft_matlab.png"/>
          <p:cNvPicPr/>
          <p:nvPr/>
        </p:nvPicPr>
        <p:blipFill>
          <a:blip r:embed="rId2">
            <a:extLst>
              <a:ext uri="{28A0092B-C50C-407E-A947-70E740481C1C}">
                <a14:useLocalDpi xmlns:a14="http://schemas.microsoft.com/office/drawing/2010/main" val="0"/>
              </a:ext>
            </a:extLst>
          </a:blip>
          <a:srcRect/>
          <a:stretch>
            <a:fillRect/>
          </a:stretch>
        </p:blipFill>
        <p:spPr bwMode="auto">
          <a:xfrm>
            <a:off x="1420138" y="1226916"/>
            <a:ext cx="8890247" cy="5412423"/>
          </a:xfrm>
          <a:prstGeom prst="rect">
            <a:avLst/>
          </a:prstGeom>
          <a:noFill/>
          <a:ln>
            <a:noFill/>
          </a:ln>
        </p:spPr>
      </p:pic>
    </p:spTree>
    <p:extLst>
      <p:ext uri="{BB962C8B-B14F-4D97-AF65-F5344CB8AC3E}">
        <p14:creationId xmlns:p14="http://schemas.microsoft.com/office/powerpoint/2010/main" val="189675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a:t>What is K-space?</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K-space refers to the Fourier frequency-domain space composed of the collected MR data after phase coding and frequency coding. For a two-dimensional space plane, K space is a two-dimensional frequency space, K And K, respectively, represent two mutually perpendicular spatial frequencies. In MRI, the spatial frequency coordinate K And K,, corresponding to frequency coding direction coordinates and phase coding direction coordinates respectively. </a:t>
            </a:r>
            <a:endParaRPr lang="en-US" altLang="zh-CN" sz="2400" dirty="0" smtClean="0">
              <a:solidFill>
                <a:schemeClr val="accent1"/>
              </a:solidFill>
              <a:latin typeface="+mn-lt"/>
              <a:ea typeface="+mn-ea"/>
              <a:cs typeface="+mn-cs"/>
            </a:endParaRPr>
          </a:p>
          <a:p>
            <a:endParaRPr lang="zh-CN" altLang="en-US" sz="2400" dirty="0">
              <a:solidFill>
                <a:schemeClr val="accent1"/>
              </a:solidFill>
              <a:latin typeface="+mn-lt"/>
              <a:ea typeface="+mn-ea"/>
              <a:cs typeface="+mn-cs"/>
            </a:endParaRPr>
          </a:p>
        </p:txBody>
      </p:sp>
      <p:sp>
        <p:nvSpPr>
          <p:cNvPr id="9" name="Rectangle 10"/>
          <p:cNvSpPr/>
          <p:nvPr/>
        </p:nvSpPr>
        <p:spPr>
          <a:xfrm>
            <a:off x="1158940" y="1140700"/>
            <a:ext cx="1980029"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K-space</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37623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489702"/>
            <a:ext cx="4240058" cy="498598"/>
          </a:xfrm>
        </p:spPr>
        <p:txBody>
          <a:bodyPr/>
          <a:lstStyle/>
          <a:p>
            <a:r>
              <a:rPr lang="en-US" altLang="zh-CN" dirty="0"/>
              <a:t>Sampling trace graph in K space </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39" y="1714631"/>
            <a:ext cx="6070312" cy="5531605"/>
          </a:xfrm>
          <a:prstGeom prst="rect">
            <a:avLst/>
          </a:prstGeom>
        </p:spPr>
      </p:pic>
    </p:spTree>
    <p:extLst>
      <p:ext uri="{BB962C8B-B14F-4D97-AF65-F5344CB8AC3E}">
        <p14:creationId xmlns:p14="http://schemas.microsoft.com/office/powerpoint/2010/main" val="21077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a:t>Sample </a:t>
            </a:r>
            <a:r>
              <a:rPr lang="en-US" altLang="zh-CN" dirty="0" smtClean="0"/>
              <a:t>using</a:t>
            </a:r>
            <a:r>
              <a:rPr lang="zh-CN" altLang="en-US" dirty="0" smtClean="0"/>
              <a:t> </a:t>
            </a:r>
            <a:r>
              <a:rPr lang="en-US" altLang="zh-CN" dirty="0" smtClean="0"/>
              <a:t>MATLAB</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6" name="页脚占位符 5"/>
          <p:cNvSpPr>
            <a:spLocks noGrp="1"/>
          </p:cNvSpPr>
          <p:nvPr>
            <p:ph type="ftr" sz="quarter" idx="3"/>
          </p:nvPr>
        </p:nvSpPr>
        <p:spPr>
          <a:xfrm>
            <a:off x="10861358" y="6363576"/>
            <a:ext cx="939240" cy="130810"/>
          </a:xfrm>
        </p:spPr>
        <p:txBody>
          <a:bodyPr/>
          <a:lstStyle/>
          <a:p>
            <a:r>
              <a:rPr lang="zh-CN" altLang="en-US"/>
              <a:t>竢实扬华，自强不息</a:t>
            </a:r>
          </a:p>
        </p:txBody>
      </p:sp>
      <p:sp>
        <p:nvSpPr>
          <p:cNvPr id="7" name="灯片编号占位符 6"/>
          <p:cNvSpPr>
            <a:spLocks noGrp="1"/>
          </p:cNvSpPr>
          <p:nvPr>
            <p:ph type="sldNum" sz="quarter" idx="4"/>
          </p:nvPr>
        </p:nvSpPr>
        <p:spPr>
          <a:xfrm>
            <a:off x="10834370" y="6149340"/>
            <a:ext cx="939165" cy="144780"/>
          </a:xfrm>
        </p:spPr>
        <p:txBody>
          <a:bodyPr/>
          <a:lstStyle/>
          <a:p>
            <a:r>
              <a:rPr lang="zh-CN" altLang="en-US"/>
              <a:t>第 </a:t>
            </a:r>
            <a:fld id="{75168D04-7926-484C-B90B-2D13ABC6EC67}" type="slidenum">
              <a:rPr lang="zh-CN" altLang="en-US" smtClean="0"/>
              <a:t>14</a:t>
            </a:fld>
            <a:r>
              <a:rPr lang="zh-CN" altLang="en-US"/>
              <a:t> 页</a:t>
            </a:r>
            <a:endParaRPr lang="zh-CN" altLang="en-US" dirty="0"/>
          </a:p>
        </p:txBody>
      </p:sp>
      <p:pic>
        <p:nvPicPr>
          <p:cNvPr id="10" name="图片 9" descr="../Downloads/Snipaste_2019-11-05_19-23-4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409" y="1175658"/>
            <a:ext cx="11521126" cy="5535386"/>
          </a:xfrm>
          <a:prstGeom prst="rect">
            <a:avLst/>
          </a:prstGeom>
          <a:noFill/>
          <a:ln>
            <a:noFill/>
          </a:ln>
        </p:spPr>
      </p:pic>
    </p:spTree>
    <p:extLst>
      <p:ext uri="{BB962C8B-B14F-4D97-AF65-F5344CB8AC3E}">
        <p14:creationId xmlns:p14="http://schemas.microsoft.com/office/powerpoint/2010/main" val="363975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a:t>What is K-space?</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In K space, the contribution of each data to image reconstruction is different. The main signals are concentrated in the data of the central area of k-space. Because the coding gradient and action time determine the position of sampling data in k-space together, the signal of the central area of k-space has low-frequency information with the largest amplitude. With the gradual increase of the absolute value of coordinates, the amplitude of the signal also decreases exponentially. Therefore, the data of the central area of k-space contains the strength of the main signals Degree, which contains most of the information of the image, mainly determines the contrast of the image; while k-space edge data has a higher spatial frequency, which contains more accurate positioning information, mainly determines the details of the image and the resolution of the image.</a:t>
            </a:r>
            <a:endParaRPr lang="zh-CN" altLang="en-US" sz="2400" dirty="0">
              <a:solidFill>
                <a:schemeClr val="accent1"/>
              </a:solidFill>
              <a:latin typeface="+mn-lt"/>
              <a:ea typeface="+mn-ea"/>
              <a:cs typeface="+mn-cs"/>
            </a:endParaRPr>
          </a:p>
        </p:txBody>
      </p:sp>
      <p:sp>
        <p:nvSpPr>
          <p:cNvPr id="9" name="Rectangle 10"/>
          <p:cNvSpPr/>
          <p:nvPr/>
        </p:nvSpPr>
        <p:spPr>
          <a:xfrm>
            <a:off x="1012556" y="1179294"/>
            <a:ext cx="5083444"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Characters</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of</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K-space</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5398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4"/>
          </p:nvPr>
        </p:nvSpPr>
        <p:spPr/>
        <p:txBody>
          <a:bodyPr/>
          <a:lstStyle/>
          <a:p>
            <a:r>
              <a:rPr lang="zh-CN" altLang="en-US" smtClean="0"/>
              <a:t>第 </a:t>
            </a:r>
            <a:fld id="{75168D04-7926-484C-B90B-2D13ABC6EC67}" type="slidenum">
              <a:rPr lang="zh-CN" altLang="en-US" smtClean="0"/>
              <a:t>16</a:t>
            </a:fld>
            <a:r>
              <a:rPr lang="zh-CN" altLang="en-US" smtClean="0"/>
              <a:t> 页</a:t>
            </a:r>
            <a:endParaRPr lang="zh-CN" altLang="en-US" dirty="0"/>
          </a:p>
        </p:txBody>
      </p:sp>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a:xfrm>
            <a:off x="1621701" y="739001"/>
            <a:ext cx="3188423" cy="249299"/>
          </a:xfrm>
        </p:spPr>
        <p:txBody>
          <a:bodyPr/>
          <a:lstStyle/>
          <a:p>
            <a:r>
              <a:rPr kumimoji="1" lang="en-US" altLang="zh-CN" dirty="0"/>
              <a:t>Two cases for illustration</a:t>
            </a:r>
            <a:endParaRPr kumimoji="1" lang="zh-CN" altLang="en-US" dirty="0"/>
          </a:p>
        </p:txBody>
      </p:sp>
      <p:pic>
        <p:nvPicPr>
          <p:cNvPr id="5" name="图片 4" descr="../Downloads/Snipaste_2019-11-05_19-24-2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887" y="1338943"/>
            <a:ext cx="11408712" cy="5300396"/>
          </a:xfrm>
          <a:prstGeom prst="rect">
            <a:avLst/>
          </a:prstGeom>
          <a:noFill/>
          <a:ln>
            <a:noFill/>
          </a:ln>
        </p:spPr>
      </p:pic>
    </p:spTree>
    <p:extLst>
      <p:ext uri="{BB962C8B-B14F-4D97-AF65-F5344CB8AC3E}">
        <p14:creationId xmlns:p14="http://schemas.microsoft.com/office/powerpoint/2010/main" val="25899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a:t>What is K-space?</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rPr>
              <a:t>Traditional MRI has a long imaging time, and there are artifacts in some fast moving parts. Its reconstruction method is simple, but line by line acquisition is very sensitive to motion artifacts</a:t>
            </a:r>
            <a:r>
              <a:rPr lang="en-US" altLang="zh-CN" sz="2400" dirty="0" smtClean="0">
                <a:solidFill>
                  <a:schemeClr val="accent1"/>
                </a:solidFill>
              </a:rPr>
              <a:t>.</a:t>
            </a:r>
            <a:endParaRPr lang="en-US" altLang="zh-CN" sz="2400" dirty="0" smtClean="0">
              <a:solidFill>
                <a:schemeClr val="accent1"/>
              </a:solidFill>
              <a:latin typeface="+mn-lt"/>
              <a:ea typeface="+mn-ea"/>
              <a:cs typeface="+mn-cs"/>
            </a:endParaRPr>
          </a:p>
          <a:p>
            <a:r>
              <a:rPr lang="en-US" altLang="zh-CN" sz="2400" dirty="0" smtClean="0">
                <a:solidFill>
                  <a:schemeClr val="accent1"/>
                </a:solidFill>
                <a:latin typeface="+mn-lt"/>
                <a:ea typeface="+mn-ea"/>
                <a:cs typeface="+mn-cs"/>
              </a:rPr>
              <a:t>The </a:t>
            </a:r>
            <a:r>
              <a:rPr lang="en-US" altLang="zh-CN" sz="2400" dirty="0">
                <a:solidFill>
                  <a:schemeClr val="accent1"/>
                </a:solidFill>
                <a:latin typeface="+mn-lt"/>
                <a:ea typeface="+mn-ea"/>
                <a:cs typeface="+mn-cs"/>
              </a:rPr>
              <a:t>quality and the properties of reconstructed MR images depend on the k-space sampling patterns, and the Cartesian k-space trajectory is the most widely used sampling pattern. Compared to the Cartesian k-space trajectory, the radial k-space trajectory has many advantages , such as shorter echo times, insensitivity to motion and high temporal resolution, and is suitable for fast imaging and dynamic imaging. However, the MR images usually have streaking artifacts when reconstructed from radial k-space sampling patterns, even using Compressed Sensing(CS) for accelerated MRI.</a:t>
            </a:r>
            <a:endParaRPr lang="zh-CN" altLang="en-US" sz="2400" dirty="0">
              <a:solidFill>
                <a:schemeClr val="accent1"/>
              </a:solidFill>
              <a:latin typeface="+mn-lt"/>
              <a:ea typeface="+mn-ea"/>
              <a:cs typeface="+mn-cs"/>
            </a:endParaRPr>
          </a:p>
        </p:txBody>
      </p:sp>
      <p:sp>
        <p:nvSpPr>
          <p:cNvPr id="9" name="Rectangle 10"/>
          <p:cNvSpPr/>
          <p:nvPr/>
        </p:nvSpPr>
        <p:spPr>
          <a:xfrm>
            <a:off x="985999" y="1083797"/>
            <a:ext cx="7648249"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Existing</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technologies</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&amp;</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Problems</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45838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Neural network algorithm: steps</a:t>
            </a:r>
            <a:endParaRPr lang="zh-CN" altLang="en-US" dirty="0"/>
          </a:p>
        </p:txBody>
      </p:sp>
      <p:sp>
        <p:nvSpPr>
          <p:cNvPr id="5" name="内容占位符 2"/>
          <p:cNvSpPr txBox="1">
            <a:spLocks/>
          </p:cNvSpPr>
          <p:nvPr/>
        </p:nvSpPr>
        <p:spPr>
          <a:xfrm>
            <a:off x="803476" y="138578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rPr>
              <a:t>This </a:t>
            </a:r>
            <a:r>
              <a:rPr lang="en-US" altLang="zh-CN" sz="2400" dirty="0">
                <a:solidFill>
                  <a:schemeClr val="accent1"/>
                </a:solidFill>
              </a:rPr>
              <a:t>is the image results using the </a:t>
            </a:r>
            <a:r>
              <a:rPr lang="en-US" altLang="zh-CN" sz="2400" dirty="0" smtClean="0">
                <a:solidFill>
                  <a:schemeClr val="accent1"/>
                </a:solidFill>
              </a:rPr>
              <a:t>traditional</a:t>
            </a:r>
            <a:r>
              <a:rPr lang="zh-CN" altLang="en-US" sz="2400" dirty="0" smtClean="0">
                <a:solidFill>
                  <a:schemeClr val="accent1"/>
                </a:solidFill>
              </a:rPr>
              <a:t> </a:t>
            </a:r>
            <a:r>
              <a:rPr lang="en-US" altLang="zh-CN" sz="2400" dirty="0">
                <a:solidFill>
                  <a:schemeClr val="accent1"/>
                </a:solidFill>
              </a:rPr>
              <a:t>FFT</a:t>
            </a:r>
            <a:r>
              <a:rPr lang="zh-CN" altLang="en-US" sz="2400" dirty="0">
                <a:solidFill>
                  <a:schemeClr val="accent1"/>
                </a:solidFill>
              </a:rPr>
              <a:t> </a:t>
            </a:r>
            <a:r>
              <a:rPr lang="en-US" altLang="zh-CN" sz="2400" dirty="0">
                <a:solidFill>
                  <a:schemeClr val="accent1"/>
                </a:solidFill>
              </a:rPr>
              <a:t>algorithm. There will be trace artifacts !</a:t>
            </a:r>
            <a:endParaRPr lang="zh-CN" altLang="en-US" sz="2400" dirty="0">
              <a:solidFill>
                <a:schemeClr val="accent1"/>
              </a:solidFill>
            </a:endParaRPr>
          </a:p>
          <a:p>
            <a:endParaRPr lang="zh-CN" altLang="en-US" sz="2400" dirty="0">
              <a:solidFill>
                <a:schemeClr val="accent1"/>
              </a:solidFill>
            </a:endParaRPr>
          </a:p>
          <a:p>
            <a:endParaRPr lang="zh-CN" altLang="en-US" sz="2400" dirty="0">
              <a:solidFill>
                <a:schemeClr val="accent1"/>
              </a:solidFill>
              <a:latin typeface="+mn-lt"/>
              <a:ea typeface="+mn-ea"/>
              <a:cs typeface="+mn-cs"/>
            </a:endParaRPr>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814" y="1990541"/>
            <a:ext cx="4851111" cy="4371810"/>
          </a:xfrm>
          <a:prstGeom prst="rect">
            <a:avLst/>
          </a:prstGeom>
        </p:spPr>
      </p:pic>
    </p:spTree>
    <p:extLst>
      <p:ext uri="{BB962C8B-B14F-4D97-AF65-F5344CB8AC3E}">
        <p14:creationId xmlns:p14="http://schemas.microsoft.com/office/powerpoint/2010/main" val="8379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17830" y="726047"/>
            <a:ext cx="3188423" cy="249299"/>
          </a:xfrm>
        </p:spPr>
        <p:txBody>
          <a:bodyPr/>
          <a:lstStyle/>
          <a:p>
            <a:pPr lvl="0"/>
            <a:r>
              <a:rPr lang="en-US" altLang="zh-CN" dirty="0" smtClean="0"/>
              <a:t>Aim</a:t>
            </a:r>
            <a:endParaRPr lang="zh-CN" altLang="en-US" dirty="0"/>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grpSp>
        <p:nvGrpSpPr>
          <p:cNvPr id="12" name="组合 11"/>
          <p:cNvGrpSpPr/>
          <p:nvPr/>
        </p:nvGrpSpPr>
        <p:grpSpPr>
          <a:xfrm>
            <a:off x="3872379" y="1383943"/>
            <a:ext cx="4452022" cy="4487848"/>
            <a:chOff x="3872379" y="1383943"/>
            <a:chExt cx="4452022" cy="4487848"/>
          </a:xfrm>
        </p:grpSpPr>
        <p:sp>
          <p:nvSpPr>
            <p:cNvPr id="13" name="Freeform 5"/>
            <p:cNvSpPr/>
            <p:nvPr/>
          </p:nvSpPr>
          <p:spPr bwMode="auto">
            <a:xfrm>
              <a:off x="3872379" y="1383943"/>
              <a:ext cx="2161524" cy="2161524"/>
            </a:xfrm>
            <a:custGeom>
              <a:avLst/>
              <a:gdLst/>
              <a:ahLst/>
              <a:cxnLst>
                <a:cxn ang="0">
                  <a:pos x="673" y="233"/>
                </a:cxn>
                <a:cxn ang="0">
                  <a:pos x="233" y="233"/>
                </a:cxn>
                <a:cxn ang="0">
                  <a:pos x="233" y="673"/>
                </a:cxn>
                <a:cxn ang="0">
                  <a:pos x="0" y="905"/>
                </a:cxn>
                <a:cxn ang="0">
                  <a:pos x="905" y="905"/>
                </a:cxn>
                <a:cxn ang="0">
                  <a:pos x="905" y="0"/>
                </a:cxn>
                <a:cxn ang="0">
                  <a:pos x="673" y="233"/>
                </a:cxn>
              </a:cxnLst>
              <a:rect l="0" t="0" r="r" b="b"/>
              <a:pathLst>
                <a:path w="905" h="905">
                  <a:moveTo>
                    <a:pt x="673" y="233"/>
                  </a:moveTo>
                  <a:lnTo>
                    <a:pt x="233" y="233"/>
                  </a:lnTo>
                  <a:lnTo>
                    <a:pt x="233" y="673"/>
                  </a:lnTo>
                  <a:lnTo>
                    <a:pt x="0" y="905"/>
                  </a:lnTo>
                  <a:lnTo>
                    <a:pt x="905" y="905"/>
                  </a:lnTo>
                  <a:lnTo>
                    <a:pt x="905" y="0"/>
                  </a:lnTo>
                  <a:lnTo>
                    <a:pt x="673" y="233"/>
                  </a:lnTo>
                  <a:close/>
                </a:path>
              </a:pathLst>
            </a:custGeom>
            <a:solidFill>
              <a:schemeClr val="accent1"/>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4" name="Freeform 6"/>
            <p:cNvSpPr/>
            <p:nvPr/>
          </p:nvSpPr>
          <p:spPr bwMode="auto">
            <a:xfrm>
              <a:off x="6162877" y="1383943"/>
              <a:ext cx="2161524" cy="2161524"/>
            </a:xfrm>
            <a:custGeom>
              <a:avLst/>
              <a:gdLst/>
              <a:ahLst/>
              <a:cxnLst>
                <a:cxn ang="0">
                  <a:pos x="672" y="673"/>
                </a:cxn>
                <a:cxn ang="0">
                  <a:pos x="672" y="233"/>
                </a:cxn>
                <a:cxn ang="0">
                  <a:pos x="232" y="233"/>
                </a:cxn>
                <a:cxn ang="0">
                  <a:pos x="0" y="0"/>
                </a:cxn>
                <a:cxn ang="0">
                  <a:pos x="0" y="905"/>
                </a:cxn>
                <a:cxn ang="0">
                  <a:pos x="905" y="905"/>
                </a:cxn>
                <a:cxn ang="0">
                  <a:pos x="672" y="673"/>
                </a:cxn>
              </a:cxnLst>
              <a:rect l="0" t="0" r="r" b="b"/>
              <a:pathLst>
                <a:path w="905" h="905">
                  <a:moveTo>
                    <a:pt x="672" y="673"/>
                  </a:moveTo>
                  <a:lnTo>
                    <a:pt x="672" y="233"/>
                  </a:lnTo>
                  <a:lnTo>
                    <a:pt x="232" y="233"/>
                  </a:lnTo>
                  <a:lnTo>
                    <a:pt x="0" y="0"/>
                  </a:lnTo>
                  <a:lnTo>
                    <a:pt x="0" y="905"/>
                  </a:lnTo>
                  <a:lnTo>
                    <a:pt x="905" y="905"/>
                  </a:lnTo>
                  <a:lnTo>
                    <a:pt x="672" y="673"/>
                  </a:lnTo>
                  <a:close/>
                </a:path>
              </a:pathLst>
            </a:custGeom>
            <a:solidFill>
              <a:schemeClr val="accent2"/>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5" name="Freeform 7"/>
            <p:cNvSpPr/>
            <p:nvPr/>
          </p:nvSpPr>
          <p:spPr bwMode="auto">
            <a:xfrm>
              <a:off x="3872379" y="3710267"/>
              <a:ext cx="2161524" cy="2161524"/>
            </a:xfrm>
            <a:custGeom>
              <a:avLst/>
              <a:gdLst/>
              <a:ahLst/>
              <a:cxnLst>
                <a:cxn ang="0">
                  <a:pos x="0" y="0"/>
                </a:cxn>
                <a:cxn ang="0">
                  <a:pos x="233" y="232"/>
                </a:cxn>
                <a:cxn ang="0">
                  <a:pos x="233" y="672"/>
                </a:cxn>
                <a:cxn ang="0">
                  <a:pos x="673" y="672"/>
                </a:cxn>
                <a:cxn ang="0">
                  <a:pos x="905" y="905"/>
                </a:cxn>
                <a:cxn ang="0">
                  <a:pos x="905" y="0"/>
                </a:cxn>
                <a:cxn ang="0">
                  <a:pos x="0" y="0"/>
                </a:cxn>
              </a:cxnLst>
              <a:rect l="0" t="0" r="r" b="b"/>
              <a:pathLst>
                <a:path w="905" h="905">
                  <a:moveTo>
                    <a:pt x="0" y="0"/>
                  </a:moveTo>
                  <a:lnTo>
                    <a:pt x="233" y="232"/>
                  </a:lnTo>
                  <a:lnTo>
                    <a:pt x="233" y="672"/>
                  </a:lnTo>
                  <a:lnTo>
                    <a:pt x="673" y="672"/>
                  </a:lnTo>
                  <a:lnTo>
                    <a:pt x="905" y="905"/>
                  </a:lnTo>
                  <a:lnTo>
                    <a:pt x="905" y="0"/>
                  </a:lnTo>
                  <a:lnTo>
                    <a:pt x="0" y="0"/>
                  </a:lnTo>
                  <a:close/>
                </a:path>
              </a:pathLst>
            </a:custGeom>
            <a:solidFill>
              <a:schemeClr val="accent4"/>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6" name="Freeform 8"/>
            <p:cNvSpPr/>
            <p:nvPr/>
          </p:nvSpPr>
          <p:spPr bwMode="auto">
            <a:xfrm>
              <a:off x="6162877" y="3710267"/>
              <a:ext cx="2161524" cy="2161524"/>
            </a:xfrm>
            <a:custGeom>
              <a:avLst/>
              <a:gdLst/>
              <a:ahLst/>
              <a:cxnLst>
                <a:cxn ang="0">
                  <a:pos x="0" y="0"/>
                </a:cxn>
                <a:cxn ang="0">
                  <a:pos x="0" y="905"/>
                </a:cxn>
                <a:cxn ang="0">
                  <a:pos x="232" y="672"/>
                </a:cxn>
                <a:cxn ang="0">
                  <a:pos x="672" y="672"/>
                </a:cxn>
                <a:cxn ang="0">
                  <a:pos x="672" y="232"/>
                </a:cxn>
                <a:cxn ang="0">
                  <a:pos x="905" y="0"/>
                </a:cxn>
                <a:cxn ang="0">
                  <a:pos x="0" y="0"/>
                </a:cxn>
              </a:cxnLst>
              <a:rect l="0" t="0" r="r" b="b"/>
              <a:pathLst>
                <a:path w="905" h="905">
                  <a:moveTo>
                    <a:pt x="0" y="0"/>
                  </a:moveTo>
                  <a:lnTo>
                    <a:pt x="0" y="905"/>
                  </a:lnTo>
                  <a:lnTo>
                    <a:pt x="232" y="672"/>
                  </a:lnTo>
                  <a:lnTo>
                    <a:pt x="672" y="672"/>
                  </a:lnTo>
                  <a:lnTo>
                    <a:pt x="672" y="232"/>
                  </a:lnTo>
                  <a:lnTo>
                    <a:pt x="905" y="0"/>
                  </a:lnTo>
                  <a:lnTo>
                    <a:pt x="0" y="0"/>
                  </a:lnTo>
                  <a:close/>
                </a:path>
              </a:pathLst>
            </a:custGeom>
            <a:solidFill>
              <a:schemeClr val="accent3"/>
            </a:solidFill>
            <a:ln w="9525">
              <a:noFill/>
              <a:round/>
            </a:ln>
          </p:spPr>
          <p:txBody>
            <a:bodyPr vert="horz" wrap="square" lIns="91440" tIns="45720" rIns="91440" bIns="45720" numCol="1" anchor="t" anchorCtr="0" compatLnSpc="1"/>
            <a:lstStyle/>
            <a:p>
              <a:endParaRPr lang="en-US">
                <a:cs typeface="+mn-ea"/>
                <a:sym typeface="+mn-lt"/>
              </a:endParaRPr>
            </a:p>
          </p:txBody>
        </p:sp>
        <p:grpSp>
          <p:nvGrpSpPr>
            <p:cNvPr id="17" name="Group 44"/>
            <p:cNvGrpSpPr/>
            <p:nvPr/>
          </p:nvGrpSpPr>
          <p:grpSpPr>
            <a:xfrm>
              <a:off x="4569798" y="4627422"/>
              <a:ext cx="527842" cy="535007"/>
              <a:chOff x="3557588" y="3654425"/>
              <a:chExt cx="350838" cy="355600"/>
            </a:xfrm>
          </p:grpSpPr>
          <p:sp>
            <p:nvSpPr>
              <p:cNvPr id="35" name="Freeform 9"/>
              <p:cNvSpPr>
                <a:spLocks noEditPoints="1"/>
              </p:cNvSpPr>
              <p:nvPr/>
            </p:nvSpPr>
            <p:spPr bwMode="auto">
              <a:xfrm>
                <a:off x="3619501" y="3654425"/>
                <a:ext cx="288925" cy="163513"/>
              </a:xfrm>
              <a:custGeom>
                <a:avLst/>
                <a:gdLst/>
                <a:ahLst/>
                <a:cxnLst>
                  <a:cxn ang="0">
                    <a:pos x="40" y="55"/>
                  </a:cxn>
                  <a:cxn ang="0">
                    <a:pos x="41" y="55"/>
                  </a:cxn>
                  <a:cxn ang="0">
                    <a:pos x="95" y="55"/>
                  </a:cxn>
                  <a:cxn ang="0">
                    <a:pos x="97" y="55"/>
                  </a:cxn>
                  <a:cxn ang="0">
                    <a:pos x="97" y="53"/>
                  </a:cxn>
                  <a:cxn ang="0">
                    <a:pos x="78" y="15"/>
                  </a:cxn>
                  <a:cxn ang="0">
                    <a:pos x="38" y="0"/>
                  </a:cxn>
                  <a:cxn ang="0">
                    <a:pos x="1" y="13"/>
                  </a:cxn>
                  <a:cxn ang="0">
                    <a:pos x="0" y="15"/>
                  </a:cxn>
                  <a:cxn ang="0">
                    <a:pos x="1" y="16"/>
                  </a:cxn>
                  <a:cxn ang="0">
                    <a:pos x="40" y="55"/>
                  </a:cxn>
                  <a:cxn ang="0">
                    <a:pos x="32" y="34"/>
                  </a:cxn>
                  <a:cxn ang="0">
                    <a:pos x="48" y="11"/>
                  </a:cxn>
                  <a:cxn ang="0">
                    <a:pos x="53" y="12"/>
                  </a:cxn>
                  <a:cxn ang="0">
                    <a:pos x="36" y="38"/>
                  </a:cxn>
                  <a:cxn ang="0">
                    <a:pos x="32" y="34"/>
                  </a:cxn>
                  <a:cxn ang="0">
                    <a:pos x="38" y="10"/>
                  </a:cxn>
                  <a:cxn ang="0">
                    <a:pos x="40" y="10"/>
                  </a:cxn>
                  <a:cxn ang="0">
                    <a:pos x="27" y="29"/>
                  </a:cxn>
                  <a:cxn ang="0">
                    <a:pos x="23" y="25"/>
                  </a:cxn>
                  <a:cxn ang="0">
                    <a:pos x="33" y="10"/>
                  </a:cxn>
                  <a:cxn ang="0">
                    <a:pos x="38" y="10"/>
                  </a:cxn>
                  <a:cxn ang="0">
                    <a:pos x="23" y="12"/>
                  </a:cxn>
                  <a:cxn ang="0">
                    <a:pos x="18" y="19"/>
                  </a:cxn>
                  <a:cxn ang="0">
                    <a:pos x="14" y="16"/>
                  </a:cxn>
                  <a:cxn ang="0">
                    <a:pos x="21" y="13"/>
                  </a:cxn>
                  <a:cxn ang="0">
                    <a:pos x="23" y="12"/>
                  </a:cxn>
                  <a:cxn ang="0">
                    <a:pos x="69" y="46"/>
                  </a:cxn>
                  <a:cxn ang="0">
                    <a:pos x="79" y="31"/>
                  </a:cxn>
                  <a:cxn ang="0">
                    <a:pos x="81" y="34"/>
                  </a:cxn>
                  <a:cxn ang="0">
                    <a:pos x="73" y="46"/>
                  </a:cxn>
                  <a:cxn ang="0">
                    <a:pos x="69" y="46"/>
                  </a:cxn>
                  <a:cxn ang="0">
                    <a:pos x="82" y="46"/>
                  </a:cxn>
                  <a:cxn ang="0">
                    <a:pos x="85" y="41"/>
                  </a:cxn>
                  <a:cxn ang="0">
                    <a:pos x="86" y="46"/>
                  </a:cxn>
                  <a:cxn ang="0">
                    <a:pos x="82" y="46"/>
                  </a:cxn>
                  <a:cxn ang="0">
                    <a:pos x="54" y="46"/>
                  </a:cxn>
                  <a:cxn ang="0">
                    <a:pos x="70" y="22"/>
                  </a:cxn>
                  <a:cxn ang="0">
                    <a:pos x="72" y="23"/>
                  </a:cxn>
                  <a:cxn ang="0">
                    <a:pos x="74" y="25"/>
                  </a:cxn>
                  <a:cxn ang="0">
                    <a:pos x="60" y="46"/>
                  </a:cxn>
                  <a:cxn ang="0">
                    <a:pos x="54" y="46"/>
                  </a:cxn>
                  <a:cxn ang="0">
                    <a:pos x="46" y="46"/>
                  </a:cxn>
                  <a:cxn ang="0">
                    <a:pos x="44" y="46"/>
                  </a:cxn>
                  <a:cxn ang="0">
                    <a:pos x="41" y="43"/>
                  </a:cxn>
                  <a:cxn ang="0">
                    <a:pos x="60" y="15"/>
                  </a:cxn>
                  <a:cxn ang="0">
                    <a:pos x="65" y="17"/>
                  </a:cxn>
                  <a:cxn ang="0">
                    <a:pos x="46" y="46"/>
                  </a:cxn>
                  <a:cxn ang="0">
                    <a:pos x="46" y="46"/>
                  </a:cxn>
                  <a:cxn ang="0">
                    <a:pos x="46" y="46"/>
                  </a:cxn>
                </a:cxnLst>
                <a:rect l="0" t="0"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6" name="Freeform 10"/>
              <p:cNvSpPr>
                <a:spLocks noEditPoints="1"/>
              </p:cNvSpPr>
              <p:nvPr/>
            </p:nvSpPr>
            <p:spPr bwMode="auto">
              <a:xfrm>
                <a:off x="3557588" y="3719513"/>
                <a:ext cx="157163" cy="254000"/>
              </a:xfrm>
              <a:custGeom>
                <a:avLst/>
                <a:gdLst/>
                <a:ahLst/>
                <a:cxnLst>
                  <a:cxn ang="0">
                    <a:pos x="53" y="37"/>
                  </a:cxn>
                  <a:cxn ang="0">
                    <a:pos x="16" y="0"/>
                  </a:cxn>
                  <a:cxn ang="0">
                    <a:pos x="14" y="0"/>
                  </a:cxn>
                  <a:cxn ang="0">
                    <a:pos x="13" y="0"/>
                  </a:cxn>
                  <a:cxn ang="0">
                    <a:pos x="0" y="38"/>
                  </a:cxn>
                  <a:cxn ang="0">
                    <a:pos x="23" y="85"/>
                  </a:cxn>
                  <a:cxn ang="0">
                    <a:pos x="24" y="85"/>
                  </a:cxn>
                  <a:cxn ang="0">
                    <a:pos x="24" y="85"/>
                  </a:cxn>
                  <a:cxn ang="0">
                    <a:pos x="26" y="84"/>
                  </a:cxn>
                  <a:cxn ang="0">
                    <a:pos x="53" y="40"/>
                  </a:cxn>
                  <a:cxn ang="0">
                    <a:pos x="53" y="37"/>
                  </a:cxn>
                  <a:cxn ang="0">
                    <a:pos x="42" y="40"/>
                  </a:cxn>
                  <a:cxn ang="0">
                    <a:pos x="22" y="71"/>
                  </a:cxn>
                  <a:cxn ang="0">
                    <a:pos x="15" y="60"/>
                  </a:cxn>
                  <a:cxn ang="0">
                    <a:pos x="9" y="38"/>
                  </a:cxn>
                  <a:cxn ang="0">
                    <a:pos x="12" y="20"/>
                  </a:cxn>
                  <a:cxn ang="0">
                    <a:pos x="16" y="14"/>
                  </a:cxn>
                  <a:cxn ang="0">
                    <a:pos x="42" y="40"/>
                  </a:cxn>
                  <a:cxn ang="0">
                    <a:pos x="42" y="40"/>
                  </a:cxn>
                  <a:cxn ang="0">
                    <a:pos x="42" y="40"/>
                  </a:cxn>
                </a:cxnLst>
                <a:rect l="0" t="0"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7" name="Freeform 11"/>
              <p:cNvSpPr>
                <a:spLocks noEditPoints="1"/>
              </p:cNvSpPr>
              <p:nvPr/>
            </p:nvSpPr>
            <p:spPr bwMode="auto">
              <a:xfrm>
                <a:off x="3656013" y="3844925"/>
                <a:ext cx="252413" cy="165100"/>
              </a:xfrm>
              <a:custGeom>
                <a:avLst/>
                <a:gdLst/>
                <a:ahLst/>
                <a:cxnLst>
                  <a:cxn ang="0">
                    <a:pos x="83" y="0"/>
                  </a:cxn>
                  <a:cxn ang="0">
                    <a:pos x="30" y="0"/>
                  </a:cxn>
                  <a:cxn ang="0">
                    <a:pos x="28" y="1"/>
                  </a:cxn>
                  <a:cxn ang="0">
                    <a:pos x="0" y="47"/>
                  </a:cxn>
                  <a:cxn ang="0">
                    <a:pos x="0" y="48"/>
                  </a:cxn>
                  <a:cxn ang="0">
                    <a:pos x="1" y="49"/>
                  </a:cxn>
                  <a:cxn ang="0">
                    <a:pos x="26" y="55"/>
                  </a:cxn>
                  <a:cxn ang="0">
                    <a:pos x="66" y="40"/>
                  </a:cxn>
                  <a:cxn ang="0">
                    <a:pos x="85" y="2"/>
                  </a:cxn>
                  <a:cxn ang="0">
                    <a:pos x="85" y="1"/>
                  </a:cxn>
                  <a:cxn ang="0">
                    <a:pos x="83" y="0"/>
                  </a:cxn>
                  <a:cxn ang="0">
                    <a:pos x="83" y="0"/>
                  </a:cxn>
                  <a:cxn ang="0">
                    <a:pos x="83" y="0"/>
                  </a:cxn>
                </a:cxnLst>
                <a:rect l="0" t="0"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8" name="Group 48"/>
            <p:cNvGrpSpPr/>
            <p:nvPr/>
          </p:nvGrpSpPr>
          <p:grpSpPr>
            <a:xfrm>
              <a:off x="7025097" y="2098082"/>
              <a:ext cx="606660" cy="539784"/>
              <a:chOff x="5189538" y="1973263"/>
              <a:chExt cx="403225" cy="358775"/>
            </a:xfrm>
          </p:grpSpPr>
          <p:sp>
            <p:nvSpPr>
              <p:cNvPr id="28" name="Freeform 12"/>
              <p:cNvSpPr>
                <a:spLocks noEditPoints="1"/>
              </p:cNvSpPr>
              <p:nvPr/>
            </p:nvSpPr>
            <p:spPr bwMode="auto">
              <a:xfrm>
                <a:off x="5310188" y="1973263"/>
                <a:ext cx="282575" cy="260350"/>
              </a:xfrm>
              <a:custGeom>
                <a:avLst/>
                <a:gdLst/>
                <a:ahLst/>
                <a:cxnLst>
                  <a:cxn ang="0">
                    <a:pos x="3" y="23"/>
                  </a:cxn>
                  <a:cxn ang="0">
                    <a:pos x="13" y="25"/>
                  </a:cxn>
                  <a:cxn ang="0">
                    <a:pos x="54" y="33"/>
                  </a:cxn>
                  <a:cxn ang="0">
                    <a:pos x="65" y="55"/>
                  </a:cxn>
                  <a:cxn ang="0">
                    <a:pos x="61" y="52"/>
                  </a:cxn>
                  <a:cxn ang="0">
                    <a:pos x="56" y="52"/>
                  </a:cxn>
                  <a:cxn ang="0">
                    <a:pos x="55" y="57"/>
                  </a:cxn>
                  <a:cxn ang="0">
                    <a:pos x="65" y="85"/>
                  </a:cxn>
                  <a:cxn ang="0">
                    <a:pos x="68" y="87"/>
                  </a:cxn>
                  <a:cxn ang="0">
                    <a:pos x="72" y="86"/>
                  </a:cxn>
                  <a:cxn ang="0">
                    <a:pos x="93" y="65"/>
                  </a:cxn>
                  <a:cxn ang="0">
                    <a:pos x="94" y="60"/>
                  </a:cxn>
                  <a:cxn ang="0">
                    <a:pos x="90" y="58"/>
                  </a:cxn>
                  <a:cxn ang="0">
                    <a:pos x="83" y="60"/>
                  </a:cxn>
                  <a:cxn ang="0">
                    <a:pos x="67" y="21"/>
                  </a:cxn>
                  <a:cxn ang="0">
                    <a:pos x="6" y="9"/>
                  </a:cxn>
                  <a:cxn ang="0">
                    <a:pos x="1" y="15"/>
                  </a:cxn>
                  <a:cxn ang="0">
                    <a:pos x="3" y="23"/>
                  </a:cxn>
                  <a:cxn ang="0">
                    <a:pos x="3" y="23"/>
                  </a:cxn>
                  <a:cxn ang="0">
                    <a:pos x="3" y="23"/>
                  </a:cxn>
                </a:cxnLst>
                <a:rect l="0" t="0"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4" name="Freeform 13"/>
              <p:cNvSpPr>
                <a:spLocks noEditPoints="1"/>
              </p:cNvSpPr>
              <p:nvPr/>
            </p:nvSpPr>
            <p:spPr bwMode="auto">
              <a:xfrm>
                <a:off x="5189538" y="2071688"/>
                <a:ext cx="280988" cy="260350"/>
              </a:xfrm>
              <a:custGeom>
                <a:avLst/>
                <a:gdLst/>
                <a:ahLst/>
                <a:cxnLst>
                  <a:cxn ang="0">
                    <a:pos x="94" y="72"/>
                  </a:cxn>
                  <a:cxn ang="0">
                    <a:pos x="91" y="64"/>
                  </a:cxn>
                  <a:cxn ang="0">
                    <a:pos x="82" y="62"/>
                  </a:cxn>
                  <a:cxn ang="0">
                    <a:pos x="41" y="54"/>
                  </a:cxn>
                  <a:cxn ang="0">
                    <a:pos x="30" y="32"/>
                  </a:cxn>
                  <a:cxn ang="0">
                    <a:pos x="34" y="35"/>
                  </a:cxn>
                  <a:cxn ang="0">
                    <a:pos x="39" y="35"/>
                  </a:cxn>
                  <a:cxn ang="0">
                    <a:pos x="40" y="31"/>
                  </a:cxn>
                  <a:cxn ang="0">
                    <a:pos x="29" y="2"/>
                  </a:cxn>
                  <a:cxn ang="0">
                    <a:pos x="26" y="0"/>
                  </a:cxn>
                  <a:cxn ang="0">
                    <a:pos x="23" y="1"/>
                  </a:cxn>
                  <a:cxn ang="0">
                    <a:pos x="1" y="22"/>
                  </a:cxn>
                  <a:cxn ang="0">
                    <a:pos x="1" y="27"/>
                  </a:cxn>
                  <a:cxn ang="0">
                    <a:pos x="5" y="29"/>
                  </a:cxn>
                  <a:cxn ang="0">
                    <a:pos x="12" y="28"/>
                  </a:cxn>
                  <a:cxn ang="0">
                    <a:pos x="28" y="66"/>
                  </a:cxn>
                  <a:cxn ang="0">
                    <a:pos x="88" y="79"/>
                  </a:cxn>
                  <a:cxn ang="0">
                    <a:pos x="94" y="72"/>
                  </a:cxn>
                  <a:cxn ang="0">
                    <a:pos x="94" y="72"/>
                  </a:cxn>
                  <a:cxn ang="0">
                    <a:pos x="94" y="72"/>
                  </a:cxn>
                </a:cxnLst>
                <a:rect l="0" t="0"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9" name="Group 51"/>
            <p:cNvGrpSpPr/>
            <p:nvPr/>
          </p:nvGrpSpPr>
          <p:grpSpPr>
            <a:xfrm>
              <a:off x="6984495" y="4601150"/>
              <a:ext cx="599495" cy="587552"/>
              <a:chOff x="5162551" y="3636963"/>
              <a:chExt cx="398463" cy="390525"/>
            </a:xfrm>
          </p:grpSpPr>
          <p:sp>
            <p:nvSpPr>
              <p:cNvPr id="25" name="Freeform 14"/>
              <p:cNvSpPr>
                <a:spLocks noEditPoints="1"/>
              </p:cNvSpPr>
              <p:nvPr/>
            </p:nvSpPr>
            <p:spPr bwMode="auto">
              <a:xfrm>
                <a:off x="5162551" y="3636963"/>
                <a:ext cx="233363" cy="234950"/>
              </a:xfrm>
              <a:custGeom>
                <a:avLst/>
                <a:gdLst/>
                <a:ahLst/>
                <a:cxnLst>
                  <a:cxn ang="0">
                    <a:pos x="9" y="48"/>
                  </a:cxn>
                  <a:cxn ang="0">
                    <a:pos x="12" y="55"/>
                  </a:cxn>
                  <a:cxn ang="0">
                    <a:pos x="8" y="59"/>
                  </a:cxn>
                  <a:cxn ang="0">
                    <a:pos x="8" y="64"/>
                  </a:cxn>
                  <a:cxn ang="0">
                    <a:pos x="14" y="70"/>
                  </a:cxn>
                  <a:cxn ang="0">
                    <a:pos x="19" y="70"/>
                  </a:cxn>
                  <a:cxn ang="0">
                    <a:pos x="23" y="67"/>
                  </a:cxn>
                  <a:cxn ang="0">
                    <a:pos x="31" y="70"/>
                  </a:cxn>
                  <a:cxn ang="0">
                    <a:pos x="31" y="75"/>
                  </a:cxn>
                  <a:cxn ang="0">
                    <a:pos x="35" y="79"/>
                  </a:cxn>
                  <a:cxn ang="0">
                    <a:pos x="43" y="79"/>
                  </a:cxn>
                  <a:cxn ang="0">
                    <a:pos x="47" y="75"/>
                  </a:cxn>
                  <a:cxn ang="0">
                    <a:pos x="47" y="70"/>
                  </a:cxn>
                  <a:cxn ang="0">
                    <a:pos x="55" y="67"/>
                  </a:cxn>
                  <a:cxn ang="0">
                    <a:pos x="59" y="70"/>
                  </a:cxn>
                  <a:cxn ang="0">
                    <a:pos x="64" y="70"/>
                  </a:cxn>
                  <a:cxn ang="0">
                    <a:pos x="70" y="64"/>
                  </a:cxn>
                  <a:cxn ang="0">
                    <a:pos x="70" y="59"/>
                  </a:cxn>
                  <a:cxn ang="0">
                    <a:pos x="67" y="55"/>
                  </a:cxn>
                  <a:cxn ang="0">
                    <a:pos x="70" y="48"/>
                  </a:cxn>
                  <a:cxn ang="0">
                    <a:pos x="75" y="47"/>
                  </a:cxn>
                  <a:cxn ang="0">
                    <a:pos x="78" y="43"/>
                  </a:cxn>
                  <a:cxn ang="0">
                    <a:pos x="78" y="35"/>
                  </a:cxn>
                  <a:cxn ang="0">
                    <a:pos x="75" y="31"/>
                  </a:cxn>
                  <a:cxn ang="0">
                    <a:pos x="70" y="31"/>
                  </a:cxn>
                  <a:cxn ang="0">
                    <a:pos x="67" y="23"/>
                  </a:cxn>
                  <a:cxn ang="0">
                    <a:pos x="70" y="20"/>
                  </a:cxn>
                  <a:cxn ang="0">
                    <a:pos x="70" y="15"/>
                  </a:cxn>
                  <a:cxn ang="0">
                    <a:pos x="64" y="9"/>
                  </a:cxn>
                  <a:cxn ang="0">
                    <a:pos x="59" y="8"/>
                  </a:cxn>
                  <a:cxn ang="0">
                    <a:pos x="56" y="11"/>
                  </a:cxn>
                  <a:cxn ang="0">
                    <a:pos x="48" y="8"/>
                  </a:cxn>
                  <a:cxn ang="0">
                    <a:pos x="47" y="3"/>
                  </a:cxn>
                  <a:cxn ang="0">
                    <a:pos x="44" y="0"/>
                  </a:cxn>
                  <a:cxn ang="0">
                    <a:pos x="35" y="0"/>
                  </a:cxn>
                  <a:cxn ang="0">
                    <a:pos x="32" y="3"/>
                  </a:cxn>
                  <a:cxn ang="0">
                    <a:pos x="31" y="8"/>
                  </a:cxn>
                  <a:cxn ang="0">
                    <a:pos x="23" y="12"/>
                  </a:cxn>
                  <a:cxn ang="0">
                    <a:pos x="19" y="8"/>
                  </a:cxn>
                  <a:cxn ang="0">
                    <a:pos x="14" y="9"/>
                  </a:cxn>
                  <a:cxn ang="0">
                    <a:pos x="8" y="15"/>
                  </a:cxn>
                  <a:cxn ang="0">
                    <a:pos x="8" y="20"/>
                  </a:cxn>
                  <a:cxn ang="0">
                    <a:pos x="11" y="24"/>
                  </a:cxn>
                  <a:cxn ang="0">
                    <a:pos x="8" y="31"/>
                  </a:cxn>
                  <a:cxn ang="0">
                    <a:pos x="3" y="32"/>
                  </a:cxn>
                  <a:cxn ang="0">
                    <a:pos x="0" y="35"/>
                  </a:cxn>
                  <a:cxn ang="0">
                    <a:pos x="0" y="44"/>
                  </a:cxn>
                  <a:cxn ang="0">
                    <a:pos x="3" y="47"/>
                  </a:cxn>
                  <a:cxn ang="0">
                    <a:pos x="9" y="48"/>
                  </a:cxn>
                  <a:cxn ang="0">
                    <a:pos x="39" y="25"/>
                  </a:cxn>
                  <a:cxn ang="0">
                    <a:pos x="53" y="39"/>
                  </a:cxn>
                  <a:cxn ang="0">
                    <a:pos x="39" y="53"/>
                  </a:cxn>
                  <a:cxn ang="0">
                    <a:pos x="25" y="39"/>
                  </a:cxn>
                  <a:cxn ang="0">
                    <a:pos x="39" y="25"/>
                  </a:cxn>
                  <a:cxn ang="0">
                    <a:pos x="39" y="25"/>
                  </a:cxn>
                  <a:cxn ang="0">
                    <a:pos x="39" y="25"/>
                  </a:cxn>
                </a:cxnLst>
                <a:rect l="0" t="0"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6" name="Freeform 15"/>
              <p:cNvSpPr>
                <a:spLocks noEditPoints="1"/>
              </p:cNvSpPr>
              <p:nvPr/>
            </p:nvSpPr>
            <p:spPr bwMode="auto">
              <a:xfrm>
                <a:off x="5365751" y="3756025"/>
                <a:ext cx="195263" cy="193675"/>
              </a:xfrm>
              <a:custGeom>
                <a:avLst/>
                <a:gdLst/>
                <a:ahLst/>
                <a:cxnLst>
                  <a:cxn ang="0">
                    <a:pos x="55" y="10"/>
                  </a:cxn>
                  <a:cxn ang="0">
                    <a:pos x="51" y="6"/>
                  </a:cxn>
                  <a:cxn ang="0">
                    <a:pos x="46" y="6"/>
                  </a:cxn>
                  <a:cxn ang="0">
                    <a:pos x="44" y="9"/>
                  </a:cxn>
                  <a:cxn ang="0">
                    <a:pos x="37" y="7"/>
                  </a:cxn>
                  <a:cxn ang="0">
                    <a:pos x="36" y="3"/>
                  </a:cxn>
                  <a:cxn ang="0">
                    <a:pos x="32" y="0"/>
                  </a:cxn>
                  <a:cxn ang="0">
                    <a:pos x="27" y="1"/>
                  </a:cxn>
                  <a:cxn ang="0">
                    <a:pos x="23" y="4"/>
                  </a:cxn>
                  <a:cxn ang="0">
                    <a:pos x="23" y="8"/>
                  </a:cxn>
                  <a:cxn ang="0">
                    <a:pos x="17" y="11"/>
                  </a:cxn>
                  <a:cxn ang="0">
                    <a:pos x="14" y="9"/>
                  </a:cxn>
                  <a:cxn ang="0">
                    <a:pos x="9" y="10"/>
                  </a:cxn>
                  <a:cxn ang="0">
                    <a:pos x="6" y="14"/>
                  </a:cxn>
                  <a:cxn ang="0">
                    <a:pos x="6" y="19"/>
                  </a:cxn>
                  <a:cxn ang="0">
                    <a:pos x="8" y="22"/>
                  </a:cxn>
                  <a:cxn ang="0">
                    <a:pos x="6" y="28"/>
                  </a:cxn>
                  <a:cxn ang="0">
                    <a:pos x="3" y="29"/>
                  </a:cxn>
                  <a:cxn ang="0">
                    <a:pos x="0" y="33"/>
                  </a:cxn>
                  <a:cxn ang="0">
                    <a:pos x="0" y="38"/>
                  </a:cxn>
                  <a:cxn ang="0">
                    <a:pos x="4" y="42"/>
                  </a:cxn>
                  <a:cxn ang="0">
                    <a:pos x="8" y="42"/>
                  </a:cxn>
                  <a:cxn ang="0">
                    <a:pos x="11" y="47"/>
                  </a:cxn>
                  <a:cxn ang="0">
                    <a:pos x="8" y="51"/>
                  </a:cxn>
                  <a:cxn ang="0">
                    <a:pos x="9" y="55"/>
                  </a:cxn>
                  <a:cxn ang="0">
                    <a:pos x="14" y="59"/>
                  </a:cxn>
                  <a:cxn ang="0">
                    <a:pos x="18" y="59"/>
                  </a:cxn>
                  <a:cxn ang="0">
                    <a:pos x="21" y="56"/>
                  </a:cxn>
                  <a:cxn ang="0">
                    <a:pos x="27" y="58"/>
                  </a:cxn>
                  <a:cxn ang="0">
                    <a:pos x="28" y="62"/>
                  </a:cxn>
                  <a:cxn ang="0">
                    <a:pos x="32" y="65"/>
                  </a:cxn>
                  <a:cxn ang="0">
                    <a:pos x="38" y="64"/>
                  </a:cxn>
                  <a:cxn ang="0">
                    <a:pos x="41" y="61"/>
                  </a:cxn>
                  <a:cxn ang="0">
                    <a:pos x="41" y="57"/>
                  </a:cxn>
                  <a:cxn ang="0">
                    <a:pos x="47" y="54"/>
                  </a:cxn>
                  <a:cxn ang="0">
                    <a:pos x="50" y="56"/>
                  </a:cxn>
                  <a:cxn ang="0">
                    <a:pos x="55" y="56"/>
                  </a:cxn>
                  <a:cxn ang="0">
                    <a:pos x="59" y="51"/>
                  </a:cxn>
                  <a:cxn ang="0">
                    <a:pos x="59" y="46"/>
                  </a:cxn>
                  <a:cxn ang="0">
                    <a:pos x="56" y="44"/>
                  </a:cxn>
                  <a:cxn ang="0">
                    <a:pos x="58" y="37"/>
                  </a:cxn>
                  <a:cxn ang="0">
                    <a:pos x="62" y="37"/>
                  </a:cxn>
                  <a:cxn ang="0">
                    <a:pos x="64" y="33"/>
                  </a:cxn>
                  <a:cxn ang="0">
                    <a:pos x="64" y="27"/>
                  </a:cxn>
                  <a:cxn ang="0">
                    <a:pos x="60" y="24"/>
                  </a:cxn>
                  <a:cxn ang="0">
                    <a:pos x="57" y="24"/>
                  </a:cxn>
                  <a:cxn ang="0">
                    <a:pos x="54" y="18"/>
                  </a:cxn>
                  <a:cxn ang="0">
                    <a:pos x="56" y="15"/>
                  </a:cxn>
                  <a:cxn ang="0">
                    <a:pos x="55" y="10"/>
                  </a:cxn>
                  <a:cxn ang="0">
                    <a:pos x="33" y="44"/>
                  </a:cxn>
                  <a:cxn ang="0">
                    <a:pos x="21" y="33"/>
                  </a:cxn>
                  <a:cxn ang="0">
                    <a:pos x="31" y="21"/>
                  </a:cxn>
                  <a:cxn ang="0">
                    <a:pos x="44" y="31"/>
                  </a:cxn>
                  <a:cxn ang="0">
                    <a:pos x="33" y="44"/>
                  </a:cxn>
                  <a:cxn ang="0">
                    <a:pos x="33" y="44"/>
                  </a:cxn>
                  <a:cxn ang="0">
                    <a:pos x="33" y="44"/>
                  </a:cxn>
                </a:cxnLst>
                <a:rect l="0" t="0"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7" name="Freeform 16"/>
              <p:cNvSpPr>
                <a:spLocks noEditPoints="1"/>
              </p:cNvSpPr>
              <p:nvPr/>
            </p:nvSpPr>
            <p:spPr bwMode="auto">
              <a:xfrm>
                <a:off x="5240338" y="3871913"/>
                <a:ext cx="155575" cy="155575"/>
              </a:xfrm>
              <a:custGeom>
                <a:avLst/>
                <a:gdLst/>
                <a:ahLst/>
                <a:cxnLst>
                  <a:cxn ang="0">
                    <a:pos x="3" y="21"/>
                  </a:cxn>
                  <a:cxn ang="0">
                    <a:pos x="0" y="24"/>
                  </a:cxn>
                  <a:cxn ang="0">
                    <a:pos x="0" y="28"/>
                  </a:cxn>
                  <a:cxn ang="0">
                    <a:pos x="3" y="31"/>
                  </a:cxn>
                  <a:cxn ang="0">
                    <a:pos x="6" y="32"/>
                  </a:cxn>
                  <a:cxn ang="0">
                    <a:pos x="7" y="36"/>
                  </a:cxn>
                  <a:cxn ang="0">
                    <a:pos x="6" y="38"/>
                  </a:cxn>
                  <a:cxn ang="0">
                    <a:pos x="6" y="43"/>
                  </a:cxn>
                  <a:cxn ang="0">
                    <a:pos x="9" y="45"/>
                  </a:cxn>
                  <a:cxn ang="0">
                    <a:pos x="13" y="46"/>
                  </a:cxn>
                  <a:cxn ang="0">
                    <a:pos x="15" y="44"/>
                  </a:cxn>
                  <a:cxn ang="0">
                    <a:pos x="20" y="46"/>
                  </a:cxn>
                  <a:cxn ang="0">
                    <a:pos x="20" y="49"/>
                  </a:cxn>
                  <a:cxn ang="0">
                    <a:pos x="24" y="52"/>
                  </a:cxn>
                  <a:cxn ang="0">
                    <a:pos x="27" y="52"/>
                  </a:cxn>
                  <a:cxn ang="0">
                    <a:pos x="31" y="49"/>
                  </a:cxn>
                  <a:cxn ang="0">
                    <a:pos x="31" y="47"/>
                  </a:cxn>
                  <a:cxn ang="0">
                    <a:pos x="36" y="45"/>
                  </a:cxn>
                  <a:cxn ang="0">
                    <a:pos x="38" y="46"/>
                  </a:cxn>
                  <a:cxn ang="0">
                    <a:pos x="43" y="46"/>
                  </a:cxn>
                  <a:cxn ang="0">
                    <a:pos x="46" y="43"/>
                  </a:cxn>
                  <a:cxn ang="0">
                    <a:pos x="46" y="39"/>
                  </a:cxn>
                  <a:cxn ang="0">
                    <a:pos x="45" y="37"/>
                  </a:cxn>
                  <a:cxn ang="0">
                    <a:pos x="47" y="32"/>
                  </a:cxn>
                  <a:cxn ang="0">
                    <a:pos x="49" y="32"/>
                  </a:cxn>
                  <a:cxn ang="0">
                    <a:pos x="52" y="28"/>
                  </a:cxn>
                  <a:cxn ang="0">
                    <a:pos x="52" y="24"/>
                  </a:cxn>
                  <a:cxn ang="0">
                    <a:pos x="49" y="21"/>
                  </a:cxn>
                  <a:cxn ang="0">
                    <a:pos x="47" y="21"/>
                  </a:cxn>
                  <a:cxn ang="0">
                    <a:pos x="45" y="16"/>
                  </a:cxn>
                  <a:cxn ang="0">
                    <a:pos x="46" y="14"/>
                  </a:cxn>
                  <a:cxn ang="0">
                    <a:pos x="46" y="9"/>
                  </a:cxn>
                  <a:cxn ang="0">
                    <a:pos x="44" y="7"/>
                  </a:cxn>
                  <a:cxn ang="0">
                    <a:pos x="39" y="6"/>
                  </a:cxn>
                  <a:cxn ang="0">
                    <a:pos x="37" y="8"/>
                  </a:cxn>
                  <a:cxn ang="0">
                    <a:pos x="32" y="5"/>
                  </a:cxn>
                  <a:cxn ang="0">
                    <a:pos x="32" y="3"/>
                  </a:cxn>
                  <a:cxn ang="0">
                    <a:pos x="28" y="0"/>
                  </a:cxn>
                  <a:cxn ang="0">
                    <a:pos x="25" y="0"/>
                  </a:cxn>
                  <a:cxn ang="0">
                    <a:pos x="21" y="3"/>
                  </a:cxn>
                  <a:cxn ang="0">
                    <a:pos x="21" y="5"/>
                  </a:cxn>
                  <a:cxn ang="0">
                    <a:pos x="16" y="7"/>
                  </a:cxn>
                  <a:cxn ang="0">
                    <a:pos x="14" y="6"/>
                  </a:cxn>
                  <a:cxn ang="0">
                    <a:pos x="9" y="6"/>
                  </a:cxn>
                  <a:cxn ang="0">
                    <a:pos x="6" y="9"/>
                  </a:cxn>
                  <a:cxn ang="0">
                    <a:pos x="6" y="13"/>
                  </a:cxn>
                  <a:cxn ang="0">
                    <a:pos x="8" y="15"/>
                  </a:cxn>
                  <a:cxn ang="0">
                    <a:pos x="6" y="20"/>
                  </a:cxn>
                  <a:cxn ang="0">
                    <a:pos x="3" y="21"/>
                  </a:cxn>
                  <a:cxn ang="0">
                    <a:pos x="26" y="16"/>
                  </a:cxn>
                  <a:cxn ang="0">
                    <a:pos x="36" y="26"/>
                  </a:cxn>
                  <a:cxn ang="0">
                    <a:pos x="26" y="35"/>
                  </a:cxn>
                  <a:cxn ang="0">
                    <a:pos x="17" y="26"/>
                  </a:cxn>
                  <a:cxn ang="0">
                    <a:pos x="26" y="16"/>
                  </a:cxn>
                  <a:cxn ang="0">
                    <a:pos x="26" y="16"/>
                  </a:cxn>
                  <a:cxn ang="0">
                    <a:pos x="26" y="16"/>
                  </a:cxn>
                </a:cxnLst>
                <a:rect l="0" t="0"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sp>
          <p:nvSpPr>
            <p:cNvPr id="20" name="Freeform 17"/>
            <p:cNvSpPr>
              <a:spLocks noEditPoints="1"/>
            </p:cNvSpPr>
            <p:nvPr/>
          </p:nvSpPr>
          <p:spPr bwMode="auto">
            <a:xfrm>
              <a:off x="4622344" y="2067032"/>
              <a:ext cx="422752" cy="628156"/>
            </a:xfrm>
            <a:custGeom>
              <a:avLst/>
              <a:gdLst/>
              <a:ahLst/>
              <a:cxnLst>
                <a:cxn ang="0">
                  <a:pos x="47" y="0"/>
                </a:cxn>
                <a:cxn ang="0">
                  <a:pos x="10" y="76"/>
                </a:cxn>
                <a:cxn ang="0">
                  <a:pos x="24" y="124"/>
                </a:cxn>
                <a:cxn ang="0">
                  <a:pos x="34" y="128"/>
                </a:cxn>
                <a:cxn ang="0">
                  <a:pos x="44" y="140"/>
                </a:cxn>
                <a:cxn ang="0">
                  <a:pos x="62" y="130"/>
                </a:cxn>
                <a:cxn ang="0">
                  <a:pos x="67" y="128"/>
                </a:cxn>
                <a:cxn ang="0">
                  <a:pos x="72" y="94"/>
                </a:cxn>
                <a:cxn ang="0">
                  <a:pos x="94" y="46"/>
                </a:cxn>
                <a:cxn ang="0">
                  <a:pos x="32" y="53"/>
                </a:cxn>
                <a:cxn ang="0">
                  <a:pos x="43" y="56"/>
                </a:cxn>
                <a:cxn ang="0">
                  <a:pos x="47" y="56"/>
                </a:cxn>
                <a:cxn ang="0">
                  <a:pos x="55" y="55"/>
                </a:cxn>
                <a:cxn ang="0">
                  <a:pos x="58" y="56"/>
                </a:cxn>
                <a:cxn ang="0">
                  <a:pos x="54" y="89"/>
                </a:cxn>
                <a:cxn ang="0">
                  <a:pos x="62" y="98"/>
                </a:cxn>
                <a:cxn ang="0">
                  <a:pos x="33" y="106"/>
                </a:cxn>
                <a:cxn ang="0">
                  <a:pos x="62" y="98"/>
                </a:cxn>
                <a:cxn ang="0">
                  <a:pos x="33" y="111"/>
                </a:cxn>
                <a:cxn ang="0">
                  <a:pos x="62" y="118"/>
                </a:cxn>
                <a:cxn ang="0">
                  <a:pos x="64" y="88"/>
                </a:cxn>
                <a:cxn ang="0">
                  <a:pos x="70" y="49"/>
                </a:cxn>
                <a:cxn ang="0">
                  <a:pos x="63" y="48"/>
                </a:cxn>
                <a:cxn ang="0">
                  <a:pos x="58" y="51"/>
                </a:cxn>
                <a:cxn ang="0">
                  <a:pos x="52" y="42"/>
                </a:cxn>
                <a:cxn ang="0">
                  <a:pos x="44" y="51"/>
                </a:cxn>
                <a:cxn ang="0">
                  <a:pos x="36" y="45"/>
                </a:cxn>
                <a:cxn ang="0">
                  <a:pos x="31" y="48"/>
                </a:cxn>
                <a:cxn ang="0">
                  <a:pos x="24" y="50"/>
                </a:cxn>
                <a:cxn ang="0">
                  <a:pos x="31" y="89"/>
                </a:cxn>
                <a:cxn ang="0">
                  <a:pos x="9" y="47"/>
                </a:cxn>
                <a:cxn ang="0">
                  <a:pos x="85" y="47"/>
                </a:cxn>
                <a:cxn ang="0">
                  <a:pos x="64" y="88"/>
                </a:cxn>
                <a:cxn ang="0">
                  <a:pos x="64" y="88"/>
                </a:cxn>
              </a:cxnLst>
              <a:rect l="0" t="0"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1" name="TextBox 56"/>
            <p:cNvSpPr txBox="1"/>
            <p:nvPr/>
          </p:nvSpPr>
          <p:spPr>
            <a:xfrm>
              <a:off x="5057186" y="2515104"/>
              <a:ext cx="585417" cy="769441"/>
            </a:xfrm>
            <a:prstGeom prst="rect">
              <a:avLst/>
            </a:prstGeom>
            <a:noFill/>
          </p:spPr>
          <p:txBody>
            <a:bodyPr wrap="none" rtlCol="0">
              <a:spAutoFit/>
            </a:bodyPr>
            <a:lstStyle/>
            <a:p>
              <a:pPr algn="ctr"/>
              <a:r>
                <a:rPr lang="en-US" sz="2800" b="1" dirty="0">
                  <a:solidFill>
                    <a:schemeClr val="bg1"/>
                  </a:solidFill>
                  <a:cs typeface="+mn-ea"/>
                  <a:sym typeface="+mn-lt"/>
                </a:rPr>
                <a:t>01</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smtClean="0">
                  <a:solidFill>
                    <a:schemeClr val="bg1"/>
                  </a:solidFill>
                  <a:cs typeface="+mn-ea"/>
                  <a:sym typeface="+mn-lt"/>
                </a:rPr>
                <a:t>Aim</a:t>
              </a:r>
              <a:endParaRPr lang="en-US" sz="2000" b="1" dirty="0">
                <a:solidFill>
                  <a:schemeClr val="bg1"/>
                </a:solidFill>
                <a:cs typeface="+mn-ea"/>
                <a:sym typeface="+mn-lt"/>
              </a:endParaRPr>
            </a:p>
          </p:txBody>
        </p:sp>
        <p:sp>
          <p:nvSpPr>
            <p:cNvPr id="22" name="TextBox 57"/>
            <p:cNvSpPr txBox="1"/>
            <p:nvPr/>
          </p:nvSpPr>
          <p:spPr>
            <a:xfrm>
              <a:off x="6446275" y="2518027"/>
              <a:ext cx="675185" cy="769441"/>
            </a:xfrm>
            <a:prstGeom prst="rect">
              <a:avLst/>
            </a:prstGeom>
            <a:noFill/>
          </p:spPr>
          <p:txBody>
            <a:bodyPr wrap="none" rtlCol="0">
              <a:spAutoFit/>
            </a:bodyPr>
            <a:lstStyle/>
            <a:p>
              <a:pPr algn="ctr"/>
              <a:r>
                <a:rPr lang="en-US" sz="2800" b="1" dirty="0">
                  <a:solidFill>
                    <a:schemeClr val="bg1"/>
                  </a:solidFill>
                  <a:cs typeface="+mn-ea"/>
                  <a:sym typeface="+mn-lt"/>
                </a:rPr>
                <a:t>02</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a:solidFill>
                    <a:schemeClr val="accent1"/>
                  </a:solidFill>
                  <a:sym typeface="+mn-lt"/>
                </a:rPr>
                <a:t> </a:t>
              </a:r>
              <a:r>
                <a:rPr lang="en-US" altLang="zh-CN" sz="1600" b="1" dirty="0" smtClean="0">
                  <a:solidFill>
                    <a:schemeClr val="bg1"/>
                  </a:solidFill>
                  <a:cs typeface="+mn-ea"/>
                  <a:sym typeface="+mn-lt"/>
                </a:rPr>
                <a:t>How</a:t>
              </a:r>
              <a:endParaRPr lang="en-US" sz="1600" b="1" dirty="0">
                <a:solidFill>
                  <a:schemeClr val="bg1"/>
                </a:solidFill>
                <a:cs typeface="+mn-ea"/>
                <a:sym typeface="+mn-lt"/>
              </a:endParaRPr>
            </a:p>
          </p:txBody>
        </p:sp>
        <p:sp>
          <p:nvSpPr>
            <p:cNvPr id="24" name="TextBox 59"/>
            <p:cNvSpPr txBox="1"/>
            <p:nvPr/>
          </p:nvSpPr>
          <p:spPr>
            <a:xfrm>
              <a:off x="6642011" y="3724786"/>
              <a:ext cx="184730" cy="338554"/>
            </a:xfrm>
            <a:prstGeom prst="rect">
              <a:avLst/>
            </a:prstGeom>
            <a:noFill/>
          </p:spPr>
          <p:txBody>
            <a:bodyPr wrap="none" rtlCol="0">
              <a:spAutoFit/>
            </a:bodyPr>
            <a:lstStyle/>
            <a:p>
              <a:pPr algn="ctr"/>
              <a:endParaRPr lang="en-US" altLang="zh-CN" sz="1600" b="1" dirty="0">
                <a:solidFill>
                  <a:schemeClr val="bg1"/>
                </a:solidFill>
                <a:cs typeface="+mn-ea"/>
              </a:endParaRPr>
            </a:p>
          </p:txBody>
        </p:sp>
      </p:grpSp>
      <p:sp>
        <p:nvSpPr>
          <p:cNvPr id="30" name="TextBox 59"/>
          <p:cNvSpPr txBox="1"/>
          <p:nvPr/>
        </p:nvSpPr>
        <p:spPr>
          <a:xfrm>
            <a:off x="4738989" y="3727021"/>
            <a:ext cx="1221809" cy="769441"/>
          </a:xfrm>
          <a:prstGeom prst="rect">
            <a:avLst/>
          </a:prstGeom>
          <a:noFill/>
        </p:spPr>
        <p:txBody>
          <a:bodyPr wrap="none" rtlCol="0">
            <a:spAutoFit/>
          </a:bodyPr>
          <a:lstStyle/>
          <a:p>
            <a:pPr algn="ctr"/>
            <a:r>
              <a:rPr lang="en-US" sz="2800" b="1" dirty="0" smtClean="0">
                <a:solidFill>
                  <a:schemeClr val="bg1"/>
                </a:solidFill>
                <a:cs typeface="+mn-ea"/>
                <a:sym typeface="+mn-lt"/>
              </a:rPr>
              <a:t>03</a:t>
            </a:r>
            <a:endParaRPr lang="en-US" sz="1200" dirty="0">
              <a:solidFill>
                <a:schemeClr val="bg1"/>
              </a:solidFill>
              <a:cs typeface="+mn-ea"/>
              <a:sym typeface="+mn-lt"/>
            </a:endParaRPr>
          </a:p>
          <a:p>
            <a:pPr algn="ctr"/>
            <a:r>
              <a:rPr lang="en-US" altLang="zh-CN" sz="1600" b="1" dirty="0">
                <a:solidFill>
                  <a:schemeClr val="bg1"/>
                </a:solidFill>
                <a:cs typeface="+mn-ea"/>
                <a:sym typeface="+mn-lt"/>
              </a:rPr>
              <a:t>Evaluation</a:t>
            </a:r>
            <a:endParaRPr lang="en-US" altLang="zh-CN" sz="1600" b="1" dirty="0">
              <a:solidFill>
                <a:schemeClr val="bg1"/>
              </a:solidFill>
              <a:cs typeface="+mn-ea"/>
            </a:endParaRPr>
          </a:p>
        </p:txBody>
      </p:sp>
    </p:spTree>
    <p:extLst>
      <p:ext uri="{BB962C8B-B14F-4D97-AF65-F5344CB8AC3E}">
        <p14:creationId xmlns:p14="http://schemas.microsoft.com/office/powerpoint/2010/main" val="147295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bwMode="auto">
          <a:xfrm>
            <a:off x="4762" y="1919093"/>
            <a:ext cx="2730880" cy="360040"/>
          </a:xfrm>
          <a:prstGeom prst="parallelogram">
            <a:avLst>
              <a:gd name="adj" fmla="val 76283"/>
            </a:avLst>
          </a:prstGeom>
          <a:solidFill>
            <a:schemeClr val="accent1">
              <a:lumMod val="50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200" b="1" dirty="0">
              <a:solidFill>
                <a:schemeClr val="bg1">
                  <a:lumMod val="100000"/>
                </a:schemeClr>
              </a:solidFill>
              <a:cs typeface="+mn-ea"/>
              <a:sym typeface="+mn-lt"/>
            </a:endParaRPr>
          </a:p>
        </p:txBody>
      </p:sp>
      <p:sp>
        <p:nvSpPr>
          <p:cNvPr id="6" name="矩形 5"/>
          <p:cNvSpPr/>
          <p:nvPr/>
        </p:nvSpPr>
        <p:spPr bwMode="auto">
          <a:xfrm>
            <a:off x="0" y="1523049"/>
            <a:ext cx="2459596" cy="756084"/>
          </a:xfrm>
          <a:prstGeom prst="rect">
            <a:avLst/>
          </a:prstGeom>
          <a:solidFill>
            <a:schemeClr val="accent1">
              <a:lumMod val="75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r>
              <a:rPr lang="en-US" altLang="zh-CN" sz="2400" b="1" dirty="0">
                <a:solidFill>
                  <a:schemeClr val="bg1"/>
                </a:solidFill>
              </a:rPr>
              <a:t>CONTENT</a:t>
            </a:r>
            <a:endParaRPr lang="zh-CN" altLang="en-US" sz="2400" b="1" dirty="0">
              <a:solidFill>
                <a:schemeClr val="bg1"/>
              </a:solidFill>
            </a:endParaRPr>
          </a:p>
        </p:txBody>
      </p:sp>
      <p:sp>
        <p:nvSpPr>
          <p:cNvPr id="8" name="矩形 7"/>
          <p:cNvSpPr/>
          <p:nvPr/>
        </p:nvSpPr>
        <p:spPr bwMode="auto">
          <a:xfrm>
            <a:off x="1930983" y="2759852"/>
            <a:ext cx="684076" cy="684076"/>
          </a:xfrm>
          <a:prstGeom prst="rect">
            <a:avLst/>
          </a:prstGeom>
          <a:solidFill>
            <a:schemeClr val="accent1"/>
          </a:solidFill>
          <a:ln w="28575" cap="flat" cmpd="sng" algn="ctr">
            <a:solidFill>
              <a:schemeClr val="accent1">
                <a:lumMod val="10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1</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11" name="Rectangle 73"/>
          <p:cNvSpPr/>
          <p:nvPr/>
        </p:nvSpPr>
        <p:spPr>
          <a:xfrm>
            <a:off x="2615059" y="2759853"/>
            <a:ext cx="2587220" cy="770668"/>
          </a:xfrm>
          <a:prstGeom prst="rect">
            <a:avLst/>
          </a:prstGeom>
        </p:spPr>
        <p:txBody>
          <a:bodyPr wrap="square" lIns="144000" tIns="0" rIns="144000" bIns="0">
            <a:normAutofit/>
          </a:bodyPr>
          <a:lstStyle/>
          <a:p>
            <a:pPr>
              <a:lnSpc>
                <a:spcPct val="150000"/>
              </a:lnSpc>
            </a:pPr>
            <a:r>
              <a:rPr lang="en-US" altLang="zh-CN" sz="2800" b="1" dirty="0">
                <a:solidFill>
                  <a:schemeClr val="accent1"/>
                </a:solidFill>
              </a:rPr>
              <a:t>Introduction</a:t>
            </a:r>
            <a:endParaRPr lang="zh-CN" altLang="en-US" sz="2800" b="1" dirty="0">
              <a:solidFill>
                <a:schemeClr val="accent1"/>
              </a:solidFill>
            </a:endParaRPr>
          </a:p>
          <a:p>
            <a:pPr>
              <a:lnSpc>
                <a:spcPct val="150000"/>
              </a:lnSpc>
            </a:pPr>
            <a:endParaRPr lang="en-US" altLang="en-US" sz="2800" b="1" dirty="0">
              <a:solidFill>
                <a:schemeClr val="accent1"/>
              </a:solidFill>
              <a:sym typeface="+mn-lt"/>
            </a:endParaRPr>
          </a:p>
        </p:txBody>
      </p:sp>
      <p:sp>
        <p:nvSpPr>
          <p:cNvPr id="13" name="Rectangle 73"/>
          <p:cNvSpPr/>
          <p:nvPr/>
        </p:nvSpPr>
        <p:spPr>
          <a:xfrm>
            <a:off x="2615060" y="3841508"/>
            <a:ext cx="2587220" cy="782232"/>
          </a:xfrm>
          <a:prstGeom prst="rect">
            <a:avLst/>
          </a:prstGeom>
        </p:spPr>
        <p:txBody>
          <a:bodyPr wrap="square" lIns="144000" tIns="0" rIns="144000" bIns="0">
            <a:normAutofit/>
          </a:bodyPr>
          <a:lstStyle/>
          <a:p>
            <a:endParaRPr lang="en-US" sz="1600" b="1" dirty="0">
              <a:solidFill>
                <a:schemeClr val="accent3"/>
              </a:solidFill>
              <a:cs typeface="+mn-ea"/>
              <a:sym typeface="+mn-lt"/>
            </a:endParaRPr>
          </a:p>
        </p:txBody>
      </p:sp>
      <p:sp>
        <p:nvSpPr>
          <p:cNvPr id="17" name="Rectangle 73"/>
          <p:cNvSpPr/>
          <p:nvPr/>
        </p:nvSpPr>
        <p:spPr>
          <a:xfrm>
            <a:off x="2615058" y="4934727"/>
            <a:ext cx="2776913" cy="672514"/>
          </a:xfrm>
          <a:prstGeom prst="rect">
            <a:avLst/>
          </a:prstGeom>
        </p:spPr>
        <p:txBody>
          <a:bodyPr wrap="square" lIns="144000" tIns="0" rIns="144000" bIns="0">
            <a:noAutofit/>
          </a:bodyPr>
          <a:lstStyle/>
          <a:p>
            <a:pPr>
              <a:lnSpc>
                <a:spcPct val="150000"/>
              </a:lnSpc>
            </a:pPr>
            <a:endParaRPr lang="en-US" sz="2800" b="1" dirty="0">
              <a:solidFill>
                <a:schemeClr val="accent1"/>
              </a:solidFill>
              <a:sym typeface="+mn-lt"/>
            </a:endParaRPr>
          </a:p>
        </p:txBody>
      </p:sp>
      <p:sp>
        <p:nvSpPr>
          <p:cNvPr id="20" name="Rectangle 73"/>
          <p:cNvSpPr/>
          <p:nvPr/>
        </p:nvSpPr>
        <p:spPr>
          <a:xfrm>
            <a:off x="7036196" y="2759852"/>
            <a:ext cx="3304713" cy="868778"/>
          </a:xfrm>
          <a:prstGeom prst="rect">
            <a:avLst/>
          </a:prstGeom>
        </p:spPr>
        <p:txBody>
          <a:bodyPr wrap="square" lIns="144000" tIns="0" rIns="144000" bIns="0">
            <a:noAutofit/>
          </a:bodyPr>
          <a:lstStyle/>
          <a:p>
            <a:pPr>
              <a:lnSpc>
                <a:spcPct val="150000"/>
              </a:lnSpc>
            </a:pPr>
            <a:r>
              <a:rPr lang="en-US" altLang="zh-CN" sz="2800" b="1" dirty="0" smtClean="0">
                <a:solidFill>
                  <a:schemeClr val="accent1"/>
                </a:solidFill>
                <a:sym typeface="+mn-lt"/>
              </a:rPr>
              <a:t>Aim</a:t>
            </a:r>
            <a:endParaRPr lang="en-US" sz="2800" b="1" dirty="0">
              <a:solidFill>
                <a:schemeClr val="accent1"/>
              </a:solidFill>
              <a:sym typeface="+mn-lt"/>
            </a:endParaRPr>
          </a:p>
        </p:txBody>
      </p:sp>
      <p:sp>
        <p:nvSpPr>
          <p:cNvPr id="27" name="矩形 26"/>
          <p:cNvSpPr/>
          <p:nvPr/>
        </p:nvSpPr>
        <p:spPr bwMode="auto">
          <a:xfrm>
            <a:off x="1930983" y="3841508"/>
            <a:ext cx="684076" cy="684076"/>
          </a:xfrm>
          <a:prstGeom prst="rect">
            <a:avLst/>
          </a:prstGeom>
          <a:solidFill>
            <a:schemeClr val="accent3"/>
          </a:solidFill>
          <a:ln w="28575" cap="flat" cmpd="sng" algn="ctr">
            <a:solidFill>
              <a:schemeClr val="accent3">
                <a:lumMod val="10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3</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28" name="矩形 27"/>
          <p:cNvSpPr/>
          <p:nvPr/>
        </p:nvSpPr>
        <p:spPr bwMode="auto">
          <a:xfrm>
            <a:off x="1930983" y="4923165"/>
            <a:ext cx="684076" cy="684076"/>
          </a:xfrm>
          <a:prstGeom prst="rect">
            <a:avLst/>
          </a:prstGeom>
          <a:solidFill>
            <a:schemeClr val="accent5"/>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5</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29" name="矩形 28"/>
          <p:cNvSpPr/>
          <p:nvPr/>
        </p:nvSpPr>
        <p:spPr bwMode="auto">
          <a:xfrm>
            <a:off x="6277625" y="2759852"/>
            <a:ext cx="684076" cy="684076"/>
          </a:xfrm>
          <a:prstGeom prst="rect">
            <a:avLst/>
          </a:prstGeom>
          <a:solidFill>
            <a:schemeClr val="accent2"/>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2</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0" name="矩形 29"/>
          <p:cNvSpPr/>
          <p:nvPr/>
        </p:nvSpPr>
        <p:spPr bwMode="auto">
          <a:xfrm>
            <a:off x="6277625" y="3841508"/>
            <a:ext cx="684076" cy="684076"/>
          </a:xfrm>
          <a:prstGeom prst="rect">
            <a:avLst/>
          </a:prstGeom>
          <a:solidFill>
            <a:schemeClr val="accent4"/>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4</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1" name="矩形 30"/>
          <p:cNvSpPr/>
          <p:nvPr/>
        </p:nvSpPr>
        <p:spPr bwMode="auto">
          <a:xfrm>
            <a:off x="6277625" y="4923165"/>
            <a:ext cx="684076" cy="684076"/>
          </a:xfrm>
          <a:prstGeom prst="rect">
            <a:avLst/>
          </a:prstGeom>
          <a:solidFill>
            <a:schemeClr val="accent6"/>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6</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3" name="文本框 32"/>
          <p:cNvSpPr txBox="1"/>
          <p:nvPr/>
        </p:nvSpPr>
        <p:spPr>
          <a:xfrm>
            <a:off x="2689554" y="3841508"/>
            <a:ext cx="3597460" cy="738664"/>
          </a:xfrm>
          <a:prstGeom prst="rect">
            <a:avLst/>
          </a:prstGeom>
          <a:noFill/>
        </p:spPr>
        <p:txBody>
          <a:bodyPr wrap="none" rtlCol="0">
            <a:spAutoFit/>
          </a:bodyPr>
          <a:lstStyle/>
          <a:p>
            <a:pPr>
              <a:lnSpc>
                <a:spcPct val="150000"/>
              </a:lnSpc>
            </a:pPr>
            <a:r>
              <a:rPr lang="en-US" altLang="zh-CN" sz="2800" b="1" dirty="0" smtClean="0">
                <a:solidFill>
                  <a:schemeClr val="accent1"/>
                </a:solidFill>
              </a:rPr>
              <a:t>Skills</a:t>
            </a:r>
            <a:r>
              <a:rPr lang="zh-CN" altLang="en-US" sz="2800" b="1" dirty="0" smtClean="0">
                <a:solidFill>
                  <a:schemeClr val="accent1"/>
                </a:solidFill>
              </a:rPr>
              <a:t> </a:t>
            </a:r>
            <a:r>
              <a:rPr lang="en-US" altLang="zh-CN" sz="2800" b="1" dirty="0" smtClean="0">
                <a:solidFill>
                  <a:schemeClr val="accent1"/>
                </a:solidFill>
              </a:rPr>
              <a:t>and</a:t>
            </a:r>
            <a:r>
              <a:rPr lang="zh-CN" altLang="en-US" sz="2800" b="1" dirty="0" smtClean="0">
                <a:solidFill>
                  <a:schemeClr val="accent1"/>
                </a:solidFill>
              </a:rPr>
              <a:t> </a:t>
            </a:r>
            <a:r>
              <a:rPr lang="en-US" altLang="zh-CN" sz="2800" b="1" dirty="0" smtClean="0">
                <a:solidFill>
                  <a:schemeClr val="accent1"/>
                </a:solidFill>
              </a:rPr>
              <a:t>Problems</a:t>
            </a:r>
            <a:endParaRPr lang="zh-CN" altLang="en-US" sz="2800" b="1" dirty="0">
              <a:solidFill>
                <a:schemeClr val="accent1"/>
              </a:solidFill>
            </a:endParaRPr>
          </a:p>
        </p:txBody>
      </p:sp>
      <p:sp>
        <p:nvSpPr>
          <p:cNvPr id="34" name="文本框 33"/>
          <p:cNvSpPr txBox="1"/>
          <p:nvPr/>
        </p:nvSpPr>
        <p:spPr>
          <a:xfrm>
            <a:off x="7036196" y="3814214"/>
            <a:ext cx="4639412" cy="738664"/>
          </a:xfrm>
          <a:prstGeom prst="rect">
            <a:avLst/>
          </a:prstGeom>
          <a:noFill/>
        </p:spPr>
        <p:txBody>
          <a:bodyPr wrap="none" rtlCol="0">
            <a:spAutoFit/>
          </a:bodyPr>
          <a:lstStyle/>
          <a:p>
            <a:pPr>
              <a:lnSpc>
                <a:spcPct val="150000"/>
              </a:lnSpc>
            </a:pPr>
            <a:r>
              <a:rPr lang="en-US" altLang="zh-CN" sz="2800" b="1" dirty="0">
                <a:solidFill>
                  <a:schemeClr val="accent1"/>
                </a:solidFill>
              </a:rPr>
              <a:t>Roles</a:t>
            </a:r>
            <a:r>
              <a:rPr lang="zh-CN" altLang="en-US" sz="2800" b="1" dirty="0">
                <a:solidFill>
                  <a:schemeClr val="accent1"/>
                </a:solidFill>
              </a:rPr>
              <a:t> </a:t>
            </a:r>
            <a:r>
              <a:rPr lang="en-US" altLang="zh-CN" sz="2800" b="1" dirty="0">
                <a:solidFill>
                  <a:schemeClr val="accent1"/>
                </a:solidFill>
              </a:rPr>
              <a:t>and</a:t>
            </a:r>
            <a:r>
              <a:rPr lang="zh-CN" altLang="en-US" sz="2800" b="1" dirty="0">
                <a:solidFill>
                  <a:schemeClr val="accent1"/>
                </a:solidFill>
              </a:rPr>
              <a:t> </a:t>
            </a:r>
            <a:r>
              <a:rPr lang="en-US" altLang="zh-CN" sz="2800" b="1" dirty="0">
                <a:solidFill>
                  <a:schemeClr val="accent1"/>
                </a:solidFill>
              </a:rPr>
              <a:t>responsibilities</a:t>
            </a:r>
            <a:endParaRPr lang="zh-CN" altLang="en-US" sz="2800" b="1" dirty="0">
              <a:solidFill>
                <a:schemeClr val="accent1"/>
              </a:solidFill>
            </a:endParaRPr>
          </a:p>
        </p:txBody>
      </p:sp>
      <p:sp>
        <p:nvSpPr>
          <p:cNvPr id="18" name="Rectangle 73"/>
          <p:cNvSpPr/>
          <p:nvPr/>
        </p:nvSpPr>
        <p:spPr>
          <a:xfrm>
            <a:off x="7036196" y="4934727"/>
            <a:ext cx="4475445" cy="672514"/>
          </a:xfrm>
          <a:prstGeom prst="rect">
            <a:avLst/>
          </a:prstGeom>
        </p:spPr>
        <p:txBody>
          <a:bodyPr wrap="square" lIns="144000" tIns="0" rIns="144000" bIns="0">
            <a:noAutofit/>
          </a:bodyPr>
          <a:lstStyle/>
          <a:p>
            <a:pPr>
              <a:lnSpc>
                <a:spcPct val="150000"/>
              </a:lnSpc>
            </a:pPr>
            <a:r>
              <a:rPr lang="en-US" altLang="zh-CN" sz="2800" b="1" dirty="0" smtClean="0">
                <a:solidFill>
                  <a:schemeClr val="accent1"/>
                </a:solidFill>
              </a:rPr>
              <a:t>Estimate</a:t>
            </a:r>
          </a:p>
        </p:txBody>
      </p:sp>
      <p:sp>
        <p:nvSpPr>
          <p:cNvPr id="19" name="Rectangle 73"/>
          <p:cNvSpPr/>
          <p:nvPr/>
        </p:nvSpPr>
        <p:spPr>
          <a:xfrm>
            <a:off x="2689554" y="4891159"/>
            <a:ext cx="2587220" cy="770668"/>
          </a:xfrm>
          <a:prstGeom prst="rect">
            <a:avLst/>
          </a:prstGeom>
        </p:spPr>
        <p:txBody>
          <a:bodyPr wrap="square" lIns="144000" tIns="0" rIns="144000" bIns="0">
            <a:normAutofit/>
          </a:bodyPr>
          <a:lstStyle/>
          <a:p>
            <a:pPr>
              <a:lnSpc>
                <a:spcPct val="150000"/>
              </a:lnSpc>
            </a:pPr>
            <a:r>
              <a:rPr lang="en-US" altLang="zh-CN" sz="2800" b="1" dirty="0">
                <a:solidFill>
                  <a:schemeClr val="accent1"/>
                </a:solidFill>
              </a:rPr>
              <a:t>Project</a:t>
            </a:r>
            <a:r>
              <a:rPr lang="zh-CN" altLang="en-US" sz="2800" b="1" dirty="0">
                <a:solidFill>
                  <a:schemeClr val="accent1"/>
                </a:solidFill>
              </a:rPr>
              <a:t> </a:t>
            </a:r>
            <a:r>
              <a:rPr lang="en-US" altLang="zh-CN" sz="2800" b="1" dirty="0">
                <a:solidFill>
                  <a:schemeClr val="accent1"/>
                </a:solidFill>
              </a:rPr>
              <a:t>Plan</a:t>
            </a:r>
            <a:endParaRPr lang="zh-CN" altLang="en-US" sz="2800" b="1" dirty="0">
              <a:solidFill>
                <a:schemeClr val="accent1"/>
              </a:solidFill>
            </a:endParaRPr>
          </a:p>
          <a:p>
            <a:pPr>
              <a:lnSpc>
                <a:spcPct val="150000"/>
              </a:lnSpc>
            </a:pPr>
            <a:endParaRPr lang="en-US" altLang="en-US" sz="2800" b="1" dirty="0">
              <a:solidFill>
                <a:schemeClr val="accent1"/>
              </a:solidFill>
              <a:sym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3188423" cy="249299"/>
          </a:xfrm>
        </p:spPr>
        <p:txBody>
          <a:bodyPr/>
          <a:lstStyle/>
          <a:p>
            <a:r>
              <a:rPr lang="en-US" altLang="zh-CN" dirty="0" smtClean="0"/>
              <a:t>Aim</a:t>
            </a:r>
            <a:endParaRPr lang="zh-CN" altLang="en-US"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Although the mathematical expression of compressed sensing is perfect, it seems difficult to apply it to MRI equipment. Deep learning turns the time of traditional iteration into training time and testing time, which often takes several days, but the time of reconstructing an image (testing time) can often reach 10ms, which can achieve real-time effect</a:t>
            </a:r>
            <a:r>
              <a:rPr lang="en-US" altLang="zh-CN" sz="2400" dirty="0" smtClean="0">
                <a:solidFill>
                  <a:schemeClr val="accent1"/>
                </a:solidFill>
                <a:latin typeface="+mn-lt"/>
                <a:ea typeface="+mn-ea"/>
                <a:cs typeface="+mn-cs"/>
              </a:rPr>
              <a:t>.</a:t>
            </a:r>
          </a:p>
          <a:p>
            <a:r>
              <a:rPr lang="en-US" altLang="zh-CN" sz="2400" dirty="0" smtClean="0">
                <a:solidFill>
                  <a:schemeClr val="accent1"/>
                </a:solidFill>
                <a:latin typeface="+mn-lt"/>
                <a:ea typeface="+mn-ea"/>
                <a:cs typeface="+mn-cs"/>
              </a:rPr>
              <a:t>In </a:t>
            </a:r>
            <a:r>
              <a:rPr lang="en-US" altLang="zh-CN" sz="2400" dirty="0">
                <a:solidFill>
                  <a:schemeClr val="accent1"/>
                </a:solidFill>
                <a:latin typeface="+mn-lt"/>
                <a:ea typeface="+mn-ea"/>
                <a:cs typeface="+mn-cs"/>
              </a:rPr>
              <a:t>the project, a MR reconstruction strategy based on convolutional neural networks is proposed. </a:t>
            </a:r>
            <a:endParaRPr lang="zh-CN" altLang="en-US" sz="2400" dirty="0">
              <a:solidFill>
                <a:schemeClr val="accent1"/>
              </a:solidFill>
              <a:latin typeface="+mn-lt"/>
              <a:ea typeface="+mn-ea"/>
              <a:cs typeface="+mn-cs"/>
            </a:endParaRPr>
          </a:p>
        </p:txBody>
      </p:sp>
      <p:sp>
        <p:nvSpPr>
          <p:cNvPr id="9" name="Rectangle 10"/>
          <p:cNvSpPr/>
          <p:nvPr/>
        </p:nvSpPr>
        <p:spPr>
          <a:xfrm>
            <a:off x="1122980" y="1083797"/>
            <a:ext cx="1056700"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Aim</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141468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smtClean="0"/>
              <a:t>How</a:t>
            </a:r>
            <a:endParaRPr lang="zh-CN" altLang="en-US"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Software: </a:t>
            </a:r>
            <a:r>
              <a:rPr lang="en-US" altLang="zh-CN" sz="2400" dirty="0" err="1">
                <a:solidFill>
                  <a:schemeClr val="accent1"/>
                </a:solidFill>
                <a:latin typeface="+mn-lt"/>
                <a:ea typeface="+mn-ea"/>
                <a:cs typeface="+mn-cs"/>
              </a:rPr>
              <a:t>pcharm</a:t>
            </a:r>
            <a:r>
              <a:rPr lang="en-US" altLang="zh-CN" sz="2400" dirty="0">
                <a:solidFill>
                  <a:schemeClr val="accent1"/>
                </a:solidFill>
                <a:latin typeface="+mn-lt"/>
                <a:ea typeface="+mn-ea"/>
                <a:cs typeface="+mn-cs"/>
              </a:rPr>
              <a:t> </a:t>
            </a:r>
          </a:p>
          <a:p>
            <a:r>
              <a:rPr lang="en-US" altLang="zh-CN" sz="2400" dirty="0">
                <a:solidFill>
                  <a:schemeClr val="accent1"/>
                </a:solidFill>
                <a:latin typeface="+mn-lt"/>
                <a:ea typeface="+mn-ea"/>
                <a:cs typeface="+mn-cs"/>
              </a:rPr>
              <a:t>Framework: </a:t>
            </a:r>
            <a:r>
              <a:rPr lang="en-US" altLang="zh-CN" sz="2400" dirty="0" err="1">
                <a:solidFill>
                  <a:schemeClr val="accent1"/>
                </a:solidFill>
                <a:latin typeface="+mn-lt"/>
                <a:ea typeface="+mn-ea"/>
                <a:cs typeface="+mn-cs"/>
              </a:rPr>
              <a:t>tensorflow</a:t>
            </a:r>
            <a:r>
              <a:rPr lang="en-US" altLang="zh-CN" sz="2400" dirty="0">
                <a:solidFill>
                  <a:schemeClr val="accent1"/>
                </a:solidFill>
                <a:latin typeface="+mn-lt"/>
                <a:ea typeface="+mn-ea"/>
                <a:cs typeface="+mn-cs"/>
              </a:rPr>
              <a:t> </a:t>
            </a:r>
          </a:p>
          <a:p>
            <a:r>
              <a:rPr lang="en-US" altLang="zh-CN" sz="2400" dirty="0">
                <a:solidFill>
                  <a:schemeClr val="accent1"/>
                </a:solidFill>
                <a:latin typeface="+mn-lt"/>
                <a:ea typeface="+mn-ea"/>
                <a:cs typeface="+mn-cs"/>
              </a:rPr>
              <a:t>After obtaining k-space data, we will design a numerical algorithm function for radial reconstruction of MR images. A multi-layer convolution neural network is designed to learn the corresponding parameters of this function. Finally, the trained neural network model is used to test the samples in the database. The quality of reconstructed image is analyzed. Compared with traditional Cartesian k-space trajectory and compressed sensing (CS) methods, the algorithm is modified and the parameters of neural network are adjusted. </a:t>
            </a:r>
            <a:endParaRPr lang="zh-CN" altLang="en-US" sz="2400" dirty="0">
              <a:solidFill>
                <a:schemeClr val="accent1"/>
              </a:solidFill>
              <a:latin typeface="+mn-lt"/>
              <a:ea typeface="+mn-ea"/>
              <a:cs typeface="+mn-cs"/>
            </a:endParaRPr>
          </a:p>
        </p:txBody>
      </p:sp>
      <p:sp>
        <p:nvSpPr>
          <p:cNvPr id="6" name="Rectangle 10"/>
          <p:cNvSpPr/>
          <p:nvPr/>
        </p:nvSpPr>
        <p:spPr>
          <a:xfrm>
            <a:off x="1071684" y="1083797"/>
            <a:ext cx="1159292"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How</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352506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Neural network algorithm: steps</a:t>
            </a:r>
            <a:endParaRPr lang="zh-CN" altLang="en-US"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rPr>
              <a:t>Due </a:t>
            </a:r>
            <a:r>
              <a:rPr lang="en-US" altLang="zh-CN" sz="2400" dirty="0">
                <a:solidFill>
                  <a:schemeClr val="accent1"/>
                </a:solidFill>
              </a:rPr>
              <a:t>to the limitation of the condition, it is impossible to obtain the original data by using the real NMR machine. We will obtain a full and complete MRI image database from the open source community, and carry out 2D Fourier transform for MRI images, and then deduce the corresponding k-space. </a:t>
            </a:r>
            <a:endParaRPr lang="en-US" altLang="zh-CN" sz="2400" dirty="0" smtClean="0">
              <a:solidFill>
                <a:schemeClr val="accent1"/>
              </a:solidFill>
            </a:endParaRPr>
          </a:p>
          <a:p>
            <a:r>
              <a:rPr lang="en-US" altLang="zh-CN" sz="2400" dirty="0">
                <a:solidFill>
                  <a:schemeClr val="accent1"/>
                </a:solidFill>
              </a:rPr>
              <a:t>First of all, we expect to use the data in the data space of 256x256 as the input value of network training, and the output value is the parameter of the numerical algorithm function we will use, and then use this function to convert the value in the Fourier space into a gray-scale image. </a:t>
            </a:r>
          </a:p>
          <a:p>
            <a:endParaRPr lang="zh-CN" altLang="en-US" sz="2400" dirty="0">
              <a:solidFill>
                <a:schemeClr val="accent1"/>
              </a:solidFill>
            </a:endParaRPr>
          </a:p>
          <a:p>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97355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Neural network algorithm: steps</a:t>
            </a:r>
            <a:endParaRPr lang="zh-CN" altLang="en-US"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Then, we design several methods that are expected to be tested: </a:t>
            </a:r>
            <a:endParaRPr lang="en-US" altLang="zh-CN" sz="2400" dirty="0" smtClean="0">
              <a:solidFill>
                <a:schemeClr val="accent1"/>
              </a:solidFill>
              <a:latin typeface="+mn-lt"/>
              <a:ea typeface="+mn-ea"/>
              <a:cs typeface="+mn-cs"/>
            </a:endParaRPr>
          </a:p>
          <a:p>
            <a:r>
              <a:rPr lang="en-US" altLang="zh-CN" sz="2400" dirty="0" smtClean="0">
                <a:solidFill>
                  <a:schemeClr val="accent1"/>
                </a:solidFill>
                <a:latin typeface="+mn-lt"/>
                <a:ea typeface="+mn-ea"/>
                <a:cs typeface="+mn-cs"/>
              </a:rPr>
              <a:t>1</a:t>
            </a:r>
            <a:r>
              <a:rPr lang="en-US" altLang="zh-CN" sz="2400" dirty="0">
                <a:solidFill>
                  <a:schemeClr val="accent1"/>
                </a:solidFill>
                <a:latin typeface="+mn-lt"/>
                <a:ea typeface="+mn-ea"/>
                <a:cs typeface="+mn-cs"/>
              </a:rPr>
              <a:t>. In the early stage, we preprocess the data set of under fitting, so that the data distribution in K space is more uniform. Or map the known points to the surrounding space to get more available points. </a:t>
            </a:r>
          </a:p>
          <a:p>
            <a:r>
              <a:rPr lang="en-US" altLang="zh-CN" sz="2400" dirty="0">
                <a:solidFill>
                  <a:schemeClr val="accent1"/>
                </a:solidFill>
                <a:latin typeface="+mn-lt"/>
                <a:ea typeface="+mn-ea"/>
                <a:cs typeface="+mn-cs"/>
              </a:rPr>
              <a:t>2. According to the properties of k-space, multiple MR images with different features are reproduced, and the features of these images are extracted by neural network and then synthesized. </a:t>
            </a:r>
          </a:p>
          <a:p>
            <a:r>
              <a:rPr lang="en-US" altLang="zh-CN" sz="2400" dirty="0">
                <a:solidFill>
                  <a:schemeClr val="accent1"/>
                </a:solidFill>
                <a:latin typeface="+mn-lt"/>
                <a:ea typeface="+mn-ea"/>
                <a:cs typeface="+mn-cs"/>
              </a:rPr>
              <a:t>3. Segment the k-space data corresponding to an image, repeat the sampling for the missing part, and set up multiple control groups. The neural network is used to calculate the segmentation parameters in this operation. </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032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Imaging quality criteria</a:t>
            </a:r>
            <a:endParaRPr lang="zh-CN" altLang="en-US"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Fringe artifacts between different images     </a:t>
            </a:r>
          </a:p>
          <a:p>
            <a:pPr marL="0" indent="0">
              <a:buNone/>
            </a:pPr>
            <a:r>
              <a:rPr lang="en-US" altLang="zh-CN" sz="2400" dirty="0">
                <a:solidFill>
                  <a:schemeClr val="accent1"/>
                </a:solidFill>
                <a:latin typeface="+mn-lt"/>
                <a:ea typeface="+mn-ea"/>
                <a:cs typeface="+mn-cs"/>
              </a:rPr>
              <a:t>       </a:t>
            </a:r>
          </a:p>
          <a:p>
            <a:r>
              <a:rPr lang="en-US" altLang="zh-CN" sz="2400" dirty="0" smtClean="0">
                <a:solidFill>
                  <a:schemeClr val="accent1"/>
                </a:solidFill>
                <a:latin typeface="+mn-lt"/>
                <a:ea typeface="+mn-ea"/>
                <a:cs typeface="+mn-cs"/>
              </a:rPr>
              <a:t>Reconstruction</a:t>
            </a:r>
            <a:r>
              <a:rPr lang="zh-CN" altLang="en-US" sz="2400" dirty="0" smtClean="0">
                <a:solidFill>
                  <a:schemeClr val="accent1"/>
                </a:solidFill>
                <a:latin typeface="+mn-lt"/>
                <a:ea typeface="+mn-ea"/>
                <a:cs typeface="+mn-cs"/>
              </a:rPr>
              <a:t> </a:t>
            </a:r>
            <a:r>
              <a:rPr lang="en-US" altLang="zh-CN" sz="2400" dirty="0" smtClean="0">
                <a:solidFill>
                  <a:schemeClr val="accent1"/>
                </a:solidFill>
                <a:latin typeface="+mn-lt"/>
                <a:ea typeface="+mn-ea"/>
                <a:cs typeface="+mn-cs"/>
              </a:rPr>
              <a:t>time </a:t>
            </a:r>
            <a:endParaRPr lang="en-US" altLang="zh-CN" sz="2400" dirty="0">
              <a:solidFill>
                <a:schemeClr val="accent1"/>
              </a:solidFill>
              <a:latin typeface="+mn-lt"/>
              <a:ea typeface="+mn-ea"/>
              <a:cs typeface="+mn-cs"/>
            </a:endParaRPr>
          </a:p>
          <a:p>
            <a:pPr marL="0" indent="0">
              <a:buNone/>
            </a:pPr>
            <a:r>
              <a:rPr lang="en-US" altLang="zh-CN" sz="2400" dirty="0">
                <a:solidFill>
                  <a:schemeClr val="accent1"/>
                </a:solidFill>
                <a:latin typeface="+mn-lt"/>
                <a:ea typeface="+mn-ea"/>
                <a:cs typeface="+mn-cs"/>
              </a:rPr>
              <a:t>           </a:t>
            </a:r>
          </a:p>
          <a:p>
            <a:r>
              <a:rPr lang="en-US" altLang="zh-CN" sz="2400" dirty="0">
                <a:solidFill>
                  <a:schemeClr val="accent1"/>
                </a:solidFill>
                <a:latin typeface="+mn-lt"/>
                <a:ea typeface="+mn-ea"/>
                <a:cs typeface="+mn-cs"/>
              </a:rPr>
              <a:t>Imaging contrast, whether there is high contrast soft tissue image</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12611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Possible difficulties</a:t>
            </a:r>
            <a:endParaRPr lang="zh-CN" altLang="en-US" dirty="0"/>
          </a:p>
        </p:txBody>
      </p:sp>
      <p:sp>
        <p:nvSpPr>
          <p:cNvPr id="6" name="Rectangle 4"/>
          <p:cNvSpPr/>
          <p:nvPr/>
        </p:nvSpPr>
        <p:spPr>
          <a:xfrm>
            <a:off x="695625" y="1295400"/>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r>
              <a:rPr lang="en-US" altLang="zh-CN" sz="1200" dirty="0"/>
              <a:t>Find </a:t>
            </a:r>
            <a:r>
              <a:rPr lang="en-US" altLang="zh-CN" sz="1200" dirty="0" smtClean="0"/>
              <a:t>the</a:t>
            </a:r>
            <a:endParaRPr lang="en-US" altLang="zh-CN" sz="1200" dirty="0">
              <a:solidFill>
                <a:schemeClr val="dk1">
                  <a:lumMod val="100000"/>
                </a:schemeClr>
              </a:solidFill>
            </a:endParaRPr>
          </a:p>
        </p:txBody>
      </p:sp>
      <p:sp>
        <p:nvSpPr>
          <p:cNvPr id="7" name="Right Triangle 6"/>
          <p:cNvSpPr/>
          <p:nvPr/>
        </p:nvSpPr>
        <p:spPr>
          <a:xfrm rot="5400000">
            <a:off x="738981" y="1252046"/>
            <a:ext cx="1118900" cy="1205610"/>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8" name="TextBox 14"/>
          <p:cNvSpPr txBox="1"/>
          <p:nvPr/>
        </p:nvSpPr>
        <p:spPr>
          <a:xfrm rot="18900000">
            <a:off x="805474" y="1475588"/>
            <a:ext cx="559971" cy="396728"/>
          </a:xfrm>
          <a:prstGeom prst="rect">
            <a:avLst/>
          </a:prstGeom>
          <a:noFill/>
        </p:spPr>
        <p:txBody>
          <a:bodyPr wrap="square" rtlCol="0">
            <a:spAutoFit/>
          </a:bodyPr>
          <a:lstStyle/>
          <a:p>
            <a:pPr algn="ctr"/>
            <a:r>
              <a:rPr lang="en-US" b="1" dirty="0">
                <a:solidFill>
                  <a:schemeClr val="bg1"/>
                </a:solidFill>
                <a:latin typeface="+mn-ea"/>
              </a:rPr>
              <a:t>01</a:t>
            </a:r>
            <a:endParaRPr lang="uk-UA" b="1" dirty="0">
              <a:solidFill>
                <a:schemeClr val="bg1"/>
              </a:solidFill>
              <a:latin typeface="+mn-ea"/>
            </a:endParaRPr>
          </a:p>
        </p:txBody>
      </p:sp>
      <p:sp>
        <p:nvSpPr>
          <p:cNvPr id="9" name="Rectangle 61"/>
          <p:cNvSpPr/>
          <p:nvPr/>
        </p:nvSpPr>
        <p:spPr>
          <a:xfrm>
            <a:off x="6175812" y="3766037"/>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0" name="Right Triangle 62"/>
          <p:cNvSpPr/>
          <p:nvPr/>
        </p:nvSpPr>
        <p:spPr>
          <a:xfrm rot="16200000">
            <a:off x="10304988" y="4895645"/>
            <a:ext cx="1118900" cy="1205610"/>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1" name="TextBox 64"/>
          <p:cNvSpPr txBox="1"/>
          <p:nvPr/>
        </p:nvSpPr>
        <p:spPr>
          <a:xfrm rot="19095347">
            <a:off x="10794430" y="5494055"/>
            <a:ext cx="559971" cy="396728"/>
          </a:xfrm>
          <a:prstGeom prst="rect">
            <a:avLst/>
          </a:prstGeom>
          <a:noFill/>
        </p:spPr>
        <p:txBody>
          <a:bodyPr wrap="square" rtlCol="0">
            <a:spAutoFit/>
          </a:bodyPr>
          <a:lstStyle/>
          <a:p>
            <a:pPr algn="ctr"/>
            <a:r>
              <a:rPr lang="en-US" b="1" dirty="0">
                <a:solidFill>
                  <a:schemeClr val="bg1"/>
                </a:solidFill>
                <a:latin typeface="+mn-ea"/>
              </a:rPr>
              <a:t>04</a:t>
            </a:r>
            <a:endParaRPr lang="uk-UA" b="1" dirty="0">
              <a:solidFill>
                <a:schemeClr val="bg1"/>
              </a:solidFill>
              <a:latin typeface="+mn-ea"/>
            </a:endParaRPr>
          </a:p>
        </p:txBody>
      </p:sp>
      <p:sp>
        <p:nvSpPr>
          <p:cNvPr id="12" name="Rectangle 53"/>
          <p:cNvSpPr/>
          <p:nvPr/>
        </p:nvSpPr>
        <p:spPr>
          <a:xfrm>
            <a:off x="695625" y="3766034"/>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3" name="Right Triangle 54"/>
          <p:cNvSpPr/>
          <p:nvPr/>
        </p:nvSpPr>
        <p:spPr>
          <a:xfrm>
            <a:off x="695626" y="4938998"/>
            <a:ext cx="1205610" cy="1118900"/>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4"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15" name="Rectangle 29"/>
          <p:cNvSpPr/>
          <p:nvPr/>
        </p:nvSpPr>
        <p:spPr>
          <a:xfrm>
            <a:off x="6175813" y="1295400"/>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6" name="Right Triangle 30"/>
          <p:cNvSpPr/>
          <p:nvPr/>
        </p:nvSpPr>
        <p:spPr>
          <a:xfrm rot="10800000">
            <a:off x="10261633" y="1295401"/>
            <a:ext cx="1205610" cy="1118900"/>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7" name="TextBox 32"/>
          <p:cNvSpPr txBox="1"/>
          <p:nvPr/>
        </p:nvSpPr>
        <p:spPr>
          <a:xfrm rot="2700000">
            <a:off x="10807569" y="1460215"/>
            <a:ext cx="519696" cy="427473"/>
          </a:xfrm>
          <a:prstGeom prst="rect">
            <a:avLst/>
          </a:prstGeom>
          <a:noFill/>
        </p:spPr>
        <p:txBody>
          <a:bodyPr wrap="square" rtlCol="0">
            <a:spAutoFit/>
          </a:bodyPr>
          <a:lstStyle/>
          <a:p>
            <a:pPr algn="ctr"/>
            <a:r>
              <a:rPr lang="en-US" b="1">
                <a:solidFill>
                  <a:schemeClr val="bg1"/>
                </a:solidFill>
                <a:latin typeface="+mn-ea"/>
              </a:rPr>
              <a:t>02</a:t>
            </a:r>
            <a:endParaRPr lang="uk-UA" b="1">
              <a:solidFill>
                <a:schemeClr val="bg1"/>
              </a:solidFill>
              <a:latin typeface="+mn-ea"/>
            </a:endParaRPr>
          </a:p>
        </p:txBody>
      </p:sp>
      <p:sp>
        <p:nvSpPr>
          <p:cNvPr id="18" name="文本框 17"/>
          <p:cNvSpPr txBox="1"/>
          <p:nvPr/>
        </p:nvSpPr>
        <p:spPr>
          <a:xfrm>
            <a:off x="1475293" y="1903523"/>
            <a:ext cx="3989234" cy="1200329"/>
          </a:xfrm>
          <a:prstGeom prst="rect">
            <a:avLst/>
          </a:prstGeom>
          <a:noFill/>
        </p:spPr>
        <p:txBody>
          <a:bodyPr wrap="none" rtlCol="0">
            <a:spAutoFit/>
          </a:bodyPr>
          <a:lstStyle/>
          <a:p>
            <a:r>
              <a:rPr lang="en-US" altLang="zh-CN" dirty="0">
                <a:solidFill>
                  <a:schemeClr val="accent1"/>
                </a:solidFill>
              </a:rPr>
              <a:t>Find the difficulties of learning MRI </a:t>
            </a:r>
          </a:p>
          <a:p>
            <a:r>
              <a:rPr lang="en-US" altLang="zh-CN" dirty="0">
                <a:solidFill>
                  <a:schemeClr val="accent1"/>
                </a:solidFill>
              </a:rPr>
              <a:t>and MR imaging. Therefore, we need</a:t>
            </a:r>
          </a:p>
          <a:p>
            <a:r>
              <a:rPr lang="en-US" altLang="zh-CN" dirty="0">
                <a:solidFill>
                  <a:schemeClr val="accent1"/>
                </a:solidFill>
              </a:rPr>
              <a:t>to focus on the principle and </a:t>
            </a:r>
          </a:p>
          <a:p>
            <a:r>
              <a:rPr lang="en-US" altLang="zh-CN" dirty="0">
                <a:solidFill>
                  <a:schemeClr val="accent1"/>
                </a:solidFill>
              </a:rPr>
              <a:t>technology of MRI in the early stage</a:t>
            </a:r>
            <a:endParaRPr lang="zh-CN" altLang="en-US" dirty="0">
              <a:solidFill>
                <a:schemeClr val="accent1"/>
              </a:solidFill>
            </a:endParaRPr>
          </a:p>
        </p:txBody>
      </p:sp>
      <p:sp>
        <p:nvSpPr>
          <p:cNvPr id="19" name="文本框 18"/>
          <p:cNvSpPr txBox="1"/>
          <p:nvPr/>
        </p:nvSpPr>
        <p:spPr>
          <a:xfrm>
            <a:off x="6447844" y="2210059"/>
            <a:ext cx="4416594" cy="646331"/>
          </a:xfrm>
          <a:prstGeom prst="rect">
            <a:avLst/>
          </a:prstGeom>
          <a:noFill/>
        </p:spPr>
        <p:txBody>
          <a:bodyPr wrap="none" rtlCol="0">
            <a:spAutoFit/>
          </a:bodyPr>
          <a:lstStyle/>
          <a:p>
            <a:r>
              <a:rPr lang="en-US" altLang="zh-CN" dirty="0">
                <a:solidFill>
                  <a:schemeClr val="accent1"/>
                </a:solidFill>
              </a:rPr>
              <a:t>We have not learned Python language,</a:t>
            </a:r>
          </a:p>
          <a:p>
            <a:r>
              <a:rPr lang="en-US" altLang="zh-CN" dirty="0">
                <a:solidFill>
                  <a:schemeClr val="accent1"/>
                </a:solidFill>
              </a:rPr>
              <a:t>but we need to use Python to write code.</a:t>
            </a:r>
            <a:endParaRPr lang="zh-CN" altLang="en-US" dirty="0">
              <a:solidFill>
                <a:schemeClr val="accent1"/>
              </a:solidFill>
            </a:endParaRPr>
          </a:p>
        </p:txBody>
      </p:sp>
      <p:sp>
        <p:nvSpPr>
          <p:cNvPr id="20" name="文本框 19"/>
          <p:cNvSpPr txBox="1"/>
          <p:nvPr/>
        </p:nvSpPr>
        <p:spPr>
          <a:xfrm>
            <a:off x="1795144" y="4588799"/>
            <a:ext cx="3095719" cy="646331"/>
          </a:xfrm>
          <a:prstGeom prst="rect">
            <a:avLst/>
          </a:prstGeom>
          <a:noFill/>
        </p:spPr>
        <p:txBody>
          <a:bodyPr wrap="none" rtlCol="0">
            <a:spAutoFit/>
          </a:bodyPr>
          <a:lstStyle/>
          <a:p>
            <a:r>
              <a:rPr lang="en-US" altLang="zh-CN" dirty="0">
                <a:solidFill>
                  <a:schemeClr val="accent1"/>
                </a:solidFill>
              </a:rPr>
              <a:t>Self study of neural network </a:t>
            </a:r>
          </a:p>
          <a:p>
            <a:pPr algn="ctr"/>
            <a:r>
              <a:rPr lang="en-US" altLang="zh-CN" dirty="0">
                <a:solidFill>
                  <a:schemeClr val="accent1"/>
                </a:solidFill>
              </a:rPr>
              <a:t>and deep learning.</a:t>
            </a:r>
            <a:endParaRPr lang="zh-CN" altLang="en-US" dirty="0">
              <a:solidFill>
                <a:schemeClr val="accent1"/>
              </a:solidFill>
            </a:endParaRPr>
          </a:p>
        </p:txBody>
      </p:sp>
      <p:sp>
        <p:nvSpPr>
          <p:cNvPr id="21" name="文本框 20"/>
          <p:cNvSpPr txBox="1"/>
          <p:nvPr/>
        </p:nvSpPr>
        <p:spPr>
          <a:xfrm>
            <a:off x="6920697" y="4257407"/>
            <a:ext cx="3463449" cy="1200329"/>
          </a:xfrm>
          <a:prstGeom prst="rect">
            <a:avLst/>
          </a:prstGeom>
          <a:noFill/>
        </p:spPr>
        <p:txBody>
          <a:bodyPr wrap="none" rtlCol="0">
            <a:spAutoFit/>
          </a:bodyPr>
          <a:lstStyle/>
          <a:p>
            <a:r>
              <a:rPr lang="en-US" altLang="zh-CN" dirty="0">
                <a:solidFill>
                  <a:schemeClr val="accent1"/>
                </a:solidFill>
              </a:rPr>
              <a:t>Our mathematical foundation is </a:t>
            </a:r>
          </a:p>
          <a:p>
            <a:r>
              <a:rPr lang="en-US" altLang="zh-CN" dirty="0">
                <a:solidFill>
                  <a:schemeClr val="accent1"/>
                </a:solidFill>
              </a:rPr>
              <a:t>weak, so it is difficult to analyze </a:t>
            </a:r>
          </a:p>
          <a:p>
            <a:r>
              <a:rPr lang="en-US" altLang="zh-CN" dirty="0">
                <a:solidFill>
                  <a:schemeClr val="accent1"/>
                </a:solidFill>
              </a:rPr>
              <a:t>and design a complex and </a:t>
            </a:r>
          </a:p>
          <a:p>
            <a:r>
              <a:rPr lang="en-US" altLang="zh-CN" dirty="0">
                <a:solidFill>
                  <a:schemeClr val="accent1"/>
                </a:solidFill>
              </a:rPr>
              <a:t>effective numerical algorithm.</a:t>
            </a:r>
            <a:endParaRPr lang="zh-CN" altLang="en-US" dirty="0">
              <a:solidFill>
                <a:schemeClr val="accent1"/>
              </a:solidFill>
            </a:endParaRPr>
          </a:p>
        </p:txBody>
      </p:sp>
    </p:spTree>
    <p:extLst>
      <p:ext uri="{BB962C8B-B14F-4D97-AF65-F5344CB8AC3E}">
        <p14:creationId xmlns:p14="http://schemas.microsoft.com/office/powerpoint/2010/main" val="93961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Division of labor </a:t>
            </a:r>
            <a:endParaRPr lang="zh-CN" altLang="en-US" dirty="0"/>
          </a:p>
        </p:txBody>
      </p:sp>
      <p:graphicFrame>
        <p:nvGraphicFramePr>
          <p:cNvPr id="6" name="Chart 15581"/>
          <p:cNvGraphicFramePr/>
          <p:nvPr>
            <p:extLst>
              <p:ext uri="{D42A27DB-BD31-4B8C-83A1-F6EECF244321}">
                <p14:modId xmlns:p14="http://schemas.microsoft.com/office/powerpoint/2010/main" val="2451041125"/>
              </p:ext>
            </p:extLst>
          </p:nvPr>
        </p:nvGraphicFramePr>
        <p:xfrm>
          <a:off x="4590912" y="1853648"/>
          <a:ext cx="2366089" cy="23754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15581"/>
          <p:cNvGraphicFramePr/>
          <p:nvPr>
            <p:extLst>
              <p:ext uri="{D42A27DB-BD31-4B8C-83A1-F6EECF244321}">
                <p14:modId xmlns:p14="http://schemas.microsoft.com/office/powerpoint/2010/main" val="3751801289"/>
              </p:ext>
            </p:extLst>
          </p:nvPr>
        </p:nvGraphicFramePr>
        <p:xfrm>
          <a:off x="8163799" y="1853648"/>
          <a:ext cx="2366089" cy="23754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5581"/>
          <p:cNvGraphicFramePr/>
          <p:nvPr>
            <p:extLst>
              <p:ext uri="{D42A27DB-BD31-4B8C-83A1-F6EECF244321}">
                <p14:modId xmlns:p14="http://schemas.microsoft.com/office/powerpoint/2010/main" val="3374976220"/>
              </p:ext>
            </p:extLst>
          </p:nvPr>
        </p:nvGraphicFramePr>
        <p:xfrm>
          <a:off x="1123812" y="1853648"/>
          <a:ext cx="2366089" cy="2375479"/>
        </p:xfrm>
        <a:graphic>
          <a:graphicData uri="http://schemas.openxmlformats.org/drawingml/2006/chart">
            <c:chart xmlns:c="http://schemas.openxmlformats.org/drawingml/2006/chart" xmlns:r="http://schemas.openxmlformats.org/officeDocument/2006/relationships" r:id="rId4"/>
          </a:graphicData>
        </a:graphic>
      </p:graphicFrame>
      <p:sp>
        <p:nvSpPr>
          <p:cNvPr id="9" name="Shape 15590"/>
          <p:cNvSpPr/>
          <p:nvPr/>
        </p:nvSpPr>
        <p:spPr>
          <a:xfrm>
            <a:off x="5421317" y="2703733"/>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0" name="Shape 15590"/>
          <p:cNvSpPr/>
          <p:nvPr/>
        </p:nvSpPr>
        <p:spPr>
          <a:xfrm>
            <a:off x="1954217" y="2703736"/>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15590"/>
          <p:cNvSpPr/>
          <p:nvPr/>
        </p:nvSpPr>
        <p:spPr>
          <a:xfrm>
            <a:off x="8994204" y="2703734"/>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3"/>
          <p:cNvSpPr txBox="1">
            <a:spLocks noChangeArrowheads="1"/>
          </p:cNvSpPr>
          <p:nvPr/>
        </p:nvSpPr>
        <p:spPr bwMode="auto">
          <a:xfrm>
            <a:off x="1023974" y="4499573"/>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ko-KR" sz="1400" b="1" dirty="0" smtClean="0">
                <a:solidFill>
                  <a:schemeClr val="accent1"/>
                </a:solidFill>
                <a:ea typeface="微软雅黑" panose="020B0503020204020204" pitchFamily="34" charset="-122"/>
                <a:cs typeface="Tahoma" panose="020B0604030504040204" pitchFamily="34" charset="0"/>
              </a:rPr>
              <a:t>Zhang Lu</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3" name="Rectangle 3"/>
          <p:cNvSpPr txBox="1">
            <a:spLocks noChangeArrowheads="1"/>
          </p:cNvSpPr>
          <p:nvPr/>
        </p:nvSpPr>
        <p:spPr bwMode="auto">
          <a:xfrm>
            <a:off x="4491074" y="4501348"/>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zh-CN" sz="1400" b="1" dirty="0" smtClean="0">
                <a:solidFill>
                  <a:schemeClr val="accent1"/>
                </a:solidFill>
                <a:ea typeface="微软雅黑" panose="020B0503020204020204" pitchFamily="34" charset="-122"/>
                <a:cs typeface="Tahoma" panose="020B0604030504040204" pitchFamily="34" charset="0"/>
              </a:rPr>
              <a:t>Zhuang </a:t>
            </a:r>
            <a:r>
              <a:rPr lang="en-US" altLang="zh-CN" sz="1400" b="1" dirty="0" err="1" smtClean="0">
                <a:solidFill>
                  <a:schemeClr val="accent1"/>
                </a:solidFill>
                <a:ea typeface="微软雅黑" panose="020B0503020204020204" pitchFamily="34" charset="-122"/>
                <a:cs typeface="Tahoma" panose="020B0604030504040204" pitchFamily="34" charset="0"/>
              </a:rPr>
              <a:t>Yefan</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4" name="Rectangle 3"/>
          <p:cNvSpPr txBox="1">
            <a:spLocks noChangeArrowheads="1"/>
          </p:cNvSpPr>
          <p:nvPr/>
        </p:nvSpPr>
        <p:spPr bwMode="auto">
          <a:xfrm>
            <a:off x="8063961" y="4499573"/>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zh-CN" sz="1400" b="1" dirty="0" smtClean="0">
                <a:solidFill>
                  <a:schemeClr val="accent1"/>
                </a:solidFill>
                <a:ea typeface="微软雅黑" panose="020B0503020204020204" pitchFamily="34" charset="-122"/>
                <a:cs typeface="Tahoma" panose="020B0604030504040204" pitchFamily="34" charset="0"/>
              </a:rPr>
              <a:t>Tao Sixian</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5" name="文本框 14"/>
          <p:cNvSpPr txBox="1"/>
          <p:nvPr/>
        </p:nvSpPr>
        <p:spPr>
          <a:xfrm>
            <a:off x="4590912" y="5079212"/>
            <a:ext cx="2467342" cy="646331"/>
          </a:xfrm>
          <a:prstGeom prst="rect">
            <a:avLst/>
          </a:prstGeom>
          <a:noFill/>
        </p:spPr>
        <p:txBody>
          <a:bodyPr wrap="none" rtlCol="0">
            <a:spAutoFit/>
          </a:bodyPr>
          <a:lstStyle/>
          <a:p>
            <a:r>
              <a:rPr lang="en-US" altLang="zh-CN" b="1" dirty="0">
                <a:solidFill>
                  <a:schemeClr val="accent1"/>
                </a:solidFill>
                <a:ea typeface="微软雅黑" panose="020B0503020204020204" pitchFamily="34" charset="-122"/>
                <a:cs typeface="Tahoma" panose="020B0604030504040204" pitchFamily="34" charset="0"/>
              </a:rPr>
              <a:t>Research algorithm, </a:t>
            </a:r>
          </a:p>
          <a:p>
            <a:pPr algn="ctr"/>
            <a:r>
              <a:rPr lang="en-US" altLang="zh-CN" b="1" dirty="0">
                <a:solidFill>
                  <a:schemeClr val="accent1"/>
                </a:solidFill>
                <a:ea typeface="微软雅黑" panose="020B0503020204020204" pitchFamily="34" charset="-122"/>
                <a:cs typeface="Tahoma" panose="020B0604030504040204" pitchFamily="34" charset="0"/>
              </a:rPr>
              <a:t>graduation thesis</a:t>
            </a:r>
            <a:endParaRPr lang="zh-CN" altLang="en-US" b="1" dirty="0">
              <a:solidFill>
                <a:schemeClr val="accent1"/>
              </a:solidFill>
              <a:ea typeface="微软雅黑" panose="020B0503020204020204" pitchFamily="34" charset="-122"/>
              <a:cs typeface="Tahoma" panose="020B0604030504040204" pitchFamily="34" charset="0"/>
            </a:endParaRPr>
          </a:p>
        </p:txBody>
      </p:sp>
      <p:sp>
        <p:nvSpPr>
          <p:cNvPr id="16" name="文本框 15"/>
          <p:cNvSpPr txBox="1"/>
          <p:nvPr/>
        </p:nvSpPr>
        <p:spPr>
          <a:xfrm>
            <a:off x="1040456" y="4808771"/>
            <a:ext cx="2723823" cy="2031325"/>
          </a:xfrm>
          <a:prstGeom prst="rect">
            <a:avLst/>
          </a:prstGeom>
          <a:noFill/>
        </p:spPr>
        <p:txBody>
          <a:bodyPr wrap="none" rtlCol="0">
            <a:spAutoFit/>
          </a:bodyPr>
          <a:lstStyle/>
          <a:p>
            <a:pPr algn="ctr"/>
            <a:r>
              <a:rPr lang="en-US" altLang="zh-CN" b="1" dirty="0">
                <a:solidFill>
                  <a:schemeClr val="accent1"/>
                </a:solidFill>
                <a:ea typeface="微软雅黑" panose="020B0503020204020204" pitchFamily="34" charset="-122"/>
                <a:cs typeface="Tahoma" panose="020B0604030504040204" pitchFamily="34" charset="0"/>
              </a:rPr>
              <a:t>Algorithm comparison </a:t>
            </a:r>
          </a:p>
          <a:p>
            <a:pPr algn="ctr"/>
            <a:r>
              <a:rPr lang="en-US" altLang="zh-CN" b="1" dirty="0">
                <a:solidFill>
                  <a:schemeClr val="accent1"/>
                </a:solidFill>
                <a:ea typeface="微软雅黑" panose="020B0503020204020204" pitchFamily="34" charset="-122"/>
                <a:cs typeface="Tahoma" panose="020B0604030504040204" pitchFamily="34" charset="0"/>
              </a:rPr>
              <a:t>(test network effect), </a:t>
            </a:r>
          </a:p>
          <a:p>
            <a:pPr algn="ctr"/>
            <a:r>
              <a:rPr lang="en-US" altLang="zh-CN" b="1" dirty="0">
                <a:solidFill>
                  <a:schemeClr val="accent1"/>
                </a:solidFill>
                <a:ea typeface="微软雅黑" panose="020B0503020204020204" pitchFamily="34" charset="-122"/>
                <a:cs typeface="Tahoma" panose="020B0604030504040204" pitchFamily="34" charset="0"/>
              </a:rPr>
              <a:t>research model </a:t>
            </a:r>
          </a:p>
          <a:p>
            <a:pPr algn="ctr"/>
            <a:r>
              <a:rPr lang="en-US" altLang="zh-CN" b="1" dirty="0">
                <a:solidFill>
                  <a:schemeClr val="accent1"/>
                </a:solidFill>
                <a:ea typeface="微软雅黑" panose="020B0503020204020204" pitchFamily="34" charset="-122"/>
                <a:cs typeface="Tahoma" panose="020B0604030504040204" pitchFamily="34" charset="0"/>
              </a:rPr>
              <a:t>parameter adjustment, </a:t>
            </a:r>
          </a:p>
          <a:p>
            <a:pPr algn="ctr"/>
            <a:r>
              <a:rPr lang="en-US" altLang="zh-CN" b="1" dirty="0">
                <a:solidFill>
                  <a:schemeClr val="accent1"/>
                </a:solidFill>
                <a:ea typeface="微软雅黑" panose="020B0503020204020204" pitchFamily="34" charset="-122"/>
                <a:cs typeface="Tahoma" panose="020B0604030504040204" pitchFamily="34" charset="0"/>
              </a:rPr>
              <a:t>interface design, </a:t>
            </a:r>
          </a:p>
          <a:p>
            <a:pPr algn="ctr"/>
            <a:r>
              <a:rPr lang="en-US" altLang="zh-CN" b="1" dirty="0">
                <a:solidFill>
                  <a:schemeClr val="accent1"/>
                </a:solidFill>
                <a:ea typeface="微软雅黑" panose="020B0503020204020204" pitchFamily="34" charset="-122"/>
                <a:cs typeface="Tahoma" panose="020B0604030504040204" pitchFamily="34" charset="0"/>
              </a:rPr>
              <a:t>graduation thesis</a:t>
            </a:r>
          </a:p>
          <a:p>
            <a:endParaRPr lang="zh-CN" altLang="en-US" dirty="0"/>
          </a:p>
        </p:txBody>
      </p:sp>
      <p:sp>
        <p:nvSpPr>
          <p:cNvPr id="17" name="文本框 16"/>
          <p:cNvSpPr txBox="1"/>
          <p:nvPr/>
        </p:nvSpPr>
        <p:spPr>
          <a:xfrm>
            <a:off x="8160026" y="4808771"/>
            <a:ext cx="2557111" cy="1477328"/>
          </a:xfrm>
          <a:prstGeom prst="rect">
            <a:avLst/>
          </a:prstGeom>
          <a:noFill/>
        </p:spPr>
        <p:txBody>
          <a:bodyPr wrap="none" rtlCol="0">
            <a:spAutoFit/>
          </a:bodyPr>
          <a:lstStyle/>
          <a:p>
            <a:pPr algn="ctr"/>
            <a:r>
              <a:rPr lang="en-US" altLang="zh-CN" b="1" dirty="0">
                <a:solidFill>
                  <a:schemeClr val="accent1"/>
                </a:solidFill>
                <a:ea typeface="微软雅黑" panose="020B0503020204020204" pitchFamily="34" charset="-122"/>
                <a:cs typeface="Tahoma" panose="020B0604030504040204" pitchFamily="34" charset="0"/>
              </a:rPr>
              <a:t>Data processing, </a:t>
            </a:r>
          </a:p>
          <a:p>
            <a:pPr algn="ctr"/>
            <a:r>
              <a:rPr lang="en-US" altLang="zh-CN" b="1" dirty="0">
                <a:solidFill>
                  <a:schemeClr val="accent1"/>
                </a:solidFill>
                <a:ea typeface="微软雅黑" panose="020B0503020204020204" pitchFamily="34" charset="-122"/>
                <a:cs typeface="Tahoma" panose="020B0604030504040204" pitchFamily="34" charset="0"/>
              </a:rPr>
              <a:t>experimental testing, </a:t>
            </a:r>
          </a:p>
          <a:p>
            <a:pPr algn="ctr"/>
            <a:r>
              <a:rPr lang="en-US" altLang="zh-CN" b="1" dirty="0">
                <a:solidFill>
                  <a:schemeClr val="accent1"/>
                </a:solidFill>
                <a:ea typeface="微软雅黑" panose="020B0503020204020204" pitchFamily="34" charset="-122"/>
                <a:cs typeface="Tahoma" panose="020B0604030504040204" pitchFamily="34" charset="0"/>
              </a:rPr>
              <a:t>interface design, </a:t>
            </a:r>
          </a:p>
          <a:p>
            <a:pPr algn="ctr"/>
            <a:r>
              <a:rPr lang="en-US" altLang="zh-CN" b="1" dirty="0">
                <a:solidFill>
                  <a:schemeClr val="accent1"/>
                </a:solidFill>
                <a:ea typeface="微软雅黑" panose="020B0503020204020204" pitchFamily="34" charset="-122"/>
                <a:cs typeface="Tahoma" panose="020B0604030504040204" pitchFamily="34" charset="0"/>
              </a:rPr>
              <a:t>graduation thesis </a:t>
            </a:r>
            <a:endParaRPr lang="zh-CN" altLang="en-US" b="1" dirty="0">
              <a:solidFill>
                <a:schemeClr val="accent1"/>
              </a:solidFill>
              <a:ea typeface="微软雅黑" panose="020B0503020204020204" pitchFamily="34" charset="-122"/>
              <a:cs typeface="Tahoma" panose="020B0604030504040204" pitchFamily="34" charset="0"/>
            </a:endParaRPr>
          </a:p>
          <a:p>
            <a:endParaRPr lang="zh-CN" altLang="en-US" dirty="0"/>
          </a:p>
        </p:txBody>
      </p:sp>
    </p:spTree>
    <p:extLst>
      <p:ext uri="{BB962C8B-B14F-4D97-AF65-F5344CB8AC3E}">
        <p14:creationId xmlns:p14="http://schemas.microsoft.com/office/powerpoint/2010/main" val="398800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Time Management</a:t>
            </a:r>
            <a:endParaRPr lang="zh-CN" altLang="en-US" dirty="0"/>
          </a:p>
        </p:txBody>
      </p:sp>
      <p:sp>
        <p:nvSpPr>
          <p:cNvPr id="6"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2019.10-2020.02 Reading materials and documents, learning project background, reviewing MR image reconstruction, designing algorithm            </a:t>
            </a:r>
          </a:p>
          <a:p>
            <a:r>
              <a:rPr lang="en-US" altLang="zh-CN" sz="2400" dirty="0">
                <a:solidFill>
                  <a:schemeClr val="accent1"/>
                </a:solidFill>
                <a:latin typeface="+mn-lt"/>
                <a:ea typeface="+mn-ea"/>
                <a:cs typeface="+mn-cs"/>
              </a:rPr>
              <a:t>Achievement: Understand the development history, complete the comparison with other traditional algorithms, and preliminarily design the model framework </a:t>
            </a:r>
          </a:p>
          <a:p>
            <a:endParaRPr lang="en-US" altLang="zh-CN" sz="2400" dirty="0">
              <a:solidFill>
                <a:schemeClr val="accent1"/>
              </a:solidFill>
              <a:latin typeface="+mn-lt"/>
              <a:ea typeface="+mn-ea"/>
              <a:cs typeface="+mn-cs"/>
            </a:endParaRPr>
          </a:p>
          <a:p>
            <a:r>
              <a:rPr lang="en-US" altLang="zh-CN" sz="2400" dirty="0">
                <a:solidFill>
                  <a:schemeClr val="accent1"/>
                </a:solidFill>
                <a:latin typeface="+mn-lt"/>
                <a:ea typeface="+mn-ea"/>
                <a:cs typeface="+mn-cs"/>
              </a:rPr>
              <a:t>2020.03-2020.04 Collect data, preliminarily test and modify code</a:t>
            </a:r>
          </a:p>
          <a:p>
            <a:r>
              <a:rPr lang="en-US" altLang="zh-CN" sz="2400" dirty="0">
                <a:solidFill>
                  <a:schemeClr val="accent1"/>
                </a:solidFill>
                <a:latin typeface="+mn-lt"/>
                <a:ea typeface="+mn-ea"/>
                <a:cs typeface="+mn-cs"/>
              </a:rPr>
              <a:t>Achievement: Grasp a implementation platform and the deep learning strategy</a:t>
            </a:r>
          </a:p>
        </p:txBody>
      </p:sp>
    </p:spTree>
    <p:extLst>
      <p:ext uri="{BB962C8B-B14F-4D97-AF65-F5344CB8AC3E}">
        <p14:creationId xmlns:p14="http://schemas.microsoft.com/office/powerpoint/2010/main" val="210158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6538325" cy="249299"/>
          </a:xfrm>
        </p:spPr>
        <p:txBody>
          <a:bodyPr/>
          <a:lstStyle/>
          <a:p>
            <a:r>
              <a:rPr lang="en-US" altLang="zh-CN" dirty="0"/>
              <a:t>Time Management</a:t>
            </a:r>
            <a:endParaRPr lang="zh-CN" altLang="en-US" dirty="0"/>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2020.04-2020.05 Compare algorithms, evaluate and optimize algorithms, design visual interface, and write papers    </a:t>
            </a:r>
          </a:p>
          <a:p>
            <a:r>
              <a:rPr lang="en-US" altLang="zh-CN" sz="2400" dirty="0">
                <a:solidFill>
                  <a:schemeClr val="accent1"/>
                </a:solidFill>
                <a:latin typeface="+mn-lt"/>
                <a:ea typeface="+mn-ea"/>
                <a:cs typeface="+mn-cs"/>
              </a:rPr>
              <a:t>Achievement: Accomplish the MR images reconstruction</a:t>
            </a:r>
          </a:p>
          <a:p>
            <a:endParaRPr lang="en-US" altLang="zh-CN" sz="2400" dirty="0">
              <a:solidFill>
                <a:schemeClr val="accent1"/>
              </a:solidFill>
              <a:latin typeface="+mn-lt"/>
              <a:ea typeface="+mn-ea"/>
              <a:cs typeface="+mn-cs"/>
            </a:endParaRPr>
          </a:p>
          <a:p>
            <a:r>
              <a:rPr lang="en-US" altLang="zh-CN" sz="2400" dirty="0">
                <a:solidFill>
                  <a:schemeClr val="accent1"/>
                </a:solidFill>
                <a:latin typeface="+mn-lt"/>
                <a:ea typeface="+mn-ea"/>
                <a:cs typeface="+mn-cs"/>
              </a:rPr>
              <a:t>2020.05-2020.06 Graduate Dissertation </a:t>
            </a:r>
          </a:p>
          <a:p>
            <a:r>
              <a:rPr lang="en-US" altLang="zh-CN" sz="2400" dirty="0">
                <a:solidFill>
                  <a:schemeClr val="accent1"/>
                </a:solidFill>
                <a:latin typeface="+mn-lt"/>
                <a:ea typeface="+mn-ea"/>
                <a:cs typeface="+mn-cs"/>
              </a:rPr>
              <a:t>Achievement: Score and evaluation</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1337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286000"/>
            <a:ext cx="12192000" cy="2803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r>
              <a:rPr lang="en-US" altLang="zh-CN" sz="4125" b="1" dirty="0"/>
              <a:t>THANK YOU </a:t>
            </a:r>
          </a:p>
        </p:txBody>
      </p:sp>
      <p:sp>
        <p:nvSpPr>
          <p:cNvPr id="8" name="等腰三角形 7"/>
          <p:cNvSpPr/>
          <p:nvPr/>
        </p:nvSpPr>
        <p:spPr>
          <a:xfrm>
            <a:off x="5939807" y="2098347"/>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0329395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par>
                          <p:cTn id="10" fill="hold">
                            <p:stCondLst>
                              <p:cond delay="1025"/>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17830" y="726047"/>
            <a:ext cx="3188423" cy="249299"/>
          </a:xfrm>
        </p:spPr>
        <p:txBody>
          <a:bodyPr/>
          <a:lstStyle/>
          <a:p>
            <a:pPr lvl="0"/>
            <a:r>
              <a:rPr lang="en-US" altLang="zh-CN" dirty="0"/>
              <a:t>Introduction</a:t>
            </a:r>
            <a:endParaRPr lang="zh-CN" altLang="en-US" dirty="0"/>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grpSp>
        <p:nvGrpSpPr>
          <p:cNvPr id="12" name="组合 11"/>
          <p:cNvGrpSpPr/>
          <p:nvPr/>
        </p:nvGrpSpPr>
        <p:grpSpPr>
          <a:xfrm>
            <a:off x="3872379" y="1383943"/>
            <a:ext cx="4452022" cy="4487848"/>
            <a:chOff x="3872379" y="1383943"/>
            <a:chExt cx="4452022" cy="4487848"/>
          </a:xfrm>
        </p:grpSpPr>
        <p:sp>
          <p:nvSpPr>
            <p:cNvPr id="13" name="Freeform 5"/>
            <p:cNvSpPr/>
            <p:nvPr/>
          </p:nvSpPr>
          <p:spPr bwMode="auto">
            <a:xfrm>
              <a:off x="3872379" y="1383943"/>
              <a:ext cx="2161524" cy="2161524"/>
            </a:xfrm>
            <a:custGeom>
              <a:avLst/>
              <a:gdLst/>
              <a:ahLst/>
              <a:cxnLst>
                <a:cxn ang="0">
                  <a:pos x="673" y="233"/>
                </a:cxn>
                <a:cxn ang="0">
                  <a:pos x="233" y="233"/>
                </a:cxn>
                <a:cxn ang="0">
                  <a:pos x="233" y="673"/>
                </a:cxn>
                <a:cxn ang="0">
                  <a:pos x="0" y="905"/>
                </a:cxn>
                <a:cxn ang="0">
                  <a:pos x="905" y="905"/>
                </a:cxn>
                <a:cxn ang="0">
                  <a:pos x="905" y="0"/>
                </a:cxn>
                <a:cxn ang="0">
                  <a:pos x="673" y="233"/>
                </a:cxn>
              </a:cxnLst>
              <a:rect l="0" t="0" r="r" b="b"/>
              <a:pathLst>
                <a:path w="905" h="905">
                  <a:moveTo>
                    <a:pt x="673" y="233"/>
                  </a:moveTo>
                  <a:lnTo>
                    <a:pt x="233" y="233"/>
                  </a:lnTo>
                  <a:lnTo>
                    <a:pt x="233" y="673"/>
                  </a:lnTo>
                  <a:lnTo>
                    <a:pt x="0" y="905"/>
                  </a:lnTo>
                  <a:lnTo>
                    <a:pt x="905" y="905"/>
                  </a:lnTo>
                  <a:lnTo>
                    <a:pt x="905" y="0"/>
                  </a:lnTo>
                  <a:lnTo>
                    <a:pt x="673" y="233"/>
                  </a:lnTo>
                  <a:close/>
                </a:path>
              </a:pathLst>
            </a:custGeom>
            <a:solidFill>
              <a:schemeClr val="accent1"/>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4" name="Freeform 6"/>
            <p:cNvSpPr/>
            <p:nvPr/>
          </p:nvSpPr>
          <p:spPr bwMode="auto">
            <a:xfrm>
              <a:off x="6162877" y="1383943"/>
              <a:ext cx="2161524" cy="2161524"/>
            </a:xfrm>
            <a:custGeom>
              <a:avLst/>
              <a:gdLst/>
              <a:ahLst/>
              <a:cxnLst>
                <a:cxn ang="0">
                  <a:pos x="672" y="673"/>
                </a:cxn>
                <a:cxn ang="0">
                  <a:pos x="672" y="233"/>
                </a:cxn>
                <a:cxn ang="0">
                  <a:pos x="232" y="233"/>
                </a:cxn>
                <a:cxn ang="0">
                  <a:pos x="0" y="0"/>
                </a:cxn>
                <a:cxn ang="0">
                  <a:pos x="0" y="905"/>
                </a:cxn>
                <a:cxn ang="0">
                  <a:pos x="905" y="905"/>
                </a:cxn>
                <a:cxn ang="0">
                  <a:pos x="672" y="673"/>
                </a:cxn>
              </a:cxnLst>
              <a:rect l="0" t="0" r="r" b="b"/>
              <a:pathLst>
                <a:path w="905" h="905">
                  <a:moveTo>
                    <a:pt x="672" y="673"/>
                  </a:moveTo>
                  <a:lnTo>
                    <a:pt x="672" y="233"/>
                  </a:lnTo>
                  <a:lnTo>
                    <a:pt x="232" y="233"/>
                  </a:lnTo>
                  <a:lnTo>
                    <a:pt x="0" y="0"/>
                  </a:lnTo>
                  <a:lnTo>
                    <a:pt x="0" y="905"/>
                  </a:lnTo>
                  <a:lnTo>
                    <a:pt x="905" y="905"/>
                  </a:lnTo>
                  <a:lnTo>
                    <a:pt x="672" y="673"/>
                  </a:lnTo>
                  <a:close/>
                </a:path>
              </a:pathLst>
            </a:custGeom>
            <a:solidFill>
              <a:schemeClr val="accent2"/>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5" name="Freeform 7"/>
            <p:cNvSpPr/>
            <p:nvPr/>
          </p:nvSpPr>
          <p:spPr bwMode="auto">
            <a:xfrm>
              <a:off x="3872379" y="3710267"/>
              <a:ext cx="2161524" cy="2161524"/>
            </a:xfrm>
            <a:custGeom>
              <a:avLst/>
              <a:gdLst/>
              <a:ahLst/>
              <a:cxnLst>
                <a:cxn ang="0">
                  <a:pos x="0" y="0"/>
                </a:cxn>
                <a:cxn ang="0">
                  <a:pos x="233" y="232"/>
                </a:cxn>
                <a:cxn ang="0">
                  <a:pos x="233" y="672"/>
                </a:cxn>
                <a:cxn ang="0">
                  <a:pos x="673" y="672"/>
                </a:cxn>
                <a:cxn ang="0">
                  <a:pos x="905" y="905"/>
                </a:cxn>
                <a:cxn ang="0">
                  <a:pos x="905" y="0"/>
                </a:cxn>
                <a:cxn ang="0">
                  <a:pos x="0" y="0"/>
                </a:cxn>
              </a:cxnLst>
              <a:rect l="0" t="0" r="r" b="b"/>
              <a:pathLst>
                <a:path w="905" h="905">
                  <a:moveTo>
                    <a:pt x="0" y="0"/>
                  </a:moveTo>
                  <a:lnTo>
                    <a:pt x="233" y="232"/>
                  </a:lnTo>
                  <a:lnTo>
                    <a:pt x="233" y="672"/>
                  </a:lnTo>
                  <a:lnTo>
                    <a:pt x="673" y="672"/>
                  </a:lnTo>
                  <a:lnTo>
                    <a:pt x="905" y="905"/>
                  </a:lnTo>
                  <a:lnTo>
                    <a:pt x="905" y="0"/>
                  </a:lnTo>
                  <a:lnTo>
                    <a:pt x="0" y="0"/>
                  </a:lnTo>
                  <a:close/>
                </a:path>
              </a:pathLst>
            </a:custGeom>
            <a:solidFill>
              <a:schemeClr val="accent4"/>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6" name="Freeform 8"/>
            <p:cNvSpPr/>
            <p:nvPr/>
          </p:nvSpPr>
          <p:spPr bwMode="auto">
            <a:xfrm>
              <a:off x="6162877" y="3710267"/>
              <a:ext cx="2161524" cy="2161524"/>
            </a:xfrm>
            <a:custGeom>
              <a:avLst/>
              <a:gdLst/>
              <a:ahLst/>
              <a:cxnLst>
                <a:cxn ang="0">
                  <a:pos x="0" y="0"/>
                </a:cxn>
                <a:cxn ang="0">
                  <a:pos x="0" y="905"/>
                </a:cxn>
                <a:cxn ang="0">
                  <a:pos x="232" y="672"/>
                </a:cxn>
                <a:cxn ang="0">
                  <a:pos x="672" y="672"/>
                </a:cxn>
                <a:cxn ang="0">
                  <a:pos x="672" y="232"/>
                </a:cxn>
                <a:cxn ang="0">
                  <a:pos x="905" y="0"/>
                </a:cxn>
                <a:cxn ang="0">
                  <a:pos x="0" y="0"/>
                </a:cxn>
              </a:cxnLst>
              <a:rect l="0" t="0" r="r" b="b"/>
              <a:pathLst>
                <a:path w="905" h="905">
                  <a:moveTo>
                    <a:pt x="0" y="0"/>
                  </a:moveTo>
                  <a:lnTo>
                    <a:pt x="0" y="905"/>
                  </a:lnTo>
                  <a:lnTo>
                    <a:pt x="232" y="672"/>
                  </a:lnTo>
                  <a:lnTo>
                    <a:pt x="672" y="672"/>
                  </a:lnTo>
                  <a:lnTo>
                    <a:pt x="672" y="232"/>
                  </a:lnTo>
                  <a:lnTo>
                    <a:pt x="905" y="0"/>
                  </a:lnTo>
                  <a:lnTo>
                    <a:pt x="0" y="0"/>
                  </a:lnTo>
                  <a:close/>
                </a:path>
              </a:pathLst>
            </a:custGeom>
            <a:solidFill>
              <a:schemeClr val="accent3"/>
            </a:solidFill>
            <a:ln w="9525">
              <a:noFill/>
              <a:round/>
            </a:ln>
          </p:spPr>
          <p:txBody>
            <a:bodyPr vert="horz" wrap="square" lIns="91440" tIns="45720" rIns="91440" bIns="45720" numCol="1" anchor="t" anchorCtr="0" compatLnSpc="1"/>
            <a:lstStyle/>
            <a:p>
              <a:endParaRPr lang="en-US">
                <a:cs typeface="+mn-ea"/>
                <a:sym typeface="+mn-lt"/>
              </a:endParaRPr>
            </a:p>
          </p:txBody>
        </p:sp>
        <p:grpSp>
          <p:nvGrpSpPr>
            <p:cNvPr id="17" name="Group 44"/>
            <p:cNvGrpSpPr/>
            <p:nvPr/>
          </p:nvGrpSpPr>
          <p:grpSpPr>
            <a:xfrm>
              <a:off x="4569798" y="4627422"/>
              <a:ext cx="527842" cy="535007"/>
              <a:chOff x="3557588" y="3654425"/>
              <a:chExt cx="350838" cy="355600"/>
            </a:xfrm>
          </p:grpSpPr>
          <p:sp>
            <p:nvSpPr>
              <p:cNvPr id="35" name="Freeform 9"/>
              <p:cNvSpPr>
                <a:spLocks noEditPoints="1"/>
              </p:cNvSpPr>
              <p:nvPr/>
            </p:nvSpPr>
            <p:spPr bwMode="auto">
              <a:xfrm>
                <a:off x="3619501" y="3654425"/>
                <a:ext cx="288925" cy="163513"/>
              </a:xfrm>
              <a:custGeom>
                <a:avLst/>
                <a:gdLst/>
                <a:ahLst/>
                <a:cxnLst>
                  <a:cxn ang="0">
                    <a:pos x="40" y="55"/>
                  </a:cxn>
                  <a:cxn ang="0">
                    <a:pos x="41" y="55"/>
                  </a:cxn>
                  <a:cxn ang="0">
                    <a:pos x="95" y="55"/>
                  </a:cxn>
                  <a:cxn ang="0">
                    <a:pos x="97" y="55"/>
                  </a:cxn>
                  <a:cxn ang="0">
                    <a:pos x="97" y="53"/>
                  </a:cxn>
                  <a:cxn ang="0">
                    <a:pos x="78" y="15"/>
                  </a:cxn>
                  <a:cxn ang="0">
                    <a:pos x="38" y="0"/>
                  </a:cxn>
                  <a:cxn ang="0">
                    <a:pos x="1" y="13"/>
                  </a:cxn>
                  <a:cxn ang="0">
                    <a:pos x="0" y="15"/>
                  </a:cxn>
                  <a:cxn ang="0">
                    <a:pos x="1" y="16"/>
                  </a:cxn>
                  <a:cxn ang="0">
                    <a:pos x="40" y="55"/>
                  </a:cxn>
                  <a:cxn ang="0">
                    <a:pos x="32" y="34"/>
                  </a:cxn>
                  <a:cxn ang="0">
                    <a:pos x="48" y="11"/>
                  </a:cxn>
                  <a:cxn ang="0">
                    <a:pos x="53" y="12"/>
                  </a:cxn>
                  <a:cxn ang="0">
                    <a:pos x="36" y="38"/>
                  </a:cxn>
                  <a:cxn ang="0">
                    <a:pos x="32" y="34"/>
                  </a:cxn>
                  <a:cxn ang="0">
                    <a:pos x="38" y="10"/>
                  </a:cxn>
                  <a:cxn ang="0">
                    <a:pos x="40" y="10"/>
                  </a:cxn>
                  <a:cxn ang="0">
                    <a:pos x="27" y="29"/>
                  </a:cxn>
                  <a:cxn ang="0">
                    <a:pos x="23" y="25"/>
                  </a:cxn>
                  <a:cxn ang="0">
                    <a:pos x="33" y="10"/>
                  </a:cxn>
                  <a:cxn ang="0">
                    <a:pos x="38" y="10"/>
                  </a:cxn>
                  <a:cxn ang="0">
                    <a:pos x="23" y="12"/>
                  </a:cxn>
                  <a:cxn ang="0">
                    <a:pos x="18" y="19"/>
                  </a:cxn>
                  <a:cxn ang="0">
                    <a:pos x="14" y="16"/>
                  </a:cxn>
                  <a:cxn ang="0">
                    <a:pos x="21" y="13"/>
                  </a:cxn>
                  <a:cxn ang="0">
                    <a:pos x="23" y="12"/>
                  </a:cxn>
                  <a:cxn ang="0">
                    <a:pos x="69" y="46"/>
                  </a:cxn>
                  <a:cxn ang="0">
                    <a:pos x="79" y="31"/>
                  </a:cxn>
                  <a:cxn ang="0">
                    <a:pos x="81" y="34"/>
                  </a:cxn>
                  <a:cxn ang="0">
                    <a:pos x="73" y="46"/>
                  </a:cxn>
                  <a:cxn ang="0">
                    <a:pos x="69" y="46"/>
                  </a:cxn>
                  <a:cxn ang="0">
                    <a:pos x="82" y="46"/>
                  </a:cxn>
                  <a:cxn ang="0">
                    <a:pos x="85" y="41"/>
                  </a:cxn>
                  <a:cxn ang="0">
                    <a:pos x="86" y="46"/>
                  </a:cxn>
                  <a:cxn ang="0">
                    <a:pos x="82" y="46"/>
                  </a:cxn>
                  <a:cxn ang="0">
                    <a:pos x="54" y="46"/>
                  </a:cxn>
                  <a:cxn ang="0">
                    <a:pos x="70" y="22"/>
                  </a:cxn>
                  <a:cxn ang="0">
                    <a:pos x="72" y="23"/>
                  </a:cxn>
                  <a:cxn ang="0">
                    <a:pos x="74" y="25"/>
                  </a:cxn>
                  <a:cxn ang="0">
                    <a:pos x="60" y="46"/>
                  </a:cxn>
                  <a:cxn ang="0">
                    <a:pos x="54" y="46"/>
                  </a:cxn>
                  <a:cxn ang="0">
                    <a:pos x="46" y="46"/>
                  </a:cxn>
                  <a:cxn ang="0">
                    <a:pos x="44" y="46"/>
                  </a:cxn>
                  <a:cxn ang="0">
                    <a:pos x="41" y="43"/>
                  </a:cxn>
                  <a:cxn ang="0">
                    <a:pos x="60" y="15"/>
                  </a:cxn>
                  <a:cxn ang="0">
                    <a:pos x="65" y="17"/>
                  </a:cxn>
                  <a:cxn ang="0">
                    <a:pos x="46" y="46"/>
                  </a:cxn>
                  <a:cxn ang="0">
                    <a:pos x="46" y="46"/>
                  </a:cxn>
                  <a:cxn ang="0">
                    <a:pos x="46" y="46"/>
                  </a:cxn>
                </a:cxnLst>
                <a:rect l="0" t="0"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6" name="Freeform 10"/>
              <p:cNvSpPr>
                <a:spLocks noEditPoints="1"/>
              </p:cNvSpPr>
              <p:nvPr/>
            </p:nvSpPr>
            <p:spPr bwMode="auto">
              <a:xfrm>
                <a:off x="3557588" y="3719513"/>
                <a:ext cx="157163" cy="254000"/>
              </a:xfrm>
              <a:custGeom>
                <a:avLst/>
                <a:gdLst/>
                <a:ahLst/>
                <a:cxnLst>
                  <a:cxn ang="0">
                    <a:pos x="53" y="37"/>
                  </a:cxn>
                  <a:cxn ang="0">
                    <a:pos x="16" y="0"/>
                  </a:cxn>
                  <a:cxn ang="0">
                    <a:pos x="14" y="0"/>
                  </a:cxn>
                  <a:cxn ang="0">
                    <a:pos x="13" y="0"/>
                  </a:cxn>
                  <a:cxn ang="0">
                    <a:pos x="0" y="38"/>
                  </a:cxn>
                  <a:cxn ang="0">
                    <a:pos x="23" y="85"/>
                  </a:cxn>
                  <a:cxn ang="0">
                    <a:pos x="24" y="85"/>
                  </a:cxn>
                  <a:cxn ang="0">
                    <a:pos x="24" y="85"/>
                  </a:cxn>
                  <a:cxn ang="0">
                    <a:pos x="26" y="84"/>
                  </a:cxn>
                  <a:cxn ang="0">
                    <a:pos x="53" y="40"/>
                  </a:cxn>
                  <a:cxn ang="0">
                    <a:pos x="53" y="37"/>
                  </a:cxn>
                  <a:cxn ang="0">
                    <a:pos x="42" y="40"/>
                  </a:cxn>
                  <a:cxn ang="0">
                    <a:pos x="22" y="71"/>
                  </a:cxn>
                  <a:cxn ang="0">
                    <a:pos x="15" y="60"/>
                  </a:cxn>
                  <a:cxn ang="0">
                    <a:pos x="9" y="38"/>
                  </a:cxn>
                  <a:cxn ang="0">
                    <a:pos x="12" y="20"/>
                  </a:cxn>
                  <a:cxn ang="0">
                    <a:pos x="16" y="14"/>
                  </a:cxn>
                  <a:cxn ang="0">
                    <a:pos x="42" y="40"/>
                  </a:cxn>
                  <a:cxn ang="0">
                    <a:pos x="42" y="40"/>
                  </a:cxn>
                  <a:cxn ang="0">
                    <a:pos x="42" y="40"/>
                  </a:cxn>
                </a:cxnLst>
                <a:rect l="0" t="0"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7" name="Freeform 11"/>
              <p:cNvSpPr>
                <a:spLocks noEditPoints="1"/>
              </p:cNvSpPr>
              <p:nvPr/>
            </p:nvSpPr>
            <p:spPr bwMode="auto">
              <a:xfrm>
                <a:off x="3656013" y="3844925"/>
                <a:ext cx="252413" cy="165100"/>
              </a:xfrm>
              <a:custGeom>
                <a:avLst/>
                <a:gdLst/>
                <a:ahLst/>
                <a:cxnLst>
                  <a:cxn ang="0">
                    <a:pos x="83" y="0"/>
                  </a:cxn>
                  <a:cxn ang="0">
                    <a:pos x="30" y="0"/>
                  </a:cxn>
                  <a:cxn ang="0">
                    <a:pos x="28" y="1"/>
                  </a:cxn>
                  <a:cxn ang="0">
                    <a:pos x="0" y="47"/>
                  </a:cxn>
                  <a:cxn ang="0">
                    <a:pos x="0" y="48"/>
                  </a:cxn>
                  <a:cxn ang="0">
                    <a:pos x="1" y="49"/>
                  </a:cxn>
                  <a:cxn ang="0">
                    <a:pos x="26" y="55"/>
                  </a:cxn>
                  <a:cxn ang="0">
                    <a:pos x="66" y="40"/>
                  </a:cxn>
                  <a:cxn ang="0">
                    <a:pos x="85" y="2"/>
                  </a:cxn>
                  <a:cxn ang="0">
                    <a:pos x="85" y="1"/>
                  </a:cxn>
                  <a:cxn ang="0">
                    <a:pos x="83" y="0"/>
                  </a:cxn>
                  <a:cxn ang="0">
                    <a:pos x="83" y="0"/>
                  </a:cxn>
                  <a:cxn ang="0">
                    <a:pos x="83" y="0"/>
                  </a:cxn>
                </a:cxnLst>
                <a:rect l="0" t="0"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8" name="Group 48"/>
            <p:cNvGrpSpPr/>
            <p:nvPr/>
          </p:nvGrpSpPr>
          <p:grpSpPr>
            <a:xfrm>
              <a:off x="7025097" y="2098082"/>
              <a:ext cx="606660" cy="539784"/>
              <a:chOff x="5189538" y="1973263"/>
              <a:chExt cx="403225" cy="358775"/>
            </a:xfrm>
          </p:grpSpPr>
          <p:sp>
            <p:nvSpPr>
              <p:cNvPr id="28" name="Freeform 12"/>
              <p:cNvSpPr>
                <a:spLocks noEditPoints="1"/>
              </p:cNvSpPr>
              <p:nvPr/>
            </p:nvSpPr>
            <p:spPr bwMode="auto">
              <a:xfrm>
                <a:off x="5310188" y="1973263"/>
                <a:ext cx="282575" cy="260350"/>
              </a:xfrm>
              <a:custGeom>
                <a:avLst/>
                <a:gdLst/>
                <a:ahLst/>
                <a:cxnLst>
                  <a:cxn ang="0">
                    <a:pos x="3" y="23"/>
                  </a:cxn>
                  <a:cxn ang="0">
                    <a:pos x="13" y="25"/>
                  </a:cxn>
                  <a:cxn ang="0">
                    <a:pos x="54" y="33"/>
                  </a:cxn>
                  <a:cxn ang="0">
                    <a:pos x="65" y="55"/>
                  </a:cxn>
                  <a:cxn ang="0">
                    <a:pos x="61" y="52"/>
                  </a:cxn>
                  <a:cxn ang="0">
                    <a:pos x="56" y="52"/>
                  </a:cxn>
                  <a:cxn ang="0">
                    <a:pos x="55" y="57"/>
                  </a:cxn>
                  <a:cxn ang="0">
                    <a:pos x="65" y="85"/>
                  </a:cxn>
                  <a:cxn ang="0">
                    <a:pos x="68" y="87"/>
                  </a:cxn>
                  <a:cxn ang="0">
                    <a:pos x="72" y="86"/>
                  </a:cxn>
                  <a:cxn ang="0">
                    <a:pos x="93" y="65"/>
                  </a:cxn>
                  <a:cxn ang="0">
                    <a:pos x="94" y="60"/>
                  </a:cxn>
                  <a:cxn ang="0">
                    <a:pos x="90" y="58"/>
                  </a:cxn>
                  <a:cxn ang="0">
                    <a:pos x="83" y="60"/>
                  </a:cxn>
                  <a:cxn ang="0">
                    <a:pos x="67" y="21"/>
                  </a:cxn>
                  <a:cxn ang="0">
                    <a:pos x="6" y="9"/>
                  </a:cxn>
                  <a:cxn ang="0">
                    <a:pos x="1" y="15"/>
                  </a:cxn>
                  <a:cxn ang="0">
                    <a:pos x="3" y="23"/>
                  </a:cxn>
                  <a:cxn ang="0">
                    <a:pos x="3" y="23"/>
                  </a:cxn>
                  <a:cxn ang="0">
                    <a:pos x="3" y="23"/>
                  </a:cxn>
                </a:cxnLst>
                <a:rect l="0" t="0"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4" name="Freeform 13"/>
              <p:cNvSpPr>
                <a:spLocks noEditPoints="1"/>
              </p:cNvSpPr>
              <p:nvPr/>
            </p:nvSpPr>
            <p:spPr bwMode="auto">
              <a:xfrm>
                <a:off x="5189538" y="2071688"/>
                <a:ext cx="280988" cy="260350"/>
              </a:xfrm>
              <a:custGeom>
                <a:avLst/>
                <a:gdLst/>
                <a:ahLst/>
                <a:cxnLst>
                  <a:cxn ang="0">
                    <a:pos x="94" y="72"/>
                  </a:cxn>
                  <a:cxn ang="0">
                    <a:pos x="91" y="64"/>
                  </a:cxn>
                  <a:cxn ang="0">
                    <a:pos x="82" y="62"/>
                  </a:cxn>
                  <a:cxn ang="0">
                    <a:pos x="41" y="54"/>
                  </a:cxn>
                  <a:cxn ang="0">
                    <a:pos x="30" y="32"/>
                  </a:cxn>
                  <a:cxn ang="0">
                    <a:pos x="34" y="35"/>
                  </a:cxn>
                  <a:cxn ang="0">
                    <a:pos x="39" y="35"/>
                  </a:cxn>
                  <a:cxn ang="0">
                    <a:pos x="40" y="31"/>
                  </a:cxn>
                  <a:cxn ang="0">
                    <a:pos x="29" y="2"/>
                  </a:cxn>
                  <a:cxn ang="0">
                    <a:pos x="26" y="0"/>
                  </a:cxn>
                  <a:cxn ang="0">
                    <a:pos x="23" y="1"/>
                  </a:cxn>
                  <a:cxn ang="0">
                    <a:pos x="1" y="22"/>
                  </a:cxn>
                  <a:cxn ang="0">
                    <a:pos x="1" y="27"/>
                  </a:cxn>
                  <a:cxn ang="0">
                    <a:pos x="5" y="29"/>
                  </a:cxn>
                  <a:cxn ang="0">
                    <a:pos x="12" y="28"/>
                  </a:cxn>
                  <a:cxn ang="0">
                    <a:pos x="28" y="66"/>
                  </a:cxn>
                  <a:cxn ang="0">
                    <a:pos x="88" y="79"/>
                  </a:cxn>
                  <a:cxn ang="0">
                    <a:pos x="94" y="72"/>
                  </a:cxn>
                  <a:cxn ang="0">
                    <a:pos x="94" y="72"/>
                  </a:cxn>
                  <a:cxn ang="0">
                    <a:pos x="94" y="72"/>
                  </a:cxn>
                </a:cxnLst>
                <a:rect l="0" t="0"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9" name="Group 51"/>
            <p:cNvGrpSpPr/>
            <p:nvPr/>
          </p:nvGrpSpPr>
          <p:grpSpPr>
            <a:xfrm>
              <a:off x="6984495" y="4601150"/>
              <a:ext cx="599495" cy="587552"/>
              <a:chOff x="5162551" y="3636963"/>
              <a:chExt cx="398463" cy="390525"/>
            </a:xfrm>
          </p:grpSpPr>
          <p:sp>
            <p:nvSpPr>
              <p:cNvPr id="25" name="Freeform 14"/>
              <p:cNvSpPr>
                <a:spLocks noEditPoints="1"/>
              </p:cNvSpPr>
              <p:nvPr/>
            </p:nvSpPr>
            <p:spPr bwMode="auto">
              <a:xfrm>
                <a:off x="5162551" y="3636963"/>
                <a:ext cx="233363" cy="234950"/>
              </a:xfrm>
              <a:custGeom>
                <a:avLst/>
                <a:gdLst/>
                <a:ahLst/>
                <a:cxnLst>
                  <a:cxn ang="0">
                    <a:pos x="9" y="48"/>
                  </a:cxn>
                  <a:cxn ang="0">
                    <a:pos x="12" y="55"/>
                  </a:cxn>
                  <a:cxn ang="0">
                    <a:pos x="8" y="59"/>
                  </a:cxn>
                  <a:cxn ang="0">
                    <a:pos x="8" y="64"/>
                  </a:cxn>
                  <a:cxn ang="0">
                    <a:pos x="14" y="70"/>
                  </a:cxn>
                  <a:cxn ang="0">
                    <a:pos x="19" y="70"/>
                  </a:cxn>
                  <a:cxn ang="0">
                    <a:pos x="23" y="67"/>
                  </a:cxn>
                  <a:cxn ang="0">
                    <a:pos x="31" y="70"/>
                  </a:cxn>
                  <a:cxn ang="0">
                    <a:pos x="31" y="75"/>
                  </a:cxn>
                  <a:cxn ang="0">
                    <a:pos x="35" y="79"/>
                  </a:cxn>
                  <a:cxn ang="0">
                    <a:pos x="43" y="79"/>
                  </a:cxn>
                  <a:cxn ang="0">
                    <a:pos x="47" y="75"/>
                  </a:cxn>
                  <a:cxn ang="0">
                    <a:pos x="47" y="70"/>
                  </a:cxn>
                  <a:cxn ang="0">
                    <a:pos x="55" y="67"/>
                  </a:cxn>
                  <a:cxn ang="0">
                    <a:pos x="59" y="70"/>
                  </a:cxn>
                  <a:cxn ang="0">
                    <a:pos x="64" y="70"/>
                  </a:cxn>
                  <a:cxn ang="0">
                    <a:pos x="70" y="64"/>
                  </a:cxn>
                  <a:cxn ang="0">
                    <a:pos x="70" y="59"/>
                  </a:cxn>
                  <a:cxn ang="0">
                    <a:pos x="67" y="55"/>
                  </a:cxn>
                  <a:cxn ang="0">
                    <a:pos x="70" y="48"/>
                  </a:cxn>
                  <a:cxn ang="0">
                    <a:pos x="75" y="47"/>
                  </a:cxn>
                  <a:cxn ang="0">
                    <a:pos x="78" y="43"/>
                  </a:cxn>
                  <a:cxn ang="0">
                    <a:pos x="78" y="35"/>
                  </a:cxn>
                  <a:cxn ang="0">
                    <a:pos x="75" y="31"/>
                  </a:cxn>
                  <a:cxn ang="0">
                    <a:pos x="70" y="31"/>
                  </a:cxn>
                  <a:cxn ang="0">
                    <a:pos x="67" y="23"/>
                  </a:cxn>
                  <a:cxn ang="0">
                    <a:pos x="70" y="20"/>
                  </a:cxn>
                  <a:cxn ang="0">
                    <a:pos x="70" y="15"/>
                  </a:cxn>
                  <a:cxn ang="0">
                    <a:pos x="64" y="9"/>
                  </a:cxn>
                  <a:cxn ang="0">
                    <a:pos x="59" y="8"/>
                  </a:cxn>
                  <a:cxn ang="0">
                    <a:pos x="56" y="11"/>
                  </a:cxn>
                  <a:cxn ang="0">
                    <a:pos x="48" y="8"/>
                  </a:cxn>
                  <a:cxn ang="0">
                    <a:pos x="47" y="3"/>
                  </a:cxn>
                  <a:cxn ang="0">
                    <a:pos x="44" y="0"/>
                  </a:cxn>
                  <a:cxn ang="0">
                    <a:pos x="35" y="0"/>
                  </a:cxn>
                  <a:cxn ang="0">
                    <a:pos x="32" y="3"/>
                  </a:cxn>
                  <a:cxn ang="0">
                    <a:pos x="31" y="8"/>
                  </a:cxn>
                  <a:cxn ang="0">
                    <a:pos x="23" y="12"/>
                  </a:cxn>
                  <a:cxn ang="0">
                    <a:pos x="19" y="8"/>
                  </a:cxn>
                  <a:cxn ang="0">
                    <a:pos x="14" y="9"/>
                  </a:cxn>
                  <a:cxn ang="0">
                    <a:pos x="8" y="15"/>
                  </a:cxn>
                  <a:cxn ang="0">
                    <a:pos x="8" y="20"/>
                  </a:cxn>
                  <a:cxn ang="0">
                    <a:pos x="11" y="24"/>
                  </a:cxn>
                  <a:cxn ang="0">
                    <a:pos x="8" y="31"/>
                  </a:cxn>
                  <a:cxn ang="0">
                    <a:pos x="3" y="32"/>
                  </a:cxn>
                  <a:cxn ang="0">
                    <a:pos x="0" y="35"/>
                  </a:cxn>
                  <a:cxn ang="0">
                    <a:pos x="0" y="44"/>
                  </a:cxn>
                  <a:cxn ang="0">
                    <a:pos x="3" y="47"/>
                  </a:cxn>
                  <a:cxn ang="0">
                    <a:pos x="9" y="48"/>
                  </a:cxn>
                  <a:cxn ang="0">
                    <a:pos x="39" y="25"/>
                  </a:cxn>
                  <a:cxn ang="0">
                    <a:pos x="53" y="39"/>
                  </a:cxn>
                  <a:cxn ang="0">
                    <a:pos x="39" y="53"/>
                  </a:cxn>
                  <a:cxn ang="0">
                    <a:pos x="25" y="39"/>
                  </a:cxn>
                  <a:cxn ang="0">
                    <a:pos x="39" y="25"/>
                  </a:cxn>
                  <a:cxn ang="0">
                    <a:pos x="39" y="25"/>
                  </a:cxn>
                  <a:cxn ang="0">
                    <a:pos x="39" y="25"/>
                  </a:cxn>
                </a:cxnLst>
                <a:rect l="0" t="0"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6" name="Freeform 15"/>
              <p:cNvSpPr>
                <a:spLocks noEditPoints="1"/>
              </p:cNvSpPr>
              <p:nvPr/>
            </p:nvSpPr>
            <p:spPr bwMode="auto">
              <a:xfrm>
                <a:off x="5365751" y="3756025"/>
                <a:ext cx="195263" cy="193675"/>
              </a:xfrm>
              <a:custGeom>
                <a:avLst/>
                <a:gdLst/>
                <a:ahLst/>
                <a:cxnLst>
                  <a:cxn ang="0">
                    <a:pos x="55" y="10"/>
                  </a:cxn>
                  <a:cxn ang="0">
                    <a:pos x="51" y="6"/>
                  </a:cxn>
                  <a:cxn ang="0">
                    <a:pos x="46" y="6"/>
                  </a:cxn>
                  <a:cxn ang="0">
                    <a:pos x="44" y="9"/>
                  </a:cxn>
                  <a:cxn ang="0">
                    <a:pos x="37" y="7"/>
                  </a:cxn>
                  <a:cxn ang="0">
                    <a:pos x="36" y="3"/>
                  </a:cxn>
                  <a:cxn ang="0">
                    <a:pos x="32" y="0"/>
                  </a:cxn>
                  <a:cxn ang="0">
                    <a:pos x="27" y="1"/>
                  </a:cxn>
                  <a:cxn ang="0">
                    <a:pos x="23" y="4"/>
                  </a:cxn>
                  <a:cxn ang="0">
                    <a:pos x="23" y="8"/>
                  </a:cxn>
                  <a:cxn ang="0">
                    <a:pos x="17" y="11"/>
                  </a:cxn>
                  <a:cxn ang="0">
                    <a:pos x="14" y="9"/>
                  </a:cxn>
                  <a:cxn ang="0">
                    <a:pos x="9" y="10"/>
                  </a:cxn>
                  <a:cxn ang="0">
                    <a:pos x="6" y="14"/>
                  </a:cxn>
                  <a:cxn ang="0">
                    <a:pos x="6" y="19"/>
                  </a:cxn>
                  <a:cxn ang="0">
                    <a:pos x="8" y="22"/>
                  </a:cxn>
                  <a:cxn ang="0">
                    <a:pos x="6" y="28"/>
                  </a:cxn>
                  <a:cxn ang="0">
                    <a:pos x="3" y="29"/>
                  </a:cxn>
                  <a:cxn ang="0">
                    <a:pos x="0" y="33"/>
                  </a:cxn>
                  <a:cxn ang="0">
                    <a:pos x="0" y="38"/>
                  </a:cxn>
                  <a:cxn ang="0">
                    <a:pos x="4" y="42"/>
                  </a:cxn>
                  <a:cxn ang="0">
                    <a:pos x="8" y="42"/>
                  </a:cxn>
                  <a:cxn ang="0">
                    <a:pos x="11" y="47"/>
                  </a:cxn>
                  <a:cxn ang="0">
                    <a:pos x="8" y="51"/>
                  </a:cxn>
                  <a:cxn ang="0">
                    <a:pos x="9" y="55"/>
                  </a:cxn>
                  <a:cxn ang="0">
                    <a:pos x="14" y="59"/>
                  </a:cxn>
                  <a:cxn ang="0">
                    <a:pos x="18" y="59"/>
                  </a:cxn>
                  <a:cxn ang="0">
                    <a:pos x="21" y="56"/>
                  </a:cxn>
                  <a:cxn ang="0">
                    <a:pos x="27" y="58"/>
                  </a:cxn>
                  <a:cxn ang="0">
                    <a:pos x="28" y="62"/>
                  </a:cxn>
                  <a:cxn ang="0">
                    <a:pos x="32" y="65"/>
                  </a:cxn>
                  <a:cxn ang="0">
                    <a:pos x="38" y="64"/>
                  </a:cxn>
                  <a:cxn ang="0">
                    <a:pos x="41" y="61"/>
                  </a:cxn>
                  <a:cxn ang="0">
                    <a:pos x="41" y="57"/>
                  </a:cxn>
                  <a:cxn ang="0">
                    <a:pos x="47" y="54"/>
                  </a:cxn>
                  <a:cxn ang="0">
                    <a:pos x="50" y="56"/>
                  </a:cxn>
                  <a:cxn ang="0">
                    <a:pos x="55" y="56"/>
                  </a:cxn>
                  <a:cxn ang="0">
                    <a:pos x="59" y="51"/>
                  </a:cxn>
                  <a:cxn ang="0">
                    <a:pos x="59" y="46"/>
                  </a:cxn>
                  <a:cxn ang="0">
                    <a:pos x="56" y="44"/>
                  </a:cxn>
                  <a:cxn ang="0">
                    <a:pos x="58" y="37"/>
                  </a:cxn>
                  <a:cxn ang="0">
                    <a:pos x="62" y="37"/>
                  </a:cxn>
                  <a:cxn ang="0">
                    <a:pos x="64" y="33"/>
                  </a:cxn>
                  <a:cxn ang="0">
                    <a:pos x="64" y="27"/>
                  </a:cxn>
                  <a:cxn ang="0">
                    <a:pos x="60" y="24"/>
                  </a:cxn>
                  <a:cxn ang="0">
                    <a:pos x="57" y="24"/>
                  </a:cxn>
                  <a:cxn ang="0">
                    <a:pos x="54" y="18"/>
                  </a:cxn>
                  <a:cxn ang="0">
                    <a:pos x="56" y="15"/>
                  </a:cxn>
                  <a:cxn ang="0">
                    <a:pos x="55" y="10"/>
                  </a:cxn>
                  <a:cxn ang="0">
                    <a:pos x="33" y="44"/>
                  </a:cxn>
                  <a:cxn ang="0">
                    <a:pos x="21" y="33"/>
                  </a:cxn>
                  <a:cxn ang="0">
                    <a:pos x="31" y="21"/>
                  </a:cxn>
                  <a:cxn ang="0">
                    <a:pos x="44" y="31"/>
                  </a:cxn>
                  <a:cxn ang="0">
                    <a:pos x="33" y="44"/>
                  </a:cxn>
                  <a:cxn ang="0">
                    <a:pos x="33" y="44"/>
                  </a:cxn>
                  <a:cxn ang="0">
                    <a:pos x="33" y="44"/>
                  </a:cxn>
                </a:cxnLst>
                <a:rect l="0" t="0"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7" name="Freeform 16"/>
              <p:cNvSpPr>
                <a:spLocks noEditPoints="1"/>
              </p:cNvSpPr>
              <p:nvPr/>
            </p:nvSpPr>
            <p:spPr bwMode="auto">
              <a:xfrm>
                <a:off x="5240338" y="3871913"/>
                <a:ext cx="155575" cy="155575"/>
              </a:xfrm>
              <a:custGeom>
                <a:avLst/>
                <a:gdLst/>
                <a:ahLst/>
                <a:cxnLst>
                  <a:cxn ang="0">
                    <a:pos x="3" y="21"/>
                  </a:cxn>
                  <a:cxn ang="0">
                    <a:pos x="0" y="24"/>
                  </a:cxn>
                  <a:cxn ang="0">
                    <a:pos x="0" y="28"/>
                  </a:cxn>
                  <a:cxn ang="0">
                    <a:pos x="3" y="31"/>
                  </a:cxn>
                  <a:cxn ang="0">
                    <a:pos x="6" y="32"/>
                  </a:cxn>
                  <a:cxn ang="0">
                    <a:pos x="7" y="36"/>
                  </a:cxn>
                  <a:cxn ang="0">
                    <a:pos x="6" y="38"/>
                  </a:cxn>
                  <a:cxn ang="0">
                    <a:pos x="6" y="43"/>
                  </a:cxn>
                  <a:cxn ang="0">
                    <a:pos x="9" y="45"/>
                  </a:cxn>
                  <a:cxn ang="0">
                    <a:pos x="13" y="46"/>
                  </a:cxn>
                  <a:cxn ang="0">
                    <a:pos x="15" y="44"/>
                  </a:cxn>
                  <a:cxn ang="0">
                    <a:pos x="20" y="46"/>
                  </a:cxn>
                  <a:cxn ang="0">
                    <a:pos x="20" y="49"/>
                  </a:cxn>
                  <a:cxn ang="0">
                    <a:pos x="24" y="52"/>
                  </a:cxn>
                  <a:cxn ang="0">
                    <a:pos x="27" y="52"/>
                  </a:cxn>
                  <a:cxn ang="0">
                    <a:pos x="31" y="49"/>
                  </a:cxn>
                  <a:cxn ang="0">
                    <a:pos x="31" y="47"/>
                  </a:cxn>
                  <a:cxn ang="0">
                    <a:pos x="36" y="45"/>
                  </a:cxn>
                  <a:cxn ang="0">
                    <a:pos x="38" y="46"/>
                  </a:cxn>
                  <a:cxn ang="0">
                    <a:pos x="43" y="46"/>
                  </a:cxn>
                  <a:cxn ang="0">
                    <a:pos x="46" y="43"/>
                  </a:cxn>
                  <a:cxn ang="0">
                    <a:pos x="46" y="39"/>
                  </a:cxn>
                  <a:cxn ang="0">
                    <a:pos x="45" y="37"/>
                  </a:cxn>
                  <a:cxn ang="0">
                    <a:pos x="47" y="32"/>
                  </a:cxn>
                  <a:cxn ang="0">
                    <a:pos x="49" y="32"/>
                  </a:cxn>
                  <a:cxn ang="0">
                    <a:pos x="52" y="28"/>
                  </a:cxn>
                  <a:cxn ang="0">
                    <a:pos x="52" y="24"/>
                  </a:cxn>
                  <a:cxn ang="0">
                    <a:pos x="49" y="21"/>
                  </a:cxn>
                  <a:cxn ang="0">
                    <a:pos x="47" y="21"/>
                  </a:cxn>
                  <a:cxn ang="0">
                    <a:pos x="45" y="16"/>
                  </a:cxn>
                  <a:cxn ang="0">
                    <a:pos x="46" y="14"/>
                  </a:cxn>
                  <a:cxn ang="0">
                    <a:pos x="46" y="9"/>
                  </a:cxn>
                  <a:cxn ang="0">
                    <a:pos x="44" y="7"/>
                  </a:cxn>
                  <a:cxn ang="0">
                    <a:pos x="39" y="6"/>
                  </a:cxn>
                  <a:cxn ang="0">
                    <a:pos x="37" y="8"/>
                  </a:cxn>
                  <a:cxn ang="0">
                    <a:pos x="32" y="5"/>
                  </a:cxn>
                  <a:cxn ang="0">
                    <a:pos x="32" y="3"/>
                  </a:cxn>
                  <a:cxn ang="0">
                    <a:pos x="28" y="0"/>
                  </a:cxn>
                  <a:cxn ang="0">
                    <a:pos x="25" y="0"/>
                  </a:cxn>
                  <a:cxn ang="0">
                    <a:pos x="21" y="3"/>
                  </a:cxn>
                  <a:cxn ang="0">
                    <a:pos x="21" y="5"/>
                  </a:cxn>
                  <a:cxn ang="0">
                    <a:pos x="16" y="7"/>
                  </a:cxn>
                  <a:cxn ang="0">
                    <a:pos x="14" y="6"/>
                  </a:cxn>
                  <a:cxn ang="0">
                    <a:pos x="9" y="6"/>
                  </a:cxn>
                  <a:cxn ang="0">
                    <a:pos x="6" y="9"/>
                  </a:cxn>
                  <a:cxn ang="0">
                    <a:pos x="6" y="13"/>
                  </a:cxn>
                  <a:cxn ang="0">
                    <a:pos x="8" y="15"/>
                  </a:cxn>
                  <a:cxn ang="0">
                    <a:pos x="6" y="20"/>
                  </a:cxn>
                  <a:cxn ang="0">
                    <a:pos x="3" y="21"/>
                  </a:cxn>
                  <a:cxn ang="0">
                    <a:pos x="26" y="16"/>
                  </a:cxn>
                  <a:cxn ang="0">
                    <a:pos x="36" y="26"/>
                  </a:cxn>
                  <a:cxn ang="0">
                    <a:pos x="26" y="35"/>
                  </a:cxn>
                  <a:cxn ang="0">
                    <a:pos x="17" y="26"/>
                  </a:cxn>
                  <a:cxn ang="0">
                    <a:pos x="26" y="16"/>
                  </a:cxn>
                  <a:cxn ang="0">
                    <a:pos x="26" y="16"/>
                  </a:cxn>
                  <a:cxn ang="0">
                    <a:pos x="26" y="16"/>
                  </a:cxn>
                </a:cxnLst>
                <a:rect l="0" t="0"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sp>
          <p:nvSpPr>
            <p:cNvPr id="20" name="Freeform 17"/>
            <p:cNvSpPr>
              <a:spLocks noEditPoints="1"/>
            </p:cNvSpPr>
            <p:nvPr/>
          </p:nvSpPr>
          <p:spPr bwMode="auto">
            <a:xfrm>
              <a:off x="4622344" y="2067032"/>
              <a:ext cx="422752" cy="628156"/>
            </a:xfrm>
            <a:custGeom>
              <a:avLst/>
              <a:gdLst/>
              <a:ahLst/>
              <a:cxnLst>
                <a:cxn ang="0">
                  <a:pos x="47" y="0"/>
                </a:cxn>
                <a:cxn ang="0">
                  <a:pos x="10" y="76"/>
                </a:cxn>
                <a:cxn ang="0">
                  <a:pos x="24" y="124"/>
                </a:cxn>
                <a:cxn ang="0">
                  <a:pos x="34" y="128"/>
                </a:cxn>
                <a:cxn ang="0">
                  <a:pos x="44" y="140"/>
                </a:cxn>
                <a:cxn ang="0">
                  <a:pos x="62" y="130"/>
                </a:cxn>
                <a:cxn ang="0">
                  <a:pos x="67" y="128"/>
                </a:cxn>
                <a:cxn ang="0">
                  <a:pos x="72" y="94"/>
                </a:cxn>
                <a:cxn ang="0">
                  <a:pos x="94" y="46"/>
                </a:cxn>
                <a:cxn ang="0">
                  <a:pos x="32" y="53"/>
                </a:cxn>
                <a:cxn ang="0">
                  <a:pos x="43" y="56"/>
                </a:cxn>
                <a:cxn ang="0">
                  <a:pos x="47" y="56"/>
                </a:cxn>
                <a:cxn ang="0">
                  <a:pos x="55" y="55"/>
                </a:cxn>
                <a:cxn ang="0">
                  <a:pos x="58" y="56"/>
                </a:cxn>
                <a:cxn ang="0">
                  <a:pos x="54" y="89"/>
                </a:cxn>
                <a:cxn ang="0">
                  <a:pos x="62" y="98"/>
                </a:cxn>
                <a:cxn ang="0">
                  <a:pos x="33" y="106"/>
                </a:cxn>
                <a:cxn ang="0">
                  <a:pos x="62" y="98"/>
                </a:cxn>
                <a:cxn ang="0">
                  <a:pos x="33" y="111"/>
                </a:cxn>
                <a:cxn ang="0">
                  <a:pos x="62" y="118"/>
                </a:cxn>
                <a:cxn ang="0">
                  <a:pos x="64" y="88"/>
                </a:cxn>
                <a:cxn ang="0">
                  <a:pos x="70" y="49"/>
                </a:cxn>
                <a:cxn ang="0">
                  <a:pos x="63" y="48"/>
                </a:cxn>
                <a:cxn ang="0">
                  <a:pos x="58" y="51"/>
                </a:cxn>
                <a:cxn ang="0">
                  <a:pos x="52" y="42"/>
                </a:cxn>
                <a:cxn ang="0">
                  <a:pos x="44" y="51"/>
                </a:cxn>
                <a:cxn ang="0">
                  <a:pos x="36" y="45"/>
                </a:cxn>
                <a:cxn ang="0">
                  <a:pos x="31" y="48"/>
                </a:cxn>
                <a:cxn ang="0">
                  <a:pos x="24" y="50"/>
                </a:cxn>
                <a:cxn ang="0">
                  <a:pos x="31" y="89"/>
                </a:cxn>
                <a:cxn ang="0">
                  <a:pos x="9" y="47"/>
                </a:cxn>
                <a:cxn ang="0">
                  <a:pos x="85" y="47"/>
                </a:cxn>
                <a:cxn ang="0">
                  <a:pos x="64" y="88"/>
                </a:cxn>
                <a:cxn ang="0">
                  <a:pos x="64" y="88"/>
                </a:cxn>
              </a:cxnLst>
              <a:rect l="0" t="0"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1" name="TextBox 56"/>
            <p:cNvSpPr txBox="1"/>
            <p:nvPr/>
          </p:nvSpPr>
          <p:spPr>
            <a:xfrm>
              <a:off x="4660443" y="2515104"/>
              <a:ext cx="1378904" cy="769441"/>
            </a:xfrm>
            <a:prstGeom prst="rect">
              <a:avLst/>
            </a:prstGeom>
            <a:noFill/>
          </p:spPr>
          <p:txBody>
            <a:bodyPr wrap="none" rtlCol="0">
              <a:spAutoFit/>
            </a:bodyPr>
            <a:lstStyle/>
            <a:p>
              <a:pPr algn="ctr"/>
              <a:r>
                <a:rPr lang="en-US" sz="2800" b="1" dirty="0">
                  <a:solidFill>
                    <a:schemeClr val="bg1"/>
                  </a:solidFill>
                  <a:cs typeface="+mn-ea"/>
                  <a:sym typeface="+mn-lt"/>
                </a:rPr>
                <a:t>01</a:t>
              </a:r>
              <a:r>
                <a:rPr lang="en-US" sz="1200">
                  <a:solidFill>
                    <a:schemeClr val="bg1"/>
                  </a:solidFill>
                  <a:cs typeface="+mn-ea"/>
                  <a:sym typeface="+mn-lt"/>
                </a:rPr>
                <a:t/>
              </a:r>
              <a:br>
                <a:rPr lang="en-US" sz="1200">
                  <a:solidFill>
                    <a:schemeClr val="bg1"/>
                  </a:solidFill>
                  <a:cs typeface="+mn-ea"/>
                  <a:sym typeface="+mn-lt"/>
                </a:rPr>
              </a:br>
              <a:r>
                <a:rPr lang="en-US" altLang="zh-CN" sz="1600" b="1" smtClean="0">
                  <a:solidFill>
                    <a:schemeClr val="bg1"/>
                  </a:solidFill>
                  <a:cs typeface="+mn-ea"/>
                  <a:sym typeface="+mn-lt"/>
                </a:rPr>
                <a:t>Background</a:t>
              </a:r>
              <a:endParaRPr lang="en-US" sz="2000" b="1" dirty="0">
                <a:solidFill>
                  <a:schemeClr val="bg1"/>
                </a:solidFill>
                <a:cs typeface="+mn-ea"/>
                <a:sym typeface="+mn-lt"/>
              </a:endParaRPr>
            </a:p>
          </p:txBody>
        </p:sp>
        <p:sp>
          <p:nvSpPr>
            <p:cNvPr id="22" name="TextBox 57"/>
            <p:cNvSpPr txBox="1"/>
            <p:nvPr/>
          </p:nvSpPr>
          <p:spPr>
            <a:xfrm>
              <a:off x="6182771" y="2506597"/>
              <a:ext cx="1109599" cy="769441"/>
            </a:xfrm>
            <a:prstGeom prst="rect">
              <a:avLst/>
            </a:prstGeom>
            <a:noFill/>
          </p:spPr>
          <p:txBody>
            <a:bodyPr wrap="none" rtlCol="0">
              <a:spAutoFit/>
            </a:bodyPr>
            <a:lstStyle/>
            <a:p>
              <a:pPr algn="ctr"/>
              <a:r>
                <a:rPr lang="en-US" sz="2800" b="1" dirty="0">
                  <a:solidFill>
                    <a:schemeClr val="bg1"/>
                  </a:solidFill>
                  <a:cs typeface="+mn-ea"/>
                  <a:sym typeface="+mn-lt"/>
                </a:rPr>
                <a:t>02</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a:solidFill>
                    <a:schemeClr val="accent1"/>
                  </a:solidFill>
                  <a:sym typeface="+mn-lt"/>
                </a:rPr>
                <a:t> </a:t>
              </a:r>
              <a:r>
                <a:rPr lang="en-US" altLang="zh-CN" sz="1600" b="1" dirty="0" smtClean="0">
                  <a:solidFill>
                    <a:schemeClr val="bg1"/>
                  </a:solidFill>
                  <a:cs typeface="+mn-ea"/>
                  <a:sym typeface="+mn-lt"/>
                </a:rPr>
                <a:t>P</a:t>
              </a:r>
              <a:r>
                <a:rPr lang="en-US" altLang="zh-CN" sz="1600" b="1" dirty="0" smtClean="0">
                  <a:solidFill>
                    <a:schemeClr val="bg1"/>
                  </a:solidFill>
                  <a:cs typeface="+mn-ea"/>
                </a:rPr>
                <a:t>rinciple</a:t>
              </a:r>
              <a:endParaRPr lang="en-US" sz="1600" b="1" dirty="0">
                <a:solidFill>
                  <a:schemeClr val="bg1"/>
                </a:solidFill>
                <a:cs typeface="+mn-ea"/>
                <a:sym typeface="+mn-lt"/>
              </a:endParaRPr>
            </a:p>
          </p:txBody>
        </p:sp>
        <p:sp>
          <p:nvSpPr>
            <p:cNvPr id="24" name="TextBox 59"/>
            <p:cNvSpPr txBox="1"/>
            <p:nvPr/>
          </p:nvSpPr>
          <p:spPr>
            <a:xfrm>
              <a:off x="6174768" y="3724786"/>
              <a:ext cx="1119217" cy="769441"/>
            </a:xfrm>
            <a:prstGeom prst="rect">
              <a:avLst/>
            </a:prstGeom>
            <a:noFill/>
          </p:spPr>
          <p:txBody>
            <a:bodyPr wrap="none" rtlCol="0">
              <a:spAutoFit/>
            </a:bodyPr>
            <a:lstStyle/>
            <a:p>
              <a:pPr algn="ctr"/>
              <a:r>
                <a:rPr lang="en-US" sz="2800" b="1" dirty="0" smtClean="0">
                  <a:solidFill>
                    <a:schemeClr val="bg1"/>
                  </a:solidFill>
                  <a:cs typeface="+mn-ea"/>
                  <a:sym typeface="+mn-lt"/>
                </a:rPr>
                <a:t>0</a:t>
              </a:r>
              <a:r>
                <a:rPr lang="en-US" altLang="zh-CN" sz="2800" b="1" dirty="0" smtClean="0">
                  <a:solidFill>
                    <a:schemeClr val="bg1"/>
                  </a:solidFill>
                  <a:cs typeface="+mn-ea"/>
                  <a:sym typeface="+mn-lt"/>
                </a:rPr>
                <a:t>4</a:t>
              </a:r>
              <a:endParaRPr lang="en-US" sz="1200" dirty="0">
                <a:solidFill>
                  <a:schemeClr val="bg1"/>
                </a:solidFill>
                <a:cs typeface="+mn-ea"/>
                <a:sym typeface="+mn-lt"/>
              </a:endParaRPr>
            </a:p>
            <a:p>
              <a:pPr algn="ctr"/>
              <a:r>
                <a:rPr lang="en-US" altLang="zh-CN" sz="1600" b="1" dirty="0" smtClean="0">
                  <a:solidFill>
                    <a:schemeClr val="bg1"/>
                  </a:solidFill>
                  <a:cs typeface="+mn-ea"/>
                  <a:sym typeface="+mn-lt"/>
                </a:rPr>
                <a:t>Problems</a:t>
              </a:r>
              <a:endParaRPr lang="en-US" altLang="zh-CN" sz="1600" b="1" dirty="0">
                <a:solidFill>
                  <a:schemeClr val="bg1"/>
                </a:solidFill>
                <a:cs typeface="+mn-ea"/>
              </a:endParaRPr>
            </a:p>
          </p:txBody>
        </p:sp>
      </p:grpSp>
      <p:sp>
        <p:nvSpPr>
          <p:cNvPr id="30" name="TextBox 59"/>
          <p:cNvSpPr txBox="1"/>
          <p:nvPr/>
        </p:nvSpPr>
        <p:spPr>
          <a:xfrm>
            <a:off x="4589108" y="3727021"/>
            <a:ext cx="1521571" cy="769441"/>
          </a:xfrm>
          <a:prstGeom prst="rect">
            <a:avLst/>
          </a:prstGeom>
          <a:noFill/>
        </p:spPr>
        <p:txBody>
          <a:bodyPr wrap="none" rtlCol="0">
            <a:spAutoFit/>
          </a:bodyPr>
          <a:lstStyle/>
          <a:p>
            <a:pPr algn="ctr"/>
            <a:r>
              <a:rPr lang="en-US" sz="2800" b="1" dirty="0" smtClean="0">
                <a:solidFill>
                  <a:schemeClr val="bg1"/>
                </a:solidFill>
                <a:cs typeface="+mn-ea"/>
                <a:sym typeface="+mn-lt"/>
              </a:rPr>
              <a:t>03</a:t>
            </a:r>
            <a:endParaRPr lang="en-US" sz="1200" dirty="0">
              <a:solidFill>
                <a:schemeClr val="bg1"/>
              </a:solidFill>
              <a:cs typeface="+mn-ea"/>
              <a:sym typeface="+mn-lt"/>
            </a:endParaRPr>
          </a:p>
          <a:p>
            <a:pPr algn="ctr"/>
            <a:r>
              <a:rPr lang="en-US" altLang="zh-CN" sz="1600" b="1" dirty="0" smtClean="0">
                <a:solidFill>
                  <a:schemeClr val="bg1"/>
                </a:solidFill>
                <a:cs typeface="+mn-ea"/>
                <a:sym typeface="+mn-lt"/>
              </a:rPr>
              <a:t>Existing-tech</a:t>
            </a:r>
            <a:endParaRPr lang="en-US" altLang="zh-CN" sz="1600" b="1" dirty="0">
              <a:solidFill>
                <a:schemeClr val="bg1"/>
              </a:solidFill>
              <a:cs typeface="+mn-ea"/>
            </a:endParaRPr>
          </a:p>
        </p:txBody>
      </p:sp>
    </p:spTree>
    <p:extLst>
      <p:ext uri="{BB962C8B-B14F-4D97-AF65-F5344CB8AC3E}">
        <p14:creationId xmlns:p14="http://schemas.microsoft.com/office/powerpoint/2010/main" val="208584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srcRect/>
            <a:stretch>
              <a:fillRect/>
            </a:stretch>
          </a:bli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2" name="椭圆 11"/>
          <p:cNvSpPr/>
          <p:nvPr/>
        </p:nvSpPr>
        <p:spPr>
          <a:xfrm>
            <a:off x="1402671"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5" name="Rectangle 9"/>
          <p:cNvSpPr/>
          <p:nvPr/>
        </p:nvSpPr>
        <p:spPr>
          <a:xfrm>
            <a:off x="6389573" y="1789044"/>
            <a:ext cx="5082956" cy="3250096"/>
          </a:xfrm>
          <a:prstGeom prst="rect">
            <a:avLst/>
          </a:prstGeom>
        </p:spPr>
        <p:txBody>
          <a:bodyPr wrap="square">
            <a:noAutofit/>
          </a:bodyPr>
          <a:lstStyle/>
          <a:p>
            <a:r>
              <a:rPr lang="en-US" altLang="zh-CN" sz="2400" dirty="0">
                <a:solidFill>
                  <a:schemeClr val="accent1"/>
                </a:solidFill>
              </a:rPr>
              <a:t>Magnetic resonance imaging has the advantages of high spatial resolution, tissue resolution and no radiation damage, and it is a multi parameter imaging. Compared with computed tomography (CT), it can not only clearly display the anatomy, but also reflect various physiological states of human body. </a:t>
            </a:r>
            <a:endParaRPr lang="zh-CN" altLang="en-US" sz="2400" dirty="0">
              <a:solidFill>
                <a:schemeClr val="accent1"/>
              </a:solidFill>
            </a:endParaRPr>
          </a:p>
        </p:txBody>
      </p:sp>
      <p:sp>
        <p:nvSpPr>
          <p:cNvPr id="7" name="Rectangle 10"/>
          <p:cNvSpPr/>
          <p:nvPr/>
        </p:nvSpPr>
        <p:spPr>
          <a:xfrm>
            <a:off x="1304699" y="2302804"/>
            <a:ext cx="2877711"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Background</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
        <p:nvSpPr>
          <p:cNvPr id="9" name="TextBox 12"/>
          <p:cNvSpPr txBox="1"/>
          <p:nvPr/>
        </p:nvSpPr>
        <p:spPr>
          <a:xfrm>
            <a:off x="5810577" y="894552"/>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p>
        </p:txBody>
      </p:sp>
      <p:sp>
        <p:nvSpPr>
          <p:cNvPr id="10" name="TextBox 13"/>
          <p:cNvSpPr txBox="1"/>
          <p:nvPr/>
        </p:nvSpPr>
        <p:spPr>
          <a:xfrm>
            <a:off x="10877494" y="5148802"/>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endParaRPr lang="id-ID" dirty="0">
              <a:solidFill>
                <a:schemeClr val="accent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p:cTn id="8" dur="250" fill="hold">
                                          <p:stCondLst>
                                            <p:cond delay="0"/>
                                          </p:stCondLst>
                                        </p:cTn>
                                        <p:tgtEl>
                                          <p:spTgt spid="5"/>
                                        </p:tgtEl>
                                      </p:cBhvr>
                                      <p:from x="500000" y="500000"/>
                                      <p:to x="120000" y="120000"/>
                                    </p:animScale>
                                    <p:animScale>
                                      <p:cBhvr additive="bas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lvl="0"/>
            <a:r>
              <a:rPr lang="en-US" altLang="zh-CN" dirty="0"/>
              <a:t>Introduction</a:t>
            </a:r>
            <a:endParaRPr lang="zh-CN" altLang="en-US" dirty="0"/>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sp>
        <p:nvSpPr>
          <p:cNvPr id="9" name="内容占位符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latin typeface="+mn-lt"/>
                <a:ea typeface="+mn-ea"/>
                <a:cs typeface="+mn-cs"/>
              </a:rPr>
              <a:t>In </a:t>
            </a:r>
            <a:r>
              <a:rPr lang="en-US" altLang="zh-CN" sz="2400" dirty="0">
                <a:solidFill>
                  <a:schemeClr val="accent1"/>
                </a:solidFill>
                <a:latin typeface="+mn-lt"/>
                <a:ea typeface="+mn-ea"/>
                <a:cs typeface="+mn-cs"/>
              </a:rPr>
              <a:t>Magnetic Resonance Imaging(MRI), the MR data is acquired from k-space, named as Fourier space, from which the MR images are reconstructed</a:t>
            </a:r>
            <a:r>
              <a:rPr lang="en-US" altLang="zh-CN" sz="2400" dirty="0" smtClean="0">
                <a:solidFill>
                  <a:schemeClr val="accent1"/>
                </a:solidFill>
                <a:latin typeface="+mn-lt"/>
                <a:ea typeface="+mn-ea"/>
                <a:cs typeface="+mn-cs"/>
              </a:rPr>
              <a:t>.</a:t>
            </a:r>
          </a:p>
          <a:p>
            <a:r>
              <a:rPr lang="en-US" altLang="zh-CN" sz="2400" dirty="0">
                <a:solidFill>
                  <a:schemeClr val="accent1"/>
                </a:solidFill>
                <a:latin typeface="+mn-lt"/>
                <a:ea typeface="+mn-ea"/>
                <a:cs typeface="+mn-cs"/>
              </a:rPr>
              <a:t>K-space has always occupied an important position in MRI, which maps the original MRI sampling data in time domain to frequency domain. K-space track is the sampling track of MRI signal in the space domain. Generally, k-space is filled with rectangular signals. The reconstruction of image is to transform the k-space data into time-domain data by Fourier transform, so as to reconstruct the image. </a:t>
            </a:r>
            <a:endParaRPr lang="zh-CN" altLang="en-US" sz="2400" dirty="0">
              <a:solidFill>
                <a:schemeClr val="accent1"/>
              </a:solidFill>
              <a:latin typeface="+mn-lt"/>
              <a:ea typeface="+mn-ea"/>
              <a:cs typeface="+mn-cs"/>
            </a:endParaRPr>
          </a:p>
        </p:txBody>
      </p:sp>
      <p:sp>
        <p:nvSpPr>
          <p:cNvPr id="10" name="Rectangle 10"/>
          <p:cNvSpPr/>
          <p:nvPr/>
        </p:nvSpPr>
        <p:spPr>
          <a:xfrm>
            <a:off x="1081994" y="1140700"/>
            <a:ext cx="2133918"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Principle</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376624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Fourier transform</a:t>
            </a:r>
            <a:endParaRPr lang="zh-CN" altLang="en-US"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内容占位符 2"/>
          <p:cNvSpPr txBox="1">
            <a:spLocks/>
          </p:cNvSpPr>
          <p:nvPr/>
        </p:nvSpPr>
        <p:spPr>
          <a:xfrm>
            <a:off x="1196448" y="133288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Aperiodic function (the area under the function curve is limited) can also be expressed by sine or cosine times the integral of the weighted function, which is to convert a non periodic continuous signal in the time domain into a non periodic continuous signal in the frequency domain. </a:t>
            </a:r>
            <a:endParaRPr lang="zh-CN" altLang="en-US" sz="2400" dirty="0">
              <a:solidFill>
                <a:schemeClr val="accent1"/>
              </a:solidFill>
              <a:latin typeface="+mn-lt"/>
              <a:ea typeface="+mn-ea"/>
              <a:cs typeface="+mn-cs"/>
            </a:endParaRPr>
          </a:p>
        </p:txBody>
      </p:sp>
      <p:pic>
        <p:nvPicPr>
          <p:cNvPr id="11" name="图片 10" descr="../Downloads/傅里叶变换2.png"/>
          <p:cNvPicPr/>
          <p:nvPr/>
        </p:nvPicPr>
        <p:blipFill>
          <a:blip r:embed="rId2">
            <a:extLst>
              <a:ext uri="{28A0092B-C50C-407E-A947-70E740481C1C}">
                <a14:useLocalDpi xmlns:a14="http://schemas.microsoft.com/office/drawing/2010/main" val="0"/>
              </a:ext>
            </a:extLst>
          </a:blip>
          <a:srcRect/>
          <a:stretch>
            <a:fillRect/>
          </a:stretch>
        </p:blipFill>
        <p:spPr bwMode="auto">
          <a:xfrm>
            <a:off x="2794121" y="2779709"/>
            <a:ext cx="6147532" cy="4309180"/>
          </a:xfrm>
          <a:prstGeom prst="rect">
            <a:avLst/>
          </a:prstGeom>
          <a:noFill/>
          <a:ln>
            <a:noFill/>
          </a:ln>
        </p:spPr>
      </p:pic>
      <p:sp>
        <p:nvSpPr>
          <p:cNvPr id="12" name="文本框 11"/>
          <p:cNvSpPr txBox="1"/>
          <p:nvPr/>
        </p:nvSpPr>
        <p:spPr>
          <a:xfrm>
            <a:off x="1827844" y="6103403"/>
            <a:ext cx="8536311" cy="646331"/>
          </a:xfrm>
          <a:prstGeom prst="rect">
            <a:avLst/>
          </a:prstGeom>
          <a:solidFill>
            <a:schemeClr val="bg1"/>
          </a:solidFill>
        </p:spPr>
        <p:txBody>
          <a:bodyPr wrap="none" rtlCol="0">
            <a:spAutoFit/>
          </a:bodyPr>
          <a:lstStyle/>
          <a:p>
            <a:r>
              <a:rPr lang="en-US" altLang="zh-CN" dirty="0" smtClean="0"/>
              <a:t>In real space, the complex waveform s (T), which is transformed into S (W) by Fourier</a:t>
            </a:r>
          </a:p>
          <a:p>
            <a:r>
              <a:rPr lang="en-US" altLang="zh-CN" dirty="0" smtClean="0"/>
              <a:t>transform, is decomposed into two simple sine waves. </a:t>
            </a:r>
            <a:endParaRPr lang="zh-CN" altLang="en-US" dirty="0"/>
          </a:p>
        </p:txBody>
      </p:sp>
    </p:spTree>
    <p:extLst>
      <p:ext uri="{BB962C8B-B14F-4D97-AF65-F5344CB8AC3E}">
        <p14:creationId xmlns:p14="http://schemas.microsoft.com/office/powerpoint/2010/main" val="278564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kumimoji="1" lang="en-US" altLang="zh-CN" dirty="0" smtClean="0"/>
              <a:t>Fourier</a:t>
            </a:r>
            <a:r>
              <a:rPr kumimoji="1" lang="zh-CN" altLang="en-US" dirty="0" smtClean="0"/>
              <a:t> </a:t>
            </a:r>
            <a:r>
              <a:rPr kumimoji="1" lang="en-US" altLang="zh-CN" dirty="0" smtClean="0"/>
              <a:t>Transform</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912" y="1769815"/>
            <a:ext cx="5211501" cy="4169201"/>
          </a:xfrm>
          <a:prstGeom prst="rect">
            <a:avLst/>
          </a:prstGeom>
        </p:spPr>
      </p:pic>
      <p:sp>
        <p:nvSpPr>
          <p:cNvPr id="6" name="Rectangle 10"/>
          <p:cNvSpPr/>
          <p:nvPr/>
        </p:nvSpPr>
        <p:spPr>
          <a:xfrm>
            <a:off x="844276" y="1123484"/>
            <a:ext cx="4160370"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Fourier</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Transform</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28462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Fourier space</a:t>
            </a:r>
            <a:endParaRPr lang="zh-CN" altLang="en-US"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0" name="图片 9" descr="../Downloads/aHR0cDovL2ltZy5ibG9nLmNzZG4ubmV0LzIwMTgwMTIwMjI1MTIzNzc2.jpeg"/>
          <p:cNvPicPr/>
          <p:nvPr/>
        </p:nvPicPr>
        <p:blipFill>
          <a:blip r:embed="rId2">
            <a:extLst>
              <a:ext uri="{28A0092B-C50C-407E-A947-70E740481C1C}">
                <a14:useLocalDpi xmlns:a14="http://schemas.microsoft.com/office/drawing/2010/main" val="0"/>
              </a:ext>
            </a:extLst>
          </a:blip>
          <a:srcRect/>
          <a:stretch>
            <a:fillRect/>
          </a:stretch>
        </p:blipFill>
        <p:spPr bwMode="auto">
          <a:xfrm>
            <a:off x="2334408" y="1551298"/>
            <a:ext cx="7523184" cy="4899991"/>
          </a:xfrm>
          <a:prstGeom prst="rect">
            <a:avLst/>
          </a:prstGeom>
          <a:noFill/>
          <a:ln>
            <a:noFill/>
          </a:ln>
        </p:spPr>
      </p:pic>
      <p:sp>
        <p:nvSpPr>
          <p:cNvPr id="11" name="文本框 10"/>
          <p:cNvSpPr txBox="1"/>
          <p:nvPr/>
        </p:nvSpPr>
        <p:spPr>
          <a:xfrm rot="20695473">
            <a:off x="3755704" y="1942897"/>
            <a:ext cx="2024913" cy="646331"/>
          </a:xfrm>
          <a:prstGeom prst="rect">
            <a:avLst/>
          </a:prstGeom>
          <a:solidFill>
            <a:schemeClr val="bg1"/>
          </a:solidFill>
        </p:spPr>
        <p:txBody>
          <a:bodyPr wrap="none" rtlCol="0">
            <a:spAutoFit/>
          </a:bodyPr>
          <a:lstStyle/>
          <a:p>
            <a:r>
              <a:rPr lang="en-US" altLang="zh-CN" dirty="0" smtClean="0"/>
              <a:t>Frequency domain</a:t>
            </a:r>
          </a:p>
          <a:p>
            <a:r>
              <a:rPr lang="en-US" altLang="zh-CN" dirty="0" smtClean="0"/>
              <a:t> image </a:t>
            </a:r>
            <a:endParaRPr lang="zh-CN" altLang="en-US" dirty="0"/>
          </a:p>
        </p:txBody>
      </p:sp>
      <p:sp>
        <p:nvSpPr>
          <p:cNvPr id="12" name="文本框 11"/>
          <p:cNvSpPr txBox="1"/>
          <p:nvPr/>
        </p:nvSpPr>
        <p:spPr>
          <a:xfrm rot="1512991">
            <a:off x="3095591" y="5377473"/>
            <a:ext cx="1221809" cy="707886"/>
          </a:xfrm>
          <a:prstGeom prst="rect">
            <a:avLst/>
          </a:prstGeom>
          <a:solidFill>
            <a:schemeClr val="bg1"/>
          </a:solidFill>
        </p:spPr>
        <p:txBody>
          <a:bodyPr wrap="none" rtlCol="0">
            <a:spAutoFit/>
          </a:bodyPr>
          <a:lstStyle/>
          <a:p>
            <a:r>
              <a:rPr lang="en-US" altLang="zh-CN" sz="2000" dirty="0" smtClean="0"/>
              <a:t>Time </a:t>
            </a:r>
          </a:p>
          <a:p>
            <a:r>
              <a:rPr lang="en-US" altLang="zh-CN" sz="2000" dirty="0" smtClean="0"/>
              <a:t>direction </a:t>
            </a:r>
            <a:endParaRPr lang="zh-CN" altLang="en-US" sz="2000" dirty="0"/>
          </a:p>
        </p:txBody>
      </p:sp>
      <p:sp>
        <p:nvSpPr>
          <p:cNvPr id="14" name="文本框 13"/>
          <p:cNvSpPr txBox="1"/>
          <p:nvPr/>
        </p:nvSpPr>
        <p:spPr>
          <a:xfrm rot="20460359">
            <a:off x="6639340" y="5868229"/>
            <a:ext cx="1271502" cy="646331"/>
          </a:xfrm>
          <a:prstGeom prst="rect">
            <a:avLst/>
          </a:prstGeom>
          <a:solidFill>
            <a:schemeClr val="bg1"/>
          </a:solidFill>
        </p:spPr>
        <p:txBody>
          <a:bodyPr wrap="none" rtlCol="0">
            <a:spAutoFit/>
          </a:bodyPr>
          <a:lstStyle/>
          <a:p>
            <a:r>
              <a:rPr lang="en-US" altLang="zh-CN" dirty="0" smtClean="0"/>
              <a:t>Frequency </a:t>
            </a:r>
          </a:p>
          <a:p>
            <a:r>
              <a:rPr lang="en-US" altLang="zh-CN" dirty="0" smtClean="0"/>
              <a:t>direction </a:t>
            </a:r>
            <a:endParaRPr lang="zh-CN" altLang="en-US" dirty="0"/>
          </a:p>
        </p:txBody>
      </p:sp>
      <p:sp>
        <p:nvSpPr>
          <p:cNvPr id="15" name="文本框 14"/>
          <p:cNvSpPr txBox="1"/>
          <p:nvPr/>
        </p:nvSpPr>
        <p:spPr>
          <a:xfrm>
            <a:off x="8919913" y="1626546"/>
            <a:ext cx="492443" cy="2362185"/>
          </a:xfrm>
          <a:prstGeom prst="rect">
            <a:avLst/>
          </a:prstGeom>
          <a:solidFill>
            <a:schemeClr val="bg1"/>
          </a:solidFill>
        </p:spPr>
        <p:txBody>
          <a:bodyPr vert="eaVert" wrap="none" rtlCol="0">
            <a:spAutoFit/>
          </a:bodyPr>
          <a:lstStyle/>
          <a:p>
            <a:r>
              <a:rPr lang="en-US" altLang="zh-CN" sz="2000" dirty="0" smtClean="0"/>
              <a:t>Time domain image </a:t>
            </a:r>
            <a:endParaRPr lang="zh-CN" altLang="en-US" sz="2000" dirty="0"/>
          </a:p>
        </p:txBody>
      </p:sp>
      <p:sp>
        <p:nvSpPr>
          <p:cNvPr id="16" name="Rectangle 10"/>
          <p:cNvSpPr/>
          <p:nvPr/>
        </p:nvSpPr>
        <p:spPr>
          <a:xfrm>
            <a:off x="543388" y="1140700"/>
            <a:ext cx="3211135"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Fourier</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space</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180913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Fourier space</a:t>
            </a:r>
            <a:endParaRPr lang="zh-CN" altLang="en-US"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0" name="内容占位符 3" descr="../Downloads/aHR0cDovL2ltZy5ibG9nLmNzZG4ubmV0LzIwMTgwMTIwMjI0OTQ0NTA0.jpe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913967" y="1457877"/>
            <a:ext cx="6677295" cy="4833593"/>
          </a:xfrm>
          <a:prstGeom prst="rect">
            <a:avLst/>
          </a:prstGeom>
          <a:noFill/>
          <a:ln>
            <a:noFill/>
          </a:ln>
        </p:spPr>
      </p:pic>
      <p:sp>
        <p:nvSpPr>
          <p:cNvPr id="11" name="文本框 10"/>
          <p:cNvSpPr txBox="1"/>
          <p:nvPr/>
        </p:nvSpPr>
        <p:spPr>
          <a:xfrm rot="20788460">
            <a:off x="2683568" y="4154557"/>
            <a:ext cx="2122697" cy="461665"/>
          </a:xfrm>
          <a:prstGeom prst="rect">
            <a:avLst/>
          </a:prstGeom>
          <a:solidFill>
            <a:schemeClr val="bg1"/>
          </a:solidFill>
        </p:spPr>
        <p:txBody>
          <a:bodyPr wrap="none" rtlCol="0">
            <a:spAutoFit/>
          </a:bodyPr>
          <a:lstStyle/>
          <a:p>
            <a:r>
              <a:rPr lang="en-US" altLang="zh-CN" sz="2400" dirty="0" smtClean="0"/>
              <a:t>Frequency axis</a:t>
            </a:r>
            <a:endParaRPr lang="zh-CN" altLang="en-US" sz="2400" dirty="0"/>
          </a:p>
        </p:txBody>
      </p:sp>
      <p:sp>
        <p:nvSpPr>
          <p:cNvPr id="12" name="文本框 11"/>
          <p:cNvSpPr txBox="1"/>
          <p:nvPr/>
        </p:nvSpPr>
        <p:spPr>
          <a:xfrm rot="1398771">
            <a:off x="4457451" y="5440630"/>
            <a:ext cx="1763624" cy="523220"/>
          </a:xfrm>
          <a:prstGeom prst="rect">
            <a:avLst/>
          </a:prstGeom>
          <a:solidFill>
            <a:schemeClr val="bg1"/>
          </a:solidFill>
        </p:spPr>
        <p:txBody>
          <a:bodyPr wrap="none" rtlCol="0">
            <a:spAutoFit/>
          </a:bodyPr>
          <a:lstStyle/>
          <a:p>
            <a:r>
              <a:rPr lang="en-US" altLang="zh-CN" sz="2800" dirty="0" smtClean="0"/>
              <a:t>Phase size</a:t>
            </a:r>
            <a:endParaRPr lang="zh-CN" altLang="en-US" sz="2800" dirty="0"/>
          </a:p>
        </p:txBody>
      </p:sp>
      <p:sp>
        <p:nvSpPr>
          <p:cNvPr id="14" name="文本框 13"/>
          <p:cNvSpPr txBox="1"/>
          <p:nvPr/>
        </p:nvSpPr>
        <p:spPr>
          <a:xfrm rot="20724732">
            <a:off x="6313512" y="5599369"/>
            <a:ext cx="1271502" cy="646331"/>
          </a:xfrm>
          <a:prstGeom prst="rect">
            <a:avLst/>
          </a:prstGeom>
          <a:solidFill>
            <a:schemeClr val="bg1"/>
          </a:solidFill>
        </p:spPr>
        <p:txBody>
          <a:bodyPr wrap="none" rtlCol="0">
            <a:spAutoFit/>
          </a:bodyPr>
          <a:lstStyle/>
          <a:p>
            <a:r>
              <a:rPr lang="en-US" altLang="zh-CN" dirty="0" smtClean="0"/>
              <a:t>Frequency </a:t>
            </a:r>
          </a:p>
          <a:p>
            <a:r>
              <a:rPr lang="en-US" altLang="zh-CN" dirty="0" smtClean="0"/>
              <a:t>direction</a:t>
            </a:r>
            <a:endParaRPr lang="zh-CN" altLang="en-US" dirty="0"/>
          </a:p>
        </p:txBody>
      </p:sp>
      <p:sp>
        <p:nvSpPr>
          <p:cNvPr id="15" name="Rectangle 10"/>
          <p:cNvSpPr/>
          <p:nvPr/>
        </p:nvSpPr>
        <p:spPr>
          <a:xfrm>
            <a:off x="543388" y="1140700"/>
            <a:ext cx="3211135" cy="646331"/>
          </a:xfrm>
          <a:prstGeom prst="rect">
            <a:avLst/>
          </a:prstGeom>
        </p:spPr>
        <p:txBody>
          <a:bodyPr wrap="none">
            <a:spAutoFit/>
          </a:bodyPr>
          <a:lstStyle/>
          <a:p>
            <a:pPr algn="ctr" defTabSz="913765"/>
            <a:r>
              <a:rPr lang="en-US" altLang="zh-CN" sz="3600" b="1" dirty="0" smtClean="0">
                <a:ln w="22225">
                  <a:solidFill>
                    <a:schemeClr val="accent2"/>
                  </a:solidFill>
                  <a:prstDash val="solid"/>
                </a:ln>
                <a:solidFill>
                  <a:schemeClr val="accent2">
                    <a:lumMod val="40000"/>
                    <a:lumOff val="60000"/>
                  </a:schemeClr>
                </a:solidFill>
                <a:cs typeface="+mn-ea"/>
                <a:sym typeface="+mn-lt"/>
              </a:rPr>
              <a:t>Fourier</a:t>
            </a:r>
            <a:r>
              <a:rPr lang="zh-CN" altLang="en-US" sz="3600" b="1" dirty="0" smtClean="0">
                <a:ln w="22225">
                  <a:solidFill>
                    <a:schemeClr val="accent2"/>
                  </a:solidFill>
                  <a:prstDash val="solid"/>
                </a:ln>
                <a:solidFill>
                  <a:schemeClr val="accent2">
                    <a:lumMod val="40000"/>
                    <a:lumOff val="60000"/>
                  </a:schemeClr>
                </a:solidFill>
                <a:cs typeface="+mn-ea"/>
                <a:sym typeface="+mn-lt"/>
              </a:rPr>
              <a:t> </a:t>
            </a:r>
            <a:r>
              <a:rPr lang="en-US" altLang="zh-CN" sz="3600" b="1" dirty="0" smtClean="0">
                <a:ln w="22225">
                  <a:solidFill>
                    <a:schemeClr val="accent2"/>
                  </a:solidFill>
                  <a:prstDash val="solid"/>
                </a:ln>
                <a:solidFill>
                  <a:schemeClr val="accent2">
                    <a:lumMod val="40000"/>
                    <a:lumOff val="60000"/>
                  </a:schemeClr>
                </a:solidFill>
                <a:cs typeface="+mn-ea"/>
                <a:sym typeface="+mn-lt"/>
              </a:rPr>
              <a:t>space</a:t>
            </a:r>
            <a:endParaRPr lang="zh-CN" altLang="en-US" sz="3600" b="1" dirty="0">
              <a:ln w="22225">
                <a:solidFill>
                  <a:schemeClr val="accent2"/>
                </a:solidFill>
                <a:prstDash val="solid"/>
              </a:ln>
              <a:solidFill>
                <a:schemeClr val="accent2">
                  <a:lumMod val="40000"/>
                  <a:lumOff val="60000"/>
                </a:schemeClr>
              </a:solidFill>
              <a:cs typeface="+mn-ea"/>
              <a:sym typeface="+mn-lt"/>
            </a:endParaRPr>
          </a:p>
        </p:txBody>
      </p:sp>
    </p:spTree>
    <p:extLst>
      <p:ext uri="{BB962C8B-B14F-4D97-AF65-F5344CB8AC3E}">
        <p14:creationId xmlns:p14="http://schemas.microsoft.com/office/powerpoint/2010/main" val="245260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1438</Words>
  <Application>Microsoft Macintosh PowerPoint</Application>
  <PresentationFormat>宽屏</PresentationFormat>
  <Paragraphs>165</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Calibri</vt:lpstr>
      <vt:lpstr>Impact</vt:lpstr>
      <vt:lpstr>Open Sans</vt:lpstr>
      <vt:lpstr>Tahoma</vt:lpstr>
      <vt:lpstr>Wingdings</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Bobbie Lee</dc:creator>
  <cp:lastModifiedBy>Microsoft Office 用户</cp:lastModifiedBy>
  <cp:revision>138</cp:revision>
  <dcterms:created xsi:type="dcterms:W3CDTF">2016-10-21T05:28:00Z</dcterms:created>
  <dcterms:modified xsi:type="dcterms:W3CDTF">2019-11-05T17:20:44Z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