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6" r:id="rId2"/>
    <p:sldId id="448" r:id="rId3"/>
    <p:sldId id="449" r:id="rId4"/>
    <p:sldId id="502" r:id="rId5"/>
    <p:sldId id="491" r:id="rId6"/>
    <p:sldId id="492" r:id="rId7"/>
    <p:sldId id="501" r:id="rId8"/>
    <p:sldId id="463" r:id="rId9"/>
    <p:sldId id="450" r:id="rId10"/>
    <p:sldId id="451" r:id="rId11"/>
    <p:sldId id="460" r:id="rId12"/>
    <p:sldId id="464" r:id="rId13"/>
    <p:sldId id="465" r:id="rId14"/>
    <p:sldId id="466" r:id="rId15"/>
    <p:sldId id="490" r:id="rId16"/>
    <p:sldId id="483" r:id="rId17"/>
    <p:sldId id="495" r:id="rId18"/>
    <p:sldId id="468" r:id="rId19"/>
    <p:sldId id="493" r:id="rId20"/>
    <p:sldId id="469" r:id="rId21"/>
    <p:sldId id="484" r:id="rId22"/>
    <p:sldId id="485" r:id="rId23"/>
    <p:sldId id="486" r:id="rId24"/>
    <p:sldId id="487" r:id="rId25"/>
    <p:sldId id="476" r:id="rId26"/>
    <p:sldId id="488" r:id="rId27"/>
    <p:sldId id="496" r:id="rId28"/>
    <p:sldId id="497" r:id="rId29"/>
    <p:sldId id="499" r:id="rId30"/>
    <p:sldId id="494" r:id="rId31"/>
    <p:sldId id="489" r:id="rId32"/>
    <p:sldId id="477" r:id="rId33"/>
    <p:sldId id="500" r:id="rId34"/>
    <p:sldId id="447"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502"/>
            <p14:sldId id="491"/>
            <p14:sldId id="492"/>
            <p14:sldId id="501"/>
            <p14:sldId id="463"/>
            <p14:sldId id="450"/>
            <p14:sldId id="451"/>
            <p14:sldId id="460"/>
            <p14:sldId id="464"/>
            <p14:sldId id="465"/>
            <p14:sldId id="466"/>
            <p14:sldId id="490"/>
            <p14:sldId id="483"/>
            <p14:sldId id="495"/>
            <p14:sldId id="468"/>
            <p14:sldId id="493"/>
            <p14:sldId id="469"/>
            <p14:sldId id="484"/>
            <p14:sldId id="485"/>
            <p14:sldId id="486"/>
            <p14:sldId id="487"/>
            <p14:sldId id="476"/>
            <p14:sldId id="488"/>
            <p14:sldId id="496"/>
            <p14:sldId id="497"/>
            <p14:sldId id="499"/>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8" d="100"/>
          <a:sy n="68" d="100"/>
        </p:scale>
        <p:origin x="1800" y="3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79" y="1018298"/>
          <a:ext cx="1678798" cy="146748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定义网络</a:t>
          </a:r>
          <a:endParaRPr lang="zh-TW" altLang="en-US" sz="2800" kern="1200" dirty="0"/>
        </a:p>
      </dsp:txBody>
      <dsp:txXfrm>
        <a:off x="842579" y="1238420"/>
        <a:ext cx="818414" cy="1027237"/>
      </dsp:txXfrm>
    </dsp:sp>
    <dsp:sp modelId="{26507422-5EB3-4794-954B-10F5496864B4}">
      <dsp:nvSpPr>
        <dsp:cNvPr id="0" name=""/>
        <dsp:cNvSpPr/>
      </dsp:nvSpPr>
      <dsp:spPr>
        <a:xfrm>
          <a:off x="3179" y="1332339"/>
          <a:ext cx="839399" cy="839399"/>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1</a:t>
          </a:r>
          <a:endParaRPr lang="zh-TW" altLang="en-US" sz="2800" kern="1200" dirty="0"/>
        </a:p>
      </dsp:txBody>
      <dsp:txXfrm>
        <a:off x="126106" y="1455266"/>
        <a:ext cx="593545" cy="593545"/>
      </dsp:txXfrm>
    </dsp:sp>
    <dsp:sp modelId="{63BF4F9E-DFD3-4F32-BB83-EDA34B3186AB}">
      <dsp:nvSpPr>
        <dsp:cNvPr id="0" name=""/>
        <dsp:cNvSpPr/>
      </dsp:nvSpPr>
      <dsp:spPr>
        <a:xfrm>
          <a:off x="2626302" y="1018298"/>
          <a:ext cx="1678798" cy="146748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损失函数</a:t>
          </a:r>
          <a:endParaRPr lang="zh-TW" altLang="en-US" sz="2800" kern="1200" dirty="0"/>
        </a:p>
      </dsp:txBody>
      <dsp:txXfrm>
        <a:off x="3046002" y="1238420"/>
        <a:ext cx="818414" cy="1027237"/>
      </dsp:txXfrm>
    </dsp:sp>
    <dsp:sp modelId="{BD20842E-DDAC-4D2A-81A6-5E7B3DC6A9BA}">
      <dsp:nvSpPr>
        <dsp:cNvPr id="0" name=""/>
        <dsp:cNvSpPr/>
      </dsp:nvSpPr>
      <dsp:spPr>
        <a:xfrm>
          <a:off x="2206603" y="1332339"/>
          <a:ext cx="839399" cy="839399"/>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2</a:t>
          </a:r>
          <a:endParaRPr lang="zh-TW" altLang="en-US" sz="2800" kern="1200" dirty="0"/>
        </a:p>
      </dsp:txBody>
      <dsp:txXfrm>
        <a:off x="2329530" y="1455266"/>
        <a:ext cx="593545" cy="593545"/>
      </dsp:txXfrm>
    </dsp:sp>
    <dsp:sp modelId="{25708548-ACE5-456A-9BB2-8335CF56201B}">
      <dsp:nvSpPr>
        <dsp:cNvPr id="0" name=""/>
        <dsp:cNvSpPr/>
      </dsp:nvSpPr>
      <dsp:spPr>
        <a:xfrm>
          <a:off x="4829726" y="1018298"/>
          <a:ext cx="1678798" cy="146748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优化</a:t>
          </a:r>
          <a:endParaRPr lang="zh-TW" altLang="en-US" sz="2800" kern="1200" dirty="0"/>
        </a:p>
      </dsp:txBody>
      <dsp:txXfrm>
        <a:off x="5249426" y="1238420"/>
        <a:ext cx="818414" cy="1027237"/>
      </dsp:txXfrm>
    </dsp:sp>
    <dsp:sp modelId="{51AD05C7-9BB6-4F43-AAA2-1D0412419A6C}">
      <dsp:nvSpPr>
        <dsp:cNvPr id="0" name=""/>
        <dsp:cNvSpPr/>
      </dsp:nvSpPr>
      <dsp:spPr>
        <a:xfrm>
          <a:off x="4410026" y="1332339"/>
          <a:ext cx="839399" cy="839399"/>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3</a:t>
          </a:r>
          <a:endParaRPr lang="zh-TW" altLang="en-US" sz="2800" kern="1200" dirty="0"/>
        </a:p>
      </dsp:txBody>
      <dsp:txXfrm>
        <a:off x="4532953" y="1455266"/>
        <a:ext cx="593545" cy="59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3/15/2019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Tanh</a:t>
            </a:r>
            <a:r>
              <a:rPr lang="zh-CN" altLang="en-US" dirty="0"/>
              <a:t>函数的输出是零中心化</a:t>
            </a:r>
          </a:p>
          <a:p>
            <a:r>
              <a:rPr lang="zh-CN" altLang="en-US" dirty="0"/>
              <a:t>的（</a:t>
            </a:r>
            <a:r>
              <a:rPr lang="en-US" altLang="zh-CN" dirty="0"/>
              <a:t>zero-centered</a:t>
            </a:r>
            <a:r>
              <a:rPr lang="zh-CN" altLang="en-US" dirty="0"/>
              <a:t>），而</a:t>
            </a:r>
            <a:r>
              <a:rPr lang="en-US" altLang="zh-CN" dirty="0"/>
              <a:t>logistic</a:t>
            </a:r>
            <a:r>
              <a:rPr lang="zh-CN" altLang="en-US" dirty="0"/>
              <a:t>函数的输出恒大于</a:t>
            </a:r>
            <a:r>
              <a:rPr lang="en-US" altLang="zh-CN" dirty="0"/>
              <a:t>0</a:t>
            </a:r>
            <a:r>
              <a:rPr lang="zh-CN" altLang="en-US" dirty="0"/>
              <a:t>。非零中心化的输出会使得</a:t>
            </a:r>
          </a:p>
          <a:p>
            <a:r>
              <a:rPr lang="zh-CN" altLang="en-US" dirty="0"/>
              <a:t>其后一层的神经元的输入发生偏置偏移（</a:t>
            </a:r>
            <a:r>
              <a:rPr lang="en-US" altLang="zh-CN" dirty="0"/>
              <a:t>bias shift</a:t>
            </a:r>
            <a:r>
              <a:rPr lang="zh-CN" altLang="en-US" dirty="0"/>
              <a:t>），并进一步使得梯度下降</a:t>
            </a:r>
          </a:p>
          <a:p>
            <a:r>
              <a:rPr lang="zh-CN" altLang="en-US" dirty="0"/>
              <a:t>的收敛速度变慢。</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16</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20</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29</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 Id="rId4" Type="http://schemas.openxmlformats.org/officeDocument/2006/relationships/image" Target="../media/image21.tmp"/></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tmp"/><Relationship Id="rId4" Type="http://schemas.openxmlformats.org/officeDocument/2006/relationships/image" Target="../media/image28.tm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5.xml"/><Relationship Id="rId7" Type="http://schemas.openxmlformats.org/officeDocument/2006/relationships/image" Target="../media/image9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771.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4.xml"/><Relationship Id="rId4" Type="http://schemas.openxmlformats.org/officeDocument/2006/relationships/image" Target="../media/image34.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nndl/exercise/tree/master/for_chapter_4_%20simple%20neural%20network"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tmp"/><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4.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前馈神经网络</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05200"/>
            <a:ext cx="6128817" cy="1921379"/>
          </a:xfrm>
          <a:prstGeom prst="rect">
            <a:avLst/>
          </a:prstGeom>
        </p:spPr>
      </p:pic>
    </p:spTree>
    <p:extLst>
      <p:ext uri="{BB962C8B-B14F-4D97-AF65-F5344CB8AC3E}">
        <p14:creationId xmlns:p14="http://schemas.microsoft.com/office/powerpoint/2010/main" val="103280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sz="quarter"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064182"/>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给定一个前馈神经网络，我们用下面的记号来描述这样网络。</a:t>
            </a:r>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5400" y="2667000"/>
            <a:ext cx="6258798" cy="3153215"/>
          </a:xfrm>
          <a:prstGeom prst="rect">
            <a:avLst/>
          </a:prstGeom>
        </p:spPr>
      </p:pic>
    </p:spTree>
    <p:extLst>
      <p:ext uri="{BB962C8B-B14F-4D97-AF65-F5344CB8AC3E}">
        <p14:creationId xmlns:p14="http://schemas.microsoft.com/office/powerpoint/2010/main" val="98855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1905000"/>
            <a:ext cx="3029373" cy="57158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33842" y="2709773"/>
            <a:ext cx="1695687" cy="619211"/>
          </a:xfrm>
          <a:prstGeom prst="rect">
            <a:avLst/>
          </a:prstGeom>
        </p:spPr>
      </p:pic>
      <p:pic>
        <p:nvPicPr>
          <p:cNvPr id="6" name="图片 5" descr="屏幕剪辑"/>
          <p:cNvPicPr>
            <a:picLocks noChangeAspect="1"/>
          </p:cNvPicPr>
          <p:nvPr/>
        </p:nvPicPr>
        <p:blipFill rotWithShape="1">
          <a:blip r:embed="rId4">
            <a:extLst>
              <a:ext uri="{28A0092B-C50C-407E-A947-70E740481C1C}">
                <a14:useLocalDpi xmlns:a14="http://schemas.microsoft.com/office/drawing/2010/main"/>
              </a:ext>
            </a:extLst>
          </a:blip>
          <a:srcRect t="1" r="3464" b="16678"/>
          <a:stretch/>
        </p:blipFill>
        <p:spPr>
          <a:xfrm>
            <a:off x="232757" y="4800600"/>
            <a:ext cx="8377843" cy="38100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1143000" y="5012972"/>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728" r="-1556" b="-1235"/>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957" y="2873810"/>
            <a:ext cx="3271243" cy="707590"/>
          </a:xfrm>
          <a:prstGeom prst="rect">
            <a:avLst/>
          </a:prstGeom>
        </p:spPr>
      </p:pic>
      <p:sp>
        <p:nvSpPr>
          <p:cNvPr id="2" name="标题 1"/>
          <p:cNvSpPr>
            <a:spLocks noGrp="1"/>
          </p:cNvSpPr>
          <p:nvPr>
            <p:ph type="title"/>
          </p:nvPr>
        </p:nvSpPr>
        <p:spPr/>
        <p:txBody>
          <a:bodyPr/>
          <a:lstStyle/>
          <a:p>
            <a:r>
              <a:rPr lang="zh-CN" altLang="en-US" dirty="0"/>
              <a:t>应用到机器学习</a:t>
            </a:r>
          </a:p>
        </p:txBody>
      </p:sp>
      <p:cxnSp>
        <p:nvCxnSpPr>
          <p:cNvPr id="7" name="直接连接符 6"/>
          <p:cNvCxnSpPr/>
          <p:nvPr/>
        </p:nvCxnSpPr>
        <p:spPr>
          <a:xfrm>
            <a:off x="4114800" y="350520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5791200" y="4343400"/>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4419600" y="350520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634769" y="358140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2879506" y="4343399"/>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3433504" y="361949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对于多类分类问题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函数进行归一化后可以作为每个类的后验概率。</a:t>
            </a:r>
            <a:endParaRPr lang="en-US" altLang="zh-CN" dirty="0"/>
          </a:p>
          <a:p>
            <a:endParaRPr lang="en-US" altLang="zh-CN" dirty="0"/>
          </a:p>
          <a:p>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048000"/>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93" y="5174137"/>
            <a:ext cx="2825869" cy="480999"/>
          </a:xfrm>
          <a:prstGeom prst="rect">
            <a:avLst/>
          </a:prstGeom>
        </p:spPr>
      </p:pic>
    </p:spTree>
    <p:extLst>
      <p:ext uri="{BB962C8B-B14F-4D97-AF65-F5344CB8AC3E}">
        <p14:creationId xmlns:p14="http://schemas.microsoft.com/office/powerpoint/2010/main" val="33748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352800"/>
            <a:ext cx="4789840" cy="832779"/>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4800600"/>
            <a:ext cx="3040320" cy="725919"/>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567" y="556346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p:spTree>
    <p:extLst>
      <p:ext uri="{BB962C8B-B14F-4D97-AF65-F5344CB8AC3E}">
        <p14:creationId xmlns:p14="http://schemas.microsoft.com/office/powerpoint/2010/main" val="335436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0">
                <a:blip r:embed="rId4"/>
                <a:stretch>
                  <a:fillRect t="-5839" b="-15328"/>
                </a:stretch>
              </a:blipFill>
            </p:spPr>
            <p:txBody>
              <a:bodyPr/>
              <a:lstStyle/>
              <a:p>
                <a:r>
                  <a:rPr lang="zh-TW" altLang="en-US">
                    <a:noFill/>
                  </a:rPr>
                  <a:t> </a:t>
                </a:r>
              </a:p>
            </p:txBody>
          </p:sp>
        </mc:Fallback>
      </mc:AlternateContent>
      <p:sp>
        <p:nvSpPr>
          <p:cNvPr id="26" name="文字方塊 25"/>
          <p:cNvSpPr txBox="1"/>
          <p:nvPr/>
        </p:nvSpPr>
        <p:spPr>
          <a:xfrm>
            <a:off x="5143866" y="458002"/>
            <a:ext cx="3926673" cy="523220"/>
          </a:xfrm>
          <a:prstGeom prst="rect">
            <a:avLst/>
          </a:prstGeom>
          <a:noFill/>
        </p:spPr>
        <p:txBody>
          <a:bodyPr wrap="square" rtlCol="0">
            <a:spAutoFit/>
          </a:bodyPr>
          <a:lstStyle/>
          <a:p>
            <a:r>
              <a:rPr lang="zh-CN" altLang="en-US" sz="2800" dirty="0"/>
              <a:t>网络参数</a:t>
            </a:r>
            <a:r>
              <a:rPr lang="en-US" altLang="zh-CN" sz="2800" dirty="0"/>
              <a:t>w</a:t>
            </a:r>
            <a:endParaRPr lang="zh-TW" altLang="en-US" sz="2800" dirty="0"/>
          </a:p>
        </p:txBody>
      </p:sp>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135" name="方程式" r:id="rId5" imgW="152280" imgH="139680" progId="Equation.3">
                  <p:embed/>
                </p:oleObj>
              </mc:Choice>
              <mc:Fallback>
                <p:oleObj name="方程式" r:id="rId5" imgW="152280" imgH="139680" progId="Equation.3">
                  <p:embed/>
                  <p:pic>
                    <p:nvPicPr>
                      <p:cNvPr id="29" name="Object 12"/>
                      <p:cNvPicPr>
                        <a:picLocks noChangeAspect="1" noChangeArrowheads="1"/>
                      </p:cNvPicPr>
                      <p:nvPr/>
                    </p:nvPicPr>
                    <p:blipFill>
                      <a:blip r:embed="rId6"/>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830777" y="2026757"/>
                <a:ext cx="5203253" cy="1569660"/>
              </a:xfrm>
              <a:prstGeom prst="rect">
                <a:avLst/>
              </a:prstGeom>
              <a:noFill/>
            </p:spPr>
            <p:txBody>
              <a:bodyPr wrap="square" rtlCol="0">
                <a:spAutoFit/>
              </a:bodyPr>
              <a:lstStyle/>
              <a:p>
                <a:pPr marL="457200" indent="-457200">
                  <a:buFont typeface="+mj-lt"/>
                  <a:buAutoNum type="arabicPeriod"/>
                </a:pPr>
                <a:r>
                  <a:rPr lang="zh-CN" altLang="en-US" sz="2400" dirty="0"/>
                  <a:t>初始化</a:t>
                </a:r>
                <a:r>
                  <a:rPr lang="en-US" altLang="zh-CN" sz="2400" dirty="0"/>
                  <a:t>w</a:t>
                </a:r>
              </a:p>
              <a:p>
                <a:pPr marL="457200" indent="-457200">
                  <a:buFont typeface="+mj-lt"/>
                  <a:buAutoNum type="arabicPeriod"/>
                </a:pPr>
                <a:r>
                  <a:rPr lang="zh-CN" altLang="en-US" sz="2400" dirty="0"/>
                  <a:t>重复</a:t>
                </a:r>
                <a:endParaRPr lang="en-US" altLang="zh-CN" sz="2400" dirty="0"/>
              </a:p>
              <a:p>
                <a:pPr marL="914400" lvl="1" indent="-457200">
                  <a:buFont typeface="+mj-lt"/>
                  <a:buAutoNum type="arabicPeriod"/>
                </a:pPr>
                <a:r>
                  <a:rPr lang="zh-CN" altLang="en-US" sz="2400" dirty="0"/>
                  <a:t>计算梯度</a:t>
                </a:r>
                <a:r>
                  <a:rPr lang="en-US" altLang="zh-TW" sz="2400" dirty="0"/>
                  <a:t>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a:p>
                <a:pPr marL="914400" lvl="1" indent="-457200">
                  <a:buFont typeface="+mj-lt"/>
                  <a:buAutoNum type="arabicPeriod"/>
                </a:pPr>
                <a:r>
                  <a:rPr lang="zh-CN" altLang="en-US" sz="2400" dirty="0"/>
                  <a:t>更新参数</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𝛼</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830777" y="2026757"/>
                <a:ext cx="5203253" cy="1569660"/>
              </a:xfrm>
              <a:prstGeom prst="rect">
                <a:avLst/>
              </a:prstGeom>
              <a:blipFill>
                <a:blip r:embed="rId7"/>
                <a:stretch>
                  <a:fillRect l="-1522" t="-3488" b="-55426"/>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925062" y="595030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3631433" y="5127346"/>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85632" y="5019049"/>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4595041" y="598879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4724400" y="5257800"/>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3988570" y="5364414"/>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矩形 2"/>
              <p:cNvSpPr/>
              <p:nvPr/>
            </p:nvSpPr>
            <p:spPr>
              <a:xfrm>
                <a:off x="5334000" y="1427052"/>
                <a:ext cx="3265638" cy="499560"/>
              </a:xfrm>
              <a:prstGeom prst="rect">
                <a:avLst/>
              </a:prstGeom>
            </p:spPr>
            <p:txBody>
              <a:bodyPr wrap="none">
                <a:spAutoFit/>
              </a:bodyPr>
              <a:lstStyle/>
              <a:p>
                <a:r>
                  <a:rPr lang="zh-CN" altLang="en-US" dirty="0">
                    <a:solidFill>
                      <a:srgbClr val="FF0000"/>
                    </a:solidFill>
                  </a:rPr>
                  <a:t>梯度：</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TW" i="1">
                            <a:solidFill>
                              <a:srgbClr val="FF0000"/>
                            </a:solidFill>
                            <a:latin typeface="Cambria Math" panose="02040503050406030204" pitchFamily="18" charset="0"/>
                          </a:rPr>
                          <m:t>𝜕</m:t>
                        </m:r>
                        <m:r>
                          <m:rPr>
                            <m:sty m:val="p"/>
                          </m:rPr>
                          <a:rPr lang="en-US" altLang="zh-CN" i="1">
                            <a:solidFill>
                              <a:srgbClr val="FF0000"/>
                            </a:solidFill>
                            <a:latin typeface="Cambria Math" panose="02040503050406030204" pitchFamily="18" charset="0"/>
                          </a:rPr>
                          <m:t>L</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𝑤</m:t>
                        </m:r>
                        <m:r>
                          <a:rPr lang="en-US" altLang="zh-CN" i="1">
                            <a:solidFill>
                              <a:srgbClr val="FF0000"/>
                            </a:solidFill>
                            <a:latin typeface="Cambria Math" panose="02040503050406030204" pitchFamily="18" charset="0"/>
                          </a:rPr>
                          <m:t>)</m:t>
                        </m:r>
                      </m:num>
                      <m:den>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𝑤</m:t>
                        </m:r>
                      </m:den>
                    </m:f>
                    <m:r>
                      <a:rPr lang="en-US" altLang="zh-TW" b="0" i="1" smtClean="0">
                        <a:solidFill>
                          <a:srgbClr val="FF0000"/>
                        </a:solidFill>
                        <a:latin typeface="Cambria Math" panose="02040503050406030204" pitchFamily="18" charset="0"/>
                      </a:rPr>
                      <m:t>=</m:t>
                    </m:r>
                    <m:func>
                      <m:funcPr>
                        <m:ctrlPr>
                          <a:rPr lang="en-US" altLang="zh-TW" b="0" i="1" smtClean="0">
                            <a:solidFill>
                              <a:srgbClr val="FF0000"/>
                            </a:solidFill>
                            <a:latin typeface="Cambria Math" panose="02040503050406030204" pitchFamily="18" charset="0"/>
                          </a:rPr>
                        </m:ctrlPr>
                      </m:funcPr>
                      <m:fName>
                        <m:limLow>
                          <m:limLowPr>
                            <m:ctrlPr>
                              <a:rPr lang="en-US" altLang="zh-TW" b="0" i="1" smtClean="0">
                                <a:solidFill>
                                  <a:srgbClr val="FF0000"/>
                                </a:solidFill>
                                <a:latin typeface="Cambria Math" panose="02040503050406030204" pitchFamily="18" charset="0"/>
                              </a:rPr>
                            </m:ctrlPr>
                          </m:limLowPr>
                          <m:e>
                            <m:r>
                              <m:rPr>
                                <m:sty m:val="p"/>
                              </m:rPr>
                              <a:rPr lang="en-US" altLang="zh-TW" b="0" i="0" smtClean="0">
                                <a:solidFill>
                                  <a:srgbClr val="FF0000"/>
                                </a:solidFill>
                                <a:latin typeface="Cambria Math" panose="02040503050406030204" pitchFamily="18" charset="0"/>
                              </a:rPr>
                              <m:t>lim</m:t>
                            </m:r>
                          </m:e>
                          <m:lim>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0</m:t>
                            </m:r>
                          </m:lim>
                        </m:limLow>
                      </m:fName>
                      <m:e>
                        <m:f>
                          <m:fPr>
                            <m:ctrlPr>
                              <a:rPr lang="en-US" altLang="zh-TW" i="1">
                                <a:solidFill>
                                  <a:srgbClr val="FF0000"/>
                                </a:solidFill>
                                <a:latin typeface="Cambria Math" panose="02040503050406030204" pitchFamily="18" charset="0"/>
                              </a:rPr>
                            </m:ctrlPr>
                          </m:fPr>
                          <m:num>
                            <m:r>
                              <m:rPr>
                                <m:sty m:val="p"/>
                              </m:rPr>
                              <a:rPr lang="en-US" altLang="zh-TW">
                                <a:solidFill>
                                  <a:srgbClr val="FF0000"/>
                                </a:solidFill>
                                <a:latin typeface="Cambria Math" panose="02040503050406030204" pitchFamily="18" charset="0"/>
                              </a:rPr>
                              <m:t>L</m:t>
                            </m:r>
                            <m:r>
                              <a:rPr lang="en-US" altLang="zh-TW">
                                <a:solidFill>
                                  <a:srgbClr val="FF0000"/>
                                </a:solidFill>
                                <a:latin typeface="Cambria Math" panose="02040503050406030204" pitchFamily="18" charset="0"/>
                              </a:rPr>
                              <m:t>(</m:t>
                            </m:r>
                            <m:r>
                              <m:rPr>
                                <m:sty m:val="p"/>
                              </m:rPr>
                              <a:rPr lang="en-US" altLang="zh-TW">
                                <a:solidFill>
                                  <a:srgbClr val="FF0000"/>
                                </a:solidFill>
                                <a:latin typeface="Cambria Math" panose="02040503050406030204" pitchFamily="18" charset="0"/>
                              </a:rPr>
                              <m:t>w</m:t>
                            </m:r>
                            <m:r>
                              <a:rPr lang="en-US" altLang="zh-TW">
                                <a:solidFill>
                                  <a:srgbClr val="FF0000"/>
                                </a:solidFill>
                                <a:latin typeface="Cambria Math" panose="02040503050406030204" pitchFamily="18" charset="0"/>
                              </a:rPr>
                              <m:t>+</m:t>
                            </m:r>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a:solidFill>
                                  <a:srgbClr val="FF0000"/>
                                </a:solidFill>
                                <a:latin typeface="Cambria Math" panose="02040503050406030204" pitchFamily="18" charset="0"/>
                              </a:rPr>
                              <m:t>)</m:t>
                            </m:r>
                          </m:num>
                          <m:den>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den>
                        </m:f>
                      </m:e>
                    </m:func>
                  </m:oMath>
                </a14:m>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334000" y="1427052"/>
                <a:ext cx="3265638" cy="499560"/>
              </a:xfrm>
              <a:prstGeom prst="rect">
                <a:avLst/>
              </a:prstGeom>
              <a:blipFill>
                <a:blip r:embed="rId8"/>
                <a:stretch>
                  <a:fillRect l="-1493" b="-8537"/>
                </a:stretch>
              </a:blipFill>
            </p:spPr>
            <p:txBody>
              <a:bodyPr/>
              <a:lstStyle/>
              <a:p>
                <a:r>
                  <a:rPr lang="zh-CN" altLang="en-US">
                    <a:noFill/>
                  </a:rPr>
                  <a:t> </a:t>
                </a:r>
              </a:p>
            </p:txBody>
          </p:sp>
        </mc:Fallback>
      </mc:AlternateContent>
      <p:sp>
        <p:nvSpPr>
          <p:cNvPr id="23" name="左大括弧 38"/>
          <p:cNvSpPr/>
          <p:nvPr/>
        </p:nvSpPr>
        <p:spPr>
          <a:xfrm rot="5400000">
            <a:off x="5222318" y="5317796"/>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3" name="直線接點 31"/>
          <p:cNvCxnSpPr/>
          <p:nvPr/>
        </p:nvCxnSpPr>
        <p:spPr>
          <a:xfrm>
            <a:off x="6019800" y="5909367"/>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5876499" y="604620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23"/>
          <p:cNvCxnSpPr/>
          <p:nvPr/>
        </p:nvCxnSpPr>
        <p:spPr>
          <a:xfrm>
            <a:off x="4049079" y="4876008"/>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sz="quarter"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r>
              <a:rPr lang="zh-CN" altLang="en-US" dirty="0"/>
              <a:t>略，详见</a:t>
            </a:r>
            <a:r>
              <a:rPr lang="en-US" altLang="zh-CN" dirty="0"/>
              <a:t>4.4</a:t>
            </a:r>
            <a:r>
              <a:rPr lang="zh-CN" altLang="en-US" dirty="0"/>
              <a:t>节</a:t>
            </a:r>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xmlns:a14="http://schemas.microsoft.com/office/drawing/2010/main">
        <mc:Choice Requires="a14">
          <p:sp>
            <p:nvSpPr>
              <p:cNvPr id="4" name="文本框 3"/>
              <p:cNvSpPr txBox="1"/>
              <p:nvPr/>
            </p:nvSpPr>
            <p:spPr>
              <a:xfrm flipH="1">
                <a:off x="533400" y="2362200"/>
                <a:ext cx="7922741" cy="677045"/>
              </a:xfrm>
              <a:prstGeom prst="rect">
                <a:avLst/>
              </a:prstGeom>
              <a:noFill/>
            </p:spPr>
            <p:txBody>
              <a:bodyPr wrap="square" rtlCol="0">
                <a:spAutoFit/>
              </a:bodyPr>
              <a:lstStyle/>
              <a:p>
                <a:pPr algn="ct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𝑦</m:t>
                    </m:r>
                    <m:r>
                      <a:rPr lang="en-US" altLang="zh-CN" sz="2400" i="1" smtClean="0">
                        <a:solidFill>
                          <a:srgbClr val="FF0000"/>
                        </a:solidFill>
                        <a:latin typeface="Cambria Math" panose="02040503050406030204" pitchFamily="18" charset="0"/>
                        <a:ea typeface="Cambria Math" panose="02040503050406030204" pitchFamily="18" charset="0"/>
                      </a:rPr>
                      <m:t>=</m:t>
                    </m:r>
                    <m:r>
                      <a:rPr lang="en-US" altLang="zh-CN" sz="2400" i="1" smtClean="0">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smtClean="0">
                            <a:solidFill>
                              <a:srgbClr val="FF0000"/>
                            </a:solidFill>
                            <a:latin typeface="Cambria Math" panose="02040503050406030204" pitchFamily="18" charset="0"/>
                          </a:rPr>
                        </m:ctrlPr>
                      </m:fPr>
                      <m:num>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𝑦</m:t>
                        </m:r>
                      </m:num>
                      <m:den>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flipH="1">
                <a:off x="533400" y="2362200"/>
                <a:ext cx="7922741" cy="677045"/>
              </a:xfrm>
              <a:prstGeom prst="rect">
                <a:avLst/>
              </a:prstGeom>
              <a:blipFill>
                <a:blip r:embed="rId2"/>
                <a:stretch>
                  <a:fillRect b="-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自动微分与计算图</a:t>
            </a:r>
          </a:p>
        </p:txBody>
      </p:sp>
      <p:sp>
        <p:nvSpPr>
          <p:cNvPr id="3" name="内容占位符 2"/>
          <p:cNvSpPr>
            <a:spLocks noGrp="1"/>
          </p:cNvSpPr>
          <p:nvPr>
            <p:ph sz="quarter" idx="1"/>
          </p:nvPr>
        </p:nvSpPr>
        <p:spPr/>
        <p:txBody>
          <a:bodyPr/>
          <a:lstStyle/>
          <a:p>
            <a:r>
              <a:rPr lang="zh-CN" altLang="en-US" dirty="0"/>
              <a:t>自动微分也是利用链式法则来自动计算一个复合函数的梯度。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146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472" y="5055197"/>
            <a:ext cx="5424055" cy="1288830"/>
          </a:xfrm>
          <a:prstGeom prst="rect">
            <a:avLst/>
          </a:prstGeom>
        </p:spPr>
      </p:pic>
      <p:sp>
        <p:nvSpPr>
          <p:cNvPr id="8" name="矩形 7"/>
          <p:cNvSpPr/>
          <p:nvPr/>
        </p:nvSpPr>
        <p:spPr>
          <a:xfrm>
            <a:off x="381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sz="quarter"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p>
        </p:txBody>
      </p:sp>
    </p:spTree>
    <p:extLst>
      <p:ext uri="{BB962C8B-B14F-4D97-AF65-F5344CB8AC3E}">
        <p14:creationId xmlns:p14="http://schemas.microsoft.com/office/powerpoint/2010/main" val="158047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p>
        </p:txBody>
      </p:sp>
      <p:sp>
        <p:nvSpPr>
          <p:cNvPr id="3" name="内容占位符 2"/>
          <p:cNvSpPr>
            <a:spLocks noGrp="1"/>
          </p:cNvSpPr>
          <p:nvPr>
            <p:ph sz="quarter" idx="1"/>
          </p:nvPr>
        </p:nvSpPr>
        <p:spPr/>
        <p:txBody>
          <a:bodyPr/>
          <a:lstStyle/>
          <a:p>
            <a:r>
              <a:rPr lang="zh-CN" altLang="en-US" sz="3200" dirty="0"/>
              <a:t>前馈神经网络的训练过程可以分为以下三步</a:t>
            </a:r>
          </a:p>
          <a:p>
            <a:pPr lvl="1"/>
            <a:r>
              <a:rPr lang="zh-CN" altLang="en-US" sz="2800" dirty="0">
                <a:solidFill>
                  <a:srgbClr val="FF0000"/>
                </a:solidFill>
              </a:rPr>
              <a:t>前向计算</a:t>
            </a:r>
            <a:r>
              <a:rPr lang="zh-CN" altLang="en-US" sz="2800" dirty="0"/>
              <a:t>每一层的状态和激活值，直到最后一层</a:t>
            </a:r>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p>
        </p:txBody>
      </p:sp>
    </p:spTree>
    <p:extLst>
      <p:ext uri="{BB962C8B-B14F-4D97-AF65-F5344CB8AC3E}">
        <p14:creationId xmlns:p14="http://schemas.microsoft.com/office/powerpoint/2010/main" val="3440884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extLst>
      <p:ext uri="{BB962C8B-B14F-4D97-AF65-F5344CB8AC3E}">
        <p14:creationId xmlns:p14="http://schemas.microsoft.com/office/powerpoint/2010/main" val="3072051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391400" cy="5182618"/>
          </a:xfrm>
          <a:prstGeom prst="rect">
            <a:avLst/>
          </a:prstGeom>
        </p:spPr>
      </p:pic>
    </p:spTree>
    <p:extLst>
      <p:ext uri="{BB962C8B-B14F-4D97-AF65-F5344CB8AC3E}">
        <p14:creationId xmlns:p14="http://schemas.microsoft.com/office/powerpoint/2010/main" val="2025964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optimizer='</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nvPr>
        </p:nvGraphicFramePr>
        <p:xfrm>
          <a:off x="901148" y="545557"/>
          <a:ext cx="6511705" cy="350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52400" y="3276600"/>
            <a:ext cx="4621778"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48" y="3832950"/>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人工神经元</a:t>
            </a:r>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905000" y="1828800"/>
            <a:ext cx="4990271" cy="3641725"/>
          </a:xfrm>
        </p:spPr>
      </p:pic>
    </p:spTree>
    <p:extLst>
      <p:ext uri="{BB962C8B-B14F-4D97-AF65-F5344CB8AC3E}">
        <p14:creationId xmlns:p14="http://schemas.microsoft.com/office/powerpoint/2010/main" val="1849516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t>非凸优化问题：即存在局部最优而非全局最优解，影响迭代</a:t>
            </a:r>
          </a:p>
          <a:p>
            <a:pPr lvl="1"/>
            <a:r>
              <a:rPr lang="zh-CN" altLang="en-US" dirty="0"/>
              <a:t>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287308"/>
            <a:ext cx="4463260" cy="1937708"/>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flipH="1">
                <a:off x="1828800" y="2129896"/>
                <a:ext cx="5027141" cy="1848904"/>
              </a:xfrm>
              <a:prstGeom prst="rect">
                <a:avLst/>
              </a:prstGeom>
              <a:noFill/>
            </p:spPr>
            <p:txBody>
              <a:bodyPr wrap="square" rtlCol="0">
                <a:spAutoFit/>
              </a:bodyPr>
              <a:lstStyle/>
              <a:p>
                <a:pPr algn="ct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𝑦</m:t>
                    </m:r>
                    <m:r>
                      <a:rPr lang="en-US" altLang="zh-CN" sz="2800" i="1" smtClean="0">
                        <a:latin typeface="Cambria Math" panose="02040503050406030204" pitchFamily="18" charset="0"/>
                        <a:ea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smtClean="0">
                              <a:latin typeface="Cambria Math" panose="02040503050406030204" pitchFamily="18" charset="0"/>
                            </a:rPr>
                          </m:ctrlPr>
                        </m:fPr>
                        <m:num>
                          <m:r>
                            <a:rPr lang="en-US" altLang="zh-CN" sz="2800" i="1" smtClean="0">
                              <a:latin typeface="Cambria Math" panose="02040503050406030204" pitchFamily="18" charset="0"/>
                            </a:rPr>
                            <m:t>𝜕</m:t>
                          </m:r>
                          <m:r>
                            <a:rPr lang="en-US" altLang="zh-CN" sz="2800" i="1" smtClean="0">
                              <a:latin typeface="Cambria Math" panose="02040503050406030204" pitchFamily="18" charset="0"/>
                            </a:rPr>
                            <m:t>𝑦</m:t>
                          </m:r>
                        </m:num>
                        <m:den>
                          <m:r>
                            <a:rPr lang="en-US" altLang="zh-CN" sz="2800" i="1" smtClean="0">
                              <a:latin typeface="Cambria Math" panose="02040503050406030204" pitchFamily="18" charset="0"/>
                            </a:rPr>
                            <m:t>𝜕</m:t>
                          </m:r>
                          <m:r>
                            <a:rPr lang="en-US" altLang="zh-CN" sz="2800" i="1" smtClean="0">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flipH="1">
                <a:off x="1828800" y="2129896"/>
                <a:ext cx="5027141" cy="18489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sz="quarter" idx="1"/>
          </p:nvPr>
        </p:nvSpPr>
        <p:spPr/>
        <p:txBody>
          <a:bodyPr/>
          <a:lstStyle/>
          <a:p>
            <a:r>
              <a:rPr lang="en-US" altLang="zh-CN" dirty="0"/>
              <a:t>1. </a:t>
            </a:r>
            <a:r>
              <a:rPr lang="zh-CN" altLang="en-US" dirty="0"/>
              <a:t>实现</a:t>
            </a:r>
            <a:endParaRPr lang="en-US" altLang="zh-CN" dirty="0"/>
          </a:p>
          <a:p>
            <a:pPr lvl="1"/>
            <a:r>
              <a:rPr lang="zh-CN" altLang="en-US" dirty="0"/>
              <a:t>使用</a:t>
            </a:r>
            <a:r>
              <a:rPr lang="en-US" altLang="zh-CN" dirty="0" err="1"/>
              <a:t>Numpy</a:t>
            </a:r>
            <a:r>
              <a:rPr lang="zh-CN" altLang="en-US" dirty="0"/>
              <a:t>实现前馈神经网络</a:t>
            </a:r>
            <a:endParaRPr lang="en-US" altLang="zh-CN" dirty="0"/>
          </a:p>
          <a:p>
            <a:r>
              <a:rPr lang="en-US" altLang="zh-CN" dirty="0"/>
              <a:t>2. </a:t>
            </a:r>
            <a:r>
              <a:rPr lang="zh-CN" altLang="en-US" dirty="0"/>
              <a:t>函数拟合</a:t>
            </a:r>
            <a:endParaRPr lang="en-US" altLang="zh-CN" dirty="0"/>
          </a:p>
          <a:p>
            <a:pPr lvl="1"/>
            <a:r>
              <a:rPr lang="zh-CN" altLang="en-US" dirty="0"/>
              <a:t>理论和实验证明，一个两层的</a:t>
            </a:r>
            <a:r>
              <a:rPr lang="en-US" altLang="zh-CN" dirty="0" err="1"/>
              <a:t>ReLU</a:t>
            </a:r>
            <a:r>
              <a:rPr lang="zh-CN" altLang="en-US" dirty="0"/>
              <a:t>网络可以模拟任何函数</a:t>
            </a:r>
            <a:endParaRPr lang="en-US" altLang="zh-CN" dirty="0"/>
          </a:p>
          <a:p>
            <a:endParaRPr lang="en-US" altLang="zh-CN" dirty="0"/>
          </a:p>
          <a:p>
            <a:r>
              <a:rPr lang="en-US" altLang="zh-CN" sz="2400" dirty="0">
                <a:hlinkClick r:id="rId2"/>
              </a:rPr>
              <a:t>https://github.com/nndl/exercise/tree/master/for_chapter_4_%20simple%20neural%20network</a:t>
            </a:r>
            <a:endParaRPr lang="en-US" altLang="zh-CN" sz="2400" dirty="0"/>
          </a:p>
          <a:p>
            <a:endParaRPr lang="zh-CN" altLang="en-US" dirty="0"/>
          </a:p>
        </p:txBody>
      </p:sp>
    </p:spTree>
    <p:extLst>
      <p:ext uri="{BB962C8B-B14F-4D97-AF65-F5344CB8AC3E}">
        <p14:creationId xmlns:p14="http://schemas.microsoft.com/office/powerpoint/2010/main" val="2196806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BC911-2219-4A8F-B197-119C16218CD3}"/>
              </a:ext>
            </a:extLst>
          </p:cNvPr>
          <p:cNvSpPr>
            <a:spLocks noGrp="1"/>
          </p:cNvSpPr>
          <p:nvPr>
            <p:ph type="title"/>
          </p:nvPr>
        </p:nvSpPr>
        <p:spPr/>
        <p:txBody>
          <a:bodyPr/>
          <a:lstStyle/>
          <a:p>
            <a:r>
              <a:rPr lang="zh-CN" altLang="en-US" dirty="0"/>
              <a:t>激活函数的性质</a:t>
            </a:r>
          </a:p>
        </p:txBody>
      </p:sp>
      <p:sp>
        <p:nvSpPr>
          <p:cNvPr id="3" name="内容占位符 2">
            <a:extLst>
              <a:ext uri="{FF2B5EF4-FFF2-40B4-BE49-F238E27FC236}">
                <a16:creationId xmlns:a16="http://schemas.microsoft.com/office/drawing/2014/main" id="{0DC6B594-104B-4694-A05B-3F355C9FAC99}"/>
              </a:ext>
            </a:extLst>
          </p:cNvPr>
          <p:cNvSpPr>
            <a:spLocks noGrp="1"/>
          </p:cNvSpPr>
          <p:nvPr>
            <p:ph sz="quarter" idx="1"/>
          </p:nvPr>
        </p:nvSpPr>
        <p:spPr/>
        <p:txBody>
          <a:bodyPr/>
          <a:lstStyle/>
          <a:p>
            <a:r>
              <a:rPr lang="zh-CN" altLang="en-US" dirty="0"/>
              <a:t>连续并可导（允许少数点上不可导）的非线性函数。可导的激活函数可以直接利用数值优化的方法来学习网络参数</a:t>
            </a:r>
            <a:endParaRPr lang="en-US" altLang="zh-CN" dirty="0"/>
          </a:p>
          <a:p>
            <a:endParaRPr lang="en-US" altLang="zh-CN" dirty="0"/>
          </a:p>
          <a:p>
            <a:r>
              <a:rPr lang="zh-CN" altLang="en-US" dirty="0"/>
              <a:t>激活函数及其导函数要尽可能的简单，有利于提高网络计算效率。  </a:t>
            </a:r>
            <a:endParaRPr lang="en-US" altLang="zh-CN" dirty="0"/>
          </a:p>
          <a:p>
            <a:endParaRPr lang="en-US" altLang="zh-CN" dirty="0"/>
          </a:p>
          <a:p>
            <a:r>
              <a:rPr lang="zh-CN" altLang="en-US" dirty="0"/>
              <a:t>激活函数的导函数的值域要在一个合适的区间内，不能太大也不能太小，否则会影响训练的效率和稳定性。</a:t>
            </a:r>
          </a:p>
        </p:txBody>
      </p:sp>
    </p:spTree>
    <p:extLst>
      <p:ext uri="{BB962C8B-B14F-4D97-AF65-F5344CB8AC3E}">
        <p14:creationId xmlns:p14="http://schemas.microsoft.com/office/powerpoint/2010/main" val="42820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30" y="2286000"/>
            <a:ext cx="1578470" cy="53341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581400"/>
            <a:ext cx="2269731" cy="478984"/>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1905000"/>
            <a:ext cx="3810000" cy="2938738"/>
          </a:xfrm>
          <a:prstGeom prst="rect">
            <a:avLst/>
          </a:prstGeom>
        </p:spPr>
      </p:pic>
    </p:spTree>
    <p:extLst>
      <p:ext uri="{BB962C8B-B14F-4D97-AF65-F5344CB8AC3E}">
        <p14:creationId xmlns:p14="http://schemas.microsoft.com/office/powerpoint/2010/main" val="200653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1643800" cy="919575"/>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82" y="2302771"/>
            <a:ext cx="2759611" cy="93262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48" y="3246991"/>
            <a:ext cx="2503798" cy="895898"/>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847" y="4191000"/>
            <a:ext cx="2737847" cy="848776"/>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1831387"/>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5208217"/>
            <a:ext cx="2060069" cy="261916"/>
          </a:xfrm>
          <a:prstGeom prst="rect">
            <a:avLst/>
          </a:prstGeom>
        </p:spPr>
      </p:pic>
    </p:spTree>
    <p:extLst>
      <p:ext uri="{BB962C8B-B14F-4D97-AF65-F5344CB8AC3E}">
        <p14:creationId xmlns:p14="http://schemas.microsoft.com/office/powerpoint/2010/main" val="318232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B9B12-1B7B-43CA-AC38-BB3021645BB5}"/>
              </a:ext>
            </a:extLst>
          </p:cNvPr>
          <p:cNvSpPr>
            <a:spLocks noGrp="1"/>
          </p:cNvSpPr>
          <p:nvPr>
            <p:ph type="title"/>
          </p:nvPr>
        </p:nvSpPr>
        <p:spPr/>
        <p:txBody>
          <a:bodyPr/>
          <a:lstStyle/>
          <a:p>
            <a:r>
              <a:rPr lang="zh-CN" altLang="en-US" dirty="0"/>
              <a:t>常见激活函数</a:t>
            </a:r>
          </a:p>
        </p:txBody>
      </p:sp>
      <p:pic>
        <p:nvPicPr>
          <p:cNvPr id="4" name="图片 3">
            <a:extLst>
              <a:ext uri="{FF2B5EF4-FFF2-40B4-BE49-F238E27FC236}">
                <a16:creationId xmlns:a16="http://schemas.microsoft.com/office/drawing/2014/main" id="{47841044-17CE-4BE5-9585-BAC0FC5C0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057400"/>
            <a:ext cx="5486400" cy="3916218"/>
          </a:xfrm>
          <a:prstGeom prst="rect">
            <a:avLst/>
          </a:prstGeom>
        </p:spPr>
      </p:pic>
      <p:sp>
        <p:nvSpPr>
          <p:cNvPr id="5" name="矩形 4">
            <a:extLst>
              <a:ext uri="{FF2B5EF4-FFF2-40B4-BE49-F238E27FC236}">
                <a16:creationId xmlns:a16="http://schemas.microsoft.com/office/drawing/2014/main" id="{D73D2517-005C-4B67-AB77-A5F034848FD7}"/>
              </a:ext>
            </a:extLst>
          </p:cNvPr>
          <p:cNvSpPr/>
          <p:nvPr/>
        </p:nvSpPr>
        <p:spPr>
          <a:xfrm>
            <a:off x="609600" y="1535668"/>
            <a:ext cx="1622560" cy="461665"/>
          </a:xfrm>
          <a:prstGeom prst="rect">
            <a:avLst/>
          </a:prstGeom>
        </p:spPr>
        <p:txBody>
          <a:bodyPr wrap="none">
            <a:spAutoFit/>
          </a:bodyPr>
          <a:lstStyle/>
          <a:p>
            <a:r>
              <a:rPr lang="zh-CN" altLang="en-US" sz="2400" dirty="0"/>
              <a:t>Swish函数</a:t>
            </a:r>
          </a:p>
        </p:txBody>
      </p:sp>
      <p:pic>
        <p:nvPicPr>
          <p:cNvPr id="7" name="图片 6">
            <a:extLst>
              <a:ext uri="{FF2B5EF4-FFF2-40B4-BE49-F238E27FC236}">
                <a16:creationId xmlns:a16="http://schemas.microsoft.com/office/drawing/2014/main" id="{7B89587D-5576-4414-8F3E-98A1CDDE8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535668"/>
            <a:ext cx="3149947" cy="499588"/>
          </a:xfrm>
          <a:prstGeom prst="rect">
            <a:avLst/>
          </a:prstGeom>
        </p:spPr>
      </p:pic>
    </p:spTree>
    <p:extLst>
      <p:ext uri="{BB962C8B-B14F-4D97-AF65-F5344CB8AC3E}">
        <p14:creationId xmlns:p14="http://schemas.microsoft.com/office/powerpoint/2010/main" val="316997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5925036" cy="2794941"/>
          </a:xfrm>
          <a:prstGeom prst="rect">
            <a:avLst/>
          </a:prstGeom>
        </p:spPr>
      </p:pic>
    </p:spTree>
    <p:extLst>
      <p:ext uri="{BB962C8B-B14F-4D97-AF65-F5344CB8AC3E}">
        <p14:creationId xmlns:p14="http://schemas.microsoft.com/office/powerpoint/2010/main" val="378535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17717</TotalTime>
  <Words>1372</Words>
  <Application>Microsoft Office PowerPoint</Application>
  <PresentationFormat>全屏显示(4:3)</PresentationFormat>
  <Paragraphs>183</Paragraphs>
  <Slides>34</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8" baseType="lpstr">
      <vt:lpstr>新細明體</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前馈神经网络</vt:lpstr>
      <vt:lpstr>生物神经元</vt:lpstr>
      <vt:lpstr>人工神经元</vt:lpstr>
      <vt:lpstr>激活函数的性质</vt:lpstr>
      <vt:lpstr>常见激活函数</vt:lpstr>
      <vt:lpstr>常见激活函数</vt:lpstr>
      <vt:lpstr>常见激活函数</vt:lpstr>
      <vt:lpstr>常见激活函数及其导数</vt:lpstr>
      <vt:lpstr>人工神经网络</vt:lpstr>
      <vt:lpstr>人工神经网络</vt:lpstr>
      <vt:lpstr>前馈神经网络</vt:lpstr>
      <vt:lpstr>网络结构</vt:lpstr>
      <vt:lpstr>前馈网络</vt:lpstr>
      <vt:lpstr>前馈网络</vt:lpstr>
      <vt:lpstr>深层前馈神经网络</vt:lpstr>
      <vt:lpstr>通用近似定理</vt:lpstr>
      <vt:lpstr>应用到机器学习</vt:lpstr>
      <vt:lpstr>应用到机器学习</vt:lpstr>
      <vt:lpstr>参数学习</vt:lpstr>
      <vt:lpstr>梯度下降</vt:lpstr>
      <vt:lpstr>如何计算梯度？</vt:lpstr>
      <vt:lpstr>自动微分与计算图</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1833</cp:revision>
  <dcterms:created xsi:type="dcterms:W3CDTF">2009-03-19T21:17:53Z</dcterms:created>
  <dcterms:modified xsi:type="dcterms:W3CDTF">2019-03-15T04:22:23Z</dcterms:modified>
</cp:coreProperties>
</file>