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8EECF-1D80-4C46-B43B-EE754C2096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60CD45-B093-4B09-ACAE-C9C074AFF223}">
      <dgm:prSet/>
      <dgm:spPr/>
      <dgm:t>
        <a:bodyPr/>
        <a:lstStyle/>
        <a:p>
          <a:r>
            <a:rPr lang="en-US" dirty="0"/>
            <a:t>Les medicaments ne </a:t>
          </a:r>
          <a:r>
            <a:rPr lang="en-US" dirty="0" err="1"/>
            <a:t>sont</a:t>
          </a:r>
          <a:r>
            <a:rPr lang="en-US" dirty="0"/>
            <a:t> pas les </a:t>
          </a:r>
          <a:r>
            <a:rPr lang="en-US" dirty="0" err="1"/>
            <a:t>même</a:t>
          </a:r>
          <a:r>
            <a:rPr lang="en-US" dirty="0"/>
            <a:t> </a:t>
          </a:r>
          <a:r>
            <a:rPr lang="en-US" dirty="0" err="1"/>
            <a:t>suivants</a:t>
          </a:r>
          <a:r>
            <a:rPr lang="en-US" dirty="0"/>
            <a:t> les pays</a:t>
          </a:r>
        </a:p>
      </dgm:t>
    </dgm:pt>
    <dgm:pt modelId="{EAB5BE4B-D8F9-491F-B46C-5723DFB18B3A}" type="parTrans" cxnId="{88A01EE8-DA18-4FE6-931A-7F827E0098A2}">
      <dgm:prSet/>
      <dgm:spPr/>
      <dgm:t>
        <a:bodyPr/>
        <a:lstStyle/>
        <a:p>
          <a:endParaRPr lang="en-US"/>
        </a:p>
      </dgm:t>
    </dgm:pt>
    <dgm:pt modelId="{5AFCD268-A6F0-4D13-BB4A-B004B544C170}" type="sibTrans" cxnId="{88A01EE8-DA18-4FE6-931A-7F827E0098A2}">
      <dgm:prSet/>
      <dgm:spPr/>
      <dgm:t>
        <a:bodyPr/>
        <a:lstStyle/>
        <a:p>
          <a:endParaRPr lang="en-US"/>
        </a:p>
      </dgm:t>
    </dgm:pt>
    <dgm:pt modelId="{6CD62B36-6B0D-46B7-A4F1-45E2088EA606}">
      <dgm:prSet/>
      <dgm:spPr/>
      <dgm:t>
        <a:bodyPr/>
        <a:lstStyle/>
        <a:p>
          <a:r>
            <a:rPr lang="en-US" dirty="0"/>
            <a:t>On ne parle pas </a:t>
          </a:r>
          <a:r>
            <a:rPr lang="en-US" dirty="0" err="1"/>
            <a:t>toujours</a:t>
          </a:r>
          <a:r>
            <a:rPr lang="en-US" dirty="0"/>
            <a:t> la langue du pays</a:t>
          </a:r>
        </a:p>
      </dgm:t>
    </dgm:pt>
    <dgm:pt modelId="{9F7DD3CC-693C-4867-9EB1-044204D8F944}" type="parTrans" cxnId="{2869DEA3-51B9-4BF9-9CC7-C86C88B36FDD}">
      <dgm:prSet/>
      <dgm:spPr/>
      <dgm:t>
        <a:bodyPr/>
        <a:lstStyle/>
        <a:p>
          <a:endParaRPr lang="en-US"/>
        </a:p>
      </dgm:t>
    </dgm:pt>
    <dgm:pt modelId="{7088ABB3-5808-4E3E-9F82-F6347DFDCE04}" type="sibTrans" cxnId="{2869DEA3-51B9-4BF9-9CC7-C86C88B36FDD}">
      <dgm:prSet/>
      <dgm:spPr/>
      <dgm:t>
        <a:bodyPr/>
        <a:lstStyle/>
        <a:p>
          <a:endParaRPr lang="en-US"/>
        </a:p>
      </dgm:t>
    </dgm:pt>
    <dgm:pt modelId="{1C748930-F29E-4BEE-825D-4EB8D2D26D23}" type="pres">
      <dgm:prSet presAssocID="{FBD8EECF-1D80-4C46-B43B-EE754C20961B}" presName="linear" presStyleCnt="0">
        <dgm:presLayoutVars>
          <dgm:animLvl val="lvl"/>
          <dgm:resizeHandles val="exact"/>
        </dgm:presLayoutVars>
      </dgm:prSet>
      <dgm:spPr/>
    </dgm:pt>
    <dgm:pt modelId="{3C31CFBB-8DB0-4942-8C6A-7ED4BD2625C1}" type="pres">
      <dgm:prSet presAssocID="{5960CD45-B093-4B09-ACAE-C9C074AFF2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B7CCC3-1C4C-44D8-999B-5F1FFF187E62}" type="pres">
      <dgm:prSet presAssocID="{5AFCD268-A6F0-4D13-BB4A-B004B544C170}" presName="spacer" presStyleCnt="0"/>
      <dgm:spPr/>
    </dgm:pt>
    <dgm:pt modelId="{180B1F5C-0B95-4872-9C4B-2A4D3805F4E9}" type="pres">
      <dgm:prSet presAssocID="{6CD62B36-6B0D-46B7-A4F1-45E2088EA60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69DEA3-51B9-4BF9-9CC7-C86C88B36FDD}" srcId="{FBD8EECF-1D80-4C46-B43B-EE754C20961B}" destId="{6CD62B36-6B0D-46B7-A4F1-45E2088EA606}" srcOrd="1" destOrd="0" parTransId="{9F7DD3CC-693C-4867-9EB1-044204D8F944}" sibTransId="{7088ABB3-5808-4E3E-9F82-F6347DFDCE04}"/>
    <dgm:cxn modelId="{F72435A5-452C-4D37-A29E-B5A3DBE82179}" type="presOf" srcId="{6CD62B36-6B0D-46B7-A4F1-45E2088EA606}" destId="{180B1F5C-0B95-4872-9C4B-2A4D3805F4E9}" srcOrd="0" destOrd="0" presId="urn:microsoft.com/office/officeart/2005/8/layout/vList2"/>
    <dgm:cxn modelId="{62D104BB-ED32-4F8C-A4C0-2A453DE9F34A}" type="presOf" srcId="{5960CD45-B093-4B09-ACAE-C9C074AFF223}" destId="{3C31CFBB-8DB0-4942-8C6A-7ED4BD2625C1}" srcOrd="0" destOrd="0" presId="urn:microsoft.com/office/officeart/2005/8/layout/vList2"/>
    <dgm:cxn modelId="{711335E3-2702-45BA-8137-8676ADAA2079}" type="presOf" srcId="{FBD8EECF-1D80-4C46-B43B-EE754C20961B}" destId="{1C748930-F29E-4BEE-825D-4EB8D2D26D23}" srcOrd="0" destOrd="0" presId="urn:microsoft.com/office/officeart/2005/8/layout/vList2"/>
    <dgm:cxn modelId="{88A01EE8-DA18-4FE6-931A-7F827E0098A2}" srcId="{FBD8EECF-1D80-4C46-B43B-EE754C20961B}" destId="{5960CD45-B093-4B09-ACAE-C9C074AFF223}" srcOrd="0" destOrd="0" parTransId="{EAB5BE4B-D8F9-491F-B46C-5723DFB18B3A}" sibTransId="{5AFCD268-A6F0-4D13-BB4A-B004B544C170}"/>
    <dgm:cxn modelId="{6D3CAD68-8618-4DAD-88B4-E5549C34E619}" type="presParOf" srcId="{1C748930-F29E-4BEE-825D-4EB8D2D26D23}" destId="{3C31CFBB-8DB0-4942-8C6A-7ED4BD2625C1}" srcOrd="0" destOrd="0" presId="urn:microsoft.com/office/officeart/2005/8/layout/vList2"/>
    <dgm:cxn modelId="{B1594D21-B486-4AA5-8DFD-812313D9ADB3}" type="presParOf" srcId="{1C748930-F29E-4BEE-825D-4EB8D2D26D23}" destId="{27B7CCC3-1C4C-44D8-999B-5F1FFF187E62}" srcOrd="1" destOrd="0" presId="urn:microsoft.com/office/officeart/2005/8/layout/vList2"/>
    <dgm:cxn modelId="{DA816333-2432-4242-A3BC-AF070B2FCFDB}" type="presParOf" srcId="{1C748930-F29E-4BEE-825D-4EB8D2D26D23}" destId="{180B1F5C-0B95-4872-9C4B-2A4D3805F4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645C7-189F-472D-B620-B1711AB57C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08D6CD-BC9B-4625-9EF4-E6ADF96B2A13}">
      <dgm:prSet/>
      <dgm:spPr/>
      <dgm:t>
        <a:bodyPr/>
        <a:lstStyle/>
        <a:p>
          <a:pPr>
            <a:defRPr cap="all"/>
          </a:pPr>
          <a:r>
            <a:rPr lang="en-US" dirty="0" err="1"/>
            <a:t>Ecran</a:t>
          </a:r>
          <a:r>
            <a:rPr lang="en-US" dirty="0"/>
            <a:t> 24” FHD Tactile : </a:t>
          </a:r>
          <a:r>
            <a:rPr lang="en-US" b="1" dirty="0"/>
            <a:t>300€</a:t>
          </a:r>
          <a:endParaRPr lang="en-US" dirty="0"/>
        </a:p>
      </dgm:t>
    </dgm:pt>
    <dgm:pt modelId="{53B5F42E-5907-4CD9-A032-DE4A780C0AEE}" type="parTrans" cxnId="{00C8E300-688A-407D-95D0-ECEAF49BA455}">
      <dgm:prSet/>
      <dgm:spPr/>
      <dgm:t>
        <a:bodyPr/>
        <a:lstStyle/>
        <a:p>
          <a:endParaRPr lang="en-US"/>
        </a:p>
      </dgm:t>
    </dgm:pt>
    <dgm:pt modelId="{34D8568E-7833-4DCE-B4E6-B1AF999DED3A}" type="sibTrans" cxnId="{00C8E300-688A-407D-95D0-ECEAF49BA455}">
      <dgm:prSet/>
      <dgm:spPr/>
      <dgm:t>
        <a:bodyPr/>
        <a:lstStyle/>
        <a:p>
          <a:endParaRPr lang="en-US"/>
        </a:p>
      </dgm:t>
    </dgm:pt>
    <dgm:pt modelId="{CBC4A9AD-6B7E-45BC-9C71-27FE356D9C33}">
      <dgm:prSet/>
      <dgm:spPr/>
      <dgm:t>
        <a:bodyPr/>
        <a:lstStyle/>
        <a:p>
          <a:pPr>
            <a:defRPr cap="all"/>
          </a:pPr>
          <a:r>
            <a:rPr lang="en-US" dirty="0"/>
            <a:t>Scanner de code-barres : </a:t>
          </a:r>
          <a:r>
            <a:rPr lang="en-US" b="1" dirty="0"/>
            <a:t>50€</a:t>
          </a:r>
          <a:endParaRPr lang="en-US" dirty="0"/>
        </a:p>
      </dgm:t>
    </dgm:pt>
    <dgm:pt modelId="{8EF0BDAE-1210-4F9B-9046-9A612A74AA08}" type="parTrans" cxnId="{6540C102-6EF4-4A39-82E2-D69CECC53383}">
      <dgm:prSet/>
      <dgm:spPr/>
      <dgm:t>
        <a:bodyPr/>
        <a:lstStyle/>
        <a:p>
          <a:endParaRPr lang="en-US"/>
        </a:p>
      </dgm:t>
    </dgm:pt>
    <dgm:pt modelId="{A1BF0938-D9CB-4796-B108-EBE1471DF4C6}" type="sibTrans" cxnId="{6540C102-6EF4-4A39-82E2-D69CECC53383}">
      <dgm:prSet/>
      <dgm:spPr/>
      <dgm:t>
        <a:bodyPr/>
        <a:lstStyle/>
        <a:p>
          <a:endParaRPr lang="en-US"/>
        </a:p>
      </dgm:t>
    </dgm:pt>
    <dgm:pt modelId="{2427C616-A375-4736-BAB3-37EF1A996B5A}">
      <dgm:prSet/>
      <dgm:spPr/>
      <dgm:t>
        <a:bodyPr/>
        <a:lstStyle/>
        <a:p>
          <a:pPr>
            <a:defRPr cap="all"/>
          </a:pPr>
          <a:r>
            <a:rPr lang="en-US" dirty="0"/>
            <a:t>Intel NUC 10 : </a:t>
          </a:r>
          <a:r>
            <a:rPr lang="en-US" b="1" dirty="0"/>
            <a:t>500€</a:t>
          </a:r>
          <a:endParaRPr lang="en-US" dirty="0"/>
        </a:p>
      </dgm:t>
    </dgm:pt>
    <dgm:pt modelId="{49C0D5FA-E732-485A-9EA0-61AFAF1FD7D4}" type="parTrans" cxnId="{34A0DA38-C4AA-4CB5-99FB-735A6B56B785}">
      <dgm:prSet/>
      <dgm:spPr/>
      <dgm:t>
        <a:bodyPr/>
        <a:lstStyle/>
        <a:p>
          <a:endParaRPr lang="en-US"/>
        </a:p>
      </dgm:t>
    </dgm:pt>
    <dgm:pt modelId="{86C51CDD-5359-44F0-838A-E1B71DA7C1FF}" type="sibTrans" cxnId="{34A0DA38-C4AA-4CB5-99FB-735A6B56B785}">
      <dgm:prSet/>
      <dgm:spPr/>
      <dgm:t>
        <a:bodyPr/>
        <a:lstStyle/>
        <a:p>
          <a:endParaRPr lang="en-US"/>
        </a:p>
      </dgm:t>
    </dgm:pt>
    <dgm:pt modelId="{E6EAA086-399D-4FBE-AB37-725D6B40D34D}">
      <dgm:prSet/>
      <dgm:spPr/>
      <dgm:t>
        <a:bodyPr/>
        <a:lstStyle/>
        <a:p>
          <a:pPr>
            <a:defRPr cap="all"/>
          </a:pPr>
          <a:r>
            <a:rPr lang="en-US" dirty="0"/>
            <a:t>Structure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aluminium</a:t>
          </a:r>
          <a:r>
            <a:rPr lang="en-US" dirty="0"/>
            <a:t> : </a:t>
          </a:r>
          <a:r>
            <a:rPr lang="en-US" b="1" dirty="0"/>
            <a:t>800€</a:t>
          </a:r>
          <a:endParaRPr lang="en-US" dirty="0"/>
        </a:p>
      </dgm:t>
    </dgm:pt>
    <dgm:pt modelId="{B6B89A6D-C467-4C17-92F7-67EE33582285}" type="parTrans" cxnId="{8CA15D27-57F1-4E43-A52E-44A8E5B34E82}">
      <dgm:prSet/>
      <dgm:spPr/>
      <dgm:t>
        <a:bodyPr/>
        <a:lstStyle/>
        <a:p>
          <a:endParaRPr lang="en-US"/>
        </a:p>
      </dgm:t>
    </dgm:pt>
    <dgm:pt modelId="{79F39D60-C8B9-45AA-8467-98D58DC135BC}" type="sibTrans" cxnId="{8CA15D27-57F1-4E43-A52E-44A8E5B34E82}">
      <dgm:prSet/>
      <dgm:spPr/>
      <dgm:t>
        <a:bodyPr/>
        <a:lstStyle/>
        <a:p>
          <a:endParaRPr lang="en-US"/>
        </a:p>
      </dgm:t>
    </dgm:pt>
    <dgm:pt modelId="{9C979666-B05F-41E5-8E97-D1A5C10D7EC5}" type="pres">
      <dgm:prSet presAssocID="{3E2645C7-189F-472D-B620-B1711AB57C76}" presName="root" presStyleCnt="0">
        <dgm:presLayoutVars>
          <dgm:dir/>
          <dgm:resizeHandles val="exact"/>
        </dgm:presLayoutVars>
      </dgm:prSet>
      <dgm:spPr/>
    </dgm:pt>
    <dgm:pt modelId="{736FF204-5678-4306-BE94-8466B99FF521}" type="pres">
      <dgm:prSet presAssocID="{2608D6CD-BC9B-4625-9EF4-E6ADF96B2A13}" presName="compNode" presStyleCnt="0"/>
      <dgm:spPr/>
    </dgm:pt>
    <dgm:pt modelId="{777FA949-8B61-4FE1-9E6D-19E570015094}" type="pres">
      <dgm:prSet presAssocID="{2608D6CD-BC9B-4625-9EF4-E6ADF96B2A13}" presName="iconBgRect" presStyleLbl="bgShp" presStyleIdx="0" presStyleCnt="4"/>
      <dgm:spPr/>
    </dgm:pt>
    <dgm:pt modelId="{CCB074C9-0254-4AD5-AE88-0D368F014779}" type="pres">
      <dgm:prSet presAssocID="{2608D6CD-BC9B-4625-9EF4-E6ADF96B2A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3D7BEA59-A2E3-49D5-8249-8D52385D801D}" type="pres">
      <dgm:prSet presAssocID="{2608D6CD-BC9B-4625-9EF4-E6ADF96B2A13}" presName="spaceRect" presStyleCnt="0"/>
      <dgm:spPr/>
    </dgm:pt>
    <dgm:pt modelId="{6B6F4C49-AEB4-4DBA-B8A2-E21D8BA03D13}" type="pres">
      <dgm:prSet presAssocID="{2608D6CD-BC9B-4625-9EF4-E6ADF96B2A13}" presName="textRect" presStyleLbl="revTx" presStyleIdx="0" presStyleCnt="4">
        <dgm:presLayoutVars>
          <dgm:chMax val="1"/>
          <dgm:chPref val="1"/>
        </dgm:presLayoutVars>
      </dgm:prSet>
      <dgm:spPr/>
    </dgm:pt>
    <dgm:pt modelId="{7AA600AC-F52A-4E19-99CE-01C2B84DB2D4}" type="pres">
      <dgm:prSet presAssocID="{34D8568E-7833-4DCE-B4E6-B1AF999DED3A}" presName="sibTrans" presStyleCnt="0"/>
      <dgm:spPr/>
    </dgm:pt>
    <dgm:pt modelId="{176BE5C7-A97E-4879-96CF-625F0F683846}" type="pres">
      <dgm:prSet presAssocID="{CBC4A9AD-6B7E-45BC-9C71-27FE356D9C33}" presName="compNode" presStyleCnt="0"/>
      <dgm:spPr/>
    </dgm:pt>
    <dgm:pt modelId="{9E8D90CE-4C68-47AA-90F6-12C7412475FC}" type="pres">
      <dgm:prSet presAssocID="{CBC4A9AD-6B7E-45BC-9C71-27FE356D9C33}" presName="iconBgRect" presStyleLbl="bgShp" presStyleIdx="1" presStyleCnt="4"/>
      <dgm:spPr/>
    </dgm:pt>
    <dgm:pt modelId="{AA5D9C6B-0C62-4D2F-86E4-4905A46C64A4}" type="pres">
      <dgm:prSet presAssocID="{CBC4A9AD-6B7E-45BC-9C71-27FE356D9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C52F48A8-6EBB-4728-B0DE-B29D75023678}" type="pres">
      <dgm:prSet presAssocID="{CBC4A9AD-6B7E-45BC-9C71-27FE356D9C33}" presName="spaceRect" presStyleCnt="0"/>
      <dgm:spPr/>
    </dgm:pt>
    <dgm:pt modelId="{680A026E-AB04-436A-84E7-0C1549700A27}" type="pres">
      <dgm:prSet presAssocID="{CBC4A9AD-6B7E-45BC-9C71-27FE356D9C33}" presName="textRect" presStyleLbl="revTx" presStyleIdx="1" presStyleCnt="4">
        <dgm:presLayoutVars>
          <dgm:chMax val="1"/>
          <dgm:chPref val="1"/>
        </dgm:presLayoutVars>
      </dgm:prSet>
      <dgm:spPr/>
    </dgm:pt>
    <dgm:pt modelId="{51062E9F-8B9C-4334-84EC-4BE551CCC6B1}" type="pres">
      <dgm:prSet presAssocID="{A1BF0938-D9CB-4796-B108-EBE1471DF4C6}" presName="sibTrans" presStyleCnt="0"/>
      <dgm:spPr/>
    </dgm:pt>
    <dgm:pt modelId="{F3740778-D631-42EE-A289-A2A10F46B168}" type="pres">
      <dgm:prSet presAssocID="{2427C616-A375-4736-BAB3-37EF1A996B5A}" presName="compNode" presStyleCnt="0"/>
      <dgm:spPr/>
    </dgm:pt>
    <dgm:pt modelId="{431C713C-55D1-4720-9C5A-EC4D9562C584}" type="pres">
      <dgm:prSet presAssocID="{2427C616-A375-4736-BAB3-37EF1A996B5A}" presName="iconBgRect" presStyleLbl="bgShp" presStyleIdx="2" presStyleCnt="4"/>
      <dgm:spPr/>
    </dgm:pt>
    <dgm:pt modelId="{C32A36FA-5CE6-43C0-BEFD-46119D2C45E1}" type="pres">
      <dgm:prSet presAssocID="{2427C616-A375-4736-BAB3-37EF1A996B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C45FCB13-EB75-47D0-AC3C-35FB14777699}" type="pres">
      <dgm:prSet presAssocID="{2427C616-A375-4736-BAB3-37EF1A996B5A}" presName="spaceRect" presStyleCnt="0"/>
      <dgm:spPr/>
    </dgm:pt>
    <dgm:pt modelId="{05695122-EA57-4F9C-AA8E-18B41B23F8DA}" type="pres">
      <dgm:prSet presAssocID="{2427C616-A375-4736-BAB3-37EF1A996B5A}" presName="textRect" presStyleLbl="revTx" presStyleIdx="2" presStyleCnt="4">
        <dgm:presLayoutVars>
          <dgm:chMax val="1"/>
          <dgm:chPref val="1"/>
        </dgm:presLayoutVars>
      </dgm:prSet>
      <dgm:spPr/>
    </dgm:pt>
    <dgm:pt modelId="{2E7FFB9E-4CFF-4624-9500-9A60823C4FE2}" type="pres">
      <dgm:prSet presAssocID="{86C51CDD-5359-44F0-838A-E1B71DA7C1FF}" presName="sibTrans" presStyleCnt="0"/>
      <dgm:spPr/>
    </dgm:pt>
    <dgm:pt modelId="{119FF232-DD8E-4675-B759-A7F4B52A3A53}" type="pres">
      <dgm:prSet presAssocID="{E6EAA086-399D-4FBE-AB37-725D6B40D34D}" presName="compNode" presStyleCnt="0"/>
      <dgm:spPr/>
    </dgm:pt>
    <dgm:pt modelId="{8F77D374-B658-4CD9-B9F9-9E496C02204E}" type="pres">
      <dgm:prSet presAssocID="{E6EAA086-399D-4FBE-AB37-725D6B40D34D}" presName="iconBgRect" presStyleLbl="bgShp" presStyleIdx="3" presStyleCnt="4"/>
      <dgm:spPr/>
    </dgm:pt>
    <dgm:pt modelId="{DEEBDBAD-A2A7-4697-9351-1783AD42A679}" type="pres">
      <dgm:prSet presAssocID="{E6EAA086-399D-4FBE-AB37-725D6B40D3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with solid fill"/>
        </a:ext>
      </dgm:extLst>
    </dgm:pt>
    <dgm:pt modelId="{188A9A5E-61A0-4C44-9E50-6FB2D56BDFE6}" type="pres">
      <dgm:prSet presAssocID="{E6EAA086-399D-4FBE-AB37-725D6B40D34D}" presName="spaceRect" presStyleCnt="0"/>
      <dgm:spPr/>
    </dgm:pt>
    <dgm:pt modelId="{2C9C226B-9990-4C7D-9D31-645BCACFB865}" type="pres">
      <dgm:prSet presAssocID="{E6EAA086-399D-4FBE-AB37-725D6B40D3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C8E300-688A-407D-95D0-ECEAF49BA455}" srcId="{3E2645C7-189F-472D-B620-B1711AB57C76}" destId="{2608D6CD-BC9B-4625-9EF4-E6ADF96B2A13}" srcOrd="0" destOrd="0" parTransId="{53B5F42E-5907-4CD9-A032-DE4A780C0AEE}" sibTransId="{34D8568E-7833-4DCE-B4E6-B1AF999DED3A}"/>
    <dgm:cxn modelId="{6540C102-6EF4-4A39-82E2-D69CECC53383}" srcId="{3E2645C7-189F-472D-B620-B1711AB57C76}" destId="{CBC4A9AD-6B7E-45BC-9C71-27FE356D9C33}" srcOrd="1" destOrd="0" parTransId="{8EF0BDAE-1210-4F9B-9046-9A612A74AA08}" sibTransId="{A1BF0938-D9CB-4796-B108-EBE1471DF4C6}"/>
    <dgm:cxn modelId="{CC698915-E294-47C3-9E4D-75A614C79DD6}" type="presOf" srcId="{CBC4A9AD-6B7E-45BC-9C71-27FE356D9C33}" destId="{680A026E-AB04-436A-84E7-0C1549700A27}" srcOrd="0" destOrd="0" presId="urn:microsoft.com/office/officeart/2018/5/layout/IconCircleLabelList"/>
    <dgm:cxn modelId="{8CA15D27-57F1-4E43-A52E-44A8E5B34E82}" srcId="{3E2645C7-189F-472D-B620-B1711AB57C76}" destId="{E6EAA086-399D-4FBE-AB37-725D6B40D34D}" srcOrd="3" destOrd="0" parTransId="{B6B89A6D-C467-4C17-92F7-67EE33582285}" sibTransId="{79F39D60-C8B9-45AA-8467-98D58DC135BC}"/>
    <dgm:cxn modelId="{34A0DA38-C4AA-4CB5-99FB-735A6B56B785}" srcId="{3E2645C7-189F-472D-B620-B1711AB57C76}" destId="{2427C616-A375-4736-BAB3-37EF1A996B5A}" srcOrd="2" destOrd="0" parTransId="{49C0D5FA-E732-485A-9EA0-61AFAF1FD7D4}" sibTransId="{86C51CDD-5359-44F0-838A-E1B71DA7C1FF}"/>
    <dgm:cxn modelId="{84324C39-0CD3-4A38-B5C4-396561E4B794}" type="presOf" srcId="{2608D6CD-BC9B-4625-9EF4-E6ADF96B2A13}" destId="{6B6F4C49-AEB4-4DBA-B8A2-E21D8BA03D13}" srcOrd="0" destOrd="0" presId="urn:microsoft.com/office/officeart/2018/5/layout/IconCircleLabelList"/>
    <dgm:cxn modelId="{7706DF49-88A6-40FE-88BB-FE2326E552DE}" type="presOf" srcId="{3E2645C7-189F-472D-B620-B1711AB57C76}" destId="{9C979666-B05F-41E5-8E97-D1A5C10D7EC5}" srcOrd="0" destOrd="0" presId="urn:microsoft.com/office/officeart/2018/5/layout/IconCircleLabelList"/>
    <dgm:cxn modelId="{5DAB58BC-F438-45EA-BA25-CCEAE3517233}" type="presOf" srcId="{E6EAA086-399D-4FBE-AB37-725D6B40D34D}" destId="{2C9C226B-9990-4C7D-9D31-645BCACFB865}" srcOrd="0" destOrd="0" presId="urn:microsoft.com/office/officeart/2018/5/layout/IconCircleLabelList"/>
    <dgm:cxn modelId="{3FA193D0-F97B-415B-8FBF-E3F3822C0684}" type="presOf" srcId="{2427C616-A375-4736-BAB3-37EF1A996B5A}" destId="{05695122-EA57-4F9C-AA8E-18B41B23F8DA}" srcOrd="0" destOrd="0" presId="urn:microsoft.com/office/officeart/2018/5/layout/IconCircleLabelList"/>
    <dgm:cxn modelId="{763678AB-F892-4416-86E0-2A0C36FE8D71}" type="presParOf" srcId="{9C979666-B05F-41E5-8E97-D1A5C10D7EC5}" destId="{736FF204-5678-4306-BE94-8466B99FF521}" srcOrd="0" destOrd="0" presId="urn:microsoft.com/office/officeart/2018/5/layout/IconCircleLabelList"/>
    <dgm:cxn modelId="{E58CFEAE-FA02-4273-A540-96F3EE9F5D90}" type="presParOf" srcId="{736FF204-5678-4306-BE94-8466B99FF521}" destId="{777FA949-8B61-4FE1-9E6D-19E570015094}" srcOrd="0" destOrd="0" presId="urn:microsoft.com/office/officeart/2018/5/layout/IconCircleLabelList"/>
    <dgm:cxn modelId="{2632C75E-42E2-4E50-8463-955348DC6D92}" type="presParOf" srcId="{736FF204-5678-4306-BE94-8466B99FF521}" destId="{CCB074C9-0254-4AD5-AE88-0D368F014779}" srcOrd="1" destOrd="0" presId="urn:microsoft.com/office/officeart/2018/5/layout/IconCircleLabelList"/>
    <dgm:cxn modelId="{3CE39CB2-9A95-4858-91C1-3007B2EADE86}" type="presParOf" srcId="{736FF204-5678-4306-BE94-8466B99FF521}" destId="{3D7BEA59-A2E3-49D5-8249-8D52385D801D}" srcOrd="2" destOrd="0" presId="urn:microsoft.com/office/officeart/2018/5/layout/IconCircleLabelList"/>
    <dgm:cxn modelId="{0A9B3A5C-9C94-4A82-BF31-161C5AF6B4B8}" type="presParOf" srcId="{736FF204-5678-4306-BE94-8466B99FF521}" destId="{6B6F4C49-AEB4-4DBA-B8A2-E21D8BA03D13}" srcOrd="3" destOrd="0" presId="urn:microsoft.com/office/officeart/2018/5/layout/IconCircleLabelList"/>
    <dgm:cxn modelId="{6B895E79-FF45-4332-8AE5-5398E4CBC9EF}" type="presParOf" srcId="{9C979666-B05F-41E5-8E97-D1A5C10D7EC5}" destId="{7AA600AC-F52A-4E19-99CE-01C2B84DB2D4}" srcOrd="1" destOrd="0" presId="urn:microsoft.com/office/officeart/2018/5/layout/IconCircleLabelList"/>
    <dgm:cxn modelId="{9A256CEB-4568-4103-8CAC-78F309856C25}" type="presParOf" srcId="{9C979666-B05F-41E5-8E97-D1A5C10D7EC5}" destId="{176BE5C7-A97E-4879-96CF-625F0F683846}" srcOrd="2" destOrd="0" presId="urn:microsoft.com/office/officeart/2018/5/layout/IconCircleLabelList"/>
    <dgm:cxn modelId="{E2834845-DB51-458A-804B-A8871B02B879}" type="presParOf" srcId="{176BE5C7-A97E-4879-96CF-625F0F683846}" destId="{9E8D90CE-4C68-47AA-90F6-12C7412475FC}" srcOrd="0" destOrd="0" presId="urn:microsoft.com/office/officeart/2018/5/layout/IconCircleLabelList"/>
    <dgm:cxn modelId="{B488F113-D852-4D03-BADC-C47BBFCD499A}" type="presParOf" srcId="{176BE5C7-A97E-4879-96CF-625F0F683846}" destId="{AA5D9C6B-0C62-4D2F-86E4-4905A46C64A4}" srcOrd="1" destOrd="0" presId="urn:microsoft.com/office/officeart/2018/5/layout/IconCircleLabelList"/>
    <dgm:cxn modelId="{CC302FF6-E845-4051-89CF-6FB7FE607DA5}" type="presParOf" srcId="{176BE5C7-A97E-4879-96CF-625F0F683846}" destId="{C52F48A8-6EBB-4728-B0DE-B29D75023678}" srcOrd="2" destOrd="0" presId="urn:microsoft.com/office/officeart/2018/5/layout/IconCircleLabelList"/>
    <dgm:cxn modelId="{BC1987CE-748A-44B5-A51A-A34B26798885}" type="presParOf" srcId="{176BE5C7-A97E-4879-96CF-625F0F683846}" destId="{680A026E-AB04-436A-84E7-0C1549700A27}" srcOrd="3" destOrd="0" presId="urn:microsoft.com/office/officeart/2018/5/layout/IconCircleLabelList"/>
    <dgm:cxn modelId="{AB98496B-AA11-41E0-A24F-0C07129065B0}" type="presParOf" srcId="{9C979666-B05F-41E5-8E97-D1A5C10D7EC5}" destId="{51062E9F-8B9C-4334-84EC-4BE551CCC6B1}" srcOrd="3" destOrd="0" presId="urn:microsoft.com/office/officeart/2018/5/layout/IconCircleLabelList"/>
    <dgm:cxn modelId="{44656953-3947-4762-A97F-7C41C0751F9C}" type="presParOf" srcId="{9C979666-B05F-41E5-8E97-D1A5C10D7EC5}" destId="{F3740778-D631-42EE-A289-A2A10F46B168}" srcOrd="4" destOrd="0" presId="urn:microsoft.com/office/officeart/2018/5/layout/IconCircleLabelList"/>
    <dgm:cxn modelId="{9A4E039B-4278-4A1D-BF24-80D6B1A179C3}" type="presParOf" srcId="{F3740778-D631-42EE-A289-A2A10F46B168}" destId="{431C713C-55D1-4720-9C5A-EC4D9562C584}" srcOrd="0" destOrd="0" presId="urn:microsoft.com/office/officeart/2018/5/layout/IconCircleLabelList"/>
    <dgm:cxn modelId="{965F41DB-5D72-41B0-B26B-B047FBC14477}" type="presParOf" srcId="{F3740778-D631-42EE-A289-A2A10F46B168}" destId="{C32A36FA-5CE6-43C0-BEFD-46119D2C45E1}" srcOrd="1" destOrd="0" presId="urn:microsoft.com/office/officeart/2018/5/layout/IconCircleLabelList"/>
    <dgm:cxn modelId="{9226F9B2-388D-43C5-98CB-A3EC73EB3500}" type="presParOf" srcId="{F3740778-D631-42EE-A289-A2A10F46B168}" destId="{C45FCB13-EB75-47D0-AC3C-35FB14777699}" srcOrd="2" destOrd="0" presId="urn:microsoft.com/office/officeart/2018/5/layout/IconCircleLabelList"/>
    <dgm:cxn modelId="{3E62EF27-B792-4955-B49F-B4A1B7A1D41D}" type="presParOf" srcId="{F3740778-D631-42EE-A289-A2A10F46B168}" destId="{05695122-EA57-4F9C-AA8E-18B41B23F8DA}" srcOrd="3" destOrd="0" presId="urn:microsoft.com/office/officeart/2018/5/layout/IconCircleLabelList"/>
    <dgm:cxn modelId="{FF20F1FA-5AE5-43CA-8ED0-8F865466F359}" type="presParOf" srcId="{9C979666-B05F-41E5-8E97-D1A5C10D7EC5}" destId="{2E7FFB9E-4CFF-4624-9500-9A60823C4FE2}" srcOrd="5" destOrd="0" presId="urn:microsoft.com/office/officeart/2018/5/layout/IconCircleLabelList"/>
    <dgm:cxn modelId="{0B0A73BC-5512-442E-80B2-71AD986BF5EF}" type="presParOf" srcId="{9C979666-B05F-41E5-8E97-D1A5C10D7EC5}" destId="{119FF232-DD8E-4675-B759-A7F4B52A3A53}" srcOrd="6" destOrd="0" presId="urn:microsoft.com/office/officeart/2018/5/layout/IconCircleLabelList"/>
    <dgm:cxn modelId="{64BE492E-7A39-4A1E-B223-39F63760944F}" type="presParOf" srcId="{119FF232-DD8E-4675-B759-A7F4B52A3A53}" destId="{8F77D374-B658-4CD9-B9F9-9E496C02204E}" srcOrd="0" destOrd="0" presId="urn:microsoft.com/office/officeart/2018/5/layout/IconCircleLabelList"/>
    <dgm:cxn modelId="{4819FE7F-5875-431A-B99A-5154068E7A52}" type="presParOf" srcId="{119FF232-DD8E-4675-B759-A7F4B52A3A53}" destId="{DEEBDBAD-A2A7-4697-9351-1783AD42A679}" srcOrd="1" destOrd="0" presId="urn:microsoft.com/office/officeart/2018/5/layout/IconCircleLabelList"/>
    <dgm:cxn modelId="{E9B35B3B-A789-4F90-833D-320101C5DD49}" type="presParOf" srcId="{119FF232-DD8E-4675-B759-A7F4B52A3A53}" destId="{188A9A5E-61A0-4C44-9E50-6FB2D56BDFE6}" srcOrd="2" destOrd="0" presId="urn:microsoft.com/office/officeart/2018/5/layout/IconCircleLabelList"/>
    <dgm:cxn modelId="{4E346245-DF20-49EF-9326-B6029B53CAF0}" type="presParOf" srcId="{119FF232-DD8E-4675-B759-A7F4B52A3A53}" destId="{2C9C226B-9990-4C7D-9D31-645BCACFB8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CFBB-8DB0-4942-8C6A-7ED4BD2625C1}">
      <dsp:nvSpPr>
        <dsp:cNvPr id="0" name=""/>
        <dsp:cNvSpPr/>
      </dsp:nvSpPr>
      <dsp:spPr>
        <a:xfrm>
          <a:off x="0" y="28374"/>
          <a:ext cx="5641974" cy="2364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Les medicaments ne </a:t>
          </a:r>
          <a:r>
            <a:rPr lang="en-US" sz="4700" kern="1200" dirty="0" err="1"/>
            <a:t>sont</a:t>
          </a:r>
          <a:r>
            <a:rPr lang="en-US" sz="4700" kern="1200" dirty="0"/>
            <a:t> pas les </a:t>
          </a:r>
          <a:r>
            <a:rPr lang="en-US" sz="4700" kern="1200" dirty="0" err="1"/>
            <a:t>même</a:t>
          </a:r>
          <a:r>
            <a:rPr lang="en-US" sz="4700" kern="1200" dirty="0"/>
            <a:t> </a:t>
          </a:r>
          <a:r>
            <a:rPr lang="en-US" sz="4700" kern="1200" dirty="0" err="1"/>
            <a:t>suivants</a:t>
          </a:r>
          <a:r>
            <a:rPr lang="en-US" sz="4700" kern="1200" dirty="0"/>
            <a:t> les pays</a:t>
          </a:r>
        </a:p>
      </dsp:txBody>
      <dsp:txXfrm>
        <a:off x="115429" y="143803"/>
        <a:ext cx="5411116" cy="2133712"/>
      </dsp:txXfrm>
    </dsp:sp>
    <dsp:sp modelId="{180B1F5C-0B95-4872-9C4B-2A4D3805F4E9}">
      <dsp:nvSpPr>
        <dsp:cNvPr id="0" name=""/>
        <dsp:cNvSpPr/>
      </dsp:nvSpPr>
      <dsp:spPr>
        <a:xfrm>
          <a:off x="0" y="2528305"/>
          <a:ext cx="5641974" cy="236457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On ne parle pas </a:t>
          </a:r>
          <a:r>
            <a:rPr lang="en-US" sz="4700" kern="1200" dirty="0" err="1"/>
            <a:t>toujours</a:t>
          </a:r>
          <a:r>
            <a:rPr lang="en-US" sz="4700" kern="1200" dirty="0"/>
            <a:t> la langue du pays</a:t>
          </a:r>
        </a:p>
      </dsp:txBody>
      <dsp:txXfrm>
        <a:off x="115429" y="2643734"/>
        <a:ext cx="5411116" cy="213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FA949-8B61-4FE1-9E6D-19E570015094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074C9-0254-4AD5-AE88-0D368F014779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F4C49-AEB4-4DBA-B8A2-E21D8BA03D13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Ecran</a:t>
          </a:r>
          <a:r>
            <a:rPr lang="en-US" sz="1900" kern="1200" dirty="0"/>
            <a:t> 24” FHD Tactile : </a:t>
          </a:r>
          <a:r>
            <a:rPr lang="en-US" sz="1900" b="1" kern="1200" dirty="0"/>
            <a:t>300€</a:t>
          </a:r>
          <a:endParaRPr lang="en-US" sz="1900" kern="1200" dirty="0"/>
        </a:p>
      </dsp:txBody>
      <dsp:txXfrm>
        <a:off x="227643" y="2470365"/>
        <a:ext cx="2047508" cy="720000"/>
      </dsp:txXfrm>
    </dsp:sp>
    <dsp:sp modelId="{9E8D90CE-4C68-47AA-90F6-12C7412475FC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D9C6B-0C62-4D2F-86E4-4905A46C64A4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A026E-AB04-436A-84E7-0C1549700A27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Scanner de code-barres : </a:t>
          </a:r>
          <a:r>
            <a:rPr lang="en-US" sz="1900" b="1" kern="1200" dirty="0"/>
            <a:t>50€</a:t>
          </a:r>
          <a:endParaRPr lang="en-US" sz="1900" kern="1200" dirty="0"/>
        </a:p>
      </dsp:txBody>
      <dsp:txXfrm>
        <a:off x="2633465" y="2470365"/>
        <a:ext cx="2047508" cy="720000"/>
      </dsp:txXfrm>
    </dsp:sp>
    <dsp:sp modelId="{431C713C-55D1-4720-9C5A-EC4D9562C584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A36FA-5CE6-43C0-BEFD-46119D2C45E1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5122-EA57-4F9C-AA8E-18B41B23F8DA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Intel NUC 10 : </a:t>
          </a:r>
          <a:r>
            <a:rPr lang="en-US" sz="1900" b="1" kern="1200" dirty="0"/>
            <a:t>500€</a:t>
          </a:r>
          <a:endParaRPr lang="en-US" sz="1900" kern="1200" dirty="0"/>
        </a:p>
      </dsp:txBody>
      <dsp:txXfrm>
        <a:off x="5039287" y="2470365"/>
        <a:ext cx="2047508" cy="720000"/>
      </dsp:txXfrm>
    </dsp:sp>
    <dsp:sp modelId="{8F77D374-B658-4CD9-B9F9-9E496C02204E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BDBAD-A2A7-4697-9351-1783AD42A679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C226B-9990-4C7D-9D31-645BCACFB865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Structure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aluminium</a:t>
          </a:r>
          <a:r>
            <a:rPr lang="en-US" sz="1900" kern="1200" dirty="0"/>
            <a:t> : </a:t>
          </a:r>
          <a:r>
            <a:rPr lang="en-US" sz="1900" b="1" kern="1200" dirty="0"/>
            <a:t>800€</a:t>
          </a:r>
          <a:endParaRPr lang="en-US" sz="1900" kern="1200" dirty="0"/>
        </a:p>
      </dsp:txBody>
      <dsp:txXfrm>
        <a:off x="7445110" y="2470365"/>
        <a:ext cx="20475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2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6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6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B67368-8C85-4AA1-A301-8E074191470D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BF7F03-7ECE-4C98-A7A4-8CAD7AE34E8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ducial.fr/Pharmacie/Comptabilite-et-gestion-de-votre-pharmacie/L-economie-des-officines-a-l-epreuve-des-nouvelles-missions#:~:text=D%27apr%C3%A8s%20vos%20chiffres%20publi%C3%A9s,(hors%20titulaire%20ou%20associ%C3%A9s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ADFD9-6F89-0070-8B22-C32CFC72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/>
              <a:t>Docto.Minal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00-CCDF-ECB1-A43D-E5671969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7043" y="2773885"/>
            <a:ext cx="6676469" cy="314101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solidFill>
                  <a:schemeClr val="tx1"/>
                </a:solidFill>
                <a:effectLst/>
              </a:rPr>
              <a:t>BLANCHETON Tao</a:t>
            </a:r>
          </a:p>
          <a:p>
            <a:pPr>
              <a:lnSpc>
                <a:spcPct val="90000"/>
              </a:lnSpc>
            </a:pPr>
            <a:r>
              <a:rPr lang="en-US" b="0">
                <a:solidFill>
                  <a:schemeClr val="tx1"/>
                </a:solidFill>
                <a:effectLst/>
              </a:rPr>
              <a:t>DELAFORGE Julien</a:t>
            </a:r>
          </a:p>
          <a:p>
            <a:pPr>
              <a:lnSpc>
                <a:spcPct val="90000"/>
              </a:lnSpc>
            </a:pPr>
            <a:r>
              <a:rPr lang="en-US" b="0">
                <a:solidFill>
                  <a:schemeClr val="tx1"/>
                </a:solidFill>
                <a:effectLst/>
              </a:rPr>
              <a:t>DESENFANS Calliopée</a:t>
            </a:r>
          </a:p>
          <a:p>
            <a:pPr>
              <a:lnSpc>
                <a:spcPct val="90000"/>
              </a:lnSpc>
            </a:pPr>
            <a:r>
              <a:rPr lang="en-US" b="0">
                <a:solidFill>
                  <a:schemeClr val="tx1"/>
                </a:solidFill>
                <a:effectLst/>
              </a:rPr>
              <a:t>PUSEL Gaëtan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0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3F6-40CC-C4B6-80B1-DF34798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du </a:t>
            </a:r>
            <a:r>
              <a:rPr lang="en-US" dirty="0" err="1"/>
              <a:t>marché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47F4642-BDC2-E92D-5F50-95271B8A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51" y="1516"/>
            <a:ext cx="4788047" cy="685648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0A7019-352C-17E8-3570-9C660C9356F0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567525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Plus de </a:t>
            </a:r>
            <a:r>
              <a:rPr lang="en-US" b="1" dirty="0"/>
              <a:t>140 000 </a:t>
            </a:r>
            <a:r>
              <a:rPr lang="en-US" dirty="0"/>
              <a:t>pharmacies </a:t>
            </a:r>
            <a:r>
              <a:rPr lang="en-US" dirty="0" err="1"/>
              <a:t>en</a:t>
            </a:r>
            <a:r>
              <a:rPr lang="en-US" dirty="0"/>
              <a:t> Europe</a:t>
            </a:r>
          </a:p>
          <a:p>
            <a:pPr marL="0" indent="0">
              <a:buNone/>
            </a:pPr>
            <a:r>
              <a:rPr lang="en-US" dirty="0"/>
              <a:t>- Environ </a:t>
            </a:r>
            <a:r>
              <a:rPr lang="en-US" b="1" dirty="0"/>
              <a:t>20 000 </a:t>
            </a:r>
            <a:r>
              <a:rPr lang="en-US" dirty="0"/>
              <a:t>pharmacies </a:t>
            </a:r>
            <a:r>
              <a:rPr lang="en-US" dirty="0" err="1"/>
              <a:t>en</a:t>
            </a:r>
            <a:r>
              <a:rPr lang="en-US" dirty="0"/>
              <a:t> France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Chiffre </a:t>
            </a:r>
            <a:r>
              <a:rPr lang="en-US" dirty="0" err="1"/>
              <a:t>d’affaire</a:t>
            </a:r>
            <a:r>
              <a:rPr lang="en-US" dirty="0"/>
              <a:t> </a:t>
            </a:r>
            <a:r>
              <a:rPr lang="en-US" dirty="0" err="1"/>
              <a:t>annuel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pharmacie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France </a:t>
            </a:r>
            <a:r>
              <a:rPr lang="en-US" dirty="0" err="1"/>
              <a:t>en</a:t>
            </a:r>
            <a:r>
              <a:rPr lang="en-US" dirty="0"/>
              <a:t> 2020 :</a:t>
            </a:r>
          </a:p>
          <a:p>
            <a:pPr marL="0" indent="0" algn="ctr">
              <a:buNone/>
            </a:pPr>
            <a:r>
              <a:rPr lang="en-US" b="1" dirty="0"/>
              <a:t>1 648 000€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https://www.fiducial.fr/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Pharmacie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Comptabilite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-et-gestion-de-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votre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pharmacie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-des-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officines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-a-l-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epreuve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-des-</a:t>
            </a:r>
            <a:r>
              <a:rPr lang="en-GB" sz="800" b="0" i="0" u="sng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nouvelles</a:t>
            </a:r>
            <a:r>
              <a:rPr lang="en-GB" sz="800" b="0" i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Whitney"/>
                <a:hlinkClick r:id="rId3" tooltip="https://www.fiducial.fr/Pharmacie/Comptabilite-et-gestion-de-votre-pharmacie/L-economie-des-officines-a-l-epreuve-des-nouvelles-missions#:~:text=D%27après%20vos%20chiffres%20publiés,(hors%20titulaire%20ou%20associé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-missions#:~:text=D%27après%20vos%20chiffres%20publiés,(hors%20titulaire%20ou%20associés)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2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D947-D903-EB86-AFCC-9215A234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Gains potentiels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D5E-E0A5-DD86-E86A-1BB6208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</a:t>
            </a:r>
            <a:r>
              <a:rPr lang="en-US" b="1" dirty="0"/>
              <a:t>1/10</a:t>
            </a:r>
            <a:r>
              <a:rPr lang="en-US" dirty="0"/>
              <a:t> des pharmacies </a:t>
            </a:r>
            <a:r>
              <a:rPr lang="en-US" dirty="0" err="1"/>
              <a:t>en</a:t>
            </a:r>
            <a:r>
              <a:rPr lang="en-US" dirty="0"/>
              <a:t> France par an :</a:t>
            </a:r>
          </a:p>
          <a:p>
            <a:endParaRPr lang="en-US" dirty="0"/>
          </a:p>
          <a:p>
            <a:r>
              <a:rPr lang="en-US" dirty="0"/>
              <a:t>- Dans un premier temps : 2000 * (5000 – 1650) = </a:t>
            </a:r>
            <a:r>
              <a:rPr lang="en-US" b="1" dirty="0"/>
              <a:t>6 700 000€</a:t>
            </a:r>
          </a:p>
          <a:p>
            <a:endParaRPr lang="en-US" dirty="0"/>
          </a:p>
          <a:p>
            <a:r>
              <a:rPr lang="en-US" dirty="0"/>
              <a:t>- Dans un second temps : 2000 * (10000 – 1650) = </a:t>
            </a:r>
            <a:r>
              <a:rPr lang="en-US" b="1" dirty="0"/>
              <a:t>16 700 000€</a:t>
            </a:r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4437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2C31-C76E-3692-2181-2F15496D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189-6259-DC06-676D-5ABE4488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 </a:t>
            </a:r>
            <a:r>
              <a:rPr lang="en-US" dirty="0" err="1"/>
              <a:t>utilisées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87BBD6-2127-DF10-E440-49B81956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15" y="4620367"/>
            <a:ext cx="3429523" cy="125927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36F5C1-7DFC-4FF4-9B86-1EA808037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09" y="2084832"/>
            <a:ext cx="2070771" cy="1802218"/>
          </a:xfrm>
          <a:prstGeom prst="rect">
            <a:avLst/>
          </a:prstGeom>
        </p:spPr>
      </p:pic>
      <p:pic>
        <p:nvPicPr>
          <p:cNvPr id="9" name="Picture 8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E74F533C-F9AE-276A-BAC5-3E1375CB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90" y="4067608"/>
            <a:ext cx="1795173" cy="179517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7A4DC28-ECD7-FE2E-E7CE-EF16C571B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9" y="4075631"/>
            <a:ext cx="1278309" cy="18040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C2DEA6-C891-BC13-907B-901B07EBE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7514" y="2084832"/>
            <a:ext cx="3503727" cy="21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2C31-C76E-3692-2181-2F15496D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8E4663A4-457C-408F-A1CE-B276626C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0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9F38-37F3-D69B-C443-662518C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Quel est le problème ?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AD5F1-E2AB-6DB1-036F-CC73D098F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462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1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9F38-37F3-D69B-C443-662518C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concernées</a:t>
            </a:r>
            <a:r>
              <a:rPr lang="en-US" dirty="0"/>
              <a:t>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74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02E14-A367-8D8E-3D62-1AE53B59F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26" y="0"/>
            <a:ext cx="8874075" cy="6857240"/>
          </a:xfrm>
        </p:spPr>
      </p:pic>
    </p:spTree>
    <p:extLst>
      <p:ext uri="{BB962C8B-B14F-4D97-AF65-F5344CB8AC3E}">
        <p14:creationId xmlns:p14="http://schemas.microsoft.com/office/powerpoint/2010/main" val="215306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02E14-A367-8D8E-3D62-1AE53B59F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126" y="0"/>
            <a:ext cx="8874075" cy="6857239"/>
          </a:xfrm>
        </p:spPr>
      </p:pic>
    </p:spTree>
    <p:extLst>
      <p:ext uri="{BB962C8B-B14F-4D97-AF65-F5344CB8AC3E}">
        <p14:creationId xmlns:p14="http://schemas.microsoft.com/office/powerpoint/2010/main" val="38212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B338E-F8DA-CAE9-50AE-6FACFCEA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49" y="640080"/>
            <a:ext cx="283464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200" dirty="0" err="1">
                <a:solidFill>
                  <a:srgbClr val="FFFFFF"/>
                </a:solidFill>
              </a:rPr>
              <a:t>Docto.Minal</a:t>
            </a:r>
            <a:endParaRPr lang="en-US" sz="4400" spc="2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87AB16-B1A3-57DF-89C9-9D0E433D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57" y="1597263"/>
            <a:ext cx="3659111" cy="36591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7EC4272-D91C-8C1D-2333-A943DFC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01" y="1604619"/>
            <a:ext cx="3644400" cy="3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D75-DC39-BDAD-1A45-279EC14F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situation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A46E3-4B31-C5CE-B89B-BCF5A0C6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59" y="2084832"/>
            <a:ext cx="6730482" cy="46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DE0-DF1C-BB5B-FB3A-1A7DBE6B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Cout de fabrication : 1650€</a:t>
            </a:r>
            <a:endParaRPr lang="en-GB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C806DB0-76B6-E0DD-1D2D-2E56BD416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0885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66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A029-267C-AAEC-D683-32A13AE8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BBAE-088D-AD38-454C-D7367D28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Dans un premier temps :</a:t>
            </a:r>
          </a:p>
          <a:p>
            <a:r>
              <a:rPr lang="en-US" dirty="0"/>
              <a:t>- Location à </a:t>
            </a:r>
            <a:r>
              <a:rPr lang="en-US" dirty="0" err="1"/>
              <a:t>l’année</a:t>
            </a:r>
            <a:r>
              <a:rPr lang="en-US" dirty="0"/>
              <a:t> : </a:t>
            </a:r>
            <a:r>
              <a:rPr lang="en-US" b="1" dirty="0"/>
              <a:t>5 000€</a:t>
            </a:r>
          </a:p>
          <a:p>
            <a:endParaRPr lang="en-US" b="1" dirty="0"/>
          </a:p>
          <a:p>
            <a:r>
              <a:rPr lang="en-US" dirty="0"/>
              <a:t>Dans un second temps :</a:t>
            </a:r>
          </a:p>
          <a:p>
            <a:r>
              <a:rPr lang="en-US" dirty="0"/>
              <a:t>- Location à </a:t>
            </a:r>
            <a:r>
              <a:rPr lang="en-US" dirty="0" err="1"/>
              <a:t>l’année</a:t>
            </a:r>
            <a:r>
              <a:rPr lang="en-US" dirty="0"/>
              <a:t> : </a:t>
            </a:r>
            <a:r>
              <a:rPr lang="en-US" b="1" dirty="0"/>
              <a:t>10 000€</a:t>
            </a:r>
          </a:p>
          <a:p>
            <a:r>
              <a:rPr lang="en-US" dirty="0"/>
              <a:t>- Première </a:t>
            </a:r>
            <a:r>
              <a:rPr lang="en-US" dirty="0" err="1"/>
              <a:t>année</a:t>
            </a:r>
            <a:r>
              <a:rPr lang="en-US" dirty="0"/>
              <a:t> : </a:t>
            </a:r>
            <a:r>
              <a:rPr lang="en-US" b="1" dirty="0"/>
              <a:t>5 000€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Entretient</a:t>
            </a:r>
            <a:r>
              <a:rPr lang="en-US" dirty="0"/>
              <a:t> de la borne (usure naturelle) : </a:t>
            </a:r>
            <a:r>
              <a:rPr lang="en-US" b="1" dirty="0"/>
              <a:t>0€</a:t>
            </a:r>
          </a:p>
          <a:p>
            <a:r>
              <a:rPr lang="en-US" dirty="0"/>
              <a:t>- Mise à jour </a:t>
            </a:r>
            <a:r>
              <a:rPr lang="en-US" dirty="0" err="1"/>
              <a:t>logiciel</a:t>
            </a:r>
            <a:r>
              <a:rPr lang="en-US" dirty="0"/>
              <a:t> &amp; DB : </a:t>
            </a:r>
            <a:r>
              <a:rPr lang="en-US" b="1" dirty="0"/>
              <a:t>0€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49748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254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Whitney</vt:lpstr>
      <vt:lpstr>Wingdings 3</vt:lpstr>
      <vt:lpstr>Integral</vt:lpstr>
      <vt:lpstr>Docto.Minal</vt:lpstr>
      <vt:lpstr>Quel est le problème ?</vt:lpstr>
      <vt:lpstr>Quelles sont les personnes concernées ?</vt:lpstr>
      <vt:lpstr>PowerPoint Presentation</vt:lpstr>
      <vt:lpstr>PowerPoint Presentation</vt:lpstr>
      <vt:lpstr>Docto.Minal</vt:lpstr>
      <vt:lpstr>Mise en situation</vt:lpstr>
      <vt:lpstr>Cout de fabrication : 1650€</vt:lpstr>
      <vt:lpstr>Business Model</vt:lpstr>
      <vt:lpstr>Etude du marché</vt:lpstr>
      <vt:lpstr>Gains potentiels</vt:lpstr>
      <vt:lpstr>Demonstration</vt:lpstr>
      <vt:lpstr>Techno utilisées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Docto.Minal</dc:title>
  <dc:creator>Tao Blancheton</dc:creator>
  <cp:lastModifiedBy>Tao Blancheton</cp:lastModifiedBy>
  <cp:revision>3</cp:revision>
  <dcterms:created xsi:type="dcterms:W3CDTF">2022-07-06T12:52:39Z</dcterms:created>
  <dcterms:modified xsi:type="dcterms:W3CDTF">2022-07-06T14:14:53Z</dcterms:modified>
</cp:coreProperties>
</file>