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5465" y="2940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对程序的</a:t>
            </a:r>
            <a:r>
              <a:rPr lang="zh-CN" altLang="en-US"/>
              <a:t>描述：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465" y="662305"/>
            <a:ext cx="110229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SPI_Slave.v:</a:t>
            </a:r>
            <a:endParaRPr lang="zh-CN" altLang="en-US"/>
          </a:p>
          <a:p>
            <a:r>
              <a:rPr lang="zh-CN" altLang="en-US"/>
              <a:t>介绍：是一个Slave文件。</a:t>
            </a:r>
            <a:endParaRPr lang="zh-CN" altLang="en-US"/>
          </a:p>
          <a:p>
            <a:r>
              <a:rPr lang="zh-CN" altLang="en-US"/>
              <a:t>    MOSI上面，接受一次一位数字</a:t>
            </a:r>
            <a:endParaRPr lang="zh-CN" altLang="en-US"/>
          </a:p>
          <a:p>
            <a:r>
              <a:rPr lang="zh-CN" altLang="en-US"/>
              <a:t>    MISO上面，一次输出一位</a:t>
            </a:r>
            <a:endParaRPr lang="zh-CN" altLang="en-US"/>
          </a:p>
          <a:p>
            <a:r>
              <a:rPr lang="zh-CN" altLang="en-US"/>
              <a:t>    CS_n  保持0 时， 可以支持 multiple bytes per transaction（一次传输多个bit ）</a:t>
            </a:r>
            <a:endParaRPr lang="zh-CN" altLang="en-US"/>
          </a:p>
          <a:p>
            <a:r>
              <a:rPr lang="zh-CN" altLang="en-US"/>
              <a:t>    i_Clk  必须 至少 比 i_SPI_Clk 快 4x</a:t>
            </a:r>
            <a:endParaRPr lang="zh-CN" altLang="en-US"/>
          </a:p>
          <a:p>
            <a:r>
              <a:rPr lang="zh-CN" altLang="en-US"/>
              <a:t>    MISO 不传输的时候为三态（z）</a:t>
            </a:r>
            <a:endParaRPr lang="zh-CN" altLang="en-US"/>
          </a:p>
          <a:p>
            <a:r>
              <a:rPr lang="zh-CN" altLang="en-US"/>
              <a:t>    并且有 SPI_MODE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r>
              <a:rPr lang="zh-CN" altLang="en-US"/>
              <a:t>方式：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45465" y="662305"/>
            <a:ext cx="11022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接下来以各种不同的模式下实现对于操作模式的</a:t>
            </a:r>
            <a:r>
              <a:rPr lang="zh-CN" altLang="en-US"/>
              <a:t>演示：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各类输入信号</a:t>
            </a:r>
            <a:endParaRPr lang="en-US" altLang="zh-CN"/>
          </a:p>
          <a:p>
            <a:r>
              <a:rPr lang="zh-CN" altLang="en-US"/>
              <a:t>信号</a:t>
            </a:r>
            <a:r>
              <a:rPr lang="zh-CN" altLang="en-US"/>
              <a:t>范例：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1676400"/>
            <a:ext cx="10750550" cy="4281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r>
              <a:rPr lang="zh-CN" altLang="en-US"/>
              <a:t>方式：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94335" y="573405"/>
            <a:ext cx="11022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各类输入信号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941705"/>
            <a:ext cx="1987550" cy="4749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10790" y="841375"/>
            <a:ext cx="9292590" cy="566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</a:t>
            </a:r>
            <a:r>
              <a:rPr lang="en-US" altLang="zh-CN"/>
              <a:t>i</a:t>
            </a:r>
            <a:r>
              <a:rPr lang="zh-CN" altLang="en-US"/>
              <a:t>后缀为输入（包括</a:t>
            </a:r>
            <a:r>
              <a:rPr lang="en-US" altLang="zh-CN"/>
              <a:t>SPI_MODE),</a:t>
            </a:r>
            <a:r>
              <a:rPr lang="zh-CN" altLang="en-US"/>
              <a:t>所有</a:t>
            </a:r>
            <a:r>
              <a:rPr lang="en-US" altLang="zh-CN"/>
              <a:t>o</a:t>
            </a:r>
            <a:r>
              <a:rPr lang="zh-CN" altLang="en-US"/>
              <a:t>后缀为输出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SPI_MODE:</a:t>
            </a:r>
            <a:r>
              <a:rPr lang="zh-CN" altLang="en-US"/>
              <a:t>两位数字，第一位为</a:t>
            </a:r>
            <a:r>
              <a:rPr lang="en-US" altLang="zh-CN"/>
              <a:t>CPOL,</a:t>
            </a:r>
            <a:r>
              <a:rPr lang="zh-CN" altLang="en-US"/>
              <a:t>第二位为</a:t>
            </a:r>
            <a:r>
              <a:rPr lang="en-US" altLang="zh-CN"/>
              <a:t>CPHA </a:t>
            </a:r>
            <a:r>
              <a:rPr lang="zh-CN" altLang="en-US"/>
              <a:t>（一般</a:t>
            </a:r>
            <a:r>
              <a:rPr lang="zh-CN" altLang="en-US"/>
              <a:t>不修改）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CS_i: 	1. CS_i</a:t>
            </a:r>
            <a:r>
              <a:rPr lang="zh-CN" altLang="en-US"/>
              <a:t>为高电平时候，</a:t>
            </a:r>
            <a:r>
              <a:rPr lang="en-US" altLang="zh-CN"/>
              <a:t>MOSI</a:t>
            </a:r>
            <a:r>
              <a:rPr lang="zh-CN" altLang="en-US"/>
              <a:t>才会收取当前数字；</a:t>
            </a:r>
            <a:endParaRPr lang="zh-CN" altLang="en-US"/>
          </a:p>
          <a:p>
            <a:r>
              <a:rPr lang="en-US" altLang="zh-CN"/>
              <a:t>	2. CS_i </a:t>
            </a:r>
            <a:r>
              <a:rPr lang="zh-CN" altLang="en-US"/>
              <a:t>为低电平，</a:t>
            </a:r>
            <a:r>
              <a:rPr lang="en-US" altLang="zh-CN"/>
              <a:t>MISO_o</a:t>
            </a:r>
            <a:r>
              <a:rPr lang="zh-CN" altLang="en-US"/>
              <a:t>为高阻（但是对内部寄存器不进行</a:t>
            </a:r>
            <a:r>
              <a:rPr lang="zh-CN" altLang="en-US"/>
              <a:t>影响）</a:t>
            </a:r>
            <a:endParaRPr lang="zh-CN" altLang="en-US"/>
          </a:p>
          <a:p>
            <a:r>
              <a:rPr lang="en-US" altLang="zh-CN"/>
              <a:t>rst_i:	</a:t>
            </a:r>
            <a:r>
              <a:rPr lang="zh-CN" altLang="en-US"/>
              <a:t>重置信号，需要输入一个高电平脉冲以</a:t>
            </a:r>
            <a:r>
              <a:rPr lang="zh-CN" altLang="en-US"/>
              <a:t>重置</a:t>
            </a:r>
            <a:endParaRPr lang="zh-CN" altLang="en-US"/>
          </a:p>
          <a:p>
            <a:r>
              <a:rPr lang="en-US" altLang="zh-CN"/>
              <a:t>SPI_Clk_i: </a:t>
            </a:r>
            <a:r>
              <a:rPr lang="zh-CN" altLang="en-US"/>
              <a:t>（以</a:t>
            </a:r>
            <a:r>
              <a:rPr lang="en-US" altLang="zh-CN"/>
              <a:t>CPOL</a:t>
            </a:r>
            <a:r>
              <a:rPr lang="zh-CN" altLang="en-US"/>
              <a:t>为标准）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000" i="1"/>
              <a:t>MOSI:</a:t>
            </a:r>
            <a:endParaRPr lang="zh-CN" altLang="en-US" sz="2000" i="1"/>
          </a:p>
          <a:p>
            <a:r>
              <a:rPr lang="en-US" altLang="zh-CN"/>
              <a:t>EN_MOSI_i: </a:t>
            </a:r>
            <a:r>
              <a:rPr lang="zh-CN" altLang="en-US"/>
              <a:t>和</a:t>
            </a:r>
            <a:r>
              <a:rPr lang="en-US" altLang="zh-CN"/>
              <a:t>CS_i </a:t>
            </a:r>
            <a:r>
              <a:rPr lang="zh-CN" altLang="en-US"/>
              <a:t>一同指示当前数据是否收取入</a:t>
            </a:r>
            <a:r>
              <a:rPr lang="en-US" altLang="zh-CN"/>
              <a:t>MISO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/>
              <a:t>EN_MOSI_ro: </a:t>
            </a:r>
            <a:r>
              <a:rPr lang="zh-CN" altLang="en-US"/>
              <a:t>指示当前的</a:t>
            </a:r>
            <a:r>
              <a:rPr lang="en-US" altLang="zh-CN"/>
              <a:t>MOSI_DT_ro</a:t>
            </a:r>
            <a:r>
              <a:rPr lang="zh-CN" altLang="en-US"/>
              <a:t>是否可以使用，当可以使用时，会输出一高电平</a:t>
            </a:r>
            <a:r>
              <a:rPr lang="zh-CN" altLang="en-US"/>
              <a:t>脉冲</a:t>
            </a:r>
            <a:endParaRPr lang="zh-CN" altLang="en-US"/>
          </a:p>
          <a:p>
            <a:r>
              <a:rPr lang="en-US" altLang="zh-CN" b="1"/>
              <a:t>MOSI_DT_ro: </a:t>
            </a:r>
            <a:r>
              <a:rPr lang="zh-CN" altLang="en-US" b="1"/>
              <a:t>接收到的上</a:t>
            </a:r>
            <a:r>
              <a:rPr lang="en-US" altLang="zh-CN" b="1"/>
              <a:t>8</a:t>
            </a:r>
            <a:r>
              <a:rPr lang="zh-CN" altLang="en-US" b="1"/>
              <a:t>个</a:t>
            </a:r>
            <a:r>
              <a:rPr lang="en-US" altLang="zh-CN" b="1"/>
              <a:t>MOSI</a:t>
            </a:r>
            <a:r>
              <a:rPr lang="zh-CN" altLang="en-US" b="1"/>
              <a:t>数据所组成的信号</a:t>
            </a:r>
            <a:endParaRPr lang="zh-CN" altLang="en-US" b="1"/>
          </a:p>
          <a:p>
            <a:r>
              <a:rPr lang="en-US" altLang="zh-CN" b="1"/>
              <a:t>MOSI_i: MOSI</a:t>
            </a:r>
            <a:r>
              <a:rPr lang="zh-CN" altLang="en-US" b="1"/>
              <a:t>线</a:t>
            </a:r>
            <a:endParaRPr lang="zh-CN" altLang="en-US" b="1"/>
          </a:p>
          <a:p>
            <a:r>
              <a:rPr lang="en-US" altLang="zh-CN" i="1"/>
              <a:t>MISO:</a:t>
            </a:r>
            <a:endParaRPr lang="en-US" altLang="zh-CN" i="1"/>
          </a:p>
          <a:p>
            <a:r>
              <a:rPr lang="en-US" altLang="zh-CN"/>
              <a:t>EN_MISO_i: </a:t>
            </a:r>
            <a:r>
              <a:rPr lang="zh-CN" altLang="en-US"/>
              <a:t>指示此时我们输入的</a:t>
            </a:r>
            <a:r>
              <a:rPr lang="en-US" altLang="zh-CN"/>
              <a:t>8</a:t>
            </a:r>
            <a:r>
              <a:rPr lang="zh-CN" altLang="en-US"/>
              <a:t>个数字是否可以使用，可以时候需要保持</a:t>
            </a:r>
            <a:r>
              <a:rPr lang="zh-CN" altLang="en-US"/>
              <a:t>高电平；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 b="1"/>
              <a:t>为了在不同模式下都可以正常运行，需要在</a:t>
            </a:r>
            <a:r>
              <a:rPr lang="en-US" altLang="zh-CN" b="1"/>
              <a:t>SPI_Clk_i</a:t>
            </a:r>
            <a:r>
              <a:rPr lang="zh-CN" altLang="en-US" b="1"/>
              <a:t>的第一个边缘</a:t>
            </a:r>
            <a:r>
              <a:rPr lang="zh-CN" altLang="en-US" b="1"/>
              <a:t>之前</a:t>
            </a:r>
            <a:endParaRPr lang="zh-CN" altLang="en-US" b="1"/>
          </a:p>
          <a:p>
            <a:r>
              <a:rPr lang="en-US" altLang="zh-CN" b="1"/>
              <a:t>		</a:t>
            </a:r>
            <a:r>
              <a:rPr lang="zh-CN" altLang="en-US" b="1"/>
              <a:t>设置为高电平，否则会导致第一个数据的</a:t>
            </a:r>
            <a:r>
              <a:rPr lang="zh-CN" altLang="en-US" b="1"/>
              <a:t>时间过短</a:t>
            </a:r>
            <a:endParaRPr lang="zh-CN" altLang="en-US" b="1"/>
          </a:p>
          <a:p>
            <a:r>
              <a:rPr lang="en-US" altLang="zh-CN"/>
              <a:t>EN_MISO_o: </a:t>
            </a:r>
            <a:r>
              <a:rPr lang="zh-CN" altLang="en-US"/>
              <a:t>指示此时的</a:t>
            </a:r>
            <a:r>
              <a:rPr lang="en-US" altLang="zh-CN"/>
              <a:t>MISO_o</a:t>
            </a:r>
            <a:r>
              <a:rPr lang="zh-CN" altLang="en-US"/>
              <a:t>是否可以使用，可以时候是</a:t>
            </a:r>
            <a:r>
              <a:rPr lang="zh-CN" altLang="en-US"/>
              <a:t>高电平</a:t>
            </a:r>
            <a:endParaRPr lang="zh-CN" altLang="en-US"/>
          </a:p>
          <a:p>
            <a:r>
              <a:rPr lang="en-US" altLang="zh-CN"/>
              <a:t>MISO_DT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r>
              <a:rPr lang="zh-CN" altLang="en-US"/>
              <a:t>方式：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94335" y="573405"/>
            <a:ext cx="11022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各类输入信号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941705"/>
            <a:ext cx="1987550" cy="4749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10790" y="841375"/>
            <a:ext cx="929259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</a:t>
            </a:r>
            <a:r>
              <a:rPr lang="en-US" altLang="zh-CN"/>
              <a:t>i</a:t>
            </a:r>
            <a:r>
              <a:rPr lang="zh-CN" altLang="en-US"/>
              <a:t>后缀为输入（包括</a:t>
            </a:r>
            <a:r>
              <a:rPr lang="en-US" altLang="zh-CN"/>
              <a:t>SPI_MODE),</a:t>
            </a:r>
            <a:r>
              <a:rPr lang="zh-CN" altLang="en-US"/>
              <a:t>所有</a:t>
            </a:r>
            <a:r>
              <a:rPr lang="en-US" altLang="zh-CN"/>
              <a:t>o</a:t>
            </a:r>
            <a:r>
              <a:rPr lang="zh-CN" altLang="en-US"/>
              <a:t>后缀为输出</a:t>
            </a:r>
            <a:endParaRPr lang="zh-CN" altLang="en-US"/>
          </a:p>
          <a:p>
            <a:endParaRPr lang="en-US" altLang="zh-CN"/>
          </a:p>
          <a:p>
            <a:r>
              <a:rPr lang="en-US" altLang="zh-CN" sz="2400" i="1"/>
              <a:t>MISO:</a:t>
            </a:r>
            <a:endParaRPr lang="en-US" altLang="zh-CN" sz="2400" i="1"/>
          </a:p>
          <a:p>
            <a:r>
              <a:rPr lang="en-US" altLang="zh-CN"/>
              <a:t>EN_MISO_i: </a:t>
            </a:r>
            <a:r>
              <a:rPr lang="zh-CN" altLang="en-US"/>
              <a:t>指示此时我们输入的</a:t>
            </a:r>
            <a:r>
              <a:rPr lang="en-US" altLang="zh-CN"/>
              <a:t>8</a:t>
            </a:r>
            <a:r>
              <a:rPr lang="zh-CN" altLang="en-US"/>
              <a:t>个数字是否可以使用，可以时候需要保持</a:t>
            </a:r>
            <a:r>
              <a:rPr lang="zh-CN" altLang="en-US"/>
              <a:t>高电平；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 b="1"/>
              <a:t>为了在不同模式下都可以正常运行，需要在</a:t>
            </a:r>
            <a:r>
              <a:rPr lang="en-US" altLang="zh-CN" b="1"/>
              <a:t>SPI_Clk_i</a:t>
            </a:r>
            <a:r>
              <a:rPr lang="zh-CN" altLang="en-US" b="1"/>
              <a:t>的第一个边缘</a:t>
            </a:r>
            <a:r>
              <a:rPr lang="zh-CN" altLang="en-US" b="1"/>
              <a:t>之前</a:t>
            </a:r>
            <a:endParaRPr lang="zh-CN" altLang="en-US" b="1"/>
          </a:p>
          <a:p>
            <a:r>
              <a:rPr lang="en-US" altLang="zh-CN" b="1"/>
              <a:t>		</a:t>
            </a:r>
            <a:r>
              <a:rPr lang="zh-CN" altLang="en-US" b="1"/>
              <a:t>设置为高电平，否则会导致第一个数据的</a:t>
            </a:r>
            <a:r>
              <a:rPr lang="zh-CN" altLang="en-US" b="1"/>
              <a:t>时间过短</a:t>
            </a:r>
            <a:endParaRPr lang="zh-CN" altLang="en-US" b="1"/>
          </a:p>
          <a:p>
            <a:r>
              <a:rPr lang="en-US" altLang="zh-CN"/>
              <a:t>EN_MISO_o: </a:t>
            </a:r>
            <a:r>
              <a:rPr lang="zh-CN" altLang="en-US"/>
              <a:t>指示此时的</a:t>
            </a:r>
            <a:r>
              <a:rPr lang="en-US" altLang="zh-CN"/>
              <a:t>MISO_o</a:t>
            </a:r>
            <a:r>
              <a:rPr lang="zh-CN" altLang="en-US"/>
              <a:t>是否可以使用，可以时候是</a:t>
            </a:r>
            <a:r>
              <a:rPr lang="zh-CN" altLang="en-US"/>
              <a:t>高电平</a:t>
            </a:r>
            <a:endParaRPr lang="zh-CN" altLang="en-US"/>
          </a:p>
          <a:p>
            <a:r>
              <a:rPr lang="en-US" altLang="zh-CN"/>
              <a:t>MISO_DT_i: </a:t>
            </a:r>
            <a:r>
              <a:rPr lang="zh-CN" altLang="en-US"/>
              <a:t>次数需要输出的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zh-CN" altLang="en-US"/>
              <a:t>数字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 b="1"/>
              <a:t>因为程序中在第一个周期就已经完成了输入至寄存器的</a:t>
            </a:r>
            <a:r>
              <a:rPr lang="zh-CN" altLang="en-US" b="1"/>
              <a:t>操作，</a:t>
            </a:r>
            <a:endParaRPr lang="zh-CN" altLang="en-US" b="1"/>
          </a:p>
          <a:p>
            <a:r>
              <a:rPr lang="en-US" altLang="zh-CN" b="1"/>
              <a:t>		</a:t>
            </a:r>
            <a:r>
              <a:rPr lang="zh-CN" altLang="en-US" b="1"/>
              <a:t>在后面的过程中我们不需要再用该数据，并且如果修改过于缓慢还会导</a:t>
            </a:r>
            <a:r>
              <a:rPr lang="en-US" altLang="zh-CN" b="1"/>
              <a:t>		</a:t>
            </a:r>
            <a:r>
              <a:rPr lang="zh-CN" altLang="en-US" b="1"/>
              <a:t>致下一周期中的数据错误，因此需要在第七个周期以及以前进行下一组</a:t>
            </a:r>
            <a:r>
              <a:rPr lang="en-US" altLang="zh-CN" b="1"/>
              <a:t>		</a:t>
            </a:r>
            <a:r>
              <a:rPr lang="zh-CN" altLang="en-US" b="1"/>
              <a:t>（</a:t>
            </a:r>
            <a:r>
              <a:rPr lang="en-US" altLang="zh-CN" b="1"/>
              <a:t>8</a:t>
            </a:r>
            <a:r>
              <a:rPr lang="zh-CN" altLang="en-US" b="1"/>
              <a:t>个数字）的</a:t>
            </a:r>
            <a:r>
              <a:rPr lang="zh-CN" altLang="en-US" b="1"/>
              <a:t>输入</a:t>
            </a:r>
            <a:endParaRPr lang="zh-CN" altLang="en-US" b="1"/>
          </a:p>
          <a:p>
            <a:r>
              <a:rPr lang="en-US" altLang="zh-CN" b="1"/>
              <a:t>MISO_o: </a:t>
            </a:r>
            <a:r>
              <a:rPr lang="zh-CN" altLang="en-US" b="1"/>
              <a:t>输出的线路</a:t>
            </a:r>
            <a:r>
              <a:rPr lang="en-US" altLang="zh-CN" b="1"/>
              <a:t>MISO</a:t>
            </a:r>
            <a:endParaRPr lang="en-US" altLang="zh-CN" b="1"/>
          </a:p>
          <a:p>
            <a:r>
              <a:rPr lang="en-US" altLang="zh-CN"/>
              <a:t>MISO_cnt_r: MISO</a:t>
            </a:r>
            <a:r>
              <a:rPr lang="zh-CN" altLang="en-US"/>
              <a:t>当前输出的数据的编号（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7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MISO_ro: </a:t>
            </a:r>
            <a:r>
              <a:rPr lang="zh-CN" altLang="en-US"/>
              <a:t>与</a:t>
            </a:r>
            <a:r>
              <a:rPr lang="en-US" altLang="zh-CN"/>
              <a:t>MISO_o</a:t>
            </a:r>
            <a:r>
              <a:rPr lang="zh-CN" altLang="en-US"/>
              <a:t>相连的</a:t>
            </a:r>
            <a:r>
              <a:rPr lang="zh-CN" altLang="en-US"/>
              <a:t>寄存器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r>
              <a:rPr lang="zh-CN" altLang="en-US"/>
              <a:t>方式：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94335" y="573405"/>
            <a:ext cx="11022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使用范例</a:t>
            </a:r>
            <a:endParaRPr lang="en-US" altLang="zh-CN"/>
          </a:p>
          <a:p>
            <a:r>
              <a:rPr lang="en-US" altLang="zh-CN"/>
              <a:t>a. </a:t>
            </a:r>
            <a:r>
              <a:rPr lang="zh-CN" altLang="en-US"/>
              <a:t>模式</a:t>
            </a:r>
            <a:r>
              <a:rPr lang="zh-CN" altLang="en-US"/>
              <a:t>解释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252220"/>
            <a:ext cx="6191885" cy="4030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r>
              <a:rPr lang="zh-CN" altLang="en-US"/>
              <a:t>方式：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94335" y="573405"/>
            <a:ext cx="11022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使用范例</a:t>
            </a:r>
            <a:endParaRPr lang="en-US" altLang="zh-CN"/>
          </a:p>
          <a:p>
            <a:r>
              <a:rPr lang="en-US" altLang="zh-CN"/>
              <a:t>b. </a:t>
            </a:r>
            <a:r>
              <a:rPr lang="zh-CN" altLang="en-US"/>
              <a:t>波形</a:t>
            </a:r>
            <a:r>
              <a:rPr lang="zh-CN" altLang="en-US"/>
              <a:t>模拟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1137285"/>
            <a:ext cx="12115800" cy="3181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33830" y="2404110"/>
            <a:ext cx="1060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1       1      1    1    0     1     1     1  / 1    0     1     0    0     1     1     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0465" y="2772410"/>
            <a:ext cx="1138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      1    1      1     0   1    0     1    1 /  1     1   1     0     1     0    0    0   / 0    0     1     0     1    1     1     1   /0    0   1      0     1 ...... 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335" y="4514215"/>
            <a:ext cx="11388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CPOL=0,CPHA=0,</a:t>
            </a:r>
            <a:r>
              <a:rPr lang="zh-CN" altLang="en-US" sz="2400">
                <a:solidFill>
                  <a:schemeClr val="tx1"/>
                </a:solidFill>
              </a:rPr>
              <a:t>时钟前沿采样（</a:t>
            </a:r>
            <a:r>
              <a:rPr lang="en-US" altLang="zh-CN" sz="2400">
                <a:solidFill>
                  <a:schemeClr val="tx1"/>
                </a:solidFill>
              </a:rPr>
              <a:t>MOSI</a:t>
            </a:r>
            <a:r>
              <a:rPr lang="zh-CN" altLang="en-US" sz="2400">
                <a:solidFill>
                  <a:schemeClr val="tx1"/>
                </a:solidFill>
              </a:rPr>
              <a:t>），后沿输出（</a:t>
            </a:r>
            <a:r>
              <a:rPr lang="en-US" altLang="zh-CN" sz="2400">
                <a:solidFill>
                  <a:schemeClr val="tx1"/>
                </a:solidFill>
              </a:rPr>
              <a:t>MISO</a:t>
            </a:r>
            <a:r>
              <a:rPr lang="zh-CN" altLang="en-US" sz="2400">
                <a:solidFill>
                  <a:schemeClr val="tx1"/>
                </a:solidFill>
              </a:rPr>
              <a:t>），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前沿</a:t>
            </a:r>
            <a:r>
              <a:rPr lang="zh-CN" altLang="en-US" sz="2400">
                <a:solidFill>
                  <a:schemeClr val="tx1"/>
                </a:solidFill>
              </a:rPr>
              <a:t>为上升，后沿为下降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26235"/>
            <a:ext cx="12192000" cy="2203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r>
              <a:rPr lang="zh-CN" altLang="en-US"/>
              <a:t>方式：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94335" y="562610"/>
            <a:ext cx="11022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使用范例</a:t>
            </a:r>
            <a:endParaRPr lang="en-US" altLang="zh-CN"/>
          </a:p>
          <a:p>
            <a:r>
              <a:rPr lang="en-US" altLang="zh-CN"/>
              <a:t>b. </a:t>
            </a:r>
            <a:r>
              <a:rPr lang="zh-CN" altLang="en-US"/>
              <a:t>波形</a:t>
            </a:r>
            <a:r>
              <a:rPr lang="zh-CN" altLang="en-US"/>
              <a:t>模拟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7045" y="1932305"/>
            <a:ext cx="1060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0     0    0    0     1      0    0    0 /  0    1    0     1     0     0   0      0   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2215" y="2433320"/>
            <a:ext cx="1138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      1    1      1     0   1    0     1    1 /  1     1   1     0     1     0    0    0   / 0    0     1     0     1    1     1     1   /0    0   1      0     1 ...... 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335" y="4514215"/>
            <a:ext cx="11388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CPOL=0,CPHA=1,</a:t>
            </a:r>
            <a:r>
              <a:rPr lang="zh-CN" altLang="en-US" sz="2400">
                <a:solidFill>
                  <a:schemeClr val="tx1"/>
                </a:solidFill>
              </a:rPr>
              <a:t>时钟前沿</a:t>
            </a:r>
            <a:r>
              <a:rPr lang="zh-CN" altLang="en-US" sz="2400">
                <a:sym typeface="+mn-ea"/>
              </a:rPr>
              <a:t>输出（</a:t>
            </a:r>
            <a:r>
              <a:rPr lang="en-US" altLang="zh-CN" sz="2400">
                <a:sym typeface="+mn-ea"/>
              </a:rPr>
              <a:t>MISO</a:t>
            </a:r>
            <a:r>
              <a:rPr lang="zh-CN" altLang="en-US" sz="2400">
                <a:sym typeface="+mn-ea"/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，后沿</a:t>
            </a:r>
            <a:r>
              <a:rPr lang="zh-CN" altLang="en-US" sz="2400">
                <a:sym typeface="+mn-ea"/>
              </a:rPr>
              <a:t>采样（</a:t>
            </a:r>
            <a:r>
              <a:rPr lang="en-US" altLang="zh-CN" sz="2400">
                <a:sym typeface="+mn-ea"/>
              </a:rPr>
              <a:t>MOSI</a:t>
            </a:r>
            <a:r>
              <a:rPr lang="zh-CN" altLang="en-US" sz="2400">
                <a:sym typeface="+mn-ea"/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前沿</a:t>
            </a:r>
            <a:r>
              <a:rPr lang="zh-CN" altLang="en-US" sz="2400">
                <a:solidFill>
                  <a:schemeClr val="tx1"/>
                </a:solidFill>
              </a:rPr>
              <a:t>为上升，后沿为下降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在前沿时候数据是下一个数字</a:t>
            </a:r>
            <a:r>
              <a:rPr lang="zh-CN" altLang="en-US" sz="2400">
                <a:solidFill>
                  <a:schemeClr val="tx1"/>
                </a:solidFill>
              </a:rPr>
              <a:t>的）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269365"/>
            <a:ext cx="11897360" cy="3463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r>
              <a:rPr lang="zh-CN" altLang="en-US"/>
              <a:t>方式：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94335" y="562610"/>
            <a:ext cx="11022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使用范例</a:t>
            </a:r>
            <a:endParaRPr lang="en-US" altLang="zh-CN"/>
          </a:p>
          <a:p>
            <a:r>
              <a:rPr lang="en-US" altLang="zh-CN"/>
              <a:t>b. </a:t>
            </a:r>
            <a:r>
              <a:rPr lang="zh-CN" altLang="en-US"/>
              <a:t>波形</a:t>
            </a:r>
            <a:r>
              <a:rPr lang="zh-CN" altLang="en-US"/>
              <a:t>模拟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26590" y="2647950"/>
            <a:ext cx="1060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0     0    0    0     1      0    0    0 /  0    1    0     1     0     0   0      0   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6065" y="3244850"/>
            <a:ext cx="1138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      1    1      1     0   1    0     1    1 /  1     1   1     0     1     0    0    0   / 0    0     1     0     1    1     1     1   /0    0   1   0     1 ...... 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955" y="4977765"/>
            <a:ext cx="11388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CPOL=1,CPHA=0,</a:t>
            </a:r>
            <a:r>
              <a:rPr lang="zh-CN" altLang="en-US" sz="2400">
                <a:sym typeface="+mn-ea"/>
              </a:rPr>
              <a:t>时钟前沿采样（</a:t>
            </a:r>
            <a:r>
              <a:rPr lang="en-US" altLang="zh-CN" sz="2400">
                <a:sym typeface="+mn-ea"/>
              </a:rPr>
              <a:t>MOSI</a:t>
            </a:r>
            <a:r>
              <a:rPr lang="zh-CN" altLang="en-US" sz="2400">
                <a:sym typeface="+mn-ea"/>
              </a:rPr>
              <a:t>），后沿输出（</a:t>
            </a:r>
            <a:r>
              <a:rPr lang="en-US" altLang="zh-CN" sz="2400">
                <a:sym typeface="+mn-ea"/>
              </a:rPr>
              <a:t>MISO</a:t>
            </a:r>
            <a:r>
              <a:rPr lang="zh-CN" altLang="en-US" sz="2400">
                <a:sym typeface="+mn-ea"/>
              </a:rPr>
              <a:t>），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ym typeface="+mn-ea"/>
              </a:rPr>
              <a:t>前沿</a:t>
            </a:r>
            <a:r>
              <a:rPr lang="zh-CN" altLang="en-US" sz="2400">
                <a:sym typeface="+mn-ea"/>
              </a:rPr>
              <a:t>为下降，后沿为</a:t>
            </a:r>
            <a:r>
              <a:rPr lang="zh-CN" altLang="en-US" sz="2400">
                <a:sym typeface="+mn-ea"/>
              </a:rPr>
              <a:t>上升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5235"/>
            <a:ext cx="12192000" cy="3441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r>
              <a:rPr lang="zh-CN" altLang="en-US"/>
              <a:t>方式：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94335" y="562610"/>
            <a:ext cx="11022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使用范例</a:t>
            </a:r>
            <a:endParaRPr lang="en-US" altLang="zh-CN"/>
          </a:p>
          <a:p>
            <a:r>
              <a:rPr lang="en-US" altLang="zh-CN"/>
              <a:t>b. </a:t>
            </a:r>
            <a:r>
              <a:rPr lang="zh-CN" altLang="en-US"/>
              <a:t>波形</a:t>
            </a:r>
            <a:r>
              <a:rPr lang="zh-CN" altLang="en-US"/>
              <a:t>模拟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29740" y="2932430"/>
            <a:ext cx="1138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      1    1      1     0   1    0     1    1 /  1     1   1     0     1     0    0    0   / 0    0     1     0     1    1     1     1   /0    0   1      0     1 ...... 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335" y="4514215"/>
            <a:ext cx="11388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CPOL=1,CPHA=1,</a:t>
            </a:r>
            <a:r>
              <a:rPr lang="zh-CN" altLang="en-US" sz="2400">
                <a:solidFill>
                  <a:schemeClr val="tx1"/>
                </a:solidFill>
              </a:rPr>
              <a:t>时钟前沿</a:t>
            </a:r>
            <a:r>
              <a:rPr lang="zh-CN" altLang="en-US" sz="2400">
                <a:sym typeface="+mn-ea"/>
              </a:rPr>
              <a:t>输出（</a:t>
            </a:r>
            <a:r>
              <a:rPr lang="en-US" altLang="zh-CN" sz="2400">
                <a:sym typeface="+mn-ea"/>
              </a:rPr>
              <a:t>MISO</a:t>
            </a:r>
            <a:r>
              <a:rPr lang="zh-CN" altLang="en-US" sz="2400">
                <a:sym typeface="+mn-ea"/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，后沿</a:t>
            </a:r>
            <a:r>
              <a:rPr lang="zh-CN" altLang="en-US" sz="2400">
                <a:sym typeface="+mn-ea"/>
              </a:rPr>
              <a:t>采样（</a:t>
            </a:r>
            <a:r>
              <a:rPr lang="en-US" altLang="zh-CN" sz="2400">
                <a:sym typeface="+mn-ea"/>
              </a:rPr>
              <a:t>MOSI</a:t>
            </a:r>
            <a:r>
              <a:rPr lang="zh-CN" altLang="en-US" sz="2400">
                <a:sym typeface="+mn-ea"/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前沿</a:t>
            </a:r>
            <a:r>
              <a:rPr lang="zh-CN" altLang="en-US" sz="2400">
                <a:solidFill>
                  <a:schemeClr val="tx1"/>
                </a:solidFill>
              </a:rPr>
              <a:t>为</a:t>
            </a:r>
            <a:r>
              <a:rPr lang="zh-CN" altLang="en-US" sz="2400">
                <a:sym typeface="+mn-ea"/>
              </a:rPr>
              <a:t>下降，后沿为上升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在前沿时候数据是下一个数字</a:t>
            </a:r>
            <a:r>
              <a:rPr lang="zh-CN" altLang="en-US" sz="2400">
                <a:solidFill>
                  <a:schemeClr val="tx1"/>
                </a:solidFill>
              </a:rPr>
              <a:t>的）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9765" y="2417445"/>
            <a:ext cx="1060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1       1      1    1    0     1     1     1  / 1    0     1     0    0     1     1     1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5465" y="2940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对程序的</a:t>
            </a:r>
            <a:r>
              <a:rPr lang="zh-CN" altLang="en-US"/>
              <a:t>描述：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465" y="824230"/>
            <a:ext cx="1102296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module部分：</a:t>
            </a:r>
            <a:endParaRPr lang="zh-CN" altLang="en-US"/>
          </a:p>
          <a:p>
            <a:r>
              <a:rPr lang="zh-CN" altLang="en-US"/>
              <a:t>    I/O内容1：</a:t>
            </a:r>
            <a:endParaRPr lang="zh-CN" altLang="en-US"/>
          </a:p>
          <a:p>
            <a:r>
              <a:rPr lang="zh-CN" altLang="en-US"/>
              <a:t>        i_Rst_L             用于rst，0是rst</a:t>
            </a:r>
            <a:endParaRPr lang="zh-CN" altLang="en-US"/>
          </a:p>
          <a:p>
            <a:r>
              <a:rPr lang="zh-CN" altLang="en-US"/>
              <a:t>        i_Clk               整体的clk</a:t>
            </a:r>
            <a:endParaRPr lang="zh-CN" altLang="en-US"/>
          </a:p>
          <a:p>
            <a:r>
              <a:rPr lang="zh-CN" altLang="en-US"/>
              <a:t>        reg o_RX_DV         数据脉冲内容，1是有效，0无效数据，与o_RX_Byte一起</a:t>
            </a:r>
            <a:endParaRPr lang="zh-CN" altLang="en-US"/>
          </a:p>
          <a:p>
            <a:r>
              <a:rPr lang="zh-CN" altLang="en-US"/>
              <a:t>        reg o_RX_Byte[7:0]  MOSI接收到的数据存储</a:t>
            </a:r>
            <a:endParaRPr lang="zh-CN" altLang="en-US"/>
          </a:p>
          <a:p>
            <a:r>
              <a:rPr lang="zh-CN" altLang="en-US"/>
              <a:t>        i_TX_Byte[7:0]      MISO的数据流</a:t>
            </a:r>
            <a:endParaRPr lang="zh-CN" altLang="en-US"/>
          </a:p>
          <a:p>
            <a:r>
              <a:rPr lang="zh-CN" altLang="en-US"/>
              <a:t>        i_TX_DV             MISO的数据流的接口,1是有效，0无效数据</a:t>
            </a:r>
            <a:endParaRPr lang="zh-CN" altLang="en-US"/>
          </a:p>
          <a:p>
            <a:r>
              <a:rPr lang="zh-CN" altLang="en-US"/>
              <a:t>        相对应的各个部分在程序中的</a:t>
            </a:r>
            <a:r>
              <a:rPr lang="zh-CN" altLang="en-US"/>
              <a:t>描述：</a:t>
            </a:r>
            <a:endParaRPr lang="zh-CN" altLang="en-US"/>
          </a:p>
          <a:p>
            <a:r>
              <a:rPr lang="zh-CN" altLang="en-US"/>
              <a:t>        i_SPI_Clk           SPI的clk</a:t>
            </a:r>
            <a:endParaRPr lang="zh-CN" altLang="en-US"/>
          </a:p>
          <a:p>
            <a:r>
              <a:rPr lang="zh-CN" altLang="en-US"/>
              <a:t>        o_SPI_MISO          MISO的输出</a:t>
            </a:r>
            <a:endParaRPr lang="zh-CN" altLang="en-US"/>
          </a:p>
          <a:p>
            <a:r>
              <a:rPr lang="zh-CN" altLang="en-US"/>
              <a:t>        i_SPI_MOSI          MOSI的输入</a:t>
            </a:r>
            <a:endParaRPr lang="zh-CN" altLang="en-US"/>
          </a:p>
          <a:p>
            <a:r>
              <a:rPr lang="zh-CN" altLang="en-US"/>
              <a:t>        i_SPI_CS_n          SPI的CS， 0是选择，1是不选择</a:t>
            </a:r>
            <a:endParaRPr lang="zh-CN" altLang="en-US"/>
          </a:p>
          <a:p>
            <a:r>
              <a:rPr lang="zh-CN" altLang="en-US"/>
              <a:t>        rst     :       i_Rst_L</a:t>
            </a:r>
            <a:endParaRPr lang="zh-CN" altLang="en-US"/>
          </a:p>
          <a:p>
            <a:r>
              <a:rPr lang="zh-CN" altLang="en-US"/>
              <a:t>        clk     :       i_Clk,  i_SPI_Clk</a:t>
            </a:r>
            <a:endParaRPr lang="zh-CN" altLang="en-US"/>
          </a:p>
          <a:p>
            <a:r>
              <a:rPr lang="zh-CN" altLang="en-US"/>
              <a:t>        MOSI    :       reg o_RX_Byte[7:0]      reg o_RX_DV     i_SPI_MOSI</a:t>
            </a:r>
            <a:endParaRPr lang="zh-CN" altLang="en-US"/>
          </a:p>
          <a:p>
            <a:r>
              <a:rPr lang="zh-CN" altLang="en-US"/>
              <a:t>        MISO    :       i_TX_DV                 i_TX_Byte       o_SPI_MISO</a:t>
            </a:r>
            <a:endParaRPr lang="zh-CN" altLang="en-US"/>
          </a:p>
          <a:p>
            <a:r>
              <a:rPr lang="zh-CN" altLang="en-US"/>
              <a:t>        CS_n    :       i_SPI_CS_n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RX 为 MOSI</a:t>
            </a:r>
            <a:endParaRPr lang="zh-CN" altLang="en-US"/>
          </a:p>
          <a:p>
            <a:r>
              <a:rPr lang="zh-CN" altLang="en-US"/>
              <a:t>        TX 为 MISO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5465" y="2940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对程序的</a:t>
            </a:r>
            <a:r>
              <a:rPr lang="zh-CN" altLang="en-US"/>
              <a:t>描述：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    wire:</a:t>
            </a:r>
            <a:endParaRPr lang="zh-CN" altLang="en-US"/>
          </a:p>
          <a:p>
            <a:r>
              <a:rPr lang="zh-CN" altLang="en-US"/>
              <a:t>        w_CPOL</a:t>
            </a:r>
            <a:endParaRPr lang="zh-CN" altLang="en-US"/>
          </a:p>
          <a:p>
            <a:r>
              <a:rPr lang="zh-CN" altLang="en-US"/>
              <a:t>        w_CPHA</a:t>
            </a:r>
            <a:endParaRPr lang="zh-CN" altLang="en-US"/>
          </a:p>
          <a:p>
            <a:r>
              <a:rPr lang="zh-CN" altLang="en-US"/>
              <a:t>        w_SPI_Clk ( 根据设定会进行更改 )</a:t>
            </a:r>
            <a:endParaRPr lang="zh-CN" altLang="en-US"/>
          </a:p>
          <a:p>
            <a:r>
              <a:rPr lang="zh-CN" altLang="en-US"/>
              <a:t>        w_SPI_MISO_Mux  MISO的线（一根）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reg:</a:t>
            </a:r>
            <a:endParaRPr lang="zh-CN" altLang="en-US"/>
          </a:p>
          <a:p>
            <a:r>
              <a:rPr lang="zh-CN" altLang="en-US"/>
              <a:t>        MOSI:</a:t>
            </a:r>
            <a:endParaRPr lang="zh-CN" altLang="en-US"/>
          </a:p>
          <a:p>
            <a:r>
              <a:rPr lang="zh-CN" altLang="en-US"/>
              <a:t>            [2:0] r_RX_Bit_Count    MOSI</a:t>
            </a:r>
            <a:endParaRPr lang="zh-CN" altLang="en-US"/>
          </a:p>
          <a:p>
            <a:r>
              <a:rPr lang="zh-CN" altLang="en-US"/>
              <a:t>            [7:0] r_Temp_RX_Byte    MOSI</a:t>
            </a:r>
            <a:endParaRPr lang="zh-CN" altLang="en-US"/>
          </a:p>
          <a:p>
            <a:r>
              <a:rPr lang="zh-CN" altLang="en-US"/>
              <a:t>            [7:0] r_RX_Byte</a:t>
            </a:r>
            <a:endParaRPr lang="zh-CN" altLang="en-US"/>
          </a:p>
          <a:p>
            <a:r>
              <a:rPr lang="zh-CN" altLang="en-US"/>
              <a:t>            r_RX_Done,      r2_RX_Done,     r3_RX_Done;</a:t>
            </a:r>
            <a:endParaRPr lang="zh-CN" altLang="en-US"/>
          </a:p>
          <a:p>
            <a:r>
              <a:rPr lang="zh-CN" altLang="en-US"/>
              <a:t>        MISO:</a:t>
            </a:r>
            <a:endParaRPr lang="zh-CN" altLang="en-US"/>
          </a:p>
          <a:p>
            <a:r>
              <a:rPr lang="zh-CN" altLang="en-US"/>
              <a:t>            [2:0] r_TX_Bit_Count</a:t>
            </a:r>
            <a:endParaRPr lang="zh-CN" altLang="en-US"/>
          </a:p>
          <a:p>
            <a:r>
              <a:rPr lang="zh-CN" altLang="en-US"/>
              <a:t>            [7:0] r_TX_Byte</a:t>
            </a:r>
            <a:endParaRPr lang="zh-CN" altLang="en-US"/>
          </a:p>
          <a:p>
            <a:r>
              <a:rPr lang="zh-CN" altLang="en-US"/>
              <a:t>            r_SPI_MISO_Bit, </a:t>
            </a:r>
            <a:endParaRPr lang="zh-CN" altLang="en-US"/>
          </a:p>
          <a:p>
            <a:r>
              <a:rPr lang="zh-CN" altLang="en-US"/>
              <a:t>            r_Preload_MISO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CPHA=0 先进后出     CPOL=0 leading edge is rising edge.</a:t>
            </a:r>
            <a:endParaRPr lang="zh-CN" altLang="en-US"/>
          </a:p>
          <a:p>
            <a:r>
              <a:rPr lang="zh-CN" altLang="en-US"/>
              <a:t>    CPHA=1 先出后进     CPOL=1 leading edge is</a:t>
            </a:r>
            <a:r>
              <a:rPr lang="en-US" altLang="zh-CN"/>
              <a:t> falling</a:t>
            </a:r>
            <a:r>
              <a:rPr lang="zh-CN" altLang="en-US"/>
              <a:t> edge.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5465" y="294005"/>
            <a:ext cx="980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测试中为了方便测试使用，又增加了</a:t>
            </a:r>
            <a:r>
              <a:rPr lang="en-US" altLang="zh-CN"/>
              <a:t>input [1:0]      SPI_MODE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5465" y="2940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测试：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5465" y="662305"/>
            <a:ext cx="110229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测试时候需要注意</a:t>
            </a:r>
            <a:r>
              <a:rPr lang="zh-CN" altLang="en-US"/>
              <a:t>的：</a:t>
            </a:r>
            <a:endParaRPr lang="zh-CN" altLang="en-US"/>
          </a:p>
          <a:p>
            <a:r>
              <a:rPr lang="zh-CN" altLang="en-US"/>
              <a:t>        i_Rst_L             用于rst，0是rst</a:t>
            </a:r>
            <a:endParaRPr lang="zh-CN" altLang="en-US"/>
          </a:p>
          <a:p>
            <a:r>
              <a:rPr lang="zh-CN" altLang="en-US"/>
              <a:t>        i_Clk               整体的clk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>
                <a:sym typeface="+mn-ea"/>
              </a:rPr>
              <a:t>i_SPI_Clk           SPI的clk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MOSI:</a:t>
            </a:r>
            <a:endParaRPr lang="zh-CN" altLang="en-US"/>
          </a:p>
          <a:p>
            <a:r>
              <a:rPr lang="zh-CN" altLang="en-US"/>
              <a:t>        reg o_RX_DV         </a:t>
            </a:r>
            <a:r>
              <a:rPr lang="en-US" altLang="zh-CN"/>
              <a:t>	</a:t>
            </a:r>
            <a:r>
              <a:rPr lang="zh-CN" altLang="en-US"/>
              <a:t>数据脉冲内容，1是有效，0无效数据，与o_RX_Byte一起</a:t>
            </a:r>
            <a:endParaRPr lang="zh-CN" altLang="en-US"/>
          </a:p>
          <a:p>
            <a:r>
              <a:rPr lang="zh-CN" altLang="en-US"/>
              <a:t>        reg o_RX_Byte[7:0]  </a:t>
            </a:r>
            <a:r>
              <a:rPr lang="en-US" altLang="zh-CN"/>
              <a:t>	</a:t>
            </a:r>
            <a:r>
              <a:rPr lang="zh-CN" altLang="en-US"/>
              <a:t>MOSI接收到的数据存储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i_SPI_MOSI      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MOSI的输入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MISO:</a:t>
            </a:r>
            <a:endParaRPr lang="zh-CN" altLang="en-US"/>
          </a:p>
          <a:p>
            <a:r>
              <a:rPr lang="zh-CN" altLang="en-US"/>
              <a:t>        i_TX_Byte[7:0]     </a:t>
            </a:r>
            <a:r>
              <a:rPr lang="en-US" altLang="zh-CN"/>
              <a:t>	</a:t>
            </a:r>
            <a:r>
              <a:rPr lang="zh-CN" altLang="en-US"/>
              <a:t>MISO的数据流</a:t>
            </a:r>
            <a:endParaRPr lang="zh-CN" altLang="en-US"/>
          </a:p>
          <a:p>
            <a:r>
              <a:rPr lang="zh-CN" altLang="en-US"/>
              <a:t>        i_TX_DV             </a:t>
            </a:r>
            <a:r>
              <a:rPr lang="en-US" altLang="zh-CN"/>
              <a:t>   	</a:t>
            </a:r>
            <a:r>
              <a:rPr lang="zh-CN" altLang="en-US"/>
              <a:t>MISO的数据流的接口,1是有效，0无效数据        </a:t>
            </a:r>
            <a:endParaRPr lang="zh-CN" altLang="en-US"/>
          </a:p>
          <a:p>
            <a:r>
              <a:rPr lang="zh-CN" altLang="en-US"/>
              <a:t>        o_SPI_MISO          </a:t>
            </a:r>
            <a:r>
              <a:rPr lang="en-US" altLang="zh-CN"/>
              <a:t>	</a:t>
            </a:r>
            <a:r>
              <a:rPr lang="zh-CN" altLang="en-US"/>
              <a:t>MISO的输出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  <a:p>
            <a:r>
              <a:rPr lang="zh-CN" altLang="en-US"/>
              <a:t>        i_SPI_CS_n          SPI的CS， 0是选择，1是不选择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RX 为 MOSI</a:t>
            </a:r>
            <a:endParaRPr lang="zh-CN" altLang="en-US"/>
          </a:p>
          <a:p>
            <a:r>
              <a:rPr lang="zh-CN" altLang="en-US"/>
              <a:t>        TX 为 MISO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改写：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45465" y="662305"/>
            <a:ext cx="1102296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鉴于该程序编写过于复杂，个人在分析与思考后，个人进行了一定的</a:t>
            </a:r>
            <a:r>
              <a:rPr lang="zh-CN" altLang="en-US"/>
              <a:t>修改：</a:t>
            </a:r>
            <a:endParaRPr lang="zh-CN" altLang="en-US"/>
          </a:p>
          <a:p>
            <a:r>
              <a:rPr lang="zh-CN" altLang="en-US"/>
              <a:t>文件：</a:t>
            </a:r>
            <a:r>
              <a:rPr lang="en-US" altLang="zh-CN"/>
              <a:t> </a:t>
            </a:r>
            <a:r>
              <a:rPr lang="en-US" altLang="zh-CN"/>
              <a:t>SPISlave.v</a:t>
            </a:r>
            <a:endParaRPr lang="en-US" altLang="zh-CN"/>
          </a:p>
          <a:p>
            <a:r>
              <a:rPr lang="zh-CN" altLang="en-US"/>
              <a:t>各项输入输出</a:t>
            </a:r>
            <a:r>
              <a:rPr lang="zh-CN" altLang="en-US"/>
              <a:t>端口</a:t>
            </a:r>
            <a:endParaRPr lang="zh-CN" altLang="en-US"/>
          </a:p>
          <a:p>
            <a:r>
              <a:rPr lang="zh-CN" altLang="en-US"/>
              <a:t>input [1:0]     </a:t>
            </a:r>
            <a:r>
              <a:rPr lang="en-US" altLang="zh-CN"/>
              <a:t>	</a:t>
            </a:r>
            <a:r>
              <a:rPr lang="zh-CN" altLang="en-US"/>
              <a:t>SPI_MODE,</a:t>
            </a:r>
            <a:endParaRPr lang="zh-CN" altLang="en-US"/>
          </a:p>
          <a:p>
            <a:r>
              <a:rPr lang="zh-CN" altLang="en-US"/>
              <a:t>input            </a:t>
            </a:r>
            <a:r>
              <a:rPr lang="en-US" altLang="zh-CN"/>
              <a:t>	</a:t>
            </a:r>
            <a:r>
              <a:rPr lang="zh-CN" altLang="en-US"/>
              <a:t>rst_i,        </a:t>
            </a:r>
            <a:r>
              <a:rPr lang="en-US" altLang="zh-CN"/>
              <a:t>		</a:t>
            </a:r>
            <a:r>
              <a:rPr lang="zh-CN" altLang="en-US"/>
              <a:t>// rst</a:t>
            </a:r>
            <a:endParaRPr lang="zh-CN" altLang="en-US"/>
          </a:p>
          <a:p>
            <a:r>
              <a:rPr lang="zh-CN" altLang="en-US"/>
              <a:t>output reg      </a:t>
            </a:r>
            <a:r>
              <a:rPr lang="en-US" altLang="zh-CN"/>
              <a:t>	</a:t>
            </a:r>
            <a:r>
              <a:rPr lang="zh-CN" altLang="en-US"/>
              <a:t>EN_MOSI_ro, 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// 指示是否可以使用Slave内MOSI的数据了，可以使用的时候会输出一个脉冲高电平</a:t>
            </a:r>
            <a:endParaRPr lang="zh-CN" altLang="en-US"/>
          </a:p>
          <a:p>
            <a:r>
              <a:rPr lang="zh-CN" altLang="en-US"/>
              <a:t>input            </a:t>
            </a:r>
            <a:r>
              <a:rPr lang="en-US" altLang="zh-CN"/>
              <a:t>	</a:t>
            </a:r>
            <a:r>
              <a:rPr lang="zh-CN" altLang="en-US"/>
              <a:t>EN_MOSI_i,     </a:t>
            </a:r>
            <a:r>
              <a:rPr lang="en-US" altLang="zh-CN"/>
              <a:t>	</a:t>
            </a:r>
            <a:r>
              <a:rPr lang="zh-CN" altLang="en-US"/>
              <a:t>// 输入，指示此时MOSI的数据是否有效，有效时候应该是高电平</a:t>
            </a:r>
            <a:endParaRPr lang="zh-CN" altLang="en-US"/>
          </a:p>
          <a:p>
            <a:r>
              <a:rPr lang="zh-CN" altLang="en-US"/>
              <a:t>output reg [7:0] </a:t>
            </a:r>
            <a:r>
              <a:rPr lang="en-US" altLang="zh-CN"/>
              <a:t>	</a:t>
            </a:r>
            <a:r>
              <a:rPr lang="zh-CN" altLang="en-US"/>
              <a:t>MOSI_DT_ro,     </a:t>
            </a:r>
            <a:r>
              <a:rPr lang="en-US" altLang="zh-CN"/>
              <a:t>	</a:t>
            </a:r>
            <a:r>
              <a:rPr lang="zh-CN" altLang="en-US"/>
              <a:t>// MOSI的数据输出，与上面的EN_MOSI_ro配套使用</a:t>
            </a:r>
            <a:endParaRPr lang="zh-CN" altLang="en-US"/>
          </a:p>
          <a:p>
            <a:r>
              <a:rPr lang="zh-CN" altLang="en-US"/>
              <a:t>input            </a:t>
            </a:r>
            <a:r>
              <a:rPr lang="en-US" altLang="zh-CN"/>
              <a:t>	</a:t>
            </a:r>
            <a:r>
              <a:rPr lang="zh-CN" altLang="en-US"/>
              <a:t>EN_MISO_i,     </a:t>
            </a:r>
            <a:r>
              <a:rPr lang="en-US" altLang="zh-CN"/>
              <a:t>	</a:t>
            </a:r>
            <a:r>
              <a:rPr lang="zh-CN" altLang="en-US"/>
              <a:t>// 指示是否接受 MISO,1是可以，0是不可以</a:t>
            </a:r>
            <a:endParaRPr lang="zh-CN" altLang="en-US"/>
          </a:p>
          <a:p>
            <a:r>
              <a:rPr lang="zh-CN" altLang="en-US"/>
              <a:t>input  [7:0]    </a:t>
            </a:r>
            <a:r>
              <a:rPr lang="en-US" altLang="zh-CN"/>
              <a:t>	</a:t>
            </a:r>
            <a:r>
              <a:rPr lang="zh-CN" altLang="en-US"/>
              <a:t>MISO_DT_i,     </a:t>
            </a:r>
            <a:r>
              <a:rPr lang="en-US" altLang="zh-CN"/>
              <a:t>	/</a:t>
            </a:r>
            <a:r>
              <a:rPr lang="zh-CN" altLang="en-US"/>
              <a:t>/ MISO 的 输入内容</a:t>
            </a:r>
            <a:endParaRPr lang="zh-CN" altLang="en-US"/>
          </a:p>
          <a:p>
            <a:r>
              <a:rPr lang="zh-CN" altLang="en-US"/>
              <a:t>output           </a:t>
            </a:r>
            <a:r>
              <a:rPr lang="en-US" altLang="zh-CN"/>
              <a:t>	</a:t>
            </a:r>
            <a:r>
              <a:rPr lang="zh-CN" altLang="en-US"/>
              <a:t>EN_MISO_o,     </a:t>
            </a:r>
            <a:r>
              <a:rPr lang="en-US" altLang="zh-CN"/>
              <a:t>	</a:t>
            </a:r>
            <a:r>
              <a:rPr lang="zh-CN" altLang="en-US"/>
              <a:t>// 输出，指示此时MISO线的数据是否可用，可以使用的时候是高电平</a:t>
            </a:r>
            <a:endParaRPr lang="zh-CN" altLang="en-US"/>
          </a:p>
          <a:p>
            <a:r>
              <a:rPr lang="zh-CN" altLang="en-US"/>
              <a:t>input      </a:t>
            </a:r>
            <a:r>
              <a:rPr lang="en-US" altLang="zh-CN"/>
              <a:t>		</a:t>
            </a:r>
            <a:r>
              <a:rPr lang="zh-CN" altLang="en-US"/>
              <a:t>SPI_Clk_i,          </a:t>
            </a:r>
            <a:r>
              <a:rPr lang="en-US" altLang="zh-CN"/>
              <a:t>	</a:t>
            </a:r>
            <a:r>
              <a:rPr lang="zh-CN" altLang="en-US"/>
              <a:t>// Clk</a:t>
            </a:r>
            <a:endParaRPr lang="zh-CN" altLang="en-US"/>
          </a:p>
          <a:p>
            <a:r>
              <a:rPr lang="zh-CN" altLang="en-US"/>
              <a:t>output     </a:t>
            </a:r>
            <a:r>
              <a:rPr lang="en-US" altLang="zh-CN"/>
              <a:t>		</a:t>
            </a:r>
            <a:r>
              <a:rPr lang="zh-CN" altLang="en-US"/>
              <a:t>MISO_o,             </a:t>
            </a:r>
            <a:r>
              <a:rPr lang="en-US" altLang="zh-CN"/>
              <a:t>	</a:t>
            </a:r>
            <a:r>
              <a:rPr lang="zh-CN" altLang="en-US"/>
              <a:t>// 两根线</a:t>
            </a:r>
            <a:r>
              <a:rPr lang="en-US" altLang="zh-CN"/>
              <a:t>:MOSI</a:t>
            </a:r>
            <a:r>
              <a:rPr lang="zh-CN" altLang="en-US"/>
              <a:t>与</a:t>
            </a:r>
            <a:r>
              <a:rPr lang="en-US" altLang="zh-CN"/>
              <a:t>MISO</a:t>
            </a:r>
            <a:endParaRPr lang="zh-CN" altLang="en-US"/>
          </a:p>
          <a:p>
            <a:r>
              <a:rPr lang="zh-CN" altLang="en-US"/>
              <a:t>input      MOSI_i,</a:t>
            </a:r>
            <a:endParaRPr lang="zh-CN" altLang="en-US"/>
          </a:p>
          <a:p>
            <a:r>
              <a:rPr lang="zh-CN" altLang="en-US"/>
              <a:t>input      CS_i,</a:t>
            </a:r>
            <a:r>
              <a:rPr lang="en-US" altLang="zh-CN"/>
              <a:t>			</a:t>
            </a:r>
            <a:r>
              <a:rPr lang="zh-CN" altLang="en-US">
                <a:sym typeface="+mn-ea"/>
              </a:rPr>
              <a:t>// CS: 1为选择，0为不选择。 这里我们先指让CS对MISO有影响；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output reg [2:0] MISO_cnt_r,    // MISO cnt, 用于指示此时的MISO到第几个数字了,改成了output方便调试</a:t>
            </a:r>
            <a:endParaRPr lang="zh-CN" altLang="en-US"/>
          </a:p>
          <a:p>
            <a:r>
              <a:rPr lang="zh-CN" altLang="en-US"/>
              <a:t>output reg MISO_ro  //输出的reg,改成了output方便调试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改写：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45465" y="662305"/>
            <a:ext cx="110229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各项</a:t>
            </a:r>
            <a:r>
              <a:rPr lang="zh-CN" altLang="en-US"/>
              <a:t>寄存器</a:t>
            </a:r>
            <a:endParaRPr lang="zh-CN" altLang="en-US"/>
          </a:p>
          <a:p>
            <a:r>
              <a:rPr lang="zh-CN" altLang="en-US"/>
              <a:t>    reg [2:0] MOSI_cnt_r;   // MOSI cnt，用于接收数据时候计数，从 000 到 111</a:t>
            </a:r>
            <a:endParaRPr lang="zh-CN" altLang="en-US"/>
          </a:p>
          <a:p>
            <a:r>
              <a:rPr lang="zh-CN" altLang="en-US"/>
              <a:t>    reg [7:0] MOSI_DT_r;    // 用于存储已经接收到的MOSI信号</a:t>
            </a:r>
            <a:endParaRPr lang="zh-CN" altLang="en-US"/>
          </a:p>
          <a:p>
            <a:r>
              <a:rPr lang="zh-CN" altLang="en-US"/>
              <a:t>    reg MOSI_EN_r;         </a:t>
            </a:r>
            <a:endParaRPr lang="zh-CN" altLang="en-US"/>
          </a:p>
          <a:p>
            <a:r>
              <a:rPr lang="zh-CN" altLang="en-US"/>
              <a:t> // 用于确定确定此时的数据是否可以使用，并且这个是一个只会持续一个周期的小的脉冲,与上面的EN_MOSI_o配套使用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//reg [2:0] MISO_cnt_r;   // MISO cnt, 用于指示此时的MISO到第几个数字了,改成了output方便调试</a:t>
            </a:r>
            <a:endParaRPr lang="zh-CN" altLang="en-US"/>
          </a:p>
          <a:p>
            <a:r>
              <a:rPr lang="zh-CN" altLang="en-US"/>
              <a:t>    reg [7:0] MISO_DT_r;    // MISO DT,用于存储MISO这一轮的八个数字</a:t>
            </a:r>
            <a:endParaRPr lang="zh-CN" altLang="en-US"/>
          </a:p>
          <a:p>
            <a:r>
              <a:rPr lang="zh-CN" altLang="en-US"/>
              <a:t>    reg MISO_EN_r;          // MISO 是否可以使用。可以使用的时候会是一个高电平持续，EN_MISO_o配套用</a:t>
            </a:r>
            <a:endParaRPr lang="zh-CN" altLang="en-US"/>
          </a:p>
          <a:p>
            <a:r>
              <a:rPr lang="zh-CN" altLang="en-US"/>
              <a:t>    //reg MISO_ro;            //输出的reg,改成了output方便调试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各项</a:t>
            </a:r>
            <a:r>
              <a:rPr lang="zh-CN" altLang="en-US"/>
              <a:t>线路</a:t>
            </a:r>
            <a:endParaRPr lang="zh-CN" altLang="en-US"/>
          </a:p>
          <a:p>
            <a:r>
              <a:rPr lang="zh-CN" altLang="en-US"/>
              <a:t>    wire CPOL_w;</a:t>
            </a:r>
            <a:endParaRPr lang="zh-CN" altLang="en-US"/>
          </a:p>
          <a:p>
            <a:r>
              <a:rPr lang="zh-CN" altLang="en-US"/>
              <a:t>    wire CPHA_w;</a:t>
            </a:r>
            <a:endParaRPr lang="zh-CN" altLang="en-US"/>
          </a:p>
          <a:p>
            <a:r>
              <a:rPr lang="zh-CN" altLang="en-US"/>
              <a:t>    wire Clk_p_w; //这个依据不同mode进行定义</a:t>
            </a:r>
            <a:endParaRPr lang="zh-CN" altLang="en-US"/>
          </a:p>
          <a:p>
            <a:r>
              <a:rPr lang="zh-CN" altLang="en-US"/>
              <a:t>    wire MOSI_i_w; // 由CS控制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改写：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45465" y="662305"/>
            <a:ext cx="110229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各项连线</a:t>
            </a:r>
            <a:r>
              <a:rPr lang="zh-CN" altLang="en-US"/>
              <a:t>项目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	</a:t>
            </a:r>
            <a:r>
              <a:rPr lang="zh-CN" altLang="en-US"/>
              <a:t>assign EN_MISO_o = MISO_EN_r;       //将输出和寄存器相连接</a:t>
            </a:r>
            <a:endParaRPr lang="zh-CN" altLang="en-US"/>
          </a:p>
          <a:p>
            <a:r>
              <a:rPr lang="zh-CN" altLang="en-US">
                <a:sym typeface="+mn-ea"/>
              </a:rPr>
              <a:t>// 如果EN 或者 CS 为0，输出高阻态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	</a:t>
            </a:r>
            <a:r>
              <a:rPr lang="zh-CN" altLang="en-US"/>
              <a:t>assign MISO_o = (MISO_EN_r &amp;&amp; CS_i) ?  MISO_ro  : 1'bz; 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assign MOSI_i_w = (EN_MOSI_i &amp;&amp; CS_i )  ? MOSI_i : 1'bz;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时钟</a:t>
            </a:r>
            <a:endParaRPr lang="zh-CN" altLang="en-US"/>
          </a:p>
          <a:p>
            <a:r>
              <a:rPr lang="zh-CN" altLang="en-US"/>
              <a:t>// 1. CLK:</a:t>
            </a:r>
            <a:endParaRPr lang="zh-CN" altLang="en-US"/>
          </a:p>
          <a:p>
            <a:r>
              <a:rPr lang="zh-CN" altLang="en-US"/>
              <a:t>    // SPI_MODE有两位,第一位代表CPOL,第二位代表CPHA</a:t>
            </a:r>
            <a:endParaRPr lang="zh-CN" altLang="en-US"/>
          </a:p>
          <a:p>
            <a:r>
              <a:rPr lang="zh-CN" altLang="en-US"/>
              <a:t>    assign CPOL_w = SPI_MODE[1];</a:t>
            </a:r>
            <a:endParaRPr lang="zh-CN" altLang="en-US"/>
          </a:p>
          <a:p>
            <a:r>
              <a:rPr lang="zh-CN" altLang="en-US"/>
              <a:t>    assign CPHA_w = SPI_MODE[0];</a:t>
            </a:r>
            <a:endParaRPr lang="zh-CN" altLang="en-US"/>
          </a:p>
          <a:p>
            <a:r>
              <a:rPr lang="zh-CN" altLang="en-US"/>
              <a:t>    // 在设置完CPOL后可以对Clk_p_w定义</a:t>
            </a:r>
            <a:endParaRPr lang="zh-CN" altLang="en-US"/>
          </a:p>
          <a:p>
            <a:r>
              <a:rPr lang="zh-CN" altLang="en-US"/>
              <a:t>    assign Clk_p_w = CPOL_w ? ( CPHA_w? SPI_Clk_i : ~SPI_Clk_i ) : ( CPHA_w? ~SPI_Clk_i : SPI_Clk_i );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200" y="205105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改写：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200" y="573405"/>
            <a:ext cx="1102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8540" y="205105"/>
            <a:ext cx="1102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45465" y="662305"/>
            <a:ext cx="1102296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在程序中，分为两个组件：</a:t>
            </a:r>
            <a:r>
              <a:rPr lang="en-US" altLang="zh-CN"/>
              <a:t>MOSI</a:t>
            </a:r>
            <a:r>
              <a:rPr lang="zh-CN" altLang="en-US"/>
              <a:t>部分与</a:t>
            </a:r>
            <a:r>
              <a:rPr lang="en-US" altLang="zh-CN"/>
              <a:t>MISO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zh-CN" altLang="en-US"/>
              <a:t>具体程序</a:t>
            </a:r>
            <a:r>
              <a:rPr lang="zh-CN" altLang="en-US"/>
              <a:t>执行方式在程序中已经以注释方式进行</a:t>
            </a:r>
            <a:r>
              <a:rPr lang="zh-CN" altLang="en-US"/>
              <a:t>详细描述。</a:t>
            </a:r>
            <a:endParaRPr lang="zh-CN" altLang="en-US"/>
          </a:p>
          <a:p>
            <a:r>
              <a:rPr lang="zh-CN" altLang="en-US"/>
              <a:t>具体操作方式见后文</a:t>
            </a:r>
            <a:r>
              <a:rPr lang="en-US" altLang="zh-CN"/>
              <a:t>ppt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其他说明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1. MISO_cnt_r </a:t>
            </a:r>
            <a:r>
              <a:rPr lang="zh-CN" altLang="en-US"/>
              <a:t>在递增过程中，如果直接选择MISO_cnt_r</a:t>
            </a:r>
            <a:r>
              <a:rPr lang="en-US" altLang="zh-CN"/>
              <a:t> &lt;= MISO_cnt_r + 1; </a:t>
            </a:r>
            <a:r>
              <a:rPr lang="zh-CN" altLang="en-US"/>
              <a:t>会导致在模拟过程中发生无限震荡的错误（见右部），因此增加了MISO_cnt_after_r，在</a:t>
            </a:r>
            <a:r>
              <a:rPr lang="en-US" altLang="zh-CN"/>
              <a:t> </a:t>
            </a:r>
            <a:r>
              <a:rPr lang="en-US" altLang="zh-CN"/>
              <a:t>posedge</a:t>
            </a:r>
            <a:endParaRPr lang="en-US" altLang="zh-CN"/>
          </a:p>
          <a:p>
            <a:r>
              <a:rPr lang="zh-CN" altLang="en-US"/>
              <a:t>的</a:t>
            </a:r>
            <a:r>
              <a:rPr lang="en-US" altLang="zh-CN"/>
              <a:t>clk</a:t>
            </a:r>
            <a:r>
              <a:rPr lang="zh-CN" altLang="en-US"/>
              <a:t>时候，MISO_cnt_r &lt;= MISO_cnt_after_r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在测试中发现：</a:t>
            </a:r>
            <a:r>
              <a:rPr lang="en-US" altLang="zh-CN"/>
              <a:t>MISO</a:t>
            </a:r>
            <a:r>
              <a:rPr lang="zh-CN" altLang="en-US"/>
              <a:t>中理论上应该是posedge Clk_p_w</a:t>
            </a:r>
            <a:r>
              <a:rPr lang="zh-CN" altLang="en-US"/>
              <a:t>时，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en-US" altLang="zh-CN"/>
              <a:t>cnt</a:t>
            </a:r>
            <a:r>
              <a:rPr lang="zh-CN" altLang="en-US"/>
              <a:t>（根据上文中</a:t>
            </a:r>
            <a:r>
              <a:rPr lang="en-US" altLang="zh-CN"/>
              <a:t>1</a:t>
            </a:r>
            <a:r>
              <a:rPr lang="zh-CN" altLang="en-US"/>
              <a:t>的情况），</a:t>
            </a:r>
            <a:r>
              <a:rPr lang="en-US" altLang="zh-CN"/>
              <a:t>negedege Clk_p_w</a:t>
            </a:r>
            <a:r>
              <a:rPr lang="zh-CN" altLang="en-US"/>
              <a:t>修改</a:t>
            </a:r>
            <a:endParaRPr lang="zh-CN" altLang="en-US"/>
          </a:p>
          <a:p>
            <a:r>
              <a:rPr lang="zh-CN" altLang="en-US"/>
              <a:t>其他寄存器，</a:t>
            </a:r>
            <a:r>
              <a:rPr lang="zh-CN" altLang="en-US" b="1"/>
              <a:t>但是实际操作时候却需要相反：如修改内部输出</a:t>
            </a:r>
            <a:endParaRPr lang="zh-CN" altLang="en-US" b="1"/>
          </a:p>
          <a:p>
            <a:r>
              <a:rPr lang="zh-CN" altLang="en-US" b="1"/>
              <a:t>的为posedge rst_i or posedge Clk_p_w or posedge EN_MISO_CPHA</a:t>
            </a:r>
            <a:r>
              <a:rPr lang="en-US" altLang="zh-CN" b="1"/>
              <a:t>,</a:t>
            </a:r>
            <a:endParaRPr lang="en-US" altLang="zh-CN" b="1"/>
          </a:p>
          <a:p>
            <a:r>
              <a:rPr lang="zh-CN" altLang="en-US"/>
              <a:t>这一项没有解决，但是目前按符合要求的情况进行</a:t>
            </a:r>
            <a:r>
              <a:rPr lang="zh-CN" altLang="en-US"/>
              <a:t>编写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各类信号操作需要按照要求进行否则可能会出问题。同时</a:t>
            </a:r>
            <a:r>
              <a:rPr lang="zh-CN" altLang="en-US"/>
              <a:t>如果</a:t>
            </a:r>
            <a:endParaRPr lang="zh-CN" altLang="en-US"/>
          </a:p>
          <a:p>
            <a:r>
              <a:rPr lang="zh-CN" altLang="en-US"/>
              <a:t>有必要将来可以进行其他时钟信号</a:t>
            </a:r>
            <a:r>
              <a:rPr lang="zh-CN" altLang="en-US"/>
              <a:t>控制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4.MISO</a:t>
            </a:r>
            <a:r>
              <a:rPr lang="zh-CN" altLang="en-US" b="1"/>
              <a:t>的数据输出与输入相反（也就是输入时</a:t>
            </a:r>
            <a:r>
              <a:rPr lang="en-US" altLang="zh-CN" b="1"/>
              <a:t>[0:7]</a:t>
            </a:r>
            <a:r>
              <a:rPr lang="zh-CN" altLang="en-US" b="1"/>
              <a:t>会变成</a:t>
            </a:r>
            <a:r>
              <a:rPr lang="en-US" altLang="zh-CN" b="1"/>
              <a:t>[7:0]),</a:t>
            </a:r>
            <a:r>
              <a:rPr lang="zh-CN" altLang="en-US" b="1"/>
              <a:t>但是可以容易解决，在这里不进行</a:t>
            </a:r>
            <a:r>
              <a:rPr lang="zh-CN" altLang="en-US" b="1"/>
              <a:t>重复修改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2175" y="2503805"/>
            <a:ext cx="4730750" cy="2927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10,&quot;width&quot;:74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6638</Words>
  <Application>WPS 演示</Application>
  <PresentationFormat>宽屏</PresentationFormat>
  <Paragraphs>303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Tao</dc:creator>
  <cp:lastModifiedBy>Tao</cp:lastModifiedBy>
  <cp:revision>181</cp:revision>
  <dcterms:created xsi:type="dcterms:W3CDTF">2022-01-21T18:57:00Z</dcterms:created>
  <dcterms:modified xsi:type="dcterms:W3CDTF">2022-01-28T08:01:26Z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E67E5214845A4BCFA17B1006F8B644C9</vt:lpwstr>
  </property>
  <property fmtid="{D5CDD505-2E9C-101B-9397-08002B2CF9AE}" pid="3" name="KSOProductBuildVer">
    <vt:lpwstr>2052-11.1.0.11294</vt:lpwstr>
  </property>
</Properties>
</file>