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66" r:id="rId3"/>
    <p:sldId id="257" r:id="rId4"/>
    <p:sldId id="265" r:id="rId5"/>
    <p:sldId id="267"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a:xfrm>
            <a:off x="5332412" y="5883275"/>
            <a:ext cx="4324044" cy="365125"/>
          </a:xfrm>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426833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84874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893124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212829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265654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283378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331073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56727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88289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10951856" y="5867131"/>
            <a:ext cx="551167" cy="365125"/>
          </a:xfrm>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69984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35810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9732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52478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85362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9539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41473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17/03/2022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23976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7B7574-2D75-4F0A-AF0B-04FDFCA52054}" type="datetimeFigureOut">
              <a:rPr lang="fr-FR" smtClean="0"/>
              <a:t>17/03/2022</a:t>
            </a:fld>
            <a:endParaRPr lang="fr-FR"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78D369-5BFD-4A71-80AD-FBC2EE52AC82}" type="slidenum">
              <a:rPr lang="fr-FR" smtClean="0"/>
              <a:t>‹N°›</a:t>
            </a:fld>
            <a:endParaRPr lang="fr-FR" dirty="0"/>
          </a:p>
        </p:txBody>
      </p:sp>
    </p:spTree>
    <p:extLst>
      <p:ext uri="{BB962C8B-B14F-4D97-AF65-F5344CB8AC3E}">
        <p14:creationId xmlns:p14="http://schemas.microsoft.com/office/powerpoint/2010/main" val="372028058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FR" b="1" dirty="0"/>
              <a:t>INTRODUCTION TO DATABASES CHECKPOINT</a:t>
            </a:r>
          </a:p>
        </p:txBody>
      </p:sp>
      <p:sp>
        <p:nvSpPr>
          <p:cNvPr id="3" name="Subtitle 2"/>
          <p:cNvSpPr>
            <a:spLocks noGrp="1"/>
          </p:cNvSpPr>
          <p:nvPr>
            <p:ph type="subTitle" idx="1"/>
          </p:nvPr>
        </p:nvSpPr>
        <p:spPr>
          <a:xfrm>
            <a:off x="1370693" y="3598339"/>
            <a:ext cx="9440034" cy="2279947"/>
          </a:xfrm>
        </p:spPr>
        <p:txBody>
          <a:bodyPr>
            <a:noAutofit/>
          </a:bodyPr>
          <a:lstStyle/>
          <a:p>
            <a:endParaRPr lang="fr-FR" sz="1600" dirty="0"/>
          </a:p>
          <a:p>
            <a:r>
              <a:rPr lang="fr-FR" sz="2400" b="1" dirty="0">
                <a:effectLst/>
              </a:rPr>
              <a:t>SQL Server, PostgreSQL, MySQL</a:t>
            </a:r>
          </a:p>
          <a:p>
            <a:r>
              <a:rPr lang="fr-FR" sz="2400" b="1" dirty="0">
                <a:effectLst/>
              </a:rPr>
              <a:t>MAIN FUNCTIONALITIES &amp; DIFFERENCES</a:t>
            </a:r>
          </a:p>
          <a:p>
            <a:endParaRPr lang="fr-FR" sz="1600" b="1" dirty="0"/>
          </a:p>
        </p:txBody>
      </p:sp>
    </p:spTree>
    <p:extLst>
      <p:ext uri="{BB962C8B-B14F-4D97-AF65-F5344CB8AC3E}">
        <p14:creationId xmlns:p14="http://schemas.microsoft.com/office/powerpoint/2010/main" val="140855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508" y="301861"/>
            <a:ext cx="7375088" cy="1754326"/>
          </a:xfrm>
          <a:prstGeom prst="rect">
            <a:avLst/>
          </a:prstGeom>
        </p:spPr>
        <p:txBody>
          <a:bodyPr wrap="square">
            <a:spAutoFit/>
          </a:bodyPr>
          <a:lstStyle/>
          <a:p>
            <a:r>
              <a:rPr lang="en-US" dirty="0" smtClean="0">
                <a:solidFill>
                  <a:srgbClr val="202124"/>
                </a:solidFill>
                <a:latin typeface="arial" panose="020B0604020202020204" pitchFamily="34" charset="0"/>
              </a:rPr>
              <a:t>MySQL is a relational database management system based on SQL – </a:t>
            </a:r>
          </a:p>
          <a:p>
            <a:r>
              <a:rPr lang="en-US" dirty="0" smtClean="0">
                <a:solidFill>
                  <a:srgbClr val="202124"/>
                </a:solidFill>
                <a:latin typeface="arial" panose="020B0604020202020204" pitchFamily="34" charset="0"/>
              </a:rPr>
              <a:t>Structured Query Language. The application is used for a wide range o</a:t>
            </a:r>
          </a:p>
          <a:p>
            <a:r>
              <a:rPr lang="en-US" dirty="0" smtClean="0">
                <a:solidFill>
                  <a:srgbClr val="202124"/>
                </a:solidFill>
                <a:latin typeface="arial" panose="020B0604020202020204" pitchFamily="34" charset="0"/>
              </a:rPr>
              <a:t>f purposes, including </a:t>
            </a:r>
            <a:r>
              <a:rPr lang="en-US" b="1" dirty="0" smtClean="0">
                <a:solidFill>
                  <a:srgbClr val="202124"/>
                </a:solidFill>
                <a:latin typeface="arial" panose="020B0604020202020204" pitchFamily="34" charset="0"/>
              </a:rPr>
              <a:t>data warehousing, e-commerce, and logging applications</a:t>
            </a:r>
            <a:r>
              <a:rPr lang="en-US" dirty="0" smtClean="0">
                <a:solidFill>
                  <a:srgbClr val="202124"/>
                </a:solidFill>
                <a:latin typeface="arial" panose="020B0604020202020204" pitchFamily="34" charset="0"/>
              </a:rPr>
              <a:t>. The most common use for </a:t>
            </a:r>
            <a:r>
              <a:rPr lang="en-US" dirty="0" err="1" smtClean="0">
                <a:solidFill>
                  <a:srgbClr val="202124"/>
                </a:solidFill>
                <a:latin typeface="arial" panose="020B0604020202020204" pitchFamily="34" charset="0"/>
              </a:rPr>
              <a:t>mySQL</a:t>
            </a:r>
            <a:r>
              <a:rPr lang="en-US" dirty="0" smtClean="0">
                <a:solidFill>
                  <a:srgbClr val="202124"/>
                </a:solidFill>
                <a:latin typeface="arial" panose="020B0604020202020204" pitchFamily="34" charset="0"/>
              </a:rPr>
              <a:t> however, is for the purpose of a web database.</a:t>
            </a:r>
          </a:p>
          <a:p>
            <a:r>
              <a:rPr lang="en-US" dirty="0">
                <a:solidFill>
                  <a:srgbClr val="FF0000"/>
                </a:solidFill>
                <a:latin typeface="arial" panose="020B0604020202020204" pitchFamily="34" charset="0"/>
              </a:rPr>
              <a:t>Written in: C, C++</a:t>
            </a:r>
            <a:endParaRPr lang="en-US" b="0" i="0" dirty="0">
              <a:solidFill>
                <a:srgbClr val="FF0000"/>
              </a:solidFill>
              <a:effectLst/>
              <a:latin typeface="arial" panose="020B0604020202020204" pitchFamily="34" charset="0"/>
            </a:endParaRPr>
          </a:p>
        </p:txBody>
      </p:sp>
      <p:pic>
        <p:nvPicPr>
          <p:cNvPr id="2050" name="Picture 2" descr="upload.wikimedia.org/wikipedia/fr/thumb/6/62/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0834" y="441436"/>
            <a:ext cx="2010674" cy="1040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greSQL, une définition - ZDNet"/>
          <p:cNvPicPr>
            <a:picLocks noChangeAspect="1" noChangeArrowheads="1"/>
          </p:cNvPicPr>
          <p:nvPr/>
        </p:nvPicPr>
        <p:blipFill>
          <a:blip r:embed="rId3"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a:fillRect/>
          </a:stretch>
        </p:blipFill>
        <p:spPr bwMode="auto">
          <a:xfrm>
            <a:off x="7263742" y="2386699"/>
            <a:ext cx="3796315" cy="15817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06753" y="2720003"/>
            <a:ext cx="6096000" cy="1754326"/>
          </a:xfrm>
          <a:prstGeom prst="rect">
            <a:avLst/>
          </a:prstGeom>
        </p:spPr>
        <p:txBody>
          <a:bodyPr>
            <a:spAutoFit/>
          </a:bodyPr>
          <a:lstStyle/>
          <a:p>
            <a:r>
              <a:rPr lang="en-US" dirty="0">
                <a:solidFill>
                  <a:srgbClr val="202124"/>
                </a:solidFill>
                <a:latin typeface="arial" panose="020B0604020202020204" pitchFamily="34" charset="0"/>
              </a:rPr>
              <a:t>PostgreSQL is used </a:t>
            </a:r>
            <a:r>
              <a:rPr lang="en-US" b="1" dirty="0">
                <a:solidFill>
                  <a:srgbClr val="202124"/>
                </a:solidFill>
                <a:latin typeface="arial" panose="020B0604020202020204" pitchFamily="34" charset="0"/>
              </a:rPr>
              <a:t>as the primary data store or data warehouse for many web, mobile, geospatial, and analytics applications</a:t>
            </a:r>
            <a:r>
              <a:rPr lang="en-US" dirty="0">
                <a:solidFill>
                  <a:srgbClr val="202124"/>
                </a:solidFill>
                <a:latin typeface="arial" panose="020B0604020202020204" pitchFamily="34" charset="0"/>
              </a:rPr>
              <a:t>. </a:t>
            </a:r>
            <a:endParaRPr lang="en-US" dirty="0" smtClean="0">
              <a:solidFill>
                <a:srgbClr val="202124"/>
              </a:solidFill>
              <a:latin typeface="arial" panose="020B0604020202020204" pitchFamily="34" charset="0"/>
            </a:endParaRPr>
          </a:p>
          <a:p>
            <a:r>
              <a:rPr lang="en-US" dirty="0">
                <a:solidFill>
                  <a:srgbClr val="FF0000"/>
                </a:solidFill>
                <a:latin typeface="arial" panose="020B0604020202020204" pitchFamily="34" charset="0"/>
              </a:rPr>
              <a:t>Written in: C</a:t>
            </a:r>
            <a:endParaRPr lang="en-US" dirty="0" smtClean="0">
              <a:solidFill>
                <a:srgbClr val="FF0000"/>
              </a:solidFill>
              <a:latin typeface="arial" panose="020B0604020202020204" pitchFamily="34" charset="0"/>
            </a:endParaRPr>
          </a:p>
          <a:p>
            <a:r>
              <a:rPr lang="en-US" dirty="0">
                <a:solidFill>
                  <a:srgbClr val="202124"/>
                </a:solidFill>
                <a:latin typeface="arial" panose="020B0604020202020204" pitchFamily="34" charset="0"/>
              </a:rPr>
              <a:t/>
            </a:r>
            <a:br>
              <a:rPr lang="en-US" dirty="0">
                <a:solidFill>
                  <a:srgbClr val="202124"/>
                </a:solidFill>
                <a:latin typeface="arial" panose="020B0604020202020204" pitchFamily="34" charset="0"/>
              </a:rPr>
            </a:br>
            <a:endParaRPr lang="fr-FR" dirty="0"/>
          </a:p>
        </p:txBody>
      </p:sp>
      <p:sp>
        <p:nvSpPr>
          <p:cNvPr id="4" name="Rectangle 3"/>
          <p:cNvSpPr/>
          <p:nvPr/>
        </p:nvSpPr>
        <p:spPr>
          <a:xfrm>
            <a:off x="5644055" y="4676479"/>
            <a:ext cx="6096000" cy="1754326"/>
          </a:xfrm>
          <a:prstGeom prst="rect">
            <a:avLst/>
          </a:prstGeom>
        </p:spPr>
        <p:txBody>
          <a:bodyPr>
            <a:spAutoFit/>
          </a:bodyPr>
          <a:lstStyle/>
          <a:p>
            <a:r>
              <a:rPr lang="en-US" dirty="0">
                <a:solidFill>
                  <a:srgbClr val="202124"/>
                </a:solidFill>
                <a:latin typeface="arial" panose="020B0604020202020204" pitchFamily="34" charset="0"/>
              </a:rPr>
              <a:t>The SQL Server is a relational database management system from Microsoft. The system is designed and built is </a:t>
            </a:r>
            <a:r>
              <a:rPr lang="en-US" b="1" dirty="0">
                <a:solidFill>
                  <a:srgbClr val="202124"/>
                </a:solidFill>
                <a:latin typeface="arial" panose="020B0604020202020204" pitchFamily="34" charset="0"/>
              </a:rPr>
              <a:t>to manage and store information</a:t>
            </a:r>
            <a:r>
              <a:rPr lang="en-US" dirty="0">
                <a:solidFill>
                  <a:srgbClr val="202124"/>
                </a:solidFill>
                <a:latin typeface="arial" panose="020B0604020202020204" pitchFamily="34" charset="0"/>
              </a:rPr>
              <a:t>. The system supports various business intelligence operations, analytics operations, and transaction processing</a:t>
            </a:r>
            <a:r>
              <a:rPr lang="en-US" dirty="0" smtClean="0">
                <a:solidFill>
                  <a:srgbClr val="202124"/>
                </a:solidFill>
                <a:latin typeface="arial" panose="020B0604020202020204" pitchFamily="34" charset="0"/>
              </a:rPr>
              <a:t>.</a:t>
            </a:r>
          </a:p>
          <a:p>
            <a:r>
              <a:rPr lang="fr-FR" dirty="0" err="1">
                <a:solidFill>
                  <a:srgbClr val="FF0000"/>
                </a:solidFill>
              </a:rPr>
              <a:t>Written</a:t>
            </a:r>
            <a:r>
              <a:rPr lang="fr-FR" dirty="0">
                <a:solidFill>
                  <a:srgbClr val="FF0000"/>
                </a:solidFill>
              </a:rPr>
              <a:t> in: C, C++</a:t>
            </a:r>
          </a:p>
        </p:txBody>
      </p:sp>
      <p:sp>
        <p:nvSpPr>
          <p:cNvPr id="5" name="AutoShape 6" descr="logo-microsoft-sql-server-595x3350 | Yellowsy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4">
            <a:clrChange>
              <a:clrFrom>
                <a:srgbClr val="FFFFFF"/>
              </a:clrFrom>
              <a:clrTo>
                <a:srgbClr val="FFFFFF">
                  <a:alpha val="0"/>
                </a:srgbClr>
              </a:clrTo>
            </a:clrChange>
          </a:blip>
          <a:stretch>
            <a:fillRect/>
          </a:stretch>
        </p:blipFill>
        <p:spPr>
          <a:xfrm>
            <a:off x="2125717" y="4676479"/>
            <a:ext cx="2971800" cy="1543050"/>
          </a:xfrm>
          <a:prstGeom prst="rect">
            <a:avLst/>
          </a:prstGeom>
        </p:spPr>
      </p:pic>
    </p:spTree>
    <p:extLst>
      <p:ext uri="{BB962C8B-B14F-4D97-AF65-F5344CB8AC3E}">
        <p14:creationId xmlns:p14="http://schemas.microsoft.com/office/powerpoint/2010/main" val="2797557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251" y="653142"/>
            <a:ext cx="10353762" cy="478971"/>
          </a:xfrm>
        </p:spPr>
        <p:txBody>
          <a:bodyPr>
            <a:normAutofit fontScale="90000"/>
          </a:bodyPr>
          <a:lstStyle/>
          <a:p>
            <a:r>
              <a:rPr lang="fr-FR" sz="2700" b="1" dirty="0"/>
              <a:t>General information for MySQL, PostgreSQL and SQL Server</a:t>
            </a:r>
            <a:r>
              <a:rPr lang="fr-FR" b="1" dirty="0"/>
              <a:t/>
            </a:r>
            <a:br>
              <a:rPr lang="fr-FR"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9924318"/>
              </p:ext>
            </p:extLst>
          </p:nvPr>
        </p:nvGraphicFramePr>
        <p:xfrm>
          <a:off x="1149529" y="1132113"/>
          <a:ext cx="9936484" cy="4920343"/>
        </p:xfrm>
        <a:graphic>
          <a:graphicData uri="http://schemas.openxmlformats.org/drawingml/2006/table">
            <a:tbl>
              <a:tblPr/>
              <a:tblGrid>
                <a:gridCol w="2484121">
                  <a:extLst>
                    <a:ext uri="{9D8B030D-6E8A-4147-A177-3AD203B41FA5}">
                      <a16:colId xmlns:a16="http://schemas.microsoft.com/office/drawing/2014/main" val="650145058"/>
                    </a:ext>
                  </a:extLst>
                </a:gridCol>
                <a:gridCol w="2484121">
                  <a:extLst>
                    <a:ext uri="{9D8B030D-6E8A-4147-A177-3AD203B41FA5}">
                      <a16:colId xmlns:a16="http://schemas.microsoft.com/office/drawing/2014/main" val="4130578780"/>
                    </a:ext>
                  </a:extLst>
                </a:gridCol>
                <a:gridCol w="2484121">
                  <a:extLst>
                    <a:ext uri="{9D8B030D-6E8A-4147-A177-3AD203B41FA5}">
                      <a16:colId xmlns:a16="http://schemas.microsoft.com/office/drawing/2014/main" val="1007339404"/>
                    </a:ext>
                  </a:extLst>
                </a:gridCol>
                <a:gridCol w="2484121">
                  <a:extLst>
                    <a:ext uri="{9D8B030D-6E8A-4147-A177-3AD203B41FA5}">
                      <a16:colId xmlns:a16="http://schemas.microsoft.com/office/drawing/2014/main" val="2796988058"/>
                    </a:ext>
                  </a:extLst>
                </a:gridCol>
              </a:tblGrid>
              <a:tr h="318059">
                <a:tc>
                  <a:txBody>
                    <a:bodyPr/>
                    <a:lstStyle/>
                    <a:p>
                      <a:endParaRPr lang="fr-FR" sz="1500" dirty="0">
                        <a:effectLst/>
                      </a:endParaRPr>
                    </a:p>
                  </a:txBody>
                  <a:tcPr marL="25213" marR="25213" marT="25213" marB="25213" anchor="ctr">
                    <a:lnL>
                      <a:noFill/>
                    </a:lnL>
                    <a:lnR>
                      <a:noFill/>
                    </a:lnR>
                    <a:lnT>
                      <a:noFill/>
                    </a:lnT>
                    <a:lnB>
                      <a:noFill/>
                    </a:lnB>
                  </a:tcPr>
                </a:tc>
                <a:tc>
                  <a:txBody>
                    <a:bodyPr/>
                    <a:lstStyle/>
                    <a:p>
                      <a:r>
                        <a:rPr lang="fr-FR" sz="1500" dirty="0">
                          <a:effectLst/>
                        </a:rPr>
                        <a:t>MySQL</a:t>
                      </a:r>
                    </a:p>
                  </a:txBody>
                  <a:tcPr marL="25213" marR="25213" marT="25213" marB="25213" anchor="ctr">
                    <a:lnL>
                      <a:noFill/>
                    </a:lnL>
                    <a:lnR>
                      <a:noFill/>
                    </a:lnR>
                    <a:lnT>
                      <a:noFill/>
                    </a:lnT>
                    <a:lnB>
                      <a:noFill/>
                    </a:lnB>
                  </a:tcPr>
                </a:tc>
                <a:tc>
                  <a:txBody>
                    <a:bodyPr/>
                    <a:lstStyle/>
                    <a:p>
                      <a:r>
                        <a:rPr lang="fr-FR" sz="1500" dirty="0">
                          <a:effectLst/>
                        </a:rPr>
                        <a:t>PostgreSQL</a:t>
                      </a:r>
                    </a:p>
                  </a:txBody>
                  <a:tcPr marL="25213" marR="25213" marT="25213" marB="25213" anchor="ctr">
                    <a:lnL>
                      <a:noFill/>
                    </a:lnL>
                    <a:lnR>
                      <a:noFill/>
                    </a:lnR>
                    <a:lnT>
                      <a:noFill/>
                    </a:lnT>
                    <a:lnB>
                      <a:noFill/>
                    </a:lnB>
                  </a:tcPr>
                </a:tc>
                <a:tc>
                  <a:txBody>
                    <a:bodyPr/>
                    <a:lstStyle/>
                    <a:p>
                      <a:r>
                        <a:rPr lang="fr-FR" sz="1500" dirty="0">
                          <a:effectLst/>
                        </a:rPr>
                        <a:t>SQL Server</a:t>
                      </a:r>
                    </a:p>
                  </a:txBody>
                  <a:tcPr marL="25213" marR="25213" marT="25213" marB="25213" anchor="ctr">
                    <a:lnL>
                      <a:noFill/>
                    </a:lnL>
                    <a:lnR>
                      <a:noFill/>
                    </a:lnR>
                    <a:lnT>
                      <a:noFill/>
                    </a:lnT>
                    <a:lnB>
                      <a:noFill/>
                    </a:lnB>
                  </a:tcPr>
                </a:tc>
                <a:extLst>
                  <a:ext uri="{0D108BD9-81ED-4DB2-BD59-A6C34878D82A}">
                    <a16:rowId xmlns:a16="http://schemas.microsoft.com/office/drawing/2014/main" val="2256977183"/>
                  </a:ext>
                </a:extLst>
              </a:tr>
              <a:tr h="2402691">
                <a:tc>
                  <a:txBody>
                    <a:bodyPr/>
                    <a:lstStyle/>
                    <a:p>
                      <a:r>
                        <a:rPr lang="fr-FR" sz="1500" dirty="0"/>
                        <a:t>Maturity</a:t>
                      </a:r>
                    </a:p>
                  </a:txBody>
                  <a:tcPr marL="25213" marR="25213" marT="25213" marB="25213" anchor="ctr">
                    <a:lnL>
                      <a:noFill/>
                    </a:lnL>
                    <a:lnR>
                      <a:noFill/>
                    </a:lnR>
                    <a:lnT>
                      <a:noFill/>
                    </a:lnT>
                    <a:lnB>
                      <a:noFill/>
                    </a:lnB>
                  </a:tcPr>
                </a:tc>
                <a:tc>
                  <a:txBody>
                    <a:bodyPr/>
                    <a:lstStyle/>
                    <a:p>
                      <a:r>
                        <a:rPr lang="en-US" sz="1500" dirty="0"/>
                        <a:t>Initial release was in 1995</a:t>
                      </a:r>
                    </a:p>
                  </a:txBody>
                  <a:tcPr marL="25213" marR="25213" marT="25213" marB="25213" anchor="ctr">
                    <a:lnL>
                      <a:noFill/>
                    </a:lnL>
                    <a:lnR>
                      <a:noFill/>
                    </a:lnR>
                    <a:lnT>
                      <a:noFill/>
                    </a:lnT>
                    <a:lnB>
                      <a:noFill/>
                    </a:lnB>
                  </a:tcPr>
                </a:tc>
                <a:tc>
                  <a:txBody>
                    <a:bodyPr/>
                    <a:lstStyle/>
                    <a:p>
                      <a:r>
                        <a:rPr lang="en-US" sz="1500" dirty="0"/>
                        <a:t>Initial release was in 1989</a:t>
                      </a:r>
                    </a:p>
                  </a:txBody>
                  <a:tcPr marL="25213" marR="25213" marT="25213" marB="25213" anchor="ctr">
                    <a:lnL>
                      <a:noFill/>
                    </a:lnL>
                    <a:lnR>
                      <a:noFill/>
                    </a:lnR>
                    <a:lnT>
                      <a:noFill/>
                    </a:lnT>
                    <a:lnB>
                      <a:noFill/>
                    </a:lnB>
                  </a:tcPr>
                </a:tc>
                <a:tc>
                  <a:txBody>
                    <a:bodyPr/>
                    <a:lstStyle/>
                    <a:p>
                      <a:r>
                        <a:rPr lang="en-US" sz="1500" dirty="0"/>
                        <a:t>MSMS SQL Server for OS/2 was released in 1989 (together with Sybase) </a:t>
                      </a:r>
                      <a:br>
                        <a:rPr lang="en-US" sz="1500" dirty="0"/>
                      </a:br>
                      <a:r>
                        <a:rPr lang="en-US" sz="1500" dirty="0"/>
                        <a:t/>
                      </a:r>
                      <a:br>
                        <a:rPr lang="en-US" sz="1500" dirty="0"/>
                      </a:br>
                      <a:r>
                        <a:rPr lang="en-US" sz="1500" dirty="0"/>
                        <a:t>SQL Server 6.0 was released in 1995 marking the end of collaboration with Sybase. </a:t>
                      </a:r>
                    </a:p>
                  </a:txBody>
                  <a:tcPr marL="25213" marR="25213" marT="25213" marB="25213" anchor="ctr">
                    <a:lnL>
                      <a:noFill/>
                    </a:lnL>
                    <a:lnR>
                      <a:noFill/>
                    </a:lnR>
                    <a:lnT>
                      <a:noFill/>
                    </a:lnT>
                    <a:lnB>
                      <a:noFill/>
                    </a:lnB>
                  </a:tcPr>
                </a:tc>
                <a:extLst>
                  <a:ext uri="{0D108BD9-81ED-4DB2-BD59-A6C34878D82A}">
                    <a16:rowId xmlns:a16="http://schemas.microsoft.com/office/drawing/2014/main" val="3862853519"/>
                  </a:ext>
                </a:extLst>
              </a:tr>
              <a:tr h="578639">
                <a:tc>
                  <a:txBody>
                    <a:bodyPr/>
                    <a:lstStyle/>
                    <a:p>
                      <a:r>
                        <a:rPr lang="fr-FR" sz="1500" dirty="0"/>
                        <a:t>Language</a:t>
                      </a:r>
                    </a:p>
                  </a:txBody>
                  <a:tcPr marL="25213" marR="25213" marT="25213" marB="25213" anchor="ctr">
                    <a:lnL>
                      <a:noFill/>
                    </a:lnL>
                    <a:lnR>
                      <a:noFill/>
                    </a:lnR>
                    <a:lnT>
                      <a:noFill/>
                    </a:lnT>
                    <a:lnB>
                      <a:noFill/>
                    </a:lnB>
                  </a:tcPr>
                </a:tc>
                <a:tc>
                  <a:txBody>
                    <a:bodyPr/>
                    <a:lstStyle/>
                    <a:p>
                      <a:r>
                        <a:rPr lang="en-US" sz="1500" dirty="0"/>
                        <a:t>Written in C, has a few C++ modules</a:t>
                      </a:r>
                    </a:p>
                  </a:txBody>
                  <a:tcPr marL="25213" marR="25213" marT="25213" marB="25213" anchor="ctr">
                    <a:lnL>
                      <a:noFill/>
                    </a:lnL>
                    <a:lnR>
                      <a:noFill/>
                    </a:lnR>
                    <a:lnT>
                      <a:noFill/>
                    </a:lnT>
                    <a:lnB>
                      <a:noFill/>
                    </a:lnB>
                  </a:tcPr>
                </a:tc>
                <a:tc>
                  <a:txBody>
                    <a:bodyPr/>
                    <a:lstStyle/>
                    <a:p>
                      <a:r>
                        <a:rPr lang="fr-FR" sz="1500" dirty="0"/>
                        <a:t>Written in C</a:t>
                      </a:r>
                    </a:p>
                  </a:txBody>
                  <a:tcPr marL="25213" marR="25213" marT="25213" marB="25213" anchor="ctr">
                    <a:lnL>
                      <a:noFill/>
                    </a:lnL>
                    <a:lnR>
                      <a:noFill/>
                    </a:lnR>
                    <a:lnT>
                      <a:noFill/>
                    </a:lnT>
                    <a:lnB>
                      <a:noFill/>
                    </a:lnB>
                  </a:tcPr>
                </a:tc>
                <a:tc>
                  <a:txBody>
                    <a:bodyPr/>
                    <a:lstStyle/>
                    <a:p>
                      <a:r>
                        <a:rPr lang="en-US" sz="1500" dirty="0"/>
                        <a:t>Mostly C++ with a few exceptions</a:t>
                      </a:r>
                    </a:p>
                  </a:txBody>
                  <a:tcPr marL="25213" marR="25213" marT="25213" marB="25213" anchor="ctr">
                    <a:lnL>
                      <a:noFill/>
                    </a:lnL>
                    <a:lnR>
                      <a:noFill/>
                    </a:lnR>
                    <a:lnT>
                      <a:noFill/>
                    </a:lnT>
                    <a:lnB>
                      <a:noFill/>
                    </a:lnB>
                  </a:tcPr>
                </a:tc>
                <a:extLst>
                  <a:ext uri="{0D108BD9-81ED-4DB2-BD59-A6C34878D82A}">
                    <a16:rowId xmlns:a16="http://schemas.microsoft.com/office/drawing/2014/main" val="793518655"/>
                  </a:ext>
                </a:extLst>
              </a:tr>
              <a:tr h="1620954">
                <a:tc>
                  <a:txBody>
                    <a:bodyPr/>
                    <a:lstStyle/>
                    <a:p>
                      <a:r>
                        <a:rPr lang="fr-FR" sz="1500" dirty="0"/>
                        <a:t>Cost</a:t>
                      </a:r>
                    </a:p>
                  </a:txBody>
                  <a:tcPr marL="25213" marR="25213" marT="25213" marB="25213" anchor="ctr">
                    <a:lnL>
                      <a:noFill/>
                    </a:lnL>
                    <a:lnR>
                      <a:noFill/>
                    </a:lnR>
                    <a:lnT>
                      <a:noFill/>
                    </a:lnT>
                    <a:lnB>
                      <a:noFill/>
                    </a:lnB>
                  </a:tcPr>
                </a:tc>
                <a:tc>
                  <a:txBody>
                    <a:bodyPr/>
                    <a:lstStyle/>
                    <a:p>
                      <a:r>
                        <a:rPr lang="en-US" sz="1500" dirty="0"/>
                        <a:t>Open source / Owned by Oracle and has several paid editions</a:t>
                      </a:r>
                    </a:p>
                  </a:txBody>
                  <a:tcPr marL="25213" marR="25213" marT="25213" marB="25213" anchor="ctr">
                    <a:lnL>
                      <a:noFill/>
                    </a:lnL>
                    <a:lnR>
                      <a:noFill/>
                    </a:lnR>
                    <a:lnT>
                      <a:noFill/>
                    </a:lnT>
                    <a:lnB>
                      <a:noFill/>
                    </a:lnB>
                  </a:tcPr>
                </a:tc>
                <a:tc>
                  <a:txBody>
                    <a:bodyPr/>
                    <a:lstStyle/>
                    <a:p>
                      <a:r>
                        <a:rPr lang="fr-FR" sz="1500" dirty="0"/>
                        <a:t>Completely free / Open source</a:t>
                      </a:r>
                    </a:p>
                  </a:txBody>
                  <a:tcPr marL="25213" marR="25213" marT="25213" marB="25213" anchor="ctr">
                    <a:lnL>
                      <a:noFill/>
                    </a:lnL>
                    <a:lnR>
                      <a:noFill/>
                    </a:lnR>
                    <a:lnT>
                      <a:noFill/>
                    </a:lnT>
                    <a:lnB>
                      <a:noFill/>
                    </a:lnB>
                  </a:tcPr>
                </a:tc>
                <a:tc>
                  <a:txBody>
                    <a:bodyPr/>
                    <a:lstStyle/>
                    <a:p>
                      <a:r>
                        <a:rPr lang="en-US" sz="1500" dirty="0"/>
                        <a:t>SQL Server Express is a free edition, but it is limited to using 1 processor, 1 GB memory and 10 GB database files. </a:t>
                      </a:r>
                    </a:p>
                  </a:txBody>
                  <a:tcPr marL="25213" marR="25213" marT="25213" marB="25213" anchor="ctr">
                    <a:lnL>
                      <a:noFill/>
                    </a:lnL>
                    <a:lnR>
                      <a:noFill/>
                    </a:lnR>
                    <a:lnT>
                      <a:noFill/>
                    </a:lnT>
                    <a:lnB>
                      <a:noFill/>
                    </a:lnB>
                  </a:tcPr>
                </a:tc>
                <a:extLst>
                  <a:ext uri="{0D108BD9-81ED-4DB2-BD59-A6C34878D82A}">
                    <a16:rowId xmlns:a16="http://schemas.microsoft.com/office/drawing/2014/main" val="4196324977"/>
                  </a:ext>
                </a:extLst>
              </a:tr>
            </a:tbl>
          </a:graphicData>
        </a:graphic>
      </p:graphicFrame>
    </p:spTree>
    <p:extLst>
      <p:ext uri="{BB962C8B-B14F-4D97-AF65-F5344CB8AC3E}">
        <p14:creationId xmlns:p14="http://schemas.microsoft.com/office/powerpoint/2010/main" val="1172876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2786" y="126124"/>
            <a:ext cx="6894786" cy="646331"/>
          </a:xfrm>
          <a:prstGeom prst="rect">
            <a:avLst/>
          </a:prstGeom>
        </p:spPr>
        <p:txBody>
          <a:bodyPr wrap="square">
            <a:spAutoFit/>
          </a:bodyPr>
          <a:lstStyle/>
          <a:p>
            <a:r>
              <a:rPr lang="en-US" dirty="0">
                <a:solidFill>
                  <a:srgbClr val="05192D"/>
                </a:solidFill>
                <a:latin typeface="Studio-Feixen-Sans"/>
              </a:rPr>
              <a:t>PostgreSQL, MySQL, and SQLite use very similar syntax, with some notable differences highlighted below. </a:t>
            </a:r>
          </a:p>
        </p:txBody>
      </p:sp>
      <p:graphicFrame>
        <p:nvGraphicFramePr>
          <p:cNvPr id="5" name="Tableau 4"/>
          <p:cNvGraphicFramePr>
            <a:graphicFrameLocks noGrp="1"/>
          </p:cNvGraphicFramePr>
          <p:nvPr>
            <p:extLst>
              <p:ext uri="{D42A27DB-BD31-4B8C-83A1-F6EECF244321}">
                <p14:modId xmlns:p14="http://schemas.microsoft.com/office/powerpoint/2010/main" val="2875690050"/>
              </p:ext>
            </p:extLst>
          </p:nvPr>
        </p:nvGraphicFramePr>
        <p:xfrm>
          <a:off x="2322786" y="772455"/>
          <a:ext cx="8068068" cy="4939403"/>
        </p:xfrm>
        <a:graphic>
          <a:graphicData uri="http://schemas.openxmlformats.org/drawingml/2006/table">
            <a:tbl>
              <a:tblPr/>
              <a:tblGrid>
                <a:gridCol w="2017017">
                  <a:extLst>
                    <a:ext uri="{9D8B030D-6E8A-4147-A177-3AD203B41FA5}">
                      <a16:colId xmlns:a16="http://schemas.microsoft.com/office/drawing/2014/main" val="4282312032"/>
                    </a:ext>
                  </a:extLst>
                </a:gridCol>
                <a:gridCol w="2017017">
                  <a:extLst>
                    <a:ext uri="{9D8B030D-6E8A-4147-A177-3AD203B41FA5}">
                      <a16:colId xmlns:a16="http://schemas.microsoft.com/office/drawing/2014/main" val="2459513667"/>
                    </a:ext>
                  </a:extLst>
                </a:gridCol>
                <a:gridCol w="2017017">
                  <a:extLst>
                    <a:ext uri="{9D8B030D-6E8A-4147-A177-3AD203B41FA5}">
                      <a16:colId xmlns:a16="http://schemas.microsoft.com/office/drawing/2014/main" val="396695324"/>
                    </a:ext>
                  </a:extLst>
                </a:gridCol>
                <a:gridCol w="2017017">
                  <a:extLst>
                    <a:ext uri="{9D8B030D-6E8A-4147-A177-3AD203B41FA5}">
                      <a16:colId xmlns:a16="http://schemas.microsoft.com/office/drawing/2014/main" val="3888368899"/>
                    </a:ext>
                  </a:extLst>
                </a:gridCol>
              </a:tblGrid>
              <a:tr h="494284">
                <a:tc>
                  <a:txBody>
                    <a:bodyPr/>
                    <a:lstStyle/>
                    <a:p>
                      <a:endParaRPr lang="fr-FR" sz="1600" dirty="0">
                        <a:effectLst/>
                      </a:endParaRPr>
                    </a:p>
                  </a:txBody>
                  <a:tcPr marL="86668" marR="86668" marT="52001" marB="52001" anchor="ctr">
                    <a:lnL>
                      <a:noFill/>
                    </a:lnL>
                    <a:lnR>
                      <a:noFill/>
                    </a:lnR>
                    <a:lnT>
                      <a:noFill/>
                    </a:lnT>
                    <a:lnB>
                      <a:noFill/>
                    </a:lnB>
                  </a:tcPr>
                </a:tc>
                <a:tc>
                  <a:txBody>
                    <a:bodyPr/>
                    <a:lstStyle/>
                    <a:p>
                      <a:r>
                        <a:rPr lang="fr-FR" sz="1600" dirty="0" smtClean="0">
                          <a:effectLst/>
                        </a:rPr>
                        <a:t/>
                      </a:r>
                      <a:br>
                        <a:rPr lang="fr-FR" sz="1600" dirty="0" smtClean="0">
                          <a:effectLst/>
                        </a:rPr>
                      </a:br>
                      <a:r>
                        <a:rPr lang="fr-FR" sz="1600" dirty="0" smtClean="0">
                          <a:effectLst/>
                        </a:rPr>
                        <a:t>SQL Server</a:t>
                      </a:r>
                      <a:endParaRPr lang="fr-FR" sz="1600" dirty="0">
                        <a:effectLst/>
                      </a:endParaRPr>
                    </a:p>
                  </a:txBody>
                  <a:tcPr marL="86668" marR="86668" marT="52001" marB="52001" anchor="ctr">
                    <a:lnL>
                      <a:noFill/>
                    </a:lnL>
                    <a:lnR>
                      <a:noFill/>
                    </a:lnR>
                    <a:lnT>
                      <a:noFill/>
                    </a:lnT>
                    <a:lnB>
                      <a:noFill/>
                    </a:lnB>
                  </a:tcPr>
                </a:tc>
                <a:tc>
                  <a:txBody>
                    <a:bodyPr/>
                    <a:lstStyle/>
                    <a:p>
                      <a:r>
                        <a:rPr lang="fr-FR" sz="1600" dirty="0" smtClean="0">
                          <a:effectLst/>
                        </a:rPr>
                        <a:t>MySQL</a:t>
                      </a:r>
                      <a:endParaRPr lang="fr-FR" sz="1600" dirty="0">
                        <a:effectLst/>
                      </a:endParaRPr>
                    </a:p>
                  </a:txBody>
                  <a:tcPr marL="86668" marR="86668" marT="52001" marB="52001" anchor="ctr">
                    <a:lnL>
                      <a:noFill/>
                    </a:lnL>
                    <a:lnR>
                      <a:noFill/>
                    </a:lnR>
                    <a:lnT>
                      <a:noFill/>
                    </a:lnT>
                    <a:lnB>
                      <a:noFill/>
                    </a:lnB>
                  </a:tcPr>
                </a:tc>
                <a:tc>
                  <a:txBody>
                    <a:bodyPr/>
                    <a:lstStyle/>
                    <a:p>
                      <a:r>
                        <a:rPr lang="fr-FR" sz="1600" dirty="0" smtClean="0">
                          <a:effectLst/>
                        </a:rPr>
                        <a:t>PostgreSQL</a:t>
                      </a:r>
                      <a:endParaRPr lang="fr-FR" sz="1600" dirty="0">
                        <a:effectLst/>
                      </a:endParaRPr>
                    </a:p>
                  </a:txBody>
                  <a:tcPr marL="86668" marR="86668" marT="52001" marB="52001" anchor="ctr">
                    <a:lnL>
                      <a:noFill/>
                    </a:lnL>
                    <a:lnR>
                      <a:noFill/>
                    </a:lnR>
                    <a:lnT>
                      <a:noFill/>
                    </a:lnT>
                    <a:lnB>
                      <a:noFill/>
                    </a:lnB>
                  </a:tcPr>
                </a:tc>
                <a:extLst>
                  <a:ext uri="{0D108BD9-81ED-4DB2-BD59-A6C34878D82A}">
                    <a16:rowId xmlns:a16="http://schemas.microsoft.com/office/drawing/2014/main" val="3650367288"/>
                  </a:ext>
                </a:extLst>
              </a:tr>
              <a:tr h="413951">
                <a:tc>
                  <a:txBody>
                    <a:bodyPr/>
                    <a:lstStyle/>
                    <a:p>
                      <a:r>
                        <a:rPr lang="fr-FR" sz="1600">
                          <a:effectLst/>
                        </a:rPr>
                        <a:t>SELECT ...</a:t>
                      </a:r>
                    </a:p>
                  </a:txBody>
                  <a:tcPr marL="86668" marR="86668" marT="52001" marB="52001" anchor="ctr">
                    <a:lnL>
                      <a:noFill/>
                    </a:lnL>
                    <a:lnR>
                      <a:noFill/>
                    </a:lnR>
                    <a:lnT>
                      <a:noFill/>
                    </a:lnT>
                    <a:lnB>
                      <a:noFill/>
                    </a:lnB>
                  </a:tcPr>
                </a:tc>
                <a:tc>
                  <a:txBody>
                    <a:bodyPr/>
                    <a:lstStyle/>
                    <a:p>
                      <a:r>
                        <a:rPr lang="fr-FR" sz="1600" dirty="0">
                          <a:effectLst/>
                        </a:rPr>
                        <a:t>Select [col1], [col2]</a:t>
                      </a:r>
                    </a:p>
                  </a:txBody>
                  <a:tcPr marL="86668" marR="86668" marT="52001" marB="52001" anchor="ctr">
                    <a:lnL>
                      <a:noFill/>
                    </a:lnL>
                    <a:lnR>
                      <a:noFill/>
                    </a:lnR>
                    <a:lnT>
                      <a:noFill/>
                    </a:lnT>
                    <a:lnB>
                      <a:noFill/>
                    </a:lnB>
                  </a:tcPr>
                </a:tc>
                <a:tc>
                  <a:txBody>
                    <a:bodyPr/>
                    <a:lstStyle/>
                    <a:p>
                      <a:r>
                        <a:rPr lang="fr-FR" sz="1600">
                          <a:effectLst/>
                        </a:rPr>
                        <a:t>SELECT col1, col2</a:t>
                      </a:r>
                    </a:p>
                  </a:txBody>
                  <a:tcPr marL="86668" marR="86668" marT="52001" marB="52001" anchor="ctr">
                    <a:lnL>
                      <a:noFill/>
                    </a:lnL>
                    <a:lnR>
                      <a:noFill/>
                    </a:lnR>
                    <a:lnT>
                      <a:noFill/>
                    </a:lnT>
                    <a:lnB>
                      <a:noFill/>
                    </a:lnB>
                  </a:tcPr>
                </a:tc>
                <a:tc>
                  <a:txBody>
                    <a:bodyPr/>
                    <a:lstStyle/>
                    <a:p>
                      <a:r>
                        <a:rPr lang="fr-FR" sz="1600">
                          <a:effectLst/>
                        </a:rPr>
                        <a:t>SELECT col1, col2</a:t>
                      </a:r>
                    </a:p>
                  </a:txBody>
                  <a:tcPr marL="86668" marR="86668" marT="52001" marB="52001" anchor="ctr">
                    <a:lnL>
                      <a:noFill/>
                    </a:lnL>
                    <a:lnR>
                      <a:noFill/>
                    </a:lnR>
                    <a:lnT>
                      <a:noFill/>
                    </a:lnT>
                    <a:lnB>
                      <a:noFill/>
                    </a:lnB>
                  </a:tcPr>
                </a:tc>
                <a:extLst>
                  <a:ext uri="{0D108BD9-81ED-4DB2-BD59-A6C34878D82A}">
                    <a16:rowId xmlns:a16="http://schemas.microsoft.com/office/drawing/2014/main" val="4121934126"/>
                  </a:ext>
                </a:extLst>
              </a:tr>
              <a:tr h="970543">
                <a:tc>
                  <a:txBody>
                    <a:bodyPr/>
                    <a:lstStyle/>
                    <a:p>
                      <a:r>
                        <a:rPr lang="en-US" sz="1600">
                          <a:effectLst/>
                        </a:rPr>
                        <a:t>Data from tables is case sensitive?</a:t>
                      </a:r>
                    </a:p>
                  </a:txBody>
                  <a:tcPr marL="86668" marR="86668" marT="52001" marB="52001" anchor="ctr">
                    <a:lnL>
                      <a:noFill/>
                    </a:lnL>
                    <a:lnR>
                      <a:noFill/>
                    </a:lnR>
                    <a:lnT>
                      <a:noFill/>
                    </a:lnT>
                    <a:lnB>
                      <a:noFill/>
                    </a:lnB>
                    <a:solidFill>
                      <a:srgbClr val="EFEBE4"/>
                    </a:solidFill>
                  </a:tcPr>
                </a:tc>
                <a:tc>
                  <a:txBody>
                    <a:bodyPr/>
                    <a:lstStyle/>
                    <a:p>
                      <a:r>
                        <a:rPr lang="en-US" sz="1600">
                          <a:effectLst/>
                        </a:rPr>
                        <a:t>Yes WHERE name = ‘John’ Or WHERE name = ‘john’ are not the same</a:t>
                      </a:r>
                    </a:p>
                  </a:txBody>
                  <a:tcPr marL="86668" marR="86668" marT="52001" marB="52001" anchor="ctr">
                    <a:lnL>
                      <a:noFill/>
                    </a:lnL>
                    <a:lnR>
                      <a:noFill/>
                    </a:lnR>
                    <a:lnT>
                      <a:noFill/>
                    </a:lnT>
                    <a:lnB>
                      <a:noFill/>
                    </a:lnB>
                    <a:solidFill>
                      <a:srgbClr val="EFEBE4"/>
                    </a:solidFill>
                  </a:tcPr>
                </a:tc>
                <a:tc>
                  <a:txBody>
                    <a:bodyPr/>
                    <a:lstStyle/>
                    <a:p>
                      <a:r>
                        <a:rPr lang="en-US" sz="1600">
                          <a:effectLst/>
                        </a:rPr>
                        <a:t>No WHERE name = ‘John’ Or WHERE name = ‘john’ are the same</a:t>
                      </a:r>
                    </a:p>
                  </a:txBody>
                  <a:tcPr marL="86668" marR="86668" marT="52001" marB="52001" anchor="ctr">
                    <a:lnL>
                      <a:noFill/>
                    </a:lnL>
                    <a:lnR>
                      <a:noFill/>
                    </a:lnR>
                    <a:lnT>
                      <a:noFill/>
                    </a:lnT>
                    <a:lnB>
                      <a:noFill/>
                    </a:lnB>
                    <a:solidFill>
                      <a:srgbClr val="EFEBE4"/>
                    </a:solidFill>
                  </a:tcPr>
                </a:tc>
                <a:tc>
                  <a:txBody>
                    <a:bodyPr/>
                    <a:lstStyle/>
                    <a:p>
                      <a:r>
                        <a:rPr lang="en-US" sz="1600">
                          <a:effectLst/>
                        </a:rPr>
                        <a:t>Yes WHERE name = ‘John’ Or WHERE name = ‘john’ are not the same</a:t>
                      </a:r>
                    </a:p>
                  </a:txBody>
                  <a:tcPr marL="86668" marR="86668" marT="52001" marB="52001" anchor="ctr">
                    <a:lnL>
                      <a:noFill/>
                    </a:lnL>
                    <a:lnR>
                      <a:noFill/>
                    </a:lnR>
                    <a:lnT>
                      <a:noFill/>
                    </a:lnT>
                    <a:lnB>
                      <a:noFill/>
                    </a:lnB>
                    <a:solidFill>
                      <a:srgbClr val="EFEBE4"/>
                    </a:solidFill>
                  </a:tcPr>
                </a:tc>
                <a:extLst>
                  <a:ext uri="{0D108BD9-81ED-4DB2-BD59-A6C34878D82A}">
                    <a16:rowId xmlns:a16="http://schemas.microsoft.com/office/drawing/2014/main" val="646627041"/>
                  </a:ext>
                </a:extLst>
              </a:tr>
              <a:tr h="553099">
                <a:tc>
                  <a:txBody>
                    <a:bodyPr/>
                    <a:lstStyle/>
                    <a:p>
                      <a:r>
                        <a:rPr lang="fr-FR" sz="1600">
                          <a:effectLst/>
                        </a:rPr>
                        <a:t>Using quotation marks</a:t>
                      </a:r>
                    </a:p>
                  </a:txBody>
                  <a:tcPr marL="86668" marR="86668" marT="52001" marB="52001" anchor="ctr">
                    <a:lnL>
                      <a:noFill/>
                    </a:lnL>
                    <a:lnR>
                      <a:noFill/>
                    </a:lnR>
                    <a:lnT>
                      <a:noFill/>
                    </a:lnT>
                    <a:lnB>
                      <a:noFill/>
                    </a:lnB>
                  </a:tcPr>
                </a:tc>
                <a:tc>
                  <a:txBody>
                    <a:bodyPr/>
                    <a:lstStyle/>
                    <a:p>
                      <a:r>
                        <a:rPr lang="fr-FR" sz="1600">
                          <a:effectLst/>
                        </a:rPr>
                        <a:t>name = ‘John’ only</a:t>
                      </a:r>
                    </a:p>
                  </a:txBody>
                  <a:tcPr marL="86668" marR="86668" marT="52001" marB="52001" anchor="ctr">
                    <a:lnL>
                      <a:noFill/>
                    </a:lnL>
                    <a:lnR>
                      <a:noFill/>
                    </a:lnR>
                    <a:lnT>
                      <a:noFill/>
                    </a:lnT>
                    <a:lnB>
                      <a:noFill/>
                    </a:lnB>
                  </a:tcPr>
                </a:tc>
                <a:tc>
                  <a:txBody>
                    <a:bodyPr/>
                    <a:lstStyle/>
                    <a:p>
                      <a:r>
                        <a:rPr lang="en-US" sz="1600">
                          <a:effectLst/>
                        </a:rPr>
                        <a:t>name = ‘John’ or name = “John”</a:t>
                      </a:r>
                    </a:p>
                  </a:txBody>
                  <a:tcPr marL="86668" marR="86668" marT="52001" marB="52001" anchor="ctr">
                    <a:lnL>
                      <a:noFill/>
                    </a:lnL>
                    <a:lnR>
                      <a:noFill/>
                    </a:lnR>
                    <a:lnT>
                      <a:noFill/>
                    </a:lnT>
                    <a:lnB>
                      <a:noFill/>
                    </a:lnB>
                  </a:tcPr>
                </a:tc>
                <a:tc>
                  <a:txBody>
                    <a:bodyPr/>
                    <a:lstStyle/>
                    <a:p>
                      <a:r>
                        <a:rPr lang="fr-FR" sz="1600">
                          <a:effectLst/>
                        </a:rPr>
                        <a:t>name = ‘John’ only</a:t>
                      </a:r>
                    </a:p>
                  </a:txBody>
                  <a:tcPr marL="86668" marR="86668" marT="52001" marB="52001" anchor="ctr">
                    <a:lnL>
                      <a:noFill/>
                    </a:lnL>
                    <a:lnR>
                      <a:noFill/>
                    </a:lnR>
                    <a:lnT>
                      <a:noFill/>
                    </a:lnT>
                    <a:lnB>
                      <a:noFill/>
                    </a:lnB>
                  </a:tcPr>
                </a:tc>
                <a:extLst>
                  <a:ext uri="{0D108BD9-81ED-4DB2-BD59-A6C34878D82A}">
                    <a16:rowId xmlns:a16="http://schemas.microsoft.com/office/drawing/2014/main" val="3442962325"/>
                  </a:ext>
                </a:extLst>
              </a:tr>
              <a:tr h="553099">
                <a:tc>
                  <a:txBody>
                    <a:bodyPr/>
                    <a:lstStyle/>
                    <a:p>
                      <a:r>
                        <a:rPr lang="en-US" sz="1600">
                          <a:effectLst/>
                        </a:rPr>
                        <a:t>Aliases for columns and tables</a:t>
                      </a:r>
                    </a:p>
                  </a:txBody>
                  <a:tcPr marL="86668" marR="86668" marT="52001" marB="52001" anchor="ctr">
                    <a:lnL>
                      <a:noFill/>
                    </a:lnL>
                    <a:lnR>
                      <a:noFill/>
                    </a:lnR>
                    <a:lnT>
                      <a:noFill/>
                    </a:lnT>
                    <a:lnB>
                      <a:noFill/>
                    </a:lnB>
                    <a:solidFill>
                      <a:srgbClr val="EFEBE4"/>
                    </a:solidFill>
                  </a:tcPr>
                </a:tc>
                <a:tc>
                  <a:txBody>
                    <a:bodyPr/>
                    <a:lstStyle/>
                    <a:p>
                      <a:r>
                        <a:rPr lang="fr-FR" sz="1600">
                          <a:effectLst/>
                        </a:rPr>
                        <a:t>SELECT AVG(col1)=avg1</a:t>
                      </a:r>
                    </a:p>
                  </a:txBody>
                  <a:tcPr marL="86668" marR="86668" marT="52001" marB="52001" anchor="ctr">
                    <a:lnL>
                      <a:noFill/>
                    </a:lnL>
                    <a:lnR>
                      <a:noFill/>
                    </a:lnR>
                    <a:lnT>
                      <a:noFill/>
                    </a:lnT>
                    <a:lnB>
                      <a:noFill/>
                    </a:lnB>
                    <a:solidFill>
                      <a:srgbClr val="EFEBE4"/>
                    </a:solidFill>
                  </a:tcPr>
                </a:tc>
                <a:tc>
                  <a:txBody>
                    <a:bodyPr/>
                    <a:lstStyle/>
                    <a:p>
                      <a:r>
                        <a:rPr lang="fr-FR" sz="1600">
                          <a:effectLst/>
                        </a:rPr>
                        <a:t>SELECT AVG(col1) AS avg1</a:t>
                      </a:r>
                    </a:p>
                  </a:txBody>
                  <a:tcPr marL="86668" marR="86668" marT="52001" marB="52001" anchor="ctr">
                    <a:lnL>
                      <a:noFill/>
                    </a:lnL>
                    <a:lnR>
                      <a:noFill/>
                    </a:lnR>
                    <a:lnT>
                      <a:noFill/>
                    </a:lnT>
                    <a:lnB>
                      <a:noFill/>
                    </a:lnB>
                    <a:solidFill>
                      <a:srgbClr val="EFEBE4"/>
                    </a:solidFill>
                  </a:tcPr>
                </a:tc>
                <a:tc>
                  <a:txBody>
                    <a:bodyPr/>
                    <a:lstStyle/>
                    <a:p>
                      <a:r>
                        <a:rPr lang="fr-FR" sz="1600">
                          <a:effectLst/>
                        </a:rPr>
                        <a:t>SELECT AVG(col1) AS avg1</a:t>
                      </a:r>
                    </a:p>
                  </a:txBody>
                  <a:tcPr marL="86668" marR="86668" marT="52001" marB="52001" anchor="ctr">
                    <a:lnL>
                      <a:noFill/>
                    </a:lnL>
                    <a:lnR>
                      <a:noFill/>
                    </a:lnR>
                    <a:lnT>
                      <a:noFill/>
                    </a:lnT>
                    <a:lnB>
                      <a:noFill/>
                    </a:lnB>
                    <a:solidFill>
                      <a:srgbClr val="EFEBE4"/>
                    </a:solidFill>
                  </a:tcPr>
                </a:tc>
                <a:extLst>
                  <a:ext uri="{0D108BD9-81ED-4DB2-BD59-A6C34878D82A}">
                    <a16:rowId xmlns:a16="http://schemas.microsoft.com/office/drawing/2014/main" val="756413281"/>
                  </a:ext>
                </a:extLst>
              </a:tr>
              <a:tr h="831395">
                <a:tc>
                  <a:txBody>
                    <a:bodyPr/>
                    <a:lstStyle/>
                    <a:p>
                      <a:r>
                        <a:rPr lang="fr-FR" sz="1600">
                          <a:effectLst/>
                        </a:rPr>
                        <a:t>Working with dates</a:t>
                      </a:r>
                    </a:p>
                  </a:txBody>
                  <a:tcPr marL="86668" marR="86668" marT="52001" marB="52001" anchor="ctr">
                    <a:lnL>
                      <a:noFill/>
                    </a:lnL>
                    <a:lnR>
                      <a:noFill/>
                    </a:lnR>
                    <a:lnT>
                      <a:noFill/>
                    </a:lnT>
                    <a:lnB>
                      <a:noFill/>
                    </a:lnB>
                  </a:tcPr>
                </a:tc>
                <a:tc>
                  <a:txBody>
                    <a:bodyPr/>
                    <a:lstStyle/>
                    <a:p>
                      <a:r>
                        <a:rPr lang="fr-FR" sz="1600">
                          <a:effectLst/>
                        </a:rPr>
                        <a:t>GETDATE() DATEPART()</a:t>
                      </a:r>
                    </a:p>
                  </a:txBody>
                  <a:tcPr marL="86668" marR="86668" marT="52001" marB="52001" anchor="ctr">
                    <a:lnL>
                      <a:noFill/>
                    </a:lnL>
                    <a:lnR>
                      <a:noFill/>
                    </a:lnR>
                    <a:lnT>
                      <a:noFill/>
                    </a:lnT>
                    <a:lnB>
                      <a:noFill/>
                    </a:lnB>
                  </a:tcPr>
                </a:tc>
                <a:tc>
                  <a:txBody>
                    <a:bodyPr/>
                    <a:lstStyle/>
                    <a:p>
                      <a:r>
                        <a:rPr lang="fr-FR" sz="1600">
                          <a:effectLst/>
                        </a:rPr>
                        <a:t>CURDATE() CURTIME() EXTRACT()</a:t>
                      </a:r>
                    </a:p>
                  </a:txBody>
                  <a:tcPr marL="86668" marR="86668" marT="52001" marB="52001" anchor="ctr">
                    <a:lnL>
                      <a:noFill/>
                    </a:lnL>
                    <a:lnR>
                      <a:noFill/>
                    </a:lnR>
                    <a:lnT>
                      <a:noFill/>
                    </a:lnT>
                    <a:lnB>
                      <a:noFill/>
                    </a:lnB>
                  </a:tcPr>
                </a:tc>
                <a:tc>
                  <a:txBody>
                    <a:bodyPr/>
                    <a:lstStyle/>
                    <a:p>
                      <a:r>
                        <a:rPr lang="fr-FR" sz="1600">
                          <a:effectLst/>
                        </a:rPr>
                        <a:t>CURRENT_DATE() CURRENT_TIME() EXTRACT()</a:t>
                      </a:r>
                    </a:p>
                  </a:txBody>
                  <a:tcPr marL="86668" marR="86668" marT="52001" marB="52001" anchor="ctr">
                    <a:lnL>
                      <a:noFill/>
                    </a:lnL>
                    <a:lnR>
                      <a:noFill/>
                    </a:lnR>
                    <a:lnT>
                      <a:noFill/>
                    </a:lnT>
                    <a:lnB>
                      <a:noFill/>
                    </a:lnB>
                  </a:tcPr>
                </a:tc>
                <a:extLst>
                  <a:ext uri="{0D108BD9-81ED-4DB2-BD59-A6C34878D82A}">
                    <a16:rowId xmlns:a16="http://schemas.microsoft.com/office/drawing/2014/main" val="672240418"/>
                  </a:ext>
                </a:extLst>
              </a:tr>
              <a:tr h="831395">
                <a:tc>
                  <a:txBody>
                    <a:bodyPr/>
                    <a:lstStyle/>
                    <a:p>
                      <a:r>
                        <a:rPr lang="en-US" sz="1600">
                          <a:effectLst/>
                        </a:rPr>
                        <a:t>Window functions i.e., OVER(), PARTITION BY()</a:t>
                      </a:r>
                    </a:p>
                  </a:txBody>
                  <a:tcPr marL="86668" marR="86668" marT="52001" marB="52001" anchor="ctr">
                    <a:lnL>
                      <a:noFill/>
                    </a:lnL>
                    <a:lnR>
                      <a:noFill/>
                    </a:lnR>
                    <a:lnT>
                      <a:noFill/>
                    </a:lnT>
                    <a:lnB>
                      <a:noFill/>
                    </a:lnB>
                    <a:solidFill>
                      <a:srgbClr val="EFEBE4"/>
                    </a:solidFill>
                  </a:tcPr>
                </a:tc>
                <a:tc>
                  <a:txBody>
                    <a:bodyPr/>
                    <a:lstStyle/>
                    <a:p>
                      <a:r>
                        <a:rPr lang="fr-FR" sz="1600">
                          <a:effectLst/>
                        </a:rPr>
                        <a:t>Yes</a:t>
                      </a:r>
                    </a:p>
                  </a:txBody>
                  <a:tcPr marL="86668" marR="86668" marT="52001" marB="52001" anchor="ctr">
                    <a:lnL>
                      <a:noFill/>
                    </a:lnL>
                    <a:lnR>
                      <a:noFill/>
                    </a:lnR>
                    <a:lnT>
                      <a:noFill/>
                    </a:lnT>
                    <a:lnB>
                      <a:noFill/>
                    </a:lnB>
                    <a:solidFill>
                      <a:srgbClr val="EFEBE4"/>
                    </a:solidFill>
                  </a:tcPr>
                </a:tc>
                <a:tc>
                  <a:txBody>
                    <a:bodyPr/>
                    <a:lstStyle/>
                    <a:p>
                      <a:r>
                        <a:rPr lang="fr-FR" sz="1600">
                          <a:effectLst/>
                        </a:rPr>
                        <a:t>Yes</a:t>
                      </a:r>
                    </a:p>
                  </a:txBody>
                  <a:tcPr marL="86668" marR="86668" marT="52001" marB="52001" anchor="ctr">
                    <a:lnL>
                      <a:noFill/>
                    </a:lnL>
                    <a:lnR>
                      <a:noFill/>
                    </a:lnR>
                    <a:lnT>
                      <a:noFill/>
                    </a:lnT>
                    <a:lnB>
                      <a:noFill/>
                    </a:lnB>
                    <a:solidFill>
                      <a:srgbClr val="EFEBE4"/>
                    </a:solidFill>
                  </a:tcPr>
                </a:tc>
                <a:tc>
                  <a:txBody>
                    <a:bodyPr/>
                    <a:lstStyle/>
                    <a:p>
                      <a:r>
                        <a:rPr lang="fr-FR" sz="1600" dirty="0" err="1">
                          <a:effectLst/>
                        </a:rPr>
                        <a:t>Yes</a:t>
                      </a:r>
                      <a:endParaRPr lang="fr-FR" sz="1600" dirty="0">
                        <a:effectLst/>
                      </a:endParaRPr>
                    </a:p>
                  </a:txBody>
                  <a:tcPr marL="86668" marR="86668" marT="52001" marB="52001" anchor="ctr">
                    <a:lnL>
                      <a:noFill/>
                    </a:lnL>
                    <a:lnR>
                      <a:noFill/>
                    </a:lnR>
                    <a:lnT>
                      <a:noFill/>
                    </a:lnT>
                    <a:lnB>
                      <a:noFill/>
                    </a:lnB>
                    <a:solidFill>
                      <a:srgbClr val="EFEBE4"/>
                    </a:solidFill>
                  </a:tcPr>
                </a:tc>
                <a:extLst>
                  <a:ext uri="{0D108BD9-81ED-4DB2-BD59-A6C34878D82A}">
                    <a16:rowId xmlns:a16="http://schemas.microsoft.com/office/drawing/2014/main" val="1486595935"/>
                  </a:ext>
                </a:extLst>
              </a:tr>
            </a:tbl>
          </a:graphicData>
        </a:graphic>
      </p:graphicFrame>
    </p:spTree>
    <p:extLst>
      <p:ext uri="{BB962C8B-B14F-4D97-AF65-F5344CB8AC3E}">
        <p14:creationId xmlns:p14="http://schemas.microsoft.com/office/powerpoint/2010/main" val="428882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163787850"/>
              </p:ext>
            </p:extLst>
          </p:nvPr>
        </p:nvGraphicFramePr>
        <p:xfrm>
          <a:off x="1481960" y="547389"/>
          <a:ext cx="9858700" cy="4993343"/>
        </p:xfrm>
        <a:graphic>
          <a:graphicData uri="http://schemas.openxmlformats.org/drawingml/2006/table">
            <a:tbl>
              <a:tblPr firstRow="1" bandRow="1">
                <a:tableStyleId>{5C22544A-7EE6-4342-B048-85BDC9FD1C3A}</a:tableStyleId>
              </a:tblPr>
              <a:tblGrid>
                <a:gridCol w="2464675">
                  <a:extLst>
                    <a:ext uri="{9D8B030D-6E8A-4147-A177-3AD203B41FA5}">
                      <a16:colId xmlns:a16="http://schemas.microsoft.com/office/drawing/2014/main" val="570809901"/>
                    </a:ext>
                  </a:extLst>
                </a:gridCol>
                <a:gridCol w="2464675">
                  <a:extLst>
                    <a:ext uri="{9D8B030D-6E8A-4147-A177-3AD203B41FA5}">
                      <a16:colId xmlns:a16="http://schemas.microsoft.com/office/drawing/2014/main" val="1108337967"/>
                    </a:ext>
                  </a:extLst>
                </a:gridCol>
                <a:gridCol w="2464675">
                  <a:extLst>
                    <a:ext uri="{9D8B030D-6E8A-4147-A177-3AD203B41FA5}">
                      <a16:colId xmlns:a16="http://schemas.microsoft.com/office/drawing/2014/main" val="1553529785"/>
                    </a:ext>
                  </a:extLst>
                </a:gridCol>
                <a:gridCol w="2464675">
                  <a:extLst>
                    <a:ext uri="{9D8B030D-6E8A-4147-A177-3AD203B41FA5}">
                      <a16:colId xmlns:a16="http://schemas.microsoft.com/office/drawing/2014/main" val="2659272487"/>
                    </a:ext>
                  </a:extLst>
                </a:gridCol>
              </a:tblGrid>
              <a:tr h="756623">
                <a:tc>
                  <a:txBody>
                    <a:bodyPr/>
                    <a:lstStyle/>
                    <a:p>
                      <a:endParaRPr lang="fr-FR" sz="1600" dirty="0"/>
                    </a:p>
                  </a:txBody>
                  <a:tcPr>
                    <a:solidFill>
                      <a:schemeClr val="accent1">
                        <a:lumMod val="40000"/>
                        <a:lumOff val="60000"/>
                      </a:schemeClr>
                    </a:solidFill>
                  </a:tcPr>
                </a:tc>
                <a:tc>
                  <a:txBody>
                    <a:bodyPr/>
                    <a:lstStyle/>
                    <a:p>
                      <a:endParaRPr lang="fr-FR" sz="1600" dirty="0"/>
                    </a:p>
                  </a:txBody>
                  <a:tcPr>
                    <a:solidFill>
                      <a:schemeClr val="accent1">
                        <a:lumMod val="40000"/>
                        <a:lumOff val="60000"/>
                      </a:schemeClr>
                    </a:solidFill>
                  </a:tcPr>
                </a:tc>
                <a:tc>
                  <a:txBody>
                    <a:bodyPr/>
                    <a:lstStyle/>
                    <a:p>
                      <a:endParaRPr lang="fr-FR" sz="1600" dirty="0"/>
                    </a:p>
                  </a:txBody>
                  <a:tcPr>
                    <a:solidFill>
                      <a:schemeClr val="accent1">
                        <a:lumMod val="40000"/>
                        <a:lumOff val="60000"/>
                      </a:schemeClr>
                    </a:solidFill>
                  </a:tcPr>
                </a:tc>
                <a:tc>
                  <a:txBody>
                    <a:bodyPr/>
                    <a:lstStyle/>
                    <a:p>
                      <a:endParaRPr lang="fr-FR" sz="1600" dirty="0"/>
                    </a:p>
                  </a:txBody>
                  <a:tcPr>
                    <a:solidFill>
                      <a:schemeClr val="accent1">
                        <a:lumMod val="40000"/>
                        <a:lumOff val="60000"/>
                      </a:schemeClr>
                    </a:solidFill>
                  </a:tcPr>
                </a:tc>
                <a:extLst>
                  <a:ext uri="{0D108BD9-81ED-4DB2-BD59-A6C34878D82A}">
                    <a16:rowId xmlns:a16="http://schemas.microsoft.com/office/drawing/2014/main" val="1838675716"/>
                  </a:ext>
                </a:extLst>
              </a:tr>
              <a:tr h="756623">
                <a:tc>
                  <a:txBody>
                    <a:bodyPr/>
                    <a:lstStyle/>
                    <a:p>
                      <a:r>
                        <a:rPr lang="fr-FR" sz="1600" b="1" i="0" kern="1200" dirty="0" err="1" smtClean="0">
                          <a:solidFill>
                            <a:schemeClr val="dk1"/>
                          </a:solidFill>
                          <a:effectLst/>
                          <a:latin typeface="+mn-lt"/>
                          <a:ea typeface="+mn-ea"/>
                          <a:cs typeface="+mn-cs"/>
                        </a:rPr>
                        <a:t>Row</a:t>
                      </a:r>
                      <a:r>
                        <a:rPr lang="fr-FR" sz="1600" b="1" i="0" kern="1200" dirty="0" smtClean="0">
                          <a:solidFill>
                            <a:schemeClr val="dk1"/>
                          </a:solidFill>
                          <a:effectLst/>
                          <a:latin typeface="+mn-lt"/>
                          <a:ea typeface="+mn-ea"/>
                          <a:cs typeface="+mn-cs"/>
                        </a:rPr>
                        <a:t> updates</a:t>
                      </a:r>
                      <a:endParaRPr lang="fr-FR" sz="1600" b="0" i="0" kern="1200" dirty="0" smtClean="0">
                        <a:solidFill>
                          <a:schemeClr val="dk1"/>
                        </a:solidFill>
                        <a:effectLst/>
                        <a:latin typeface="+mn-lt"/>
                        <a:ea typeface="+mn-ea"/>
                        <a:cs typeface="+mn-cs"/>
                      </a:endParaRPr>
                    </a:p>
                  </a:txBody>
                  <a:tcPr/>
                </a:tc>
                <a:tc>
                  <a:txBody>
                    <a:bodyPr/>
                    <a:lstStyle/>
                    <a:p>
                      <a:r>
                        <a:rPr lang="en-US" sz="1600" b="1" i="0" kern="1200" dirty="0" smtClean="0">
                          <a:solidFill>
                            <a:schemeClr val="dk1"/>
                          </a:solidFill>
                          <a:effectLst/>
                          <a:latin typeface="+mn-lt"/>
                          <a:ea typeface="+mn-ea"/>
                          <a:cs typeface="+mn-cs"/>
                        </a:rPr>
                        <a:t>a solution</a:t>
                      </a:r>
                      <a:r>
                        <a:rPr lang="en-US" sz="1600" b="0" i="0" kern="1200" dirty="0" smtClean="0">
                          <a:solidFill>
                            <a:schemeClr val="dk1"/>
                          </a:solidFill>
                          <a:effectLst/>
                          <a:latin typeface="+mn-lt"/>
                          <a:ea typeface="+mn-ea"/>
                          <a:cs typeface="+mn-cs"/>
                        </a:rPr>
                        <a:t> updates data automatically to the rollback storage. If something goes wrong, developers can always go back to the previous version.</a:t>
                      </a:r>
                      <a:endParaRPr lang="fr-FR" sz="1600" dirty="0"/>
                    </a:p>
                  </a:txBody>
                  <a:tcPr/>
                </a:tc>
                <a:tc>
                  <a:txBody>
                    <a:bodyPr/>
                    <a:lstStyle/>
                    <a:p>
                      <a:r>
                        <a:rPr lang="en-US" sz="1600" b="0" i="0" kern="1200" dirty="0" err="1" smtClean="0">
                          <a:solidFill>
                            <a:schemeClr val="dk1"/>
                          </a:solidFill>
                          <a:effectLst/>
                          <a:latin typeface="+mn-lt"/>
                          <a:ea typeface="+mn-ea"/>
                          <a:cs typeface="+mn-cs"/>
                        </a:rPr>
                        <a:t>evelopers</a:t>
                      </a:r>
                      <a:r>
                        <a:rPr lang="en-US" sz="1600" b="0" i="0" kern="1200" dirty="0" smtClean="0">
                          <a:solidFill>
                            <a:schemeClr val="dk1"/>
                          </a:solidFill>
                          <a:effectLst/>
                          <a:latin typeface="+mn-lt"/>
                          <a:ea typeface="+mn-ea"/>
                          <a:cs typeface="+mn-cs"/>
                        </a:rPr>
                        <a:t> insert a new column and row in order to update the database. All updated rows have unique IDs. This multiplies the number of columns and rows and increases the size of the database, but in turn, developers benefit from higher readability.</a:t>
                      </a:r>
                      <a:endParaRPr lang="fr-FR" sz="1600" dirty="0"/>
                    </a:p>
                  </a:txBody>
                  <a:tcPr/>
                </a:tc>
                <a:tc>
                  <a:txBody>
                    <a:bodyPr/>
                    <a:lstStyle/>
                    <a:p>
                      <a:r>
                        <a:rPr lang="en-US" sz="1600" dirty="0" smtClean="0"/>
                        <a:t>the database has three engines that are responsible for row updates. The ROW Store handles the information on all previous row updates, IDs, and modified content. The in-memory engine allows analyzing the quality of an updated database with a garbage collector. The column-store database lets store updates in columns, like in column-driven databases.</a:t>
                      </a:r>
                    </a:p>
                    <a:p>
                      <a:endParaRPr lang="en-US" sz="1600" dirty="0" smtClean="0"/>
                    </a:p>
                    <a:p>
                      <a:endParaRPr lang="fr-FR" sz="1600" dirty="0"/>
                    </a:p>
                  </a:txBody>
                  <a:tcPr/>
                </a:tc>
                <a:extLst>
                  <a:ext uri="{0D108BD9-81ED-4DB2-BD59-A6C34878D82A}">
                    <a16:rowId xmlns:a16="http://schemas.microsoft.com/office/drawing/2014/main" val="4202585470"/>
                  </a:ext>
                </a:extLst>
              </a:tr>
            </a:tbl>
          </a:graphicData>
        </a:graphic>
      </p:graphicFrame>
      <p:pic>
        <p:nvPicPr>
          <p:cNvPr id="6" name="Picture 2" descr="upload.wikimedia.org/wikipedia/fr/thumb/6/62/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4804" y="547389"/>
            <a:ext cx="1408903" cy="729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ostgreSQL, une définition - ZDNet"/>
          <p:cNvPicPr>
            <a:picLocks noChangeAspect="1" noChangeArrowheads="1"/>
          </p:cNvPicPr>
          <p:nvPr/>
        </p:nvPicPr>
        <p:blipFill>
          <a:blip r:embed="rId3"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a:fillRect/>
          </a:stretch>
        </p:blipFill>
        <p:spPr bwMode="auto">
          <a:xfrm>
            <a:off x="6325004" y="399236"/>
            <a:ext cx="2842338" cy="11843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clrChange>
              <a:clrFrom>
                <a:srgbClr val="FFFFFF"/>
              </a:clrFrom>
              <a:clrTo>
                <a:srgbClr val="FFFFFF">
                  <a:alpha val="0"/>
                </a:srgbClr>
              </a:clrTo>
            </a:clrChange>
          </a:blip>
          <a:stretch>
            <a:fillRect/>
          </a:stretch>
        </p:blipFill>
        <p:spPr>
          <a:xfrm>
            <a:off x="9167342" y="399236"/>
            <a:ext cx="1689538" cy="877260"/>
          </a:xfrm>
          <a:prstGeom prst="rect">
            <a:avLst/>
          </a:prstGeom>
        </p:spPr>
      </p:pic>
    </p:spTree>
    <p:extLst>
      <p:ext uri="{BB962C8B-B14F-4D97-AF65-F5344CB8AC3E}">
        <p14:creationId xmlns:p14="http://schemas.microsoft.com/office/powerpoint/2010/main" val="140417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413355585"/>
              </p:ext>
            </p:extLst>
          </p:nvPr>
        </p:nvGraphicFramePr>
        <p:xfrm>
          <a:off x="1395654" y="0"/>
          <a:ext cx="9858700" cy="7523183"/>
        </p:xfrm>
        <a:graphic>
          <a:graphicData uri="http://schemas.openxmlformats.org/drawingml/2006/table">
            <a:tbl>
              <a:tblPr firstRow="1" bandRow="1">
                <a:tableStyleId>{5C22544A-7EE6-4342-B048-85BDC9FD1C3A}</a:tableStyleId>
              </a:tblPr>
              <a:tblGrid>
                <a:gridCol w="2464675">
                  <a:extLst>
                    <a:ext uri="{9D8B030D-6E8A-4147-A177-3AD203B41FA5}">
                      <a16:colId xmlns:a16="http://schemas.microsoft.com/office/drawing/2014/main" val="570809901"/>
                    </a:ext>
                  </a:extLst>
                </a:gridCol>
                <a:gridCol w="2464675">
                  <a:extLst>
                    <a:ext uri="{9D8B030D-6E8A-4147-A177-3AD203B41FA5}">
                      <a16:colId xmlns:a16="http://schemas.microsoft.com/office/drawing/2014/main" val="1108337967"/>
                    </a:ext>
                  </a:extLst>
                </a:gridCol>
                <a:gridCol w="2464675">
                  <a:extLst>
                    <a:ext uri="{9D8B030D-6E8A-4147-A177-3AD203B41FA5}">
                      <a16:colId xmlns:a16="http://schemas.microsoft.com/office/drawing/2014/main" val="1553529785"/>
                    </a:ext>
                  </a:extLst>
                </a:gridCol>
                <a:gridCol w="2464675">
                  <a:extLst>
                    <a:ext uri="{9D8B030D-6E8A-4147-A177-3AD203B41FA5}">
                      <a16:colId xmlns:a16="http://schemas.microsoft.com/office/drawing/2014/main" val="2659272487"/>
                    </a:ext>
                  </a:extLst>
                </a:gridCol>
              </a:tblGrid>
              <a:tr h="756623">
                <a:tc>
                  <a:txBody>
                    <a:bodyPr/>
                    <a:lstStyle/>
                    <a:p>
                      <a:endParaRPr lang="fr-FR" sz="1600" dirty="0"/>
                    </a:p>
                  </a:txBody>
                  <a:tcPr>
                    <a:solidFill>
                      <a:schemeClr val="accent1">
                        <a:lumMod val="40000"/>
                        <a:lumOff val="60000"/>
                      </a:schemeClr>
                    </a:solidFill>
                  </a:tcPr>
                </a:tc>
                <a:tc>
                  <a:txBody>
                    <a:bodyPr/>
                    <a:lstStyle/>
                    <a:p>
                      <a:endParaRPr lang="fr-FR" sz="1600" dirty="0"/>
                    </a:p>
                  </a:txBody>
                  <a:tcPr>
                    <a:solidFill>
                      <a:schemeClr val="accent1">
                        <a:lumMod val="40000"/>
                        <a:lumOff val="60000"/>
                      </a:schemeClr>
                    </a:solidFill>
                  </a:tcPr>
                </a:tc>
                <a:tc>
                  <a:txBody>
                    <a:bodyPr/>
                    <a:lstStyle/>
                    <a:p>
                      <a:endParaRPr lang="fr-FR" sz="1600" dirty="0"/>
                    </a:p>
                  </a:txBody>
                  <a:tcPr>
                    <a:solidFill>
                      <a:schemeClr val="accent1">
                        <a:lumMod val="40000"/>
                        <a:lumOff val="60000"/>
                      </a:schemeClr>
                    </a:solidFill>
                  </a:tcPr>
                </a:tc>
                <a:tc>
                  <a:txBody>
                    <a:bodyPr/>
                    <a:lstStyle/>
                    <a:p>
                      <a:endParaRPr lang="fr-FR" sz="1600" dirty="0"/>
                    </a:p>
                  </a:txBody>
                  <a:tcPr>
                    <a:solidFill>
                      <a:schemeClr val="accent1">
                        <a:lumMod val="40000"/>
                        <a:lumOff val="60000"/>
                      </a:schemeClr>
                    </a:solidFill>
                  </a:tcPr>
                </a:tc>
                <a:extLst>
                  <a:ext uri="{0D108BD9-81ED-4DB2-BD59-A6C34878D82A}">
                    <a16:rowId xmlns:a16="http://schemas.microsoft.com/office/drawing/2014/main" val="1838675716"/>
                  </a:ext>
                </a:extLst>
              </a:tr>
              <a:tr h="756623">
                <a:tc>
                  <a:txBody>
                    <a:bodyPr/>
                    <a:lstStyle/>
                    <a:p>
                      <a:r>
                        <a:rPr lang="fr-FR" sz="1600" b="1" i="0" kern="1200" dirty="0" smtClean="0">
                          <a:solidFill>
                            <a:schemeClr val="dk1"/>
                          </a:solidFill>
                          <a:effectLst/>
                          <a:latin typeface="+mn-lt"/>
                          <a:ea typeface="+mn-ea"/>
                          <a:cs typeface="+mn-cs"/>
                        </a:rPr>
                        <a:t>Data </a:t>
                      </a:r>
                      <a:r>
                        <a:rPr lang="fr-FR" sz="1600" b="1" i="0" kern="1200" dirty="0" err="1" smtClean="0">
                          <a:solidFill>
                            <a:schemeClr val="dk1"/>
                          </a:solidFill>
                          <a:effectLst/>
                          <a:latin typeface="+mn-lt"/>
                          <a:ea typeface="+mn-ea"/>
                          <a:cs typeface="+mn-cs"/>
                        </a:rPr>
                        <a:t>Queries</a:t>
                      </a:r>
                      <a:endParaRPr lang="fr-FR" sz="1600" b="1" i="0" kern="1200" dirty="0" smtClean="0">
                        <a:solidFill>
                          <a:schemeClr val="dk1"/>
                        </a:solidFill>
                        <a:effectLst/>
                        <a:latin typeface="+mn-lt"/>
                        <a:ea typeface="+mn-ea"/>
                        <a:cs typeface="+mn-cs"/>
                      </a:endParaRPr>
                    </a:p>
                    <a:p>
                      <a:r>
                        <a:rPr lang="fr-FR" sz="1600" dirty="0" smtClean="0"/>
                        <a:t/>
                      </a:r>
                      <a:br>
                        <a:rPr lang="fr-FR" sz="1600" dirty="0" smtClean="0"/>
                      </a:br>
                      <a:endParaRPr lang="fr-FR" sz="1600" b="0" i="0" kern="1200" dirty="0" smtClean="0">
                        <a:solidFill>
                          <a:schemeClr val="dk1"/>
                        </a:solidFill>
                        <a:effectLst/>
                        <a:latin typeface="+mn-lt"/>
                        <a:ea typeface="+mn-ea"/>
                        <a:cs typeface="+mn-cs"/>
                      </a:endParaRPr>
                    </a:p>
                  </a:txBody>
                  <a:tcPr/>
                </a:tc>
                <a:tc>
                  <a:txBody>
                    <a:bodyPr/>
                    <a:lstStyle/>
                    <a:p>
                      <a:r>
                        <a:rPr lang="en-US" sz="1600" b="0" i="0" kern="1200" dirty="0" smtClean="0">
                          <a:solidFill>
                            <a:schemeClr val="dk1"/>
                          </a:solidFill>
                          <a:effectLst/>
                          <a:latin typeface="+mn-lt"/>
                          <a:ea typeface="+mn-ea"/>
                          <a:cs typeface="+mn-cs"/>
                        </a:rPr>
                        <a:t>Each database has a separate memory and runs its own process. On the one hand, management and monitoring become a lot easier, but on the other, scaling multiple databases takes a lot of time and computing </a:t>
                      </a:r>
                      <a:r>
                        <a:rPr lang="en-US" sz="1600" b="0" i="0" kern="1200" dirty="0" err="1" smtClean="0">
                          <a:solidFill>
                            <a:schemeClr val="dk1"/>
                          </a:solidFill>
                          <a:effectLst/>
                          <a:latin typeface="+mn-lt"/>
                          <a:ea typeface="+mn-ea"/>
                          <a:cs typeface="+mn-cs"/>
                        </a:rPr>
                        <a:t>resources.a</a:t>
                      </a:r>
                      <a:r>
                        <a:rPr lang="en-US" sz="1600" b="0" i="0" kern="1200" dirty="0" smtClean="0">
                          <a:solidFill>
                            <a:schemeClr val="dk1"/>
                          </a:solidFill>
                          <a:effectLst/>
                          <a:latin typeface="+mn-lt"/>
                          <a:ea typeface="+mn-ea"/>
                          <a:cs typeface="+mn-cs"/>
                        </a:rPr>
                        <a:t> types and maximize isolation.</a:t>
                      </a:r>
                      <a:endParaRPr lang="fr-FR" sz="1600" dirty="0"/>
                    </a:p>
                  </a:txBody>
                  <a:tcPr/>
                </a:tc>
                <a:tc>
                  <a:txBody>
                    <a:bodyPr/>
                    <a:lstStyle/>
                    <a:p>
                      <a:r>
                        <a:rPr lang="en-US" sz="1600" b="0" i="0" kern="1200" smtClean="0">
                          <a:solidFill>
                            <a:schemeClr val="dk1"/>
                          </a:solidFill>
                          <a:effectLst/>
                          <a:latin typeface="+mn-lt"/>
                          <a:ea typeface="+mn-ea"/>
                          <a:cs typeface="+mn-cs"/>
                        </a:rPr>
                        <a:t>Developers </a:t>
                      </a:r>
                      <a:r>
                        <a:rPr lang="en-US" sz="1600" b="0" i="0" kern="1200" dirty="0" smtClean="0">
                          <a:solidFill>
                            <a:schemeClr val="dk1"/>
                          </a:solidFill>
                          <a:effectLst/>
                          <a:latin typeface="+mn-lt"/>
                          <a:ea typeface="+mn-ea"/>
                          <a:cs typeface="+mn-cs"/>
                        </a:rPr>
                        <a:t>insert a new column and row in order to update the database. All updated rows have unique IDs. This multiplies the number of columns and rows and increases the size of the database, but in turn, developers benefit from higher readability.</a:t>
                      </a:r>
                      <a:endParaRPr lang="fr-FR" sz="1600" dirty="0"/>
                    </a:p>
                  </a:txBody>
                  <a:tcPr/>
                </a:tc>
                <a:tc>
                  <a:txBody>
                    <a:bodyPr/>
                    <a:lstStyle/>
                    <a:p>
                      <a:r>
                        <a:rPr lang="en-US" sz="1600" dirty="0" smtClean="0"/>
                        <a:t> All the work is done in a single pool, with no multiple pages, like in </a:t>
                      </a:r>
                      <a:r>
                        <a:rPr lang="en-US" sz="1600" dirty="0" err="1" smtClean="0"/>
                        <a:t>Postgresql</a:t>
                      </a:r>
                      <a:r>
                        <a:rPr lang="en-US" sz="1600" dirty="0" smtClean="0"/>
                        <a:t>.</a:t>
                      </a:r>
                    </a:p>
                    <a:p>
                      <a:endParaRPr lang="fr-FR" sz="1600" dirty="0"/>
                    </a:p>
                  </a:txBody>
                  <a:tcPr/>
                </a:tc>
                <a:extLst>
                  <a:ext uri="{0D108BD9-81ED-4DB2-BD59-A6C34878D82A}">
                    <a16:rowId xmlns:a16="http://schemas.microsoft.com/office/drawing/2014/main" val="4202585470"/>
                  </a:ext>
                </a:extLst>
              </a:tr>
              <a:tr h="756623">
                <a:tc>
                  <a:txBody>
                    <a:bodyPr/>
                    <a:lstStyle/>
                    <a:p>
                      <a:r>
                        <a:rPr lang="fr-FR" sz="1800" b="1" i="0" kern="1200" dirty="0" smtClean="0">
                          <a:solidFill>
                            <a:schemeClr val="dk1"/>
                          </a:solidFill>
                          <a:effectLst/>
                          <a:latin typeface="+mn-lt"/>
                          <a:ea typeface="+mn-ea"/>
                          <a:cs typeface="+mn-cs"/>
                        </a:rPr>
                        <a:t>Indexes</a:t>
                      </a:r>
                    </a:p>
                    <a:p>
                      <a:r>
                        <a:rPr lang="fr-FR" sz="1600" dirty="0" smtClean="0"/>
                        <a:t/>
                      </a:r>
                      <a:br>
                        <a:rPr lang="fr-FR" sz="1600" dirty="0" smtClean="0"/>
                      </a:br>
                      <a:endParaRPr lang="fr-FR" sz="1600" b="0" i="0" kern="1200" dirty="0" smtClean="0">
                        <a:solidFill>
                          <a:schemeClr val="dk1"/>
                        </a:solidFill>
                        <a:effectLst/>
                        <a:latin typeface="+mn-lt"/>
                        <a:ea typeface="+mn-ea"/>
                        <a:cs typeface="+mn-cs"/>
                      </a:endParaRPr>
                    </a:p>
                  </a:txBody>
                  <a:tcPr/>
                </a:tc>
                <a:tc>
                  <a:txBody>
                    <a:bodyPr/>
                    <a:lstStyle/>
                    <a:p>
                      <a:r>
                        <a:rPr lang="en-US" sz="1600" b="1" i="0" kern="1200" dirty="0" smtClean="0">
                          <a:solidFill>
                            <a:schemeClr val="dk1"/>
                          </a:solidFill>
                          <a:effectLst/>
                          <a:latin typeface="+mn-lt"/>
                          <a:ea typeface="+mn-ea"/>
                          <a:cs typeface="+mn-cs"/>
                        </a:rPr>
                        <a:t>MySQL</a:t>
                      </a:r>
                      <a:r>
                        <a:rPr lang="en-US" sz="1600" b="0" i="0" kern="1200" dirty="0" smtClean="0">
                          <a:solidFill>
                            <a:schemeClr val="dk1"/>
                          </a:solidFill>
                          <a:effectLst/>
                          <a:latin typeface="+mn-lt"/>
                          <a:ea typeface="+mn-ea"/>
                          <a:cs typeface="+mn-cs"/>
                        </a:rPr>
                        <a:t> organized indexes in tables and clusters. Developers can automatically locate and update indexes in their databases. The search isn’t highly flexible – you can’t search for multiple indexes in a single query. MySQL supports multi-column indexes, allowing adding up to 16 columns.</a:t>
                      </a:r>
                      <a:endParaRPr lang="fr-FR" sz="1600" dirty="0"/>
                    </a:p>
                  </a:txBody>
                  <a:tcPr/>
                </a:tc>
                <a:tc>
                  <a:txBody>
                    <a:bodyPr/>
                    <a:lstStyle/>
                    <a:p>
                      <a:r>
                        <a:rPr lang="en-US" sz="1600" b="1" i="0" kern="1200" dirty="0" err="1" smtClean="0">
                          <a:solidFill>
                            <a:schemeClr val="dk1"/>
                          </a:solidFill>
                          <a:effectLst/>
                          <a:latin typeface="+mn-lt"/>
                          <a:ea typeface="+mn-ea"/>
                          <a:cs typeface="+mn-cs"/>
                        </a:rPr>
                        <a:t>Postgresql</a:t>
                      </a:r>
                      <a:r>
                        <a:rPr lang="en-US" sz="1600" b="0" i="0" kern="1200" dirty="0" smtClean="0">
                          <a:solidFill>
                            <a:schemeClr val="dk1"/>
                          </a:solidFill>
                          <a:effectLst/>
                          <a:latin typeface="+mn-lt"/>
                          <a:ea typeface="+mn-ea"/>
                          <a:cs typeface="+mn-cs"/>
                        </a:rPr>
                        <a:t>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endParaRPr lang="fr-FR" sz="1600" dirty="0"/>
                    </a:p>
                  </a:txBody>
                  <a:tcPr/>
                </a:tc>
                <a:tc>
                  <a:txBody>
                    <a:bodyPr/>
                    <a:lstStyle/>
                    <a:p>
                      <a:r>
                        <a:rPr lang="en-US" sz="1600" b="1" i="0" kern="1200" dirty="0" smtClean="0">
                          <a:solidFill>
                            <a:schemeClr val="dk1"/>
                          </a:solidFill>
                          <a:effectLst/>
                          <a:latin typeface="+mn-lt"/>
                          <a:ea typeface="+mn-ea"/>
                          <a:cs typeface="+mn-cs"/>
                        </a:rPr>
                        <a:t>SQL Server</a:t>
                      </a:r>
                      <a:r>
                        <a:rPr lang="en-US" sz="1600" b="0" i="0" kern="1200" dirty="0" smtClean="0">
                          <a:solidFill>
                            <a:schemeClr val="dk1"/>
                          </a:solidFill>
                          <a:effectLst/>
                          <a:latin typeface="+mn-lt"/>
                          <a:ea typeface="+mn-ea"/>
                          <a:cs typeface="+mn-cs"/>
                        </a:rPr>
                        <a:t> offers rich automated functionality for index management. They can organize in clusters and maintain the correct row order without manual involvement. The solution also supports multiple-index searches and partial indexes.</a:t>
                      </a:r>
                      <a:endParaRPr lang="fr-FR" sz="1400" dirty="0"/>
                    </a:p>
                  </a:txBody>
                  <a:tcPr/>
                </a:tc>
                <a:extLst>
                  <a:ext uri="{0D108BD9-81ED-4DB2-BD59-A6C34878D82A}">
                    <a16:rowId xmlns:a16="http://schemas.microsoft.com/office/drawing/2014/main" val="1445872538"/>
                  </a:ext>
                </a:extLst>
              </a:tr>
            </a:tbl>
          </a:graphicData>
        </a:graphic>
      </p:graphicFrame>
      <p:pic>
        <p:nvPicPr>
          <p:cNvPr id="3" name="Picture 2" descr="upload.wikimedia.org/wikipedia/fr/thumb/6/62/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6638" y="-93742"/>
            <a:ext cx="1408903" cy="7291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PostgreSQL, une définition - ZDNet"/>
          <p:cNvPicPr>
            <a:picLocks noChangeAspect="1" noChangeArrowheads="1"/>
          </p:cNvPicPr>
          <p:nvPr/>
        </p:nvPicPr>
        <p:blipFill>
          <a:blip r:embed="rId3"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a:fillRect/>
          </a:stretch>
        </p:blipFill>
        <p:spPr bwMode="auto">
          <a:xfrm>
            <a:off x="6409087" y="-33138"/>
            <a:ext cx="2842338" cy="118430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4">
            <a:clrChange>
              <a:clrFrom>
                <a:srgbClr val="FFFFFF"/>
              </a:clrFrom>
              <a:clrTo>
                <a:srgbClr val="FFFFFF">
                  <a:alpha val="0"/>
                </a:srgbClr>
              </a:clrTo>
            </a:clrChange>
          </a:blip>
          <a:stretch>
            <a:fillRect/>
          </a:stretch>
        </p:blipFill>
        <p:spPr>
          <a:xfrm>
            <a:off x="9083259" y="0"/>
            <a:ext cx="1689538" cy="877260"/>
          </a:xfrm>
          <a:prstGeom prst="rect">
            <a:avLst/>
          </a:prstGeom>
        </p:spPr>
      </p:pic>
    </p:spTree>
    <p:extLst>
      <p:ext uri="{BB962C8B-B14F-4D97-AF65-F5344CB8AC3E}">
        <p14:creationId xmlns:p14="http://schemas.microsoft.com/office/powerpoint/2010/main" val="1930475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Parallaxe</Template>
  <TotalTime>55</TotalTime>
  <Words>570</Words>
  <Application>Microsoft Office PowerPoint</Application>
  <PresentationFormat>Grand écran</PresentationFormat>
  <Paragraphs>71</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Arial</vt:lpstr>
      <vt:lpstr>Corbel</vt:lpstr>
      <vt:lpstr>Studio-Feixen-Sans</vt:lpstr>
      <vt:lpstr>Parallaxe</vt:lpstr>
      <vt:lpstr>INTRODUCTION TO DATABASES CHECKPOINT</vt:lpstr>
      <vt:lpstr>Présentation PowerPoint</vt:lpstr>
      <vt:lpstr>General information for MySQL, PostgreSQL and SQL Server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Mediterranea</dc:creator>
  <cp:lastModifiedBy>Taoufik Bennour</cp:lastModifiedBy>
  <cp:revision>22</cp:revision>
  <dcterms:created xsi:type="dcterms:W3CDTF">2021-05-20T22:24:54Z</dcterms:created>
  <dcterms:modified xsi:type="dcterms:W3CDTF">2022-03-17T15:24:09Z</dcterms:modified>
</cp:coreProperties>
</file>