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16" r:id="rId4"/>
    <p:sldId id="257" r:id="rId5"/>
    <p:sldId id="263" r:id="rId6"/>
    <p:sldId id="317" r:id="rId7"/>
    <p:sldId id="260" r:id="rId8"/>
    <p:sldId id="261" r:id="rId9"/>
    <p:sldId id="318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D3F"/>
    <a:srgbClr val="68769C"/>
    <a:srgbClr val="70C0DA"/>
    <a:srgbClr val="B7E0E9"/>
    <a:srgbClr val="ACCB50"/>
    <a:srgbClr val="E7426D"/>
    <a:srgbClr val="853478"/>
    <a:srgbClr val="556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DF7A4-A3F0-4DFD-98D8-099F30EF75A8}" v="1596" dt="2023-12-22T20:44:48.934"/>
    <p1510:client id="{D920827B-DC22-4313-9A4D-4C607163779D}" v="27" dt="2023-12-22T18:26:38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654E-27AF-43ED-85FF-A26A18F9E5C5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CDF8-56AE-41C0-B687-CFCD10C7B0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0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1CDF8-56AE-41C0-B687-CFCD10C7B0B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85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411FBCC9-8CCD-38F2-0C69-850F4FF58E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6200" cy="9412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2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C4598-DD92-48A1-883D-A949272F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4255B-A17C-4B34-B73E-599E4906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176E93-C9D2-48A2-ACEE-5D120CA5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EE57-78DB-4885-B75D-00E76A10B84C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173EA-1BE4-418A-9C92-C09AD96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B26A7-BEE8-43E4-B7AD-90609F8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8F4C-035E-43CF-AC92-028B6049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6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06C66F-63A1-49E8-9765-67560AEB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4ED271-B208-4892-A5F0-22232DECE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B29B92-453A-46CD-A825-B093F9564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EE57-78DB-4885-B75D-00E76A10B84C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55F4C-3609-43D1-89BE-D8E121BFE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8AA37-0542-4D4B-85F1-F2C46B3D5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8F4C-035E-43CF-AC92-028B6049B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9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3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oufik1207/cours_3_python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0FC18A1-C7EF-44F0-9924-EFB7471A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71" y="0"/>
            <a:ext cx="5042228" cy="1638724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4641D3A-2586-4CE9-A82C-6C98EB94FDB4}"/>
              </a:ext>
            </a:extLst>
          </p:cNvPr>
          <p:cNvGrpSpPr/>
          <p:nvPr/>
        </p:nvGrpSpPr>
        <p:grpSpPr>
          <a:xfrm>
            <a:off x="11067587" y="2265218"/>
            <a:ext cx="1025279" cy="3403534"/>
            <a:chOff x="9455969" y="1750365"/>
            <a:chExt cx="1025279" cy="3403534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7179443-620A-41A9-B214-A48147020EA2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73" y="2112818"/>
              <a:ext cx="683491" cy="898237"/>
            </a:xfrm>
            <a:prstGeom prst="line">
              <a:avLst/>
            </a:prstGeom>
            <a:ln w="76200">
              <a:solidFill>
                <a:srgbClr val="85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B10069C-420A-4783-89BE-FA10BA019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0857" y="2973179"/>
              <a:ext cx="1010391" cy="949519"/>
            </a:xfrm>
            <a:prstGeom prst="line">
              <a:avLst/>
            </a:prstGeom>
            <a:ln w="76200">
              <a:solidFill>
                <a:srgbClr val="85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653A9D8-DE26-4B49-8F2E-27BDB65826CF}"/>
                </a:ext>
              </a:extLst>
            </p:cNvPr>
            <p:cNvCxnSpPr>
              <a:cxnSpLocks/>
            </p:cNvCxnSpPr>
            <p:nvPr/>
          </p:nvCxnSpPr>
          <p:spPr>
            <a:xfrm>
              <a:off x="9495783" y="3891653"/>
              <a:ext cx="658565" cy="932389"/>
            </a:xfrm>
            <a:prstGeom prst="line">
              <a:avLst/>
            </a:prstGeom>
            <a:ln w="76200">
              <a:solidFill>
                <a:srgbClr val="853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A6E375E3-C517-4ED0-9D2C-B9D06DFC4A39}"/>
                </a:ext>
              </a:extLst>
            </p:cNvPr>
            <p:cNvSpPr/>
            <p:nvPr/>
          </p:nvSpPr>
          <p:spPr>
            <a:xfrm>
              <a:off x="9455969" y="1750365"/>
              <a:ext cx="406400" cy="398884"/>
            </a:xfrm>
            <a:prstGeom prst="ellipse">
              <a:avLst/>
            </a:prstGeom>
            <a:solidFill>
              <a:srgbClr val="853478"/>
            </a:solidFill>
            <a:ln>
              <a:solidFill>
                <a:srgbClr val="85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323E435-95AB-43A5-99E2-E6174499D2F8}"/>
                </a:ext>
              </a:extLst>
            </p:cNvPr>
            <p:cNvSpPr/>
            <p:nvPr/>
          </p:nvSpPr>
          <p:spPr>
            <a:xfrm>
              <a:off x="10074848" y="4755015"/>
              <a:ext cx="406400" cy="398884"/>
            </a:xfrm>
            <a:prstGeom prst="ellipse">
              <a:avLst/>
            </a:prstGeom>
            <a:noFill/>
            <a:ln w="76200">
              <a:solidFill>
                <a:srgbClr val="8534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6" name="Picture 2" descr="Langage Python : c'est quoi ? Que peut-on faire avec en 2022 ?">
            <a:extLst>
              <a:ext uri="{FF2B5EF4-FFF2-40B4-BE49-F238E27FC236}">
                <a16:creationId xmlns:a16="http://schemas.microsoft.com/office/drawing/2014/main" id="{640415DF-49F3-1221-BD5E-1578E639E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9" t="-577" r="21274" b="1"/>
          <a:stretch/>
        </p:blipFill>
        <p:spPr bwMode="auto">
          <a:xfrm rot="1481806">
            <a:off x="8827248" y="7989"/>
            <a:ext cx="2945903" cy="313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4D6759A-EF34-5BA9-6E44-5D178739E062}"/>
              </a:ext>
            </a:extLst>
          </p:cNvPr>
          <p:cNvSpPr txBox="1"/>
          <p:nvPr/>
        </p:nvSpPr>
        <p:spPr>
          <a:xfrm>
            <a:off x="0" y="2428961"/>
            <a:ext cx="11603114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Thème</a:t>
            </a:r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: </a:t>
            </a:r>
            <a:r>
              <a:rPr lang="fr-FR" sz="60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Programmation - Python</a:t>
            </a:r>
            <a:endParaRPr lang="fr-FR" sz="66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endParaRPr lang="en-US" sz="6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r>
              <a:rPr lang="en-US" sz="800" b="1" dirty="0">
                <a:solidFill>
                  <a:srgbClr val="556C98"/>
                </a:solidFill>
                <a:latin typeface="Agency FB" panose="020B0503020202020204" pitchFamily="34" charset="0"/>
              </a:rPr>
              <a:t> </a:t>
            </a:r>
            <a:endParaRPr lang="fr-FR" sz="800" b="1" dirty="0">
              <a:solidFill>
                <a:srgbClr val="556C98"/>
              </a:solidFill>
              <a:latin typeface="Agency FB" panose="020B0503020202020204" pitchFamily="34" charset="0"/>
            </a:endParaRPr>
          </a:p>
          <a:p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 Projet </a:t>
            </a:r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</a:rPr>
              <a:t>: </a:t>
            </a:r>
            <a:r>
              <a:rPr lang="fr-FR" sz="60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</a:rPr>
              <a:t>Le carnet de notes</a:t>
            </a:r>
            <a:endParaRPr lang="fr-FR" sz="66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4" name="Image 3" descr="Une image contenant chapeau, habits, Chapeau de soleil, borsalino&#10;&#10;Description générée automatiquement">
            <a:extLst>
              <a:ext uri="{FF2B5EF4-FFF2-40B4-BE49-F238E27FC236}">
                <a16:creationId xmlns:a16="http://schemas.microsoft.com/office/drawing/2014/main" id="{CBCA0DB5-A8DE-B5ED-2567-A2B3CDD6E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80" y="4572000"/>
            <a:ext cx="230632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ABAB7AA-A984-4D30-8DD9-7B00D4119833}"/>
              </a:ext>
            </a:extLst>
          </p:cNvPr>
          <p:cNvGrpSpPr/>
          <p:nvPr/>
        </p:nvGrpSpPr>
        <p:grpSpPr>
          <a:xfrm rot="1679975" flipV="1">
            <a:off x="9250448" y="288130"/>
            <a:ext cx="3302307" cy="1532535"/>
            <a:chOff x="6812739" y="5236422"/>
            <a:chExt cx="3302307" cy="1532535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E66763B-DB8F-4459-B7C9-D9808FE49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606" y="5591536"/>
              <a:ext cx="1528174" cy="1174707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14C3AF2-BB01-4AC1-8498-C209A1F563D1}"/>
                </a:ext>
              </a:extLst>
            </p:cNvPr>
            <p:cNvCxnSpPr>
              <a:cxnSpLocks/>
            </p:cNvCxnSpPr>
            <p:nvPr/>
          </p:nvCxnSpPr>
          <p:spPr>
            <a:xfrm>
              <a:off x="7100267" y="6141865"/>
              <a:ext cx="1167825" cy="627092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2F8B25B-70ED-43B5-B2BA-7E76BA362CF1}"/>
                </a:ext>
              </a:extLst>
            </p:cNvPr>
            <p:cNvSpPr/>
            <p:nvPr/>
          </p:nvSpPr>
          <p:spPr>
            <a:xfrm>
              <a:off x="9708646" y="5236422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058AC8B-2871-4E7B-8513-108E990063CE}"/>
                </a:ext>
              </a:extLst>
            </p:cNvPr>
            <p:cNvSpPr/>
            <p:nvPr/>
          </p:nvSpPr>
          <p:spPr>
            <a:xfrm>
              <a:off x="6812739" y="5906805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5D8B402-7419-447D-B725-887D0EE8A4C6}"/>
              </a:ext>
            </a:extLst>
          </p:cNvPr>
          <p:cNvGrpSpPr/>
          <p:nvPr/>
        </p:nvGrpSpPr>
        <p:grpSpPr>
          <a:xfrm rot="20311542">
            <a:off x="-137575" y="2838332"/>
            <a:ext cx="1357896" cy="4135076"/>
            <a:chOff x="4892208" y="2046721"/>
            <a:chExt cx="1357896" cy="4135076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4C65A8D-CC0D-4DE9-9668-C84818B1541D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4892208" y="4992852"/>
              <a:ext cx="604612" cy="848476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B325CC1-9C6B-4AA0-B704-C671D2C5E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3028" y="2445605"/>
              <a:ext cx="1052784" cy="2577768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1572EF-CA98-43CC-9333-D7208AB82A27}"/>
                </a:ext>
              </a:extLst>
            </p:cNvPr>
            <p:cNvSpPr/>
            <p:nvPr/>
          </p:nvSpPr>
          <p:spPr>
            <a:xfrm>
              <a:off x="5437304" y="5782913"/>
              <a:ext cx="406400" cy="398884"/>
            </a:xfrm>
            <a:prstGeom prst="ellipse">
              <a:avLst/>
            </a:prstGeom>
            <a:noFill/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3CB1C56-4BA7-431C-9CD2-416A0FB86C5A}"/>
                </a:ext>
              </a:extLst>
            </p:cNvPr>
            <p:cNvSpPr/>
            <p:nvPr/>
          </p:nvSpPr>
          <p:spPr>
            <a:xfrm>
              <a:off x="5843704" y="2046721"/>
              <a:ext cx="406400" cy="398884"/>
            </a:xfrm>
            <a:prstGeom prst="ellipse">
              <a:avLst/>
            </a:prstGeom>
            <a:solidFill>
              <a:srgbClr val="68769C"/>
            </a:solidFill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88B962A-9895-3917-2422-4605697AE953}"/>
              </a:ext>
            </a:extLst>
          </p:cNvPr>
          <p:cNvSpPr>
            <a:spLocks noGrp="1"/>
          </p:cNvSpPr>
          <p:nvPr/>
        </p:nvSpPr>
        <p:spPr>
          <a:xfrm>
            <a:off x="639656" y="1244990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Merci pour </a:t>
            </a:r>
            <a:r>
              <a:rPr lang="en-US" sz="8000" b="1" dirty="0" err="1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votre</a:t>
            </a:r>
            <a:r>
              <a:rPr lang="en-US" sz="80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attention</a:t>
            </a: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823B6EC-C4FA-A39B-AE2F-57612CE1E3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EFC"/>
              </a:clrFrom>
              <a:clrTo>
                <a:srgbClr val="FF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0" y="2633472"/>
            <a:ext cx="1103493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9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8316137" y="41548"/>
            <a:ext cx="3838406" cy="2124064"/>
            <a:chOff x="8316137" y="41548"/>
            <a:chExt cx="3838406" cy="2124064"/>
          </a:xfrm>
        </p:grpSpPr>
        <p:cxnSp>
          <p:nvCxnSpPr>
            <p:cNvPr id="50" name="Google Shape;50;p5"/>
            <p:cNvCxnSpPr/>
            <p:nvPr/>
          </p:nvCxnSpPr>
          <p:spPr>
            <a:xfrm>
              <a:off x="8800920" y="358560"/>
              <a:ext cx="3110760" cy="740880"/>
            </a:xfrm>
            <a:prstGeom prst="straightConnector1">
              <a:avLst/>
            </a:prstGeom>
            <a:noFill/>
            <a:ln w="76200" cap="flat" cmpd="sng">
              <a:solidFill>
                <a:srgbClr val="E7426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11887560" y="1072800"/>
              <a:ext cx="14400" cy="619560"/>
            </a:xfrm>
            <a:prstGeom prst="straightConnector1">
              <a:avLst/>
            </a:prstGeom>
            <a:noFill/>
            <a:ln w="76200" cap="flat" cmpd="sng">
              <a:solidFill>
                <a:srgbClr val="E7426D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2" name="Google Shape;52;p5"/>
            <p:cNvSpPr/>
            <p:nvPr/>
          </p:nvSpPr>
          <p:spPr>
            <a:xfrm rot="1387800" flipH="1">
              <a:off x="8377920" y="105120"/>
              <a:ext cx="405000" cy="397440"/>
            </a:xfrm>
            <a:prstGeom prst="ellipse">
              <a:avLst/>
            </a:prstGeom>
            <a:noFill/>
            <a:ln w="76200" cap="flat" cmpd="sng">
              <a:solidFill>
                <a:srgbClr val="E742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1387800" flipH="1">
              <a:off x="11687760" y="1704600"/>
              <a:ext cx="405000" cy="397440"/>
            </a:xfrm>
            <a:prstGeom prst="ellipse">
              <a:avLst/>
            </a:prstGeom>
            <a:solidFill>
              <a:srgbClr val="E7426D"/>
            </a:solidFill>
            <a:ln w="76200" cap="flat" cmpd="sng">
              <a:solidFill>
                <a:srgbClr val="E7426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-17838" y="3759933"/>
            <a:ext cx="2107117" cy="3109853"/>
            <a:chOff x="-17838" y="3759933"/>
            <a:chExt cx="2107117" cy="3109853"/>
          </a:xfrm>
        </p:grpSpPr>
        <p:cxnSp>
          <p:nvCxnSpPr>
            <p:cNvPr id="55" name="Google Shape;55;p5"/>
            <p:cNvCxnSpPr/>
            <p:nvPr/>
          </p:nvCxnSpPr>
          <p:spPr>
            <a:xfrm>
              <a:off x="270000" y="4273200"/>
              <a:ext cx="224280" cy="1914120"/>
            </a:xfrm>
            <a:prstGeom prst="straightConnector1">
              <a:avLst/>
            </a:prstGeom>
            <a:noFill/>
            <a:ln w="76200" cap="flat" cmpd="sng">
              <a:solidFill>
                <a:srgbClr val="ACCB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457200" y="6153120"/>
              <a:ext cx="1263960" cy="399240"/>
            </a:xfrm>
            <a:prstGeom prst="straightConnector1">
              <a:avLst/>
            </a:prstGeom>
            <a:noFill/>
            <a:ln w="76200" cap="flat" cmpd="sng">
              <a:solidFill>
                <a:srgbClr val="ACCB5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7" name="Google Shape;57;p5"/>
            <p:cNvSpPr/>
            <p:nvPr/>
          </p:nvSpPr>
          <p:spPr>
            <a:xfrm rot="2746200" flipH="1">
              <a:off x="63360" y="3844800"/>
              <a:ext cx="404640" cy="397440"/>
            </a:xfrm>
            <a:prstGeom prst="ellipse">
              <a:avLst/>
            </a:prstGeom>
            <a:solidFill>
              <a:srgbClr val="ACCB50"/>
            </a:solidFill>
            <a:ln w="76200" cap="flat" cmpd="sng">
              <a:solidFill>
                <a:srgbClr val="ACCB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2746200" flipH="1">
              <a:off x="1603440" y="6387480"/>
              <a:ext cx="404640" cy="397440"/>
            </a:xfrm>
            <a:prstGeom prst="ellipse">
              <a:avLst/>
            </a:prstGeom>
            <a:solidFill>
              <a:srgbClr val="ACCB50"/>
            </a:solidFill>
            <a:ln w="76200" cap="flat" cmpd="sng">
              <a:solidFill>
                <a:srgbClr val="ACCB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/>
          <p:nvPr/>
        </p:nvSpPr>
        <p:spPr>
          <a:xfrm>
            <a:off x="1089180" y="844649"/>
            <a:ext cx="10200686" cy="530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Calibri"/>
              </a:rPr>
              <a:t>La Charte de la Classe</a:t>
            </a:r>
            <a:endParaRPr sz="6600" b="1" dirty="0">
              <a:solidFill>
                <a:srgbClr val="FF920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respecte mes Coachs et je respecte mes ami(e)s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J’écoute attentivement quand le coach parle 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ne bouge pas dans la salle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lève le doigt pour prendre la parole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partage le travail avec mon coéquipier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respecte le matériel</a:t>
            </a:r>
            <a:endParaRPr sz="32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  <a:p>
            <a:pPr marL="342900" indent="-342900">
              <a:buClr>
                <a:schemeClr val="accent4"/>
              </a:buClr>
              <a:buSzPts val="2400"/>
              <a:buBlip>
                <a:blip r:embed="rId3"/>
              </a:buBlip>
            </a:pPr>
            <a:r>
              <a:rPr lang="fr-FR" sz="3200" b="1" dirty="0">
                <a:solidFill>
                  <a:srgbClr val="556C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sym typeface="Calibri"/>
              </a:rPr>
              <a:t>Je range mon kit correctement 5min avant la fin de la séance</a:t>
            </a:r>
            <a:endParaRPr sz="4800" b="1" dirty="0">
              <a:solidFill>
                <a:srgbClr val="556C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8C136-2EF3-4CB7-A088-11DF84F0C6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44575"/>
            <a:ext cx="10515600" cy="677863"/>
          </a:xfrm>
        </p:spPr>
        <p:txBody>
          <a:bodyPr>
            <a:noAutofit/>
          </a:bodyPr>
          <a:lstStyle/>
          <a:p>
            <a:r>
              <a:rPr lang="fr-FR" sz="6600" b="1" dirty="0">
                <a:solidFill>
                  <a:srgbClr val="FF92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Sommaire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3C315F-2622-44A3-99AB-61DC9F36CC58}"/>
              </a:ext>
            </a:extLst>
          </p:cNvPr>
          <p:cNvSpPr txBox="1"/>
          <p:nvPr/>
        </p:nvSpPr>
        <p:spPr>
          <a:xfrm>
            <a:off x="1606159" y="1755719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0D0294-8113-4877-8BE2-B8CEADF757A6}"/>
              </a:ext>
            </a:extLst>
          </p:cNvPr>
          <p:cNvSpPr txBox="1"/>
          <p:nvPr/>
        </p:nvSpPr>
        <p:spPr>
          <a:xfrm>
            <a:off x="1606159" y="2447830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ACB95D-5255-4898-882C-D3E5F630E025}"/>
              </a:ext>
            </a:extLst>
          </p:cNvPr>
          <p:cNvSpPr txBox="1"/>
          <p:nvPr/>
        </p:nvSpPr>
        <p:spPr>
          <a:xfrm>
            <a:off x="1606159" y="4542021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>
                <a:cs typeface="Calibri"/>
              </a:rPr>
              <a:t>5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0DA15A-EBEF-4A81-B504-B97C759B552E}"/>
              </a:ext>
            </a:extLst>
          </p:cNvPr>
          <p:cNvSpPr txBox="1"/>
          <p:nvPr/>
        </p:nvSpPr>
        <p:spPr>
          <a:xfrm>
            <a:off x="1606159" y="5234132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>
                <a:cs typeface="Calibri"/>
              </a:rPr>
              <a:t>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F302C-D6EC-4183-BD35-D94ABFC1A677}"/>
              </a:ext>
            </a:extLst>
          </p:cNvPr>
          <p:cNvSpPr txBox="1"/>
          <p:nvPr/>
        </p:nvSpPr>
        <p:spPr>
          <a:xfrm>
            <a:off x="2134267" y="2500760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  <a:sym typeface="Arial"/>
              </a:rPr>
              <a:t>Les listes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  <a:sym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BC746F-0884-4F7F-8DF1-A90731F25719}"/>
              </a:ext>
            </a:extLst>
          </p:cNvPr>
          <p:cNvSpPr txBox="1"/>
          <p:nvPr/>
        </p:nvSpPr>
        <p:spPr>
          <a:xfrm>
            <a:off x="2134267" y="4586326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  <a:sym typeface="Arial"/>
              </a:rPr>
              <a:t>Reprise de l'enquête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  <a:sym typeface="Arial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0D3CB1-0E54-41B2-8340-95A67112D047}"/>
              </a:ext>
            </a:extLst>
          </p:cNvPr>
          <p:cNvSpPr txBox="1"/>
          <p:nvPr/>
        </p:nvSpPr>
        <p:spPr>
          <a:xfrm>
            <a:off x="2134267" y="5269812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  <a:sym typeface="Arial"/>
              </a:rPr>
              <a:t>Le code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  <a:sym typeface="Arial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CFFE7E0-5DF7-4B9C-A827-8B51FEF14585}"/>
              </a:ext>
            </a:extLst>
          </p:cNvPr>
          <p:cNvGrpSpPr/>
          <p:nvPr/>
        </p:nvGrpSpPr>
        <p:grpSpPr>
          <a:xfrm flipH="1">
            <a:off x="7977344" y="90505"/>
            <a:ext cx="4078532" cy="962940"/>
            <a:chOff x="6151863" y="4023991"/>
            <a:chExt cx="4078532" cy="962940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A118C74-A53B-4A43-A81B-46D8E4441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471" y="4038966"/>
              <a:ext cx="3151429" cy="540453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4788302-E7AD-4F94-A346-EC007AC68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7176" y="4023991"/>
              <a:ext cx="256854" cy="564056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DE32C7C-7BA4-437E-A5F8-DEFA571EDBAC}"/>
                </a:ext>
              </a:extLst>
            </p:cNvPr>
            <p:cNvSpPr/>
            <p:nvPr/>
          </p:nvSpPr>
          <p:spPr>
            <a:xfrm>
              <a:off x="9823995" y="4417394"/>
              <a:ext cx="406400" cy="398884"/>
            </a:xfrm>
            <a:prstGeom prst="ellipse">
              <a:avLst/>
            </a:prstGeom>
            <a:noFill/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BB84B38-6F19-4A3B-86BC-C07E27333DB4}"/>
                </a:ext>
              </a:extLst>
            </p:cNvPr>
            <p:cNvSpPr/>
            <p:nvPr/>
          </p:nvSpPr>
          <p:spPr>
            <a:xfrm>
              <a:off x="6151863" y="4588047"/>
              <a:ext cx="406400" cy="398884"/>
            </a:xfrm>
            <a:prstGeom prst="ellipse">
              <a:avLst/>
            </a:prstGeom>
            <a:solidFill>
              <a:srgbClr val="E7426D"/>
            </a:solidFill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3FBEA0C-88AB-4B3C-8068-9979FE34F728}"/>
              </a:ext>
            </a:extLst>
          </p:cNvPr>
          <p:cNvGrpSpPr/>
          <p:nvPr/>
        </p:nvGrpSpPr>
        <p:grpSpPr>
          <a:xfrm>
            <a:off x="68969" y="5389941"/>
            <a:ext cx="2349767" cy="1375622"/>
            <a:chOff x="68969" y="5389941"/>
            <a:chExt cx="2349767" cy="1375622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9E2052F-9D18-471D-BE7F-B6B479B42440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405042" y="5730410"/>
              <a:ext cx="585769" cy="848476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CA121A0-1184-40F4-BE7C-ADAB56B5A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040" y="6557243"/>
              <a:ext cx="1092250" cy="0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2C8FE2-2EF1-4C7F-AD9F-0026CF8A549C}"/>
                </a:ext>
              </a:extLst>
            </p:cNvPr>
            <p:cNvSpPr/>
            <p:nvPr/>
          </p:nvSpPr>
          <p:spPr>
            <a:xfrm flipH="1" flipV="1">
              <a:off x="68969" y="5389941"/>
              <a:ext cx="393734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CC7A6CC-590E-463F-8520-D53BB1BB113B}"/>
                </a:ext>
              </a:extLst>
            </p:cNvPr>
            <p:cNvSpPr/>
            <p:nvPr/>
          </p:nvSpPr>
          <p:spPr>
            <a:xfrm flipH="1" flipV="1">
              <a:off x="2025002" y="6366679"/>
              <a:ext cx="393734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0E76C95-5DC2-312A-4508-DD148B749BAA}"/>
              </a:ext>
            </a:extLst>
          </p:cNvPr>
          <p:cNvSpPr txBox="1"/>
          <p:nvPr/>
        </p:nvSpPr>
        <p:spPr>
          <a:xfrm>
            <a:off x="2113947" y="1799720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</a:rPr>
              <a:t>Rappels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C1AFC1-9233-297E-4597-8C70B62B99C2}"/>
              </a:ext>
            </a:extLst>
          </p:cNvPr>
          <p:cNvSpPr txBox="1"/>
          <p:nvPr/>
        </p:nvSpPr>
        <p:spPr>
          <a:xfrm>
            <a:off x="1595999" y="3118390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F85796-9939-B851-F784-3604C0EBA742}"/>
              </a:ext>
            </a:extLst>
          </p:cNvPr>
          <p:cNvSpPr txBox="1"/>
          <p:nvPr/>
        </p:nvSpPr>
        <p:spPr>
          <a:xfrm>
            <a:off x="2124107" y="3171320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  <a:sym typeface="Arial"/>
              </a:rPr>
              <a:t>Les listes (2)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  <a:sym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9E1761-CC4E-4EBE-C5AF-49D30DE281E2}"/>
              </a:ext>
            </a:extLst>
          </p:cNvPr>
          <p:cNvSpPr txBox="1"/>
          <p:nvPr/>
        </p:nvSpPr>
        <p:spPr>
          <a:xfrm>
            <a:off x="1595999" y="3870230"/>
            <a:ext cx="40845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z="4400" dirty="0">
                <a:cs typeface="Calibri"/>
              </a:rPr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6B58CD-BC11-1CFD-D30C-FD8804B3E4FB}"/>
              </a:ext>
            </a:extLst>
          </p:cNvPr>
          <p:cNvSpPr txBox="1"/>
          <p:nvPr/>
        </p:nvSpPr>
        <p:spPr>
          <a:xfrm>
            <a:off x="2124107" y="3923160"/>
            <a:ext cx="101878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2800">
                <a:solidFill>
                  <a:srgbClr val="556C98"/>
                </a:solidFill>
                <a:latin typeface="Agency FB" panose="020B0503020202020204" pitchFamily="34" charset="0"/>
              </a:defRPr>
            </a:lvl1pPr>
          </a:lstStyle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Arial"/>
                <a:sym typeface="Arial"/>
              </a:rPr>
              <a:t>Les listes (3)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60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6CFFE7E0-5DF7-4B9C-A827-8B51FEF14585}"/>
              </a:ext>
            </a:extLst>
          </p:cNvPr>
          <p:cNvGrpSpPr/>
          <p:nvPr/>
        </p:nvGrpSpPr>
        <p:grpSpPr>
          <a:xfrm flipH="1">
            <a:off x="7977344" y="90505"/>
            <a:ext cx="4078532" cy="962940"/>
            <a:chOff x="6151863" y="4023991"/>
            <a:chExt cx="4078532" cy="962940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A118C74-A53B-4A43-A81B-46D8E4441E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471" y="4038966"/>
              <a:ext cx="3151429" cy="540453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4788302-E7AD-4F94-A346-EC007AC68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7176" y="4023991"/>
              <a:ext cx="256854" cy="564056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DE32C7C-7BA4-437E-A5F8-DEFA571EDBAC}"/>
                </a:ext>
              </a:extLst>
            </p:cNvPr>
            <p:cNvSpPr/>
            <p:nvPr/>
          </p:nvSpPr>
          <p:spPr>
            <a:xfrm>
              <a:off x="9823995" y="4417394"/>
              <a:ext cx="406400" cy="398884"/>
            </a:xfrm>
            <a:prstGeom prst="ellipse">
              <a:avLst/>
            </a:prstGeom>
            <a:noFill/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CBB84B38-6F19-4A3B-86BC-C07E27333DB4}"/>
                </a:ext>
              </a:extLst>
            </p:cNvPr>
            <p:cNvSpPr/>
            <p:nvPr/>
          </p:nvSpPr>
          <p:spPr>
            <a:xfrm>
              <a:off x="6151863" y="4588047"/>
              <a:ext cx="406400" cy="398884"/>
            </a:xfrm>
            <a:prstGeom prst="ellipse">
              <a:avLst/>
            </a:prstGeom>
            <a:solidFill>
              <a:srgbClr val="E7426D"/>
            </a:solidFill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3FBEA0C-88AB-4B3C-8068-9979FE34F728}"/>
              </a:ext>
            </a:extLst>
          </p:cNvPr>
          <p:cNvGrpSpPr/>
          <p:nvPr/>
        </p:nvGrpSpPr>
        <p:grpSpPr>
          <a:xfrm>
            <a:off x="68969" y="5389941"/>
            <a:ext cx="2349767" cy="1375622"/>
            <a:chOff x="68969" y="5389941"/>
            <a:chExt cx="2349767" cy="1375622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E9E2052F-9D18-471D-BE7F-B6B479B42440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405042" y="5730410"/>
              <a:ext cx="585769" cy="848476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7CA121A0-1184-40F4-BE7C-ADAB56B5A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040" y="6557243"/>
              <a:ext cx="1092250" cy="0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2C8FE2-2EF1-4C7F-AD9F-0026CF8A549C}"/>
                </a:ext>
              </a:extLst>
            </p:cNvPr>
            <p:cNvSpPr/>
            <p:nvPr/>
          </p:nvSpPr>
          <p:spPr>
            <a:xfrm flipH="1" flipV="1">
              <a:off x="68969" y="5389941"/>
              <a:ext cx="393734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CC7A6CC-590E-463F-8520-D53BB1BB113B}"/>
                </a:ext>
              </a:extLst>
            </p:cNvPr>
            <p:cNvSpPr/>
            <p:nvPr/>
          </p:nvSpPr>
          <p:spPr>
            <a:xfrm flipH="1" flipV="1">
              <a:off x="2025002" y="6366679"/>
              <a:ext cx="393734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Titre 1">
            <a:extLst>
              <a:ext uri="{FF2B5EF4-FFF2-40B4-BE49-F238E27FC236}">
                <a16:creationId xmlns:a16="http://schemas.microsoft.com/office/drawing/2014/main" id="{B829467A-228E-85A7-434D-A1402189C3C4}"/>
              </a:ext>
            </a:extLst>
          </p:cNvPr>
          <p:cNvSpPr>
            <a:spLocks noGrp="1"/>
          </p:cNvSpPr>
          <p:nvPr/>
        </p:nvSpPr>
        <p:spPr>
          <a:xfrm>
            <a:off x="3928462" y="40615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Rappels</a:t>
            </a:r>
          </a:p>
        </p:txBody>
      </p:sp>
      <p:sp>
        <p:nvSpPr>
          <p:cNvPr id="8" name="ZoneTexte 2">
            <a:extLst>
              <a:ext uri="{FF2B5EF4-FFF2-40B4-BE49-F238E27FC236}">
                <a16:creationId xmlns:a16="http://schemas.microsoft.com/office/drawing/2014/main" id="{92005694-DAC7-E946-EB02-E1D26E928462}"/>
              </a:ext>
            </a:extLst>
          </p:cNvPr>
          <p:cNvSpPr txBox="1"/>
          <p:nvPr/>
        </p:nvSpPr>
        <p:spPr>
          <a:xfrm>
            <a:off x="3414192" y="420381"/>
            <a:ext cx="599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1-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49ADC57-0C38-00D5-5B4F-7819E31CB214}"/>
              </a:ext>
            </a:extLst>
          </p:cNvPr>
          <p:cNvSpPr txBox="1"/>
          <p:nvPr/>
        </p:nvSpPr>
        <p:spPr>
          <a:xfrm>
            <a:off x="4018703" y="5114655"/>
            <a:ext cx="86995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Calibri"/>
              </a:rPr>
              <a:t>Remarques :</a:t>
            </a:r>
            <a:endParaRPr lang="fr-FR" sz="3200" b="1" dirty="0">
              <a:solidFill>
                <a:srgbClr val="6876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En python le 1er indice est 0 !</a:t>
            </a:r>
            <a:endParaRPr lang="fr-FR" sz="3200" dirty="0">
              <a:solidFill>
                <a:srgbClr val="68769C"/>
              </a:solidFill>
              <a:latin typeface="Agency FB" panose="020B0503020202020204" pitchFamily="3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L'argument stop est le seul obligatoire ici</a:t>
            </a:r>
            <a:endParaRPr lang="fr-FR" sz="3200" dirty="0">
              <a:solidFill>
                <a:srgbClr val="68769C"/>
              </a:solidFill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DECB8F8-290F-B520-1C5C-FAEF3DB3E6B9}"/>
              </a:ext>
            </a:extLst>
          </p:cNvPr>
          <p:cNvSpPr txBox="1"/>
          <p:nvPr/>
        </p:nvSpPr>
        <p:spPr>
          <a:xfrm>
            <a:off x="405042" y="1156968"/>
            <a:ext cx="1071598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 La fonction range(n) permet de créer une énumération de n nombres.</a:t>
            </a:r>
          </a:p>
          <a:p>
            <a:r>
              <a:rPr lang="fr-FR" sz="3200" i="1" u="sng" dirty="0">
                <a:solidFill>
                  <a:srgbClr val="68769C"/>
                </a:solidFill>
                <a:latin typeface="Agency FB"/>
                <a:cs typeface="Calibri"/>
              </a:rPr>
              <a:t>Exemple </a:t>
            </a: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: range(6) =&gt; 0, 1, 2, 3, 4, 5</a:t>
            </a:r>
            <a:endParaRPr lang="fr-FR" sz="3200" dirty="0">
              <a:solidFill>
                <a:srgbClr val="68769C"/>
              </a:solidFill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816519-5EE2-F1E1-85CB-9AEBF62746AE}"/>
              </a:ext>
            </a:extLst>
          </p:cNvPr>
          <p:cNvSpPr txBox="1"/>
          <p:nvPr/>
        </p:nvSpPr>
        <p:spPr>
          <a:xfrm>
            <a:off x="405042" y="2355847"/>
            <a:ext cx="1071598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 Cette fonction accepte plusieurs arguments optionnels :</a:t>
            </a:r>
            <a:endParaRPr lang="fr-FR" dirty="0"/>
          </a:p>
          <a:p>
            <a:pPr marL="457200" indent="-457200">
              <a:buFont typeface="Arial"/>
              <a:buChar char="•"/>
            </a:pPr>
            <a:r>
              <a:rPr lang="fr-FR" sz="3200" dirty="0">
                <a:solidFill>
                  <a:srgbClr val="68769C"/>
                </a:solidFill>
                <a:latin typeface="Agency FB"/>
                <a:cs typeface="Calibri" panose="020F0502020204030204"/>
              </a:rPr>
              <a:t>Si 2 arguments alors ils définissent l'intervalle</a:t>
            </a:r>
          </a:p>
          <a:p>
            <a:r>
              <a:rPr lang="fr-FR" sz="3200" i="1" u="sng" dirty="0">
                <a:solidFill>
                  <a:srgbClr val="68769C"/>
                </a:solidFill>
                <a:latin typeface="Agency FB"/>
                <a:cs typeface="Calibri"/>
              </a:rPr>
              <a:t>Exemple </a:t>
            </a: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: range(2,6) =&gt;  2, 3, 4, 5</a:t>
            </a:r>
          </a:p>
          <a:p>
            <a:pPr marL="457200" indent="-457200">
              <a:buFont typeface="Arial"/>
              <a:buChar char="•"/>
            </a:pP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Le 3ème argument définit le pas</a:t>
            </a:r>
          </a:p>
          <a:p>
            <a:r>
              <a:rPr lang="fr-FR" sz="3200" i="1" u="sng" dirty="0">
                <a:solidFill>
                  <a:srgbClr val="68769C"/>
                </a:solidFill>
                <a:latin typeface="Agency FB"/>
                <a:cs typeface="Calibri"/>
              </a:rPr>
              <a:t>Exemple </a:t>
            </a:r>
            <a:r>
              <a:rPr lang="fr-FR" sz="3200" dirty="0">
                <a:solidFill>
                  <a:srgbClr val="68769C"/>
                </a:solidFill>
                <a:latin typeface="Agency FB"/>
                <a:cs typeface="Calibri"/>
              </a:rPr>
              <a:t>: range(2,6,2) =&gt; 2,4</a:t>
            </a:r>
            <a:endParaRPr lang="fr-FR" sz="3200" dirty="0">
              <a:solidFill>
                <a:srgbClr val="68769C"/>
              </a:solidFill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CE9F8D-6827-3703-750A-8AA5B4DC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35" y="4091940"/>
            <a:ext cx="6120130" cy="9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3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ABAB7AA-A984-4D30-8DD9-7B00D4119833}"/>
              </a:ext>
            </a:extLst>
          </p:cNvPr>
          <p:cNvGrpSpPr/>
          <p:nvPr/>
        </p:nvGrpSpPr>
        <p:grpSpPr>
          <a:xfrm rot="1679975" flipV="1">
            <a:off x="9250448" y="288130"/>
            <a:ext cx="3302307" cy="1532535"/>
            <a:chOff x="6812739" y="5236422"/>
            <a:chExt cx="3302307" cy="1532535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E66763B-DB8F-4459-B7C9-D9808FE49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606" y="5591536"/>
              <a:ext cx="1528174" cy="1174707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14C3AF2-BB01-4AC1-8498-C209A1F563D1}"/>
                </a:ext>
              </a:extLst>
            </p:cNvPr>
            <p:cNvCxnSpPr>
              <a:cxnSpLocks/>
            </p:cNvCxnSpPr>
            <p:nvPr/>
          </p:nvCxnSpPr>
          <p:spPr>
            <a:xfrm>
              <a:off x="7100267" y="6141865"/>
              <a:ext cx="1167825" cy="627092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2F8B25B-70ED-43B5-B2BA-7E76BA362CF1}"/>
                </a:ext>
              </a:extLst>
            </p:cNvPr>
            <p:cNvSpPr/>
            <p:nvPr/>
          </p:nvSpPr>
          <p:spPr>
            <a:xfrm>
              <a:off x="9708646" y="5236422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058AC8B-2871-4E7B-8513-108E990063CE}"/>
                </a:ext>
              </a:extLst>
            </p:cNvPr>
            <p:cNvSpPr/>
            <p:nvPr/>
          </p:nvSpPr>
          <p:spPr>
            <a:xfrm>
              <a:off x="6812739" y="5906805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5D8B402-7419-447D-B725-887D0EE8A4C6}"/>
              </a:ext>
            </a:extLst>
          </p:cNvPr>
          <p:cNvGrpSpPr/>
          <p:nvPr/>
        </p:nvGrpSpPr>
        <p:grpSpPr>
          <a:xfrm rot="20311542">
            <a:off x="-137575" y="2838332"/>
            <a:ext cx="1357896" cy="4135076"/>
            <a:chOff x="4892208" y="2046721"/>
            <a:chExt cx="1357896" cy="4135076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4C65A8D-CC0D-4DE9-9668-C84818B1541D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4892208" y="4992852"/>
              <a:ext cx="604612" cy="848476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B325CC1-9C6B-4AA0-B704-C671D2C5E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3028" y="2445605"/>
              <a:ext cx="1052784" cy="2577768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1572EF-CA98-43CC-9333-D7208AB82A27}"/>
                </a:ext>
              </a:extLst>
            </p:cNvPr>
            <p:cNvSpPr/>
            <p:nvPr/>
          </p:nvSpPr>
          <p:spPr>
            <a:xfrm>
              <a:off x="5437304" y="5782913"/>
              <a:ext cx="406400" cy="398884"/>
            </a:xfrm>
            <a:prstGeom prst="ellipse">
              <a:avLst/>
            </a:prstGeom>
            <a:noFill/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3CB1C56-4BA7-431C-9CD2-416A0FB86C5A}"/>
                </a:ext>
              </a:extLst>
            </p:cNvPr>
            <p:cNvSpPr/>
            <p:nvPr/>
          </p:nvSpPr>
          <p:spPr>
            <a:xfrm>
              <a:off x="5843704" y="2046721"/>
              <a:ext cx="406400" cy="398884"/>
            </a:xfrm>
            <a:prstGeom prst="ellipse">
              <a:avLst/>
            </a:prstGeom>
            <a:solidFill>
              <a:srgbClr val="68769C"/>
            </a:solidFill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622E1C4-128D-1CE1-13BF-3700B2030E9B}"/>
              </a:ext>
            </a:extLst>
          </p:cNvPr>
          <p:cNvSpPr txBox="1"/>
          <p:nvPr/>
        </p:nvSpPr>
        <p:spPr>
          <a:xfrm>
            <a:off x="3271317" y="277506"/>
            <a:ext cx="599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2-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DA09A14-8BD0-51C8-0E66-040759D2BDEE}"/>
              </a:ext>
            </a:extLst>
          </p:cNvPr>
          <p:cNvSpPr>
            <a:spLocks noGrp="1"/>
          </p:cNvSpPr>
          <p:nvPr/>
        </p:nvSpPr>
        <p:spPr>
          <a:xfrm>
            <a:off x="3928462" y="33503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Les listes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2672B0-CEA1-6BBC-126E-16D18F5CB2CC}"/>
              </a:ext>
            </a:extLst>
          </p:cNvPr>
          <p:cNvSpPr txBox="1"/>
          <p:nvPr/>
        </p:nvSpPr>
        <p:spPr>
          <a:xfrm>
            <a:off x="978882" y="1307852"/>
            <a:ext cx="100832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Ce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sont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des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objets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pythons qui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stockent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des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valeurs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de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tous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types !</a:t>
            </a:r>
          </a:p>
          <a:p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Une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liste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contient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ses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valeurs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entre crochets []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séparés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par </a:t>
            </a:r>
            <a:r>
              <a:rPr lang="en-US" sz="3600" b="1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une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virgule</a:t>
            </a:r>
          </a:p>
          <a:p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On </a:t>
            </a:r>
            <a:r>
              <a:rPr lang="en-US" sz="3600" b="1" dirty="0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accède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aux </a:t>
            </a:r>
            <a:r>
              <a:rPr lang="en-US" sz="3600" b="1" dirty="0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éléments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de la </a:t>
            </a:r>
            <a:r>
              <a:rPr lang="en-US" sz="3600" b="1" dirty="0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liste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 via son </a:t>
            </a:r>
            <a:r>
              <a:rPr lang="en-US" sz="3600" b="1" dirty="0" err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indice</a:t>
            </a:r>
            <a:r>
              <a:rPr lang="en-US" sz="36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ea typeface="Calibri"/>
                <a:cs typeface="Calibri"/>
              </a:rPr>
              <a:t>.</a:t>
            </a:r>
            <a:endParaRPr lang="en-US" sz="3600" b="1" dirty="0">
              <a:solidFill>
                <a:srgbClr val="6876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Calibri"/>
              <a:cs typeface="Calibri"/>
            </a:endParaRPr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411AAB96-1826-E2C2-8A29-5C4826D9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73" y="4351655"/>
            <a:ext cx="57435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ABAB7AA-A984-4D30-8DD9-7B00D4119833}"/>
              </a:ext>
            </a:extLst>
          </p:cNvPr>
          <p:cNvGrpSpPr/>
          <p:nvPr/>
        </p:nvGrpSpPr>
        <p:grpSpPr>
          <a:xfrm rot="1679975" flipV="1">
            <a:off x="9250448" y="288130"/>
            <a:ext cx="3302307" cy="1532535"/>
            <a:chOff x="6812739" y="5236422"/>
            <a:chExt cx="3302307" cy="1532535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E66763B-DB8F-4459-B7C9-D9808FE49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606" y="5591536"/>
              <a:ext cx="1528174" cy="1174707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14C3AF2-BB01-4AC1-8498-C209A1F563D1}"/>
                </a:ext>
              </a:extLst>
            </p:cNvPr>
            <p:cNvCxnSpPr>
              <a:cxnSpLocks/>
            </p:cNvCxnSpPr>
            <p:nvPr/>
          </p:nvCxnSpPr>
          <p:spPr>
            <a:xfrm>
              <a:off x="7100267" y="6141865"/>
              <a:ext cx="1167825" cy="627092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2F8B25B-70ED-43B5-B2BA-7E76BA362CF1}"/>
                </a:ext>
              </a:extLst>
            </p:cNvPr>
            <p:cNvSpPr/>
            <p:nvPr/>
          </p:nvSpPr>
          <p:spPr>
            <a:xfrm>
              <a:off x="9708646" y="5236422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058AC8B-2871-4E7B-8513-108E990063CE}"/>
                </a:ext>
              </a:extLst>
            </p:cNvPr>
            <p:cNvSpPr/>
            <p:nvPr/>
          </p:nvSpPr>
          <p:spPr>
            <a:xfrm>
              <a:off x="6812739" y="5906805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5D8B402-7419-447D-B725-887D0EE8A4C6}"/>
              </a:ext>
            </a:extLst>
          </p:cNvPr>
          <p:cNvGrpSpPr/>
          <p:nvPr/>
        </p:nvGrpSpPr>
        <p:grpSpPr>
          <a:xfrm rot="20311542">
            <a:off x="-137575" y="2838332"/>
            <a:ext cx="1357896" cy="4135076"/>
            <a:chOff x="4892208" y="2046721"/>
            <a:chExt cx="1357896" cy="4135076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4C65A8D-CC0D-4DE9-9668-C84818B1541D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4892208" y="4992852"/>
              <a:ext cx="604612" cy="848476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B325CC1-9C6B-4AA0-B704-C671D2C5E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3028" y="2445605"/>
              <a:ext cx="1052784" cy="2577768"/>
            </a:xfrm>
            <a:prstGeom prst="line">
              <a:avLst/>
            </a:prstGeom>
            <a:ln w="76200">
              <a:solidFill>
                <a:srgbClr val="6876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71572EF-CA98-43CC-9333-D7208AB82A27}"/>
                </a:ext>
              </a:extLst>
            </p:cNvPr>
            <p:cNvSpPr/>
            <p:nvPr/>
          </p:nvSpPr>
          <p:spPr>
            <a:xfrm>
              <a:off x="5437304" y="5782913"/>
              <a:ext cx="406400" cy="398884"/>
            </a:xfrm>
            <a:prstGeom prst="ellipse">
              <a:avLst/>
            </a:prstGeom>
            <a:noFill/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E3CB1C56-4BA7-431C-9CD2-416A0FB86C5A}"/>
                </a:ext>
              </a:extLst>
            </p:cNvPr>
            <p:cNvSpPr/>
            <p:nvPr/>
          </p:nvSpPr>
          <p:spPr>
            <a:xfrm>
              <a:off x="5843704" y="2046721"/>
              <a:ext cx="406400" cy="398884"/>
            </a:xfrm>
            <a:prstGeom prst="ellipse">
              <a:avLst/>
            </a:prstGeom>
            <a:solidFill>
              <a:srgbClr val="68769C"/>
            </a:solidFill>
            <a:ln w="76200">
              <a:solidFill>
                <a:srgbClr val="687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D622E1C4-128D-1CE1-13BF-3700B2030E9B}"/>
              </a:ext>
            </a:extLst>
          </p:cNvPr>
          <p:cNvSpPr txBox="1"/>
          <p:nvPr/>
        </p:nvSpPr>
        <p:spPr>
          <a:xfrm>
            <a:off x="3271317" y="277506"/>
            <a:ext cx="599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3-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DA09A14-8BD0-51C8-0E66-040759D2BDEE}"/>
              </a:ext>
            </a:extLst>
          </p:cNvPr>
          <p:cNvSpPr>
            <a:spLocks noGrp="1"/>
          </p:cNvSpPr>
          <p:nvPr/>
        </p:nvSpPr>
        <p:spPr>
          <a:xfrm>
            <a:off x="3928462" y="33503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Les listes (2)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3C303FC-3C56-DB03-17C7-53A6B8CC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14" y="1259840"/>
            <a:ext cx="7306132" cy="54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993F478-7CE4-4277-985D-2B373A2471B2}"/>
              </a:ext>
            </a:extLst>
          </p:cNvPr>
          <p:cNvGrpSpPr/>
          <p:nvPr/>
        </p:nvGrpSpPr>
        <p:grpSpPr>
          <a:xfrm>
            <a:off x="34995" y="4472089"/>
            <a:ext cx="2095750" cy="2296868"/>
            <a:chOff x="34995" y="4472089"/>
            <a:chExt cx="2095750" cy="2296868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6B44F51-E493-4FBE-B1D2-8A2886F6A69C}"/>
                </a:ext>
              </a:extLst>
            </p:cNvPr>
            <p:cNvCxnSpPr>
              <a:cxnSpLocks/>
            </p:cNvCxnSpPr>
            <p:nvPr/>
          </p:nvCxnSpPr>
          <p:spPr>
            <a:xfrm>
              <a:off x="307198" y="4816431"/>
              <a:ext cx="772800" cy="1719535"/>
            </a:xfrm>
            <a:prstGeom prst="line">
              <a:avLst/>
            </a:prstGeom>
            <a:ln w="76200">
              <a:solidFill>
                <a:srgbClr val="EC7D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E781830-A299-4EC2-BAA8-6F1F5178F28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040274" y="6513938"/>
              <a:ext cx="684071" cy="55577"/>
            </a:xfrm>
            <a:prstGeom prst="line">
              <a:avLst/>
            </a:prstGeom>
            <a:ln w="76200">
              <a:solidFill>
                <a:srgbClr val="EC7D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888300C-E1CF-42BA-A12D-189F7A29DD4A}"/>
                </a:ext>
              </a:extLst>
            </p:cNvPr>
            <p:cNvSpPr/>
            <p:nvPr/>
          </p:nvSpPr>
          <p:spPr>
            <a:xfrm>
              <a:off x="34995" y="4472089"/>
              <a:ext cx="406400" cy="398884"/>
            </a:xfrm>
            <a:prstGeom prst="ellipse">
              <a:avLst/>
            </a:prstGeom>
            <a:noFill/>
            <a:ln w="76200">
              <a:solidFill>
                <a:srgbClr val="EC7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5F8CC41-6603-4F43-A1B3-E40D981E5BB6}"/>
                </a:ext>
              </a:extLst>
            </p:cNvPr>
            <p:cNvSpPr/>
            <p:nvPr/>
          </p:nvSpPr>
          <p:spPr>
            <a:xfrm>
              <a:off x="1724345" y="6370073"/>
              <a:ext cx="406400" cy="398884"/>
            </a:xfrm>
            <a:prstGeom prst="ellipse">
              <a:avLst/>
            </a:prstGeom>
            <a:noFill/>
            <a:ln w="76200">
              <a:solidFill>
                <a:srgbClr val="EC7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F97FE0F-D38A-4DA7-9F86-170DEA2F9639}"/>
              </a:ext>
            </a:extLst>
          </p:cNvPr>
          <p:cNvGrpSpPr/>
          <p:nvPr/>
        </p:nvGrpSpPr>
        <p:grpSpPr>
          <a:xfrm>
            <a:off x="9701309" y="89043"/>
            <a:ext cx="2407029" cy="1375622"/>
            <a:chOff x="6419485" y="3220153"/>
            <a:chExt cx="2407029" cy="1375622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E22155E-D2DE-4895-A287-7A685F22A86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7875018" y="3406830"/>
              <a:ext cx="604612" cy="848476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FAE1271-E1DC-4817-B027-1909339CC4F5}"/>
                </a:ext>
              </a:extLst>
            </p:cNvPr>
            <p:cNvCxnSpPr>
              <a:cxnSpLocks/>
            </p:cNvCxnSpPr>
            <p:nvPr/>
          </p:nvCxnSpPr>
          <p:spPr>
            <a:xfrm>
              <a:off x="6782362" y="3419595"/>
              <a:ext cx="1127387" cy="0"/>
            </a:xfrm>
            <a:prstGeom prst="line">
              <a:avLst/>
            </a:prstGeom>
            <a:ln w="76200">
              <a:solidFill>
                <a:srgbClr val="70C0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11F94D5-50DA-41AD-825A-DC3FE9DA3E89}"/>
                </a:ext>
              </a:extLst>
            </p:cNvPr>
            <p:cNvSpPr/>
            <p:nvPr/>
          </p:nvSpPr>
          <p:spPr>
            <a:xfrm>
              <a:off x="8420114" y="4196891"/>
              <a:ext cx="406400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886E0E8-D210-4625-B115-A522D85CD233}"/>
                </a:ext>
              </a:extLst>
            </p:cNvPr>
            <p:cNvSpPr/>
            <p:nvPr/>
          </p:nvSpPr>
          <p:spPr>
            <a:xfrm>
              <a:off x="6419485" y="3220153"/>
              <a:ext cx="406400" cy="398884"/>
            </a:xfrm>
            <a:prstGeom prst="ellipse">
              <a:avLst/>
            </a:prstGeom>
            <a:noFill/>
            <a:ln w="76200">
              <a:solidFill>
                <a:srgbClr val="70C0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E362F2FE-F131-0849-DC13-58AED5E5DD9F}"/>
              </a:ext>
            </a:extLst>
          </p:cNvPr>
          <p:cNvSpPr txBox="1"/>
          <p:nvPr/>
        </p:nvSpPr>
        <p:spPr>
          <a:xfrm>
            <a:off x="3271317" y="277506"/>
            <a:ext cx="599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4-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DFA39C7D-3DA2-40CA-E0D2-32DE43FC2AF2}"/>
              </a:ext>
            </a:extLst>
          </p:cNvPr>
          <p:cNvSpPr>
            <a:spLocks noGrp="1"/>
          </p:cNvSpPr>
          <p:nvPr/>
        </p:nvSpPr>
        <p:spPr>
          <a:xfrm>
            <a:off x="3928462" y="33503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Les liste (3)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BC1310E-0F88-A6FF-F3E1-F298CD97438D}"/>
              </a:ext>
            </a:extLst>
          </p:cNvPr>
          <p:cNvSpPr txBox="1"/>
          <p:nvPr/>
        </p:nvSpPr>
        <p:spPr>
          <a:xfrm>
            <a:off x="1000195" y="1296447"/>
            <a:ext cx="11320059" cy="3185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800" b="1" u="sng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Rappel </a:t>
            </a:r>
            <a:r>
              <a:rPr lang="fr-FR" sz="28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: pour afficher un résultat dans la console : </a:t>
            </a:r>
            <a:r>
              <a:rPr lang="fr-FR" sz="2800" dirty="0" err="1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print</a:t>
            </a:r>
            <a:r>
              <a:rPr lang="fr-FR" sz="28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()</a:t>
            </a:r>
          </a:p>
          <a:p>
            <a:pPr algn="just"/>
            <a:endParaRPr lang="fr-FR" sz="2800" dirty="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pPr algn="just"/>
            <a:endParaRPr lang="fr-FR" sz="500" dirty="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pPr algn="just"/>
            <a:r>
              <a:rPr lang="fr-FR" sz="2800" u="sng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Exercice </a:t>
            </a:r>
            <a:r>
              <a:rPr lang="fr-FR" sz="28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: créer une liste, y ajouter les valeurs des jours de la semaine</a:t>
            </a:r>
          </a:p>
          <a:p>
            <a:pPr algn="just"/>
            <a:endParaRPr lang="fr-FR" sz="2800" dirty="0">
              <a:solidFill>
                <a:srgbClr val="68769C"/>
              </a:solidFill>
              <a:latin typeface="Agency FB"/>
              <a:ea typeface="Calibri"/>
              <a:cs typeface="Calibri"/>
            </a:endParaRPr>
          </a:p>
          <a:p>
            <a:pPr algn="just"/>
            <a:r>
              <a:rPr lang="fr-FR" sz="2800" u="sng" dirty="0">
                <a:solidFill>
                  <a:srgbClr val="68769C"/>
                </a:solidFill>
                <a:latin typeface="Agency FB"/>
                <a:cs typeface="Calibri"/>
              </a:rPr>
              <a:t>Exercice </a:t>
            </a:r>
            <a:r>
              <a:rPr lang="fr-FR" sz="2800" dirty="0">
                <a:solidFill>
                  <a:srgbClr val="68769C"/>
                </a:solidFill>
                <a:latin typeface="Agency FB"/>
                <a:cs typeface="Calibri"/>
              </a:rPr>
              <a:t>: afficher le 5ème jour uniquement</a:t>
            </a:r>
            <a:endParaRPr lang="fr-FR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 algn="just"/>
            <a:endParaRPr lang="fr-FR" sz="2800" dirty="0">
              <a:solidFill>
                <a:srgbClr val="68769C"/>
              </a:solidFill>
              <a:latin typeface="Agency FB"/>
              <a:cs typeface="Calibri"/>
            </a:endParaRPr>
          </a:p>
          <a:p>
            <a:pPr algn="just"/>
            <a:r>
              <a:rPr lang="fr-FR" sz="2800" u="sng" dirty="0">
                <a:solidFill>
                  <a:srgbClr val="68769C"/>
                </a:solidFill>
                <a:latin typeface="Agency FB"/>
                <a:cs typeface="Calibri"/>
              </a:rPr>
              <a:t>Exercice </a:t>
            </a:r>
            <a:r>
              <a:rPr lang="fr-FR" sz="2800" dirty="0">
                <a:solidFill>
                  <a:srgbClr val="68769C"/>
                </a:solidFill>
                <a:latin typeface="Agency FB"/>
                <a:cs typeface="Calibri"/>
              </a:rPr>
              <a:t>: Supprimer le </a:t>
            </a:r>
            <a:r>
              <a:rPr lang="fr-FR" sz="2800" dirty="0" err="1">
                <a:solidFill>
                  <a:srgbClr val="68769C"/>
                </a:solidFill>
                <a:latin typeface="Agency FB"/>
                <a:cs typeface="Calibri"/>
              </a:rPr>
              <a:t>week</a:t>
            </a:r>
            <a:r>
              <a:rPr lang="fr-FR" sz="2800" dirty="0">
                <a:solidFill>
                  <a:srgbClr val="68769C"/>
                </a:solidFill>
                <a:latin typeface="Agency FB"/>
                <a:cs typeface="Calibri"/>
              </a:rPr>
              <a:t> 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668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27380D91-39F5-FBD9-D9F0-B1C5DC6A8581}"/>
              </a:ext>
            </a:extLst>
          </p:cNvPr>
          <p:cNvSpPr txBox="1"/>
          <p:nvPr/>
        </p:nvSpPr>
        <p:spPr>
          <a:xfrm>
            <a:off x="4778131" y="2529863"/>
            <a:ext cx="7073856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La séance dernière nous avons </a:t>
            </a:r>
            <a:endParaRPr lang="fr-FR" sz="4000" dirty="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pPr algn="ctr"/>
            <a:r>
              <a:rPr lang="fr-FR" sz="40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découvert des coordonnées </a:t>
            </a:r>
            <a:r>
              <a:rPr lang="fr-FR" sz="4000" dirty="0" err="1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gps</a:t>
            </a:r>
            <a:r>
              <a:rPr lang="fr-FR" sz="40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.</a:t>
            </a:r>
            <a:endParaRPr lang="fr-FR" sz="400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pPr algn="ctr"/>
            <a:r>
              <a:rPr lang="fr-FR" sz="4000" dirty="0">
                <a:solidFill>
                  <a:srgbClr val="68769C"/>
                </a:solidFill>
                <a:latin typeface="Agency FB"/>
                <a:ea typeface="Calibri"/>
                <a:cs typeface="Calibri"/>
              </a:rPr>
              <a:t>Voyons voir où cela nous mène.</a:t>
            </a:r>
            <a:endParaRPr lang="fr-FR" sz="4000" dirty="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endParaRPr lang="fr-FR" sz="2800" dirty="0">
              <a:solidFill>
                <a:srgbClr val="68769C"/>
              </a:solidFill>
              <a:latin typeface="Agency FB" panose="020B0503020202020204" pitchFamily="34" charset="0"/>
              <a:ea typeface="Calibri"/>
              <a:cs typeface="Calibri"/>
            </a:endParaRPr>
          </a:p>
          <a:p>
            <a:pPr algn="ctr"/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Calibri"/>
                <a:cs typeface="Calibri"/>
              </a:rPr>
              <a:t>Pour ne pas perdre le fil, ne manquez pas les séances !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EAFB134-5E50-4B3B-8C6A-A5DE333A6775}"/>
              </a:ext>
            </a:extLst>
          </p:cNvPr>
          <p:cNvGrpSpPr/>
          <p:nvPr/>
        </p:nvGrpSpPr>
        <p:grpSpPr>
          <a:xfrm rot="12187568" flipV="1">
            <a:off x="8273265" y="442367"/>
            <a:ext cx="4078532" cy="962940"/>
            <a:chOff x="6151863" y="4023991"/>
            <a:chExt cx="4078532" cy="962940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C26DDBE-800A-4184-9ABD-78C76E2EC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471" y="4038966"/>
              <a:ext cx="3151429" cy="540453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9FCEEA-41E5-4545-ACD9-A87FCA378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7176" y="4023991"/>
              <a:ext cx="256854" cy="564056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D883EA9-EEB2-40E2-AFC7-9DB7D1088B95}"/>
                </a:ext>
              </a:extLst>
            </p:cNvPr>
            <p:cNvSpPr/>
            <p:nvPr/>
          </p:nvSpPr>
          <p:spPr>
            <a:xfrm>
              <a:off x="9823995" y="4417394"/>
              <a:ext cx="406400" cy="398884"/>
            </a:xfrm>
            <a:prstGeom prst="ellipse">
              <a:avLst/>
            </a:prstGeom>
            <a:noFill/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B5B2653-B97B-4C46-8E65-1D7A4D35D98C}"/>
                </a:ext>
              </a:extLst>
            </p:cNvPr>
            <p:cNvSpPr/>
            <p:nvPr/>
          </p:nvSpPr>
          <p:spPr>
            <a:xfrm>
              <a:off x="6151863" y="4588047"/>
              <a:ext cx="406400" cy="398884"/>
            </a:xfrm>
            <a:prstGeom prst="ellipse">
              <a:avLst/>
            </a:prstGeom>
            <a:solidFill>
              <a:srgbClr val="E7426D"/>
            </a:solidFill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514E87D-2E9F-4E5C-B884-7566FC52695C}"/>
              </a:ext>
            </a:extLst>
          </p:cNvPr>
          <p:cNvGrpSpPr/>
          <p:nvPr/>
        </p:nvGrpSpPr>
        <p:grpSpPr>
          <a:xfrm rot="2746029" flipH="1">
            <a:off x="-781318" y="4712246"/>
            <a:ext cx="3302307" cy="1532535"/>
            <a:chOff x="6812739" y="5236422"/>
            <a:chExt cx="3302307" cy="1532535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020E351-1C1F-4280-871D-087FCE280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606" y="5591536"/>
              <a:ext cx="1528174" cy="1174707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FBC0C6-F81B-4C14-97EC-3597599E41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267" y="6141865"/>
              <a:ext cx="1167825" cy="627092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8EADC0A-E031-49A7-932F-B1DFE14905EC}"/>
                </a:ext>
              </a:extLst>
            </p:cNvPr>
            <p:cNvSpPr/>
            <p:nvPr/>
          </p:nvSpPr>
          <p:spPr>
            <a:xfrm>
              <a:off x="9708646" y="5236422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4E09B54-338E-4920-83CF-8CC95AE1674E}"/>
                </a:ext>
              </a:extLst>
            </p:cNvPr>
            <p:cNvSpPr/>
            <p:nvPr/>
          </p:nvSpPr>
          <p:spPr>
            <a:xfrm>
              <a:off x="6812739" y="5906805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E1B3D74-4C17-5D98-BF02-B66BFD96CFB8}"/>
              </a:ext>
            </a:extLst>
          </p:cNvPr>
          <p:cNvSpPr txBox="1"/>
          <p:nvPr/>
        </p:nvSpPr>
        <p:spPr>
          <a:xfrm>
            <a:off x="3027477" y="277506"/>
            <a:ext cx="5993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>
              <a:defRPr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5-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AC86E34-FEA5-7A9E-E622-07E023022DBA}"/>
              </a:ext>
            </a:extLst>
          </p:cNvPr>
          <p:cNvSpPr>
            <a:spLocks noGrp="1"/>
          </p:cNvSpPr>
          <p:nvPr/>
        </p:nvSpPr>
        <p:spPr>
          <a:xfrm>
            <a:off x="3684622" y="33503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Reprise de l'enquête</a:t>
            </a:r>
          </a:p>
        </p:txBody>
      </p:sp>
      <p:pic>
        <p:nvPicPr>
          <p:cNvPr id="2" name="Image 1" descr="Une image contenant chapeau, habits, Chapeau de soleil, borsalino&#10;&#10;Description générée automatiquement">
            <a:extLst>
              <a:ext uri="{FF2B5EF4-FFF2-40B4-BE49-F238E27FC236}">
                <a16:creationId xmlns:a16="http://schemas.microsoft.com/office/drawing/2014/main" id="{25F9A364-2491-EB50-1D33-50C905D7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34" y="1795458"/>
            <a:ext cx="3261360" cy="3261360"/>
          </a:xfrm>
          <a:prstGeom prst="rect">
            <a:avLst/>
          </a:prstGeom>
        </p:spPr>
      </p:pic>
      <p:pic>
        <p:nvPicPr>
          <p:cNvPr id="4" name="Graphique 3" descr="Loupe avec un remplissage uni">
            <a:extLst>
              <a:ext uri="{FF2B5EF4-FFF2-40B4-BE49-F238E27FC236}">
                <a16:creationId xmlns:a16="http://schemas.microsoft.com/office/drawing/2014/main" id="{210DED3B-7E3D-83B4-C857-53E1DA2AC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1058" y="1720159"/>
            <a:ext cx="914400" cy="914400"/>
          </a:xfrm>
          <a:prstGeom prst="rect">
            <a:avLst/>
          </a:prstGeom>
        </p:spPr>
      </p:pic>
      <p:pic>
        <p:nvPicPr>
          <p:cNvPr id="5" name="Graphique 4" descr="Empreintes de pattes d'animal avec un remplissage uni">
            <a:extLst>
              <a:ext uri="{FF2B5EF4-FFF2-40B4-BE49-F238E27FC236}">
                <a16:creationId xmlns:a16="http://schemas.microsoft.com/office/drawing/2014/main" id="{FB4E0173-7116-379B-48C4-FA4E9A4C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040000">
            <a:off x="10731185" y="5303822"/>
            <a:ext cx="914400" cy="914400"/>
          </a:xfrm>
          <a:prstGeom prst="rect">
            <a:avLst/>
          </a:prstGeom>
        </p:spPr>
      </p:pic>
      <p:pic>
        <p:nvPicPr>
          <p:cNvPr id="8" name="Graphique 7" descr="Livres avec un remplissage uni">
            <a:extLst>
              <a:ext uri="{FF2B5EF4-FFF2-40B4-BE49-F238E27FC236}">
                <a16:creationId xmlns:a16="http://schemas.microsoft.com/office/drawing/2014/main" id="{28BCE674-8929-C277-E748-B2E40ECD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1040" y="1254760"/>
            <a:ext cx="914400" cy="914400"/>
          </a:xfrm>
          <a:prstGeom prst="rect">
            <a:avLst/>
          </a:prstGeom>
        </p:spPr>
      </p:pic>
      <p:pic>
        <p:nvPicPr>
          <p:cNvPr id="9" name="Graphique 8" descr="Ordinateur portable avec un remplissage uni">
            <a:extLst>
              <a:ext uri="{FF2B5EF4-FFF2-40B4-BE49-F238E27FC236}">
                <a16:creationId xmlns:a16="http://schemas.microsoft.com/office/drawing/2014/main" id="{ADB55D1F-367A-532D-2A1C-F852B1BC8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2380" y="5093822"/>
            <a:ext cx="914400" cy="914400"/>
          </a:xfrm>
          <a:prstGeom prst="rect">
            <a:avLst/>
          </a:prstGeom>
        </p:spPr>
      </p:pic>
      <p:pic>
        <p:nvPicPr>
          <p:cNvPr id="11" name="Graphique 10" descr="Avertissement avec un remplissage uni">
            <a:extLst>
              <a:ext uri="{FF2B5EF4-FFF2-40B4-BE49-F238E27FC236}">
                <a16:creationId xmlns:a16="http://schemas.microsoft.com/office/drawing/2014/main" id="{5098E040-A5D2-4C7A-04AE-39DBF9698B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096086">
            <a:off x="4424955" y="2527264"/>
            <a:ext cx="706351" cy="7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1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EAFB134-5E50-4B3B-8C6A-A5DE333A6775}"/>
              </a:ext>
            </a:extLst>
          </p:cNvPr>
          <p:cNvGrpSpPr/>
          <p:nvPr/>
        </p:nvGrpSpPr>
        <p:grpSpPr>
          <a:xfrm rot="4181083">
            <a:off x="9364310" y="1398331"/>
            <a:ext cx="4078532" cy="962940"/>
            <a:chOff x="6151863" y="4023991"/>
            <a:chExt cx="4078532" cy="962940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C26DDBE-800A-4184-9ABD-78C76E2EC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471" y="4038966"/>
              <a:ext cx="3151429" cy="540453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39FCEEA-41E5-4545-ACD9-A87FCA378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7176" y="4023991"/>
              <a:ext cx="256854" cy="564056"/>
            </a:xfrm>
            <a:prstGeom prst="line">
              <a:avLst/>
            </a:prstGeom>
            <a:ln w="76200">
              <a:solidFill>
                <a:srgbClr val="E742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D883EA9-EEB2-40E2-AFC7-9DB7D1088B95}"/>
                </a:ext>
              </a:extLst>
            </p:cNvPr>
            <p:cNvSpPr/>
            <p:nvPr/>
          </p:nvSpPr>
          <p:spPr>
            <a:xfrm>
              <a:off x="9823995" y="4417394"/>
              <a:ext cx="406400" cy="398884"/>
            </a:xfrm>
            <a:prstGeom prst="ellipse">
              <a:avLst/>
            </a:prstGeom>
            <a:noFill/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B5B2653-B97B-4C46-8E65-1D7A4D35D98C}"/>
                </a:ext>
              </a:extLst>
            </p:cNvPr>
            <p:cNvSpPr/>
            <p:nvPr/>
          </p:nvSpPr>
          <p:spPr>
            <a:xfrm>
              <a:off x="6151863" y="4588047"/>
              <a:ext cx="406400" cy="398884"/>
            </a:xfrm>
            <a:prstGeom prst="ellipse">
              <a:avLst/>
            </a:prstGeom>
            <a:solidFill>
              <a:srgbClr val="E7426D"/>
            </a:solidFill>
            <a:ln w="76200">
              <a:solidFill>
                <a:srgbClr val="E742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514E87D-2E9F-4E5C-B884-7566FC52695C}"/>
              </a:ext>
            </a:extLst>
          </p:cNvPr>
          <p:cNvGrpSpPr/>
          <p:nvPr/>
        </p:nvGrpSpPr>
        <p:grpSpPr>
          <a:xfrm rot="2746029" flipH="1">
            <a:off x="-781318" y="4712246"/>
            <a:ext cx="3302307" cy="1532535"/>
            <a:chOff x="6812739" y="5236422"/>
            <a:chExt cx="3302307" cy="1532535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020E351-1C1F-4280-871D-087FCE280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7606" y="5591536"/>
              <a:ext cx="1528174" cy="1174707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5FBC0C6-F81B-4C14-97EC-3597599E41A3}"/>
                </a:ext>
              </a:extLst>
            </p:cNvPr>
            <p:cNvCxnSpPr>
              <a:cxnSpLocks/>
            </p:cNvCxnSpPr>
            <p:nvPr/>
          </p:nvCxnSpPr>
          <p:spPr>
            <a:xfrm>
              <a:off x="7100267" y="6141865"/>
              <a:ext cx="1167825" cy="627092"/>
            </a:xfrm>
            <a:prstGeom prst="line">
              <a:avLst/>
            </a:prstGeom>
            <a:ln w="76200">
              <a:solidFill>
                <a:srgbClr val="ACC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8EADC0A-E031-49A7-932F-B1DFE14905EC}"/>
                </a:ext>
              </a:extLst>
            </p:cNvPr>
            <p:cNvSpPr/>
            <p:nvPr/>
          </p:nvSpPr>
          <p:spPr>
            <a:xfrm>
              <a:off x="9708646" y="5236422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94E09B54-338E-4920-83CF-8CC95AE1674E}"/>
                </a:ext>
              </a:extLst>
            </p:cNvPr>
            <p:cNvSpPr/>
            <p:nvPr/>
          </p:nvSpPr>
          <p:spPr>
            <a:xfrm>
              <a:off x="6812739" y="5906805"/>
              <a:ext cx="406400" cy="398884"/>
            </a:xfrm>
            <a:prstGeom prst="ellipse">
              <a:avLst/>
            </a:prstGeom>
            <a:solidFill>
              <a:srgbClr val="ACCB50"/>
            </a:solidFill>
            <a:ln w="76200">
              <a:solidFill>
                <a:srgbClr val="ACCB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5E1B3D74-4C17-5D98-BF02-B66BFD96CFB8}"/>
              </a:ext>
            </a:extLst>
          </p:cNvPr>
          <p:cNvSpPr txBox="1"/>
          <p:nvPr/>
        </p:nvSpPr>
        <p:spPr>
          <a:xfrm>
            <a:off x="3271317" y="277506"/>
            <a:ext cx="5993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AC86E34-FEA5-7A9E-E622-07E023022DBA}"/>
              </a:ext>
            </a:extLst>
          </p:cNvPr>
          <p:cNvSpPr>
            <a:spLocks noGrp="1"/>
          </p:cNvSpPr>
          <p:nvPr/>
        </p:nvSpPr>
        <p:spPr>
          <a:xfrm>
            <a:off x="3928462" y="335035"/>
            <a:ext cx="8323286" cy="67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Le code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261B92-8B06-1305-A972-FC2D4641494C}"/>
              </a:ext>
            </a:extLst>
          </p:cNvPr>
          <p:cNvSpPr txBox="1"/>
          <p:nvPr/>
        </p:nvSpPr>
        <p:spPr>
          <a:xfrm>
            <a:off x="2571859" y="5483967"/>
            <a:ext cx="93624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fr-FR" sz="2400" b="1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Calibri"/>
              </a:rPr>
              <a:t>Récupérer le code sur ce </a:t>
            </a:r>
            <a:r>
              <a:rPr lang="fr-F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dépôt github</a:t>
            </a:r>
            <a:endParaRPr lang="fr-FR" sz="2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indent="-742950">
              <a:buAutoNum type="arabicPeriod"/>
            </a:pPr>
            <a:r>
              <a:rPr lang="fr-FR" sz="24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Calibri"/>
              </a:rPr>
              <a:t>Le copier et l'exécuter</a:t>
            </a:r>
            <a:endParaRPr lang="fr-FR" sz="2400" b="1" dirty="0">
              <a:solidFill>
                <a:srgbClr val="6876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/>
              <a:ea typeface="Calibri"/>
              <a:cs typeface="Calibri"/>
            </a:endParaRPr>
          </a:p>
          <a:p>
            <a:pPr marL="742950" indent="-742950">
              <a:buAutoNum type="arabicPeriod"/>
            </a:pPr>
            <a:r>
              <a:rPr lang="fr-FR" sz="2400" b="1" dirty="0">
                <a:solidFill>
                  <a:srgbClr val="687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/>
                <a:cs typeface="Calibri"/>
              </a:rPr>
              <a:t>Résoudre l'énigme</a:t>
            </a:r>
            <a:endParaRPr lang="fr-FR" sz="2400" b="1">
              <a:solidFill>
                <a:srgbClr val="6876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Calibri"/>
              <a:cs typeface="Calibri"/>
            </a:endParaRPr>
          </a:p>
        </p:txBody>
      </p:sp>
      <p:pic>
        <p:nvPicPr>
          <p:cNvPr id="4" name="Image 3" descr="Une image contenant texte, carte, diagramme, capture d’écran&#10;&#10;Description générée automatiquement">
            <a:extLst>
              <a:ext uri="{FF2B5EF4-FFF2-40B4-BE49-F238E27FC236}">
                <a16:creationId xmlns:a16="http://schemas.microsoft.com/office/drawing/2014/main" id="{97684C58-B5B6-5D51-6D1D-B4DA58221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1163398"/>
            <a:ext cx="9154160" cy="41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9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462</Words>
  <Application>Microsoft Office PowerPoint</Application>
  <PresentationFormat>Grand écran</PresentationFormat>
  <Paragraphs>84</Paragraphs>
  <Slides>10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Sommaire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6569</dc:creator>
  <cp:lastModifiedBy>FT2E Maroc</cp:lastModifiedBy>
  <cp:revision>1320</cp:revision>
  <dcterms:created xsi:type="dcterms:W3CDTF">2022-04-14T23:19:54Z</dcterms:created>
  <dcterms:modified xsi:type="dcterms:W3CDTF">2023-12-22T20:44:57Z</dcterms:modified>
</cp:coreProperties>
</file>