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7" r:id="rId3"/>
    <p:sldId id="277" r:id="rId4"/>
    <p:sldId id="278" r:id="rId5"/>
    <p:sldId id="279" r:id="rId6"/>
    <p:sldId id="280" r:id="rId7"/>
    <p:sldId id="284" r:id="rId8"/>
    <p:sldId id="288" r:id="rId9"/>
    <p:sldId id="29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5"/>
    <p:restoredTop sz="94684"/>
  </p:normalViewPr>
  <p:slideViewPr>
    <p:cSldViewPr snapToGrid="0">
      <p:cViewPr varScale="1">
        <p:scale>
          <a:sx n="99" d="100"/>
          <a:sy n="99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70986-49B0-1B4D-BBA3-5EBD10D2976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7042D-42EF-4940-B74C-8593F4E6A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3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Léa</a:t>
            </a:r>
            <a:endParaRPr/>
          </a:p>
        </p:txBody>
      </p:sp>
      <p:sp>
        <p:nvSpPr>
          <p:cNvPr id="285" name="Google Shape;28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5 minutes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EXERCICE partie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NB : s’appuyer sur des études/statistiques pour établir son persona.</a:t>
            </a:r>
            <a:endParaRPr sz="1200" b="1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Important de construire son persona afin de connaître sa cible.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C’est un outil pour se poser la question suivante : auprès de qui je dois communiquer ? Qui sont mes clients potentiels ? </a:t>
            </a:r>
            <a:endParaRPr/>
          </a:p>
        </p:txBody>
      </p:sp>
      <p:sp>
        <p:nvSpPr>
          <p:cNvPr id="409" name="Google Shape;40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5 minutes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EXERCICE partie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Personaze = personne avec qui on ne souhaite pas faire de deal (pas les mêmes valeurs, pas le budget, pas le besoin, personnalité/activités/mode de vie qui ne match pas, etc …), et qui en aucun cas n’achètera notre solution.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0" i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Il s'agit d'un portrait le plus précis possible d'un segment de marché ou d'un type de clientèle avec qui vous ne voulez PAS transiger</a:t>
            </a:r>
            <a:r>
              <a:rPr lang="fr-FR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C’est important de connaître son anti-persona afin de gagner du temps et de l’énergie dans le processus d’acquisition.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 pas prospecter/communiquer auprès des anti-persona, afin que ceux-ci ne rentrent pas dans ma base de données, car on ne veut que des prospects qualifiés.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NB : on peut construire son personaze au fur et à mesure des interactions avec notre audience.</a:t>
            </a:r>
            <a:endParaRPr sz="1200" b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9" name="Google Shape;42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25299a3268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325299a3268_0_3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5 minutes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EXERCICE partie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NB : s’appuyer sur des études/statistiques pour établir son persona.</a:t>
            </a:r>
            <a:endParaRPr sz="1200" b="1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Important de construire son persona afin de connaître sa cible.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C’est un outil pour se poser la question suivante : auprès de qui je dois communiquer ? Qui sont mes clients potentiels ? </a:t>
            </a:r>
            <a:endParaRPr/>
          </a:p>
        </p:txBody>
      </p:sp>
      <p:sp>
        <p:nvSpPr>
          <p:cNvPr id="449" name="Google Shape;449;g325299a3268_0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25299a3268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325299a3268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5 minutes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EXERCICE partie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Personaze = personne avec qui on ne souhaite pas faire de deal (pas les mêmes valeurs, pas le budget, pas le besoin, personnalité/activités/mode de vie qui ne match pas, etc …), et qui en aucun cas n’achètera notre solution.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0" i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Il s'agit d'un portrait le plus précis possible d'un segment de marché ou d'un type de clientèle avec qui vous ne voulez PAS transiger</a:t>
            </a:r>
            <a:r>
              <a:rPr lang="fr-FR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C’est important de connaître son anti-persona afin de gagner du temps et de l’énergie dans le processus d’acquisition.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 pas prospecter/communiquer auprès des anti-persona, afin que ceux-ci ne rentrent pas dans ma base de données, car on ne veut que des prospects qualifiés.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r>
              <a:rPr lang="fr-FR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NB : on peut construire son personaze au fur et à mesure des interactions avec notre audience.</a:t>
            </a:r>
            <a:endParaRPr sz="1200" b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9" name="Google Shape;469;g325299a3268_0_3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Léa</a:t>
            </a:r>
            <a:endParaRPr/>
          </a:p>
        </p:txBody>
      </p:sp>
      <p:sp>
        <p:nvSpPr>
          <p:cNvPr id="509" name="Google Shape;5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6-7 min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Léa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Créer une cohérence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Se démarquer de la concurrence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Donner un sentiment d’appartenance grâce à une image de marque forte, définie, claire, ancrée, durable et partagée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Fidéliser la clientèle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EXERCICE partie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7" name="Google Shape;56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5 min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EXERCICE partie 1</a:t>
            </a:r>
            <a:endParaRPr/>
          </a:p>
        </p:txBody>
      </p:sp>
      <p:sp>
        <p:nvSpPr>
          <p:cNvPr id="638" name="Google Shape;63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65393-FE6F-99D6-B9EC-95EC32B6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C806C-0171-D31A-C0E5-93F92682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EBD1E2-AD9F-CEB9-3F9B-101631D4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690A26-4906-A6E2-2ADD-5A1796D6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6E13F1-EDC3-57D6-B838-D60C305C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1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72E26-23F2-64E6-FA22-988C2BE5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9C06C9-574E-BC4B-BFFD-A05A7481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A81579-D445-6509-BFDB-0CA9E96B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3A45C-4704-BF1D-D0F7-8515D86F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5060F-6232-4EE0-9302-727D88DA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7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842B03-F942-C6F3-042F-DC1522B8F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589144-96E7-5F1A-5B3B-14AF32EE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3F8161-A452-107B-3B85-AF87E02E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031007-8912-4D17-7D13-561A396E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BBE3F5-4A14-59A9-8490-76BCAA0E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9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B5E21-9F0A-F7AC-EA1B-1D73F641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B43F6-CBAD-A903-FDAD-D2DFC8C9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AFD26-38BF-458D-D09B-857A9919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09ACC-4136-06FF-4DB3-56E14FD6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3EDE92-885E-1F3C-555F-0D85AFD7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8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FF4B2-3E16-2000-C0F1-261957AD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E203AC-6222-3C1E-963B-D0A95C72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781661-B824-B50A-C0F2-975A4DD9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25FB5-8B04-8C1C-0D59-455035FC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F4F6B1-6EA7-A6AB-B79F-74BC027C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7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CBAEE-31BB-35F2-9FD4-F2DF2AA5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1F3A66-8FF6-E1BB-200B-78FF3BD6E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D32D26-4766-7217-8BED-8F55CB8B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641696-A89A-1A3D-5FB1-592D228A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B3711E-C23D-985D-2274-C1D3E9AB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77E6BE-2435-DC56-324D-284CC662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08C1C-1389-B18B-A042-72F0C31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E9839-28BA-F8A0-9396-B44CD06C1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2AC535-D3C4-0CDA-BE0D-6976E6601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5DB206-9BF4-4B90-1D6D-F77A05936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F07584-751A-3317-F06F-B2FD86A78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6BECC4-1D41-77B8-2717-35A087B6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131415-8AC8-F7C7-D079-69A8D0DC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04112C-094D-4D79-F0D1-20AB746A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54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14B83-C62E-3998-2AB0-A9D17065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EAD63C-B387-3E2B-CC54-868D8830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0DDAA8-76AB-6D0C-5BD9-200C5C61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847428-4DD4-48FD-B7C4-83B46A22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9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5B6A6F-560C-6859-B3D8-73CEDA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82A7D-6382-A06C-E121-53DE653A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81B493-AFA5-2CED-65D2-21F52C96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64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5A75F-00A7-C278-096D-C1570E66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D674C-B0D5-4C1C-B048-26488811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B7101B-1697-D8D1-4171-9D42158B8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A82E9E-6001-6870-6C70-3305BBCE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B8106-4FC3-039C-11AF-3E0571AD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CD5DFF-B717-7500-2E01-BA7326A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19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19FB9-1798-65B7-F7F4-3D55E30A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60BB3C-B8F6-D061-3E8A-C7F28B189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0D1A23-DC99-9E5F-6B7E-BFC3B863F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7E6D0F-7898-4486-DD91-13E4B4E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7A7C8B-41ED-38E8-344E-CD1BC7D5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19167C-88AB-09B6-217A-83C4F43A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BA4A96-F8B5-CBC6-E5C2-430EA68E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7A9EF6-C502-FBEA-1EDF-8CE44D8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C80ED7-A7FA-0733-D2FF-BFFF081E6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F1B10-B4C5-764E-9847-7E25E65E590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0BC8B-DCE1-8D64-1E86-A78F860B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7E935-EE39-D4DE-A2C7-A3FA699A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FA322-CBC0-6346-8E9C-B0FC672E7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42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0" y="2421377"/>
            <a:ext cx="1219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dirty="0">
                <a:latin typeface="Roboto" panose="02000000000000000000" pitchFamily="2" charset="0"/>
                <a:ea typeface="Roboto" panose="02000000000000000000" pitchFamily="2" charset="0"/>
                <a:cs typeface="Roboto Light"/>
                <a:sym typeface="Roboto Light"/>
              </a:rPr>
              <a:t>Templates</a:t>
            </a:r>
            <a:endParaRPr sz="140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4460712" y="5323742"/>
            <a:ext cx="3270576" cy="618536"/>
            <a:chOff x="6276194" y="5030959"/>
            <a:chExt cx="3270576" cy="618536"/>
          </a:xfrm>
        </p:grpSpPr>
        <p:pic>
          <p:nvPicPr>
            <p:cNvPr id="98" name="Google Shape;98;p1" descr="Une image contenant Police, logo, texte, Graphique&#10;&#10;Description générée automatiquemen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63966" y="5104680"/>
              <a:ext cx="982804" cy="54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 descr="Une image contenant Police, texte, Graphique, logo&#10;&#10;Description générée automatiquemen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17580" y="5030959"/>
              <a:ext cx="921646" cy="544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"/>
            <p:cNvSpPr txBox="1"/>
            <p:nvPr/>
          </p:nvSpPr>
          <p:spPr>
            <a:xfrm>
              <a:off x="6276194" y="5159249"/>
              <a:ext cx="9216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0" i="0" u="none" strike="noStrike" cap="non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Par</a:t>
              </a:r>
              <a:endParaRPr sz="2400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7974569" y="5146254"/>
              <a:ext cx="6131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0" i="0" u="none" strike="noStrike" cap="non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et</a:t>
              </a:r>
              <a:endParaRPr sz="2400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4E36A0F1-5341-94F4-5AC8-B317A781F1D0}"/>
              </a:ext>
            </a:extLst>
          </p:cNvPr>
          <p:cNvSpPr txBox="1"/>
          <p:nvPr/>
        </p:nvSpPr>
        <p:spPr>
          <a:xfrm>
            <a:off x="0" y="4028972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2000" dirty="0">
                <a:latin typeface="Roboto Thin" panose="02000000000000000000" pitchFamily="2" charset="0"/>
                <a:ea typeface="Roboto Thin" panose="02000000000000000000" pitchFamily="2" charset="0"/>
                <a:cs typeface="Roboto Light"/>
                <a:sym typeface="Roboto Light"/>
              </a:rPr>
              <a:t>ECE Projets PPE | PFE</a:t>
            </a:r>
            <a:endParaRPr sz="600" u="none" strike="noStrike" cap="none" dirty="0">
              <a:latin typeface="Roboto Thin" panose="02000000000000000000" pitchFamily="2" charset="0"/>
              <a:ea typeface="Roboto Thin" panose="02000000000000000000" pitchFamily="2" charset="0"/>
              <a:sym typeface="Arial"/>
            </a:endParaRPr>
          </a:p>
        </p:txBody>
      </p:sp>
      <p:sp>
        <p:nvSpPr>
          <p:cNvPr id="3" name="Google Shape;96;p1">
            <a:extLst>
              <a:ext uri="{FF2B5EF4-FFF2-40B4-BE49-F238E27FC236}">
                <a16:creationId xmlns:a16="http://schemas.microsoft.com/office/drawing/2014/main" id="{7196FC53-FFF1-0B0D-E96D-A45AD777BB3F}"/>
              </a:ext>
            </a:extLst>
          </p:cNvPr>
          <p:cNvSpPr txBox="1"/>
          <p:nvPr/>
        </p:nvSpPr>
        <p:spPr>
          <a:xfrm>
            <a:off x="0" y="1275448"/>
            <a:ext cx="12192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2400" dirty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Valorisation communication</a:t>
            </a:r>
            <a:endParaRPr sz="7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/>
          <p:nvPr/>
        </p:nvSpPr>
        <p:spPr>
          <a:xfrm>
            <a:off x="1831288" y="760054"/>
            <a:ext cx="4801165" cy="4801165"/>
          </a:xfrm>
          <a:prstGeom prst="ellipse">
            <a:avLst/>
          </a:prstGeom>
          <a:solidFill>
            <a:srgbClr val="FCB6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"/>
          <p:cNvSpPr txBox="1"/>
          <p:nvPr/>
        </p:nvSpPr>
        <p:spPr>
          <a:xfrm>
            <a:off x="5386827" y="2151727"/>
            <a:ext cx="508481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fr-FR" sz="8000" b="0" i="0" u="none" strike="noStrike" cap="none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Connais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fr-FR" sz="8000" b="0" i="0" u="none" strike="noStrike" cap="none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ta cible</a:t>
            </a:r>
            <a:endParaRPr sz="8000" b="0" i="0" u="none" strike="noStrike" cap="none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89" name="Google Shape;289;p8" descr="Flèche D'arc Frappe Le Cercle Cible Icône Dessinée à La Main Croquis  Illustration De Dessin Animé De Ligne D'objectif Commercial | Vecteur  Prem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7520" y="760054"/>
            <a:ext cx="6097946" cy="6097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8"/>
          <p:cNvGrpSpPr/>
          <p:nvPr/>
        </p:nvGrpSpPr>
        <p:grpSpPr>
          <a:xfrm>
            <a:off x="10573924" y="6408689"/>
            <a:ext cx="1564233" cy="362532"/>
            <a:chOff x="9515865" y="6139007"/>
            <a:chExt cx="2455741" cy="569151"/>
          </a:xfrm>
        </p:grpSpPr>
        <p:pic>
          <p:nvPicPr>
            <p:cNvPr id="291" name="Google Shape;291;p8" descr="Une image contenant Police, logo, texte, Graphique&#10;&#10;Description générée automatiquemen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8" descr="Une image contenant Police, texte, Graphique, logo&#10;&#10;Description générée automatiquement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035225" y="6139008"/>
              <a:ext cx="936381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8"/>
            <p:cNvSpPr txBox="1"/>
            <p:nvPr/>
          </p:nvSpPr>
          <p:spPr>
            <a:xfrm>
              <a:off x="10421476" y="6139007"/>
              <a:ext cx="706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13" descr="Main dessin illustration du visage huma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4368" y="1130790"/>
            <a:ext cx="4840288" cy="572721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3"/>
          <p:cNvSpPr txBox="1"/>
          <p:nvPr/>
        </p:nvSpPr>
        <p:spPr>
          <a:xfrm>
            <a:off x="749736" y="1606184"/>
            <a:ext cx="38222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Profil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3"/>
          <p:cNvSpPr txBox="1"/>
          <p:nvPr/>
        </p:nvSpPr>
        <p:spPr>
          <a:xfrm>
            <a:off x="749735" y="3261264"/>
            <a:ext cx="38222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Biographie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3"/>
          <p:cNvSpPr txBox="1"/>
          <p:nvPr/>
        </p:nvSpPr>
        <p:spPr>
          <a:xfrm>
            <a:off x="749735" y="4362346"/>
            <a:ext cx="38222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Personnalité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3"/>
          <p:cNvSpPr txBox="1"/>
          <p:nvPr/>
        </p:nvSpPr>
        <p:spPr>
          <a:xfrm>
            <a:off x="749734" y="5463428"/>
            <a:ext cx="34754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Motivation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3"/>
          <p:cNvSpPr txBox="1"/>
          <p:nvPr/>
        </p:nvSpPr>
        <p:spPr>
          <a:xfrm>
            <a:off x="7614745" y="1606184"/>
            <a:ext cx="38275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Besoins (factuel)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3"/>
          <p:cNvSpPr txBox="1"/>
          <p:nvPr/>
        </p:nvSpPr>
        <p:spPr>
          <a:xfrm>
            <a:off x="8304550" y="2822298"/>
            <a:ext cx="31377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Frustration (ressenti)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3" descr="Une image contenant texte, capture d’écran, diagramme, Police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071" y="4366574"/>
            <a:ext cx="3652608" cy="24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3"/>
          <p:cNvSpPr txBox="1"/>
          <p:nvPr/>
        </p:nvSpPr>
        <p:spPr>
          <a:xfrm>
            <a:off x="7966844" y="3993014"/>
            <a:ext cx="3475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Type de consommateur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 txBox="1"/>
          <p:nvPr/>
        </p:nvSpPr>
        <p:spPr>
          <a:xfrm>
            <a:off x="0" y="382859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Construis ton </a:t>
            </a:r>
            <a:r>
              <a:rPr lang="fr-FR" sz="2800" b="1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personae BtoC</a:t>
            </a:r>
            <a:endParaRPr sz="2800" b="1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1" name="Google Shape;421;p13"/>
          <p:cNvSpPr txBox="1"/>
          <p:nvPr/>
        </p:nvSpPr>
        <p:spPr>
          <a:xfrm>
            <a:off x="0" y="862544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FDB628"/>
                </a:solidFill>
                <a:latin typeface="Roboto Light"/>
                <a:ea typeface="Roboto Light"/>
                <a:cs typeface="Roboto Light"/>
                <a:sym typeface="Roboto Light"/>
              </a:rPr>
              <a:t>À qui s’adresse ta solution ?</a:t>
            </a:r>
            <a:endParaRPr sz="1800" b="1" i="0" u="none" strike="noStrike" cap="none">
              <a:solidFill>
                <a:srgbClr val="FDB62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422" name="Google Shape;422;p13"/>
          <p:cNvGrpSpPr/>
          <p:nvPr/>
        </p:nvGrpSpPr>
        <p:grpSpPr>
          <a:xfrm>
            <a:off x="10573924" y="6408689"/>
            <a:ext cx="1564233" cy="362532"/>
            <a:chOff x="9515865" y="6139007"/>
            <a:chExt cx="2455741" cy="569151"/>
          </a:xfrm>
        </p:grpSpPr>
        <p:pic>
          <p:nvPicPr>
            <p:cNvPr id="423" name="Google Shape;423;p13" descr="Une image contenant Police, logo, texte, Graphique&#10;&#10;Description générée automatiquement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3" descr="Une image contenant Police, texte, Graphique, logo&#10;&#10;Description générée automatiquement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035225" y="6139008"/>
              <a:ext cx="936381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13"/>
            <p:cNvSpPr txBox="1"/>
            <p:nvPr/>
          </p:nvSpPr>
          <p:spPr>
            <a:xfrm>
              <a:off x="10421476" y="6139007"/>
              <a:ext cx="706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14" descr="Main dessin illustration du visage huma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656012" y="1083831"/>
            <a:ext cx="4879975" cy="577416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4"/>
          <p:cNvSpPr txBox="1"/>
          <p:nvPr/>
        </p:nvSpPr>
        <p:spPr>
          <a:xfrm>
            <a:off x="0" y="382859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Construis ton </a:t>
            </a:r>
            <a:r>
              <a:rPr lang="fr-FR" sz="2800" b="1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perso</a:t>
            </a:r>
            <a:r>
              <a:rPr lang="fr-FR" sz="2800" b="1" i="0" u="none" strike="noStrike" cap="none" dirty="0">
                <a:solidFill>
                  <a:srgbClr val="C00000"/>
                </a:solidFill>
                <a:latin typeface="Roboto Light"/>
                <a:ea typeface="Roboto Light"/>
                <a:cs typeface="Roboto Light"/>
                <a:sym typeface="Roboto Light"/>
              </a:rPr>
              <a:t>naze</a:t>
            </a:r>
            <a:r>
              <a:rPr lang="fr-FR" sz="2800" b="1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BtoC</a:t>
            </a:r>
            <a:endParaRPr sz="2800" b="1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3" name="Google Shape;433;p14"/>
          <p:cNvSpPr txBox="1"/>
          <p:nvPr/>
        </p:nvSpPr>
        <p:spPr>
          <a:xfrm>
            <a:off x="749735" y="3261264"/>
            <a:ext cx="40234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Biographie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4"/>
          <p:cNvSpPr txBox="1"/>
          <p:nvPr/>
        </p:nvSpPr>
        <p:spPr>
          <a:xfrm>
            <a:off x="749735" y="4362346"/>
            <a:ext cx="38372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Personnalité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4"/>
          <p:cNvSpPr txBox="1"/>
          <p:nvPr/>
        </p:nvSpPr>
        <p:spPr>
          <a:xfrm>
            <a:off x="749734" y="5463428"/>
            <a:ext cx="34754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Freins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4"/>
          <p:cNvSpPr txBox="1"/>
          <p:nvPr/>
        </p:nvSpPr>
        <p:spPr>
          <a:xfrm>
            <a:off x="7614745" y="1606184"/>
            <a:ext cx="38275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Besoins (factuel)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4"/>
          <p:cNvSpPr txBox="1"/>
          <p:nvPr/>
        </p:nvSpPr>
        <p:spPr>
          <a:xfrm>
            <a:off x="7966844" y="2822298"/>
            <a:ext cx="34754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Frustration (ressenti)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4"/>
          <p:cNvSpPr txBox="1"/>
          <p:nvPr/>
        </p:nvSpPr>
        <p:spPr>
          <a:xfrm>
            <a:off x="7966844" y="3993014"/>
            <a:ext cx="3475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Type de consommateur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4"/>
          <p:cNvSpPr txBox="1"/>
          <p:nvPr/>
        </p:nvSpPr>
        <p:spPr>
          <a:xfrm>
            <a:off x="0" y="862544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FDB628"/>
                </a:solidFill>
                <a:latin typeface="Roboto Light"/>
                <a:ea typeface="Roboto Light"/>
                <a:cs typeface="Roboto Light"/>
                <a:sym typeface="Roboto Light"/>
              </a:rPr>
              <a:t>À qui ne s’adresse </a:t>
            </a:r>
            <a:r>
              <a:rPr lang="fr-FR" sz="1800" b="1" i="0" u="none" strike="noStrike" cap="none">
                <a:solidFill>
                  <a:srgbClr val="FDB628"/>
                </a:solidFill>
                <a:latin typeface="Roboto Light"/>
                <a:ea typeface="Roboto Light"/>
                <a:cs typeface="Roboto Light"/>
                <a:sym typeface="Roboto Light"/>
              </a:rPr>
              <a:t>SURTOUT PAS </a:t>
            </a:r>
            <a:r>
              <a:rPr lang="fr-FR" sz="1800" b="0" i="0" u="none" strike="noStrike" cap="none">
                <a:solidFill>
                  <a:srgbClr val="FDB628"/>
                </a:solidFill>
                <a:latin typeface="Roboto Light"/>
                <a:ea typeface="Roboto Light"/>
                <a:cs typeface="Roboto Light"/>
                <a:sym typeface="Roboto Light"/>
              </a:rPr>
              <a:t>ta solution ?</a:t>
            </a:r>
            <a:endParaRPr sz="1800" b="1" i="0" u="none" strike="noStrike" cap="none">
              <a:solidFill>
                <a:srgbClr val="FDB62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14"/>
          <p:cNvSpPr txBox="1"/>
          <p:nvPr/>
        </p:nvSpPr>
        <p:spPr>
          <a:xfrm>
            <a:off x="749736" y="1606184"/>
            <a:ext cx="38222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Profil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14" descr="Une image contenant texte, capture d’écran, diagramme, Police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0123" y="4366574"/>
            <a:ext cx="3652608" cy="2491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14"/>
          <p:cNvGrpSpPr/>
          <p:nvPr/>
        </p:nvGrpSpPr>
        <p:grpSpPr>
          <a:xfrm>
            <a:off x="10573924" y="6408689"/>
            <a:ext cx="1564233" cy="362532"/>
            <a:chOff x="9515865" y="6139007"/>
            <a:chExt cx="2455741" cy="569151"/>
          </a:xfrm>
        </p:grpSpPr>
        <p:pic>
          <p:nvPicPr>
            <p:cNvPr id="443" name="Google Shape;443;p14" descr="Une image contenant Police, logo, texte, Graphique&#10;&#10;Description générée automatiquement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14" descr="Une image contenant Police, texte, Graphique, logo&#10;&#10;Description générée automatiquement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035225" y="6139008"/>
              <a:ext cx="936381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14"/>
            <p:cNvSpPr txBox="1"/>
            <p:nvPr/>
          </p:nvSpPr>
          <p:spPr>
            <a:xfrm>
              <a:off x="10421476" y="6139007"/>
              <a:ext cx="706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g325299a3268_0_339" descr="Main dessin illustration du visage huma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5768" y="1130790"/>
            <a:ext cx="4840288" cy="572721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325299a3268_0_339"/>
          <p:cNvSpPr txBox="1"/>
          <p:nvPr/>
        </p:nvSpPr>
        <p:spPr>
          <a:xfrm>
            <a:off x="749736" y="1225184"/>
            <a:ext cx="3822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Secteur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lang="fr-F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325299a3268_0_339"/>
          <p:cNvSpPr txBox="1"/>
          <p:nvPr/>
        </p:nvSpPr>
        <p:spPr>
          <a:xfrm>
            <a:off x="749735" y="2508064"/>
            <a:ext cx="3822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Profil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325299a3268_0_339"/>
          <p:cNvSpPr txBox="1"/>
          <p:nvPr/>
        </p:nvSpPr>
        <p:spPr>
          <a:xfrm>
            <a:off x="749735" y="4345071"/>
            <a:ext cx="3822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Vision et stratégie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325299a3268_0_339"/>
          <p:cNvSpPr txBox="1"/>
          <p:nvPr/>
        </p:nvSpPr>
        <p:spPr>
          <a:xfrm>
            <a:off x="7966659" y="3822391"/>
            <a:ext cx="347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Motivation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325299a3268_0_339"/>
          <p:cNvSpPr txBox="1"/>
          <p:nvPr/>
        </p:nvSpPr>
        <p:spPr>
          <a:xfrm>
            <a:off x="7614745" y="1225184"/>
            <a:ext cx="3827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Besoins (factuel)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325299a3268_0_339"/>
          <p:cNvSpPr txBox="1"/>
          <p:nvPr/>
        </p:nvSpPr>
        <p:spPr>
          <a:xfrm>
            <a:off x="8060975" y="2688250"/>
            <a:ext cx="3381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Frustration (ressenti)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325299a3268_0_339"/>
          <p:cNvSpPr txBox="1"/>
          <p:nvPr/>
        </p:nvSpPr>
        <p:spPr>
          <a:xfrm>
            <a:off x="0" y="382859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Construis ton </a:t>
            </a:r>
            <a:r>
              <a:rPr lang="fr-FR" sz="2800" b="1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personae Bto</a:t>
            </a:r>
            <a:r>
              <a:rPr lang="fr-FR" sz="2800" b="1" dirty="0">
                <a:latin typeface="Roboto Light"/>
                <a:ea typeface="Roboto Light"/>
                <a:cs typeface="Roboto Light"/>
                <a:sym typeface="Roboto Light"/>
              </a:rPr>
              <a:t>B</a:t>
            </a:r>
            <a:endParaRPr sz="2800" b="1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9" name="Google Shape;459;g325299a3268_0_339"/>
          <p:cNvSpPr txBox="1"/>
          <p:nvPr/>
        </p:nvSpPr>
        <p:spPr>
          <a:xfrm>
            <a:off x="0" y="862544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FDB628"/>
                </a:solidFill>
                <a:latin typeface="Roboto Light"/>
                <a:ea typeface="Roboto Light"/>
                <a:cs typeface="Roboto Light"/>
                <a:sym typeface="Roboto Light"/>
              </a:rPr>
              <a:t>À qui s’adresse ta solution ?</a:t>
            </a:r>
            <a:endParaRPr sz="1800" b="1" i="0" u="none" strike="noStrike" cap="none">
              <a:solidFill>
                <a:srgbClr val="FDB62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460" name="Google Shape;460;g325299a3268_0_339"/>
          <p:cNvGrpSpPr/>
          <p:nvPr/>
        </p:nvGrpSpPr>
        <p:grpSpPr>
          <a:xfrm>
            <a:off x="10574211" y="6408874"/>
            <a:ext cx="1564307" cy="369396"/>
            <a:chOff x="9515865" y="6139007"/>
            <a:chExt cx="2455742" cy="579900"/>
          </a:xfrm>
        </p:grpSpPr>
        <p:pic>
          <p:nvPicPr>
            <p:cNvPr id="461" name="Google Shape;461;g325299a3268_0_339" descr="Une image contenant Police, logo, texte, Graphique&#10;&#10;Description générée automatiquemen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g325299a3268_0_339" descr="Une image contenant Police, texte, Graphique, logo&#10;&#10;Description générée automatiquement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035225" y="6139008"/>
              <a:ext cx="936382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g325299a3268_0_339"/>
            <p:cNvSpPr txBox="1"/>
            <p:nvPr/>
          </p:nvSpPr>
          <p:spPr>
            <a:xfrm>
              <a:off x="10421476" y="6139007"/>
              <a:ext cx="7068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g325299a3268_0_339"/>
          <p:cNvSpPr txBox="1"/>
          <p:nvPr/>
        </p:nvSpPr>
        <p:spPr>
          <a:xfrm>
            <a:off x="749725" y="5762375"/>
            <a:ext cx="423094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SemiBold"/>
                <a:sym typeface="Roboto SemiBold"/>
              </a:rPr>
              <a:t>Il représente les intérêts de l’entreprise avant de représenter ses intérêts personnels.</a:t>
            </a:r>
            <a:endParaRPr sz="1400" u="none" strike="noStrike" cap="none" dirty="0">
              <a:solidFill>
                <a:srgbClr val="0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SemiBold"/>
              <a:sym typeface="Roboto SemiBold"/>
            </a:endParaRPr>
          </a:p>
        </p:txBody>
      </p:sp>
      <p:sp>
        <p:nvSpPr>
          <p:cNvPr id="465" name="Google Shape;465;g325299a3268_0_339"/>
          <p:cNvSpPr txBox="1"/>
          <p:nvPr/>
        </p:nvSpPr>
        <p:spPr>
          <a:xfrm>
            <a:off x="7966659" y="4905441"/>
            <a:ext cx="347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Risques perçus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g325299a3268_0_362" descr="Main dessin illustration du visage huma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656012" y="1083831"/>
            <a:ext cx="4879975" cy="577416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325299a3268_0_362"/>
          <p:cNvSpPr txBox="1"/>
          <p:nvPr/>
        </p:nvSpPr>
        <p:spPr>
          <a:xfrm>
            <a:off x="0" y="382859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Construis ton </a:t>
            </a:r>
            <a:r>
              <a:rPr lang="fr-FR" sz="2800" b="1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perso</a:t>
            </a:r>
            <a:r>
              <a:rPr lang="fr-FR" sz="2800" b="1" i="0" u="none" strike="noStrike" cap="none" dirty="0">
                <a:solidFill>
                  <a:srgbClr val="C00000"/>
                </a:solidFill>
                <a:latin typeface="Roboto Light"/>
                <a:ea typeface="Roboto Light"/>
                <a:cs typeface="Roboto Light"/>
                <a:sym typeface="Roboto Light"/>
              </a:rPr>
              <a:t>naze</a:t>
            </a:r>
            <a:r>
              <a:rPr lang="fr-FR" sz="2800" b="1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Bto</a:t>
            </a:r>
            <a:r>
              <a:rPr lang="fr-FR" sz="2800" b="1" dirty="0">
                <a:latin typeface="Roboto Light"/>
                <a:ea typeface="Roboto Light"/>
                <a:cs typeface="Roboto Light"/>
                <a:sym typeface="Roboto Light"/>
              </a:rPr>
              <a:t>B</a:t>
            </a:r>
            <a:endParaRPr sz="2800" b="1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73" name="Google Shape;473;g325299a3268_0_362"/>
          <p:cNvSpPr txBox="1"/>
          <p:nvPr/>
        </p:nvSpPr>
        <p:spPr>
          <a:xfrm>
            <a:off x="0" y="862544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FDB628"/>
                </a:solidFill>
                <a:latin typeface="Roboto Light"/>
                <a:ea typeface="Roboto Light"/>
                <a:cs typeface="Roboto Light"/>
                <a:sym typeface="Roboto Light"/>
              </a:rPr>
              <a:t>À qui ne s’adresse </a:t>
            </a:r>
            <a:r>
              <a:rPr lang="fr-FR" sz="1800" b="1" i="0" u="none" strike="noStrike" cap="none">
                <a:solidFill>
                  <a:srgbClr val="FDB628"/>
                </a:solidFill>
                <a:latin typeface="Roboto Light"/>
                <a:ea typeface="Roboto Light"/>
                <a:cs typeface="Roboto Light"/>
                <a:sym typeface="Roboto Light"/>
              </a:rPr>
              <a:t>SURTOUT PAS </a:t>
            </a:r>
            <a:r>
              <a:rPr lang="fr-FR" sz="1800" b="0" i="0" u="none" strike="noStrike" cap="none">
                <a:solidFill>
                  <a:srgbClr val="FDB628"/>
                </a:solidFill>
                <a:latin typeface="Roboto Light"/>
                <a:ea typeface="Roboto Light"/>
                <a:cs typeface="Roboto Light"/>
                <a:sym typeface="Roboto Light"/>
              </a:rPr>
              <a:t>ta solution ?</a:t>
            </a:r>
            <a:endParaRPr sz="1800" b="1" i="0" u="none" strike="noStrike" cap="none">
              <a:solidFill>
                <a:srgbClr val="FDB62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474" name="Google Shape;474;g325299a3268_0_362"/>
          <p:cNvGrpSpPr/>
          <p:nvPr/>
        </p:nvGrpSpPr>
        <p:grpSpPr>
          <a:xfrm>
            <a:off x="10574211" y="6408874"/>
            <a:ext cx="1564307" cy="369396"/>
            <a:chOff x="9515865" y="6139007"/>
            <a:chExt cx="2455742" cy="579900"/>
          </a:xfrm>
        </p:grpSpPr>
        <p:pic>
          <p:nvPicPr>
            <p:cNvPr id="475" name="Google Shape;475;g325299a3268_0_362" descr="Une image contenant Police, logo, texte, Graphique&#10;&#10;Description générée automatiquemen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g325299a3268_0_362" descr="Une image contenant Police, texte, Graphique, logo&#10;&#10;Description générée automatiquement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035225" y="6139008"/>
              <a:ext cx="936382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g325299a3268_0_362"/>
            <p:cNvSpPr txBox="1"/>
            <p:nvPr/>
          </p:nvSpPr>
          <p:spPr>
            <a:xfrm>
              <a:off x="10421476" y="6139007"/>
              <a:ext cx="7068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g325299a3268_0_362"/>
          <p:cNvSpPr txBox="1"/>
          <p:nvPr/>
        </p:nvSpPr>
        <p:spPr>
          <a:xfrm>
            <a:off x="732111" y="1789609"/>
            <a:ext cx="3822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Secteur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325299a3268_0_362"/>
          <p:cNvSpPr txBox="1"/>
          <p:nvPr/>
        </p:nvSpPr>
        <p:spPr>
          <a:xfrm>
            <a:off x="732110" y="3072489"/>
            <a:ext cx="3822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Profil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325299a3268_0_362"/>
          <p:cNvSpPr txBox="1"/>
          <p:nvPr/>
        </p:nvSpPr>
        <p:spPr>
          <a:xfrm>
            <a:off x="732110" y="4909496"/>
            <a:ext cx="3822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Vision et stratégie</a:t>
            </a:r>
            <a:endParaRPr lang="fr-F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lang="fr-F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325299a3268_0_362"/>
          <p:cNvSpPr txBox="1"/>
          <p:nvPr/>
        </p:nvSpPr>
        <p:spPr>
          <a:xfrm>
            <a:off x="7966659" y="3822391"/>
            <a:ext cx="347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Freins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325299a3268_0_362"/>
          <p:cNvSpPr txBox="1"/>
          <p:nvPr/>
        </p:nvSpPr>
        <p:spPr>
          <a:xfrm>
            <a:off x="7614745" y="1225184"/>
            <a:ext cx="3827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Besoins (factuel)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325299a3268_0_362"/>
          <p:cNvSpPr txBox="1"/>
          <p:nvPr/>
        </p:nvSpPr>
        <p:spPr>
          <a:xfrm>
            <a:off x="8113900" y="2688250"/>
            <a:ext cx="3328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Frustration (ressenti)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325299a3268_0_362"/>
          <p:cNvSpPr txBox="1"/>
          <p:nvPr/>
        </p:nvSpPr>
        <p:spPr>
          <a:xfrm>
            <a:off x="7966659" y="4905441"/>
            <a:ext cx="347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Risques perçus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"/>
          <p:cNvSpPr/>
          <p:nvPr/>
        </p:nvSpPr>
        <p:spPr>
          <a:xfrm>
            <a:off x="1065447" y="941286"/>
            <a:ext cx="4801165" cy="4801165"/>
          </a:xfrm>
          <a:prstGeom prst="ellipse">
            <a:avLst/>
          </a:prstGeom>
          <a:solidFill>
            <a:srgbClr val="FCB6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DB6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6"/>
          <p:cNvSpPr txBox="1"/>
          <p:nvPr/>
        </p:nvSpPr>
        <p:spPr>
          <a:xfrm>
            <a:off x="4862058" y="2280314"/>
            <a:ext cx="65151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fr-FR" sz="8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Construis </a:t>
            </a:r>
            <a:r>
              <a:rPr lang="fr-FR" sz="8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ton identité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16" descr="Une image contenant croquis, dessin, Dessin au trait, clipar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668" y="1372723"/>
            <a:ext cx="4960721" cy="49607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16"/>
          <p:cNvGrpSpPr/>
          <p:nvPr/>
        </p:nvGrpSpPr>
        <p:grpSpPr>
          <a:xfrm>
            <a:off x="10573924" y="6408689"/>
            <a:ext cx="1564233" cy="362532"/>
            <a:chOff x="9515865" y="6139007"/>
            <a:chExt cx="2455741" cy="569151"/>
          </a:xfrm>
        </p:grpSpPr>
        <p:pic>
          <p:nvPicPr>
            <p:cNvPr id="515" name="Google Shape;515;p16" descr="Une image contenant Police, logo, texte, Graphique&#10;&#10;Description générée automatiquemen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16" descr="Une image contenant Police, texte, Graphique, logo&#10;&#10;Description générée automatiquement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035225" y="6139008"/>
              <a:ext cx="936381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16"/>
            <p:cNvSpPr txBox="1"/>
            <p:nvPr/>
          </p:nvSpPr>
          <p:spPr>
            <a:xfrm>
              <a:off x="10421476" y="6139007"/>
              <a:ext cx="706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19" descr="Une image contenant ligne, origami, conception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3600" y="889175"/>
            <a:ext cx="4878949" cy="50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19"/>
          <p:cNvSpPr txBox="1"/>
          <p:nvPr/>
        </p:nvSpPr>
        <p:spPr>
          <a:xfrm>
            <a:off x="5079014" y="427511"/>
            <a:ext cx="2033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fr-FR" sz="200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on identité</a:t>
            </a:r>
            <a:endParaRPr sz="2000" b="0" i="0" u="none" strike="noStrike" cap="none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19"/>
          <p:cNvSpPr txBox="1"/>
          <p:nvPr/>
        </p:nvSpPr>
        <p:spPr>
          <a:xfrm>
            <a:off x="5079014" y="5968824"/>
            <a:ext cx="2033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Ta cible</a:t>
            </a:r>
            <a:endParaRPr sz="2000" b="0" i="0" u="none" strike="noStrike" cap="none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19"/>
          <p:cNvSpPr txBox="1"/>
          <p:nvPr/>
        </p:nvSpPr>
        <p:spPr>
          <a:xfrm>
            <a:off x="696199" y="1186837"/>
            <a:ext cx="38600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Physique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9"/>
          <p:cNvSpPr txBox="1"/>
          <p:nvPr/>
        </p:nvSpPr>
        <p:spPr>
          <a:xfrm>
            <a:off x="696199" y="2690336"/>
            <a:ext cx="264609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Relation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9"/>
          <p:cNvSpPr txBox="1"/>
          <p:nvPr/>
        </p:nvSpPr>
        <p:spPr>
          <a:xfrm>
            <a:off x="696199" y="4484147"/>
            <a:ext cx="352895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Reflet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9"/>
          <p:cNvSpPr txBox="1"/>
          <p:nvPr/>
        </p:nvSpPr>
        <p:spPr>
          <a:xfrm>
            <a:off x="7930055" y="1186837"/>
            <a:ext cx="35216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Personnalité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9"/>
          <p:cNvSpPr txBox="1"/>
          <p:nvPr/>
        </p:nvSpPr>
        <p:spPr>
          <a:xfrm>
            <a:off x="8849713" y="2684827"/>
            <a:ext cx="26019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Culture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9"/>
          <p:cNvSpPr txBox="1"/>
          <p:nvPr/>
        </p:nvSpPr>
        <p:spPr>
          <a:xfrm>
            <a:off x="7746784" y="4484146"/>
            <a:ext cx="37048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Mentalisation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9"/>
          <p:cNvSpPr txBox="1"/>
          <p:nvPr/>
        </p:nvSpPr>
        <p:spPr>
          <a:xfrm>
            <a:off x="4220625" y="2588728"/>
            <a:ext cx="3704897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Prisme d’identité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9"/>
          <p:cNvSpPr txBox="1"/>
          <p:nvPr/>
        </p:nvSpPr>
        <p:spPr>
          <a:xfrm>
            <a:off x="8686800" y="457020"/>
            <a:ext cx="27648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1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Facette interne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9"/>
          <p:cNvSpPr txBox="1"/>
          <p:nvPr/>
        </p:nvSpPr>
        <p:spPr>
          <a:xfrm>
            <a:off x="740319" y="457020"/>
            <a:ext cx="27648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1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Facette externe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19"/>
          <p:cNvGrpSpPr/>
          <p:nvPr/>
        </p:nvGrpSpPr>
        <p:grpSpPr>
          <a:xfrm>
            <a:off x="10573924" y="6408689"/>
            <a:ext cx="1564233" cy="362532"/>
            <a:chOff x="9515865" y="6139007"/>
            <a:chExt cx="2455741" cy="569151"/>
          </a:xfrm>
        </p:grpSpPr>
        <p:pic>
          <p:nvPicPr>
            <p:cNvPr id="582" name="Google Shape;582;p19" descr="Une image contenant Police, logo, texte, Graphique&#10;&#10;Description générée automatiquemen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19" descr="Une image contenant Police, texte, Graphique, logo&#10;&#10;Description générée automatiquement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035225" y="6139008"/>
              <a:ext cx="936381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19"/>
            <p:cNvSpPr txBox="1"/>
            <p:nvPr/>
          </p:nvSpPr>
          <p:spPr>
            <a:xfrm>
              <a:off x="10421476" y="6139007"/>
              <a:ext cx="706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19"/>
          <p:cNvSpPr txBox="1"/>
          <p:nvPr/>
        </p:nvSpPr>
        <p:spPr>
          <a:xfrm>
            <a:off x="4505530" y="3894208"/>
            <a:ext cx="3135086" cy="36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i="1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/>
                <a:sym typeface="Roboto"/>
              </a:rPr>
              <a:t>Projet produit ou technique</a:t>
            </a:r>
            <a:endParaRPr sz="1600" i="1" u="none" strike="noStrike" cap="none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8"/>
          <p:cNvSpPr/>
          <p:nvPr/>
        </p:nvSpPr>
        <p:spPr>
          <a:xfrm>
            <a:off x="3975100" y="1409095"/>
            <a:ext cx="4241800" cy="4039810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DB6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8"/>
          <p:cNvSpPr txBox="1"/>
          <p:nvPr/>
        </p:nvSpPr>
        <p:spPr>
          <a:xfrm>
            <a:off x="4488183" y="2782885"/>
            <a:ext cx="33108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Plateforme de marque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8"/>
          <p:cNvSpPr txBox="1"/>
          <p:nvPr/>
        </p:nvSpPr>
        <p:spPr>
          <a:xfrm>
            <a:off x="4165956" y="268313"/>
            <a:ext cx="3860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Positionnement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8"/>
          <p:cNvSpPr txBox="1"/>
          <p:nvPr/>
        </p:nvSpPr>
        <p:spPr>
          <a:xfrm>
            <a:off x="8216899" y="2223262"/>
            <a:ext cx="3465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Promesse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8"/>
          <p:cNvSpPr txBox="1"/>
          <p:nvPr/>
        </p:nvSpPr>
        <p:spPr>
          <a:xfrm>
            <a:off x="650852" y="4571590"/>
            <a:ext cx="3408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Mission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45" name="Google Shape;645;p18"/>
          <p:cNvSpPr txBox="1"/>
          <p:nvPr/>
        </p:nvSpPr>
        <p:spPr>
          <a:xfrm>
            <a:off x="393282" y="2127452"/>
            <a:ext cx="3408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Vision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8"/>
          <p:cNvSpPr txBox="1"/>
          <p:nvPr/>
        </p:nvSpPr>
        <p:spPr>
          <a:xfrm>
            <a:off x="7798975" y="4848650"/>
            <a:ext cx="424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Valeur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Google Shape;647;p18"/>
          <p:cNvGrpSpPr/>
          <p:nvPr/>
        </p:nvGrpSpPr>
        <p:grpSpPr>
          <a:xfrm>
            <a:off x="10573924" y="6408689"/>
            <a:ext cx="1564233" cy="362532"/>
            <a:chOff x="9515865" y="6139007"/>
            <a:chExt cx="2455741" cy="569151"/>
          </a:xfrm>
        </p:grpSpPr>
        <p:pic>
          <p:nvPicPr>
            <p:cNvPr id="648" name="Google Shape;648;p18" descr="Une image contenant Police, logo, texte, Graphique&#10;&#10;Description générée automatiquemen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9" name="Google Shape;649;p18" descr="Une image contenant Police, texte, Graphique, logo&#10;&#10;Description générée automatiquemen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35225" y="6139008"/>
              <a:ext cx="936381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0" name="Google Shape;650;p18"/>
            <p:cNvSpPr txBox="1"/>
            <p:nvPr/>
          </p:nvSpPr>
          <p:spPr>
            <a:xfrm>
              <a:off x="10421476" y="6139007"/>
              <a:ext cx="706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585;p19">
            <a:extLst>
              <a:ext uri="{FF2B5EF4-FFF2-40B4-BE49-F238E27FC236}">
                <a16:creationId xmlns:a16="http://schemas.microsoft.com/office/drawing/2014/main" id="{AAF49EEA-F033-A66E-AD19-0144E452FF28}"/>
              </a:ext>
            </a:extLst>
          </p:cNvPr>
          <p:cNvSpPr txBox="1"/>
          <p:nvPr/>
        </p:nvSpPr>
        <p:spPr>
          <a:xfrm>
            <a:off x="4576040" y="4120999"/>
            <a:ext cx="3135086" cy="36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i="1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/>
                <a:sym typeface="Roboto"/>
              </a:rPr>
              <a:t>Projet produit ou technique</a:t>
            </a:r>
            <a:endParaRPr sz="1600" i="1" u="none" strike="noStrike" cap="none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668</Words>
  <Application>Microsoft Macintosh PowerPoint</Application>
  <PresentationFormat>Grand écran</PresentationFormat>
  <Paragraphs>174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Roboto</vt:lpstr>
      <vt:lpstr>Roboto Light</vt:lpstr>
      <vt:lpstr>Roboto Medium</vt:lpstr>
      <vt:lpstr>Roboto Thin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 SUEUR</dc:creator>
  <cp:lastModifiedBy>Lio SUEUR</cp:lastModifiedBy>
  <cp:revision>1</cp:revision>
  <dcterms:created xsi:type="dcterms:W3CDTF">2025-01-15T11:54:45Z</dcterms:created>
  <dcterms:modified xsi:type="dcterms:W3CDTF">2025-01-15T12:00:17Z</dcterms:modified>
</cp:coreProperties>
</file>