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A0E23-4CA8-E2EB-A529-D820E9C2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0D2F80-4902-6307-A206-B2AF56D2C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C7B-56F5-BDCD-E38B-373EB5F3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A8CC3-4805-9975-8175-8F0BCE5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53EEE-9AED-C3C2-BCA3-233397FA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4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54461-411E-BB4B-B0A2-6F153B93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47B6D9-1013-956D-A9A1-77B06749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CBB93-D443-10FA-BA55-70695245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A432D-1E89-0A37-5570-2E488EA9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8E12C-0A27-E600-41C3-A26BB85C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562A4D-4B44-5DB1-2CBE-E745D7420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26F766-3715-78F0-E41E-488909D3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B12B13-A1DD-E6B2-C103-FDDB8DD0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76AFF1-8D0D-52B5-28D9-33D5771D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C97CD-DB43-7DF2-74B5-80EC16E6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253EC-0EEE-A362-1F0E-5BDDDFC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2801C-D06C-1100-0371-4F0DC14C8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754F8-2C30-D4F0-A770-3BE5F2FD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1045E-D838-9028-126A-6ADD641D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45033-850D-1633-9A2C-34F1EE6D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62275-614E-6385-723A-158CB979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E16FC5-18D6-0A3C-209C-711A4917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1FDB-1490-916F-D931-EA384914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E6774-CCBD-C125-829C-48FCA913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01650-2636-2F13-D350-81A90A59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68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BC1AE-DD8A-3A73-EDC0-8DA70949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4C668-959F-81E8-5381-36739C80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EB0667-317D-4A36-64D6-F1D75361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58E2D-0873-142E-73F7-DD76A5BB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61948-B325-E3AE-92D1-4C25148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97E2B3-AC28-B40F-25F0-CD720EF9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D5457-6ABD-1D84-E51E-7CDFA89D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EA227-C256-115E-0AC7-8083BECA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165B1B-B41C-FE9B-2CB3-716F84B80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B80A5F-7E9E-0318-A766-253E5667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0B69A6-8549-C726-A4E1-0CAD4610C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8191F4-0584-6EA9-C9B9-C6124042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16914F-3F4E-512E-80EC-0545DE0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04F3F0-0E69-02A2-FF81-12BDCB65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6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A498-0143-3564-EF34-6D8A4B1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5A46A-1CF0-8BCD-C366-07B43805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EEF597-65D8-6125-0F0B-E2B258A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539E-AB10-F426-EABC-035375D3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90D58A-D0EE-5257-2562-DFB3C7E1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0D65F6-4BC7-096F-036F-9B250886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AF773F-54C6-E523-28CA-B3F57D1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43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965E8-B2DD-ECBA-590C-0A60DFC5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CEBA0-C30C-3AD9-FAE7-5F653C9D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751EE6-5DFA-C7CB-6A69-798CBB765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223F9-4B7A-95B4-73FE-FED37D6D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FA4521-A253-359E-02A8-4DB33C45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DE12-E990-F9A7-DF78-B9E30C21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CAA58-09C7-4ACC-9088-23AA53C7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DCBF96-7EDA-7916-9CB3-802C45399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5F8AA0-39B1-54E4-F4DC-3A57C436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13C57B-63C4-A243-D7AC-068AE8D7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36EF7-05DB-ED58-29B4-86F55EA6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285D69-C2FA-A9E6-88E8-405715E5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6558-DBBD-3493-765B-7AFDB10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0699D2-E4CC-9B3C-DF68-FC2991DA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1462B-597D-04E1-73EB-59001EA5F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E9442-8FE0-0DA6-A964-4B4E0ADF8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69FAB-A1B3-A636-67E3-C3E9461C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7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2F158-3087-4E12-2AF4-00CA048A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313" y="431321"/>
            <a:ext cx="9911751" cy="3381554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РАЗВИТИЯ, СВЯЗИ И МАССОВЫХ 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КОММУНИКАЦИЙ РОССИЙСКОЙ ФЕДЕРАЦИИ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государственный университет телекоммуникаций и информатики»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СВЯЗИ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  ПГУТИ  09.02.07.004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интернет - библиотеки»</a:t>
            </a:r>
            <a:br>
              <a:rPr lang="ru-RU" sz="1800" b="1" dirty="0"/>
            </a:br>
            <a:endParaRPr lang="ru-RU" sz="1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8BCCC6-B674-50C7-9088-DAF2B930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348" y="4400858"/>
            <a:ext cx="3871463" cy="113006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1400" dirty="0"/>
              <a:t>Выполнил: студент группы 4 ИСПп-5</a:t>
            </a:r>
            <a:br>
              <a:rPr lang="ru-RU" sz="1400" dirty="0"/>
            </a:br>
            <a:r>
              <a:rPr lang="ru-RU" sz="1400" dirty="0"/>
              <a:t>Угатьев Евгений Владимирович</a:t>
            </a:r>
            <a:br>
              <a:rPr lang="ru-RU" sz="1400" dirty="0"/>
            </a:br>
            <a:r>
              <a:rPr lang="ru-RU" sz="1400" dirty="0"/>
              <a:t>Дипломный руководитель: Андреевская Н.В.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9628E-89F3-36EF-C627-6ADB46C9445D}"/>
              </a:ext>
            </a:extLst>
          </p:cNvPr>
          <p:cNvSpPr txBox="1"/>
          <p:nvPr/>
        </p:nvSpPr>
        <p:spPr>
          <a:xfrm>
            <a:off x="5402652" y="6118902"/>
            <a:ext cx="1386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Самара 2024г.</a:t>
            </a:r>
          </a:p>
        </p:txBody>
      </p:sp>
    </p:spTree>
    <p:extLst>
      <p:ext uri="{BB962C8B-B14F-4D97-AF65-F5344CB8AC3E}">
        <p14:creationId xmlns:p14="http://schemas.microsoft.com/office/powerpoint/2010/main" val="53390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ACED9-8DCD-8E36-2F39-7A36ACAF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98107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оптимизации и обеспечения производительности веб-приложения.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3C1A2-0F26-6014-3E49-3C9F30E5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399"/>
            <a:ext cx="5324475" cy="4086225"/>
          </a:xfrm>
        </p:spPr>
        <p:txBody>
          <a:bodyPr>
            <a:normAutofit/>
          </a:bodyPr>
          <a:lstStyle/>
          <a:p>
            <a:pPr lvl="0" algn="just">
              <a:lnSpc>
                <a:spcPct val="12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Для тестирования производительности сайта использовался сервис Google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PageSpeed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инструмент для анализа производительности страниц. </a:t>
            </a:r>
          </a:p>
          <a:p>
            <a:pPr lvl="0" algn="just">
              <a:lnSpc>
                <a:spcPct val="12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Результаты тестирования показали, что сайт загружается достаточно быстро и соответствует основным рекомендациям по оптимизации. Такого результат удалось достичь за счет следующих факторов: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баз данных: индексация, нормализация, оптимизация запросов.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компонентов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минимизированные версий файлов, сетка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изображений: сжатие изображений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Сжатие CSS и JavaScript: используются минимизированные версии </a:t>
            </a: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9A54DE-08A3-8F4A-C14A-C58F58DBE7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0" r="22093"/>
          <a:stretch/>
        </p:blipFill>
        <p:spPr bwMode="auto">
          <a:xfrm>
            <a:off x="6472715" y="2057400"/>
            <a:ext cx="5225098" cy="40862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0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AB4EC-03EB-761E-AC92-0F957FCE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нововведения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DC22D-A46E-00E9-7FF0-F4FC173F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89310"/>
            <a:ext cx="1538156" cy="5503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B6C21-6C7A-0A35-3EF7-ED4F9BA975AB}"/>
              </a:ext>
            </a:extLst>
          </p:cNvPr>
          <p:cNvSpPr txBox="1"/>
          <p:nvPr/>
        </p:nvSpPr>
        <p:spPr>
          <a:xfrm>
            <a:off x="2647950" y="5378450"/>
            <a:ext cx="870584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новых возможностей для пользователей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дополнительных функций, таких как персонализированные рекомендации и улучшенные функции поиска.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BDA41-6D7C-D26C-D09B-479A4D40F048}"/>
              </a:ext>
            </a:extLst>
          </p:cNvPr>
          <p:cNvSpPr txBox="1"/>
          <p:nvPr/>
        </p:nvSpPr>
        <p:spPr>
          <a:xfrm>
            <a:off x="2647949" y="3928070"/>
            <a:ext cx="8705849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коллекции книг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Добавление новых книг и материалов для удовлетворения различных групп пользователей.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27961-A869-1768-F2A1-2134B63A719D}"/>
              </a:ext>
            </a:extLst>
          </p:cNvPr>
          <p:cNvSpPr txBox="1"/>
          <p:nvPr/>
        </p:nvSpPr>
        <p:spPr>
          <a:xfrm>
            <a:off x="2647948" y="2474217"/>
            <a:ext cx="870584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безопасности и надежности сайта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Введение более строгих мер безопасности и улучшение устойчивости к кибератакам.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303E7-36E6-0AD3-44E8-BD341B024B44}"/>
              </a:ext>
            </a:extLst>
          </p:cNvPr>
          <p:cNvSpPr txBox="1"/>
          <p:nvPr/>
        </p:nvSpPr>
        <p:spPr>
          <a:xfrm>
            <a:off x="2647947" y="989311"/>
            <a:ext cx="8705847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другие виды устройств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Обеспечение корректной работы на мобильных телефонах, планшетах и других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122580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C59E1-0314-12AA-D650-9A6E4F4D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242"/>
            <a:ext cx="10515600" cy="77339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147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B7AF5-91AD-3C05-2F44-EAA7A2E0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Актуальность, 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12890-73BB-17B4-80DE-3EBBB7A0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1844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Актуальность:</a:t>
            </a:r>
          </a:p>
          <a:p>
            <a:pPr marL="0" indent="0" algn="just">
              <a:lnSpc>
                <a:spcPct val="125000"/>
              </a:lnSpc>
              <a:spcBef>
                <a:spcPts val="600"/>
              </a:spcBef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Создание веб-приложения для библиотеки в современном цифровом мире является не просто актуальным, а необходимым шагом для удовлетворения потребностей пользователей и повышения эффективности работы самой библиотеки. Веб-приложение упрощает процесс поиска и чтения книг, позволяет управлять библиотечным фондом более эффективно и открывает новые возможности для взаимодействия с пользователями, обеспечивая пользователям доступ к информации в любое время и из любого места. Внедрение веб-приложения способствует развитию культуры чтения, улучшению обслуживания пользователей и повышению эффективности работы библиотекарей.</a:t>
            </a:r>
          </a:p>
          <a:p>
            <a:pPr marL="0" indent="0" algn="just">
              <a:lnSpc>
                <a:spcPct val="125000"/>
              </a:lnSpc>
              <a:spcBef>
                <a:spcPts val="600"/>
              </a:spcBef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Цель -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веб-приложения библиотеки, соответствующего современным требованиям и удовлетворяющего потребности пользователей.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Основные задачи: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аспекты разработки веб-приложений.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средства создания веб-приложений.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требования к программному продукту.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1931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03FCB-0B71-7D33-DA01-CDE69E4C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веб-приложений и их особенности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E9D9A-FEEE-03E7-0F36-48F3B6F19E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2609"/>
            <a:ext cx="10515600" cy="373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7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8942E-799E-F588-E8CB-A7A61755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технологии для разработки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21B88C-E5BE-F9C3-683A-15E437175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676400"/>
            <a:ext cx="87344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5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862D-076A-DA90-A146-F7F0CFF7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 веб-приложения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58575F-A19F-D326-B758-A8D2F0FB7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2179"/>
            <a:ext cx="10515600" cy="30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2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72C8-884B-1081-0979-155A19BF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8B78E3-36B2-5F26-BCC7-F98E92DFC7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15" y="1384663"/>
            <a:ext cx="7962870" cy="47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5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4609-6841-F24C-7292-F36DCF40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1828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для пользователей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B442F-BE41-8BF0-225D-D0DE1524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1819"/>
            <a:ext cx="5157787" cy="1332782"/>
          </a:xfrm>
        </p:spPr>
        <p:txBody>
          <a:bodyPr>
            <a:no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книг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поиска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9BB5A7A-31EA-8BCC-FBF3-153EC6491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41"/>
          <a:stretch/>
        </p:blipFill>
        <p:spPr>
          <a:xfrm>
            <a:off x="86264" y="2944110"/>
            <a:ext cx="6025418" cy="3314011"/>
          </a:xfrm>
          <a:ln>
            <a:solidFill>
              <a:schemeClr val="tx1"/>
            </a:solidFill>
          </a:ln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0A495D1-AE5F-0EA5-413F-4436486E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1819"/>
            <a:ext cx="5183188" cy="1542331"/>
          </a:xfrm>
        </p:spPr>
        <p:txBody>
          <a:bodyPr>
            <a:norm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Подробная информация о книге: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книги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книге 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прочтения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похожих книг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075D84E-01F5-0425-9564-289CC8FF2E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1341"/>
          <a:stretch/>
        </p:blipFill>
        <p:spPr>
          <a:xfrm>
            <a:off x="6063028" y="2946874"/>
            <a:ext cx="6025418" cy="331124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7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4609-6841-F24C-7292-F36DCF40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1828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для пользователей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B442F-BE41-8BF0-225D-D0DE1524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8442"/>
            <a:ext cx="5157787" cy="1218481"/>
          </a:xfrm>
        </p:spPr>
        <p:txBody>
          <a:bodyPr>
            <a:no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пользователя: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профиля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пользователя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статистики чтения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A495D1-AE5F-0EA5-413F-4436486E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8442"/>
            <a:ext cx="5183188" cy="980356"/>
          </a:xfrm>
        </p:spPr>
        <p:txBody>
          <a:bodyPr>
            <a:norm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обращения к команде </a:t>
            </a:r>
            <a:r>
              <a:rPr lang="ru-RU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проектка</a:t>
            </a:r>
            <a:endParaRPr lang="ru-RU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Контактные данные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BA2594-68F6-A1DB-7B9D-6FA9EBFC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4" y="2950514"/>
            <a:ext cx="6025418" cy="305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5C63264-F16F-2F17-F9F1-8FFE4D3F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40" y="2950514"/>
            <a:ext cx="6025506" cy="3055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02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4D112FC-4795-7302-409A-699C5445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724" y="1575714"/>
            <a:ext cx="4200525" cy="3929736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Администраторы веб-приложения имеют доступ к странице «Панель управления», на которой размещены следующие элементы:</a:t>
            </a:r>
          </a:p>
          <a:p>
            <a:pPr marL="200025" indent="-200025" algn="just">
              <a:lnSpc>
                <a:spcPct val="125000"/>
              </a:lnSpc>
              <a:buFontTx/>
              <a:buChar char="-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добавления записей в различные таблицы базы данных. </a:t>
            </a:r>
          </a:p>
          <a:p>
            <a:pPr marL="200025" indent="-200025" algn="just">
              <a:lnSpc>
                <a:spcPct val="125000"/>
              </a:lnSpc>
              <a:buFontTx/>
              <a:buChar char="-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отражающие существующие записи в тех таблицах, данные которых администратор может изменять.</a:t>
            </a:r>
          </a:p>
          <a:p>
            <a:pPr algn="just">
              <a:lnSpc>
                <a:spcPct val="125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Панель управления предоставляет администраторам удобные инструменты для управления содержимым веб-приложения, позволяя редактировать записи в базе данных без необходимости прямого взаимодействия с SQL.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AECF005C-DA4E-AAC6-3A8B-70A8BF7B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6"/>
          <a:stretch/>
        </p:blipFill>
        <p:spPr>
          <a:xfrm>
            <a:off x="4867275" y="1575714"/>
            <a:ext cx="7168241" cy="3929736"/>
          </a:xfrm>
          <a:ln>
            <a:solidFill>
              <a:schemeClr val="tx1"/>
            </a:solidFill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C789F4-C593-41F5-4762-460BFF3FF8BD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для администраторов библиотеки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44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501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МИНИСТЕРСТВО ЦИФРОВОГО РАЗВИТИЯ, СВЯЗИ И МАССОВЫХ  КОММУНИКАЦИЙ РОССИЙСКОЙ ФЕДЕРАЦИИ Федеральное государственное бюджетное образовательное учреждение высшего образования «Поволжский государственный университет телекоммуникаций и информатики» КОЛЛЕДЖ СВЯЗИ   Дипломная работа КС  ПГУТИ  09.02.07.004  «Разработка интернет - библиотеки» </vt:lpstr>
      <vt:lpstr>Актуальность, цель и задачи</vt:lpstr>
      <vt:lpstr>Основные типы веб-приложений и их особенности</vt:lpstr>
      <vt:lpstr>Инструменты и технологии для разработки  веб-приложения</vt:lpstr>
      <vt:lpstr>Архитектура системы веб-приложения</vt:lpstr>
      <vt:lpstr>Структура базы данных</vt:lpstr>
      <vt:lpstr>Основные функции для пользователей библиотеки</vt:lpstr>
      <vt:lpstr>Основные функции для пользователей библиотеки</vt:lpstr>
      <vt:lpstr>Презентация PowerPoint</vt:lpstr>
      <vt:lpstr>Методы оптимизации и обеспечения производительности веб-приложения.</vt:lpstr>
      <vt:lpstr>Планируемые нововведения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ЦИФРОВОГО РАЗВИТИЯ, СВЯЗИ И МАССОВЫХ КОММУНИКАЦИЙ РОССИЙСКОЙ ФЕДЕРАЦИИ Федеральное государственное бюджетное образовательное учреждение высшего образования «Поволжский государственный университет телекоммуникаций и информатики» КОЛЛЕДЖ СВЯЗИ  «Разработка интернет - библиотеки »</dc:title>
  <dc:creator>TapSidee _</dc:creator>
  <cp:lastModifiedBy>TapSidee _</cp:lastModifiedBy>
  <cp:revision>100</cp:revision>
  <dcterms:created xsi:type="dcterms:W3CDTF">2024-05-22T08:33:16Z</dcterms:created>
  <dcterms:modified xsi:type="dcterms:W3CDTF">2024-05-22T19:18:07Z</dcterms:modified>
</cp:coreProperties>
</file>