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9" r:id="rId1"/>
  </p:sldMasterIdLst>
  <p:sldIdLst>
    <p:sldId id="256" r:id="rId2"/>
    <p:sldId id="283" r:id="rId3"/>
    <p:sldId id="257" r:id="rId4"/>
    <p:sldId id="270" r:id="rId5"/>
    <p:sldId id="259" r:id="rId6"/>
    <p:sldId id="260" r:id="rId7"/>
    <p:sldId id="264" r:id="rId8"/>
    <p:sldId id="258" r:id="rId9"/>
    <p:sldId id="262" r:id="rId10"/>
    <p:sldId id="272" r:id="rId11"/>
    <p:sldId id="277" r:id="rId12"/>
    <p:sldId id="271" r:id="rId13"/>
    <p:sldId id="292" r:id="rId14"/>
    <p:sldId id="267" r:id="rId15"/>
    <p:sldId id="285" r:id="rId16"/>
    <p:sldId id="278" r:id="rId17"/>
    <p:sldId id="282" r:id="rId18"/>
    <p:sldId id="280" r:id="rId19"/>
    <p:sldId id="279" r:id="rId20"/>
    <p:sldId id="281" r:id="rId21"/>
    <p:sldId id="286" r:id="rId22"/>
    <p:sldId id="289" r:id="rId23"/>
    <p:sldId id="290" r:id="rId24"/>
    <p:sldId id="273" r:id="rId25"/>
    <p:sldId id="265"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8F41F27-DFF5-4817-9A79-82E851DBEFCC}" v="125" dt="2023-11-19T18:27:04.811"/>
    <p1510:client id="{5AD30FC5-6F30-4CA9-BC7B-F0455F8EFE9E}" v="272" dt="2023-10-17T07:21:15.923"/>
    <p1510:client id="{6175E3B1-C69E-48C9-BF94-33641128DC35}" v="2000" dt="2023-11-18T20:52:44.710"/>
    <p1510:client id="{CE35DC5D-16E5-4CB0-B32E-550EB7E772E0}" v="760" dt="2023-11-20T19:48:22.83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82" d="100"/>
          <a:sy n="82" d="100"/>
        </p:scale>
        <p:origin x="720"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48D7368D-31D9-8101-473D-CD39E706FD22}"/>
              </a:ext>
              <a:ext uri="{C183D7F6-B498-43B3-948B-1728B52AA6E4}">
                <adec:decorative xmlns:adec="http://schemas.microsoft.com/office/drawing/2017/decorative" val="1"/>
              </a:ext>
            </a:extLst>
          </p:cNvPr>
          <p:cNvSpPr/>
          <p:nvPr/>
        </p:nvSpPr>
        <p:spPr>
          <a:xfrm>
            <a:off x="5796401" y="3378954"/>
            <a:ext cx="6394567" cy="3479046"/>
          </a:xfrm>
          <a:custGeom>
            <a:avLst/>
            <a:gdLst>
              <a:gd name="connsiteX0" fmla="*/ 5171297 w 6394567"/>
              <a:gd name="connsiteY0" fmla="*/ 284 h 3479046"/>
              <a:gd name="connsiteX1" fmla="*/ 6394290 w 6394567"/>
              <a:gd name="connsiteY1" fmla="*/ 430072 h 3479046"/>
              <a:gd name="connsiteX2" fmla="*/ 6394567 w 6394567"/>
              <a:gd name="connsiteY2" fmla="*/ 430316 h 3479046"/>
              <a:gd name="connsiteX3" fmla="*/ 6394567 w 6394567"/>
              <a:gd name="connsiteY3" fmla="*/ 3479046 h 3479046"/>
              <a:gd name="connsiteX4" fmla="*/ 0 w 6394567"/>
              <a:gd name="connsiteY4" fmla="*/ 3479046 h 3479046"/>
              <a:gd name="connsiteX5" fmla="*/ 3916974 w 6394567"/>
              <a:gd name="connsiteY5" fmla="*/ 405504 h 3479046"/>
              <a:gd name="connsiteX6" fmla="*/ 3959456 w 6394567"/>
              <a:gd name="connsiteY6" fmla="*/ 373857 h 3479046"/>
              <a:gd name="connsiteX7" fmla="*/ 5052215 w 6394567"/>
              <a:gd name="connsiteY7" fmla="*/ 1756 h 3479046"/>
              <a:gd name="connsiteX8" fmla="*/ 5171297 w 6394567"/>
              <a:gd name="connsiteY8" fmla="*/ 284 h 3479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94567" h="3479046">
                <a:moveTo>
                  <a:pt x="5171297" y="284"/>
                </a:moveTo>
                <a:cubicBezTo>
                  <a:pt x="5607674" y="7531"/>
                  <a:pt x="6039042" y="153650"/>
                  <a:pt x="6394290" y="430072"/>
                </a:cubicBezTo>
                <a:lnTo>
                  <a:pt x="6394567" y="430316"/>
                </a:lnTo>
                <a:lnTo>
                  <a:pt x="6394567" y="3479046"/>
                </a:lnTo>
                <a:lnTo>
                  <a:pt x="0" y="3479046"/>
                </a:lnTo>
                <a:lnTo>
                  <a:pt x="3916974" y="405504"/>
                </a:lnTo>
                <a:lnTo>
                  <a:pt x="3959456" y="373857"/>
                </a:lnTo>
                <a:cubicBezTo>
                  <a:pt x="4291086" y="139664"/>
                  <a:pt x="4671097" y="17528"/>
                  <a:pt x="5052215" y="1756"/>
                </a:cubicBezTo>
                <a:cubicBezTo>
                  <a:pt x="5091916" y="114"/>
                  <a:pt x="5131627" y="-375"/>
                  <a:pt x="5171297" y="284"/>
                </a:cubicBezTo>
                <a:close/>
              </a:path>
            </a:pathLst>
          </a:custGeom>
          <a:gradFill>
            <a:gsLst>
              <a:gs pos="39000">
                <a:schemeClr val="bg2"/>
              </a:gs>
              <a:gs pos="100000">
                <a:schemeClr val="accent1">
                  <a:lumMod val="60000"/>
                  <a:lumOff val="40000"/>
                </a:scheme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9FF32C74-82F4-2A29-889B-EF23CEE6AA4F}"/>
              </a:ext>
            </a:extLst>
          </p:cNvPr>
          <p:cNvSpPr>
            <a:spLocks noGrp="1"/>
          </p:cNvSpPr>
          <p:nvPr>
            <p:ph type="ctrTitle"/>
          </p:nvPr>
        </p:nvSpPr>
        <p:spPr>
          <a:xfrm>
            <a:off x="1066801" y="1122363"/>
            <a:ext cx="6211185" cy="2305246"/>
          </a:xfrm>
        </p:spPr>
        <p:txBody>
          <a:bodyPr anchor="b">
            <a:normAutofit/>
          </a:bodyPr>
          <a:lstStyle>
            <a:lvl1pPr algn="l">
              <a:lnSpc>
                <a:spcPct val="100000"/>
              </a:lnSpc>
              <a:defRPr sz="3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74ACADD6-278F-604C-8A38-BBBAFC6754E8}"/>
              </a:ext>
            </a:extLst>
          </p:cNvPr>
          <p:cNvSpPr>
            <a:spLocks noGrp="1"/>
          </p:cNvSpPr>
          <p:nvPr>
            <p:ph type="subTitle" idx="1"/>
          </p:nvPr>
        </p:nvSpPr>
        <p:spPr>
          <a:xfrm>
            <a:off x="1066802" y="3549048"/>
            <a:ext cx="5029198" cy="1956278"/>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DC43946B-3F5A-C916-B62B-8D5938EA8285}"/>
              </a:ext>
            </a:extLst>
          </p:cNvPr>
          <p:cNvSpPr>
            <a:spLocks noGrp="1"/>
          </p:cNvSpPr>
          <p:nvPr>
            <p:ph type="dt" sz="half" idx="10"/>
          </p:nvPr>
        </p:nvSpPr>
        <p:spPr/>
        <p:txBody>
          <a:bodyPr/>
          <a:lstStyle/>
          <a:p>
            <a:fld id="{1E351CED-465B-40B5-ADCE-957C918F227B}" type="datetimeFigureOut">
              <a:rPr lang="en-US" smtClean="0"/>
              <a:t>11/20/2023</a:t>
            </a:fld>
            <a:endParaRPr lang="en-US"/>
          </a:p>
        </p:txBody>
      </p:sp>
      <p:sp>
        <p:nvSpPr>
          <p:cNvPr id="5" name="Footer Placeholder 4">
            <a:extLst>
              <a:ext uri="{FF2B5EF4-FFF2-40B4-BE49-F238E27FC236}">
                <a16:creationId xmlns:a16="http://schemas.microsoft.com/office/drawing/2014/main" id="{5986539F-2DB8-FCDA-C884-9C3CD29B8C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DAA7B3-5D3B-D493-8F6F-1FEBB8576D62}"/>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39787476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650D2E-0561-F284-F89A-AAE3CD09AC24}"/>
              </a:ext>
            </a:extLst>
          </p:cNvPr>
          <p:cNvSpPr>
            <a:spLocks noGrp="1"/>
          </p:cNvSpPr>
          <p:nvPr>
            <p:ph type="title"/>
          </p:nvPr>
        </p:nvSpPr>
        <p:spPr>
          <a:xfrm>
            <a:off x="1066800" y="936841"/>
            <a:ext cx="10239338" cy="953669"/>
          </a:xfr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2657C4C-16EC-2477-6332-830F53011D33}"/>
              </a:ext>
            </a:extLst>
          </p:cNvPr>
          <p:cNvSpPr>
            <a:spLocks noGrp="1"/>
          </p:cNvSpPr>
          <p:nvPr>
            <p:ph type="body" orient="vert" idx="1"/>
          </p:nvPr>
        </p:nvSpPr>
        <p:spPr>
          <a:xfrm>
            <a:off x="1069848" y="2139696"/>
            <a:ext cx="10239338" cy="367768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B0940D3-6996-1C08-F1AF-87C354657912}"/>
              </a:ext>
            </a:extLst>
          </p:cNvPr>
          <p:cNvSpPr>
            <a:spLocks noGrp="1"/>
          </p:cNvSpPr>
          <p:nvPr>
            <p:ph type="dt" sz="half" idx="10"/>
          </p:nvPr>
        </p:nvSpPr>
        <p:spPr/>
        <p:txBody>
          <a:bodyPr/>
          <a:lstStyle/>
          <a:p>
            <a:fld id="{1E351CED-465B-40B5-ADCE-957C918F227B}" type="datetimeFigureOut">
              <a:rPr lang="en-US" smtClean="0"/>
              <a:t>11/20/2023</a:t>
            </a:fld>
            <a:endParaRPr lang="en-US"/>
          </a:p>
        </p:txBody>
      </p:sp>
      <p:sp>
        <p:nvSpPr>
          <p:cNvPr id="5" name="Footer Placeholder 4">
            <a:extLst>
              <a:ext uri="{FF2B5EF4-FFF2-40B4-BE49-F238E27FC236}">
                <a16:creationId xmlns:a16="http://schemas.microsoft.com/office/drawing/2014/main" id="{4C3676C3-588F-B636-8CE0-AA2CBFBCE9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8CEF8A9-EB1E-B344-A4B8-B58D0633630B}"/>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35504908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DEF3A28-33E4-2796-AE7A-1234569F5CE0}"/>
              </a:ext>
            </a:extLst>
          </p:cNvPr>
          <p:cNvSpPr>
            <a:spLocks noGrp="1"/>
          </p:cNvSpPr>
          <p:nvPr>
            <p:ph type="title" orient="vert"/>
          </p:nvPr>
        </p:nvSpPr>
        <p:spPr>
          <a:xfrm>
            <a:off x="8844950" y="1081177"/>
            <a:ext cx="2508849" cy="4633823"/>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A6D185FC-2BBB-E997-A5CD-F2C6CF6B7C68}"/>
              </a:ext>
            </a:extLst>
          </p:cNvPr>
          <p:cNvSpPr>
            <a:spLocks noGrp="1"/>
          </p:cNvSpPr>
          <p:nvPr>
            <p:ph type="body" orient="vert" idx="1"/>
          </p:nvPr>
        </p:nvSpPr>
        <p:spPr>
          <a:xfrm>
            <a:off x="1066800" y="1081177"/>
            <a:ext cx="7505700" cy="463382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E314B3C-96CD-071C-C2AD-2C7E04F819C0}"/>
              </a:ext>
            </a:extLst>
          </p:cNvPr>
          <p:cNvSpPr>
            <a:spLocks noGrp="1"/>
          </p:cNvSpPr>
          <p:nvPr>
            <p:ph type="dt" sz="half" idx="10"/>
          </p:nvPr>
        </p:nvSpPr>
        <p:spPr/>
        <p:txBody>
          <a:bodyPr/>
          <a:lstStyle/>
          <a:p>
            <a:fld id="{1E351CED-465B-40B5-ADCE-957C918F227B}" type="datetimeFigureOut">
              <a:rPr lang="en-US" smtClean="0"/>
              <a:t>11/20/2023</a:t>
            </a:fld>
            <a:endParaRPr lang="en-US"/>
          </a:p>
        </p:txBody>
      </p:sp>
      <p:sp>
        <p:nvSpPr>
          <p:cNvPr id="5" name="Footer Placeholder 4">
            <a:extLst>
              <a:ext uri="{FF2B5EF4-FFF2-40B4-BE49-F238E27FC236}">
                <a16:creationId xmlns:a16="http://schemas.microsoft.com/office/drawing/2014/main" id="{F5AA2B04-F5E0-C5A3-C77D-6AE9A9E913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155BC2-C712-C4A4-50EC-E10D88344310}"/>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4430783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EA4769-9A55-AF9B-4CE4-DFA07E711CF6}"/>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CE45D9E-DBB4-B890-88D5-B4C03599EC0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AE15260-1C0B-A965-3114-D7C40D18BDF4}"/>
              </a:ext>
            </a:extLst>
          </p:cNvPr>
          <p:cNvSpPr>
            <a:spLocks noGrp="1"/>
          </p:cNvSpPr>
          <p:nvPr>
            <p:ph type="dt" sz="half" idx="10"/>
          </p:nvPr>
        </p:nvSpPr>
        <p:spPr/>
        <p:txBody>
          <a:bodyPr/>
          <a:lstStyle/>
          <a:p>
            <a:fld id="{1E351CED-465B-40B5-ADCE-957C918F227B}" type="datetimeFigureOut">
              <a:rPr lang="en-US" smtClean="0"/>
              <a:t>11/20/2023</a:t>
            </a:fld>
            <a:endParaRPr lang="en-US"/>
          </a:p>
        </p:txBody>
      </p:sp>
      <p:sp>
        <p:nvSpPr>
          <p:cNvPr id="5" name="Footer Placeholder 4">
            <a:extLst>
              <a:ext uri="{FF2B5EF4-FFF2-40B4-BE49-F238E27FC236}">
                <a16:creationId xmlns:a16="http://schemas.microsoft.com/office/drawing/2014/main" id="{19AAF4D1-0334-3F24-69B4-06C7BD7426F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8BA76D-3B8B-429D-9B32-54D6A6297C0A}"/>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2097481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D8D9C414-4A2F-78AF-ED60-6130D4C563B3}"/>
              </a:ext>
            </a:extLst>
          </p:cNvPr>
          <p:cNvSpPr/>
          <p:nvPr/>
        </p:nvSpPr>
        <p:spPr>
          <a:xfrm>
            <a:off x="6284115" y="3378954"/>
            <a:ext cx="5907885" cy="3479046"/>
          </a:xfrm>
          <a:custGeom>
            <a:avLst/>
            <a:gdLst>
              <a:gd name="connsiteX0" fmla="*/ 5171297 w 5907885"/>
              <a:gd name="connsiteY0" fmla="*/ 284 h 3479046"/>
              <a:gd name="connsiteX1" fmla="*/ 5813217 w 5907885"/>
              <a:gd name="connsiteY1" fmla="*/ 114238 h 3479046"/>
              <a:gd name="connsiteX2" fmla="*/ 5907885 w 5907885"/>
              <a:gd name="connsiteY2" fmla="*/ 151524 h 3479046"/>
              <a:gd name="connsiteX3" fmla="*/ 5907885 w 5907885"/>
              <a:gd name="connsiteY3" fmla="*/ 3479046 h 3479046"/>
              <a:gd name="connsiteX4" fmla="*/ 0 w 5907885"/>
              <a:gd name="connsiteY4" fmla="*/ 3479046 h 3479046"/>
              <a:gd name="connsiteX5" fmla="*/ 3916974 w 5907885"/>
              <a:gd name="connsiteY5" fmla="*/ 405504 h 3479046"/>
              <a:gd name="connsiteX6" fmla="*/ 3959456 w 5907885"/>
              <a:gd name="connsiteY6" fmla="*/ 373857 h 3479046"/>
              <a:gd name="connsiteX7" fmla="*/ 5052215 w 5907885"/>
              <a:gd name="connsiteY7" fmla="*/ 1756 h 3479046"/>
              <a:gd name="connsiteX8" fmla="*/ 5171297 w 5907885"/>
              <a:gd name="connsiteY8" fmla="*/ 284 h 3479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07885" h="3479046">
                <a:moveTo>
                  <a:pt x="5171297" y="284"/>
                </a:moveTo>
                <a:cubicBezTo>
                  <a:pt x="5389485" y="3908"/>
                  <a:pt x="5606422" y="42249"/>
                  <a:pt x="5813217" y="114238"/>
                </a:cubicBezTo>
                <a:lnTo>
                  <a:pt x="5907885" y="151524"/>
                </a:lnTo>
                <a:lnTo>
                  <a:pt x="5907885" y="3479046"/>
                </a:lnTo>
                <a:lnTo>
                  <a:pt x="0" y="3479046"/>
                </a:lnTo>
                <a:lnTo>
                  <a:pt x="3916974" y="405504"/>
                </a:lnTo>
                <a:lnTo>
                  <a:pt x="3959456" y="373857"/>
                </a:lnTo>
                <a:cubicBezTo>
                  <a:pt x="4291086" y="139664"/>
                  <a:pt x="4671097" y="17528"/>
                  <a:pt x="5052215" y="1756"/>
                </a:cubicBezTo>
                <a:cubicBezTo>
                  <a:pt x="5091916" y="114"/>
                  <a:pt x="5131627" y="-375"/>
                  <a:pt x="5171297" y="284"/>
                </a:cubicBezTo>
                <a:close/>
              </a:path>
            </a:pathLst>
          </a:custGeom>
          <a:gradFill>
            <a:gsLst>
              <a:gs pos="23000">
                <a:schemeClr val="bg2"/>
              </a:gs>
              <a:gs pos="100000">
                <a:schemeClr val="accent1">
                  <a:lumMod val="60000"/>
                  <a:lumOff val="40000"/>
                </a:schemeClr>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13410AE4-7FC7-589E-B6D3-0DA7B5FC5CE3}"/>
              </a:ext>
            </a:extLst>
          </p:cNvPr>
          <p:cNvSpPr/>
          <p:nvPr/>
        </p:nvSpPr>
        <p:spPr>
          <a:xfrm flipH="1" flipV="1">
            <a:off x="0" y="0"/>
            <a:ext cx="2923855" cy="1479128"/>
          </a:xfrm>
          <a:custGeom>
            <a:avLst/>
            <a:gdLst>
              <a:gd name="connsiteX0" fmla="*/ 2923855 w 2923855"/>
              <a:gd name="connsiteY0" fmla="*/ 1479128 h 1479128"/>
              <a:gd name="connsiteX1" fmla="*/ 0 w 2923855"/>
              <a:gd name="connsiteY1" fmla="*/ 1479128 h 1479128"/>
              <a:gd name="connsiteX2" fmla="*/ 1368245 w 2923855"/>
              <a:gd name="connsiteY2" fmla="*/ 405504 h 1479128"/>
              <a:gd name="connsiteX3" fmla="*/ 1410727 w 2923855"/>
              <a:gd name="connsiteY3" fmla="*/ 373857 h 1479128"/>
              <a:gd name="connsiteX4" fmla="*/ 2503486 w 2923855"/>
              <a:gd name="connsiteY4" fmla="*/ 1756 h 1479128"/>
              <a:gd name="connsiteX5" fmla="*/ 2622568 w 2923855"/>
              <a:gd name="connsiteY5" fmla="*/ 284 h 1479128"/>
              <a:gd name="connsiteX6" fmla="*/ 2785835 w 2923855"/>
              <a:gd name="connsiteY6" fmla="*/ 9494 h 1479128"/>
              <a:gd name="connsiteX7" fmla="*/ 2923855 w 2923855"/>
              <a:gd name="connsiteY7" fmla="*/ 28352 h 1479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23855" h="1479128">
                <a:moveTo>
                  <a:pt x="2923855" y="1479128"/>
                </a:moveTo>
                <a:lnTo>
                  <a:pt x="0" y="1479128"/>
                </a:lnTo>
                <a:lnTo>
                  <a:pt x="1368245" y="405504"/>
                </a:lnTo>
                <a:lnTo>
                  <a:pt x="1410727" y="373857"/>
                </a:lnTo>
                <a:cubicBezTo>
                  <a:pt x="1742357" y="139664"/>
                  <a:pt x="2122368" y="17528"/>
                  <a:pt x="2503486" y="1756"/>
                </a:cubicBezTo>
                <a:cubicBezTo>
                  <a:pt x="2543187" y="114"/>
                  <a:pt x="2582898" y="-375"/>
                  <a:pt x="2622568" y="284"/>
                </a:cubicBezTo>
                <a:cubicBezTo>
                  <a:pt x="2677115" y="1190"/>
                  <a:pt x="2731584" y="4266"/>
                  <a:pt x="2785835" y="9494"/>
                </a:cubicBezTo>
                <a:lnTo>
                  <a:pt x="2923855" y="28352"/>
                </a:lnTo>
                <a:close/>
              </a:path>
            </a:pathLst>
          </a:custGeom>
          <a:gradFill>
            <a:gsLst>
              <a:gs pos="33000">
                <a:schemeClr val="bg2"/>
              </a:gs>
              <a:gs pos="100000">
                <a:schemeClr val="accent1">
                  <a:lumMod val="60000"/>
                  <a:lumOff val="4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FB381CBD-08D9-3C9A-7620-24F2D6404893}"/>
              </a:ext>
            </a:extLst>
          </p:cNvPr>
          <p:cNvSpPr>
            <a:spLocks noGrp="1"/>
          </p:cNvSpPr>
          <p:nvPr>
            <p:ph type="title"/>
          </p:nvPr>
        </p:nvSpPr>
        <p:spPr>
          <a:xfrm>
            <a:off x="1066800" y="1709738"/>
            <a:ext cx="6455434" cy="2981274"/>
          </a:xfrm>
        </p:spPr>
        <p:txBody>
          <a:bodyPr anchor="b">
            <a:norm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ED5AE2B-1716-CEEC-73F8-E81F59192562}"/>
              </a:ext>
            </a:extLst>
          </p:cNvPr>
          <p:cNvSpPr>
            <a:spLocks noGrp="1"/>
          </p:cNvSpPr>
          <p:nvPr>
            <p:ph type="body" idx="1"/>
          </p:nvPr>
        </p:nvSpPr>
        <p:spPr>
          <a:xfrm>
            <a:off x="1066800" y="4759252"/>
            <a:ext cx="5397260" cy="955748"/>
          </a:xfrm>
        </p:spPr>
        <p:txBody>
          <a:bodyP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5CF3052-6EE8-979F-04FB-1B8DF81F29B9}"/>
              </a:ext>
            </a:extLst>
          </p:cNvPr>
          <p:cNvSpPr>
            <a:spLocks noGrp="1"/>
          </p:cNvSpPr>
          <p:nvPr>
            <p:ph type="dt" sz="half" idx="10"/>
          </p:nvPr>
        </p:nvSpPr>
        <p:spPr/>
        <p:txBody>
          <a:bodyPr/>
          <a:lstStyle/>
          <a:p>
            <a:fld id="{1E351CED-465B-40B5-ADCE-957C918F227B}" type="datetimeFigureOut">
              <a:rPr lang="en-US" smtClean="0"/>
              <a:t>11/20/2023</a:t>
            </a:fld>
            <a:endParaRPr lang="en-US"/>
          </a:p>
        </p:txBody>
      </p:sp>
      <p:sp>
        <p:nvSpPr>
          <p:cNvPr id="5" name="Footer Placeholder 4">
            <a:extLst>
              <a:ext uri="{FF2B5EF4-FFF2-40B4-BE49-F238E27FC236}">
                <a16:creationId xmlns:a16="http://schemas.microsoft.com/office/drawing/2014/main" id="{7D986285-161A-6869-27C2-0A159C2344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7ED64F-5DAB-238D-C34A-1DCCB12221DD}"/>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31943252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F484D0-7460-7B08-F1EE-96EABE40212A}"/>
              </a:ext>
            </a:extLst>
          </p:cNvPr>
          <p:cNvSpPr>
            <a:spLocks noGrp="1"/>
          </p:cNvSpPr>
          <p:nvPr>
            <p:ph type="title"/>
          </p:nvPr>
        </p:nvSpPr>
        <p:spPr>
          <a:xfrm>
            <a:off x="1066799" y="936841"/>
            <a:ext cx="10092477" cy="953669"/>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780B7F9-8ECB-7079-A11E-51D3903E2B1A}"/>
              </a:ext>
            </a:extLst>
          </p:cNvPr>
          <p:cNvSpPr>
            <a:spLocks noGrp="1"/>
          </p:cNvSpPr>
          <p:nvPr>
            <p:ph sz="half" idx="1"/>
          </p:nvPr>
        </p:nvSpPr>
        <p:spPr>
          <a:xfrm>
            <a:off x="1066800" y="2117341"/>
            <a:ext cx="4809482" cy="37601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E4E97161-CAF5-CA48-D814-7ACD43AB99E1}"/>
              </a:ext>
            </a:extLst>
          </p:cNvPr>
          <p:cNvSpPr>
            <a:spLocks noGrp="1"/>
          </p:cNvSpPr>
          <p:nvPr>
            <p:ph sz="half" idx="2"/>
          </p:nvPr>
        </p:nvSpPr>
        <p:spPr>
          <a:xfrm>
            <a:off x="6349795" y="2117341"/>
            <a:ext cx="4809482" cy="37601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623BD680-4E7A-5155-3CAE-6BD44EE8BA83}"/>
              </a:ext>
            </a:extLst>
          </p:cNvPr>
          <p:cNvSpPr>
            <a:spLocks noGrp="1"/>
          </p:cNvSpPr>
          <p:nvPr>
            <p:ph type="dt" sz="half" idx="10"/>
          </p:nvPr>
        </p:nvSpPr>
        <p:spPr/>
        <p:txBody>
          <a:bodyPr/>
          <a:lstStyle/>
          <a:p>
            <a:fld id="{1E351CED-465B-40B5-ADCE-957C918F227B}" type="datetimeFigureOut">
              <a:rPr lang="en-US" smtClean="0"/>
              <a:t>11/20/2023</a:t>
            </a:fld>
            <a:endParaRPr lang="en-US"/>
          </a:p>
        </p:txBody>
      </p:sp>
      <p:sp>
        <p:nvSpPr>
          <p:cNvPr id="6" name="Footer Placeholder 5">
            <a:extLst>
              <a:ext uri="{FF2B5EF4-FFF2-40B4-BE49-F238E27FC236}">
                <a16:creationId xmlns:a16="http://schemas.microsoft.com/office/drawing/2014/main" id="{4F6A152D-EFF2-B3AA-3F25-14E1136734A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0BD6032-FD7A-BFFD-9BE5-48EDBEFBD147}"/>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6292516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47F4D-4855-340E-03F3-4860885EC671}"/>
              </a:ext>
            </a:extLst>
          </p:cNvPr>
          <p:cNvSpPr>
            <a:spLocks noGrp="1"/>
          </p:cNvSpPr>
          <p:nvPr>
            <p:ph type="title"/>
          </p:nvPr>
        </p:nvSpPr>
        <p:spPr>
          <a:xfrm>
            <a:off x="1066800" y="963283"/>
            <a:ext cx="10096500" cy="916004"/>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D3CEB472-7426-C288-B5F6-0A1232DCED65}"/>
              </a:ext>
            </a:extLst>
          </p:cNvPr>
          <p:cNvSpPr>
            <a:spLocks noGrp="1"/>
          </p:cNvSpPr>
          <p:nvPr>
            <p:ph type="body" idx="1"/>
          </p:nvPr>
        </p:nvSpPr>
        <p:spPr>
          <a:xfrm>
            <a:off x="1066801" y="1879287"/>
            <a:ext cx="4739628" cy="582117"/>
          </a:xfrm>
        </p:spPr>
        <p:txBody>
          <a:bodyPr anchor="b">
            <a:noAutofit/>
          </a:bodyPr>
          <a:lstStyle>
            <a:lvl1pPr marL="0" indent="0">
              <a:buNone/>
              <a:defRPr sz="1400" b="1" cap="all" spc="25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3194F9C-B6FA-97C3-F618-0CF956CB53B2}"/>
              </a:ext>
            </a:extLst>
          </p:cNvPr>
          <p:cNvSpPr>
            <a:spLocks noGrp="1"/>
          </p:cNvSpPr>
          <p:nvPr>
            <p:ph sz="half" idx="2"/>
          </p:nvPr>
        </p:nvSpPr>
        <p:spPr>
          <a:xfrm>
            <a:off x="1066801" y="2505075"/>
            <a:ext cx="4739628" cy="33896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8F5665C-7910-AFA2-350F-42C06ED5AF47}"/>
              </a:ext>
            </a:extLst>
          </p:cNvPr>
          <p:cNvSpPr>
            <a:spLocks noGrp="1"/>
          </p:cNvSpPr>
          <p:nvPr>
            <p:ph type="body" sz="quarter" idx="3"/>
          </p:nvPr>
        </p:nvSpPr>
        <p:spPr>
          <a:xfrm>
            <a:off x="6400330" y="1879287"/>
            <a:ext cx="4762970" cy="582117"/>
          </a:xfrm>
        </p:spPr>
        <p:txBody>
          <a:bodyPr anchor="b">
            <a:noAutofit/>
          </a:bodyPr>
          <a:lstStyle>
            <a:lvl1pPr marL="0" indent="0">
              <a:buNone/>
              <a:defRPr sz="1400" b="1" cap="all" spc="25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D71352E-1DE0-F0CD-6F81-1D8FF59C2B0D}"/>
              </a:ext>
            </a:extLst>
          </p:cNvPr>
          <p:cNvSpPr>
            <a:spLocks noGrp="1"/>
          </p:cNvSpPr>
          <p:nvPr>
            <p:ph sz="quarter" idx="4"/>
          </p:nvPr>
        </p:nvSpPr>
        <p:spPr>
          <a:xfrm>
            <a:off x="6400330" y="2505075"/>
            <a:ext cx="4762970" cy="33896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D38F7E4-7D9E-4736-3269-4F0C46996125}"/>
              </a:ext>
            </a:extLst>
          </p:cNvPr>
          <p:cNvSpPr>
            <a:spLocks noGrp="1"/>
          </p:cNvSpPr>
          <p:nvPr>
            <p:ph type="dt" sz="half" idx="10"/>
          </p:nvPr>
        </p:nvSpPr>
        <p:spPr/>
        <p:txBody>
          <a:bodyPr/>
          <a:lstStyle/>
          <a:p>
            <a:fld id="{1E351CED-465B-40B5-ADCE-957C918F227B}" type="datetimeFigureOut">
              <a:rPr lang="en-US" smtClean="0"/>
              <a:t>11/20/2023</a:t>
            </a:fld>
            <a:endParaRPr lang="en-US"/>
          </a:p>
        </p:txBody>
      </p:sp>
      <p:sp>
        <p:nvSpPr>
          <p:cNvPr id="8" name="Footer Placeholder 7">
            <a:extLst>
              <a:ext uri="{FF2B5EF4-FFF2-40B4-BE49-F238E27FC236}">
                <a16:creationId xmlns:a16="http://schemas.microsoft.com/office/drawing/2014/main" id="{218386CF-9A84-8D2A-BC47-C951DD99492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980844D-FE1F-49E7-3BBD-527FB72ECD1D}"/>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41671010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EF691C-93A5-1364-00A9-A470C289F365}"/>
              </a:ext>
            </a:extLst>
          </p:cNvPr>
          <p:cNvSpPr>
            <a:spLocks noGrp="1"/>
          </p:cNvSpPr>
          <p:nvPr>
            <p:ph type="title"/>
          </p:nvPr>
        </p:nvSpPr>
        <p:spPr>
          <a:xfrm>
            <a:off x="1066800" y="1357223"/>
            <a:ext cx="8886884" cy="1043078"/>
          </a:xfrm>
        </p:spPr>
        <p:txBody>
          <a:bodyPr anchor="t"/>
          <a:lstStyle/>
          <a:p>
            <a:r>
              <a:rPr lang="en-US"/>
              <a:t>Click to edit Master title style</a:t>
            </a:r>
            <a:endParaRPr lang="en-US" dirty="0"/>
          </a:p>
        </p:txBody>
      </p:sp>
      <p:sp>
        <p:nvSpPr>
          <p:cNvPr id="3" name="Date Placeholder 2">
            <a:extLst>
              <a:ext uri="{FF2B5EF4-FFF2-40B4-BE49-F238E27FC236}">
                <a16:creationId xmlns:a16="http://schemas.microsoft.com/office/drawing/2014/main" id="{76E055BD-4154-B9D1-0B5B-B1E3A06B6B31}"/>
              </a:ext>
            </a:extLst>
          </p:cNvPr>
          <p:cNvSpPr>
            <a:spLocks noGrp="1"/>
          </p:cNvSpPr>
          <p:nvPr>
            <p:ph type="dt" sz="half" idx="10"/>
          </p:nvPr>
        </p:nvSpPr>
        <p:spPr/>
        <p:txBody>
          <a:bodyPr/>
          <a:lstStyle/>
          <a:p>
            <a:fld id="{1E351CED-465B-40B5-ADCE-957C918F227B}" type="datetimeFigureOut">
              <a:rPr lang="en-US" smtClean="0"/>
              <a:t>11/20/2023</a:t>
            </a:fld>
            <a:endParaRPr lang="en-US"/>
          </a:p>
        </p:txBody>
      </p:sp>
      <p:sp>
        <p:nvSpPr>
          <p:cNvPr id="4" name="Footer Placeholder 3">
            <a:extLst>
              <a:ext uri="{FF2B5EF4-FFF2-40B4-BE49-F238E27FC236}">
                <a16:creationId xmlns:a16="http://schemas.microsoft.com/office/drawing/2014/main" id="{0C2A9E4A-03D1-7A8B-233D-014A3248F0B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82CEFC4-D276-DF45-F395-F5BD2EA70114}"/>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25001970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12C0AD-76F4-FCE4-2717-0A9AA4351B6D}"/>
              </a:ext>
            </a:extLst>
          </p:cNvPr>
          <p:cNvSpPr>
            <a:spLocks noGrp="1"/>
          </p:cNvSpPr>
          <p:nvPr>
            <p:ph type="dt" sz="half" idx="10"/>
          </p:nvPr>
        </p:nvSpPr>
        <p:spPr/>
        <p:txBody>
          <a:bodyPr/>
          <a:lstStyle/>
          <a:p>
            <a:fld id="{1E351CED-465B-40B5-ADCE-957C918F227B}" type="datetimeFigureOut">
              <a:rPr lang="en-US" smtClean="0"/>
              <a:t>11/20/2023</a:t>
            </a:fld>
            <a:endParaRPr lang="en-US"/>
          </a:p>
        </p:txBody>
      </p:sp>
      <p:sp>
        <p:nvSpPr>
          <p:cNvPr id="3" name="Footer Placeholder 2">
            <a:extLst>
              <a:ext uri="{FF2B5EF4-FFF2-40B4-BE49-F238E27FC236}">
                <a16:creationId xmlns:a16="http://schemas.microsoft.com/office/drawing/2014/main" id="{BE83BB66-3F41-7F1D-5108-B3F679A88E6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FAA6DA0-07AE-4BE4-B82F-7936D0E3E37D}"/>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10120022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CBFB75-C953-0BD0-4E2E-717767426228}"/>
              </a:ext>
            </a:extLst>
          </p:cNvPr>
          <p:cNvSpPr>
            <a:spLocks noGrp="1"/>
          </p:cNvSpPr>
          <p:nvPr>
            <p:ph type="title"/>
          </p:nvPr>
        </p:nvSpPr>
        <p:spPr>
          <a:xfrm>
            <a:off x="1066800" y="770626"/>
            <a:ext cx="3705225" cy="1286774"/>
          </a:xfrm>
        </p:spPr>
        <p:txBody>
          <a:bodyPr anchor="b">
            <a:normAutofit/>
          </a:bodyPr>
          <a:lstStyle>
            <a:lvl1pPr>
              <a:defRPr sz="2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8E1AA52-60F3-40F2-673B-5848F4253FF0}"/>
              </a:ext>
            </a:extLst>
          </p:cNvPr>
          <p:cNvSpPr>
            <a:spLocks noGrp="1"/>
          </p:cNvSpPr>
          <p:nvPr>
            <p:ph idx="1"/>
          </p:nvPr>
        </p:nvSpPr>
        <p:spPr>
          <a:xfrm>
            <a:off x="5183188" y="1075426"/>
            <a:ext cx="5980112" cy="476837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F40167E8-C561-5A72-AED3-442F66DDEE31}"/>
              </a:ext>
            </a:extLst>
          </p:cNvPr>
          <p:cNvSpPr>
            <a:spLocks noGrp="1"/>
          </p:cNvSpPr>
          <p:nvPr>
            <p:ph type="body" sz="half" idx="2"/>
          </p:nvPr>
        </p:nvSpPr>
        <p:spPr>
          <a:xfrm>
            <a:off x="1066800" y="2057400"/>
            <a:ext cx="370522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FDBFED3-7CB3-1B8B-9504-13A121CAD015}"/>
              </a:ext>
            </a:extLst>
          </p:cNvPr>
          <p:cNvSpPr>
            <a:spLocks noGrp="1"/>
          </p:cNvSpPr>
          <p:nvPr>
            <p:ph type="dt" sz="half" idx="10"/>
          </p:nvPr>
        </p:nvSpPr>
        <p:spPr/>
        <p:txBody>
          <a:bodyPr/>
          <a:lstStyle/>
          <a:p>
            <a:fld id="{1E351CED-465B-40B5-ADCE-957C918F227B}" type="datetimeFigureOut">
              <a:rPr lang="en-US" smtClean="0"/>
              <a:t>11/20/2023</a:t>
            </a:fld>
            <a:endParaRPr lang="en-US"/>
          </a:p>
        </p:txBody>
      </p:sp>
      <p:sp>
        <p:nvSpPr>
          <p:cNvPr id="6" name="Footer Placeholder 5">
            <a:extLst>
              <a:ext uri="{FF2B5EF4-FFF2-40B4-BE49-F238E27FC236}">
                <a16:creationId xmlns:a16="http://schemas.microsoft.com/office/drawing/2014/main" id="{152456C9-19A0-4441-B1AF-B7AFBF642F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A8898EA-84CC-411C-0012-D314953696B9}"/>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5300918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C1E10-1458-2553-05B4-313F7E26D210}"/>
              </a:ext>
            </a:extLst>
          </p:cNvPr>
          <p:cNvSpPr>
            <a:spLocks noGrp="1"/>
          </p:cNvSpPr>
          <p:nvPr>
            <p:ph type="title"/>
          </p:nvPr>
        </p:nvSpPr>
        <p:spPr>
          <a:xfrm>
            <a:off x="1066800" y="782128"/>
            <a:ext cx="3705225" cy="1275272"/>
          </a:xfrm>
        </p:spPr>
        <p:txBody>
          <a:bodyPr anchor="b">
            <a:normAutofit/>
          </a:bodyPr>
          <a:lstStyle>
            <a:lvl1pPr>
              <a:defRPr sz="28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43C0F677-F177-6DED-1920-685B9D9FF254}"/>
              </a:ext>
            </a:extLst>
          </p:cNvPr>
          <p:cNvSpPr>
            <a:spLocks noGrp="1"/>
          </p:cNvSpPr>
          <p:nvPr>
            <p:ph type="pic" idx="1"/>
          </p:nvPr>
        </p:nvSpPr>
        <p:spPr>
          <a:xfrm>
            <a:off x="5183188" y="1143000"/>
            <a:ext cx="5980112" cy="4572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BC4D1CB1-2109-480E-8904-4077C94D6E7D}"/>
              </a:ext>
            </a:extLst>
          </p:cNvPr>
          <p:cNvSpPr>
            <a:spLocks noGrp="1"/>
          </p:cNvSpPr>
          <p:nvPr>
            <p:ph type="body" sz="half" idx="2"/>
          </p:nvPr>
        </p:nvSpPr>
        <p:spPr>
          <a:xfrm>
            <a:off x="1066800" y="2057400"/>
            <a:ext cx="3705225" cy="36576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B0DB38-7CB9-2140-BC21-6D2E7DD0B6B5}"/>
              </a:ext>
            </a:extLst>
          </p:cNvPr>
          <p:cNvSpPr>
            <a:spLocks noGrp="1"/>
          </p:cNvSpPr>
          <p:nvPr>
            <p:ph type="dt" sz="half" idx="10"/>
          </p:nvPr>
        </p:nvSpPr>
        <p:spPr/>
        <p:txBody>
          <a:bodyPr/>
          <a:lstStyle/>
          <a:p>
            <a:fld id="{1E351CED-465B-40B5-ADCE-957C918F227B}" type="datetimeFigureOut">
              <a:rPr lang="en-US" smtClean="0"/>
              <a:t>11/20/2023</a:t>
            </a:fld>
            <a:endParaRPr lang="en-US"/>
          </a:p>
        </p:txBody>
      </p:sp>
      <p:sp>
        <p:nvSpPr>
          <p:cNvPr id="6" name="Footer Placeholder 5">
            <a:extLst>
              <a:ext uri="{FF2B5EF4-FFF2-40B4-BE49-F238E27FC236}">
                <a16:creationId xmlns:a16="http://schemas.microsoft.com/office/drawing/2014/main" id="{C7B448AD-3B1D-4B5E-CAB9-BB5FD2CDEBC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BEEF53D-CF5A-87A2-E973-3B8CCDEBAA2B}"/>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32421464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21F4A25-A386-9574-775C-E5E5F9FC352A}"/>
              </a:ext>
            </a:extLst>
          </p:cNvPr>
          <p:cNvSpPr>
            <a:spLocks noGrp="1"/>
          </p:cNvSpPr>
          <p:nvPr>
            <p:ph type="title"/>
          </p:nvPr>
        </p:nvSpPr>
        <p:spPr>
          <a:xfrm>
            <a:off x="1066800" y="936841"/>
            <a:ext cx="8886884" cy="953669"/>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4F7885F-2B7B-74DB-9996-E0ACEBC9DB25}"/>
              </a:ext>
            </a:extLst>
          </p:cNvPr>
          <p:cNvSpPr>
            <a:spLocks noGrp="1"/>
          </p:cNvSpPr>
          <p:nvPr>
            <p:ph type="body" idx="1"/>
          </p:nvPr>
        </p:nvSpPr>
        <p:spPr>
          <a:xfrm>
            <a:off x="1069848" y="2139696"/>
            <a:ext cx="8883836" cy="36776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6804F519-BA47-2B81-CC1C-7E1F119EC69E}"/>
              </a:ext>
            </a:extLst>
          </p:cNvPr>
          <p:cNvSpPr>
            <a:spLocks noGrp="1"/>
          </p:cNvSpPr>
          <p:nvPr>
            <p:ph type="dt" sz="half" idx="2"/>
          </p:nvPr>
        </p:nvSpPr>
        <p:spPr>
          <a:xfrm rot="5400000">
            <a:off x="10477379" y="4629744"/>
            <a:ext cx="2653508" cy="365125"/>
          </a:xfrm>
          <a:prstGeom prst="rect">
            <a:avLst/>
          </a:prstGeom>
        </p:spPr>
        <p:txBody>
          <a:bodyPr vert="horz" lIns="91440" tIns="45720" rIns="91440" bIns="45720" rtlCol="0" anchor="ctr"/>
          <a:lstStyle>
            <a:lvl1pPr algn="r">
              <a:defRPr sz="900">
                <a:solidFill>
                  <a:schemeClr val="tx1"/>
                </a:solidFill>
              </a:defRPr>
            </a:lvl1pPr>
          </a:lstStyle>
          <a:p>
            <a:fld id="{1E351CED-465B-40B5-ADCE-957C918F227B}" type="datetimeFigureOut">
              <a:rPr lang="en-US" smtClean="0"/>
              <a:t>11/20/2023</a:t>
            </a:fld>
            <a:endParaRPr lang="en-US"/>
          </a:p>
        </p:txBody>
      </p:sp>
      <p:sp>
        <p:nvSpPr>
          <p:cNvPr id="5" name="Footer Placeholder 4">
            <a:extLst>
              <a:ext uri="{FF2B5EF4-FFF2-40B4-BE49-F238E27FC236}">
                <a16:creationId xmlns:a16="http://schemas.microsoft.com/office/drawing/2014/main" id="{BE952D7B-C352-1630-4C3D-7D5983C04D4A}"/>
              </a:ext>
            </a:extLst>
          </p:cNvPr>
          <p:cNvSpPr>
            <a:spLocks noGrp="1"/>
          </p:cNvSpPr>
          <p:nvPr>
            <p:ph type="ftr" sz="quarter" idx="3"/>
          </p:nvPr>
        </p:nvSpPr>
        <p:spPr>
          <a:xfrm>
            <a:off x="8610602" y="6318446"/>
            <a:ext cx="2743198" cy="365125"/>
          </a:xfrm>
          <a:prstGeom prst="rect">
            <a:avLst/>
          </a:prstGeom>
        </p:spPr>
        <p:txBody>
          <a:bodyPr vert="horz" lIns="91440" tIns="45720" rIns="91440" bIns="45720" rtlCol="0" anchor="ctr"/>
          <a:lstStyle>
            <a:lvl1pPr algn="r">
              <a:defRPr sz="90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F96E04F0-DF9B-480B-CC46-BAE7A81FB7E6}"/>
              </a:ext>
            </a:extLst>
          </p:cNvPr>
          <p:cNvSpPr>
            <a:spLocks noGrp="1"/>
          </p:cNvSpPr>
          <p:nvPr>
            <p:ph type="sldNum" sz="quarter" idx="4"/>
          </p:nvPr>
        </p:nvSpPr>
        <p:spPr>
          <a:xfrm>
            <a:off x="11353800" y="6318446"/>
            <a:ext cx="615696" cy="365125"/>
          </a:xfrm>
          <a:prstGeom prst="rect">
            <a:avLst/>
          </a:prstGeom>
        </p:spPr>
        <p:txBody>
          <a:bodyPr vert="horz" lIns="91440" tIns="45720" rIns="91440" bIns="45720" rtlCol="0" anchor="ctr"/>
          <a:lstStyle>
            <a:lvl1pPr algn="r">
              <a:defRPr sz="1600" b="1">
                <a:solidFill>
                  <a:schemeClr val="tx1"/>
                </a:solidFill>
              </a:defRPr>
            </a:lvl1pPr>
          </a:lstStyle>
          <a:p>
            <a:fld id="{5A33CB2A-1702-4C1D-9CC4-8D472D39F19E}" type="slidenum">
              <a:rPr lang="en-US" smtClean="0"/>
              <a:t>‹#›</a:t>
            </a:fld>
            <a:endParaRPr lang="en-US"/>
          </a:p>
        </p:txBody>
      </p:sp>
    </p:spTree>
    <p:extLst>
      <p:ext uri="{BB962C8B-B14F-4D97-AF65-F5344CB8AC3E}">
        <p14:creationId xmlns:p14="http://schemas.microsoft.com/office/powerpoint/2010/main" val="106006555"/>
      </p:ext>
    </p:extLst>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2" r:id="rId6"/>
    <p:sldLayoutId id="2147483688" r:id="rId7"/>
    <p:sldLayoutId id="2147483689" r:id="rId8"/>
    <p:sldLayoutId id="2147483690" r:id="rId9"/>
    <p:sldLayoutId id="2147483691" r:id="rId10"/>
    <p:sldLayoutId id="2147483693" r:id="rId11"/>
  </p:sldLayoutIdLst>
  <p:txStyles>
    <p:titleStyle>
      <a:lvl1pPr algn="l" defTabSz="914400" rtl="0" eaLnBrk="1" latinLnBrk="0" hangingPunct="1">
        <a:lnSpc>
          <a:spcPct val="90000"/>
        </a:lnSpc>
        <a:spcBef>
          <a:spcPct val="0"/>
        </a:spcBef>
        <a:buNone/>
        <a:defRPr sz="3200" b="1"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548640" indent="-228600" algn="l" defTabSz="914400" rtl="0" eaLnBrk="1" latinLnBrk="0" hangingPunct="1">
        <a:lnSpc>
          <a:spcPct val="120000"/>
        </a:lnSpc>
        <a:spcBef>
          <a:spcPts val="500"/>
        </a:spcBef>
        <a:buFont typeface="Neue Haas Grotesk Text Pro" panose="020B0504020202020204" pitchFamily="34" charset="0"/>
        <a:buChar char="–"/>
        <a:defRPr sz="1600" kern="1200">
          <a:solidFill>
            <a:schemeClr val="tx1"/>
          </a:solidFill>
          <a:latin typeface="+mn-lt"/>
          <a:ea typeface="+mn-ea"/>
          <a:cs typeface="+mn-cs"/>
        </a:defRPr>
      </a:lvl2pPr>
      <a:lvl3pPr marL="77724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914400" indent="-228600" algn="l" defTabSz="914400" rtl="0" eaLnBrk="1" latinLnBrk="0" hangingPunct="1">
        <a:lnSpc>
          <a:spcPct val="120000"/>
        </a:lnSpc>
        <a:spcBef>
          <a:spcPts val="500"/>
        </a:spcBef>
        <a:buFont typeface="Neue Haas Grotesk Text Pro" panose="020B0504020202020204" pitchFamily="34" charset="0"/>
        <a:buChar char="–"/>
        <a:defRPr sz="1200" kern="1200">
          <a:solidFill>
            <a:schemeClr val="tx1"/>
          </a:solidFill>
          <a:latin typeface="+mn-lt"/>
          <a:ea typeface="+mn-ea"/>
          <a:cs typeface="+mn-cs"/>
        </a:defRPr>
      </a:lvl4pPr>
      <a:lvl5pPr marL="109728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 name="Rectangle 8">
            <a:extLst>
              <a:ext uri="{FF2B5EF4-FFF2-40B4-BE49-F238E27FC236}">
                <a16:creationId xmlns:a16="http://schemas.microsoft.com/office/drawing/2014/main" id="{C4F049F8-87E1-403E-2A50-2F4544BF85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Freeform: Shape 10">
            <a:extLst>
              <a:ext uri="{FF2B5EF4-FFF2-40B4-BE49-F238E27FC236}">
                <a16:creationId xmlns:a16="http://schemas.microsoft.com/office/drawing/2014/main" id="{DD29B6E1-6E86-A1A0-2491-E5B84B3AAD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540000" flipH="1">
            <a:off x="1035555" y="1445436"/>
            <a:ext cx="11191887" cy="5509960"/>
          </a:xfrm>
          <a:custGeom>
            <a:avLst/>
            <a:gdLst>
              <a:gd name="connsiteX0" fmla="*/ 75794 w 11191887"/>
              <a:gd name="connsiteY0" fmla="*/ 5509960 h 5509960"/>
              <a:gd name="connsiteX1" fmla="*/ 11191887 w 11191887"/>
              <a:gd name="connsiteY1" fmla="*/ 5315928 h 5509960"/>
              <a:gd name="connsiteX2" fmla="*/ 5163097 w 11191887"/>
              <a:gd name="connsiteY2" fmla="*/ 753031 h 5509960"/>
              <a:gd name="connsiteX3" fmla="*/ 5078820 w 11191887"/>
              <a:gd name="connsiteY3" fmla="*/ 692507 h 5509960"/>
              <a:gd name="connsiteX4" fmla="*/ 2926071 w 11191887"/>
              <a:gd name="connsiteY4" fmla="*/ 1150 h 5509960"/>
              <a:gd name="connsiteX5" fmla="*/ 2692814 w 11191887"/>
              <a:gd name="connsiteY5" fmla="*/ 2336 h 5509960"/>
              <a:gd name="connsiteX6" fmla="*/ 95718 w 11191887"/>
              <a:gd name="connsiteY6" fmla="*/ 1073885 h 5509960"/>
              <a:gd name="connsiteX7" fmla="*/ 0 w 11191887"/>
              <a:gd name="connsiteY7" fmla="*/ 1167726 h 5509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191887" h="5509960">
                <a:moveTo>
                  <a:pt x="75794" y="5509960"/>
                </a:moveTo>
                <a:lnTo>
                  <a:pt x="11191887" y="5315928"/>
                </a:lnTo>
                <a:lnTo>
                  <a:pt x="5163097" y="753031"/>
                </a:lnTo>
                <a:lnTo>
                  <a:pt x="5078820" y="692507"/>
                </a:lnTo>
                <a:cubicBezTo>
                  <a:pt x="4421358" y="245206"/>
                  <a:pt x="3672983" y="19009"/>
                  <a:pt x="2926071" y="1150"/>
                </a:cubicBezTo>
                <a:cubicBezTo>
                  <a:pt x="2848268" y="-711"/>
                  <a:pt x="2770480" y="-310"/>
                  <a:pt x="2692814" y="2336"/>
                </a:cubicBezTo>
                <a:cubicBezTo>
                  <a:pt x="1746244" y="34591"/>
                  <a:pt x="817542" y="400481"/>
                  <a:pt x="95718" y="1073885"/>
                </a:cubicBezTo>
                <a:lnTo>
                  <a:pt x="0" y="1167726"/>
                </a:lnTo>
                <a:close/>
              </a:path>
            </a:pathLst>
          </a:custGeom>
          <a:gradFill>
            <a:gsLst>
              <a:gs pos="23000">
                <a:schemeClr val="bg2">
                  <a:alpha val="68000"/>
                </a:schemeClr>
              </a:gs>
              <a:gs pos="100000">
                <a:schemeClr val="accent1">
                  <a:lumMod val="60000"/>
                  <a:lumOff val="40000"/>
                  <a:alpha val="7800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D3A5F972-1959-2EF9-DA39-0319862F9A92}"/>
              </a:ext>
            </a:extLst>
          </p:cNvPr>
          <p:cNvSpPr>
            <a:spLocks noGrp="1"/>
          </p:cNvSpPr>
          <p:nvPr>
            <p:ph type="ctrTitle"/>
          </p:nvPr>
        </p:nvSpPr>
        <p:spPr>
          <a:xfrm>
            <a:off x="735106" y="2312377"/>
            <a:ext cx="10721788" cy="1245391"/>
          </a:xfrm>
        </p:spPr>
        <p:txBody>
          <a:bodyPr>
            <a:normAutofit fontScale="90000"/>
          </a:bodyPr>
          <a:lstStyle/>
          <a:p>
            <a:pPr algn="ctr"/>
            <a:r>
              <a:rPr lang="en-IN" sz="4800" dirty="0"/>
              <a:t>Machine Learning Driven </a:t>
            </a:r>
            <a:r>
              <a:rPr lang="en-IN" sz="4800" dirty="0" err="1"/>
              <a:t>Anemia</a:t>
            </a:r>
            <a:r>
              <a:rPr lang="en-IN" sz="4800" dirty="0"/>
              <a:t> Identification and Classification System</a:t>
            </a:r>
          </a:p>
        </p:txBody>
      </p:sp>
      <p:sp>
        <p:nvSpPr>
          <p:cNvPr id="3" name="Subtitle 2">
            <a:extLst>
              <a:ext uri="{FF2B5EF4-FFF2-40B4-BE49-F238E27FC236}">
                <a16:creationId xmlns:a16="http://schemas.microsoft.com/office/drawing/2014/main" id="{9858ECBC-18D2-157E-A053-C0F251FFD984}"/>
              </a:ext>
            </a:extLst>
          </p:cNvPr>
          <p:cNvSpPr>
            <a:spLocks noGrp="1"/>
          </p:cNvSpPr>
          <p:nvPr>
            <p:ph type="subTitle" idx="1"/>
          </p:nvPr>
        </p:nvSpPr>
        <p:spPr>
          <a:xfrm>
            <a:off x="3355040" y="4828717"/>
            <a:ext cx="5481920" cy="1674690"/>
          </a:xfrm>
        </p:spPr>
        <p:txBody>
          <a:bodyPr>
            <a:normAutofit fontScale="85000" lnSpcReduction="20000"/>
          </a:bodyPr>
          <a:lstStyle/>
          <a:p>
            <a:r>
              <a:rPr lang="en-US" sz="2200" spc="92" dirty="0">
                <a:solidFill>
                  <a:srgbClr val="2A2F39"/>
                </a:solidFill>
                <a:latin typeface="Telegraf Bold"/>
              </a:rPr>
              <a:t>ANISH MUKHERJEE		       </a:t>
            </a:r>
            <a:r>
              <a:rPr lang="en-US" sz="2200" dirty="0">
                <a:solidFill>
                  <a:srgbClr val="2A2F39"/>
                </a:solidFill>
                <a:latin typeface="Garet"/>
              </a:rPr>
              <a:t>20CO074</a:t>
            </a:r>
            <a:endParaRPr lang="en-US" sz="2200" spc="92" dirty="0">
              <a:solidFill>
                <a:srgbClr val="2A2F39"/>
              </a:solidFill>
              <a:latin typeface="Telegraf Bold"/>
            </a:endParaRPr>
          </a:p>
          <a:p>
            <a:r>
              <a:rPr lang="en-US" sz="2200" spc="92" dirty="0">
                <a:solidFill>
                  <a:srgbClr val="2A2F39"/>
                </a:solidFill>
                <a:latin typeface="Telegraf Bold"/>
              </a:rPr>
              <a:t>TANMAY PARKAR                                   </a:t>
            </a:r>
            <a:r>
              <a:rPr lang="en-US" sz="2200" dirty="0">
                <a:solidFill>
                  <a:srgbClr val="2A2F39"/>
                </a:solidFill>
                <a:latin typeface="Garet"/>
              </a:rPr>
              <a:t>20CO087</a:t>
            </a:r>
            <a:endParaRPr lang="en-US" sz="2200" spc="92" dirty="0">
              <a:solidFill>
                <a:srgbClr val="2A2F39"/>
              </a:solidFill>
              <a:latin typeface="Telegraf Bold"/>
            </a:endParaRPr>
          </a:p>
          <a:p>
            <a:r>
              <a:rPr lang="en-US" sz="2200" spc="92" dirty="0">
                <a:solidFill>
                  <a:srgbClr val="2A2F39"/>
                </a:solidFill>
                <a:latin typeface="Telegraf Bold"/>
              </a:rPr>
              <a:t>ASHUTOSH SATHE                                 </a:t>
            </a:r>
            <a:r>
              <a:rPr lang="en-US" sz="2200" dirty="0">
                <a:solidFill>
                  <a:srgbClr val="2A2F39"/>
                </a:solidFill>
                <a:latin typeface="Garet"/>
              </a:rPr>
              <a:t>20CO111</a:t>
            </a:r>
            <a:endParaRPr lang="en-US" sz="2200" spc="92" dirty="0">
              <a:solidFill>
                <a:srgbClr val="2A2F39"/>
              </a:solidFill>
              <a:latin typeface="Telegraf Bold"/>
            </a:endParaRPr>
          </a:p>
          <a:p>
            <a:r>
              <a:rPr lang="en-US" sz="2200" spc="92" dirty="0">
                <a:solidFill>
                  <a:srgbClr val="2A2F39"/>
                </a:solidFill>
                <a:latin typeface="Telegraf Bold"/>
              </a:rPr>
              <a:t>PRATHAMESH PATIL                              </a:t>
            </a:r>
            <a:r>
              <a:rPr lang="en-US" sz="2200" dirty="0">
                <a:solidFill>
                  <a:srgbClr val="2A2F39"/>
                </a:solidFill>
                <a:latin typeface="Garet"/>
              </a:rPr>
              <a:t>20CO090</a:t>
            </a:r>
            <a:endParaRPr lang="en-US" sz="2200" spc="92" dirty="0">
              <a:solidFill>
                <a:srgbClr val="2A2F39"/>
              </a:solidFill>
              <a:latin typeface="Telegraf Bold"/>
            </a:endParaRPr>
          </a:p>
          <a:p>
            <a:pPr algn="r"/>
            <a:endParaRPr lang="en-IN" dirty="0"/>
          </a:p>
        </p:txBody>
      </p:sp>
      <p:sp>
        <p:nvSpPr>
          <p:cNvPr id="6" name="Freeform 4">
            <a:extLst>
              <a:ext uri="{FF2B5EF4-FFF2-40B4-BE49-F238E27FC236}">
                <a16:creationId xmlns:a16="http://schemas.microsoft.com/office/drawing/2014/main" id="{915C2F86-7B4F-4417-9D46-14113C6323F7}"/>
              </a:ext>
            </a:extLst>
          </p:cNvPr>
          <p:cNvSpPr/>
          <p:nvPr/>
        </p:nvSpPr>
        <p:spPr>
          <a:xfrm>
            <a:off x="3093635" y="127935"/>
            <a:ext cx="6004730" cy="2216295"/>
          </a:xfrm>
          <a:custGeom>
            <a:avLst/>
            <a:gdLst/>
            <a:ahLst/>
            <a:cxnLst/>
            <a:rect l="l" t="t" r="r" b="b"/>
            <a:pathLst>
              <a:path w="6004730" h="2401892">
                <a:moveTo>
                  <a:pt x="0" y="0"/>
                </a:moveTo>
                <a:lnTo>
                  <a:pt x="6004730" y="0"/>
                </a:lnTo>
                <a:lnTo>
                  <a:pt x="6004730" y="2401892"/>
                </a:lnTo>
                <a:lnTo>
                  <a:pt x="0" y="2401892"/>
                </a:lnTo>
                <a:lnTo>
                  <a:pt x="0" y="0"/>
                </a:lnTo>
                <a:close/>
              </a:path>
            </a:pathLst>
          </a:custGeom>
          <a:blipFill>
            <a:blip r:embed="rId2"/>
            <a:stretch>
              <a:fillRect/>
            </a:stretch>
          </a:blipFill>
        </p:spPr>
        <p:txBody>
          <a:bodyPr/>
          <a:lstStyle/>
          <a:p>
            <a:endParaRPr lang="en-IN"/>
          </a:p>
        </p:txBody>
      </p:sp>
      <p:sp>
        <p:nvSpPr>
          <p:cNvPr id="4" name="TextBox 3">
            <a:extLst>
              <a:ext uri="{FF2B5EF4-FFF2-40B4-BE49-F238E27FC236}">
                <a16:creationId xmlns:a16="http://schemas.microsoft.com/office/drawing/2014/main" id="{4771A019-94B9-4970-A78F-BABD784D3BD2}"/>
              </a:ext>
            </a:extLst>
          </p:cNvPr>
          <p:cNvSpPr txBox="1"/>
          <p:nvPr/>
        </p:nvSpPr>
        <p:spPr>
          <a:xfrm>
            <a:off x="1273222" y="3740100"/>
            <a:ext cx="10116932" cy="923330"/>
          </a:xfrm>
          <a:prstGeom prst="rect">
            <a:avLst/>
          </a:prstGeom>
          <a:noFill/>
        </p:spPr>
        <p:txBody>
          <a:bodyPr wrap="square" lIns="91440" tIns="45720" rIns="91440" bIns="45720" rtlCol="0" anchor="t">
            <a:spAutoFit/>
          </a:bodyPr>
          <a:lstStyle/>
          <a:p>
            <a:pPr lvl="1" algn="just"/>
            <a:r>
              <a:rPr lang="en-US" spc="92" dirty="0" err="1">
                <a:solidFill>
                  <a:srgbClr val="2A2F39"/>
                </a:solidFill>
                <a:latin typeface="Telegraf Bold"/>
              </a:rPr>
              <a:t>Guide:Prof</a:t>
            </a:r>
            <a:r>
              <a:rPr lang="en-US" spc="92" dirty="0">
                <a:solidFill>
                  <a:srgbClr val="2A2F39"/>
                </a:solidFill>
                <a:latin typeface="Telegraf Bold"/>
              </a:rPr>
              <a:t>. S.G. </a:t>
            </a:r>
            <a:r>
              <a:rPr lang="en-US" spc="92" dirty="0" err="1">
                <a:solidFill>
                  <a:srgbClr val="2A2F39"/>
                </a:solidFill>
                <a:latin typeface="Telegraf Bold"/>
              </a:rPr>
              <a:t>Dhengre</a:t>
            </a:r>
            <a:r>
              <a:rPr lang="en-US" spc="92" dirty="0">
                <a:solidFill>
                  <a:srgbClr val="2A2F39"/>
                </a:solidFill>
                <a:latin typeface="Telegraf Bold"/>
              </a:rPr>
              <a:t>                                             </a:t>
            </a:r>
            <a:r>
              <a:rPr lang="en-US" spc="92" dirty="0">
                <a:solidFill>
                  <a:srgbClr val="2A2F39"/>
                </a:solidFill>
                <a:ea typeface="+mn-lt"/>
                <a:cs typeface="+mn-lt"/>
              </a:rPr>
              <a:t>HOD: Dr. S. V. Athawale</a:t>
            </a:r>
            <a:endParaRPr lang="en-US" dirty="0"/>
          </a:p>
          <a:p>
            <a:pPr lvl="1" algn="just"/>
            <a:endParaRPr lang="en-US" spc="92" dirty="0">
              <a:solidFill>
                <a:srgbClr val="2A2F39"/>
              </a:solidFill>
              <a:ea typeface="+mn-lt"/>
              <a:cs typeface="+mn-lt"/>
            </a:endParaRPr>
          </a:p>
          <a:p>
            <a:pPr lvl="1" algn="ctr"/>
            <a:r>
              <a:rPr lang="en-US" dirty="0">
                <a:ea typeface="+mn-lt"/>
                <a:cs typeface="+mn-lt"/>
              </a:rPr>
              <a:t>Project Coordinators: S. R. </a:t>
            </a:r>
            <a:r>
              <a:rPr lang="en-US" dirty="0" err="1">
                <a:ea typeface="+mn-lt"/>
                <a:cs typeface="+mn-lt"/>
              </a:rPr>
              <a:t>Nalamwar</a:t>
            </a:r>
            <a:r>
              <a:rPr lang="en-US" dirty="0">
                <a:ea typeface="+mn-lt"/>
                <a:cs typeface="+mn-lt"/>
              </a:rPr>
              <a:t>, V. V. Navale </a:t>
            </a:r>
          </a:p>
        </p:txBody>
      </p:sp>
    </p:spTree>
    <p:extLst>
      <p:ext uri="{BB962C8B-B14F-4D97-AF65-F5344CB8AC3E}">
        <p14:creationId xmlns:p14="http://schemas.microsoft.com/office/powerpoint/2010/main" val="17282321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79AE6A-CD2D-4096-8319-65628BFFD625}"/>
              </a:ext>
            </a:extLst>
          </p:cNvPr>
          <p:cNvSpPr>
            <a:spLocks noGrp="1"/>
          </p:cNvSpPr>
          <p:nvPr>
            <p:ph type="title"/>
          </p:nvPr>
        </p:nvSpPr>
        <p:spPr/>
        <p:txBody>
          <a:bodyPr>
            <a:normAutofit fontScale="90000"/>
          </a:bodyPr>
          <a:lstStyle/>
          <a:p>
            <a:r>
              <a:rPr lang="en-US" dirty="0"/>
              <a:t>FUNCTIONAL AND NON-FUNCTIONAL REQUIREMENTS</a:t>
            </a:r>
            <a:endParaRPr lang="en-IN" dirty="0"/>
          </a:p>
        </p:txBody>
      </p:sp>
      <p:sp>
        <p:nvSpPr>
          <p:cNvPr id="3" name="Content Placeholder 2">
            <a:extLst>
              <a:ext uri="{FF2B5EF4-FFF2-40B4-BE49-F238E27FC236}">
                <a16:creationId xmlns:a16="http://schemas.microsoft.com/office/drawing/2014/main" id="{84932065-D29A-4D00-A74D-2FD4DE7A01A1}"/>
              </a:ext>
            </a:extLst>
          </p:cNvPr>
          <p:cNvSpPr>
            <a:spLocks noGrp="1"/>
          </p:cNvSpPr>
          <p:nvPr>
            <p:ph idx="1"/>
          </p:nvPr>
        </p:nvSpPr>
        <p:spPr>
          <a:xfrm>
            <a:off x="1069848" y="2139696"/>
            <a:ext cx="8883836" cy="4314892"/>
          </a:xfrm>
        </p:spPr>
        <p:txBody>
          <a:bodyPr/>
          <a:lstStyle/>
          <a:p>
            <a:pPr>
              <a:defRPr/>
            </a:pPr>
            <a:r>
              <a:rPr lang="en-US" sz="2400" dirty="0">
                <a:solidFill>
                  <a:srgbClr val="000000"/>
                </a:solidFill>
                <a:latin typeface="Neue Haas Grotesk Text Pro"/>
              </a:rPr>
              <a:t>Functional</a:t>
            </a:r>
          </a:p>
          <a:p>
            <a:pPr lvl="1">
              <a:spcBef>
                <a:spcPts val="1000"/>
              </a:spcBef>
              <a:defRPr/>
            </a:pPr>
            <a:r>
              <a:rPr kumimoji="0" lang="en-US" sz="2000" b="0" i="0" u="none" strike="noStrike" kern="1200" cap="none" spc="0" normalizeH="0" baseline="0" noProof="0" dirty="0">
                <a:ln>
                  <a:noFill/>
                </a:ln>
                <a:solidFill>
                  <a:srgbClr val="000000"/>
                </a:solidFill>
                <a:effectLst/>
                <a:uLnTx/>
                <a:uFillTx/>
                <a:latin typeface="Neue Haas Grotesk Text Pro"/>
                <a:ea typeface="+mn-ea"/>
                <a:cs typeface="+mn-cs"/>
              </a:rPr>
              <a:t>User Interface</a:t>
            </a:r>
          </a:p>
          <a:p>
            <a:pPr lvl="1"/>
            <a:r>
              <a:rPr lang="en-US" sz="2000" dirty="0"/>
              <a:t>Login System</a:t>
            </a:r>
          </a:p>
          <a:p>
            <a:pPr lvl="1"/>
            <a:r>
              <a:rPr lang="en-US" sz="2000" dirty="0"/>
              <a:t>Image Upload</a:t>
            </a:r>
          </a:p>
          <a:p>
            <a:pPr lvl="1"/>
            <a:r>
              <a:rPr lang="en-US" sz="2000" dirty="0"/>
              <a:t>Anemia Identification</a:t>
            </a:r>
          </a:p>
          <a:p>
            <a:pPr lvl="1"/>
            <a:r>
              <a:rPr lang="en-US" sz="2000" dirty="0"/>
              <a:t>Anemia Classification</a:t>
            </a:r>
          </a:p>
          <a:p>
            <a:pPr lvl="1"/>
            <a:r>
              <a:rPr lang="en-US" sz="2000" dirty="0"/>
              <a:t>Monitoring and Reporting</a:t>
            </a:r>
          </a:p>
          <a:p>
            <a:pPr lvl="1"/>
            <a:r>
              <a:rPr lang="en-US" sz="2000" dirty="0"/>
              <a:t>Medical Feedback</a:t>
            </a:r>
          </a:p>
          <a:p>
            <a:endParaRPr lang="en-US" sz="2200" dirty="0"/>
          </a:p>
          <a:p>
            <a:endParaRPr lang="en-US" sz="2200" dirty="0"/>
          </a:p>
          <a:p>
            <a:endParaRPr lang="en-IN" dirty="0"/>
          </a:p>
        </p:txBody>
      </p:sp>
    </p:spTree>
    <p:extLst>
      <p:ext uri="{BB962C8B-B14F-4D97-AF65-F5344CB8AC3E}">
        <p14:creationId xmlns:p14="http://schemas.microsoft.com/office/powerpoint/2010/main" val="5405488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BD50BD-6C6B-42DF-A0B8-2B00C7E8ED6C}"/>
              </a:ext>
            </a:extLst>
          </p:cNvPr>
          <p:cNvSpPr>
            <a:spLocks noGrp="1"/>
          </p:cNvSpPr>
          <p:nvPr>
            <p:ph type="title"/>
          </p:nvPr>
        </p:nvSpPr>
        <p:spPr/>
        <p:txBody>
          <a:bodyPr>
            <a:normAutofit fontScale="90000"/>
          </a:bodyPr>
          <a:lstStyle/>
          <a:p>
            <a:r>
              <a:rPr lang="en-US" dirty="0"/>
              <a:t>FUNCTIONAL AND NON-FUNCTIONAL REQUIREMENTS</a:t>
            </a:r>
            <a:endParaRPr lang="en-IN" dirty="0"/>
          </a:p>
        </p:txBody>
      </p:sp>
      <p:sp>
        <p:nvSpPr>
          <p:cNvPr id="3" name="Content Placeholder 2">
            <a:extLst>
              <a:ext uri="{FF2B5EF4-FFF2-40B4-BE49-F238E27FC236}">
                <a16:creationId xmlns:a16="http://schemas.microsoft.com/office/drawing/2014/main" id="{7C8587C6-B999-4B61-87E9-A7DCCFFFEC4F}"/>
              </a:ext>
            </a:extLst>
          </p:cNvPr>
          <p:cNvSpPr>
            <a:spLocks noGrp="1"/>
          </p:cNvSpPr>
          <p:nvPr>
            <p:ph idx="1"/>
          </p:nvPr>
        </p:nvSpPr>
        <p:spPr/>
        <p:txBody>
          <a:bodyPr/>
          <a:lstStyle/>
          <a:p>
            <a:r>
              <a:rPr lang="en-US" sz="2400" dirty="0"/>
              <a:t>Non-Functional</a:t>
            </a:r>
          </a:p>
          <a:p>
            <a:pPr lvl="1"/>
            <a:r>
              <a:rPr lang="en-IN" sz="2000" dirty="0"/>
              <a:t>Accuracy &amp; Performance</a:t>
            </a:r>
          </a:p>
          <a:p>
            <a:pPr lvl="1"/>
            <a:r>
              <a:rPr lang="en-IN" sz="2000" dirty="0"/>
              <a:t>Fairness</a:t>
            </a:r>
          </a:p>
          <a:p>
            <a:pPr lvl="1"/>
            <a:r>
              <a:rPr lang="en-IN" sz="2000" dirty="0"/>
              <a:t>Bias</a:t>
            </a:r>
          </a:p>
          <a:p>
            <a:pPr lvl="1"/>
            <a:r>
              <a:rPr lang="en-IN" sz="2000" dirty="0"/>
              <a:t>Flexibility</a:t>
            </a:r>
          </a:p>
          <a:p>
            <a:pPr lvl="1"/>
            <a:r>
              <a:rPr lang="en-IN" sz="2000" dirty="0"/>
              <a:t>Transparency</a:t>
            </a:r>
          </a:p>
          <a:p>
            <a:pPr lvl="1"/>
            <a:r>
              <a:rPr lang="en-IN" sz="2000" dirty="0"/>
              <a:t>Security &amp; Privacy</a:t>
            </a:r>
          </a:p>
          <a:p>
            <a:pPr lvl="1"/>
            <a:r>
              <a:rPr lang="en-IN" sz="2000" dirty="0"/>
              <a:t>Testability</a:t>
            </a:r>
          </a:p>
          <a:p>
            <a:endParaRPr lang="en-IN" dirty="0"/>
          </a:p>
        </p:txBody>
      </p:sp>
    </p:spTree>
    <p:extLst>
      <p:ext uri="{BB962C8B-B14F-4D97-AF65-F5344CB8AC3E}">
        <p14:creationId xmlns:p14="http://schemas.microsoft.com/office/powerpoint/2010/main" val="29667803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67EE11-DB24-44EE-9318-808475EB1061}"/>
              </a:ext>
            </a:extLst>
          </p:cNvPr>
          <p:cNvSpPr>
            <a:spLocks noGrp="1"/>
          </p:cNvSpPr>
          <p:nvPr>
            <p:ph type="title"/>
          </p:nvPr>
        </p:nvSpPr>
        <p:spPr/>
        <p:txBody>
          <a:bodyPr/>
          <a:lstStyle/>
          <a:p>
            <a:r>
              <a:rPr lang="en-US" dirty="0"/>
              <a:t>STAKEHOLDERS</a:t>
            </a:r>
            <a:endParaRPr lang="en-IN" dirty="0"/>
          </a:p>
        </p:txBody>
      </p:sp>
      <p:sp>
        <p:nvSpPr>
          <p:cNvPr id="3" name="Content Placeholder 2">
            <a:extLst>
              <a:ext uri="{FF2B5EF4-FFF2-40B4-BE49-F238E27FC236}">
                <a16:creationId xmlns:a16="http://schemas.microsoft.com/office/drawing/2014/main" id="{3A346703-99DB-4AF2-9A94-F20430A20F3F}"/>
              </a:ext>
            </a:extLst>
          </p:cNvPr>
          <p:cNvSpPr>
            <a:spLocks noGrp="1"/>
          </p:cNvSpPr>
          <p:nvPr>
            <p:ph idx="1"/>
          </p:nvPr>
        </p:nvSpPr>
        <p:spPr/>
        <p:txBody>
          <a:bodyPr>
            <a:normAutofit fontScale="92500" lnSpcReduction="20000"/>
          </a:bodyPr>
          <a:lstStyle/>
          <a:p>
            <a:r>
              <a:rPr lang="en-IN" sz="2400" i="0" dirty="0">
                <a:effectLst/>
                <a:latin typeface="Söhne"/>
              </a:rPr>
              <a:t>Healthcare Professionals</a:t>
            </a:r>
          </a:p>
          <a:p>
            <a:r>
              <a:rPr lang="en-IN" sz="2400" i="0" dirty="0">
                <a:effectLst/>
                <a:latin typeface="Söhne"/>
              </a:rPr>
              <a:t>Healthcare Institutions and Hospitals	</a:t>
            </a:r>
          </a:p>
          <a:p>
            <a:r>
              <a:rPr lang="en-IN" sz="2400" dirty="0">
                <a:latin typeface="Söhne"/>
              </a:rPr>
              <a:t>Patients</a:t>
            </a:r>
          </a:p>
          <a:p>
            <a:r>
              <a:rPr lang="en-IN" sz="2400" dirty="0">
                <a:latin typeface="Söhne"/>
              </a:rPr>
              <a:t>Community and General Public</a:t>
            </a:r>
          </a:p>
          <a:p>
            <a:r>
              <a:rPr lang="en-IN" sz="2400" dirty="0">
                <a:latin typeface="Söhne"/>
              </a:rPr>
              <a:t>Project Sponsor</a:t>
            </a:r>
          </a:p>
          <a:p>
            <a:r>
              <a:rPr lang="en-IN" sz="2400" dirty="0">
                <a:latin typeface="Söhne"/>
              </a:rPr>
              <a:t>Data Providers</a:t>
            </a:r>
          </a:p>
          <a:p>
            <a:r>
              <a:rPr lang="en-IN" sz="2400" dirty="0">
                <a:latin typeface="Söhne"/>
              </a:rPr>
              <a:t>Project Developers</a:t>
            </a:r>
          </a:p>
          <a:p>
            <a:r>
              <a:rPr lang="en-IN" sz="2400" dirty="0">
                <a:latin typeface="Söhne"/>
              </a:rPr>
              <a:t>Regulatory Authorities</a:t>
            </a:r>
          </a:p>
          <a:p>
            <a:endParaRPr lang="en-IN" sz="2400" dirty="0">
              <a:latin typeface="Söhne"/>
            </a:endParaRPr>
          </a:p>
        </p:txBody>
      </p:sp>
    </p:spTree>
    <p:extLst>
      <p:ext uri="{BB962C8B-B14F-4D97-AF65-F5344CB8AC3E}">
        <p14:creationId xmlns:p14="http://schemas.microsoft.com/office/powerpoint/2010/main" val="3732626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BA2341-16F3-4AD5-C6E6-3C524D97F30C}"/>
              </a:ext>
            </a:extLst>
          </p:cNvPr>
          <p:cNvSpPr>
            <a:spLocks noGrp="1"/>
          </p:cNvSpPr>
          <p:nvPr>
            <p:ph type="title"/>
          </p:nvPr>
        </p:nvSpPr>
        <p:spPr>
          <a:xfrm>
            <a:off x="1066800" y="368024"/>
            <a:ext cx="8886884" cy="953669"/>
          </a:xfrm>
        </p:spPr>
        <p:txBody>
          <a:bodyPr>
            <a:normAutofit/>
          </a:bodyPr>
          <a:lstStyle/>
          <a:p>
            <a:r>
              <a:rPr lang="en-US" sz="2800" dirty="0"/>
              <a:t>Risk Analysis</a:t>
            </a:r>
          </a:p>
        </p:txBody>
      </p:sp>
      <p:sp>
        <p:nvSpPr>
          <p:cNvPr id="3" name="Content Placeholder 2">
            <a:extLst>
              <a:ext uri="{FF2B5EF4-FFF2-40B4-BE49-F238E27FC236}">
                <a16:creationId xmlns:a16="http://schemas.microsoft.com/office/drawing/2014/main" id="{CA32C443-D65C-A185-119E-2C8C0FEDF03C}"/>
              </a:ext>
            </a:extLst>
          </p:cNvPr>
          <p:cNvSpPr>
            <a:spLocks noGrp="1"/>
          </p:cNvSpPr>
          <p:nvPr>
            <p:ph idx="1"/>
          </p:nvPr>
        </p:nvSpPr>
        <p:spPr>
          <a:xfrm>
            <a:off x="1069848" y="1506485"/>
            <a:ext cx="8883836" cy="3677683"/>
          </a:xfrm>
        </p:spPr>
        <p:txBody>
          <a:bodyPr vert="horz" lIns="91440" tIns="45720" rIns="91440" bIns="45720" rtlCol="0" anchor="t">
            <a:normAutofit/>
          </a:bodyPr>
          <a:lstStyle/>
          <a:p>
            <a:pPr marL="342900" indent="-342900">
              <a:buAutoNum type="arabicPeriod"/>
            </a:pPr>
            <a:r>
              <a:rPr lang="en-US" dirty="0">
                <a:ea typeface="+mn-lt"/>
                <a:cs typeface="+mn-lt"/>
              </a:rPr>
              <a:t>Data Quality and Availability</a:t>
            </a:r>
          </a:p>
          <a:p>
            <a:pPr marL="342900" indent="-342900">
              <a:buAutoNum type="arabicPeriod"/>
            </a:pPr>
            <a:r>
              <a:rPr lang="en-US" dirty="0">
                <a:ea typeface="+mn-lt"/>
                <a:cs typeface="+mn-lt"/>
              </a:rPr>
              <a:t>Model Accuracy and Generalization</a:t>
            </a:r>
          </a:p>
          <a:p>
            <a:pPr marL="342900" indent="-342900">
              <a:buAutoNum type="arabicPeriod"/>
            </a:pPr>
            <a:r>
              <a:rPr lang="en-US" dirty="0">
                <a:ea typeface="+mn-lt"/>
                <a:cs typeface="+mn-lt"/>
              </a:rPr>
              <a:t>Resource Constraints</a:t>
            </a:r>
          </a:p>
          <a:p>
            <a:pPr marL="342900" indent="-342900">
              <a:buAutoNum type="arabicPeriod"/>
            </a:pPr>
            <a:r>
              <a:rPr lang="en-US" dirty="0">
                <a:ea typeface="+mn-lt"/>
                <a:cs typeface="+mn-lt"/>
              </a:rPr>
              <a:t>Continuous Model Updates</a:t>
            </a:r>
          </a:p>
          <a:p>
            <a:pPr marL="342900" indent="-342900">
              <a:buAutoNum type="arabicPeriod"/>
            </a:pPr>
            <a:r>
              <a:rPr lang="en-US" dirty="0">
                <a:ea typeface="+mn-lt"/>
                <a:cs typeface="+mn-lt"/>
              </a:rPr>
              <a:t>Interpretability Challenges</a:t>
            </a:r>
          </a:p>
          <a:p>
            <a:pPr marL="342900" indent="-342900">
              <a:buAutoNum type="arabicPeriod"/>
            </a:pPr>
            <a:r>
              <a:rPr lang="en-US" dirty="0">
                <a:ea typeface="+mn-lt"/>
                <a:cs typeface="+mn-lt"/>
              </a:rPr>
              <a:t>Hardware and Software Dependencies</a:t>
            </a:r>
          </a:p>
          <a:p>
            <a:pPr marL="342900" indent="-342900">
              <a:buAutoNum type="arabicPeriod"/>
            </a:pPr>
            <a:r>
              <a:rPr lang="en-US" dirty="0">
                <a:ea typeface="+mn-lt"/>
                <a:cs typeface="+mn-lt"/>
              </a:rPr>
              <a:t>Unexpected Patient Conditions</a:t>
            </a:r>
          </a:p>
        </p:txBody>
      </p:sp>
    </p:spTree>
    <p:extLst>
      <p:ext uri="{BB962C8B-B14F-4D97-AF65-F5344CB8AC3E}">
        <p14:creationId xmlns:p14="http://schemas.microsoft.com/office/powerpoint/2010/main" val="32626710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9C0402-8AD3-AA7E-77CD-0C8F58405EB6}"/>
              </a:ext>
            </a:extLst>
          </p:cNvPr>
          <p:cNvSpPr>
            <a:spLocks noGrp="1"/>
          </p:cNvSpPr>
          <p:nvPr>
            <p:ph type="title"/>
          </p:nvPr>
        </p:nvSpPr>
        <p:spPr>
          <a:xfrm>
            <a:off x="1068357" y="187731"/>
            <a:ext cx="8886884" cy="953669"/>
          </a:xfrm>
        </p:spPr>
        <p:txBody>
          <a:bodyPr/>
          <a:lstStyle/>
          <a:p>
            <a:r>
              <a:rPr lang="en-IN" dirty="0"/>
              <a:t>ARCHITECTURE</a:t>
            </a:r>
          </a:p>
        </p:txBody>
      </p:sp>
      <p:pic>
        <p:nvPicPr>
          <p:cNvPr id="6" name="Content Placeholder 5" descr="A diagram of a machine learning process&#10;&#10;Description automatically generated">
            <a:extLst>
              <a:ext uri="{FF2B5EF4-FFF2-40B4-BE49-F238E27FC236}">
                <a16:creationId xmlns:a16="http://schemas.microsoft.com/office/drawing/2014/main" id="{BAB30A46-8E11-7B96-4B1A-7A564C1F5070}"/>
              </a:ext>
            </a:extLst>
          </p:cNvPr>
          <p:cNvPicPr>
            <a:picLocks noGrp="1" noChangeAspect="1"/>
          </p:cNvPicPr>
          <p:nvPr>
            <p:ph idx="1"/>
          </p:nvPr>
        </p:nvPicPr>
        <p:blipFill>
          <a:blip r:embed="rId2"/>
          <a:stretch>
            <a:fillRect/>
          </a:stretch>
        </p:blipFill>
        <p:spPr>
          <a:xfrm>
            <a:off x="1737058" y="1377696"/>
            <a:ext cx="9345557" cy="4744483"/>
          </a:xfrm>
        </p:spPr>
      </p:pic>
    </p:spTree>
    <p:extLst>
      <p:ext uri="{BB962C8B-B14F-4D97-AF65-F5344CB8AC3E}">
        <p14:creationId xmlns:p14="http://schemas.microsoft.com/office/powerpoint/2010/main" val="36541514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167782-0995-A8B1-D4A8-4AA449EDB535}"/>
              </a:ext>
            </a:extLst>
          </p:cNvPr>
          <p:cNvSpPr>
            <a:spLocks noGrp="1"/>
          </p:cNvSpPr>
          <p:nvPr>
            <p:ph type="title"/>
          </p:nvPr>
        </p:nvSpPr>
        <p:spPr>
          <a:xfrm>
            <a:off x="1174124" y="131912"/>
            <a:ext cx="8886884" cy="953669"/>
          </a:xfrm>
        </p:spPr>
        <p:txBody>
          <a:bodyPr/>
          <a:lstStyle/>
          <a:p>
            <a:r>
              <a:rPr lang="en-IN" dirty="0">
                <a:ea typeface="+mj-lt"/>
                <a:cs typeface="+mj-lt"/>
              </a:rPr>
              <a:t>ARCHITECTURE</a:t>
            </a:r>
            <a:endParaRPr lang="en-US" dirty="0"/>
          </a:p>
        </p:txBody>
      </p:sp>
      <p:sp>
        <p:nvSpPr>
          <p:cNvPr id="3" name="Content Placeholder 2">
            <a:extLst>
              <a:ext uri="{FF2B5EF4-FFF2-40B4-BE49-F238E27FC236}">
                <a16:creationId xmlns:a16="http://schemas.microsoft.com/office/drawing/2014/main" id="{6236887C-2916-168A-804A-C9349AD87925}"/>
              </a:ext>
            </a:extLst>
          </p:cNvPr>
          <p:cNvSpPr>
            <a:spLocks noGrp="1"/>
          </p:cNvSpPr>
          <p:nvPr>
            <p:ph idx="1"/>
          </p:nvPr>
        </p:nvSpPr>
        <p:spPr>
          <a:xfrm>
            <a:off x="1080580" y="1710400"/>
            <a:ext cx="8883836" cy="3677683"/>
          </a:xfrm>
        </p:spPr>
        <p:txBody>
          <a:bodyPr vert="horz" lIns="91440" tIns="45720" rIns="91440" bIns="45720" rtlCol="0" anchor="t">
            <a:normAutofit/>
          </a:bodyPr>
          <a:lstStyle/>
          <a:p>
            <a:pPr>
              <a:buAutoNum type="arabicPeriod"/>
            </a:pPr>
            <a:endParaRPr lang="en-US" dirty="0"/>
          </a:p>
          <a:p>
            <a:pPr marL="0" indent="0">
              <a:buNone/>
            </a:pPr>
            <a:endParaRPr lang="en-US" dirty="0"/>
          </a:p>
          <a:p>
            <a:pPr marL="342900" indent="-342900">
              <a:buAutoNum type="arabicPeriod"/>
            </a:pPr>
            <a:endParaRPr lang="en-US" dirty="0"/>
          </a:p>
        </p:txBody>
      </p:sp>
      <p:graphicFrame>
        <p:nvGraphicFramePr>
          <p:cNvPr id="4" name="Table 3">
            <a:extLst>
              <a:ext uri="{FF2B5EF4-FFF2-40B4-BE49-F238E27FC236}">
                <a16:creationId xmlns:a16="http://schemas.microsoft.com/office/drawing/2014/main" id="{9BAE9B07-8DE1-F4DC-253C-AC6E4519B6E5}"/>
              </a:ext>
            </a:extLst>
          </p:cNvPr>
          <p:cNvGraphicFramePr>
            <a:graphicFrameLocks noGrp="1"/>
          </p:cNvGraphicFramePr>
          <p:nvPr>
            <p:extLst>
              <p:ext uri="{D42A27DB-BD31-4B8C-83A1-F6EECF244321}">
                <p14:modId xmlns:p14="http://schemas.microsoft.com/office/powerpoint/2010/main" val="1746075179"/>
              </p:ext>
            </p:extLst>
          </p:nvPr>
        </p:nvGraphicFramePr>
        <p:xfrm>
          <a:off x="1174554" y="1151672"/>
          <a:ext cx="9875777" cy="4891388"/>
        </p:xfrm>
        <a:graphic>
          <a:graphicData uri="http://schemas.openxmlformats.org/drawingml/2006/table">
            <a:tbl>
              <a:tblPr firstRow="1" bandRow="1">
                <a:tableStyleId>{69012ECD-51FC-41F1-AA8D-1B2483CD663E}</a:tableStyleId>
              </a:tblPr>
              <a:tblGrid>
                <a:gridCol w="1196426">
                  <a:extLst>
                    <a:ext uri="{9D8B030D-6E8A-4147-A177-3AD203B41FA5}">
                      <a16:colId xmlns:a16="http://schemas.microsoft.com/office/drawing/2014/main" val="4273359446"/>
                    </a:ext>
                  </a:extLst>
                </a:gridCol>
                <a:gridCol w="2582635">
                  <a:extLst>
                    <a:ext uri="{9D8B030D-6E8A-4147-A177-3AD203B41FA5}">
                      <a16:colId xmlns:a16="http://schemas.microsoft.com/office/drawing/2014/main" val="1046204090"/>
                    </a:ext>
                  </a:extLst>
                </a:gridCol>
                <a:gridCol w="6096716">
                  <a:extLst>
                    <a:ext uri="{9D8B030D-6E8A-4147-A177-3AD203B41FA5}">
                      <a16:colId xmlns:a16="http://schemas.microsoft.com/office/drawing/2014/main" val="4233782592"/>
                    </a:ext>
                  </a:extLst>
                </a:gridCol>
              </a:tblGrid>
              <a:tr h="581204">
                <a:tc>
                  <a:txBody>
                    <a:bodyPr/>
                    <a:lstStyle/>
                    <a:p>
                      <a:pPr algn="ctr"/>
                      <a:r>
                        <a:rPr lang="en-US" dirty="0"/>
                        <a:t>Sr. No.</a:t>
                      </a:r>
                    </a:p>
                  </a:txBody>
                  <a:tcPr/>
                </a:tc>
                <a:tc>
                  <a:txBody>
                    <a:bodyPr/>
                    <a:lstStyle/>
                    <a:p>
                      <a:pPr algn="ctr"/>
                      <a:r>
                        <a:rPr lang="en-US" dirty="0"/>
                        <a:t>Components</a:t>
                      </a:r>
                    </a:p>
                  </a:txBody>
                  <a:tcPr/>
                </a:tc>
                <a:tc>
                  <a:txBody>
                    <a:bodyPr/>
                    <a:lstStyle/>
                    <a:p>
                      <a:pPr algn="ctr"/>
                      <a:r>
                        <a:rPr lang="en-US" dirty="0"/>
                        <a:t>Description</a:t>
                      </a:r>
                    </a:p>
                  </a:txBody>
                  <a:tcPr/>
                </a:tc>
                <a:extLst>
                  <a:ext uri="{0D108BD9-81ED-4DB2-BD59-A6C34878D82A}">
                    <a16:rowId xmlns:a16="http://schemas.microsoft.com/office/drawing/2014/main" val="2673324937"/>
                  </a:ext>
                </a:extLst>
              </a:tr>
              <a:tr h="581204">
                <a:tc>
                  <a:txBody>
                    <a:bodyPr/>
                    <a:lstStyle/>
                    <a:p>
                      <a:r>
                        <a:rPr lang="en-US" dirty="0"/>
                        <a:t>1.</a:t>
                      </a:r>
                    </a:p>
                  </a:txBody>
                  <a:tcPr/>
                </a:tc>
                <a:tc>
                  <a:txBody>
                    <a:bodyPr/>
                    <a:lstStyle/>
                    <a:p>
                      <a:r>
                        <a:rPr lang="en-US" sz="1600" dirty="0"/>
                        <a:t>Raw Data</a:t>
                      </a:r>
                    </a:p>
                  </a:txBody>
                  <a:tcPr/>
                </a:tc>
                <a:tc>
                  <a:txBody>
                    <a:bodyPr/>
                    <a:lstStyle/>
                    <a:p>
                      <a:r>
                        <a:rPr lang="en-US" sz="1600" dirty="0"/>
                        <a:t>Microscopic blood smear images and annotations taken from local hospital</a:t>
                      </a:r>
                    </a:p>
                  </a:txBody>
                  <a:tcPr/>
                </a:tc>
                <a:extLst>
                  <a:ext uri="{0D108BD9-81ED-4DB2-BD59-A6C34878D82A}">
                    <a16:rowId xmlns:a16="http://schemas.microsoft.com/office/drawing/2014/main" val="3960973993"/>
                  </a:ext>
                </a:extLst>
              </a:tr>
              <a:tr h="581204">
                <a:tc>
                  <a:txBody>
                    <a:bodyPr/>
                    <a:lstStyle/>
                    <a:p>
                      <a:r>
                        <a:rPr lang="en-US" dirty="0"/>
                        <a:t>2.</a:t>
                      </a:r>
                    </a:p>
                  </a:txBody>
                  <a:tcPr/>
                </a:tc>
                <a:tc>
                  <a:txBody>
                    <a:bodyPr/>
                    <a:lstStyle/>
                    <a:p>
                      <a:r>
                        <a:rPr lang="en-US" sz="1600" dirty="0"/>
                        <a:t>Pre-Processing</a:t>
                      </a:r>
                    </a:p>
                  </a:txBody>
                  <a:tcPr/>
                </a:tc>
                <a:tc>
                  <a:txBody>
                    <a:bodyPr/>
                    <a:lstStyle/>
                    <a:p>
                      <a:pPr lvl="0">
                        <a:buNone/>
                      </a:pPr>
                      <a:r>
                        <a:rPr lang="en-US" sz="1600" b="0" i="0" u="none" strike="noStrike" noProof="0" dirty="0">
                          <a:latin typeface="Neue Haas Grotesk Text Pro"/>
                        </a:rPr>
                        <a:t>Enhance the quality and suitability of the visual data for subsequent analysis.</a:t>
                      </a:r>
                      <a:endParaRPr lang="en-US" sz="1600"/>
                    </a:p>
                  </a:txBody>
                  <a:tcPr/>
                </a:tc>
                <a:extLst>
                  <a:ext uri="{0D108BD9-81ED-4DB2-BD59-A6C34878D82A}">
                    <a16:rowId xmlns:a16="http://schemas.microsoft.com/office/drawing/2014/main" val="3914270532"/>
                  </a:ext>
                </a:extLst>
              </a:tr>
              <a:tr h="581204">
                <a:tc>
                  <a:txBody>
                    <a:bodyPr/>
                    <a:lstStyle/>
                    <a:p>
                      <a:r>
                        <a:rPr lang="en-US" dirty="0"/>
                        <a:t>3.</a:t>
                      </a:r>
                    </a:p>
                  </a:txBody>
                  <a:tcPr/>
                </a:tc>
                <a:tc>
                  <a:txBody>
                    <a:bodyPr/>
                    <a:lstStyle/>
                    <a:p>
                      <a:r>
                        <a:rPr lang="en-US" sz="1600" dirty="0"/>
                        <a:t>Feature Extraction</a:t>
                      </a:r>
                    </a:p>
                  </a:txBody>
                  <a:tcPr/>
                </a:tc>
                <a:tc>
                  <a:txBody>
                    <a:bodyPr/>
                    <a:lstStyle/>
                    <a:p>
                      <a:pPr lvl="0">
                        <a:buNone/>
                      </a:pPr>
                      <a:r>
                        <a:rPr lang="en-US" sz="1600" b="0" i="0" u="none" strike="noStrike" noProof="0" dirty="0">
                          <a:latin typeface="Neue Haas Grotesk Text Pro"/>
                        </a:rPr>
                        <a:t>Strategic selection of relevant features that are indicative of  anemia. </a:t>
                      </a:r>
                    </a:p>
                  </a:txBody>
                  <a:tcPr/>
                </a:tc>
                <a:extLst>
                  <a:ext uri="{0D108BD9-81ED-4DB2-BD59-A6C34878D82A}">
                    <a16:rowId xmlns:a16="http://schemas.microsoft.com/office/drawing/2014/main" val="1557138688"/>
                  </a:ext>
                </a:extLst>
              </a:tr>
              <a:tr h="581204">
                <a:tc>
                  <a:txBody>
                    <a:bodyPr/>
                    <a:lstStyle/>
                    <a:p>
                      <a:r>
                        <a:rPr lang="en-US" dirty="0"/>
                        <a:t>4.</a:t>
                      </a:r>
                    </a:p>
                  </a:txBody>
                  <a:tcPr/>
                </a:tc>
                <a:tc>
                  <a:txBody>
                    <a:bodyPr/>
                    <a:lstStyle/>
                    <a:p>
                      <a:r>
                        <a:rPr lang="en-US" sz="1600" dirty="0"/>
                        <a:t>Convolutional Neural Network</a:t>
                      </a:r>
                    </a:p>
                  </a:txBody>
                  <a:tcPr/>
                </a:tc>
                <a:tc>
                  <a:txBody>
                    <a:bodyPr/>
                    <a:lstStyle/>
                    <a:p>
                      <a:pPr lvl="0" algn="just">
                        <a:lnSpc>
                          <a:spcPct val="100000"/>
                        </a:lnSpc>
                        <a:spcBef>
                          <a:spcPts val="0"/>
                        </a:spcBef>
                        <a:spcAft>
                          <a:spcPts val="0"/>
                        </a:spcAft>
                        <a:buNone/>
                      </a:pPr>
                      <a:r>
                        <a:rPr lang="en-AU" sz="1600" b="0" i="0" u="none" strike="noStrike" noProof="0" dirty="0">
                          <a:latin typeface="Neue Haas Grotesk Text Pro"/>
                        </a:rPr>
                        <a:t>CNNs are adept at capturing intricate spatial features within images, making them ideal for discerning subtle patterns indicative of </a:t>
                      </a:r>
                      <a:r>
                        <a:rPr lang="en-AU" sz="1600" b="0" i="0" u="none" strike="noStrike" noProof="0" dirty="0" err="1">
                          <a:latin typeface="Neue Haas Grotesk Text Pro"/>
                        </a:rPr>
                        <a:t>anemia</a:t>
                      </a:r>
                      <a:r>
                        <a:rPr lang="en-AU" sz="1600" b="0" i="0" u="none" strike="noStrike" noProof="0" dirty="0">
                          <a:latin typeface="Neue Haas Grotesk Text Pro"/>
                        </a:rPr>
                        <a:t> in blood cells.</a:t>
                      </a:r>
                      <a:endParaRPr lang="en-US" sz="1600" dirty="0"/>
                    </a:p>
                  </a:txBody>
                  <a:tcPr/>
                </a:tc>
                <a:extLst>
                  <a:ext uri="{0D108BD9-81ED-4DB2-BD59-A6C34878D82A}">
                    <a16:rowId xmlns:a16="http://schemas.microsoft.com/office/drawing/2014/main" val="2173441716"/>
                  </a:ext>
                </a:extLst>
              </a:tr>
              <a:tr h="581204">
                <a:tc>
                  <a:txBody>
                    <a:bodyPr/>
                    <a:lstStyle/>
                    <a:p>
                      <a:r>
                        <a:rPr lang="en-US" dirty="0"/>
                        <a:t>5.</a:t>
                      </a:r>
                    </a:p>
                  </a:txBody>
                  <a:tcPr/>
                </a:tc>
                <a:tc>
                  <a:txBody>
                    <a:bodyPr/>
                    <a:lstStyle/>
                    <a:p>
                      <a:r>
                        <a:rPr lang="en-US" sz="1600" dirty="0"/>
                        <a:t>Identification Module</a:t>
                      </a:r>
                    </a:p>
                  </a:txBody>
                  <a:tcPr/>
                </a:tc>
                <a:tc>
                  <a:txBody>
                    <a:bodyPr/>
                    <a:lstStyle/>
                    <a:p>
                      <a:r>
                        <a:rPr lang="en-US" sz="1600" dirty="0"/>
                        <a:t>This module will carry out the identification of anemic cells.</a:t>
                      </a:r>
                    </a:p>
                  </a:txBody>
                  <a:tcPr/>
                </a:tc>
                <a:extLst>
                  <a:ext uri="{0D108BD9-81ED-4DB2-BD59-A6C34878D82A}">
                    <a16:rowId xmlns:a16="http://schemas.microsoft.com/office/drawing/2014/main" val="3638164235"/>
                  </a:ext>
                </a:extLst>
              </a:tr>
              <a:tr h="581204">
                <a:tc>
                  <a:txBody>
                    <a:bodyPr/>
                    <a:lstStyle/>
                    <a:p>
                      <a:r>
                        <a:rPr lang="en-US" dirty="0"/>
                        <a:t>6.</a:t>
                      </a:r>
                    </a:p>
                  </a:txBody>
                  <a:tcPr/>
                </a:tc>
                <a:tc>
                  <a:txBody>
                    <a:bodyPr/>
                    <a:lstStyle/>
                    <a:p>
                      <a:r>
                        <a:rPr lang="en-US" sz="1600" dirty="0"/>
                        <a:t>Classification Module</a:t>
                      </a:r>
                    </a:p>
                  </a:txBody>
                  <a:tcPr/>
                </a:tc>
                <a:tc>
                  <a:txBody>
                    <a:bodyPr/>
                    <a:lstStyle/>
                    <a:p>
                      <a:r>
                        <a:rPr lang="en-US" sz="1600" dirty="0"/>
                        <a:t>This module will classify the anemia type.</a:t>
                      </a:r>
                    </a:p>
                  </a:txBody>
                  <a:tcPr/>
                </a:tc>
                <a:extLst>
                  <a:ext uri="{0D108BD9-81ED-4DB2-BD59-A6C34878D82A}">
                    <a16:rowId xmlns:a16="http://schemas.microsoft.com/office/drawing/2014/main" val="4034314572"/>
                  </a:ext>
                </a:extLst>
              </a:tr>
              <a:tr h="581204">
                <a:tc>
                  <a:txBody>
                    <a:bodyPr/>
                    <a:lstStyle/>
                    <a:p>
                      <a:r>
                        <a:rPr lang="en-US" dirty="0"/>
                        <a:t>7.</a:t>
                      </a:r>
                    </a:p>
                  </a:txBody>
                  <a:tcPr/>
                </a:tc>
                <a:tc>
                  <a:txBody>
                    <a:bodyPr/>
                    <a:lstStyle/>
                    <a:p>
                      <a:r>
                        <a:rPr lang="en-US" sz="1600" dirty="0"/>
                        <a:t>Reporting Module</a:t>
                      </a:r>
                    </a:p>
                  </a:txBody>
                  <a:tcPr/>
                </a:tc>
                <a:tc>
                  <a:txBody>
                    <a:bodyPr/>
                    <a:lstStyle/>
                    <a:p>
                      <a:r>
                        <a:rPr lang="en-US" sz="1600" dirty="0"/>
                        <a:t>This module will be responsible for reporting the results.</a:t>
                      </a:r>
                    </a:p>
                  </a:txBody>
                  <a:tcPr/>
                </a:tc>
                <a:extLst>
                  <a:ext uri="{0D108BD9-81ED-4DB2-BD59-A6C34878D82A}">
                    <a16:rowId xmlns:a16="http://schemas.microsoft.com/office/drawing/2014/main" val="3429936803"/>
                  </a:ext>
                </a:extLst>
              </a:tr>
            </a:tbl>
          </a:graphicData>
        </a:graphic>
      </p:graphicFrame>
    </p:spTree>
    <p:extLst>
      <p:ext uri="{BB962C8B-B14F-4D97-AF65-F5344CB8AC3E}">
        <p14:creationId xmlns:p14="http://schemas.microsoft.com/office/powerpoint/2010/main" val="30790687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E08C10-0A96-7B3A-960E-4725CE89AB35}"/>
              </a:ext>
            </a:extLst>
          </p:cNvPr>
          <p:cNvSpPr>
            <a:spLocks noGrp="1"/>
          </p:cNvSpPr>
          <p:nvPr>
            <p:ph type="title"/>
          </p:nvPr>
        </p:nvSpPr>
        <p:spPr>
          <a:xfrm>
            <a:off x="1019710" y="265980"/>
            <a:ext cx="8886884" cy="1043078"/>
          </a:xfrm>
        </p:spPr>
        <p:txBody>
          <a:bodyPr/>
          <a:lstStyle/>
          <a:p>
            <a:r>
              <a:rPr lang="en-US" dirty="0"/>
              <a:t>Class Diagram</a:t>
            </a:r>
            <a:endParaRPr lang="en-IN" dirty="0"/>
          </a:p>
        </p:txBody>
      </p:sp>
      <p:pic>
        <p:nvPicPr>
          <p:cNvPr id="4" name="Picture 3" descr="A diagram of an&#10;&#10;Description automatically generated">
            <a:extLst>
              <a:ext uri="{FF2B5EF4-FFF2-40B4-BE49-F238E27FC236}">
                <a16:creationId xmlns:a16="http://schemas.microsoft.com/office/drawing/2014/main" id="{D8665418-3A41-4D78-9A3E-D69417E9D958}"/>
              </a:ext>
            </a:extLst>
          </p:cNvPr>
          <p:cNvPicPr>
            <a:picLocks noChangeAspect="1"/>
          </p:cNvPicPr>
          <p:nvPr/>
        </p:nvPicPr>
        <p:blipFill>
          <a:blip r:embed="rId2"/>
          <a:stretch>
            <a:fillRect/>
          </a:stretch>
        </p:blipFill>
        <p:spPr>
          <a:xfrm>
            <a:off x="2996485" y="885775"/>
            <a:ext cx="5533622" cy="5633801"/>
          </a:xfrm>
          <a:prstGeom prst="rect">
            <a:avLst/>
          </a:prstGeom>
        </p:spPr>
      </p:pic>
    </p:spTree>
    <p:extLst>
      <p:ext uri="{BB962C8B-B14F-4D97-AF65-F5344CB8AC3E}">
        <p14:creationId xmlns:p14="http://schemas.microsoft.com/office/powerpoint/2010/main" val="6095992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E08C10-0A96-7B3A-960E-4725CE89AB35}"/>
              </a:ext>
            </a:extLst>
          </p:cNvPr>
          <p:cNvSpPr>
            <a:spLocks noGrp="1"/>
          </p:cNvSpPr>
          <p:nvPr>
            <p:ph type="title"/>
          </p:nvPr>
        </p:nvSpPr>
        <p:spPr>
          <a:xfrm>
            <a:off x="880188" y="405501"/>
            <a:ext cx="8886884" cy="1043078"/>
          </a:xfrm>
        </p:spPr>
        <p:txBody>
          <a:bodyPr/>
          <a:lstStyle/>
          <a:p>
            <a:r>
              <a:rPr lang="en-US" dirty="0"/>
              <a:t>Component Diagram</a:t>
            </a:r>
            <a:endParaRPr lang="en-IN" dirty="0"/>
          </a:p>
        </p:txBody>
      </p:sp>
      <p:pic>
        <p:nvPicPr>
          <p:cNvPr id="5" name="Picture 4">
            <a:extLst>
              <a:ext uri="{FF2B5EF4-FFF2-40B4-BE49-F238E27FC236}">
                <a16:creationId xmlns:a16="http://schemas.microsoft.com/office/drawing/2014/main" id="{F7B9D575-A2AA-F9B6-8A57-ABCB9F10D2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96343" y="1105662"/>
            <a:ext cx="5247659" cy="5346837"/>
          </a:xfrm>
          <a:prstGeom prst="rect">
            <a:avLst/>
          </a:prstGeom>
        </p:spPr>
      </p:pic>
    </p:spTree>
    <p:extLst>
      <p:ext uri="{BB962C8B-B14F-4D97-AF65-F5344CB8AC3E}">
        <p14:creationId xmlns:p14="http://schemas.microsoft.com/office/powerpoint/2010/main" val="17270185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E08C10-0A96-7B3A-960E-4725CE89AB35}"/>
              </a:ext>
            </a:extLst>
          </p:cNvPr>
          <p:cNvSpPr>
            <a:spLocks noGrp="1"/>
          </p:cNvSpPr>
          <p:nvPr>
            <p:ph type="title"/>
          </p:nvPr>
        </p:nvSpPr>
        <p:spPr>
          <a:xfrm>
            <a:off x="880188" y="405501"/>
            <a:ext cx="8886884" cy="1043078"/>
          </a:xfrm>
        </p:spPr>
        <p:txBody>
          <a:bodyPr/>
          <a:lstStyle/>
          <a:p>
            <a:r>
              <a:rPr lang="en-US" dirty="0"/>
              <a:t>Sequence Diagram</a:t>
            </a:r>
            <a:endParaRPr lang="en-IN" dirty="0"/>
          </a:p>
        </p:txBody>
      </p:sp>
      <p:pic>
        <p:nvPicPr>
          <p:cNvPr id="4" name="Picture 3">
            <a:extLst>
              <a:ext uri="{FF2B5EF4-FFF2-40B4-BE49-F238E27FC236}">
                <a16:creationId xmlns:a16="http://schemas.microsoft.com/office/drawing/2014/main" id="{5EDF5406-9FF0-A9E5-0D77-8A905F7581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17507" y="1189619"/>
            <a:ext cx="5943600" cy="5262880"/>
          </a:xfrm>
          <a:prstGeom prst="rect">
            <a:avLst/>
          </a:prstGeom>
        </p:spPr>
      </p:pic>
    </p:spTree>
    <p:extLst>
      <p:ext uri="{BB962C8B-B14F-4D97-AF65-F5344CB8AC3E}">
        <p14:creationId xmlns:p14="http://schemas.microsoft.com/office/powerpoint/2010/main" val="8411786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E08C10-0A96-7B3A-960E-4725CE89AB35}"/>
              </a:ext>
            </a:extLst>
          </p:cNvPr>
          <p:cNvSpPr>
            <a:spLocks noGrp="1"/>
          </p:cNvSpPr>
          <p:nvPr>
            <p:ph type="title"/>
          </p:nvPr>
        </p:nvSpPr>
        <p:spPr>
          <a:xfrm>
            <a:off x="880188" y="405501"/>
            <a:ext cx="8886884" cy="1043078"/>
          </a:xfrm>
        </p:spPr>
        <p:txBody>
          <a:bodyPr/>
          <a:lstStyle/>
          <a:p>
            <a:r>
              <a:rPr lang="en-US" dirty="0"/>
              <a:t>Use-Case Diagram</a:t>
            </a:r>
            <a:endParaRPr lang="en-IN" dirty="0"/>
          </a:p>
        </p:txBody>
      </p:sp>
      <p:pic>
        <p:nvPicPr>
          <p:cNvPr id="4" name="Picture 3" descr="A diagram of anemia&#10;&#10;Description automatically generated">
            <a:extLst>
              <a:ext uri="{FF2B5EF4-FFF2-40B4-BE49-F238E27FC236}">
                <a16:creationId xmlns:a16="http://schemas.microsoft.com/office/drawing/2014/main" id="{8367126E-4431-7850-A6B0-DEA319A08C45}"/>
              </a:ext>
            </a:extLst>
          </p:cNvPr>
          <p:cNvPicPr>
            <a:picLocks noChangeAspect="1"/>
          </p:cNvPicPr>
          <p:nvPr/>
        </p:nvPicPr>
        <p:blipFill>
          <a:blip r:embed="rId2"/>
          <a:stretch>
            <a:fillRect/>
          </a:stretch>
        </p:blipFill>
        <p:spPr>
          <a:xfrm>
            <a:off x="2534992" y="1128221"/>
            <a:ext cx="6606861" cy="5320630"/>
          </a:xfrm>
          <a:prstGeom prst="rect">
            <a:avLst/>
          </a:prstGeom>
        </p:spPr>
      </p:pic>
    </p:spTree>
    <p:extLst>
      <p:ext uri="{BB962C8B-B14F-4D97-AF65-F5344CB8AC3E}">
        <p14:creationId xmlns:p14="http://schemas.microsoft.com/office/powerpoint/2010/main" val="40201165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5F703-93CC-C49A-942C-45C7B9273B95}"/>
              </a:ext>
            </a:extLst>
          </p:cNvPr>
          <p:cNvSpPr>
            <a:spLocks noGrp="1"/>
          </p:cNvSpPr>
          <p:nvPr>
            <p:ph type="title"/>
          </p:nvPr>
        </p:nvSpPr>
        <p:spPr>
          <a:xfrm>
            <a:off x="1066800" y="402451"/>
            <a:ext cx="8886884" cy="529127"/>
          </a:xfrm>
        </p:spPr>
        <p:txBody>
          <a:bodyPr>
            <a:normAutofit fontScale="90000"/>
          </a:bodyPr>
          <a:lstStyle/>
          <a:p>
            <a:r>
              <a:rPr lang="en-US" dirty="0"/>
              <a:t>Index</a:t>
            </a:r>
          </a:p>
        </p:txBody>
      </p:sp>
      <p:graphicFrame>
        <p:nvGraphicFramePr>
          <p:cNvPr id="5" name="Content Placeholder 4">
            <a:extLst>
              <a:ext uri="{FF2B5EF4-FFF2-40B4-BE49-F238E27FC236}">
                <a16:creationId xmlns:a16="http://schemas.microsoft.com/office/drawing/2014/main" id="{3040179A-2E75-48FF-8DF7-1C34D000E322}"/>
              </a:ext>
            </a:extLst>
          </p:cNvPr>
          <p:cNvGraphicFramePr>
            <a:graphicFrameLocks noGrp="1"/>
          </p:cNvGraphicFramePr>
          <p:nvPr>
            <p:ph idx="1"/>
            <p:extLst>
              <p:ext uri="{D42A27DB-BD31-4B8C-83A1-F6EECF244321}">
                <p14:modId xmlns:p14="http://schemas.microsoft.com/office/powerpoint/2010/main" val="1557442937"/>
              </p:ext>
            </p:extLst>
          </p:nvPr>
        </p:nvGraphicFramePr>
        <p:xfrm>
          <a:off x="1069975" y="939552"/>
          <a:ext cx="8883649" cy="5562598"/>
        </p:xfrm>
        <a:graphic>
          <a:graphicData uri="http://schemas.openxmlformats.org/drawingml/2006/table">
            <a:tbl>
              <a:tblPr firstRow="1" bandRow="1" bandCol="1">
                <a:tableStyleId>{69012ECD-51FC-41F1-AA8D-1B2483CD663E}</a:tableStyleId>
              </a:tblPr>
              <a:tblGrid>
                <a:gridCol w="828798">
                  <a:extLst>
                    <a:ext uri="{9D8B030D-6E8A-4147-A177-3AD203B41FA5}">
                      <a16:colId xmlns:a16="http://schemas.microsoft.com/office/drawing/2014/main" val="2235523819"/>
                    </a:ext>
                  </a:extLst>
                </a:gridCol>
                <a:gridCol w="8054851">
                  <a:extLst>
                    <a:ext uri="{9D8B030D-6E8A-4147-A177-3AD203B41FA5}">
                      <a16:colId xmlns:a16="http://schemas.microsoft.com/office/drawing/2014/main" val="498384813"/>
                    </a:ext>
                  </a:extLst>
                </a:gridCol>
              </a:tblGrid>
              <a:tr h="370840">
                <a:tc>
                  <a:txBody>
                    <a:bodyPr/>
                    <a:lstStyle/>
                    <a:p>
                      <a:r>
                        <a:rPr lang="en-US" dirty="0" err="1"/>
                        <a:t>Sr.No</a:t>
                      </a:r>
                    </a:p>
                  </a:txBody>
                  <a:tcPr/>
                </a:tc>
                <a:tc>
                  <a:txBody>
                    <a:bodyPr/>
                    <a:lstStyle/>
                    <a:p>
                      <a:pPr algn="ctr"/>
                      <a:r>
                        <a:rPr lang="en-US" dirty="0"/>
                        <a:t>Contents</a:t>
                      </a:r>
                    </a:p>
                  </a:txBody>
                  <a:tcPr/>
                </a:tc>
                <a:extLst>
                  <a:ext uri="{0D108BD9-81ED-4DB2-BD59-A6C34878D82A}">
                    <a16:rowId xmlns:a16="http://schemas.microsoft.com/office/drawing/2014/main" val="2176365855"/>
                  </a:ext>
                </a:extLst>
              </a:tr>
              <a:tr h="370840">
                <a:tc>
                  <a:txBody>
                    <a:bodyPr/>
                    <a:lstStyle/>
                    <a:p>
                      <a:pPr marL="0" indent="0">
                        <a:buNone/>
                      </a:pPr>
                      <a:r>
                        <a:rPr lang="en-US" dirty="0"/>
                        <a:t>1.</a:t>
                      </a:r>
                    </a:p>
                  </a:txBody>
                  <a:tcPr/>
                </a:tc>
                <a:tc>
                  <a:txBody>
                    <a:bodyPr/>
                    <a:lstStyle/>
                    <a:p>
                      <a:pPr algn="just"/>
                      <a:r>
                        <a:rPr lang="en-US" dirty="0"/>
                        <a:t>Introduction</a:t>
                      </a:r>
                    </a:p>
                  </a:txBody>
                  <a:tcPr/>
                </a:tc>
                <a:extLst>
                  <a:ext uri="{0D108BD9-81ED-4DB2-BD59-A6C34878D82A}">
                    <a16:rowId xmlns:a16="http://schemas.microsoft.com/office/drawing/2014/main" val="3135757426"/>
                  </a:ext>
                </a:extLst>
              </a:tr>
              <a:tr h="370840">
                <a:tc>
                  <a:txBody>
                    <a:bodyPr/>
                    <a:lstStyle/>
                    <a:p>
                      <a:pPr marL="0" indent="0">
                        <a:buNone/>
                      </a:pPr>
                      <a:r>
                        <a:rPr lang="en-US" dirty="0"/>
                        <a:t>2.</a:t>
                      </a:r>
                    </a:p>
                  </a:txBody>
                  <a:tcPr/>
                </a:tc>
                <a:tc>
                  <a:txBody>
                    <a:bodyPr/>
                    <a:lstStyle/>
                    <a:p>
                      <a:pPr algn="just"/>
                      <a:r>
                        <a:rPr lang="en-US" dirty="0"/>
                        <a:t>Problem Statement</a:t>
                      </a:r>
                    </a:p>
                  </a:txBody>
                  <a:tcPr/>
                </a:tc>
                <a:extLst>
                  <a:ext uri="{0D108BD9-81ED-4DB2-BD59-A6C34878D82A}">
                    <a16:rowId xmlns:a16="http://schemas.microsoft.com/office/drawing/2014/main" val="2140570182"/>
                  </a:ext>
                </a:extLst>
              </a:tr>
              <a:tr h="370840">
                <a:tc>
                  <a:txBody>
                    <a:bodyPr/>
                    <a:lstStyle/>
                    <a:p>
                      <a:pPr marL="0" indent="0">
                        <a:buNone/>
                      </a:pPr>
                      <a:r>
                        <a:rPr lang="en-US" dirty="0"/>
                        <a:t>3.</a:t>
                      </a:r>
                    </a:p>
                  </a:txBody>
                  <a:tcPr/>
                </a:tc>
                <a:tc>
                  <a:txBody>
                    <a:bodyPr/>
                    <a:lstStyle/>
                    <a:p>
                      <a:pPr algn="just"/>
                      <a:r>
                        <a:rPr lang="en-US" dirty="0"/>
                        <a:t>Motivation</a:t>
                      </a:r>
                    </a:p>
                  </a:txBody>
                  <a:tcPr/>
                </a:tc>
                <a:extLst>
                  <a:ext uri="{0D108BD9-81ED-4DB2-BD59-A6C34878D82A}">
                    <a16:rowId xmlns:a16="http://schemas.microsoft.com/office/drawing/2014/main" val="2113353795"/>
                  </a:ext>
                </a:extLst>
              </a:tr>
              <a:tr h="370840">
                <a:tc>
                  <a:txBody>
                    <a:bodyPr/>
                    <a:lstStyle/>
                    <a:p>
                      <a:pPr marL="0" indent="0">
                        <a:buNone/>
                      </a:pPr>
                      <a:r>
                        <a:rPr lang="en-US" dirty="0"/>
                        <a:t>4.</a:t>
                      </a:r>
                    </a:p>
                  </a:txBody>
                  <a:tcPr/>
                </a:tc>
                <a:tc>
                  <a:txBody>
                    <a:bodyPr/>
                    <a:lstStyle/>
                    <a:p>
                      <a:pPr algn="just"/>
                      <a:r>
                        <a:rPr lang="en-US" dirty="0"/>
                        <a:t>Literature Review</a:t>
                      </a:r>
                    </a:p>
                  </a:txBody>
                  <a:tcPr/>
                </a:tc>
                <a:extLst>
                  <a:ext uri="{0D108BD9-81ED-4DB2-BD59-A6C34878D82A}">
                    <a16:rowId xmlns:a16="http://schemas.microsoft.com/office/drawing/2014/main" val="25386893"/>
                  </a:ext>
                </a:extLst>
              </a:tr>
              <a:tr h="370840">
                <a:tc>
                  <a:txBody>
                    <a:bodyPr/>
                    <a:lstStyle/>
                    <a:p>
                      <a:pPr marL="0" indent="0">
                        <a:buNone/>
                      </a:pPr>
                      <a:r>
                        <a:rPr lang="en-US" dirty="0"/>
                        <a:t>5.</a:t>
                      </a:r>
                    </a:p>
                  </a:txBody>
                  <a:tcPr/>
                </a:tc>
                <a:tc>
                  <a:txBody>
                    <a:bodyPr/>
                    <a:lstStyle/>
                    <a:p>
                      <a:pPr algn="just"/>
                      <a:r>
                        <a:rPr lang="en-US" dirty="0"/>
                        <a:t>Objective</a:t>
                      </a:r>
                    </a:p>
                  </a:txBody>
                  <a:tcPr/>
                </a:tc>
                <a:extLst>
                  <a:ext uri="{0D108BD9-81ED-4DB2-BD59-A6C34878D82A}">
                    <a16:rowId xmlns:a16="http://schemas.microsoft.com/office/drawing/2014/main" val="1717035226"/>
                  </a:ext>
                </a:extLst>
              </a:tr>
              <a:tr h="370840">
                <a:tc>
                  <a:txBody>
                    <a:bodyPr/>
                    <a:lstStyle/>
                    <a:p>
                      <a:pPr marL="0" indent="0">
                        <a:buNone/>
                      </a:pPr>
                      <a:r>
                        <a:rPr lang="en-US" dirty="0"/>
                        <a:t>6.</a:t>
                      </a:r>
                    </a:p>
                  </a:txBody>
                  <a:tcPr/>
                </a:tc>
                <a:tc>
                  <a:txBody>
                    <a:bodyPr/>
                    <a:lstStyle/>
                    <a:p>
                      <a:pPr algn="just"/>
                      <a:r>
                        <a:rPr lang="en-US" dirty="0"/>
                        <a:t>Feasibility study and scope</a:t>
                      </a:r>
                    </a:p>
                  </a:txBody>
                  <a:tcPr/>
                </a:tc>
                <a:extLst>
                  <a:ext uri="{0D108BD9-81ED-4DB2-BD59-A6C34878D82A}">
                    <a16:rowId xmlns:a16="http://schemas.microsoft.com/office/drawing/2014/main" val="2716282473"/>
                  </a:ext>
                </a:extLst>
              </a:tr>
              <a:tr h="370840">
                <a:tc>
                  <a:txBody>
                    <a:bodyPr/>
                    <a:lstStyle/>
                    <a:p>
                      <a:pPr marL="0" indent="0">
                        <a:buNone/>
                      </a:pPr>
                      <a:r>
                        <a:rPr lang="en-US" dirty="0"/>
                        <a:t>7.</a:t>
                      </a:r>
                    </a:p>
                  </a:txBody>
                  <a:tcPr/>
                </a:tc>
                <a:tc>
                  <a:txBody>
                    <a:bodyPr/>
                    <a:lstStyle/>
                    <a:p>
                      <a:pPr lvl="0" algn="just">
                        <a:buNone/>
                      </a:pPr>
                      <a:r>
                        <a:rPr lang="en-US" sz="1800" b="0" i="0" u="none" strike="noStrike" noProof="0" dirty="0">
                          <a:solidFill>
                            <a:srgbClr val="000000"/>
                          </a:solidFill>
                        </a:rPr>
                        <a:t>Functional and Non-Functional requirements</a:t>
                      </a:r>
                      <a:endParaRPr lang="en-US" dirty="0"/>
                    </a:p>
                  </a:txBody>
                  <a:tcPr/>
                </a:tc>
                <a:extLst>
                  <a:ext uri="{0D108BD9-81ED-4DB2-BD59-A6C34878D82A}">
                    <a16:rowId xmlns:a16="http://schemas.microsoft.com/office/drawing/2014/main" val="2610358584"/>
                  </a:ext>
                </a:extLst>
              </a:tr>
              <a:tr h="370839">
                <a:tc>
                  <a:txBody>
                    <a:bodyPr/>
                    <a:lstStyle/>
                    <a:p>
                      <a:pPr marL="0" lvl="0" indent="0">
                        <a:buNone/>
                      </a:pPr>
                      <a:r>
                        <a:rPr lang="en-US" dirty="0"/>
                        <a:t>8.</a:t>
                      </a:r>
                    </a:p>
                  </a:txBody>
                  <a:tcPr/>
                </a:tc>
                <a:tc>
                  <a:txBody>
                    <a:bodyPr/>
                    <a:lstStyle/>
                    <a:p>
                      <a:pPr lvl="0" algn="just">
                        <a:buNone/>
                      </a:pPr>
                      <a:r>
                        <a:rPr lang="en-US" sz="1800" b="0" i="0" u="none" strike="noStrike" noProof="0" dirty="0">
                          <a:solidFill>
                            <a:srgbClr val="000000"/>
                          </a:solidFill>
                        </a:rPr>
                        <a:t>Risk Analysis</a:t>
                      </a:r>
                    </a:p>
                  </a:txBody>
                  <a:tcPr/>
                </a:tc>
                <a:extLst>
                  <a:ext uri="{0D108BD9-81ED-4DB2-BD59-A6C34878D82A}">
                    <a16:rowId xmlns:a16="http://schemas.microsoft.com/office/drawing/2014/main" val="1494946819"/>
                  </a:ext>
                </a:extLst>
              </a:tr>
              <a:tr h="370840">
                <a:tc>
                  <a:txBody>
                    <a:bodyPr/>
                    <a:lstStyle/>
                    <a:p>
                      <a:pPr marL="0" indent="0">
                        <a:buNone/>
                      </a:pPr>
                      <a:r>
                        <a:rPr lang="en-US" dirty="0"/>
                        <a:t>9.</a:t>
                      </a:r>
                    </a:p>
                  </a:txBody>
                  <a:tcPr/>
                </a:tc>
                <a:tc>
                  <a:txBody>
                    <a:bodyPr/>
                    <a:lstStyle/>
                    <a:p>
                      <a:pPr lvl="0" algn="just">
                        <a:buNone/>
                      </a:pPr>
                      <a:r>
                        <a:rPr lang="en-US" sz="1800" b="0" i="0" u="none" strike="noStrike" noProof="0" dirty="0">
                          <a:solidFill>
                            <a:srgbClr val="000000"/>
                          </a:solidFill>
                          <a:latin typeface="Neue Haas Grotesk Text Pro"/>
                        </a:rPr>
                        <a:t>Acceptance Criteria</a:t>
                      </a:r>
                      <a:endParaRPr lang="en-US" dirty="0"/>
                    </a:p>
                  </a:txBody>
                  <a:tcPr/>
                </a:tc>
                <a:extLst>
                  <a:ext uri="{0D108BD9-81ED-4DB2-BD59-A6C34878D82A}">
                    <a16:rowId xmlns:a16="http://schemas.microsoft.com/office/drawing/2014/main" val="805848877"/>
                  </a:ext>
                </a:extLst>
              </a:tr>
              <a:tr h="370840">
                <a:tc>
                  <a:txBody>
                    <a:bodyPr/>
                    <a:lstStyle/>
                    <a:p>
                      <a:pPr marL="0" indent="0">
                        <a:buNone/>
                      </a:pPr>
                      <a:r>
                        <a:rPr lang="en-US" dirty="0"/>
                        <a:t>10.</a:t>
                      </a:r>
                    </a:p>
                  </a:txBody>
                  <a:tcPr/>
                </a:tc>
                <a:tc>
                  <a:txBody>
                    <a:bodyPr/>
                    <a:lstStyle/>
                    <a:p>
                      <a:pPr algn="just"/>
                      <a:r>
                        <a:rPr lang="en-US" sz="1800" b="0" i="0" u="none" strike="noStrike" noProof="0" dirty="0">
                          <a:solidFill>
                            <a:srgbClr val="000000"/>
                          </a:solidFill>
                          <a:latin typeface="Neue Haas Grotesk Text Pro"/>
                        </a:rPr>
                        <a:t>Architecture</a:t>
                      </a:r>
                      <a:endParaRPr lang="en-US" dirty="0"/>
                    </a:p>
                  </a:txBody>
                  <a:tcPr/>
                </a:tc>
                <a:extLst>
                  <a:ext uri="{0D108BD9-81ED-4DB2-BD59-A6C34878D82A}">
                    <a16:rowId xmlns:a16="http://schemas.microsoft.com/office/drawing/2014/main" val="1561434732"/>
                  </a:ext>
                </a:extLst>
              </a:tr>
              <a:tr h="370840">
                <a:tc>
                  <a:txBody>
                    <a:bodyPr/>
                    <a:lstStyle/>
                    <a:p>
                      <a:pPr marL="0" indent="0">
                        <a:buNone/>
                      </a:pPr>
                      <a:r>
                        <a:rPr lang="en-US" dirty="0"/>
                        <a:t>11.</a:t>
                      </a:r>
                    </a:p>
                  </a:txBody>
                  <a:tcPr/>
                </a:tc>
                <a:tc>
                  <a:txBody>
                    <a:bodyPr/>
                    <a:lstStyle/>
                    <a:p>
                      <a:pPr algn="just"/>
                      <a:r>
                        <a:rPr lang="en-US" dirty="0"/>
                        <a:t>UML Diagrams</a:t>
                      </a:r>
                    </a:p>
                  </a:txBody>
                  <a:tcPr/>
                </a:tc>
                <a:extLst>
                  <a:ext uri="{0D108BD9-81ED-4DB2-BD59-A6C34878D82A}">
                    <a16:rowId xmlns:a16="http://schemas.microsoft.com/office/drawing/2014/main" val="69368737"/>
                  </a:ext>
                </a:extLst>
              </a:tr>
              <a:tr h="370840">
                <a:tc>
                  <a:txBody>
                    <a:bodyPr/>
                    <a:lstStyle/>
                    <a:p>
                      <a:pPr marL="0" indent="0">
                        <a:buNone/>
                      </a:pPr>
                      <a:r>
                        <a:rPr lang="en-US" dirty="0"/>
                        <a:t>12.</a:t>
                      </a:r>
                    </a:p>
                  </a:txBody>
                  <a:tcPr/>
                </a:tc>
                <a:tc>
                  <a:txBody>
                    <a:bodyPr/>
                    <a:lstStyle/>
                    <a:p>
                      <a:pPr algn="just"/>
                      <a:r>
                        <a:rPr lang="en-US" dirty="0"/>
                        <a:t>Conclusion</a:t>
                      </a:r>
                    </a:p>
                  </a:txBody>
                  <a:tcPr/>
                </a:tc>
                <a:extLst>
                  <a:ext uri="{0D108BD9-81ED-4DB2-BD59-A6C34878D82A}">
                    <a16:rowId xmlns:a16="http://schemas.microsoft.com/office/drawing/2014/main" val="148467880"/>
                  </a:ext>
                </a:extLst>
              </a:tr>
              <a:tr h="370839">
                <a:tc>
                  <a:txBody>
                    <a:bodyPr/>
                    <a:lstStyle/>
                    <a:p>
                      <a:pPr marL="0" lvl="0" indent="0">
                        <a:buNone/>
                      </a:pPr>
                      <a:r>
                        <a:rPr lang="en-US" dirty="0"/>
                        <a:t>13.</a:t>
                      </a:r>
                    </a:p>
                  </a:txBody>
                  <a:tcPr/>
                </a:tc>
                <a:tc>
                  <a:txBody>
                    <a:bodyPr/>
                    <a:lstStyle/>
                    <a:p>
                      <a:pPr lvl="0" algn="just">
                        <a:lnSpc>
                          <a:spcPct val="100000"/>
                        </a:lnSpc>
                        <a:spcBef>
                          <a:spcPts val="0"/>
                        </a:spcBef>
                        <a:spcAft>
                          <a:spcPts val="0"/>
                        </a:spcAft>
                        <a:buNone/>
                      </a:pPr>
                      <a:r>
                        <a:rPr lang="en-US" sz="1800" b="0" i="0" u="none" strike="noStrike" noProof="0" dirty="0">
                          <a:latin typeface="Neue Haas Grotesk Text Pro"/>
                        </a:rPr>
                        <a:t>Future Scope</a:t>
                      </a:r>
                    </a:p>
                  </a:txBody>
                  <a:tcPr/>
                </a:tc>
                <a:extLst>
                  <a:ext uri="{0D108BD9-81ED-4DB2-BD59-A6C34878D82A}">
                    <a16:rowId xmlns:a16="http://schemas.microsoft.com/office/drawing/2014/main" val="2659369446"/>
                  </a:ext>
                </a:extLst>
              </a:tr>
              <a:tr h="370840">
                <a:tc>
                  <a:txBody>
                    <a:bodyPr/>
                    <a:lstStyle/>
                    <a:p>
                      <a:pPr marL="0" indent="0">
                        <a:buNone/>
                      </a:pPr>
                      <a:r>
                        <a:rPr lang="en-US" dirty="0"/>
                        <a:t>14.</a:t>
                      </a:r>
                    </a:p>
                  </a:txBody>
                  <a:tcPr/>
                </a:tc>
                <a:tc>
                  <a:txBody>
                    <a:bodyPr/>
                    <a:lstStyle/>
                    <a:p>
                      <a:pPr algn="just"/>
                      <a:r>
                        <a:rPr lang="en-US" dirty="0"/>
                        <a:t>References</a:t>
                      </a:r>
                    </a:p>
                  </a:txBody>
                  <a:tcPr/>
                </a:tc>
                <a:extLst>
                  <a:ext uri="{0D108BD9-81ED-4DB2-BD59-A6C34878D82A}">
                    <a16:rowId xmlns:a16="http://schemas.microsoft.com/office/drawing/2014/main" val="1579734902"/>
                  </a:ext>
                </a:extLst>
              </a:tr>
            </a:tbl>
          </a:graphicData>
        </a:graphic>
      </p:graphicFrame>
    </p:spTree>
    <p:extLst>
      <p:ext uri="{BB962C8B-B14F-4D97-AF65-F5344CB8AC3E}">
        <p14:creationId xmlns:p14="http://schemas.microsoft.com/office/powerpoint/2010/main" val="7675746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E08C10-0A96-7B3A-960E-4725CE89AB35}"/>
              </a:ext>
            </a:extLst>
          </p:cNvPr>
          <p:cNvSpPr>
            <a:spLocks noGrp="1"/>
          </p:cNvSpPr>
          <p:nvPr>
            <p:ph type="title"/>
          </p:nvPr>
        </p:nvSpPr>
        <p:spPr>
          <a:xfrm>
            <a:off x="880188" y="405501"/>
            <a:ext cx="8886884" cy="1043078"/>
          </a:xfrm>
        </p:spPr>
        <p:txBody>
          <a:bodyPr/>
          <a:lstStyle/>
          <a:p>
            <a:r>
              <a:rPr lang="en-US" dirty="0"/>
              <a:t>Activity Diagram</a:t>
            </a:r>
            <a:endParaRPr lang="en-IN" dirty="0"/>
          </a:p>
        </p:txBody>
      </p:sp>
      <p:pic>
        <p:nvPicPr>
          <p:cNvPr id="4" name="Picture 3">
            <a:extLst>
              <a:ext uri="{FF2B5EF4-FFF2-40B4-BE49-F238E27FC236}">
                <a16:creationId xmlns:a16="http://schemas.microsoft.com/office/drawing/2014/main" id="{34B9869C-1B56-58C2-D37B-8BEA1B2CA7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48473" y="1279926"/>
            <a:ext cx="5495731" cy="4990245"/>
          </a:xfrm>
          <a:prstGeom prst="rect">
            <a:avLst/>
          </a:prstGeom>
        </p:spPr>
      </p:pic>
    </p:spTree>
    <p:extLst>
      <p:ext uri="{BB962C8B-B14F-4D97-AF65-F5344CB8AC3E}">
        <p14:creationId xmlns:p14="http://schemas.microsoft.com/office/powerpoint/2010/main" val="11908828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727458-2ABA-92A3-0029-DAFB20A3BF67}"/>
              </a:ext>
            </a:extLst>
          </p:cNvPr>
          <p:cNvSpPr>
            <a:spLocks noGrp="1"/>
          </p:cNvSpPr>
          <p:nvPr>
            <p:ph type="title"/>
          </p:nvPr>
        </p:nvSpPr>
        <p:spPr>
          <a:xfrm>
            <a:off x="916546" y="337646"/>
            <a:ext cx="8886884" cy="1043078"/>
          </a:xfrm>
        </p:spPr>
        <p:txBody>
          <a:bodyPr/>
          <a:lstStyle/>
          <a:p>
            <a:r>
              <a:rPr lang="en-US" dirty="0"/>
              <a:t>Data Flow Diagram</a:t>
            </a:r>
          </a:p>
        </p:txBody>
      </p:sp>
      <p:pic>
        <p:nvPicPr>
          <p:cNvPr id="3" name="Picture 2" descr="A diagram of a login&#10;&#10;Description automatically generated">
            <a:extLst>
              <a:ext uri="{FF2B5EF4-FFF2-40B4-BE49-F238E27FC236}">
                <a16:creationId xmlns:a16="http://schemas.microsoft.com/office/drawing/2014/main" id="{B39D4279-7740-B88C-CD22-E79C29D27B2D}"/>
              </a:ext>
            </a:extLst>
          </p:cNvPr>
          <p:cNvPicPr>
            <a:picLocks noChangeAspect="1"/>
          </p:cNvPicPr>
          <p:nvPr/>
        </p:nvPicPr>
        <p:blipFill>
          <a:blip r:embed="rId2"/>
          <a:stretch>
            <a:fillRect/>
          </a:stretch>
        </p:blipFill>
        <p:spPr>
          <a:xfrm>
            <a:off x="2577922" y="1076422"/>
            <a:ext cx="6864437" cy="5381297"/>
          </a:xfrm>
          <a:prstGeom prst="rect">
            <a:avLst/>
          </a:prstGeom>
        </p:spPr>
      </p:pic>
    </p:spTree>
    <p:extLst>
      <p:ext uri="{BB962C8B-B14F-4D97-AF65-F5344CB8AC3E}">
        <p14:creationId xmlns:p14="http://schemas.microsoft.com/office/powerpoint/2010/main" val="6537827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75EC01-F8F5-1BA6-0502-D12451BD36D1}"/>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035082D9-58A2-4A3F-1C0C-444E576AB7F4}"/>
              </a:ext>
            </a:extLst>
          </p:cNvPr>
          <p:cNvSpPr>
            <a:spLocks noGrp="1"/>
          </p:cNvSpPr>
          <p:nvPr>
            <p:ph idx="1"/>
          </p:nvPr>
        </p:nvSpPr>
        <p:spPr>
          <a:xfrm>
            <a:off x="1069848" y="2139696"/>
            <a:ext cx="9774624" cy="3677683"/>
          </a:xfrm>
        </p:spPr>
        <p:txBody>
          <a:bodyPr vert="horz" lIns="91440" tIns="45720" rIns="91440" bIns="45720" rtlCol="0" anchor="t">
            <a:noAutofit/>
          </a:bodyPr>
          <a:lstStyle/>
          <a:p>
            <a:r>
              <a:rPr lang="en-US" sz="1400" dirty="0">
                <a:ea typeface="+mn-lt"/>
                <a:cs typeface="+mn-lt"/>
              </a:rPr>
              <a:t>In summary, this study explores innovative methodologies in anemia detection through cutting-edge technologies like image processing and machine learning. Researchers demonstrate automated solutions, ranging from Raspberry Pi-based systems to convolutional neural networks, for precise recognition of abnormal red blood cells. The utilization of comprehensive datasets, collaborative efforts with healthcare institutions, and the exploration of diverse algorithms enhance the richness of these approaches. Anemia detection via machine learning, employing non-invasive techniques such as multi-wavelength photometry and holographic microscopy, consistently achieves high accuracies, notably with ensemble methods and deep neural networks. Addressing challenges like algorithm bias and ethical considerations, particularly in resource-limited contexts, remains crucial. The integration of emerging technologies like Raspberry Pi underscores the adaptability of machine learning in healthcare. While achievements in accuracy and innovation are evident, future research should prioritize transparency in dataset characteristics and real-world applicability to advance this critical domain of healthcare.</a:t>
            </a:r>
          </a:p>
          <a:p>
            <a:endParaRPr lang="en-US" dirty="0"/>
          </a:p>
        </p:txBody>
      </p:sp>
    </p:spTree>
    <p:extLst>
      <p:ext uri="{BB962C8B-B14F-4D97-AF65-F5344CB8AC3E}">
        <p14:creationId xmlns:p14="http://schemas.microsoft.com/office/powerpoint/2010/main" val="7498682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E12368-C859-8F2E-DD5D-691AF27090CB}"/>
              </a:ext>
            </a:extLst>
          </p:cNvPr>
          <p:cNvSpPr>
            <a:spLocks noGrp="1"/>
          </p:cNvSpPr>
          <p:nvPr>
            <p:ph type="title"/>
          </p:nvPr>
        </p:nvSpPr>
        <p:spPr/>
        <p:txBody>
          <a:bodyPr/>
          <a:lstStyle/>
          <a:p>
            <a:r>
              <a:rPr lang="en-US" dirty="0"/>
              <a:t>Future Scope</a:t>
            </a:r>
          </a:p>
        </p:txBody>
      </p:sp>
      <p:sp>
        <p:nvSpPr>
          <p:cNvPr id="3" name="Content Placeholder 2">
            <a:extLst>
              <a:ext uri="{FF2B5EF4-FFF2-40B4-BE49-F238E27FC236}">
                <a16:creationId xmlns:a16="http://schemas.microsoft.com/office/drawing/2014/main" id="{FC6C467A-327D-DF81-A05F-B92C503D4FB5}"/>
              </a:ext>
            </a:extLst>
          </p:cNvPr>
          <p:cNvSpPr>
            <a:spLocks noGrp="1"/>
          </p:cNvSpPr>
          <p:nvPr>
            <p:ph idx="1"/>
          </p:nvPr>
        </p:nvSpPr>
        <p:spPr/>
        <p:txBody>
          <a:bodyPr vert="horz" lIns="91440" tIns="45720" rIns="91440" bIns="45720" rtlCol="0" anchor="t">
            <a:normAutofit/>
          </a:bodyPr>
          <a:lstStyle/>
          <a:p>
            <a:r>
              <a:rPr lang="en-US" dirty="0">
                <a:ea typeface="+mn-lt"/>
                <a:cs typeface="+mn-lt"/>
              </a:rPr>
              <a:t>The future scope for this project lies in further refining and expanding the application of advanced technologies in anemia detection. Continued research can focus on enhancing algorithm robustness, addressing biases, and ensuring ethical considerations in diverse healthcare settings. Exploration of novel data sources, integration with emerging technologies, and collaboration with healthcare institutions can advance the project's impact. Additionally, efforts to deploy the developed solutions in real-world scenarios and adapting them to evolving healthcare landscapes will contribute to the sustained relevance and success of the project.</a:t>
            </a:r>
          </a:p>
          <a:p>
            <a:endParaRPr lang="en-US" dirty="0"/>
          </a:p>
        </p:txBody>
      </p:sp>
    </p:spTree>
    <p:extLst>
      <p:ext uri="{BB962C8B-B14F-4D97-AF65-F5344CB8AC3E}">
        <p14:creationId xmlns:p14="http://schemas.microsoft.com/office/powerpoint/2010/main" val="10751359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3FC68E-39B5-4324-4FDD-D87F72BF4E36}"/>
              </a:ext>
            </a:extLst>
          </p:cNvPr>
          <p:cNvSpPr>
            <a:spLocks noGrp="1"/>
          </p:cNvSpPr>
          <p:nvPr>
            <p:ph type="title"/>
          </p:nvPr>
        </p:nvSpPr>
        <p:spPr>
          <a:xfrm>
            <a:off x="1060704" y="0"/>
            <a:ext cx="8886884" cy="524374"/>
          </a:xfrm>
        </p:spPr>
        <p:txBody>
          <a:bodyPr>
            <a:normAutofit/>
          </a:bodyPr>
          <a:lstStyle/>
          <a:p>
            <a:r>
              <a:rPr lang="en-IN" sz="2400" dirty="0"/>
              <a:t>REFERENCES</a:t>
            </a:r>
          </a:p>
        </p:txBody>
      </p:sp>
      <p:sp>
        <p:nvSpPr>
          <p:cNvPr id="3" name="Content Placeholder 2">
            <a:extLst>
              <a:ext uri="{FF2B5EF4-FFF2-40B4-BE49-F238E27FC236}">
                <a16:creationId xmlns:a16="http://schemas.microsoft.com/office/drawing/2014/main" id="{BB15142E-C5C7-A6EA-BFDE-AE7B3F573A7F}"/>
              </a:ext>
            </a:extLst>
          </p:cNvPr>
          <p:cNvSpPr>
            <a:spLocks noGrp="1"/>
          </p:cNvSpPr>
          <p:nvPr>
            <p:ph idx="1"/>
          </p:nvPr>
        </p:nvSpPr>
        <p:spPr>
          <a:xfrm>
            <a:off x="1066800" y="535106"/>
            <a:ext cx="10772737" cy="6322893"/>
          </a:xfrm>
        </p:spPr>
        <p:txBody>
          <a:bodyPr vert="horz" lIns="91440" tIns="45720" rIns="91440" bIns="45720" rtlCol="0" anchor="t">
            <a:normAutofit lnSpcReduction="10000"/>
          </a:bodyPr>
          <a:lstStyle/>
          <a:p>
            <a:pPr>
              <a:buAutoNum type="arabicPeriod"/>
            </a:pPr>
            <a:r>
              <a:rPr lang="en-AU" sz="1200" dirty="0">
                <a:latin typeface="Cambria"/>
                <a:ea typeface="Cambria"/>
              </a:rPr>
              <a:t>Parab, M.A., Mehendale, N.D. </a:t>
            </a:r>
            <a:r>
              <a:rPr lang="en-AU" sz="1200" i="1" dirty="0">
                <a:latin typeface="Cambria"/>
                <a:ea typeface="Cambria"/>
              </a:rPr>
              <a:t>Red Blood Cell Classification Using Image Processing and CNN</a:t>
            </a:r>
            <a:r>
              <a:rPr lang="en-AU" sz="1200" dirty="0">
                <a:latin typeface="Cambria"/>
                <a:ea typeface="Cambria"/>
              </a:rPr>
              <a:t>. SN COMPUT. SCI. </a:t>
            </a:r>
            <a:r>
              <a:rPr lang="en-AU" sz="1200" b="1" dirty="0">
                <a:latin typeface="Cambria"/>
                <a:ea typeface="Cambria"/>
              </a:rPr>
              <a:t>2</a:t>
            </a:r>
            <a:r>
              <a:rPr lang="en-AU" sz="1200" dirty="0">
                <a:latin typeface="Cambria"/>
                <a:ea typeface="Cambria"/>
              </a:rPr>
              <a:t>, 70 (2021). </a:t>
            </a:r>
            <a:endParaRPr lang="en-US" sz="1200" dirty="0">
              <a:latin typeface="Cambria"/>
              <a:ea typeface="Cambria"/>
            </a:endParaRPr>
          </a:p>
          <a:p>
            <a:pPr>
              <a:buAutoNum type="arabicPeriod"/>
            </a:pPr>
            <a:r>
              <a:rPr lang="en-US" sz="1200" dirty="0">
                <a:latin typeface="Cambria"/>
                <a:ea typeface="Cambria"/>
              </a:rPr>
              <a:t>P. T. Dalvi and N. Vernekar, "Anemia detection using ensemble learning techniques and statistical models," </a:t>
            </a:r>
            <a:r>
              <a:rPr lang="en-US" sz="1200" i="1" dirty="0">
                <a:latin typeface="Cambria"/>
                <a:ea typeface="Cambria"/>
              </a:rPr>
              <a:t>2016 IEEE International Conference on Recent Trends in Electronics, Information &amp; Communication Technology (RTEICT),</a:t>
            </a:r>
            <a:r>
              <a:rPr lang="en-US" sz="1200" dirty="0">
                <a:latin typeface="Cambria"/>
                <a:ea typeface="Cambria"/>
              </a:rPr>
              <a:t> Bangalore, India, 2016, pp. 1747-1751, </a:t>
            </a:r>
            <a:endParaRPr lang="en-IN" sz="1200">
              <a:latin typeface="Neue Haas Grotesk Text Pro"/>
              <a:ea typeface="Cambria"/>
            </a:endParaRPr>
          </a:p>
          <a:p>
            <a:pPr>
              <a:buAutoNum type="arabicPeriod"/>
            </a:pPr>
            <a:r>
              <a:rPr lang="en-US" sz="1200" dirty="0">
                <a:latin typeface="Cambria"/>
                <a:ea typeface="Cambria"/>
              </a:rPr>
              <a:t>S B. Sen, A. Ganesh, A. Bhan, S. Dixit and A. Goyal, "Machine learning based Diagnosis and Classification Of Sickle Cell Anemia in Human RBC," </a:t>
            </a:r>
            <a:r>
              <a:rPr lang="en-US" sz="1200" i="1" dirty="0">
                <a:latin typeface="Cambria"/>
                <a:ea typeface="Cambria"/>
              </a:rPr>
              <a:t>2021 Third International Conference on Intelligent Communication Technologies and Virtual Mobile Networks (ICICV),</a:t>
            </a:r>
            <a:r>
              <a:rPr lang="en-US" sz="1200" dirty="0">
                <a:latin typeface="Cambria"/>
                <a:ea typeface="Cambria"/>
              </a:rPr>
              <a:t> Tirunelveli, India, 2021, pp. 753-758.</a:t>
            </a:r>
            <a:endParaRPr lang="en-IN" sz="1200" dirty="0"/>
          </a:p>
          <a:p>
            <a:pPr>
              <a:buAutoNum type="arabicPeriod"/>
            </a:pPr>
            <a:r>
              <a:rPr lang="en-AU" sz="1200" dirty="0">
                <a:latin typeface="Cambria"/>
                <a:ea typeface="Cambria"/>
              </a:rPr>
              <a:t>Jaiswal, M., Srivastava, A., Siddiqui, T.J. (2019). </a:t>
            </a:r>
            <a:r>
              <a:rPr lang="en-AU" sz="1200" i="1" dirty="0">
                <a:latin typeface="Cambria"/>
                <a:ea typeface="Cambria"/>
              </a:rPr>
              <a:t>Machine Learning Algorithms for </a:t>
            </a:r>
            <a:r>
              <a:rPr lang="en-AU" sz="1200" i="1" err="1">
                <a:latin typeface="Cambria"/>
                <a:ea typeface="Cambria"/>
              </a:rPr>
              <a:t>Anemia</a:t>
            </a:r>
            <a:r>
              <a:rPr lang="en-AU" sz="1200" i="1" dirty="0">
                <a:latin typeface="Cambria"/>
                <a:ea typeface="Cambria"/>
              </a:rPr>
              <a:t> Disease Prediction.</a:t>
            </a:r>
            <a:r>
              <a:rPr lang="en-AU" sz="1200" dirty="0">
                <a:latin typeface="Cambria"/>
                <a:ea typeface="Cambria"/>
              </a:rPr>
              <a:t> In: Khare, A., Tiwary, U., Sethi, I., Singh, N. (eds) Recent Trends in Communication, Computing, and Electronics. Lecture Notes in Electrical Engineering, vol 524. Springer, Singapore. </a:t>
            </a:r>
            <a:endParaRPr lang="en-IN" sz="1200">
              <a:latin typeface="Neue Haas Grotesk Text Pro"/>
              <a:ea typeface="Cambria"/>
            </a:endParaRPr>
          </a:p>
          <a:p>
            <a:pPr>
              <a:buAutoNum type="arabicPeriod"/>
            </a:pPr>
            <a:r>
              <a:rPr lang="en-AU" sz="1200" dirty="0">
                <a:latin typeface="Cambria"/>
                <a:ea typeface="Cambria"/>
              </a:rPr>
              <a:t>An R, Huang Y, Man Y, Valentine RW, </a:t>
            </a:r>
            <a:r>
              <a:rPr lang="en-AU" sz="1200" err="1">
                <a:latin typeface="Cambria"/>
                <a:ea typeface="Cambria"/>
              </a:rPr>
              <a:t>Kucukal</a:t>
            </a:r>
            <a:r>
              <a:rPr lang="en-AU" sz="1200" dirty="0">
                <a:latin typeface="Cambria"/>
                <a:ea typeface="Cambria"/>
              </a:rPr>
              <a:t> E, </a:t>
            </a:r>
            <a:r>
              <a:rPr lang="en-AU" sz="1200" err="1">
                <a:latin typeface="Cambria"/>
                <a:ea typeface="Cambria"/>
              </a:rPr>
              <a:t>Goreke</a:t>
            </a:r>
            <a:r>
              <a:rPr lang="en-AU" sz="1200" dirty="0">
                <a:latin typeface="Cambria"/>
                <a:ea typeface="Cambria"/>
              </a:rPr>
              <a:t> U, </a:t>
            </a:r>
            <a:r>
              <a:rPr lang="en-AU" sz="1200" err="1">
                <a:latin typeface="Cambria"/>
                <a:ea typeface="Cambria"/>
              </a:rPr>
              <a:t>Sekyonda</a:t>
            </a:r>
            <a:r>
              <a:rPr lang="en-AU" sz="1200" dirty="0">
                <a:latin typeface="Cambria"/>
                <a:ea typeface="Cambria"/>
              </a:rPr>
              <a:t> Z, Piccone C, Owusu-Ansah A, Ahuja S, Little JA, Gurkan UA. </a:t>
            </a:r>
            <a:r>
              <a:rPr lang="en-AU" sz="1200" i="1" dirty="0">
                <a:latin typeface="Cambria"/>
                <a:ea typeface="Cambria"/>
              </a:rPr>
              <a:t>Emerging point-of-care technologies for </a:t>
            </a:r>
            <a:r>
              <a:rPr lang="en-AU" sz="1200" i="1" err="1">
                <a:latin typeface="Cambria"/>
                <a:ea typeface="Cambria"/>
              </a:rPr>
              <a:t>anemia</a:t>
            </a:r>
            <a:r>
              <a:rPr lang="en-AU" sz="1200" i="1" dirty="0">
                <a:latin typeface="Cambria"/>
                <a:ea typeface="Cambria"/>
              </a:rPr>
              <a:t> detection. </a:t>
            </a:r>
            <a:r>
              <a:rPr lang="en-AU" sz="1200" dirty="0">
                <a:latin typeface="Cambria"/>
                <a:ea typeface="Cambria"/>
              </a:rPr>
              <a:t>Lab Chip. 2021 May 18;21(10):1843-1865. </a:t>
            </a:r>
            <a:endParaRPr lang="en-IN" sz="1200">
              <a:latin typeface="Neue Haas Grotesk Text Pro"/>
              <a:ea typeface="Cambria"/>
            </a:endParaRPr>
          </a:p>
          <a:p>
            <a:pPr>
              <a:buAutoNum type="arabicPeriod"/>
            </a:pPr>
            <a:r>
              <a:rPr lang="en-AU" sz="1200" dirty="0">
                <a:latin typeface="Cambria"/>
                <a:ea typeface="Cambria"/>
              </a:rPr>
              <a:t> R. V. Pellegrino, A. C. </a:t>
            </a:r>
            <a:r>
              <a:rPr lang="en-AU" sz="1200" err="1">
                <a:latin typeface="Cambria"/>
                <a:ea typeface="Cambria"/>
              </a:rPr>
              <a:t>Tarrobago</a:t>
            </a:r>
            <a:r>
              <a:rPr lang="en-AU" sz="1200" dirty="0">
                <a:latin typeface="Cambria"/>
                <a:ea typeface="Cambria"/>
              </a:rPr>
              <a:t> and D. L. B. Zulueta, "Development of </a:t>
            </a:r>
            <a:r>
              <a:rPr lang="en-AU" sz="1200" err="1">
                <a:latin typeface="Cambria"/>
                <a:ea typeface="Cambria"/>
              </a:rPr>
              <a:t>Anemia</a:t>
            </a:r>
            <a:r>
              <a:rPr lang="en-AU" sz="1200" dirty="0">
                <a:latin typeface="Cambria"/>
                <a:ea typeface="Cambria"/>
              </a:rPr>
              <a:t> Cells Recognition System Using Raspberry Pi</a:t>
            </a:r>
            <a:r>
              <a:rPr lang="en-AU" sz="1200" i="1" dirty="0">
                <a:latin typeface="Cambria"/>
                <a:ea typeface="Cambria"/>
              </a:rPr>
              <a:t>," 2023 15th International Conference on Computer and Automation Engineering (ICCAE),</a:t>
            </a:r>
            <a:r>
              <a:rPr lang="en-AU" sz="1200" dirty="0">
                <a:latin typeface="Cambria"/>
                <a:ea typeface="Cambria"/>
              </a:rPr>
              <a:t> Sydney, Australia, 2023, pp. 198-203, </a:t>
            </a:r>
            <a:endParaRPr lang="en-AU" sz="1200">
              <a:latin typeface="Cambria"/>
              <a:ea typeface="Cambria"/>
            </a:endParaRPr>
          </a:p>
          <a:p>
            <a:pPr marL="342900" indent="-342900">
              <a:buAutoNum type="arabicPeriod"/>
            </a:pPr>
            <a:r>
              <a:rPr lang="en-AU" sz="1200" dirty="0">
                <a:latin typeface="Cambria"/>
                <a:ea typeface="+mn-lt"/>
                <a:cs typeface="+mn-lt"/>
              </a:rPr>
              <a:t>Shahzad, Muhammad, Arif Iqbal Umar, Syed Hamad Shirazi, Zakir Khan, </a:t>
            </a:r>
            <a:r>
              <a:rPr lang="en-AU" sz="1200" err="1">
                <a:latin typeface="Cambria"/>
                <a:ea typeface="+mn-lt"/>
                <a:cs typeface="+mn-lt"/>
              </a:rPr>
              <a:t>Asfandyar</a:t>
            </a:r>
            <a:r>
              <a:rPr lang="en-AU" sz="1200" dirty="0">
                <a:latin typeface="Cambria"/>
                <a:ea typeface="+mn-lt"/>
                <a:cs typeface="+mn-lt"/>
              </a:rPr>
              <a:t> Khan, Muhammad Assam, Abdullah Mohamed, and El-Awady Attia. 2022. "Identification of </a:t>
            </a:r>
            <a:r>
              <a:rPr lang="en-AU" sz="1200" err="1">
                <a:latin typeface="Cambria"/>
                <a:ea typeface="+mn-lt"/>
                <a:cs typeface="+mn-lt"/>
              </a:rPr>
              <a:t>Anemia</a:t>
            </a:r>
            <a:r>
              <a:rPr lang="en-AU" sz="1200" dirty="0">
                <a:latin typeface="Cambria"/>
                <a:ea typeface="+mn-lt"/>
                <a:cs typeface="+mn-lt"/>
              </a:rPr>
              <a:t> and Its Severity Level in a Peripheral Blood Smear Using 3-Tier Deep Neural Network" </a:t>
            </a:r>
            <a:r>
              <a:rPr lang="en-AU" sz="1200" i="1" dirty="0">
                <a:latin typeface="Cambria"/>
                <a:ea typeface="+mn-lt"/>
                <a:cs typeface="+mn-lt"/>
              </a:rPr>
              <a:t>Applied Sciences 12, no. 10: 5030. </a:t>
            </a:r>
            <a:endParaRPr lang="en-US" sz="1200">
              <a:latin typeface="Cambria"/>
              <a:ea typeface="+mn-lt"/>
              <a:cs typeface="+mn-lt"/>
            </a:endParaRPr>
          </a:p>
          <a:p>
            <a:pPr marL="342900" indent="-342900">
              <a:buAutoNum type="arabicPeriod"/>
            </a:pPr>
            <a:r>
              <a:rPr lang="en-IN" sz="1200" dirty="0">
                <a:latin typeface="Cambria"/>
                <a:ea typeface="+mn-lt"/>
                <a:cs typeface="+mn-lt"/>
              </a:rPr>
              <a:t>Rizal, A.S. et al. (2022) ‘Detecting </a:t>
            </a:r>
            <a:r>
              <a:rPr lang="en-IN" sz="1200" err="1">
                <a:latin typeface="Cambria"/>
                <a:ea typeface="+mn-lt"/>
                <a:cs typeface="+mn-lt"/>
              </a:rPr>
              <a:t>anemia</a:t>
            </a:r>
            <a:r>
              <a:rPr lang="en-IN" sz="1200" dirty="0">
                <a:latin typeface="Cambria"/>
                <a:ea typeface="+mn-lt"/>
                <a:cs typeface="+mn-lt"/>
              </a:rPr>
              <a:t> based on palm images using convolutional neural network’</a:t>
            </a:r>
            <a:r>
              <a:rPr lang="en-IN" sz="1200" i="1" dirty="0">
                <a:latin typeface="Cambria"/>
                <a:ea typeface="+mn-lt"/>
                <a:cs typeface="+mn-lt"/>
              </a:rPr>
              <a:t>, International Journal of Advanced Engineering Research and Science</a:t>
            </a:r>
            <a:r>
              <a:rPr lang="en-IN" sz="1200" dirty="0">
                <a:latin typeface="Cambria"/>
                <a:ea typeface="+mn-lt"/>
                <a:cs typeface="+mn-lt"/>
              </a:rPr>
              <a:t>, 9(9), pp. 280–287.</a:t>
            </a:r>
            <a:endParaRPr lang="en-US" sz="1200">
              <a:latin typeface="Cambria"/>
              <a:ea typeface="+mn-lt"/>
              <a:cs typeface="+mn-lt"/>
            </a:endParaRPr>
          </a:p>
          <a:p>
            <a:pPr marL="342900" indent="-342900">
              <a:buAutoNum type="arabicPeriod"/>
            </a:pPr>
            <a:r>
              <a:rPr lang="en-AU" sz="1200" dirty="0">
                <a:latin typeface="Cambria"/>
                <a:ea typeface="+mn-lt"/>
                <a:cs typeface="+mn-lt"/>
              </a:rPr>
              <a:t>Zhang A, Lou J, Pan Z, Luo J, Zhang X, Zhang H, Li J, Wang L, Cui X, Ji B, Chen L. </a:t>
            </a:r>
            <a:r>
              <a:rPr lang="en-AU" sz="1200" i="1" dirty="0">
                <a:latin typeface="Cambria"/>
                <a:ea typeface="+mn-lt"/>
                <a:cs typeface="+mn-lt"/>
              </a:rPr>
              <a:t>Prediction of </a:t>
            </a:r>
            <a:r>
              <a:rPr lang="en-AU" sz="1200" i="1" err="1">
                <a:latin typeface="Cambria"/>
                <a:ea typeface="+mn-lt"/>
                <a:cs typeface="+mn-lt"/>
              </a:rPr>
              <a:t>anemia</a:t>
            </a:r>
            <a:r>
              <a:rPr lang="en-AU" sz="1200" i="1" dirty="0">
                <a:latin typeface="Cambria"/>
                <a:ea typeface="+mn-lt"/>
                <a:cs typeface="+mn-lt"/>
              </a:rPr>
              <a:t> using facial images and deep learning technology in the emergency department.</a:t>
            </a:r>
            <a:r>
              <a:rPr lang="en-AU" sz="1200" dirty="0">
                <a:latin typeface="Cambria"/>
                <a:ea typeface="+mn-lt"/>
                <a:cs typeface="+mn-lt"/>
              </a:rPr>
              <a:t> Front Public Health. 2022 Nov 9;10:964385.  PMCID: PMC9682145.</a:t>
            </a:r>
            <a:endParaRPr lang="en-IN" sz="1200">
              <a:latin typeface="Cambria"/>
              <a:ea typeface="+mn-lt"/>
              <a:cs typeface="+mn-lt"/>
            </a:endParaRPr>
          </a:p>
          <a:p>
            <a:pPr marL="342900" indent="-342900">
              <a:buAutoNum type="arabicPeriod"/>
            </a:pPr>
            <a:r>
              <a:rPr lang="en-AU" sz="1200" dirty="0">
                <a:latin typeface="Cambria"/>
                <a:ea typeface="+mn-lt"/>
                <a:cs typeface="+mn-lt"/>
              </a:rPr>
              <a:t>Nithya, R &amp; Nirmala, K. (2022). </a:t>
            </a:r>
            <a:r>
              <a:rPr lang="en-AU" sz="1200" i="1" dirty="0">
                <a:latin typeface="Cambria"/>
                <a:ea typeface="+mn-lt"/>
                <a:cs typeface="+mn-lt"/>
              </a:rPr>
              <a:t>Detection of Anaemia using Image Processing Techniques from microscopy blood smear images</a:t>
            </a:r>
            <a:r>
              <a:rPr lang="en-AU" sz="1200" dirty="0">
                <a:latin typeface="Cambria"/>
                <a:ea typeface="+mn-lt"/>
                <a:cs typeface="+mn-lt"/>
              </a:rPr>
              <a:t>. Journal of Physics: Conference Series. </a:t>
            </a:r>
            <a:endParaRPr lang="en-IN" sz="1200">
              <a:latin typeface="Cambria"/>
              <a:ea typeface="+mn-lt"/>
              <a:cs typeface="+mn-lt"/>
            </a:endParaRPr>
          </a:p>
          <a:p>
            <a:pPr marL="342900" indent="-342900">
              <a:buAutoNum type="arabicPeriod"/>
            </a:pPr>
            <a:r>
              <a:rPr lang="en-US" sz="1200" dirty="0">
                <a:latin typeface="Cambria"/>
                <a:ea typeface="+mn-lt"/>
                <a:cs typeface="+mn-lt"/>
              </a:rPr>
              <a:t>A. Kovačević, A. Lakota, L. Kuka, E. </a:t>
            </a:r>
            <a:r>
              <a:rPr lang="en-US" sz="1200" err="1">
                <a:latin typeface="Cambria"/>
                <a:ea typeface="+mn-lt"/>
                <a:cs typeface="+mn-lt"/>
              </a:rPr>
              <a:t>Bečić</a:t>
            </a:r>
            <a:r>
              <a:rPr lang="en-US" sz="1200" dirty="0">
                <a:latin typeface="Cambria"/>
                <a:ea typeface="+mn-lt"/>
                <a:cs typeface="+mn-lt"/>
              </a:rPr>
              <a:t>, A. </a:t>
            </a:r>
            <a:r>
              <a:rPr lang="en-US" sz="1200" err="1">
                <a:latin typeface="Cambria"/>
                <a:ea typeface="+mn-lt"/>
                <a:cs typeface="+mn-lt"/>
              </a:rPr>
              <a:t>Smajović</a:t>
            </a:r>
            <a:r>
              <a:rPr lang="en-US" sz="1200" dirty="0">
                <a:latin typeface="Cambria"/>
                <a:ea typeface="+mn-lt"/>
                <a:cs typeface="+mn-lt"/>
              </a:rPr>
              <a:t> and L. G. </a:t>
            </a:r>
            <a:r>
              <a:rPr lang="en-US" sz="1200" err="1">
                <a:latin typeface="Cambria"/>
                <a:ea typeface="+mn-lt"/>
                <a:cs typeface="+mn-lt"/>
              </a:rPr>
              <a:t>Pokvić</a:t>
            </a:r>
            <a:r>
              <a:rPr lang="en-US" sz="1200" dirty="0">
                <a:latin typeface="Cambria"/>
                <a:ea typeface="+mn-lt"/>
                <a:cs typeface="+mn-lt"/>
              </a:rPr>
              <a:t>, "Application of Artificial Intelligence in Diagnosis and Classification of Anemia," </a:t>
            </a:r>
            <a:r>
              <a:rPr lang="en-US" sz="1200" i="1" dirty="0">
                <a:latin typeface="Cambria"/>
                <a:ea typeface="+mn-lt"/>
                <a:cs typeface="+mn-lt"/>
              </a:rPr>
              <a:t>2022 11th Mediterranean Conference on Embedded Computing (MECO),</a:t>
            </a:r>
            <a:r>
              <a:rPr lang="en-US" sz="1200" dirty="0">
                <a:latin typeface="Cambria"/>
                <a:ea typeface="+mn-lt"/>
                <a:cs typeface="+mn-lt"/>
              </a:rPr>
              <a:t> Budva, Montenegro, 2022, pp. 1-4, .</a:t>
            </a:r>
            <a:endParaRPr lang="en-IN" sz="1200">
              <a:latin typeface="Cambria"/>
              <a:ea typeface="+mn-lt"/>
              <a:cs typeface="+mn-lt"/>
            </a:endParaRPr>
          </a:p>
          <a:p>
            <a:pPr marL="342900" indent="-342900">
              <a:buAutoNum type="arabicPeriod"/>
            </a:pPr>
            <a:r>
              <a:rPr lang="en-US" sz="1200" dirty="0">
                <a:latin typeface="Cambria"/>
                <a:ea typeface="+mn-lt"/>
                <a:cs typeface="+mn-lt"/>
              </a:rPr>
              <a:t>Justice Williams Asare, PETER APPIAHENE, Emmanuel Timmy </a:t>
            </a:r>
            <a:r>
              <a:rPr lang="en-US" sz="1200" err="1">
                <a:latin typeface="Cambria"/>
                <a:ea typeface="+mn-lt"/>
                <a:cs typeface="+mn-lt"/>
              </a:rPr>
              <a:t>Donkoh</a:t>
            </a:r>
            <a:r>
              <a:rPr lang="en-US" sz="1200" dirty="0">
                <a:latin typeface="Cambria"/>
                <a:ea typeface="+mn-lt"/>
                <a:cs typeface="+mn-lt"/>
              </a:rPr>
              <a:t>, et al</a:t>
            </a:r>
            <a:r>
              <a:rPr lang="en-US" sz="1200" i="1" dirty="0">
                <a:latin typeface="Cambria"/>
                <a:ea typeface="+mn-lt"/>
                <a:cs typeface="+mn-lt"/>
              </a:rPr>
              <a:t>. Iron Deficiency Anemia Detection using Machine Learning Models: A Comparative Study of Fingernails, Palm and Conjunctiva of the Eye Images. </a:t>
            </a:r>
            <a:r>
              <a:rPr lang="en-US" sz="1200" err="1">
                <a:latin typeface="Cambria"/>
                <a:ea typeface="+mn-lt"/>
                <a:cs typeface="+mn-lt"/>
              </a:rPr>
              <a:t>Authorea</a:t>
            </a:r>
            <a:r>
              <a:rPr lang="en-US" sz="1200" dirty="0">
                <a:latin typeface="Cambria"/>
                <a:ea typeface="+mn-lt"/>
                <a:cs typeface="+mn-lt"/>
              </a:rPr>
              <a:t>. February 06, 2023</a:t>
            </a:r>
            <a:endParaRPr lang="en-IN" sz="1200">
              <a:latin typeface="Cambria"/>
              <a:ea typeface="+mn-lt"/>
              <a:cs typeface="+mn-lt"/>
            </a:endParaRPr>
          </a:p>
          <a:p>
            <a:pPr>
              <a:buAutoNum type="arabicPeriod"/>
            </a:pPr>
            <a:endParaRPr lang="en-AU" sz="1200" i="1" dirty="0">
              <a:latin typeface="Cambria"/>
              <a:ea typeface="Cambria"/>
            </a:endParaRPr>
          </a:p>
          <a:p>
            <a:pPr>
              <a:buAutoNum type="arabicPeriod"/>
            </a:pPr>
            <a:endParaRPr lang="en-IN" sz="1200" dirty="0"/>
          </a:p>
          <a:p>
            <a:pPr>
              <a:buAutoNum type="arabicPeriod"/>
            </a:pPr>
            <a:endParaRPr lang="en-IN" sz="1200" dirty="0"/>
          </a:p>
        </p:txBody>
      </p:sp>
    </p:spTree>
    <p:extLst>
      <p:ext uri="{BB962C8B-B14F-4D97-AF65-F5344CB8AC3E}">
        <p14:creationId xmlns:p14="http://schemas.microsoft.com/office/powerpoint/2010/main" val="318706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E03CC9C-3E7C-FA9C-6AD2-C93755E10FE6}"/>
              </a:ext>
            </a:extLst>
          </p:cNvPr>
          <p:cNvSpPr>
            <a:spLocks noGrp="1"/>
          </p:cNvSpPr>
          <p:nvPr>
            <p:ph idx="1"/>
          </p:nvPr>
        </p:nvSpPr>
        <p:spPr>
          <a:xfrm>
            <a:off x="1654082" y="2541809"/>
            <a:ext cx="8883836" cy="1774382"/>
          </a:xfrm>
        </p:spPr>
        <p:txBody>
          <a:bodyPr>
            <a:normAutofit/>
          </a:bodyPr>
          <a:lstStyle/>
          <a:p>
            <a:pPr marL="0" indent="0" algn="ctr">
              <a:buNone/>
            </a:pPr>
            <a:r>
              <a:rPr lang="en-IN" sz="9600" b="1" dirty="0"/>
              <a:t>THANK YOU</a:t>
            </a:r>
          </a:p>
        </p:txBody>
      </p:sp>
    </p:spTree>
    <p:extLst>
      <p:ext uri="{BB962C8B-B14F-4D97-AF65-F5344CB8AC3E}">
        <p14:creationId xmlns:p14="http://schemas.microsoft.com/office/powerpoint/2010/main" val="28409048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293E30-0E43-5DE6-B1F4-3EF4BCC004C6}"/>
              </a:ext>
            </a:extLst>
          </p:cNvPr>
          <p:cNvSpPr>
            <a:spLocks noGrp="1"/>
          </p:cNvSpPr>
          <p:nvPr>
            <p:ph type="title"/>
          </p:nvPr>
        </p:nvSpPr>
        <p:spPr>
          <a:xfrm>
            <a:off x="1066800" y="869576"/>
            <a:ext cx="8886884" cy="953669"/>
          </a:xfrm>
        </p:spPr>
        <p:txBody>
          <a:bodyPr>
            <a:normAutofit/>
          </a:bodyPr>
          <a:lstStyle/>
          <a:p>
            <a:r>
              <a:rPr lang="en-IN" dirty="0"/>
              <a:t>INTRODUCTION</a:t>
            </a:r>
          </a:p>
        </p:txBody>
      </p:sp>
      <p:sp>
        <p:nvSpPr>
          <p:cNvPr id="3" name="Content Placeholder 2">
            <a:extLst>
              <a:ext uri="{FF2B5EF4-FFF2-40B4-BE49-F238E27FC236}">
                <a16:creationId xmlns:a16="http://schemas.microsoft.com/office/drawing/2014/main" id="{90478EA5-9111-7289-BF77-2D1ED81FD726}"/>
              </a:ext>
            </a:extLst>
          </p:cNvPr>
          <p:cNvSpPr>
            <a:spLocks noGrp="1"/>
          </p:cNvSpPr>
          <p:nvPr>
            <p:ph idx="1"/>
          </p:nvPr>
        </p:nvSpPr>
        <p:spPr>
          <a:xfrm>
            <a:off x="1066800" y="2405358"/>
            <a:ext cx="8883836" cy="4452642"/>
          </a:xfrm>
        </p:spPr>
        <p:txBody>
          <a:bodyPr>
            <a:normAutofit/>
          </a:bodyPr>
          <a:lstStyle/>
          <a:p>
            <a:r>
              <a:rPr lang="en-US" sz="2000" dirty="0">
                <a:solidFill>
                  <a:srgbClr val="373737"/>
                </a:solidFill>
                <a:latin typeface="Arial" panose="020B0604020202020204" pitchFamily="34" charset="0"/>
                <a:cs typeface="Arial" panose="020B0604020202020204" pitchFamily="34" charset="0"/>
              </a:rPr>
              <a:t>Machine learning technology is revolutionizing this field by enabling faster and more accurate analysis. </a:t>
            </a:r>
          </a:p>
          <a:p>
            <a:endParaRPr lang="en-US" sz="2000" dirty="0">
              <a:solidFill>
                <a:srgbClr val="373737"/>
              </a:solidFill>
              <a:latin typeface="Arial" panose="020B0604020202020204" pitchFamily="34" charset="0"/>
              <a:cs typeface="Arial" panose="020B0604020202020204" pitchFamily="34" charset="0"/>
            </a:endParaRPr>
          </a:p>
          <a:p>
            <a:r>
              <a:rPr lang="en-US" sz="2000" dirty="0">
                <a:solidFill>
                  <a:srgbClr val="373737"/>
                </a:solidFill>
                <a:latin typeface="Arial" panose="020B0604020202020204" pitchFamily="34" charset="0"/>
                <a:cs typeface="Arial" panose="020B0604020202020204" pitchFamily="34" charset="0"/>
              </a:rPr>
              <a:t>Our aim is to utilize the power of machine learning to provide solution for the faster and cheaper identification and analysis of anemia condition in patients.</a:t>
            </a:r>
          </a:p>
          <a:p>
            <a:endParaRPr lang="en-US" sz="2000" dirty="0">
              <a:solidFill>
                <a:srgbClr val="373737"/>
              </a:solidFill>
              <a:latin typeface="Arial" panose="020B0604020202020204" pitchFamily="34" charset="0"/>
              <a:cs typeface="Arial" panose="020B0604020202020204" pitchFamily="34" charset="0"/>
            </a:endParaRPr>
          </a:p>
          <a:p>
            <a:r>
              <a:rPr lang="en-IN" sz="2000" dirty="0">
                <a:solidFill>
                  <a:srgbClr val="373737"/>
                </a:solidFill>
                <a:latin typeface="Arial" panose="020B0604020202020204" pitchFamily="34" charset="0"/>
                <a:cs typeface="Arial" panose="020B0604020202020204" pitchFamily="34" charset="0"/>
              </a:rPr>
              <a:t>We collect and analyse blood sample data using machine learning algorithms to provide timely insights to medical professionals.</a:t>
            </a:r>
            <a:endParaRPr lang="en-US" sz="2000" dirty="0">
              <a:solidFill>
                <a:srgbClr val="373737"/>
              </a:solidFill>
              <a:latin typeface="Arial" panose="020B0604020202020204" pitchFamily="34" charset="0"/>
              <a:cs typeface="Arial" panose="020B0604020202020204" pitchFamily="34" charset="0"/>
            </a:endParaRPr>
          </a:p>
          <a:p>
            <a:endParaRPr lang="en-US" sz="2000" dirty="0">
              <a:solidFill>
                <a:srgbClr val="373737"/>
              </a:solidFill>
              <a:latin typeface="Arial" panose="020B0604020202020204" pitchFamily="34" charset="0"/>
              <a:cs typeface="Arial" panose="020B0604020202020204" pitchFamily="34" charset="0"/>
            </a:endParaRPr>
          </a:p>
          <a:p>
            <a:endParaRPr lang="en-IN" dirty="0"/>
          </a:p>
        </p:txBody>
      </p:sp>
    </p:spTree>
    <p:extLst>
      <p:ext uri="{BB962C8B-B14F-4D97-AF65-F5344CB8AC3E}">
        <p14:creationId xmlns:p14="http://schemas.microsoft.com/office/powerpoint/2010/main" val="12279927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B9EB5C-BFCE-4825-A5DD-14EE70C01A97}"/>
              </a:ext>
            </a:extLst>
          </p:cNvPr>
          <p:cNvSpPr>
            <a:spLocks noGrp="1"/>
          </p:cNvSpPr>
          <p:nvPr>
            <p:ph type="title"/>
          </p:nvPr>
        </p:nvSpPr>
        <p:spPr/>
        <p:txBody>
          <a:bodyPr/>
          <a:lstStyle/>
          <a:p>
            <a:r>
              <a:rPr lang="en-US" dirty="0"/>
              <a:t>PROBLEM STATEMENT</a:t>
            </a:r>
            <a:endParaRPr lang="en-IN" dirty="0"/>
          </a:p>
        </p:txBody>
      </p:sp>
      <p:sp>
        <p:nvSpPr>
          <p:cNvPr id="3" name="Content Placeholder 2">
            <a:extLst>
              <a:ext uri="{FF2B5EF4-FFF2-40B4-BE49-F238E27FC236}">
                <a16:creationId xmlns:a16="http://schemas.microsoft.com/office/drawing/2014/main" id="{765F228E-7074-479C-867E-568288703F79}"/>
              </a:ext>
            </a:extLst>
          </p:cNvPr>
          <p:cNvSpPr>
            <a:spLocks noGrp="1"/>
          </p:cNvSpPr>
          <p:nvPr>
            <p:ph idx="1"/>
          </p:nvPr>
        </p:nvSpPr>
        <p:spPr>
          <a:xfrm>
            <a:off x="1069848" y="2139696"/>
            <a:ext cx="8883836" cy="4261553"/>
          </a:xfrm>
        </p:spPr>
        <p:txBody>
          <a:bodyPr vert="horz" lIns="91440" tIns="45720" rIns="91440" bIns="45720" rtlCol="0" anchor="t">
            <a:normAutofit/>
          </a:bodyPr>
          <a:lstStyle/>
          <a:p>
            <a:r>
              <a:rPr lang="en-IN" sz="2200" dirty="0">
                <a:solidFill>
                  <a:srgbClr val="000000"/>
                </a:solidFill>
                <a:ea typeface="+mn-lt"/>
                <a:cs typeface="+mn-lt"/>
              </a:rPr>
              <a:t>In India, there is a significant </a:t>
            </a:r>
            <a:r>
              <a:rPr lang="en-IN" sz="2200" dirty="0" err="1">
                <a:solidFill>
                  <a:srgbClr val="000000"/>
                </a:solidFill>
                <a:ea typeface="+mn-lt"/>
                <a:cs typeface="+mn-lt"/>
              </a:rPr>
              <a:t>anemia</a:t>
            </a:r>
            <a:r>
              <a:rPr lang="en-IN" sz="2200" dirty="0">
                <a:solidFill>
                  <a:srgbClr val="000000"/>
                </a:solidFill>
                <a:ea typeface="+mn-lt"/>
                <a:cs typeface="+mn-lt"/>
              </a:rPr>
              <a:t> challenge, impacting 57% of women (aged 15-49) and 67% of children (6-59 months). The existing method of </a:t>
            </a:r>
            <a:r>
              <a:rPr lang="en-IN" sz="2200" dirty="0" err="1">
                <a:solidFill>
                  <a:srgbClr val="000000"/>
                </a:solidFill>
                <a:ea typeface="+mn-lt"/>
                <a:cs typeface="+mn-lt"/>
              </a:rPr>
              <a:t>anemia</a:t>
            </a:r>
            <a:r>
              <a:rPr lang="en-IN" sz="2200" dirty="0">
                <a:solidFill>
                  <a:srgbClr val="000000"/>
                </a:solidFill>
                <a:ea typeface="+mn-lt"/>
                <a:cs typeface="+mn-lt"/>
              </a:rPr>
              <a:t> detection using Complete Blood Count tests is time-consuming, and rural areas suffer from a lack of access to advanced diagnostic equipment. Existing machine learning models either don't eliminate the need of automated machines or classify only one type of </a:t>
            </a:r>
            <a:r>
              <a:rPr lang="en-IN" sz="2200" dirty="0" err="1">
                <a:solidFill>
                  <a:srgbClr val="000000"/>
                </a:solidFill>
                <a:ea typeface="+mn-lt"/>
                <a:cs typeface="+mn-lt"/>
              </a:rPr>
              <a:t>anemia</a:t>
            </a:r>
            <a:r>
              <a:rPr lang="en-IN" sz="2200" dirty="0">
                <a:solidFill>
                  <a:srgbClr val="000000"/>
                </a:solidFill>
                <a:ea typeface="+mn-lt"/>
                <a:cs typeface="+mn-lt"/>
              </a:rPr>
              <a:t>.</a:t>
            </a:r>
            <a:endParaRPr lang="en-US" sz="2200"/>
          </a:p>
        </p:txBody>
      </p:sp>
    </p:spTree>
    <p:extLst>
      <p:ext uri="{BB962C8B-B14F-4D97-AF65-F5344CB8AC3E}">
        <p14:creationId xmlns:p14="http://schemas.microsoft.com/office/powerpoint/2010/main" val="13948134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43021B-4289-2C08-7B09-492031DC7AC2}"/>
              </a:ext>
            </a:extLst>
          </p:cNvPr>
          <p:cNvSpPr>
            <a:spLocks noGrp="1"/>
          </p:cNvSpPr>
          <p:nvPr>
            <p:ph type="title"/>
          </p:nvPr>
        </p:nvSpPr>
        <p:spPr/>
        <p:txBody>
          <a:bodyPr/>
          <a:lstStyle/>
          <a:p>
            <a:r>
              <a:rPr lang="en-IN" dirty="0"/>
              <a:t>MOTIVATION</a:t>
            </a:r>
          </a:p>
        </p:txBody>
      </p:sp>
      <p:sp>
        <p:nvSpPr>
          <p:cNvPr id="3" name="Content Placeholder 2">
            <a:extLst>
              <a:ext uri="{FF2B5EF4-FFF2-40B4-BE49-F238E27FC236}">
                <a16:creationId xmlns:a16="http://schemas.microsoft.com/office/drawing/2014/main" id="{2AB0BBF6-377F-08D7-27BF-18C7DA56553E}"/>
              </a:ext>
            </a:extLst>
          </p:cNvPr>
          <p:cNvSpPr>
            <a:spLocks noGrp="1"/>
          </p:cNvSpPr>
          <p:nvPr>
            <p:ph idx="1"/>
          </p:nvPr>
        </p:nvSpPr>
        <p:spPr/>
        <p:txBody>
          <a:bodyPr vert="horz" lIns="91440" tIns="45720" rIns="91440" bIns="45720" rtlCol="0" anchor="t">
            <a:normAutofit/>
          </a:bodyPr>
          <a:lstStyle/>
          <a:p>
            <a:r>
              <a:rPr lang="en-US" sz="2000" dirty="0">
                <a:solidFill>
                  <a:srgbClr val="373737"/>
                </a:solidFill>
                <a:latin typeface="Arial"/>
                <a:cs typeface="Arial"/>
              </a:rPr>
              <a:t>Lack of blood sample test machines in rural and backward areas.</a:t>
            </a:r>
          </a:p>
          <a:p>
            <a:endParaRPr lang="en-US" sz="2000" dirty="0">
              <a:solidFill>
                <a:srgbClr val="373737"/>
              </a:solidFill>
              <a:latin typeface="Arial" panose="020B0604020202020204" pitchFamily="34" charset="0"/>
              <a:cs typeface="Arial" panose="020B0604020202020204" pitchFamily="34" charset="0"/>
            </a:endParaRPr>
          </a:p>
          <a:p>
            <a:r>
              <a:rPr lang="en-US" sz="2000" dirty="0">
                <a:solidFill>
                  <a:srgbClr val="373737"/>
                </a:solidFill>
                <a:latin typeface="Arial" panose="020B0604020202020204" pitchFamily="34" charset="0"/>
                <a:cs typeface="Arial" panose="020B0604020202020204" pitchFamily="34" charset="0"/>
              </a:rPr>
              <a:t>Allow efficient and human-error free results.</a:t>
            </a:r>
          </a:p>
          <a:p>
            <a:endParaRPr lang="en-US" sz="2000" dirty="0">
              <a:solidFill>
                <a:srgbClr val="373737"/>
              </a:solidFill>
              <a:latin typeface="Arial" panose="020B0604020202020204" pitchFamily="34" charset="0"/>
              <a:cs typeface="Arial" panose="020B0604020202020204" pitchFamily="34" charset="0"/>
            </a:endParaRPr>
          </a:p>
          <a:p>
            <a:r>
              <a:rPr lang="en-US" sz="2000" dirty="0">
                <a:solidFill>
                  <a:srgbClr val="373737"/>
                </a:solidFill>
                <a:latin typeface="Arial"/>
                <a:cs typeface="Arial"/>
              </a:rPr>
              <a:t>To promote health through the use of machine learning and computer engineering techniques.</a:t>
            </a:r>
          </a:p>
          <a:p>
            <a:endParaRPr lang="en-US" sz="1800" dirty="0">
              <a:solidFill>
                <a:srgbClr val="373737"/>
              </a:solidFill>
              <a:latin typeface="Lato Bold"/>
            </a:endParaRPr>
          </a:p>
          <a:p>
            <a:endParaRPr lang="en-IN" dirty="0"/>
          </a:p>
        </p:txBody>
      </p:sp>
    </p:spTree>
    <p:extLst>
      <p:ext uri="{BB962C8B-B14F-4D97-AF65-F5344CB8AC3E}">
        <p14:creationId xmlns:p14="http://schemas.microsoft.com/office/powerpoint/2010/main" val="33955346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C398F8-835F-B04D-566A-B98A78F0081C}"/>
              </a:ext>
            </a:extLst>
          </p:cNvPr>
          <p:cNvSpPr>
            <a:spLocks noGrp="1"/>
          </p:cNvSpPr>
          <p:nvPr>
            <p:ph type="title"/>
          </p:nvPr>
        </p:nvSpPr>
        <p:spPr>
          <a:xfrm>
            <a:off x="1066739" y="234315"/>
            <a:ext cx="8886884" cy="953669"/>
          </a:xfrm>
        </p:spPr>
        <p:txBody>
          <a:bodyPr/>
          <a:lstStyle/>
          <a:p>
            <a:r>
              <a:rPr lang="en-IN" dirty="0"/>
              <a:t>LITERATURE REVIEW</a:t>
            </a:r>
          </a:p>
        </p:txBody>
      </p:sp>
      <p:graphicFrame>
        <p:nvGraphicFramePr>
          <p:cNvPr id="4" name="Table 4">
            <a:extLst>
              <a:ext uri="{FF2B5EF4-FFF2-40B4-BE49-F238E27FC236}">
                <a16:creationId xmlns:a16="http://schemas.microsoft.com/office/drawing/2014/main" id="{220A975E-524A-45F8-18B2-84B0C624A252}"/>
              </a:ext>
            </a:extLst>
          </p:cNvPr>
          <p:cNvGraphicFramePr>
            <a:graphicFrameLocks noGrp="1"/>
          </p:cNvGraphicFramePr>
          <p:nvPr>
            <p:ph idx="1"/>
            <p:extLst>
              <p:ext uri="{D42A27DB-BD31-4B8C-83A1-F6EECF244321}">
                <p14:modId xmlns:p14="http://schemas.microsoft.com/office/powerpoint/2010/main" val="4241149072"/>
              </p:ext>
            </p:extLst>
          </p:nvPr>
        </p:nvGraphicFramePr>
        <p:xfrm>
          <a:off x="1066739" y="1270155"/>
          <a:ext cx="8883648" cy="5491480"/>
        </p:xfrm>
        <a:graphic>
          <a:graphicData uri="http://schemas.openxmlformats.org/drawingml/2006/table">
            <a:tbl>
              <a:tblPr firstRow="1" bandRow="1">
                <a:tableStyleId>{5C22544A-7EE6-4342-B048-85BDC9FD1C3A}</a:tableStyleId>
              </a:tblPr>
              <a:tblGrid>
                <a:gridCol w="2961216">
                  <a:extLst>
                    <a:ext uri="{9D8B030D-6E8A-4147-A177-3AD203B41FA5}">
                      <a16:colId xmlns:a16="http://schemas.microsoft.com/office/drawing/2014/main" val="1817673745"/>
                    </a:ext>
                  </a:extLst>
                </a:gridCol>
                <a:gridCol w="2961216">
                  <a:extLst>
                    <a:ext uri="{9D8B030D-6E8A-4147-A177-3AD203B41FA5}">
                      <a16:colId xmlns:a16="http://schemas.microsoft.com/office/drawing/2014/main" val="652813668"/>
                    </a:ext>
                  </a:extLst>
                </a:gridCol>
                <a:gridCol w="2961216">
                  <a:extLst>
                    <a:ext uri="{9D8B030D-6E8A-4147-A177-3AD203B41FA5}">
                      <a16:colId xmlns:a16="http://schemas.microsoft.com/office/drawing/2014/main" val="1255133884"/>
                    </a:ext>
                  </a:extLst>
                </a:gridCol>
              </a:tblGrid>
              <a:tr h="370840">
                <a:tc>
                  <a:txBody>
                    <a:bodyPr/>
                    <a:lstStyle/>
                    <a:p>
                      <a:r>
                        <a:rPr lang="en-IN" dirty="0"/>
                        <a:t>Paper</a:t>
                      </a:r>
                    </a:p>
                  </a:txBody>
                  <a:tcPr/>
                </a:tc>
                <a:tc>
                  <a:txBody>
                    <a:bodyPr/>
                    <a:lstStyle/>
                    <a:p>
                      <a:r>
                        <a:rPr lang="en-IN" dirty="0"/>
                        <a:t>Pros</a:t>
                      </a:r>
                    </a:p>
                  </a:txBody>
                  <a:tcPr/>
                </a:tc>
                <a:tc>
                  <a:txBody>
                    <a:bodyPr/>
                    <a:lstStyle/>
                    <a:p>
                      <a:r>
                        <a:rPr lang="en-IN" dirty="0"/>
                        <a:t>Cons</a:t>
                      </a:r>
                    </a:p>
                  </a:txBody>
                  <a:tcPr/>
                </a:tc>
                <a:extLst>
                  <a:ext uri="{0D108BD9-81ED-4DB2-BD59-A6C34878D82A}">
                    <a16:rowId xmlns:a16="http://schemas.microsoft.com/office/drawing/2014/main" val="2765066253"/>
                  </a:ext>
                </a:extLst>
              </a:tr>
              <a:tr h="370840">
                <a:tc>
                  <a:txBody>
                    <a:bodyPr/>
                    <a:lstStyle/>
                    <a:p>
                      <a:r>
                        <a:rPr lang="en-IN" sz="1800" b="0" i="0" kern="1200" dirty="0">
                          <a:solidFill>
                            <a:schemeClr val="dk1"/>
                          </a:solidFill>
                          <a:effectLst/>
                          <a:latin typeface="+mn-lt"/>
                          <a:ea typeface="+mn-ea"/>
                          <a:cs typeface="+mn-cs"/>
                        </a:rPr>
                        <a:t>“Diagnostic Approach To </a:t>
                      </a:r>
                      <a:r>
                        <a:rPr lang="en-IN" sz="1800" b="0" i="0" kern="1200" dirty="0" err="1">
                          <a:solidFill>
                            <a:schemeClr val="dk1"/>
                          </a:solidFill>
                          <a:effectLst/>
                          <a:latin typeface="+mn-lt"/>
                          <a:ea typeface="+mn-ea"/>
                          <a:cs typeface="+mn-cs"/>
                        </a:rPr>
                        <a:t>Anemia</a:t>
                      </a:r>
                      <a:r>
                        <a:rPr lang="en-IN" sz="1800" b="0" i="0" kern="1200" dirty="0">
                          <a:solidFill>
                            <a:schemeClr val="dk1"/>
                          </a:solidFill>
                          <a:effectLst/>
                          <a:latin typeface="+mn-lt"/>
                          <a:ea typeface="+mn-ea"/>
                          <a:cs typeface="+mn-cs"/>
                        </a:rPr>
                        <a:t> In Adults Using Machine Learning”, </a:t>
                      </a:r>
                      <a:r>
                        <a:rPr lang="en-IN" sz="1800" b="0" i="1" kern="1200" dirty="0">
                          <a:solidFill>
                            <a:schemeClr val="dk1"/>
                          </a:solidFill>
                          <a:effectLst/>
                          <a:latin typeface="+mn-lt"/>
                          <a:ea typeface="+mn-ea"/>
                          <a:cs typeface="+mn-cs"/>
                        </a:rPr>
                        <a:t>Journal of Pharmaceutical Negative Results</a:t>
                      </a:r>
                      <a:r>
                        <a:rPr lang="en-IN" sz="1800" b="0" i="0" kern="1200" dirty="0">
                          <a:solidFill>
                            <a:schemeClr val="dk1"/>
                          </a:solidFill>
                          <a:effectLst/>
                          <a:latin typeface="+mn-lt"/>
                          <a:ea typeface="+mn-ea"/>
                          <a:cs typeface="+mn-cs"/>
                        </a:rPr>
                        <a:t>, pp. 3713–3717, Dec. 2022, </a:t>
                      </a:r>
                      <a:r>
                        <a:rPr lang="en-IN" sz="1800" b="0" i="0" kern="1200" dirty="0" err="1">
                          <a:solidFill>
                            <a:schemeClr val="dk1"/>
                          </a:solidFill>
                          <a:effectLst/>
                          <a:latin typeface="+mn-lt"/>
                          <a:ea typeface="+mn-ea"/>
                          <a:cs typeface="+mn-cs"/>
                        </a:rPr>
                        <a:t>doi</a:t>
                      </a:r>
                      <a:r>
                        <a:rPr lang="en-IN" sz="1800" b="0" i="0" kern="1200" dirty="0">
                          <a:solidFill>
                            <a:schemeClr val="dk1"/>
                          </a:solidFill>
                          <a:effectLst/>
                          <a:latin typeface="+mn-lt"/>
                          <a:ea typeface="+mn-ea"/>
                          <a:cs typeface="+mn-cs"/>
                        </a:rPr>
                        <a:t>: 10.47750/pnr.2022.13.S09.456.</a:t>
                      </a:r>
                    </a:p>
                  </a:txBody>
                  <a:tcPr/>
                </a:tc>
                <a:tc>
                  <a:txBody>
                    <a:bodyPr/>
                    <a:lstStyle/>
                    <a:p>
                      <a:pPr marL="342900" indent="-342900">
                        <a:buAutoNum type="arabicPeriod"/>
                      </a:pPr>
                      <a:r>
                        <a:rPr lang="en-IN" sz="1800" b="0" i="0" kern="1200" dirty="0">
                          <a:solidFill>
                            <a:schemeClr val="dk1"/>
                          </a:solidFill>
                          <a:effectLst/>
                          <a:latin typeface="+mn-lt"/>
                          <a:ea typeface="+mn-ea"/>
                          <a:cs typeface="+mn-cs"/>
                        </a:rPr>
                        <a:t>Estimates anaemia accurately and quickly</a:t>
                      </a:r>
                    </a:p>
                    <a:p>
                      <a:pPr marL="342900" indent="-342900">
                        <a:buAutoNum type="arabicPeriod"/>
                      </a:pPr>
                      <a:r>
                        <a:rPr lang="en-IN" sz="1800" b="0" i="0" kern="1200" dirty="0">
                          <a:solidFill>
                            <a:schemeClr val="dk1"/>
                          </a:solidFill>
                          <a:effectLst/>
                          <a:latin typeface="+mn-lt"/>
                          <a:ea typeface="+mn-ea"/>
                          <a:cs typeface="+mn-cs"/>
                        </a:rPr>
                        <a:t>Provides method for cross-checking results</a:t>
                      </a:r>
                    </a:p>
                    <a:p>
                      <a:pPr marL="342900" indent="-342900">
                        <a:buAutoNum type="arabicPeriod"/>
                      </a:pPr>
                      <a:endParaRPr lang="en-IN" sz="1800" b="0" i="0" kern="1200" dirty="0">
                        <a:solidFill>
                          <a:schemeClr val="dk1"/>
                        </a:solidFill>
                        <a:effectLst/>
                        <a:latin typeface="+mn-lt"/>
                        <a:ea typeface="+mn-ea"/>
                        <a:cs typeface="+mn-cs"/>
                      </a:endParaRPr>
                    </a:p>
                  </a:txBody>
                  <a:tcPr/>
                </a:tc>
                <a:tc>
                  <a:txBody>
                    <a:bodyPr/>
                    <a:lstStyle/>
                    <a:p>
                      <a:pPr marL="342900" indent="-342900">
                        <a:buAutoNum type="arabicPeriod"/>
                      </a:pPr>
                      <a:r>
                        <a:rPr lang="en-IN" dirty="0"/>
                        <a:t>Blood data is input by user</a:t>
                      </a:r>
                    </a:p>
                    <a:p>
                      <a:pPr marL="342900" indent="-342900">
                        <a:buAutoNum type="arabicPeriod"/>
                      </a:pPr>
                      <a:r>
                        <a:rPr lang="en-IN" dirty="0"/>
                        <a:t>Does not remove the need of </a:t>
                      </a:r>
                      <a:r>
                        <a:rPr lang="en-IN" dirty="0" err="1"/>
                        <a:t>hematology</a:t>
                      </a:r>
                      <a:r>
                        <a:rPr lang="en-IN" dirty="0"/>
                        <a:t> </a:t>
                      </a:r>
                      <a:r>
                        <a:rPr lang="en-IN" dirty="0" err="1"/>
                        <a:t>analyzers</a:t>
                      </a:r>
                      <a:r>
                        <a:rPr lang="en-IN" dirty="0"/>
                        <a:t>.</a:t>
                      </a:r>
                    </a:p>
                    <a:p>
                      <a:pPr marL="342900" indent="-342900">
                        <a:buAutoNum type="arabicPeriod"/>
                      </a:pPr>
                      <a:endParaRPr lang="en-IN" dirty="0"/>
                    </a:p>
                  </a:txBody>
                  <a:tcPr/>
                </a:tc>
                <a:extLst>
                  <a:ext uri="{0D108BD9-81ED-4DB2-BD59-A6C34878D82A}">
                    <a16:rowId xmlns:a16="http://schemas.microsoft.com/office/drawing/2014/main" val="3454486252"/>
                  </a:ext>
                </a:extLst>
              </a:tr>
              <a:tr h="370840">
                <a:tc>
                  <a:txBody>
                    <a:bodyPr/>
                    <a:lstStyle/>
                    <a:p>
                      <a:r>
                        <a:rPr lang="en-IN" dirty="0"/>
                        <a:t>B. Sen, A. Ganesh, A. </a:t>
                      </a:r>
                      <a:r>
                        <a:rPr lang="en-IN" dirty="0" err="1"/>
                        <a:t>Bhan</a:t>
                      </a:r>
                      <a:r>
                        <a:rPr lang="en-IN" dirty="0"/>
                        <a:t>, S. Dixit and A. Goyal, "Machine learning based Diagnosis and Classification Of Sickle Cell </a:t>
                      </a:r>
                      <a:r>
                        <a:rPr lang="en-IN" dirty="0" err="1"/>
                        <a:t>Anemia</a:t>
                      </a:r>
                      <a:r>
                        <a:rPr lang="en-IN" dirty="0"/>
                        <a:t> in Human RBC,“ 2021,doi: 10.1109/ICICV50876.2021.9388610.</a:t>
                      </a:r>
                    </a:p>
                  </a:txBody>
                  <a:tcPr/>
                </a:tc>
                <a:tc>
                  <a:txBody>
                    <a:bodyPr/>
                    <a:lstStyle/>
                    <a:p>
                      <a:pPr marL="342900" indent="-342900">
                        <a:buAutoNum type="arabicPeriod"/>
                      </a:pPr>
                      <a:r>
                        <a:rPr lang="en-IN" dirty="0"/>
                        <a:t>Uses multiple models, increasing generalization.</a:t>
                      </a:r>
                    </a:p>
                    <a:p>
                      <a:pPr marL="342900" indent="-342900">
                        <a:buAutoNum type="arabicPeriod"/>
                      </a:pPr>
                      <a:r>
                        <a:rPr lang="en-IN" dirty="0"/>
                        <a:t>The models have an average accuracy of 90%</a:t>
                      </a:r>
                    </a:p>
                  </a:txBody>
                  <a:tcPr/>
                </a:tc>
                <a:tc>
                  <a:txBody>
                    <a:bodyPr/>
                    <a:lstStyle/>
                    <a:p>
                      <a:pPr marL="342900" indent="-342900">
                        <a:buAutoNum type="arabicPeriod"/>
                      </a:pPr>
                      <a:r>
                        <a:rPr lang="en-IN" dirty="0"/>
                        <a:t>Detects only one type of </a:t>
                      </a:r>
                      <a:r>
                        <a:rPr lang="en-IN" dirty="0" err="1"/>
                        <a:t>anemia</a:t>
                      </a:r>
                      <a:r>
                        <a:rPr lang="en-IN" dirty="0"/>
                        <a:t>.</a:t>
                      </a:r>
                    </a:p>
                    <a:p>
                      <a:pPr marL="342900" indent="-342900">
                        <a:buAutoNum type="arabicPeriod"/>
                      </a:pPr>
                      <a:r>
                        <a:rPr lang="en-IN" dirty="0"/>
                        <a:t>Needs more resources to compute results.</a:t>
                      </a:r>
                    </a:p>
                  </a:txBody>
                  <a:tcPr/>
                </a:tc>
                <a:extLst>
                  <a:ext uri="{0D108BD9-81ED-4DB2-BD59-A6C34878D82A}">
                    <a16:rowId xmlns:a16="http://schemas.microsoft.com/office/drawing/2014/main" val="3898565605"/>
                  </a:ext>
                </a:extLst>
              </a:tr>
            </a:tbl>
          </a:graphicData>
        </a:graphic>
      </p:graphicFrame>
    </p:spTree>
    <p:extLst>
      <p:ext uri="{BB962C8B-B14F-4D97-AF65-F5344CB8AC3E}">
        <p14:creationId xmlns:p14="http://schemas.microsoft.com/office/powerpoint/2010/main" val="3388891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C398F8-835F-B04D-566A-B98A78F0081C}"/>
              </a:ext>
            </a:extLst>
          </p:cNvPr>
          <p:cNvSpPr>
            <a:spLocks noGrp="1"/>
          </p:cNvSpPr>
          <p:nvPr>
            <p:ph type="title"/>
          </p:nvPr>
        </p:nvSpPr>
        <p:spPr>
          <a:xfrm>
            <a:off x="1066739" y="234315"/>
            <a:ext cx="8886884" cy="953669"/>
          </a:xfrm>
        </p:spPr>
        <p:txBody>
          <a:bodyPr/>
          <a:lstStyle/>
          <a:p>
            <a:r>
              <a:rPr lang="en-IN" dirty="0"/>
              <a:t>LITERATURE REVIEW</a:t>
            </a:r>
          </a:p>
        </p:txBody>
      </p:sp>
      <p:graphicFrame>
        <p:nvGraphicFramePr>
          <p:cNvPr id="4" name="Table 4">
            <a:extLst>
              <a:ext uri="{FF2B5EF4-FFF2-40B4-BE49-F238E27FC236}">
                <a16:creationId xmlns:a16="http://schemas.microsoft.com/office/drawing/2014/main" id="{220A975E-524A-45F8-18B2-84B0C624A252}"/>
              </a:ext>
            </a:extLst>
          </p:cNvPr>
          <p:cNvGraphicFramePr>
            <a:graphicFrameLocks noGrp="1"/>
          </p:cNvGraphicFramePr>
          <p:nvPr>
            <p:ph idx="1"/>
            <p:extLst>
              <p:ext uri="{D42A27DB-BD31-4B8C-83A1-F6EECF244321}">
                <p14:modId xmlns:p14="http://schemas.microsoft.com/office/powerpoint/2010/main" val="444747679"/>
              </p:ext>
            </p:extLst>
          </p:nvPr>
        </p:nvGraphicFramePr>
        <p:xfrm>
          <a:off x="1066739" y="1270155"/>
          <a:ext cx="8883648" cy="3479800"/>
        </p:xfrm>
        <a:graphic>
          <a:graphicData uri="http://schemas.openxmlformats.org/drawingml/2006/table">
            <a:tbl>
              <a:tblPr firstRow="1" bandRow="1">
                <a:tableStyleId>{5C22544A-7EE6-4342-B048-85BDC9FD1C3A}</a:tableStyleId>
              </a:tblPr>
              <a:tblGrid>
                <a:gridCol w="2961216">
                  <a:extLst>
                    <a:ext uri="{9D8B030D-6E8A-4147-A177-3AD203B41FA5}">
                      <a16:colId xmlns:a16="http://schemas.microsoft.com/office/drawing/2014/main" val="1817673745"/>
                    </a:ext>
                  </a:extLst>
                </a:gridCol>
                <a:gridCol w="2961216">
                  <a:extLst>
                    <a:ext uri="{9D8B030D-6E8A-4147-A177-3AD203B41FA5}">
                      <a16:colId xmlns:a16="http://schemas.microsoft.com/office/drawing/2014/main" val="652813668"/>
                    </a:ext>
                  </a:extLst>
                </a:gridCol>
                <a:gridCol w="2961216">
                  <a:extLst>
                    <a:ext uri="{9D8B030D-6E8A-4147-A177-3AD203B41FA5}">
                      <a16:colId xmlns:a16="http://schemas.microsoft.com/office/drawing/2014/main" val="1255133884"/>
                    </a:ext>
                  </a:extLst>
                </a:gridCol>
              </a:tblGrid>
              <a:tr h="370840">
                <a:tc>
                  <a:txBody>
                    <a:bodyPr/>
                    <a:lstStyle/>
                    <a:p>
                      <a:r>
                        <a:rPr lang="en-IN" dirty="0"/>
                        <a:t>Paper</a:t>
                      </a:r>
                    </a:p>
                  </a:txBody>
                  <a:tcPr/>
                </a:tc>
                <a:tc>
                  <a:txBody>
                    <a:bodyPr/>
                    <a:lstStyle/>
                    <a:p>
                      <a:r>
                        <a:rPr lang="en-IN" dirty="0"/>
                        <a:t>Pros</a:t>
                      </a:r>
                    </a:p>
                  </a:txBody>
                  <a:tcPr/>
                </a:tc>
                <a:tc>
                  <a:txBody>
                    <a:bodyPr/>
                    <a:lstStyle/>
                    <a:p>
                      <a:r>
                        <a:rPr lang="en-IN" dirty="0"/>
                        <a:t>Cons</a:t>
                      </a:r>
                    </a:p>
                  </a:txBody>
                  <a:tcPr/>
                </a:tc>
                <a:extLst>
                  <a:ext uri="{0D108BD9-81ED-4DB2-BD59-A6C34878D82A}">
                    <a16:rowId xmlns:a16="http://schemas.microsoft.com/office/drawing/2014/main" val="2765066253"/>
                  </a:ext>
                </a:extLst>
              </a:tr>
              <a:tr h="370840">
                <a:tc>
                  <a:txBody>
                    <a:bodyPr/>
                    <a:lstStyle/>
                    <a:p>
                      <a:r>
                        <a:rPr lang="en-IN" dirty="0"/>
                        <a:t>Parab, M. A., &amp; Mehendale, N. D. (2021). Red Blood Cell Classification Using Image Processing and CNN. SN Computer Science, 2(2). doi:10.1007/s42979-021-00458-2 </a:t>
                      </a:r>
                    </a:p>
                  </a:txBody>
                  <a:tcPr/>
                </a:tc>
                <a:tc>
                  <a:txBody>
                    <a:bodyPr/>
                    <a:lstStyle/>
                    <a:p>
                      <a:pPr marL="342900" indent="-342900">
                        <a:buAutoNum type="arabicPeriod"/>
                      </a:pPr>
                      <a:r>
                        <a:rPr lang="en-IN" dirty="0"/>
                        <a:t>The trained model removes any need for a high-end GPU or processor and can be executed on any low configuration machine</a:t>
                      </a:r>
                      <a:endParaRPr lang="en-IN" sz="1800" b="0" i="0" kern="1200" dirty="0">
                        <a:solidFill>
                          <a:schemeClr val="dk1"/>
                        </a:solidFill>
                        <a:effectLst/>
                        <a:latin typeface="+mn-lt"/>
                        <a:ea typeface="+mn-ea"/>
                        <a:cs typeface="+mn-cs"/>
                      </a:endParaRPr>
                    </a:p>
                    <a:p>
                      <a:pPr marL="342900" indent="-342900">
                        <a:buAutoNum type="arabicPeriod"/>
                      </a:pPr>
                      <a:r>
                        <a:rPr lang="en-IN" dirty="0"/>
                        <a:t>The system can identify and classify one normal and 9 abnormal </a:t>
                      </a:r>
                      <a:r>
                        <a:rPr lang="en-IN" dirty="0" err="1"/>
                        <a:t>diferent</a:t>
                      </a:r>
                      <a:r>
                        <a:rPr lang="en-IN" dirty="0"/>
                        <a:t> types of RBCs</a:t>
                      </a:r>
                      <a:endParaRPr lang="en-IN" sz="1800" b="0" i="0" kern="1200" dirty="0">
                        <a:solidFill>
                          <a:schemeClr val="dk1"/>
                        </a:solidFill>
                        <a:effectLst/>
                        <a:latin typeface="+mn-lt"/>
                        <a:ea typeface="+mn-ea"/>
                        <a:cs typeface="+mn-cs"/>
                      </a:endParaRPr>
                    </a:p>
                  </a:txBody>
                  <a:tcPr/>
                </a:tc>
                <a:tc>
                  <a:txBody>
                    <a:bodyPr/>
                    <a:lstStyle/>
                    <a:p>
                      <a:pPr marL="342900" indent="-342900">
                        <a:buAutoNum type="arabicPeriod"/>
                      </a:pPr>
                      <a:r>
                        <a:rPr lang="en-IN" dirty="0"/>
                        <a:t>Not all the RBCs were classified.</a:t>
                      </a:r>
                    </a:p>
                    <a:p>
                      <a:pPr marL="342900" indent="-342900">
                        <a:buAutoNum type="arabicPeriod"/>
                      </a:pPr>
                      <a:r>
                        <a:rPr lang="en-IN" dirty="0"/>
                        <a:t>Features need to be manually extracted.</a:t>
                      </a:r>
                    </a:p>
                    <a:p>
                      <a:pPr marL="342900" indent="-342900">
                        <a:buAutoNum type="arabicPeriod"/>
                      </a:pPr>
                      <a:endParaRPr lang="en-IN" dirty="0"/>
                    </a:p>
                  </a:txBody>
                  <a:tcPr/>
                </a:tc>
                <a:extLst>
                  <a:ext uri="{0D108BD9-81ED-4DB2-BD59-A6C34878D82A}">
                    <a16:rowId xmlns:a16="http://schemas.microsoft.com/office/drawing/2014/main" val="3454486252"/>
                  </a:ext>
                </a:extLst>
              </a:tr>
            </a:tbl>
          </a:graphicData>
        </a:graphic>
      </p:graphicFrame>
    </p:spTree>
    <p:extLst>
      <p:ext uri="{BB962C8B-B14F-4D97-AF65-F5344CB8AC3E}">
        <p14:creationId xmlns:p14="http://schemas.microsoft.com/office/powerpoint/2010/main" val="41374173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8C68EA-20F5-36EA-A8DB-D12A65680DEE}"/>
              </a:ext>
            </a:extLst>
          </p:cNvPr>
          <p:cNvSpPr>
            <a:spLocks noGrp="1"/>
          </p:cNvSpPr>
          <p:nvPr>
            <p:ph type="title"/>
          </p:nvPr>
        </p:nvSpPr>
        <p:spPr/>
        <p:txBody>
          <a:bodyPr/>
          <a:lstStyle/>
          <a:p>
            <a:r>
              <a:rPr lang="en-IN" dirty="0"/>
              <a:t>OBJECTIVE</a:t>
            </a:r>
          </a:p>
        </p:txBody>
      </p:sp>
      <p:sp>
        <p:nvSpPr>
          <p:cNvPr id="3" name="Content Placeholder 2">
            <a:extLst>
              <a:ext uri="{FF2B5EF4-FFF2-40B4-BE49-F238E27FC236}">
                <a16:creationId xmlns:a16="http://schemas.microsoft.com/office/drawing/2014/main" id="{75C056FE-74C7-BE83-5B49-903393EF2913}"/>
              </a:ext>
            </a:extLst>
          </p:cNvPr>
          <p:cNvSpPr>
            <a:spLocks noGrp="1"/>
          </p:cNvSpPr>
          <p:nvPr>
            <p:ph idx="1"/>
          </p:nvPr>
        </p:nvSpPr>
        <p:spPr/>
        <p:txBody>
          <a:bodyPr vert="horz" lIns="91440" tIns="45720" rIns="91440" bIns="45720" rtlCol="0" anchor="t">
            <a:normAutofit fontScale="92500" lnSpcReduction="10000"/>
          </a:bodyPr>
          <a:lstStyle/>
          <a:p>
            <a:r>
              <a:rPr lang="en-IN" sz="2400" dirty="0">
                <a:latin typeface="Arial"/>
                <a:cs typeface="Arial"/>
              </a:rPr>
              <a:t>Study of similar machine learning algorithms used for solving classification and detection problems.</a:t>
            </a:r>
          </a:p>
          <a:p>
            <a:r>
              <a:rPr lang="en-IN" sz="2400" dirty="0">
                <a:latin typeface="Arial"/>
                <a:cs typeface="Arial"/>
              </a:rPr>
              <a:t>Collection and study of dataset for machine learning model and selection of appropriate datasets.</a:t>
            </a:r>
          </a:p>
          <a:p>
            <a:r>
              <a:rPr lang="en-IN" sz="2400" dirty="0">
                <a:latin typeface="Arial"/>
                <a:cs typeface="Arial"/>
              </a:rPr>
              <a:t>Design and development of machine learning model using specific dataset</a:t>
            </a:r>
            <a:endParaRPr lang="en-IN" sz="2400" dirty="0">
              <a:latin typeface="Arial" panose="020B0604020202020204" pitchFamily="34" charset="0"/>
              <a:cs typeface="Arial" panose="020B0604020202020204" pitchFamily="34" charset="0"/>
            </a:endParaRPr>
          </a:p>
          <a:p>
            <a:r>
              <a:rPr lang="en-IN" sz="2400" dirty="0">
                <a:latin typeface="Arial"/>
                <a:cs typeface="Arial"/>
              </a:rPr>
              <a:t>Evaluation of developed model and comparison with existing models.</a:t>
            </a:r>
          </a:p>
          <a:p>
            <a:endParaRPr lang="en-IN" dirty="0"/>
          </a:p>
          <a:p>
            <a:endParaRPr lang="en-IN" dirty="0"/>
          </a:p>
        </p:txBody>
      </p:sp>
    </p:spTree>
    <p:extLst>
      <p:ext uri="{BB962C8B-B14F-4D97-AF65-F5344CB8AC3E}">
        <p14:creationId xmlns:p14="http://schemas.microsoft.com/office/powerpoint/2010/main" val="38076523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FFDAE3-AECD-30AC-400C-D735D61A0ACD}"/>
              </a:ext>
            </a:extLst>
          </p:cNvPr>
          <p:cNvSpPr>
            <a:spLocks noGrp="1"/>
          </p:cNvSpPr>
          <p:nvPr>
            <p:ph type="title"/>
          </p:nvPr>
        </p:nvSpPr>
        <p:spPr/>
        <p:txBody>
          <a:bodyPr/>
          <a:lstStyle/>
          <a:p>
            <a:r>
              <a:rPr lang="en-IN"/>
              <a:t>FEASIBILITY STUDY AND SCOPE</a:t>
            </a:r>
            <a:endParaRPr lang="en-IN" dirty="0"/>
          </a:p>
        </p:txBody>
      </p:sp>
      <p:sp>
        <p:nvSpPr>
          <p:cNvPr id="3" name="Content Placeholder 2">
            <a:extLst>
              <a:ext uri="{FF2B5EF4-FFF2-40B4-BE49-F238E27FC236}">
                <a16:creationId xmlns:a16="http://schemas.microsoft.com/office/drawing/2014/main" id="{86E83103-3238-08ED-C089-DC4596802E9D}"/>
              </a:ext>
            </a:extLst>
          </p:cNvPr>
          <p:cNvSpPr>
            <a:spLocks noGrp="1"/>
          </p:cNvSpPr>
          <p:nvPr>
            <p:ph idx="1"/>
          </p:nvPr>
        </p:nvSpPr>
        <p:spPr>
          <a:xfrm>
            <a:off x="1069848" y="2139696"/>
            <a:ext cx="3549837" cy="3677683"/>
          </a:xfrm>
        </p:spPr>
        <p:txBody>
          <a:bodyPr vert="horz" lIns="91440" tIns="45720" rIns="91440" bIns="45720" rtlCol="0" anchor="t">
            <a:normAutofit fontScale="85000" lnSpcReduction="10000"/>
          </a:bodyPr>
          <a:lstStyle/>
          <a:p>
            <a:r>
              <a:rPr lang="en-IN" sz="2400" i="0" dirty="0">
                <a:effectLst/>
                <a:latin typeface="Arial" panose="020B0604020202020204" pitchFamily="34" charset="0"/>
                <a:cs typeface="Arial" panose="020B0604020202020204" pitchFamily="34" charset="0"/>
              </a:rPr>
              <a:t>Data Availability</a:t>
            </a:r>
          </a:p>
          <a:p>
            <a:endParaRPr lang="en-IN" sz="2400" i="0" dirty="0">
              <a:effectLst/>
              <a:latin typeface="Arial" panose="020B0604020202020204" pitchFamily="34" charset="0"/>
              <a:cs typeface="Arial" panose="020B0604020202020204" pitchFamily="34" charset="0"/>
            </a:endParaRPr>
          </a:p>
          <a:p>
            <a:r>
              <a:rPr lang="en-IN" sz="2400" dirty="0">
                <a:latin typeface="Arial"/>
                <a:cs typeface="Arial"/>
              </a:rPr>
              <a:t>Technical and Medical Expertise</a:t>
            </a:r>
            <a:endParaRPr lang="en-IN" sz="2400" i="0" dirty="0">
              <a:effectLst/>
              <a:latin typeface="Arial" panose="020B0604020202020204" pitchFamily="34" charset="0"/>
              <a:cs typeface="Arial" panose="020B0604020202020204" pitchFamily="34" charset="0"/>
            </a:endParaRPr>
          </a:p>
          <a:p>
            <a:endParaRPr lang="en-IN" sz="2400" dirty="0">
              <a:latin typeface="Arial" panose="020B0604020202020204" pitchFamily="34" charset="0"/>
              <a:cs typeface="Arial" panose="020B0604020202020204" pitchFamily="34" charset="0"/>
            </a:endParaRPr>
          </a:p>
          <a:p>
            <a:r>
              <a:rPr lang="en-IN" sz="2400" i="0" dirty="0">
                <a:effectLst/>
                <a:latin typeface="Arial" panose="020B0604020202020204" pitchFamily="34" charset="0"/>
                <a:cs typeface="Arial" panose="020B0604020202020204" pitchFamily="34" charset="0"/>
              </a:rPr>
              <a:t>Ethical Considerations</a:t>
            </a:r>
          </a:p>
          <a:p>
            <a:endParaRPr lang="en-IN" sz="2400" i="0" dirty="0">
              <a:effectLst/>
              <a:latin typeface="Arial" panose="020B0604020202020204" pitchFamily="34" charset="0"/>
              <a:cs typeface="Arial" panose="020B0604020202020204" pitchFamily="34" charset="0"/>
            </a:endParaRPr>
          </a:p>
          <a:p>
            <a:r>
              <a:rPr lang="en-IN" sz="2400" i="0" dirty="0">
                <a:effectLst/>
                <a:latin typeface="Arial"/>
                <a:cs typeface="Arial"/>
              </a:rPr>
              <a:t>Hardware and </a:t>
            </a:r>
            <a:r>
              <a:rPr lang="en-IN" sz="2400" dirty="0">
                <a:latin typeface="Arial"/>
                <a:cs typeface="Arial"/>
              </a:rPr>
              <a:t>Equipment</a:t>
            </a:r>
            <a:endParaRPr lang="en-IN" sz="2400" dirty="0">
              <a:latin typeface="Arial" panose="020B0604020202020204" pitchFamily="34" charset="0"/>
              <a:cs typeface="Arial" panose="020B0604020202020204" pitchFamily="34" charset="0"/>
            </a:endParaRPr>
          </a:p>
        </p:txBody>
      </p:sp>
      <p:sp>
        <p:nvSpPr>
          <p:cNvPr id="5" name="Content Placeholder 2">
            <a:extLst>
              <a:ext uri="{FF2B5EF4-FFF2-40B4-BE49-F238E27FC236}">
                <a16:creationId xmlns:a16="http://schemas.microsoft.com/office/drawing/2014/main" id="{348A7A08-397C-400B-25D2-A0DEACD68ADF}"/>
              </a:ext>
            </a:extLst>
          </p:cNvPr>
          <p:cNvSpPr txBox="1">
            <a:spLocks/>
          </p:cNvSpPr>
          <p:nvPr/>
        </p:nvSpPr>
        <p:spPr>
          <a:xfrm>
            <a:off x="6264467" y="2143877"/>
            <a:ext cx="3688382" cy="4479267"/>
          </a:xfrm>
          <a:prstGeom prst="rect">
            <a:avLst/>
          </a:prstGeom>
        </p:spPr>
        <p:txBody>
          <a:bodyPr vert="horz" lIns="91440" tIns="45720" rIns="91440" bIns="45720" rtlCol="0" anchor="t">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548640" indent="-228600" algn="l" defTabSz="914400" rtl="0" eaLnBrk="1" latinLnBrk="0" hangingPunct="1">
              <a:lnSpc>
                <a:spcPct val="120000"/>
              </a:lnSpc>
              <a:spcBef>
                <a:spcPts val="500"/>
              </a:spcBef>
              <a:buFont typeface="Neue Haas Grotesk Text Pro" panose="020B0504020202020204" pitchFamily="34" charset="0"/>
              <a:buChar char="–"/>
              <a:defRPr sz="1600" kern="1200">
                <a:solidFill>
                  <a:schemeClr val="tx1"/>
                </a:solidFill>
                <a:latin typeface="+mn-lt"/>
                <a:ea typeface="+mn-ea"/>
                <a:cs typeface="+mn-cs"/>
              </a:defRPr>
            </a:lvl2pPr>
            <a:lvl3pPr marL="77724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914400" indent="-228600" algn="l" defTabSz="914400" rtl="0" eaLnBrk="1" latinLnBrk="0" hangingPunct="1">
              <a:lnSpc>
                <a:spcPct val="120000"/>
              </a:lnSpc>
              <a:spcBef>
                <a:spcPts val="500"/>
              </a:spcBef>
              <a:buFont typeface="Neue Haas Grotesk Text Pro" panose="020B0504020202020204" pitchFamily="34" charset="0"/>
              <a:buChar char="–"/>
              <a:defRPr sz="1200" kern="1200">
                <a:solidFill>
                  <a:schemeClr val="tx1"/>
                </a:solidFill>
                <a:latin typeface="+mn-lt"/>
                <a:ea typeface="+mn-ea"/>
                <a:cs typeface="+mn-cs"/>
              </a:defRPr>
            </a:lvl4pPr>
            <a:lvl5pPr marL="109728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sz="2000" dirty="0">
                <a:latin typeface="Arial"/>
                <a:cs typeface="Arial"/>
              </a:rPr>
              <a:t>Data Collection</a:t>
            </a:r>
          </a:p>
          <a:p>
            <a:endParaRPr lang="en-IN" sz="2000" dirty="0">
              <a:latin typeface="Arial"/>
              <a:cs typeface="Arial"/>
            </a:endParaRPr>
          </a:p>
          <a:p>
            <a:r>
              <a:rPr lang="en-IN" sz="2000" dirty="0">
                <a:latin typeface="Arial"/>
                <a:cs typeface="Arial"/>
              </a:rPr>
              <a:t>Model Development</a:t>
            </a:r>
          </a:p>
          <a:p>
            <a:endParaRPr lang="en-IN" sz="2000" dirty="0">
              <a:latin typeface="Arial"/>
              <a:cs typeface="Arial"/>
            </a:endParaRPr>
          </a:p>
          <a:p>
            <a:r>
              <a:rPr lang="en-IN" sz="2000" dirty="0">
                <a:latin typeface="Arial"/>
                <a:cs typeface="Arial"/>
              </a:rPr>
              <a:t>Scalability</a:t>
            </a:r>
          </a:p>
          <a:p>
            <a:endParaRPr lang="en-IN" sz="2000" dirty="0">
              <a:latin typeface="Arial"/>
              <a:cs typeface="Arial"/>
            </a:endParaRPr>
          </a:p>
          <a:p>
            <a:r>
              <a:rPr lang="en-IN" sz="2000" dirty="0">
                <a:latin typeface="Arial"/>
                <a:cs typeface="Arial"/>
              </a:rPr>
              <a:t>Feature Engineering</a:t>
            </a:r>
          </a:p>
          <a:p>
            <a:endParaRPr lang="en-IN" sz="2000" dirty="0">
              <a:latin typeface="Arial"/>
              <a:cs typeface="Arial"/>
            </a:endParaRPr>
          </a:p>
          <a:p>
            <a:r>
              <a:rPr lang="en-IN" sz="2000" dirty="0">
                <a:latin typeface="Arial"/>
                <a:cs typeface="Arial"/>
              </a:rPr>
              <a:t>Interpretability</a:t>
            </a:r>
          </a:p>
          <a:p>
            <a:endParaRPr lang="en-IN" dirty="0"/>
          </a:p>
        </p:txBody>
      </p:sp>
    </p:spTree>
    <p:extLst>
      <p:ext uri="{BB962C8B-B14F-4D97-AF65-F5344CB8AC3E}">
        <p14:creationId xmlns:p14="http://schemas.microsoft.com/office/powerpoint/2010/main" val="3401409411"/>
      </p:ext>
    </p:extLst>
  </p:cSld>
  <p:clrMapOvr>
    <a:masterClrMapping/>
  </p:clrMapOvr>
</p:sld>
</file>

<file path=ppt/theme/theme1.xml><?xml version="1.0" encoding="utf-8"?>
<a:theme xmlns:a="http://schemas.openxmlformats.org/drawingml/2006/main" name="SwellVTI">
  <a:themeElements>
    <a:clrScheme name="AnalogousFromLightSeedRightStep">
      <a:dk1>
        <a:srgbClr val="000000"/>
      </a:dk1>
      <a:lt1>
        <a:srgbClr val="FFFFFF"/>
      </a:lt1>
      <a:dk2>
        <a:srgbClr val="412524"/>
      </a:dk2>
      <a:lt2>
        <a:srgbClr val="E2E8E8"/>
      </a:lt2>
      <a:accent1>
        <a:srgbClr val="C69896"/>
      </a:accent1>
      <a:accent2>
        <a:srgbClr val="BA997F"/>
      </a:accent2>
      <a:accent3>
        <a:srgbClr val="AAA480"/>
      </a:accent3>
      <a:accent4>
        <a:srgbClr val="9BAA74"/>
      </a:accent4>
      <a:accent5>
        <a:srgbClr val="8FAC82"/>
      </a:accent5>
      <a:accent6>
        <a:srgbClr val="78B07E"/>
      </a:accent6>
      <a:hlink>
        <a:srgbClr val="568D8F"/>
      </a:hlink>
      <a:folHlink>
        <a:srgbClr val="7F7F7F"/>
      </a:folHlink>
    </a:clrScheme>
    <a:fontScheme name="Neue Haas">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wellVTI" id="{8361A04D-931A-43DC-973B-1B0B1DD5DECC}" vid="{6DDB23E8-D18E-4BDA-98D6-324466149EBD}"/>
    </a:ext>
  </a:extLst>
</a:theme>
</file>

<file path=docProps/app.xml><?xml version="1.0" encoding="utf-8"?>
<Properties xmlns="http://schemas.openxmlformats.org/officeDocument/2006/extended-properties" xmlns:vt="http://schemas.openxmlformats.org/officeDocument/2006/docPropsVTypes">
  <TotalTime>620</TotalTime>
  <Words>1262</Words>
  <Application>Microsoft Office PowerPoint</Application>
  <PresentationFormat>Widescreen</PresentationFormat>
  <Paragraphs>122</Paragraphs>
  <Slides>25</Slides>
  <Notes>0</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SwellVTI</vt:lpstr>
      <vt:lpstr>Machine Learning Driven Anemia Identification and Classification System</vt:lpstr>
      <vt:lpstr>Index</vt:lpstr>
      <vt:lpstr>INTRODUCTION</vt:lpstr>
      <vt:lpstr>PROBLEM STATEMENT</vt:lpstr>
      <vt:lpstr>MOTIVATION</vt:lpstr>
      <vt:lpstr>LITERATURE REVIEW</vt:lpstr>
      <vt:lpstr>LITERATURE REVIEW</vt:lpstr>
      <vt:lpstr>OBJECTIVE</vt:lpstr>
      <vt:lpstr>FEASIBILITY STUDY AND SCOPE</vt:lpstr>
      <vt:lpstr>FUNCTIONAL AND NON-FUNCTIONAL REQUIREMENTS</vt:lpstr>
      <vt:lpstr>FUNCTIONAL AND NON-FUNCTIONAL REQUIREMENTS</vt:lpstr>
      <vt:lpstr>STAKEHOLDERS</vt:lpstr>
      <vt:lpstr>Risk Analysis</vt:lpstr>
      <vt:lpstr>ARCHITECTURE</vt:lpstr>
      <vt:lpstr>ARCHITECTURE</vt:lpstr>
      <vt:lpstr>Class Diagram</vt:lpstr>
      <vt:lpstr>Component Diagram</vt:lpstr>
      <vt:lpstr>Sequence Diagram</vt:lpstr>
      <vt:lpstr>Use-Case Diagram</vt:lpstr>
      <vt:lpstr>Activity Diagram</vt:lpstr>
      <vt:lpstr>Data Flow Diagram</vt:lpstr>
      <vt:lpstr>Conclusion</vt:lpstr>
      <vt:lpstr>Future Scope</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Driven Anaemia Identification and Classification</dc:title>
  <dc:creator>Prathamesh Patil</dc:creator>
  <cp:lastModifiedBy>Aditya Shinde</cp:lastModifiedBy>
  <cp:revision>597</cp:revision>
  <dcterms:created xsi:type="dcterms:W3CDTF">2023-09-24T13:53:35Z</dcterms:created>
  <dcterms:modified xsi:type="dcterms:W3CDTF">2023-11-20T19:48:32Z</dcterms:modified>
</cp:coreProperties>
</file>