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4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7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3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3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725626-7185-453A-A3D3-B83DA547196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6F4D1C-0B62-4A4B-A480-5FB3474C68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78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Hive" TargetMode="External"/><Relationship Id="rId2" Type="http://schemas.openxmlformats.org/officeDocument/2006/relationships/hyperlink" Target="https://www.tutorialspoint.com/hi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ondp.wordpress.com/2015/10/13/build-hadoophive-developmentlearning-environment-on-docker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ortonworks.com/blog/hive-cheat-sheet-for-sql-us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santivmahajan/Hadoop-Ecosystem" TargetMode="External"/><Relationship Id="rId2" Type="http://schemas.openxmlformats.org/officeDocument/2006/relationships/hyperlink" Target="https://www.tutorialspoint.com/hive/hive_installation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8751" y="4960137"/>
            <a:ext cx="3342249" cy="1463040"/>
          </a:xfrm>
        </p:spPr>
        <p:txBody>
          <a:bodyPr/>
          <a:lstStyle/>
          <a:p>
            <a:r>
              <a:rPr lang="en-US" dirty="0"/>
              <a:t>By Vasanti Mahajan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97" y="446647"/>
            <a:ext cx="4185138" cy="37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1275"/>
            <a:ext cx="10215958" cy="492087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DATABASE : Create a database which is a collection of tables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CREATE DATABASE|SCHEMA [IF NOT EXISTS] &lt;database name&gt;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eg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: hive&gt; CREATE DATABASE [IF NOT EXISTS]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userdb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DROP DATABASE : Drop all tables and delete the database [RESTRICT|CASCADE];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DROP (DATABASE|SCHEMA) [IF EXISTS] &lt;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database_name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eg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: hive&gt; DROP DATABASE IF EXISTS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userdb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CASCADE;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TABLE : Creates a table 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CREATE [TEMPORARY] [EXTERNAL] TABLE [IF NOT EXISTS] [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db_name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.]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table_name</a:t>
            </a:r>
            <a:endParaRPr lang="en-US" sz="2000" i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[(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col_name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data_type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[COMMENT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col_comment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], ...)]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[COMMENT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table_comment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[ROW FORMAT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row_format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[STORED AS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file_format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1275"/>
            <a:ext cx="10215958" cy="49208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000" dirty="0"/>
              <a:t>CREATE TABLE : Creates a table 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eg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: hive&gt; CREATE TABLE IF NOT EXISTS employee (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eid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, name String,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	salary String, destination String)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	COMMENT ‘Employee details’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	ROW FORMAT DELIMITED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	FIELDS TERMINATED BY ‘\t’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	LINES TERMINATED BY ‘\n’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	STORED AS TEXTFILE;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LOAD DATA: Inserts data into the table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LOAD DATA [LOCAL] INPATH '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filepath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' [OVERWRITE] INTO TABLE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tablename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[PARTITION (partcol1=val1, partcol2=val2 ...)]</a:t>
            </a:r>
          </a:p>
        </p:txBody>
      </p:sp>
    </p:spTree>
    <p:extLst>
      <p:ext uri="{BB962C8B-B14F-4D97-AF65-F5344CB8AC3E}">
        <p14:creationId xmlns:p14="http://schemas.microsoft.com/office/powerpoint/2010/main" val="41533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5682"/>
            <a:ext cx="10581718" cy="48927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LOAD DATA: Inserts data into the table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eg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: hive&gt; LOAD DATA LOCAL INPATH '/home/user/sample.txt'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	 OVERWRITE INTO TABLE employee;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/>
              <a:t>ALTER TABLE: We can alter the attributes of the table such as changing its table name, changing column names, adding columns and deleting or replacing columns</a:t>
            </a:r>
            <a:endParaRPr lang="en-US" sz="1600" dirty="0"/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ALTER TABLE name RENAME TO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new_name</a:t>
            </a:r>
            <a:endParaRPr lang="en-US" sz="2000" i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ALTER TABLE name ADD COLUMNS (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col_spec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[,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col_spec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...])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ALTER TABLE name DROP [COLUMN]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column_name</a:t>
            </a:r>
            <a:endParaRPr lang="en-US" sz="2000" i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ALTER TABLE name CHANGE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column_name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new_name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new_type</a:t>
            </a:r>
            <a:endParaRPr lang="en-US" sz="2000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DELETE TABLE: Drop a table which removes the table and column data along with their metadata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DROP TABLE [IF EXISTS] 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table_name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i="1" dirty="0" err="1">
                <a:solidFill>
                  <a:schemeClr val="accent4">
                    <a:lumMod val="75000"/>
                  </a:schemeClr>
                </a:solidFill>
              </a:rPr>
              <a:t>eg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: hive&gt; DROP TABLE IF EXISTS employee;</a:t>
            </a:r>
          </a:p>
          <a:p>
            <a:pPr marL="0" indent="0">
              <a:buNone/>
            </a:pPr>
            <a:endParaRPr lang="en-US" sz="20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3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https://www.tutorialspoint.com/hive/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https://en.wikipedia.org/wiki/Apache_Hive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https://baondp.wordpress.com/2015/10/13/build-hadoophive-developmentlearning-environment-on-docker/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2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already familiar with SQL working with Hadoop becomes very easy thanks to Apache Hive. To compare SQL and </a:t>
            </a:r>
            <a:r>
              <a:rPr lang="en-US" dirty="0" err="1"/>
              <a:t>HiveQL</a:t>
            </a:r>
            <a:r>
              <a:rPr lang="en-US" dirty="0"/>
              <a:t> refer to the below mentioned link</a:t>
            </a:r>
          </a:p>
          <a:p>
            <a:r>
              <a:rPr lang="en-US" dirty="0">
                <a:hlinkClick r:id="rId2"/>
              </a:rPr>
              <a:t>https://hortonworks.com/blog/hive-cheat-sheet-for-sql-users/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2800" dirty="0"/>
              <a:t>THANK YOU!!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0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 ECOSYSTEM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1716260"/>
            <a:ext cx="6865034" cy="48814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24127" y="1793630"/>
            <a:ext cx="3983971" cy="46775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000" dirty="0"/>
              <a:t>Different ways of performing MapReduce operations: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Building a Java MapReduce program to process structured, semi-structured, and unstructured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Building scripts in Pig to process structured and semi-structured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Using </a:t>
            </a:r>
            <a:r>
              <a:rPr lang="en-US" sz="2000" dirty="0" err="1"/>
              <a:t>HiveQL</a:t>
            </a:r>
            <a:r>
              <a:rPr lang="en-US" sz="2000" dirty="0"/>
              <a:t> for MapReduce to process structured data using Hive</a:t>
            </a:r>
          </a:p>
        </p:txBody>
      </p:sp>
    </p:spTree>
    <p:extLst>
      <p:ext uri="{BB962C8B-B14F-4D97-AF65-F5344CB8AC3E}">
        <p14:creationId xmlns:p14="http://schemas.microsoft.com/office/powerpoint/2010/main" val="254254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93630"/>
            <a:ext cx="10849005" cy="467750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Apache Hive is a data warehouse infrastructure built on top of Hadoop for providing data summarization, query, and analysis. Hive gives an SQL-like interface to query data stored in various databases and file systems that integrate with Hadoop</a:t>
            </a:r>
          </a:p>
          <a:p>
            <a:pPr marL="0" indent="0">
              <a:buNone/>
            </a:pPr>
            <a:r>
              <a:rPr lang="en-US" u="sng" dirty="0"/>
              <a:t>Apache Hive provides the following features: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Access to files stored in Apache HDFS, Amazon S3, Apache </a:t>
            </a:r>
            <a:r>
              <a:rPr lang="en-US" sz="2000" dirty="0" err="1"/>
              <a:t>HBase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Uses SQL-like language (</a:t>
            </a:r>
            <a:r>
              <a:rPr lang="en-US" sz="2000" dirty="0" err="1"/>
              <a:t>HiveQL</a:t>
            </a:r>
            <a:r>
              <a:rPr lang="en-US" sz="2000" dirty="0"/>
              <a:t>) which enables query execution via Apache </a:t>
            </a:r>
            <a:r>
              <a:rPr lang="en-US" sz="2000" dirty="0" err="1"/>
              <a:t>Tez</a:t>
            </a:r>
            <a:r>
              <a:rPr lang="en-US" sz="2000" dirty="0"/>
              <a:t>, Apache Spark, or MapReduce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000" dirty="0"/>
              <a:t>Supports data in different formats such as, text files, Sequence files (key/value paired), </a:t>
            </a:r>
            <a:r>
              <a:rPr lang="en-US" sz="2000" dirty="0" err="1"/>
              <a:t>RCFiles</a:t>
            </a:r>
            <a:r>
              <a:rPr lang="en-US" sz="2000" dirty="0"/>
              <a:t> (stores columns of the table in the way columnar database stores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It is more suitable for running batch jobs over large sets of data </a:t>
            </a:r>
            <a:r>
              <a:rPr lang="en-US" sz="2000" dirty="0" err="1"/>
              <a:t>i.e</a:t>
            </a:r>
            <a:r>
              <a:rPr lang="en-US" sz="2000" dirty="0"/>
              <a:t> OLAP operations rather than OLTP operations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20" y="2084832"/>
            <a:ext cx="5216865" cy="393112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24127" y="1793630"/>
            <a:ext cx="5115416" cy="46775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400" u="sng" dirty="0"/>
              <a:t>Components and their interaction: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u="sng" dirty="0"/>
              <a:t>METASTORE</a:t>
            </a:r>
            <a:r>
              <a:rPr lang="en-US" sz="2000" dirty="0"/>
              <a:t>: Stores the metadata for each of the table such as their schema, location, data types, HDFS mapping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u="sng" dirty="0"/>
              <a:t>DRIVER</a:t>
            </a:r>
            <a:r>
              <a:rPr lang="en-US" sz="2000" dirty="0"/>
              <a:t>: Receives the </a:t>
            </a:r>
            <a:r>
              <a:rPr lang="en-US" sz="2000" dirty="0" err="1"/>
              <a:t>HiveQL</a:t>
            </a:r>
            <a:r>
              <a:rPr lang="en-US" sz="2000" dirty="0"/>
              <a:t> statements, creates a session and starts the execution of statements, monitors the life cycle and progress of execution. Stores the metadata that is generated in the </a:t>
            </a:r>
            <a:r>
              <a:rPr lang="en-US" sz="2000" dirty="0" err="1"/>
              <a:t>metastore</a:t>
            </a:r>
            <a:r>
              <a:rPr lang="en-US" sz="2000" dirty="0"/>
              <a:t>. Fetches the results generated by the Reduce operation. Driver has its components namely, Compiler, Optimizer and Executor.</a:t>
            </a: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7149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architecture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20" y="2084832"/>
            <a:ext cx="5216865" cy="393112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24127" y="1793630"/>
            <a:ext cx="5115416" cy="4677508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400" u="sng" dirty="0"/>
              <a:t>Components and their interaction: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000" u="sng" dirty="0"/>
              <a:t>COMPILER</a:t>
            </a:r>
            <a:r>
              <a:rPr lang="en-US" sz="2000" dirty="0"/>
              <a:t>: Complies the HQL query and converts it into an execution plan </a:t>
            </a:r>
            <a:r>
              <a:rPr lang="en-US" sz="2000" dirty="0" err="1"/>
              <a:t>i.e</a:t>
            </a:r>
            <a:r>
              <a:rPr lang="en-US" sz="2000" dirty="0"/>
              <a:t> determine the tasks and steps needed to be performed by MapReduce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u="sng" dirty="0"/>
              <a:t>OPTIMIZER</a:t>
            </a:r>
            <a:r>
              <a:rPr lang="en-US" sz="2000" dirty="0"/>
              <a:t>: Perform transformations on the execution plan to optimize the operations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u="sng" dirty="0"/>
              <a:t>EXECUTOR</a:t>
            </a:r>
            <a:r>
              <a:rPr lang="en-US" sz="2000" dirty="0"/>
              <a:t>: Execute the tasks by interacting with Hadoop’s job tracker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u="sng" dirty="0"/>
              <a:t>THRIFT SERVICES</a:t>
            </a:r>
            <a:r>
              <a:rPr lang="en-US" sz="2000" dirty="0"/>
              <a:t>: Allows the interaction between clients and Hive</a:t>
            </a:r>
          </a:p>
        </p:txBody>
      </p:sp>
    </p:spTree>
    <p:extLst>
      <p:ext uri="{BB962C8B-B14F-4D97-AF65-F5344CB8AC3E}">
        <p14:creationId xmlns:p14="http://schemas.microsoft.com/office/powerpoint/2010/main" val="39164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49" y="1786108"/>
            <a:ext cx="7722394" cy="4612878"/>
          </a:xfrm>
        </p:spPr>
      </p:pic>
    </p:spTree>
    <p:extLst>
      <p:ext uri="{BB962C8B-B14F-4D97-AF65-F5344CB8AC3E}">
        <p14:creationId xmlns:p14="http://schemas.microsoft.com/office/powerpoint/2010/main" val="152444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48374"/>
            <a:ext cx="9720073" cy="47197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u="sng" dirty="0"/>
              <a:t>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000" dirty="0"/>
              <a:t>Java 1.7 (preferred)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Hadoop 2.x (preferred), 1.x (not supported by Hive 2.0.0 onward)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Hadoop running in distributed mode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u="sng" dirty="0"/>
              <a:t>Installation instructions on Windows/Mac/Linux</a:t>
            </a:r>
          </a:p>
          <a:p>
            <a:pPr marL="128016" lvl="1" indent="0">
              <a:buNone/>
            </a:pPr>
            <a:r>
              <a:rPr lang="en-US" sz="2000" dirty="0">
                <a:hlinkClick r:id="rId2"/>
              </a:rPr>
              <a:t>https://www.tutorialspoint.com/hive/hive_installation.htm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u="sng" dirty="0"/>
              <a:t>Installation instructions using Docker:</a:t>
            </a:r>
          </a:p>
          <a:p>
            <a:pPr marL="128016" lvl="1" indent="0">
              <a:buNone/>
            </a:pPr>
            <a:r>
              <a:rPr lang="en-US" sz="2000" u="sng" dirty="0">
                <a:hlinkClick r:id="rId3"/>
              </a:rPr>
              <a:t>https://github.com/vasantivmahajan/Hadoop-Ecosystem</a:t>
            </a:r>
            <a:endParaRPr lang="en-US" sz="2000" u="sng" dirty="0"/>
          </a:p>
          <a:p>
            <a:pPr marL="128016" lvl="1" indent="0">
              <a:buNone/>
            </a:pPr>
            <a:r>
              <a:rPr lang="en-US" sz="2000" dirty="0"/>
              <a:t>Refer the file </a:t>
            </a:r>
            <a:r>
              <a:rPr lang="en-US" sz="2000" b="1" i="1" dirty="0"/>
              <a:t>Docker setup instructions for Hive.docx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69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with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89926"/>
            <a:ext cx="9720073" cy="4023360"/>
          </a:xfrm>
        </p:spPr>
        <p:txBody>
          <a:bodyPr/>
          <a:lstStyle/>
          <a:p>
            <a:r>
              <a:rPr lang="en-US" dirty="0"/>
              <a:t>On successfully installing Hive, the following should be displayed on the terminal: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62" y="3135291"/>
            <a:ext cx="4725188" cy="2577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9" y="2532185"/>
            <a:ext cx="6001460" cy="38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0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example IN HIVE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4805" y="1969477"/>
            <a:ext cx="10455109" cy="4607169"/>
          </a:xfrm>
        </p:spPr>
        <p:txBody>
          <a:bodyPr>
            <a:normAutofit/>
          </a:bodyPr>
          <a:lstStyle/>
          <a:p>
            <a:r>
              <a:rPr lang="en-US" u="sng" dirty="0"/>
              <a:t>Sample example:</a:t>
            </a:r>
          </a:p>
          <a:p>
            <a:r>
              <a:rPr lang="en-US" sz="2000" dirty="0"/>
              <a:t>The word count program counts the number of times each word occurs in the input. The same word count operation can be done using the </a:t>
            </a:r>
            <a:r>
              <a:rPr lang="en-US" sz="2000" dirty="0" err="1"/>
              <a:t>HiveQL</a:t>
            </a:r>
            <a:r>
              <a:rPr lang="en-US" sz="2000" dirty="0"/>
              <a:t>. One way to accomplish this is as follows: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B050"/>
                </a:solidFill>
              </a:rPr>
              <a:t>DROP TABLE </a:t>
            </a:r>
            <a:r>
              <a:rPr lang="en-US" sz="1600" dirty="0"/>
              <a:t>IF </a:t>
            </a:r>
            <a:r>
              <a:rPr lang="en-US" sz="1600" dirty="0">
                <a:solidFill>
                  <a:srgbClr val="00B050"/>
                </a:solidFill>
              </a:rPr>
              <a:t>EXISTS</a:t>
            </a:r>
            <a:r>
              <a:rPr lang="en-US" sz="1600" dirty="0"/>
              <a:t> docs;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//checks if the table exists, if it does deletes the table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B050"/>
                </a:solidFill>
              </a:rPr>
              <a:t>CREATE TABLE </a:t>
            </a:r>
            <a:r>
              <a:rPr lang="en-US" sz="1600" dirty="0"/>
              <a:t>docs (line STRING);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//creates a table named ‘docs’ with single column ‘line’ of type string 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B050"/>
                </a:solidFill>
              </a:rPr>
              <a:t>LOAD DATA </a:t>
            </a:r>
            <a:r>
              <a:rPr lang="en-US" sz="1600" dirty="0"/>
              <a:t>INPATH </a:t>
            </a:r>
            <a:r>
              <a:rPr lang="en-US" sz="1600" dirty="0">
                <a:solidFill>
                  <a:srgbClr val="00B0F0"/>
                </a:solidFill>
              </a:rPr>
              <a:t>'</a:t>
            </a:r>
            <a:r>
              <a:rPr lang="en-US" sz="1600" dirty="0" err="1">
                <a:solidFill>
                  <a:srgbClr val="00B0F0"/>
                </a:solidFill>
              </a:rPr>
              <a:t>input_file</a:t>
            </a:r>
            <a:r>
              <a:rPr lang="en-US" sz="1600" dirty="0"/>
              <a:t>' OVERWRITE </a:t>
            </a:r>
            <a:r>
              <a:rPr lang="en-US" sz="1600" dirty="0">
                <a:solidFill>
                  <a:srgbClr val="00B050"/>
                </a:solidFill>
              </a:rPr>
              <a:t>INTO TABLE </a:t>
            </a:r>
            <a:r>
              <a:rPr lang="en-US" sz="1600" dirty="0"/>
              <a:t>docs;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//loads the data into the table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B050"/>
                </a:solidFill>
              </a:rPr>
              <a:t>CREATE TABLE </a:t>
            </a:r>
            <a:r>
              <a:rPr lang="en-US" sz="1600" dirty="0" err="1"/>
              <a:t>word_counts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AS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//create a table ‘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word_counts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’ with two columns ‘word’ and ‘count’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B050"/>
                </a:solidFill>
              </a:rPr>
              <a:t>SELECT</a:t>
            </a:r>
            <a:r>
              <a:rPr lang="en-US" sz="1600" dirty="0"/>
              <a:t> word, </a:t>
            </a:r>
            <a:r>
              <a:rPr lang="en-US" sz="1600" dirty="0">
                <a:solidFill>
                  <a:srgbClr val="00B050"/>
                </a:solidFill>
              </a:rPr>
              <a:t>count</a:t>
            </a:r>
            <a:r>
              <a:rPr lang="en-US" sz="1600" dirty="0"/>
              <a:t>(1) </a:t>
            </a:r>
            <a:r>
              <a:rPr lang="en-US" sz="1600" dirty="0">
                <a:solidFill>
                  <a:srgbClr val="00B050"/>
                </a:solidFill>
              </a:rPr>
              <a:t>AS count FROM </a:t>
            </a:r>
          </a:p>
          <a:p>
            <a:r>
              <a:rPr lang="en-US" sz="1600" dirty="0"/>
              <a:t>        (</a:t>
            </a:r>
            <a:r>
              <a:rPr lang="en-US" sz="1600" dirty="0">
                <a:solidFill>
                  <a:srgbClr val="00B050"/>
                </a:solidFill>
              </a:rPr>
              <a:t>SELECT</a:t>
            </a:r>
            <a:r>
              <a:rPr lang="en-US" sz="1600" dirty="0"/>
              <a:t> explode(split(line, '\s')) </a:t>
            </a:r>
            <a:r>
              <a:rPr lang="en-US" sz="1600" dirty="0">
                <a:solidFill>
                  <a:srgbClr val="00B050"/>
                </a:solidFill>
              </a:rPr>
              <a:t>AS</a:t>
            </a:r>
            <a:r>
              <a:rPr lang="en-US" sz="1600" dirty="0"/>
              <a:t> word </a:t>
            </a:r>
            <a:r>
              <a:rPr lang="en-US" sz="1600" dirty="0">
                <a:solidFill>
                  <a:srgbClr val="00B050"/>
                </a:solidFill>
              </a:rPr>
              <a:t>FROM</a:t>
            </a:r>
            <a:r>
              <a:rPr lang="en-US" sz="1600" dirty="0"/>
              <a:t> docs) temp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//splits the words into rows and inserts in into the ‘temp’ table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B050"/>
                </a:solidFill>
              </a:rPr>
              <a:t>GROUP BY </a:t>
            </a:r>
            <a:r>
              <a:rPr lang="en-US" sz="1600" dirty="0"/>
              <a:t>word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//performs group by on the keys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B050"/>
                </a:solidFill>
              </a:rPr>
              <a:t>ORDER BY </a:t>
            </a:r>
            <a:r>
              <a:rPr lang="en-US" sz="1600" dirty="0"/>
              <a:t>word;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//sorts the word alphabetically</a:t>
            </a:r>
          </a:p>
        </p:txBody>
      </p:sp>
    </p:spTree>
    <p:extLst>
      <p:ext uri="{BB962C8B-B14F-4D97-AF65-F5344CB8AC3E}">
        <p14:creationId xmlns:p14="http://schemas.microsoft.com/office/powerpoint/2010/main" val="198032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688</TotalTime>
  <Words>531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Tw Cen MT</vt:lpstr>
      <vt:lpstr>Tw Cen MT Condensed</vt:lpstr>
      <vt:lpstr>Wingdings</vt:lpstr>
      <vt:lpstr>Wingdings 3</vt:lpstr>
      <vt:lpstr>Integral</vt:lpstr>
      <vt:lpstr>Introduction to hive</vt:lpstr>
      <vt:lpstr>APACHE HADOOP ECOSYSTEM</vt:lpstr>
      <vt:lpstr>About hive</vt:lpstr>
      <vt:lpstr>Hive architecture</vt:lpstr>
      <vt:lpstr>Hive architecture (cont.)</vt:lpstr>
      <vt:lpstr>WORKING OF HIVE</vt:lpstr>
      <vt:lpstr>INSTALLATION</vt:lpstr>
      <vt:lpstr>Begin with hive</vt:lpstr>
      <vt:lpstr>SAMPLE example IN HIVE</vt:lpstr>
      <vt:lpstr>CRUD operations</vt:lpstr>
      <vt:lpstr>CRUD operations (CONT.)</vt:lpstr>
      <vt:lpstr>CRUD operations (CONT.)</vt:lpstr>
      <vt:lpstr>references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hive</dc:title>
  <dc:creator>Vasanti Mahajan</dc:creator>
  <cp:lastModifiedBy>Vasanti Mahajan</cp:lastModifiedBy>
  <cp:revision>50</cp:revision>
  <dcterms:created xsi:type="dcterms:W3CDTF">2017-02-20T21:34:00Z</dcterms:created>
  <dcterms:modified xsi:type="dcterms:W3CDTF">2017-02-22T01:06:44Z</dcterms:modified>
</cp:coreProperties>
</file>