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68" autoAdjust="0"/>
  </p:normalViewPr>
  <p:slideViewPr>
    <p:cSldViewPr snapToGrid="0">
      <p:cViewPr>
        <p:scale>
          <a:sx n="64" d="100"/>
          <a:sy n="64" d="100"/>
        </p:scale>
        <p:origin x="9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DE1B5CD-4F8C-4377-A87A-81922F26FFC5}" type="datetimeFigureOut">
              <a:rPr lang="en-US" smtClean="0"/>
              <a:t>2/21/2017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7C1464BB-B195-4CC9-B981-932CDC451885}" type="slidenum">
              <a:rPr lang="en-US" smtClean="0"/>
              <a:t>‹#›</a:t>
            </a:fld>
            <a:endParaRPr lang="en-US"/>
          </a:p>
        </p:txBody>
      </p:sp>
    </p:spTree>
    <p:extLst>
      <p:ext uri="{BB962C8B-B14F-4D97-AF65-F5344CB8AC3E}">
        <p14:creationId xmlns:p14="http://schemas.microsoft.com/office/powerpoint/2010/main" val="357128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1B5CD-4F8C-4377-A87A-81922F26FFC5}"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1464BB-B195-4CC9-B981-932CDC451885}" type="slidenum">
              <a:rPr lang="en-US" smtClean="0"/>
              <a:t>‹#›</a:t>
            </a:fld>
            <a:endParaRPr lang="en-US"/>
          </a:p>
        </p:txBody>
      </p:sp>
    </p:spTree>
    <p:extLst>
      <p:ext uri="{BB962C8B-B14F-4D97-AF65-F5344CB8AC3E}">
        <p14:creationId xmlns:p14="http://schemas.microsoft.com/office/powerpoint/2010/main" val="2471627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DE1B5CD-4F8C-4377-A87A-81922F26FFC5}" type="datetimeFigureOut">
              <a:rPr lang="en-US" smtClean="0"/>
              <a:t>2/21/2017</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7C1464BB-B195-4CC9-B981-932CDC451885}" type="slidenum">
              <a:rPr lang="en-US" smtClean="0"/>
              <a:t>‹#›</a:t>
            </a:fld>
            <a:endParaRPr lang="en-US"/>
          </a:p>
        </p:txBody>
      </p:sp>
    </p:spTree>
    <p:extLst>
      <p:ext uri="{BB962C8B-B14F-4D97-AF65-F5344CB8AC3E}">
        <p14:creationId xmlns:p14="http://schemas.microsoft.com/office/powerpoint/2010/main" val="194612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E1B5CD-4F8C-4377-A87A-81922F26FFC5}" type="datetimeFigureOut">
              <a:rPr lang="en-US" smtClean="0"/>
              <a:t>2/21/2017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7C1464BB-B195-4CC9-B981-932CDC451885}" type="slidenum">
              <a:rPr lang="en-US" smtClean="0"/>
              <a:t>‹#›</a:t>
            </a:fld>
            <a:endParaRPr lang="en-US"/>
          </a:p>
        </p:txBody>
      </p:sp>
    </p:spTree>
    <p:extLst>
      <p:ext uri="{BB962C8B-B14F-4D97-AF65-F5344CB8AC3E}">
        <p14:creationId xmlns:p14="http://schemas.microsoft.com/office/powerpoint/2010/main" val="4210853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DE1B5CD-4F8C-4377-A87A-81922F26FFC5}" type="datetimeFigureOut">
              <a:rPr lang="en-US" smtClean="0"/>
              <a:t>2/21/2017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7C1464BB-B195-4CC9-B981-932CDC451885}" type="slidenum">
              <a:rPr lang="en-US" smtClean="0"/>
              <a:t>‹#›</a:t>
            </a:fld>
            <a:endParaRPr lang="en-US"/>
          </a:p>
        </p:txBody>
      </p:sp>
    </p:spTree>
    <p:extLst>
      <p:ext uri="{BB962C8B-B14F-4D97-AF65-F5344CB8AC3E}">
        <p14:creationId xmlns:p14="http://schemas.microsoft.com/office/powerpoint/2010/main" val="1851112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1B5CD-4F8C-4377-A87A-81922F26FFC5}"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464BB-B195-4CC9-B981-932CDC451885}" type="slidenum">
              <a:rPr lang="en-US" smtClean="0"/>
              <a:t>‹#›</a:t>
            </a:fld>
            <a:endParaRPr lang="en-US"/>
          </a:p>
        </p:txBody>
      </p:sp>
    </p:spTree>
    <p:extLst>
      <p:ext uri="{BB962C8B-B14F-4D97-AF65-F5344CB8AC3E}">
        <p14:creationId xmlns:p14="http://schemas.microsoft.com/office/powerpoint/2010/main" val="133596568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E1B5CD-4F8C-4377-A87A-81922F26FFC5}" type="datetimeFigureOut">
              <a:rPr lang="en-US" smtClean="0"/>
              <a:t>2/21/2017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1464BB-B195-4CC9-B981-932CDC451885}" type="slidenum">
              <a:rPr lang="en-US" smtClean="0"/>
              <a:t>‹#›</a:t>
            </a:fld>
            <a:endParaRPr lang="en-US"/>
          </a:p>
        </p:txBody>
      </p:sp>
    </p:spTree>
    <p:extLst>
      <p:ext uri="{BB962C8B-B14F-4D97-AF65-F5344CB8AC3E}">
        <p14:creationId xmlns:p14="http://schemas.microsoft.com/office/powerpoint/2010/main" val="12173559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E1B5CD-4F8C-4377-A87A-81922F26FFC5}" type="datetimeFigureOut">
              <a:rPr lang="en-US" smtClean="0"/>
              <a:t>2/21/2017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1464BB-B195-4CC9-B981-932CDC451885}" type="slidenum">
              <a:rPr lang="en-US" smtClean="0"/>
              <a:t>‹#›</a:t>
            </a:fld>
            <a:endParaRPr lang="en-US"/>
          </a:p>
        </p:txBody>
      </p:sp>
    </p:spTree>
    <p:extLst>
      <p:ext uri="{BB962C8B-B14F-4D97-AF65-F5344CB8AC3E}">
        <p14:creationId xmlns:p14="http://schemas.microsoft.com/office/powerpoint/2010/main" val="33585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E1B5CD-4F8C-4377-A87A-81922F26FFC5}" type="datetimeFigureOut">
              <a:rPr lang="en-US" smtClean="0"/>
              <a:t>2/21/2017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1464BB-B195-4CC9-B981-932CDC451885}" type="slidenum">
              <a:rPr lang="en-US" smtClean="0"/>
              <a:t>‹#›</a:t>
            </a:fld>
            <a:endParaRPr lang="en-US"/>
          </a:p>
        </p:txBody>
      </p:sp>
    </p:spTree>
    <p:extLst>
      <p:ext uri="{BB962C8B-B14F-4D97-AF65-F5344CB8AC3E}">
        <p14:creationId xmlns:p14="http://schemas.microsoft.com/office/powerpoint/2010/main" val="2805897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DE1B5CD-4F8C-4377-A87A-81922F26FFC5}" type="datetimeFigureOut">
              <a:rPr lang="en-US" smtClean="0"/>
              <a:t>2/21/2017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7C1464BB-B195-4CC9-B981-932CDC451885}" type="slidenum">
              <a:rPr lang="en-US" smtClean="0"/>
              <a:t>‹#›</a:t>
            </a:fld>
            <a:endParaRPr lang="en-US"/>
          </a:p>
        </p:txBody>
      </p:sp>
    </p:spTree>
    <p:extLst>
      <p:ext uri="{BB962C8B-B14F-4D97-AF65-F5344CB8AC3E}">
        <p14:creationId xmlns:p14="http://schemas.microsoft.com/office/powerpoint/2010/main" val="301558848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DE1B5CD-4F8C-4377-A87A-81922F26FFC5}" type="datetimeFigureOut">
              <a:rPr lang="en-US" smtClean="0"/>
              <a:t>2/21/2017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1464BB-B195-4CC9-B981-932CDC451885}" type="slidenum">
              <a:rPr lang="en-US" smtClean="0"/>
              <a:t>‹#›</a:t>
            </a:fld>
            <a:endParaRPr lang="en-US"/>
          </a:p>
        </p:txBody>
      </p:sp>
    </p:spTree>
    <p:extLst>
      <p:ext uri="{BB962C8B-B14F-4D97-AF65-F5344CB8AC3E}">
        <p14:creationId xmlns:p14="http://schemas.microsoft.com/office/powerpoint/2010/main" val="2450488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DE1B5CD-4F8C-4377-A87A-81922F26FFC5}" type="datetimeFigureOut">
              <a:rPr lang="en-US" smtClean="0"/>
              <a:t>2/21/2017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7C1464BB-B195-4CC9-B981-932CDC451885}"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1447581"/>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utorialspoint.com/apache_presto/" TargetMode="External"/><Relationship Id="rId2" Type="http://schemas.openxmlformats.org/officeDocument/2006/relationships/hyperlink" Target="https://en.wikipedia.org/wiki/Presto_(SQL_query_engine)" TargetMode="External"/><Relationship Id="rId1" Type="http://schemas.openxmlformats.org/officeDocument/2006/relationships/slideLayout" Target="../slideLayouts/slideLayout2.xml"/><Relationship Id="rId5" Type="http://schemas.openxmlformats.org/officeDocument/2006/relationships/hyperlink" Target="https://blog.treasuredata.com/blog/2015/03/20/presto-versus-hive/" TargetMode="External"/><Relationship Id="rId4" Type="http://schemas.openxmlformats.org/officeDocument/2006/relationships/hyperlink" Target="https://www.facebook.com/notes/facebook-engineering/presto-interacting-with-petabytes-of-data-at-facebook/1015178619762892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89" y="854439"/>
            <a:ext cx="10993549" cy="741595"/>
          </a:xfrm>
        </p:spPr>
        <p:txBody>
          <a:bodyPr/>
          <a:lstStyle/>
          <a:p>
            <a:r>
              <a:rPr lang="en-US" dirty="0"/>
              <a:t>Introduction to apache presto</a:t>
            </a:r>
          </a:p>
        </p:txBody>
      </p:sp>
      <p:sp>
        <p:nvSpPr>
          <p:cNvPr id="3" name="Subtitle 2"/>
          <p:cNvSpPr>
            <a:spLocks noGrp="1"/>
          </p:cNvSpPr>
          <p:nvPr>
            <p:ph type="subTitle" idx="1"/>
          </p:nvPr>
        </p:nvSpPr>
        <p:spPr>
          <a:xfrm>
            <a:off x="581192" y="1596034"/>
            <a:ext cx="10993546" cy="590321"/>
          </a:xfrm>
        </p:spPr>
        <p:txBody>
          <a:bodyPr/>
          <a:lstStyle/>
          <a:p>
            <a:r>
              <a:rPr lang="en-US" dirty="0"/>
              <a:t>BY  VASANTI </a:t>
            </a:r>
            <a:r>
              <a:rPr lang="en-US" dirty="0" err="1"/>
              <a:t>mAHAJAN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0128" y="3609517"/>
            <a:ext cx="5255673" cy="2426384"/>
          </a:xfrm>
          <a:prstGeom prst="rect">
            <a:avLst/>
          </a:prstGeom>
        </p:spPr>
      </p:pic>
    </p:spTree>
    <p:extLst>
      <p:ext uri="{BB962C8B-B14F-4D97-AF65-F5344CB8AC3E}">
        <p14:creationId xmlns:p14="http://schemas.microsoft.com/office/powerpoint/2010/main" val="1865077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marL="0" indent="0">
              <a:buNone/>
            </a:pPr>
            <a:r>
              <a:rPr lang="en-US" sz="2200" dirty="0"/>
              <a:t>	We would be continuing with the installation and hand-on exercise in the next lab.</a:t>
            </a:r>
          </a:p>
          <a:p>
            <a:pPr marL="0" indent="0">
              <a:buNone/>
            </a:pPr>
            <a:endParaRPr lang="en-US" sz="2200" dirty="0"/>
          </a:p>
          <a:p>
            <a:pPr marL="0" indent="0" algn="ctr">
              <a:buNone/>
            </a:pPr>
            <a:r>
              <a:rPr lang="en-US" sz="2800" dirty="0"/>
              <a:t>THANK YOU!! </a:t>
            </a:r>
          </a:p>
        </p:txBody>
      </p:sp>
    </p:spTree>
    <p:extLst>
      <p:ext uri="{BB962C8B-B14F-4D97-AF65-F5344CB8AC3E}">
        <p14:creationId xmlns:p14="http://schemas.microsoft.com/office/powerpoint/2010/main" val="954453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presto</a:t>
            </a:r>
          </a:p>
        </p:txBody>
      </p:sp>
      <p:sp>
        <p:nvSpPr>
          <p:cNvPr id="3" name="Content Placeholder 2"/>
          <p:cNvSpPr>
            <a:spLocks noGrp="1"/>
          </p:cNvSpPr>
          <p:nvPr>
            <p:ph idx="1"/>
          </p:nvPr>
        </p:nvSpPr>
        <p:spPr>
          <a:xfrm>
            <a:off x="581192" y="2180496"/>
            <a:ext cx="11029615" cy="4375049"/>
          </a:xfrm>
        </p:spPr>
        <p:txBody>
          <a:bodyPr>
            <a:normAutofit fontScale="92500" lnSpcReduction="20000"/>
          </a:bodyPr>
          <a:lstStyle/>
          <a:p>
            <a:r>
              <a:rPr lang="en-US" sz="2400" dirty="0"/>
              <a:t>Data analytics is the process of analyzing raw data to gather relevant information for better decision making. It involves working with large amount of data.  As the size of data is continuously growing, we need a system which works efficiently with Petabyte size data with low latency</a:t>
            </a:r>
          </a:p>
          <a:p>
            <a:r>
              <a:rPr lang="en-US" sz="2400" dirty="0"/>
              <a:t>Facebook designed Apache Presto which is a distributed parallel query execution engine, optimized for low latency and interactive query analysis</a:t>
            </a:r>
          </a:p>
          <a:p>
            <a:r>
              <a:rPr lang="en-US" sz="2400" dirty="0"/>
              <a:t>Presto runs queries easily and scales without down time even from gigabytes to petabytes</a:t>
            </a:r>
          </a:p>
          <a:p>
            <a:r>
              <a:rPr lang="en-US" sz="2400" dirty="0"/>
              <a:t>Presto is built in Java and can easily integrate with different infrastructure components</a:t>
            </a:r>
          </a:p>
          <a:p>
            <a:r>
              <a:rPr lang="en-US" sz="2400" dirty="0"/>
              <a:t>Presto query can combine data from multiple sources, allowing for analytics across the enterprise ecosystem</a:t>
            </a:r>
          </a:p>
          <a:p>
            <a:r>
              <a:rPr lang="en-US" sz="2400" dirty="0"/>
              <a:t>Presto is powerful, and leading companies like Airbnb, </a:t>
            </a:r>
            <a:r>
              <a:rPr lang="en-US" sz="2400" dirty="0" err="1"/>
              <a:t>DropBox</a:t>
            </a:r>
            <a:r>
              <a:rPr lang="en-US" sz="2400" dirty="0"/>
              <a:t>, Groupon, Netflix are adopting it</a:t>
            </a:r>
          </a:p>
          <a:p>
            <a:endParaRPr lang="en-US" sz="2000" dirty="0"/>
          </a:p>
        </p:txBody>
      </p:sp>
    </p:spTree>
    <p:extLst>
      <p:ext uri="{BB962C8B-B14F-4D97-AF65-F5344CB8AC3E}">
        <p14:creationId xmlns:p14="http://schemas.microsoft.com/office/powerpoint/2010/main" val="1179865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presto</a:t>
            </a:r>
          </a:p>
        </p:txBody>
      </p:sp>
      <p:sp>
        <p:nvSpPr>
          <p:cNvPr id="3" name="Content Placeholder 2"/>
          <p:cNvSpPr>
            <a:spLocks noGrp="1"/>
          </p:cNvSpPr>
          <p:nvPr>
            <p:ph idx="1"/>
          </p:nvPr>
        </p:nvSpPr>
        <p:spPr/>
        <p:txBody>
          <a:bodyPr>
            <a:normAutofit/>
          </a:bodyPr>
          <a:lstStyle/>
          <a:p>
            <a:r>
              <a:rPr lang="en-US" sz="2400" dirty="0"/>
              <a:t>Simple and extensible architecture</a:t>
            </a:r>
          </a:p>
          <a:p>
            <a:r>
              <a:rPr lang="en-US" sz="2400" dirty="0"/>
              <a:t>Pluggable connectors (Hive, MySQL, Cassandra, </a:t>
            </a:r>
            <a:r>
              <a:rPr lang="en-US" sz="2400" dirty="0" err="1"/>
              <a:t>Kakfa</a:t>
            </a:r>
            <a:r>
              <a:rPr lang="en-US" sz="2400" dirty="0"/>
              <a:t>, </a:t>
            </a:r>
            <a:r>
              <a:rPr lang="en-US" sz="2400" dirty="0" err="1"/>
              <a:t>Redis</a:t>
            </a:r>
            <a:r>
              <a:rPr lang="en-US" sz="2400" dirty="0"/>
              <a:t>, MongoDB, </a:t>
            </a:r>
            <a:r>
              <a:rPr lang="en-US" sz="2400" dirty="0" err="1"/>
              <a:t>etc</a:t>
            </a:r>
            <a:r>
              <a:rPr lang="en-US" sz="2400" dirty="0"/>
              <a:t>)</a:t>
            </a:r>
          </a:p>
          <a:p>
            <a:r>
              <a:rPr lang="en-US" sz="2400" dirty="0"/>
              <a:t>Pipelined execution</a:t>
            </a:r>
          </a:p>
          <a:p>
            <a:r>
              <a:rPr lang="en-US" sz="2400" dirty="0" err="1"/>
              <a:t>Vectorized</a:t>
            </a:r>
            <a:r>
              <a:rPr lang="en-US" sz="2400" dirty="0"/>
              <a:t> columnar processing</a:t>
            </a:r>
          </a:p>
        </p:txBody>
      </p:sp>
    </p:spTree>
    <p:extLst>
      <p:ext uri="{BB962C8B-B14F-4D97-AF65-F5344CB8AC3E}">
        <p14:creationId xmlns:p14="http://schemas.microsoft.com/office/powerpoint/2010/main" val="216114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Presto architecture</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0865" y="2855250"/>
            <a:ext cx="6670270" cy="3752028"/>
          </a:xfrm>
        </p:spPr>
      </p:pic>
      <p:sp>
        <p:nvSpPr>
          <p:cNvPr id="9" name="Rectangle 8"/>
          <p:cNvSpPr/>
          <p:nvPr/>
        </p:nvSpPr>
        <p:spPr>
          <a:xfrm>
            <a:off x="427704" y="1968949"/>
            <a:ext cx="11183104" cy="769441"/>
          </a:xfrm>
          <a:prstGeom prst="rect">
            <a:avLst/>
          </a:prstGeom>
        </p:spPr>
        <p:txBody>
          <a:bodyPr wrap="square">
            <a:spAutoFit/>
          </a:bodyPr>
          <a:lstStyle/>
          <a:p>
            <a:r>
              <a:rPr lang="en-US" sz="2200" dirty="0">
                <a:solidFill>
                  <a:schemeClr val="tx2"/>
                </a:solidFill>
              </a:rPr>
              <a:t>The architecture is very similar to a classic MPP (Massively Parallel Processing) DBMS architecture. The following are the components and their interaction in the Presto architecture</a:t>
            </a:r>
          </a:p>
        </p:txBody>
      </p:sp>
    </p:spTree>
    <p:extLst>
      <p:ext uri="{BB962C8B-B14F-4D97-AF65-F5344CB8AC3E}">
        <p14:creationId xmlns:p14="http://schemas.microsoft.com/office/powerpoint/2010/main" val="2880256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Presto architecture components</a:t>
            </a:r>
          </a:p>
        </p:txBody>
      </p:sp>
      <p:sp>
        <p:nvSpPr>
          <p:cNvPr id="3" name="Content Placeholder 2"/>
          <p:cNvSpPr>
            <a:spLocks noGrp="1"/>
          </p:cNvSpPr>
          <p:nvPr>
            <p:ph idx="1"/>
          </p:nvPr>
        </p:nvSpPr>
        <p:spPr>
          <a:xfrm>
            <a:off x="581192" y="1955409"/>
            <a:ext cx="6940485" cy="4710862"/>
          </a:xfrm>
        </p:spPr>
        <p:txBody>
          <a:bodyPr>
            <a:normAutofit lnSpcReduction="10000"/>
          </a:bodyPr>
          <a:lstStyle/>
          <a:p>
            <a:r>
              <a:rPr lang="en-US" sz="2000" u="sng" dirty="0"/>
              <a:t>CLIENT</a:t>
            </a:r>
            <a:r>
              <a:rPr lang="en-US" sz="2000" dirty="0"/>
              <a:t>: The client (Presto CLI) submits the SQL query to the coordinator to get the results</a:t>
            </a:r>
          </a:p>
          <a:p>
            <a:r>
              <a:rPr lang="en-US" sz="2000" u="sng" dirty="0"/>
              <a:t>COORDINATOR</a:t>
            </a:r>
            <a:r>
              <a:rPr lang="en-US" sz="2000" dirty="0"/>
              <a:t>: Coordinator is a master daemon. The coordinator initially parses the SQL queries then analyzes and plans for the query execution. Scheduler performs pipeline execution, assigns work to the closest node and monitors progress</a:t>
            </a:r>
          </a:p>
          <a:p>
            <a:r>
              <a:rPr lang="en-US" sz="2000" u="sng" dirty="0"/>
              <a:t>CONNECTORS</a:t>
            </a:r>
            <a:r>
              <a:rPr lang="en-US" sz="2000" dirty="0"/>
              <a:t>: Storage plugins are called as connectors.  Hive, </a:t>
            </a:r>
            <a:r>
              <a:rPr lang="en-US" sz="2000" dirty="0" err="1"/>
              <a:t>HBase</a:t>
            </a:r>
            <a:r>
              <a:rPr lang="en-US" sz="2000" dirty="0"/>
              <a:t>, MySQL, Cassandra and many more act as a connector.  You can also build a custom connector. The connector provides metadata and data for queries</a:t>
            </a:r>
          </a:p>
          <a:p>
            <a:r>
              <a:rPr lang="en-US" sz="2000" u="sng" dirty="0"/>
              <a:t>WORKERS</a:t>
            </a:r>
            <a:r>
              <a:rPr lang="en-US" sz="2000" dirty="0"/>
              <a:t>: The worker receives the data from connectors, performs the operations and returns the result back to the client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3273" y="2905432"/>
            <a:ext cx="4247535" cy="2389238"/>
          </a:xfrm>
          <a:prstGeom prst="rect">
            <a:avLst/>
          </a:prstGeom>
        </p:spPr>
      </p:pic>
    </p:spTree>
    <p:extLst>
      <p:ext uri="{BB962C8B-B14F-4D97-AF65-F5344CB8AC3E}">
        <p14:creationId xmlns:p14="http://schemas.microsoft.com/office/powerpoint/2010/main" val="309146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Presto workflow</a:t>
            </a:r>
          </a:p>
        </p:txBody>
      </p:sp>
      <p:sp>
        <p:nvSpPr>
          <p:cNvPr id="3" name="Content Placeholder 2"/>
          <p:cNvSpPr>
            <a:spLocks noGrp="1"/>
          </p:cNvSpPr>
          <p:nvPr>
            <p:ph idx="1"/>
          </p:nvPr>
        </p:nvSpPr>
        <p:spPr>
          <a:xfrm>
            <a:off x="581192" y="1955409"/>
            <a:ext cx="11029616" cy="4799352"/>
          </a:xfrm>
        </p:spPr>
        <p:txBody>
          <a:bodyPr>
            <a:normAutofit/>
          </a:bodyPr>
          <a:lstStyle/>
          <a:p>
            <a:pPr marL="0" indent="0">
              <a:buNone/>
            </a:pPr>
            <a:r>
              <a:rPr lang="en-US" sz="2000" u="sng" dirty="0"/>
              <a:t>Steps:</a:t>
            </a:r>
          </a:p>
          <a:p>
            <a:pPr marL="457200" indent="-457200">
              <a:buFont typeface="+mj-lt"/>
              <a:buAutoNum type="arabicPeriod"/>
            </a:pPr>
            <a:r>
              <a:rPr lang="en-US" sz="2000" dirty="0"/>
              <a:t>Presto client (CLI) submits SQL statements to a master daemon coordinator</a:t>
            </a:r>
          </a:p>
          <a:p>
            <a:pPr marL="457200" indent="-457200">
              <a:buFont typeface="+mj-lt"/>
              <a:buAutoNum type="arabicPeriod"/>
            </a:pPr>
            <a:r>
              <a:rPr lang="en-US" sz="2000" dirty="0"/>
              <a:t>The coordinator parses, analyses and plans the query execution </a:t>
            </a:r>
          </a:p>
          <a:p>
            <a:pPr marL="457200" indent="-457200">
              <a:buFont typeface="+mj-lt"/>
              <a:buAutoNum type="arabicPeriod"/>
            </a:pPr>
            <a:r>
              <a:rPr lang="en-US" sz="2000" dirty="0"/>
              <a:t>The scheduler connects through the execution pipeline, assigns work to nodes which are closest to the data and monitors the progress</a:t>
            </a:r>
          </a:p>
          <a:p>
            <a:pPr marL="457200" indent="-457200">
              <a:buFont typeface="+mj-lt"/>
              <a:buAutoNum type="arabicPeriod"/>
            </a:pPr>
            <a:r>
              <a:rPr lang="en-US" sz="2000" dirty="0"/>
              <a:t>The workers performs the operations and return the result to the client</a:t>
            </a:r>
          </a:p>
          <a:p>
            <a:pPr marL="0" indent="0">
              <a:buNone/>
            </a:pPr>
            <a:endParaRPr lang="en-US" sz="2000" dirty="0"/>
          </a:p>
          <a:p>
            <a:pPr marL="0" indent="0">
              <a:buNone/>
            </a:pPr>
            <a:endParaRPr lang="en-US" sz="2000" dirty="0"/>
          </a:p>
          <a:p>
            <a:pPr marL="457200" indent="-457200">
              <a:buFont typeface="+mj-lt"/>
              <a:buAutoNum type="arabicPeriod"/>
            </a:pPr>
            <a:endParaRPr lang="en-US" sz="2000" dirty="0"/>
          </a:p>
        </p:txBody>
      </p:sp>
    </p:spTree>
    <p:extLst>
      <p:ext uri="{BB962C8B-B14F-4D97-AF65-F5344CB8AC3E}">
        <p14:creationId xmlns:p14="http://schemas.microsoft.com/office/powerpoint/2010/main" val="790080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presto different than hive?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2060626"/>
            <a:ext cx="11029616" cy="3661748"/>
          </a:xfrm>
          <a:prstGeom prst="rect">
            <a:avLst/>
          </a:prstGeom>
        </p:spPr>
      </p:pic>
    </p:spTree>
    <p:extLst>
      <p:ext uri="{BB962C8B-B14F-4D97-AF65-F5344CB8AC3E}">
        <p14:creationId xmlns:p14="http://schemas.microsoft.com/office/powerpoint/2010/main" val="1209335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presto different than hive? (contd.)</a:t>
            </a:r>
          </a:p>
        </p:txBody>
      </p:sp>
      <p:graphicFrame>
        <p:nvGraphicFramePr>
          <p:cNvPr id="7" name="Table 6"/>
          <p:cNvGraphicFramePr>
            <a:graphicFrameLocks noGrp="1"/>
          </p:cNvGraphicFramePr>
          <p:nvPr>
            <p:extLst>
              <p:ext uri="{D42A27DB-BD31-4B8C-83A1-F6EECF244321}">
                <p14:modId xmlns:p14="http://schemas.microsoft.com/office/powerpoint/2010/main" val="3869575772"/>
              </p:ext>
            </p:extLst>
          </p:nvPr>
        </p:nvGraphicFramePr>
        <p:xfrm>
          <a:off x="1048179" y="2188564"/>
          <a:ext cx="10095642" cy="4185411"/>
        </p:xfrm>
        <a:graphic>
          <a:graphicData uri="http://schemas.openxmlformats.org/drawingml/2006/table">
            <a:tbl>
              <a:tblPr firstRow="1" bandRow="1">
                <a:tableStyleId>{5C22544A-7EE6-4342-B048-85BDC9FD1C3A}</a:tableStyleId>
              </a:tblPr>
              <a:tblGrid>
                <a:gridCol w="5047821">
                  <a:extLst>
                    <a:ext uri="{9D8B030D-6E8A-4147-A177-3AD203B41FA5}">
                      <a16:colId xmlns:a16="http://schemas.microsoft.com/office/drawing/2014/main" val="4132589803"/>
                    </a:ext>
                  </a:extLst>
                </a:gridCol>
                <a:gridCol w="5047821">
                  <a:extLst>
                    <a:ext uri="{9D8B030D-6E8A-4147-A177-3AD203B41FA5}">
                      <a16:colId xmlns:a16="http://schemas.microsoft.com/office/drawing/2014/main" val="546276958"/>
                    </a:ext>
                  </a:extLst>
                </a:gridCol>
              </a:tblGrid>
              <a:tr h="363236">
                <a:tc>
                  <a:txBody>
                    <a:bodyPr/>
                    <a:lstStyle/>
                    <a:p>
                      <a:pPr marL="0" algn="ctr" defTabSz="457200" rtl="0" eaLnBrk="1" latinLnBrk="0" hangingPunct="1"/>
                      <a:r>
                        <a:rPr lang="en-US" sz="2000" kern="1200" dirty="0">
                          <a:solidFill>
                            <a:schemeClr val="bg1"/>
                          </a:solidFill>
                          <a:latin typeface="+mn-lt"/>
                          <a:ea typeface="+mn-ea"/>
                          <a:cs typeface="+mn-cs"/>
                        </a:rPr>
                        <a:t>HIVE</a:t>
                      </a:r>
                    </a:p>
                  </a:txBody>
                  <a:tcPr/>
                </a:tc>
                <a:tc>
                  <a:txBody>
                    <a:bodyPr/>
                    <a:lstStyle/>
                    <a:p>
                      <a:pPr marL="0" algn="ctr" defTabSz="457200" rtl="0" eaLnBrk="1" latinLnBrk="0" hangingPunct="1"/>
                      <a:r>
                        <a:rPr lang="en-US" sz="2000" kern="1200" dirty="0">
                          <a:solidFill>
                            <a:schemeClr val="bg1"/>
                          </a:solidFill>
                          <a:latin typeface="+mn-lt"/>
                          <a:ea typeface="+mn-ea"/>
                          <a:cs typeface="+mn-cs"/>
                        </a:rPr>
                        <a:t>PRESTO</a:t>
                      </a:r>
                    </a:p>
                  </a:txBody>
                  <a:tcPr/>
                </a:tc>
                <a:extLst>
                  <a:ext uri="{0D108BD9-81ED-4DB2-BD59-A6C34878D82A}">
                    <a16:rowId xmlns:a16="http://schemas.microsoft.com/office/drawing/2014/main" val="2451525528"/>
                  </a:ext>
                </a:extLst>
              </a:tr>
              <a:tr h="562017">
                <a:tc>
                  <a:txBody>
                    <a:bodyPr/>
                    <a:lstStyle/>
                    <a:p>
                      <a:pPr marL="0" algn="l" defTabSz="457200" rtl="0" eaLnBrk="1" latinLnBrk="0" hangingPunct="1"/>
                      <a:r>
                        <a:rPr lang="en-US" sz="2000" kern="1200" dirty="0">
                          <a:solidFill>
                            <a:schemeClr val="tx2"/>
                          </a:solidFill>
                          <a:latin typeface="+mn-lt"/>
                          <a:ea typeface="+mn-ea"/>
                          <a:cs typeface="+mn-cs"/>
                        </a:rPr>
                        <a:t>Optimized for throughput</a:t>
                      </a:r>
                    </a:p>
                  </a:txBody>
                  <a:tcPr/>
                </a:tc>
                <a:tc>
                  <a:txBody>
                    <a:bodyPr/>
                    <a:lstStyle/>
                    <a:p>
                      <a:pPr marL="0" algn="l" defTabSz="457200" rtl="0" eaLnBrk="1" latinLnBrk="0" hangingPunct="1"/>
                      <a:r>
                        <a:rPr lang="en-US" sz="2000" kern="1200" dirty="0">
                          <a:solidFill>
                            <a:schemeClr val="tx2"/>
                          </a:solidFill>
                          <a:latin typeface="+mn-lt"/>
                          <a:ea typeface="+mn-ea"/>
                          <a:cs typeface="+mn-cs"/>
                        </a:rPr>
                        <a:t>Optimized for latency</a:t>
                      </a:r>
                    </a:p>
                  </a:txBody>
                  <a:tcPr/>
                </a:tc>
                <a:extLst>
                  <a:ext uri="{0D108BD9-81ED-4DB2-BD59-A6C34878D82A}">
                    <a16:rowId xmlns:a16="http://schemas.microsoft.com/office/drawing/2014/main" val="1448318796"/>
                  </a:ext>
                </a:extLst>
              </a:tr>
              <a:tr h="562017">
                <a:tc>
                  <a:txBody>
                    <a:bodyPr/>
                    <a:lstStyle/>
                    <a:p>
                      <a:pPr marL="0" algn="l" defTabSz="457200" rtl="0" eaLnBrk="1" latinLnBrk="0" hangingPunct="1"/>
                      <a:r>
                        <a:rPr lang="en-US" sz="2000" kern="1200" dirty="0">
                          <a:solidFill>
                            <a:schemeClr val="tx2"/>
                          </a:solidFill>
                          <a:latin typeface="+mn-lt"/>
                          <a:ea typeface="+mn-ea"/>
                          <a:cs typeface="+mn-cs"/>
                        </a:rPr>
                        <a:t>Uses</a:t>
                      </a:r>
                      <a:r>
                        <a:rPr lang="en-US" sz="2000" kern="1200" baseline="0" dirty="0">
                          <a:solidFill>
                            <a:schemeClr val="tx2"/>
                          </a:solidFill>
                          <a:latin typeface="+mn-lt"/>
                          <a:ea typeface="+mn-ea"/>
                          <a:cs typeface="+mn-cs"/>
                        </a:rPr>
                        <a:t> </a:t>
                      </a:r>
                      <a:r>
                        <a:rPr lang="en-US" sz="2000" kern="1200" baseline="0" dirty="0" err="1">
                          <a:solidFill>
                            <a:schemeClr val="tx2"/>
                          </a:solidFill>
                          <a:latin typeface="+mn-lt"/>
                          <a:ea typeface="+mn-ea"/>
                          <a:cs typeface="+mn-cs"/>
                        </a:rPr>
                        <a:t>HiveQL</a:t>
                      </a:r>
                      <a:endParaRPr lang="en-US" sz="2000" kern="1200" dirty="0">
                        <a:solidFill>
                          <a:schemeClr val="tx2"/>
                        </a:solidFill>
                        <a:latin typeface="+mn-lt"/>
                        <a:ea typeface="+mn-ea"/>
                        <a:cs typeface="+mn-cs"/>
                      </a:endParaRPr>
                    </a:p>
                  </a:txBody>
                  <a:tcPr/>
                </a:tc>
                <a:tc>
                  <a:txBody>
                    <a:bodyPr/>
                    <a:lstStyle/>
                    <a:p>
                      <a:pPr marL="0" algn="l" defTabSz="457200" rtl="0" eaLnBrk="1" latinLnBrk="0" hangingPunct="1"/>
                      <a:r>
                        <a:rPr lang="en-US" sz="2000" kern="1200" dirty="0">
                          <a:solidFill>
                            <a:schemeClr val="tx2"/>
                          </a:solidFill>
                          <a:latin typeface="+mn-lt"/>
                          <a:ea typeface="+mn-ea"/>
                          <a:cs typeface="+mn-cs"/>
                        </a:rPr>
                        <a:t>Uses ANSI SQL</a:t>
                      </a:r>
                    </a:p>
                  </a:txBody>
                  <a:tcPr/>
                </a:tc>
                <a:extLst>
                  <a:ext uri="{0D108BD9-81ED-4DB2-BD59-A6C34878D82A}">
                    <a16:rowId xmlns:a16="http://schemas.microsoft.com/office/drawing/2014/main" val="585867371"/>
                  </a:ext>
                </a:extLst>
              </a:tr>
              <a:tr h="562017">
                <a:tc>
                  <a:txBody>
                    <a:bodyPr/>
                    <a:lstStyle/>
                    <a:p>
                      <a:pPr marL="0" algn="l" defTabSz="457200" rtl="0" eaLnBrk="1" latinLnBrk="0" hangingPunct="1"/>
                      <a:r>
                        <a:rPr lang="en-US" sz="2000" kern="1200" dirty="0">
                          <a:solidFill>
                            <a:schemeClr val="tx2"/>
                          </a:solidFill>
                          <a:latin typeface="+mn-lt"/>
                          <a:ea typeface="+mn-ea"/>
                          <a:cs typeface="+mn-cs"/>
                        </a:rPr>
                        <a:t>Suitable</a:t>
                      </a:r>
                      <a:r>
                        <a:rPr lang="en-US" sz="2000" kern="1200" baseline="0" dirty="0">
                          <a:solidFill>
                            <a:schemeClr val="tx2"/>
                          </a:solidFill>
                          <a:latin typeface="+mn-lt"/>
                          <a:ea typeface="+mn-ea"/>
                          <a:cs typeface="+mn-cs"/>
                        </a:rPr>
                        <a:t> for batch processing</a:t>
                      </a:r>
                      <a:endParaRPr lang="en-US" sz="2000" kern="1200" dirty="0">
                        <a:solidFill>
                          <a:schemeClr val="tx2"/>
                        </a:solidFill>
                        <a:latin typeface="+mn-lt"/>
                        <a:ea typeface="+mn-ea"/>
                        <a:cs typeface="+mn-cs"/>
                      </a:endParaRPr>
                    </a:p>
                  </a:txBody>
                  <a:tcPr/>
                </a:tc>
                <a:tc>
                  <a:txBody>
                    <a:bodyPr/>
                    <a:lstStyle/>
                    <a:p>
                      <a:pPr marL="0" algn="l" defTabSz="457200" rtl="0" eaLnBrk="1" latinLnBrk="0" hangingPunct="1"/>
                      <a:r>
                        <a:rPr lang="en-US" sz="2000" kern="1200" dirty="0">
                          <a:solidFill>
                            <a:schemeClr val="tx2"/>
                          </a:solidFill>
                          <a:latin typeface="+mn-lt"/>
                          <a:ea typeface="+mn-ea"/>
                          <a:cs typeface="+mn-cs"/>
                        </a:rPr>
                        <a:t>Suitable for interactive</a:t>
                      </a:r>
                      <a:r>
                        <a:rPr lang="en-US" sz="2000" kern="1200" baseline="0" dirty="0">
                          <a:solidFill>
                            <a:schemeClr val="tx2"/>
                          </a:solidFill>
                          <a:latin typeface="+mn-lt"/>
                          <a:ea typeface="+mn-ea"/>
                          <a:cs typeface="+mn-cs"/>
                        </a:rPr>
                        <a:t> queries</a:t>
                      </a:r>
                      <a:endParaRPr lang="en-US" sz="2000" kern="1200" dirty="0">
                        <a:solidFill>
                          <a:schemeClr val="tx2"/>
                        </a:solidFill>
                        <a:latin typeface="+mn-lt"/>
                        <a:ea typeface="+mn-ea"/>
                        <a:cs typeface="+mn-cs"/>
                      </a:endParaRPr>
                    </a:p>
                  </a:txBody>
                  <a:tcPr/>
                </a:tc>
                <a:extLst>
                  <a:ext uri="{0D108BD9-81ED-4DB2-BD59-A6C34878D82A}">
                    <a16:rowId xmlns:a16="http://schemas.microsoft.com/office/drawing/2014/main" val="2787662522"/>
                  </a:ext>
                </a:extLst>
              </a:tr>
              <a:tr h="562017">
                <a:tc>
                  <a:txBody>
                    <a:bodyPr/>
                    <a:lstStyle/>
                    <a:p>
                      <a:r>
                        <a:rPr lang="en-US" sz="2000" kern="1200" dirty="0">
                          <a:solidFill>
                            <a:schemeClr val="tx2"/>
                          </a:solidFill>
                          <a:latin typeface="+mn-lt"/>
                          <a:ea typeface="+mn-ea"/>
                          <a:cs typeface="+mn-cs"/>
                        </a:rPr>
                        <a:t>Translates SQL queries into multiple stages of MapReduce that executes one after another</a:t>
                      </a:r>
                    </a:p>
                  </a:txBody>
                  <a:tcPr/>
                </a:tc>
                <a:tc>
                  <a:txBody>
                    <a:bodyPr/>
                    <a:lstStyle/>
                    <a:p>
                      <a:r>
                        <a:rPr lang="en-US" sz="2000" kern="1200" dirty="0">
                          <a:solidFill>
                            <a:schemeClr val="tx2"/>
                          </a:solidFill>
                          <a:latin typeface="+mn-lt"/>
                          <a:ea typeface="+mn-ea"/>
                          <a:cs typeface="+mn-cs"/>
                        </a:rPr>
                        <a:t>Presto has a custom query engine with operators designed to support SQL semantics</a:t>
                      </a:r>
                    </a:p>
                  </a:txBody>
                  <a:tcPr/>
                </a:tc>
                <a:extLst>
                  <a:ext uri="{0D108BD9-81ED-4DB2-BD59-A6C34878D82A}">
                    <a16:rowId xmlns:a16="http://schemas.microsoft.com/office/drawing/2014/main" val="27293936"/>
                  </a:ext>
                </a:extLst>
              </a:tr>
              <a:tr h="562017">
                <a:tc>
                  <a:txBody>
                    <a:bodyPr/>
                    <a:lstStyle/>
                    <a:p>
                      <a:pPr marL="0" algn="l" defTabSz="457200" rtl="0" eaLnBrk="1" latinLnBrk="0" hangingPunct="1"/>
                      <a:r>
                        <a:rPr lang="en-US" sz="2000" kern="1200" dirty="0">
                          <a:solidFill>
                            <a:schemeClr val="tx2"/>
                          </a:solidFill>
                          <a:latin typeface="+mn-lt"/>
                          <a:ea typeface="+mn-ea"/>
                          <a:cs typeface="+mn-cs"/>
                        </a:rPr>
                        <a:t>Hive is fault-tolerant as it stores the intermediate results to the disk</a:t>
                      </a:r>
                    </a:p>
                  </a:txBody>
                  <a:tcPr/>
                </a:tc>
                <a:tc>
                  <a:txBody>
                    <a:bodyPr/>
                    <a:lstStyle/>
                    <a:p>
                      <a:r>
                        <a:rPr lang="en-US" sz="2000" kern="1200" baseline="0" dirty="0">
                          <a:solidFill>
                            <a:schemeClr val="tx2"/>
                          </a:solidFill>
                          <a:latin typeface="+mn-lt"/>
                          <a:ea typeface="+mn-ea"/>
                          <a:cs typeface="+mn-cs"/>
                        </a:rPr>
                        <a:t>Presto is not fault-tolerant as it stores intermediate results in memory</a:t>
                      </a:r>
                    </a:p>
                  </a:txBody>
                  <a:tcPr/>
                </a:tc>
                <a:extLst>
                  <a:ext uri="{0D108BD9-81ED-4DB2-BD59-A6C34878D82A}">
                    <a16:rowId xmlns:a16="http://schemas.microsoft.com/office/drawing/2014/main" val="646762480"/>
                  </a:ext>
                </a:extLst>
              </a:tr>
              <a:tr h="562017">
                <a:tc>
                  <a:txBody>
                    <a:bodyPr/>
                    <a:lstStyle/>
                    <a:p>
                      <a:r>
                        <a:rPr lang="en-US" sz="2000" kern="1200" dirty="0">
                          <a:solidFill>
                            <a:schemeClr val="tx2"/>
                          </a:solidFill>
                          <a:latin typeface="+mn-lt"/>
                          <a:ea typeface="+mn-ea"/>
                          <a:cs typeface="+mn-cs"/>
                        </a:rPr>
                        <a:t>Reading input from disk and writing back the results causes latency overhead</a:t>
                      </a:r>
                    </a:p>
                  </a:txBody>
                  <a:tcPr/>
                </a:tc>
                <a:tc>
                  <a:txBody>
                    <a:bodyPr/>
                    <a:lstStyle/>
                    <a:p>
                      <a:r>
                        <a:rPr lang="en-US" sz="2000" kern="1200" baseline="0" dirty="0">
                          <a:solidFill>
                            <a:schemeClr val="tx2"/>
                          </a:solidFill>
                          <a:latin typeface="+mn-lt"/>
                          <a:ea typeface="+mn-ea"/>
                          <a:cs typeface="+mn-cs"/>
                        </a:rPr>
                        <a:t>Due to the network pipeline, unnecessary i/o and latency overhead is overcome</a:t>
                      </a:r>
                    </a:p>
                  </a:txBody>
                  <a:tcPr/>
                </a:tc>
                <a:extLst>
                  <a:ext uri="{0D108BD9-81ED-4DB2-BD59-A6C34878D82A}">
                    <a16:rowId xmlns:a16="http://schemas.microsoft.com/office/drawing/2014/main" val="3693598986"/>
                  </a:ext>
                </a:extLst>
              </a:tr>
            </a:tbl>
          </a:graphicData>
        </a:graphic>
      </p:graphicFrame>
    </p:spTree>
    <p:extLst>
      <p:ext uri="{BB962C8B-B14F-4D97-AF65-F5344CB8AC3E}">
        <p14:creationId xmlns:p14="http://schemas.microsoft.com/office/powerpoint/2010/main" val="32049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https://en.wikipedia.org/wiki/Presto_(SQL_query_engine)</a:t>
            </a:r>
            <a:endParaRPr lang="en-US" dirty="0"/>
          </a:p>
          <a:p>
            <a:r>
              <a:rPr lang="en-US" dirty="0">
                <a:hlinkClick r:id="rId3"/>
              </a:rPr>
              <a:t>https://www.tutorialspoint.com/apache_presto/</a:t>
            </a:r>
            <a:endParaRPr lang="en-US" dirty="0"/>
          </a:p>
          <a:p>
            <a:r>
              <a:rPr lang="en-US" dirty="0">
                <a:hlinkClick r:id="rId4"/>
              </a:rPr>
              <a:t>https://www.facebook.com/notes/facebook-engineering/presto-interacting-with-petabytes-of-data-at-facebook/10151786197628920/</a:t>
            </a:r>
            <a:endParaRPr lang="en-US" dirty="0"/>
          </a:p>
          <a:p>
            <a:r>
              <a:rPr lang="en-US" dirty="0">
                <a:hlinkClick r:id="rId5"/>
              </a:rPr>
              <a:t>https://blog.treasuredata.com/blog/2015/03/20/presto-versus-hive/</a:t>
            </a:r>
            <a:endParaRPr lang="en-US" dirty="0"/>
          </a:p>
        </p:txBody>
      </p:sp>
    </p:spTree>
    <p:extLst>
      <p:ext uri="{BB962C8B-B14F-4D97-AF65-F5344CB8AC3E}">
        <p14:creationId xmlns:p14="http://schemas.microsoft.com/office/powerpoint/2010/main" val="40493615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docProps/app.xml><?xml version="1.0" encoding="utf-8"?>
<Properties xmlns="http://schemas.openxmlformats.org/officeDocument/2006/extended-properties" xmlns:vt="http://schemas.openxmlformats.org/officeDocument/2006/docPropsVTypes">
  <Template>TM03457464[[fn=Dividend]]</Template>
  <TotalTime>279</TotalTime>
  <Words>516</Words>
  <Application>Microsoft Office PowerPoint</Application>
  <PresentationFormat>Widescreen</PresentationFormat>
  <Paragraphs>53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Dividend</vt:lpstr>
      <vt:lpstr>Introduction to apache presto</vt:lpstr>
      <vt:lpstr>introduction to presto</vt:lpstr>
      <vt:lpstr>features OF presto</vt:lpstr>
      <vt:lpstr>Presto architecture</vt:lpstr>
      <vt:lpstr>Presto architecture components</vt:lpstr>
      <vt:lpstr>Presto workflow</vt:lpstr>
      <vt:lpstr>How is presto different than hive?</vt:lpstr>
      <vt:lpstr>How is presto different than hive? (contd.)</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apache presto</dc:title>
  <dc:creator>Vasanti Mahajan</dc:creator>
  <cp:lastModifiedBy>Vasanti Mahajan</cp:lastModifiedBy>
  <cp:revision>17</cp:revision>
  <dcterms:created xsi:type="dcterms:W3CDTF">2017-02-22T01:48:02Z</dcterms:created>
  <dcterms:modified xsi:type="dcterms:W3CDTF">2017-02-22T06:27:44Z</dcterms:modified>
</cp:coreProperties>
</file>