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6126-C7E4-4F65-B19F-80CC5D400E4C}"/>
              </a:ext>
            </a:extLst>
          </p:cNvPr>
          <p:cNvSpPr>
            <a:spLocks noGrp="1"/>
          </p:cNvSpPr>
          <p:nvPr>
            <p:ph type="ctrTitle"/>
          </p:nvPr>
        </p:nvSpPr>
        <p:spPr>
          <a:xfrm>
            <a:off x="684211" y="685799"/>
            <a:ext cx="11694307" cy="2971801"/>
          </a:xfrm>
        </p:spPr>
        <p:txBody>
          <a:bodyPr>
            <a:normAutofit fontScale="90000"/>
          </a:bodyPr>
          <a:lstStyle/>
          <a:p>
            <a:r>
              <a:rPr lang="en-US" dirty="0"/>
              <a:t>Genetic Algorithm: The Happiness Pursuit (Knapsack Problem) team - 321</a:t>
            </a:r>
            <a:br>
              <a:rPr lang="en-US" dirty="0"/>
            </a:br>
            <a:endParaRPr lang="en-US" dirty="0"/>
          </a:p>
        </p:txBody>
      </p:sp>
      <p:sp>
        <p:nvSpPr>
          <p:cNvPr id="3" name="Subtitle 2">
            <a:extLst>
              <a:ext uri="{FF2B5EF4-FFF2-40B4-BE49-F238E27FC236}">
                <a16:creationId xmlns:a16="http://schemas.microsoft.com/office/drawing/2014/main" id="{7416F71B-8340-41B1-8FDF-B4243E3ECA5E}"/>
              </a:ext>
            </a:extLst>
          </p:cNvPr>
          <p:cNvSpPr>
            <a:spLocks noGrp="1"/>
          </p:cNvSpPr>
          <p:nvPr>
            <p:ph type="subTitle" idx="1"/>
          </p:nvPr>
        </p:nvSpPr>
        <p:spPr/>
        <p:txBody>
          <a:bodyPr/>
          <a:lstStyle/>
          <a:p>
            <a:r>
              <a:rPr lang="en-US" dirty="0"/>
              <a:t>Tapadyuti Maiti | Simi </a:t>
            </a:r>
            <a:r>
              <a:rPr lang="en-US" dirty="0" err="1"/>
              <a:t>Golbert</a:t>
            </a:r>
            <a:r>
              <a:rPr lang="en-US" dirty="0"/>
              <a:t> Foss </a:t>
            </a:r>
          </a:p>
          <a:p>
            <a:endParaRPr lang="en-US" dirty="0"/>
          </a:p>
          <a:p>
            <a:r>
              <a:rPr lang="en-US" dirty="0"/>
              <a:t>INFO 6205 Data Structure and Algorithms - Final Project   Genetic Algorithm - Happiness Pursuit </a:t>
            </a:r>
          </a:p>
          <a:p>
            <a:endParaRPr lang="en-US" dirty="0"/>
          </a:p>
          <a:p>
            <a:endParaRPr lang="en-US" dirty="0"/>
          </a:p>
        </p:txBody>
      </p:sp>
    </p:spTree>
    <p:extLst>
      <p:ext uri="{BB962C8B-B14F-4D97-AF65-F5344CB8AC3E}">
        <p14:creationId xmlns:p14="http://schemas.microsoft.com/office/powerpoint/2010/main" val="381621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4A80-0E02-4CA6-9880-1FC183917C46}"/>
              </a:ext>
            </a:extLst>
          </p:cNvPr>
          <p:cNvSpPr>
            <a:spLocks noGrp="1"/>
          </p:cNvSpPr>
          <p:nvPr>
            <p:ph type="title"/>
          </p:nvPr>
        </p:nvSpPr>
        <p:spPr>
          <a:xfrm>
            <a:off x="670564" y="-190439"/>
            <a:ext cx="8534400" cy="1507067"/>
          </a:xfrm>
        </p:spPr>
        <p:txBody>
          <a:bodyPr/>
          <a:lstStyle/>
          <a:p>
            <a:r>
              <a:rPr lang="en-US" dirty="0"/>
              <a:t>Experiment 3,4</a:t>
            </a:r>
          </a:p>
        </p:txBody>
      </p:sp>
      <p:pic>
        <p:nvPicPr>
          <p:cNvPr id="4" name="Content Placeholder 3" descr="A screenshot of a map&#10;&#10;Description generated with very high confidence">
            <a:extLst>
              <a:ext uri="{FF2B5EF4-FFF2-40B4-BE49-F238E27FC236}">
                <a16:creationId xmlns:a16="http://schemas.microsoft.com/office/drawing/2014/main" id="{790E4A36-5ADC-49CF-95D3-F6934E36BFCC}"/>
              </a:ext>
            </a:extLst>
          </p:cNvPr>
          <p:cNvPicPr>
            <a:picLocks noGrp="1" noChangeAspect="1"/>
          </p:cNvPicPr>
          <p:nvPr>
            <p:ph idx="1"/>
          </p:nvPr>
        </p:nvPicPr>
        <p:blipFill>
          <a:blip r:embed="rId2"/>
          <a:stretch>
            <a:fillRect/>
          </a:stretch>
        </p:blipFill>
        <p:spPr>
          <a:xfrm>
            <a:off x="977386" y="2121363"/>
            <a:ext cx="5118614" cy="3867689"/>
          </a:xfrm>
          <a:prstGeom prst="rect">
            <a:avLst/>
          </a:prstGeom>
        </p:spPr>
      </p:pic>
      <p:pic>
        <p:nvPicPr>
          <p:cNvPr id="5" name="Picture 4" descr="A close up of text on a white background&#10;&#10;Description generated with very high confidence">
            <a:extLst>
              <a:ext uri="{FF2B5EF4-FFF2-40B4-BE49-F238E27FC236}">
                <a16:creationId xmlns:a16="http://schemas.microsoft.com/office/drawing/2014/main" id="{80165E9C-EBF8-4C80-83D3-C136E8083C15}"/>
              </a:ext>
            </a:extLst>
          </p:cNvPr>
          <p:cNvPicPr>
            <a:picLocks noChangeAspect="1"/>
          </p:cNvPicPr>
          <p:nvPr/>
        </p:nvPicPr>
        <p:blipFill>
          <a:blip r:embed="rId3"/>
          <a:stretch>
            <a:fillRect/>
          </a:stretch>
        </p:blipFill>
        <p:spPr>
          <a:xfrm>
            <a:off x="6376032" y="2121364"/>
            <a:ext cx="5353797" cy="3867690"/>
          </a:xfrm>
          <a:prstGeom prst="rect">
            <a:avLst/>
          </a:prstGeom>
        </p:spPr>
      </p:pic>
    </p:spTree>
    <p:extLst>
      <p:ext uri="{BB962C8B-B14F-4D97-AF65-F5344CB8AC3E}">
        <p14:creationId xmlns:p14="http://schemas.microsoft.com/office/powerpoint/2010/main" val="258193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4A80-0E02-4CA6-9880-1FC183917C46}"/>
              </a:ext>
            </a:extLst>
          </p:cNvPr>
          <p:cNvSpPr>
            <a:spLocks noGrp="1"/>
          </p:cNvSpPr>
          <p:nvPr>
            <p:ph type="title"/>
          </p:nvPr>
        </p:nvSpPr>
        <p:spPr>
          <a:xfrm>
            <a:off x="534086" y="71264"/>
            <a:ext cx="8534400" cy="1507067"/>
          </a:xfrm>
        </p:spPr>
        <p:txBody>
          <a:bodyPr/>
          <a:lstStyle/>
          <a:p>
            <a:r>
              <a:rPr lang="en-US" dirty="0"/>
              <a:t>Experiment 5</a:t>
            </a:r>
          </a:p>
        </p:txBody>
      </p:sp>
      <p:pic>
        <p:nvPicPr>
          <p:cNvPr id="6" name="Picture 5" descr="A screenshot of text&#10;&#10;Description generated with very high confidence">
            <a:extLst>
              <a:ext uri="{FF2B5EF4-FFF2-40B4-BE49-F238E27FC236}">
                <a16:creationId xmlns:a16="http://schemas.microsoft.com/office/drawing/2014/main" id="{A2953466-632F-43B9-8899-919150A2A619}"/>
              </a:ext>
            </a:extLst>
          </p:cNvPr>
          <p:cNvPicPr>
            <a:picLocks noChangeAspect="1"/>
          </p:cNvPicPr>
          <p:nvPr/>
        </p:nvPicPr>
        <p:blipFill>
          <a:blip r:embed="rId2"/>
          <a:stretch>
            <a:fillRect/>
          </a:stretch>
        </p:blipFill>
        <p:spPr>
          <a:xfrm>
            <a:off x="770782" y="1578331"/>
            <a:ext cx="5325218" cy="3781953"/>
          </a:xfrm>
          <a:prstGeom prst="rect">
            <a:avLst/>
          </a:prstGeom>
        </p:spPr>
      </p:pic>
      <p:sp>
        <p:nvSpPr>
          <p:cNvPr id="7" name="Content Placeholder 6">
            <a:extLst>
              <a:ext uri="{FF2B5EF4-FFF2-40B4-BE49-F238E27FC236}">
                <a16:creationId xmlns:a16="http://schemas.microsoft.com/office/drawing/2014/main" id="{231311AC-F02F-4A81-ACEB-407FACB89FBF}"/>
              </a:ext>
            </a:extLst>
          </p:cNvPr>
          <p:cNvSpPr>
            <a:spLocks noGrp="1"/>
          </p:cNvSpPr>
          <p:nvPr>
            <p:ph idx="1"/>
          </p:nvPr>
        </p:nvSpPr>
        <p:spPr>
          <a:xfrm>
            <a:off x="5773002" y="3125337"/>
            <a:ext cx="3445609" cy="1175730"/>
          </a:xfrm>
        </p:spPr>
        <p:txBody>
          <a:bodyPr/>
          <a:lstStyle/>
          <a:p>
            <a:endParaRPr lang="en-US" dirty="0"/>
          </a:p>
        </p:txBody>
      </p:sp>
    </p:spTree>
    <p:extLst>
      <p:ext uri="{BB962C8B-B14F-4D97-AF65-F5344CB8AC3E}">
        <p14:creationId xmlns:p14="http://schemas.microsoft.com/office/powerpoint/2010/main" val="30145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D2B7-70CF-4D34-9554-251DCA94C40D}"/>
              </a:ext>
            </a:extLst>
          </p:cNvPr>
          <p:cNvSpPr>
            <a:spLocks noGrp="1"/>
          </p:cNvSpPr>
          <p:nvPr>
            <p:ph type="title"/>
          </p:nvPr>
        </p:nvSpPr>
        <p:spPr>
          <a:xfrm>
            <a:off x="397609" y="0"/>
            <a:ext cx="8534400" cy="1507067"/>
          </a:xfrm>
        </p:spPr>
        <p:txBody>
          <a:bodyPr/>
          <a:lstStyle/>
          <a:p>
            <a:r>
              <a:rPr lang="en-US" dirty="0"/>
              <a:t>Conclusion</a:t>
            </a:r>
          </a:p>
        </p:txBody>
      </p:sp>
      <p:sp>
        <p:nvSpPr>
          <p:cNvPr id="3" name="Content Placeholder 2">
            <a:extLst>
              <a:ext uri="{FF2B5EF4-FFF2-40B4-BE49-F238E27FC236}">
                <a16:creationId xmlns:a16="http://schemas.microsoft.com/office/drawing/2014/main" id="{85209603-D272-4107-8F39-555CB8985D37}"/>
              </a:ext>
            </a:extLst>
          </p:cNvPr>
          <p:cNvSpPr>
            <a:spLocks noGrp="1"/>
          </p:cNvSpPr>
          <p:nvPr>
            <p:ph idx="1"/>
          </p:nvPr>
        </p:nvSpPr>
        <p:spPr>
          <a:xfrm>
            <a:off x="561382" y="2200702"/>
            <a:ext cx="8534400" cy="3615267"/>
          </a:xfrm>
        </p:spPr>
        <p:txBody>
          <a:bodyPr/>
          <a:lstStyle/>
          <a:p>
            <a:pPr marL="0" indent="0">
              <a:buNone/>
            </a:pPr>
            <a:r>
              <a:rPr lang="en-US" dirty="0"/>
              <a:t>As from the above graph we can see total reward points for happiness or our fitness function gets increasing as generations increases. We are culling with 0.5 ratio in each generation. After 100 generation we are getting approximately 300-400 reward points out which turns out to be an excellent solution as of activity listed out in our consideration. Thus we can infer that Genetic Algorithm repeatedly modifies the population by mutation of individual solutions to get the best solution. </a:t>
            </a:r>
          </a:p>
          <a:p>
            <a:endParaRPr lang="en-US" dirty="0"/>
          </a:p>
        </p:txBody>
      </p:sp>
    </p:spTree>
    <p:extLst>
      <p:ext uri="{BB962C8B-B14F-4D97-AF65-F5344CB8AC3E}">
        <p14:creationId xmlns:p14="http://schemas.microsoft.com/office/powerpoint/2010/main" val="429398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79D8-E454-4B5C-ACEB-D1B5FE83DC2E}"/>
              </a:ext>
            </a:extLst>
          </p:cNvPr>
          <p:cNvSpPr>
            <a:spLocks noGrp="1"/>
          </p:cNvSpPr>
          <p:nvPr>
            <p:ph type="title"/>
          </p:nvPr>
        </p:nvSpPr>
        <p:spPr>
          <a:xfrm>
            <a:off x="684212" y="147344"/>
            <a:ext cx="8534400" cy="1507067"/>
          </a:xfrm>
        </p:spPr>
        <p:txBody>
          <a:bodyPr/>
          <a:lstStyle/>
          <a:p>
            <a:r>
              <a:rPr lang="en-US" dirty="0"/>
              <a:t>Problem</a:t>
            </a:r>
          </a:p>
        </p:txBody>
      </p:sp>
      <p:sp>
        <p:nvSpPr>
          <p:cNvPr id="3" name="Content Placeholder 2">
            <a:extLst>
              <a:ext uri="{FF2B5EF4-FFF2-40B4-BE49-F238E27FC236}">
                <a16:creationId xmlns:a16="http://schemas.microsoft.com/office/drawing/2014/main" id="{828C852E-6653-431C-89CB-A02CA4927D0D}"/>
              </a:ext>
            </a:extLst>
          </p:cNvPr>
          <p:cNvSpPr>
            <a:spLocks noGrp="1"/>
          </p:cNvSpPr>
          <p:nvPr>
            <p:ph idx="1"/>
          </p:nvPr>
        </p:nvSpPr>
        <p:spPr/>
        <p:txBody>
          <a:bodyPr/>
          <a:lstStyle/>
          <a:p>
            <a:r>
              <a:rPr lang="en-US" dirty="0"/>
              <a:t>We have chosen the specific problem of finding the exact trail of activities list to achieve the maximum happiness factor through the day through Genetic Algorithm. Though this problem is essentially maps into Knapsack Problem, but we had faced few major roadblocks to convert it into solid code. </a:t>
            </a:r>
          </a:p>
          <a:p>
            <a:endParaRPr lang="en-US" dirty="0"/>
          </a:p>
        </p:txBody>
      </p:sp>
    </p:spTree>
    <p:extLst>
      <p:ext uri="{BB962C8B-B14F-4D97-AF65-F5344CB8AC3E}">
        <p14:creationId xmlns:p14="http://schemas.microsoft.com/office/powerpoint/2010/main" val="109892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70DDC-111C-442E-B846-D610B2AB4C71}"/>
              </a:ext>
            </a:extLst>
          </p:cNvPr>
          <p:cNvSpPr>
            <a:spLocks noGrp="1"/>
          </p:cNvSpPr>
          <p:nvPr>
            <p:ph idx="1"/>
          </p:nvPr>
        </p:nvSpPr>
        <p:spPr>
          <a:xfrm>
            <a:off x="684212" y="1736298"/>
            <a:ext cx="8534400" cy="3615267"/>
          </a:xfrm>
        </p:spPr>
        <p:txBody>
          <a:bodyPr>
            <a:normAutofit fontScale="85000" lnSpcReduction="10000"/>
          </a:bodyPr>
          <a:lstStyle/>
          <a:p>
            <a:r>
              <a:rPr lang="en-US" dirty="0"/>
              <a:t> </a:t>
            </a:r>
          </a:p>
          <a:p>
            <a:pPr marL="0" indent="0">
              <a:buNone/>
            </a:pPr>
            <a:endParaRPr lang="en-US" dirty="0"/>
          </a:p>
          <a:p>
            <a:r>
              <a:rPr lang="en-US" dirty="0"/>
              <a:t>There has been lot of work going on to lead a beautiful and happy, calm, poised life as a Human being. Our initial thought was to solve this problem through genetic algorithm as it follows how our gene gets mutated naturally to cope up with the current nature. We gave a try to solve this problem by finding out the most optimal list of activities along with its reward points associated with Happiness. Albeit by doing these list of activity can’t guarantee to become Happy, but it’s a try is a worth. </a:t>
            </a:r>
          </a:p>
          <a:p>
            <a:r>
              <a:rPr lang="en-US" dirty="0"/>
              <a:t>We have found out list of 78 Activities and ranked them accordingly with its reward points associated with the approximate time taken to finish it. We accept the fact that these reward point can vary person to person.</a:t>
            </a:r>
          </a:p>
          <a:p>
            <a:endParaRPr lang="en-US" dirty="0"/>
          </a:p>
        </p:txBody>
      </p:sp>
      <p:sp>
        <p:nvSpPr>
          <p:cNvPr id="4" name="Title 1">
            <a:extLst>
              <a:ext uri="{FF2B5EF4-FFF2-40B4-BE49-F238E27FC236}">
                <a16:creationId xmlns:a16="http://schemas.microsoft.com/office/drawing/2014/main" id="{818D0F08-9FFA-4189-ADF2-D34D685FCEBB}"/>
              </a:ext>
            </a:extLst>
          </p:cNvPr>
          <p:cNvSpPr>
            <a:spLocks noGrp="1"/>
          </p:cNvSpPr>
          <p:nvPr>
            <p:ph type="title"/>
          </p:nvPr>
        </p:nvSpPr>
        <p:spPr>
          <a:xfrm>
            <a:off x="684212" y="229231"/>
            <a:ext cx="8534400" cy="1507067"/>
          </a:xfrm>
        </p:spPr>
        <p:txBody>
          <a:bodyPr/>
          <a:lstStyle/>
          <a:p>
            <a:r>
              <a:rPr lang="en-US" b="1" dirty="0"/>
              <a:t>Inspiration</a:t>
            </a:r>
            <a:endParaRPr lang="en-US" dirty="0"/>
          </a:p>
        </p:txBody>
      </p:sp>
    </p:spTree>
    <p:extLst>
      <p:ext uri="{BB962C8B-B14F-4D97-AF65-F5344CB8AC3E}">
        <p14:creationId xmlns:p14="http://schemas.microsoft.com/office/powerpoint/2010/main" val="112134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462D-820A-48F1-AA90-364E02EBBB4B}"/>
              </a:ext>
            </a:extLst>
          </p:cNvPr>
          <p:cNvSpPr>
            <a:spLocks noGrp="1"/>
          </p:cNvSpPr>
          <p:nvPr>
            <p:ph type="title"/>
          </p:nvPr>
        </p:nvSpPr>
        <p:spPr>
          <a:xfrm>
            <a:off x="725155" y="114299"/>
            <a:ext cx="8534400" cy="1507067"/>
          </a:xfrm>
        </p:spPr>
        <p:txBody>
          <a:bodyPr/>
          <a:lstStyle/>
          <a:p>
            <a:r>
              <a:rPr lang="en-US" dirty="0"/>
              <a:t>Implementation</a:t>
            </a:r>
          </a:p>
        </p:txBody>
      </p:sp>
      <p:sp>
        <p:nvSpPr>
          <p:cNvPr id="3" name="Content Placeholder 2">
            <a:extLst>
              <a:ext uri="{FF2B5EF4-FFF2-40B4-BE49-F238E27FC236}">
                <a16:creationId xmlns:a16="http://schemas.microsoft.com/office/drawing/2014/main" id="{F3041B0E-7652-4444-9192-8ECC77B26E52}"/>
              </a:ext>
            </a:extLst>
          </p:cNvPr>
          <p:cNvSpPr>
            <a:spLocks noGrp="1"/>
          </p:cNvSpPr>
          <p:nvPr>
            <p:ph idx="1"/>
          </p:nvPr>
        </p:nvSpPr>
        <p:spPr>
          <a:xfrm>
            <a:off x="1052701" y="1621366"/>
            <a:ext cx="8534400" cy="3615267"/>
          </a:xfrm>
        </p:spPr>
        <p:txBody>
          <a:bodyPr/>
          <a:lstStyle/>
          <a:p>
            <a:r>
              <a:rPr lang="en-US" dirty="0"/>
              <a:t>Following Steps were implemented sequentially to solve the problem through genetic algorithm: </a:t>
            </a:r>
          </a:p>
          <a:p>
            <a:pPr marL="457200" indent="-457200">
              <a:buFont typeface="+mj-lt"/>
              <a:buAutoNum type="arabicPeriod"/>
            </a:pPr>
            <a:r>
              <a:rPr lang="en-US" dirty="0"/>
              <a:t>Load Data from Excel Sheet and initialize Gene Symbol Table</a:t>
            </a:r>
          </a:p>
          <a:p>
            <a:pPr marL="457200" indent="-457200">
              <a:buFont typeface="+mj-lt"/>
              <a:buAutoNum type="arabicPeriod"/>
            </a:pPr>
            <a:r>
              <a:rPr lang="en-US" dirty="0" err="1"/>
              <a:t>Initilialise</a:t>
            </a:r>
            <a:r>
              <a:rPr lang="en-US" dirty="0"/>
              <a:t> the Weighted Activity Graph</a:t>
            </a:r>
          </a:p>
          <a:p>
            <a:pPr marL="457200" indent="-457200">
              <a:buFont typeface="+mj-lt"/>
              <a:buAutoNum type="arabicPeriod"/>
            </a:pPr>
            <a:r>
              <a:rPr lang="en-US" dirty="0"/>
              <a:t>Make Generation 0 of 4 initial members</a:t>
            </a:r>
          </a:p>
          <a:p>
            <a:pPr marL="457200" indent="-457200">
              <a:buFont typeface="+mj-lt"/>
              <a:buAutoNum type="arabicPeriod"/>
            </a:pPr>
            <a:r>
              <a:rPr lang="en-US" dirty="0"/>
              <a:t>Do Evolution till 100.</a:t>
            </a:r>
          </a:p>
          <a:p>
            <a:pPr marL="457200" indent="-457200">
              <a:buFont typeface="+mj-lt"/>
              <a:buAutoNum type="arabicPeriod"/>
            </a:pPr>
            <a:r>
              <a:rPr lang="en-US" dirty="0"/>
              <a:t>Plot the result in </a:t>
            </a:r>
            <a:r>
              <a:rPr lang="en-US" dirty="0" err="1"/>
              <a:t>JChart</a:t>
            </a:r>
            <a:r>
              <a:rPr lang="en-US" dirty="0"/>
              <a:t>.</a:t>
            </a:r>
          </a:p>
          <a:p>
            <a:endParaRPr lang="en-US" dirty="0"/>
          </a:p>
        </p:txBody>
      </p:sp>
    </p:spTree>
    <p:extLst>
      <p:ext uri="{BB962C8B-B14F-4D97-AF65-F5344CB8AC3E}">
        <p14:creationId xmlns:p14="http://schemas.microsoft.com/office/powerpoint/2010/main" val="292959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C2B7-05BF-4BE8-9F52-ECF574638BDC}"/>
              </a:ext>
            </a:extLst>
          </p:cNvPr>
          <p:cNvSpPr>
            <a:spLocks noGrp="1"/>
          </p:cNvSpPr>
          <p:nvPr>
            <p:ph type="title"/>
          </p:nvPr>
        </p:nvSpPr>
        <p:spPr>
          <a:xfrm>
            <a:off x="684211" y="449904"/>
            <a:ext cx="8534400" cy="1507067"/>
          </a:xfrm>
        </p:spPr>
        <p:txBody>
          <a:bodyPr/>
          <a:lstStyle/>
          <a:p>
            <a:r>
              <a:rPr lang="en-US" b="1" dirty="0"/>
              <a:t>Fitness Function:</a:t>
            </a:r>
            <a:br>
              <a:rPr lang="en-US" dirty="0"/>
            </a:br>
            <a:endParaRPr lang="en-US" dirty="0"/>
          </a:p>
        </p:txBody>
      </p:sp>
      <p:sp>
        <p:nvSpPr>
          <p:cNvPr id="3" name="Content Placeholder 2">
            <a:extLst>
              <a:ext uri="{FF2B5EF4-FFF2-40B4-BE49-F238E27FC236}">
                <a16:creationId xmlns:a16="http://schemas.microsoft.com/office/drawing/2014/main" id="{3ABD2C59-3ED3-4156-820B-8B7EBF9384D0}"/>
              </a:ext>
            </a:extLst>
          </p:cNvPr>
          <p:cNvSpPr>
            <a:spLocks noGrp="1"/>
          </p:cNvSpPr>
          <p:nvPr>
            <p:ph idx="1"/>
          </p:nvPr>
        </p:nvSpPr>
        <p:spPr>
          <a:xfrm>
            <a:off x="684211" y="685800"/>
            <a:ext cx="11284875" cy="3615267"/>
          </a:xfrm>
        </p:spPr>
        <p:txBody>
          <a:bodyPr/>
          <a:lstStyle/>
          <a:p>
            <a:pPr marL="0" indent="0">
              <a:buNone/>
            </a:pPr>
            <a:endParaRPr lang="en-US" dirty="0"/>
          </a:p>
          <a:p>
            <a:pPr marL="0" indent="0">
              <a:buNone/>
            </a:pPr>
            <a:r>
              <a:rPr lang="en-US" dirty="0"/>
              <a:t>It defined as the:</a:t>
            </a:r>
          </a:p>
          <a:p>
            <a:pPr marL="0" indent="0">
              <a:buNone/>
            </a:pPr>
            <a:endParaRPr lang="en-US" dirty="0"/>
          </a:p>
          <a:p>
            <a:pPr marL="0" indent="0">
              <a:buNone/>
            </a:pPr>
            <a:r>
              <a:rPr lang="en-US" dirty="0"/>
              <a:t>Fitness of a Person    =      ______</a:t>
            </a:r>
            <a:r>
              <a:rPr lang="en-US" u="sng" dirty="0"/>
              <a:t>Sum of total reward points of a Person________	</a:t>
            </a:r>
            <a:r>
              <a:rPr lang="en-US" dirty="0"/>
              <a:t>                                        							Maximum Reward point that can be achieved (960)</a:t>
            </a:r>
          </a:p>
          <a:p>
            <a:endParaRPr lang="en-US" dirty="0"/>
          </a:p>
        </p:txBody>
      </p:sp>
    </p:spTree>
    <p:extLst>
      <p:ext uri="{BB962C8B-B14F-4D97-AF65-F5344CB8AC3E}">
        <p14:creationId xmlns:p14="http://schemas.microsoft.com/office/powerpoint/2010/main" val="354765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7795-1768-4424-84F2-B35083C79DED}"/>
              </a:ext>
            </a:extLst>
          </p:cNvPr>
          <p:cNvSpPr>
            <a:spLocks noGrp="1"/>
          </p:cNvSpPr>
          <p:nvPr>
            <p:ph type="title"/>
          </p:nvPr>
        </p:nvSpPr>
        <p:spPr>
          <a:xfrm>
            <a:off x="493143" y="-67734"/>
            <a:ext cx="8534400" cy="1507067"/>
          </a:xfrm>
        </p:spPr>
        <p:txBody>
          <a:bodyPr>
            <a:normAutofit/>
          </a:bodyPr>
          <a:lstStyle/>
          <a:p>
            <a:r>
              <a:rPr lang="en-US" b="1" dirty="0"/>
              <a:t>Cross Over Process:</a:t>
            </a:r>
            <a:br>
              <a:rPr lang="en-US" dirty="0"/>
            </a:br>
            <a:endParaRPr lang="en-US" dirty="0"/>
          </a:p>
        </p:txBody>
      </p:sp>
      <p:sp>
        <p:nvSpPr>
          <p:cNvPr id="3" name="Content Placeholder 2">
            <a:extLst>
              <a:ext uri="{FF2B5EF4-FFF2-40B4-BE49-F238E27FC236}">
                <a16:creationId xmlns:a16="http://schemas.microsoft.com/office/drawing/2014/main" id="{0F3412B0-57F1-40B0-AF79-4998DCDF43FD}"/>
              </a:ext>
            </a:extLst>
          </p:cNvPr>
          <p:cNvSpPr>
            <a:spLocks noGrp="1"/>
          </p:cNvSpPr>
          <p:nvPr>
            <p:ph idx="1"/>
          </p:nvPr>
        </p:nvSpPr>
        <p:spPr>
          <a:xfrm>
            <a:off x="602326" y="1095233"/>
            <a:ext cx="8534400" cy="3615267"/>
          </a:xfrm>
        </p:spPr>
        <p:txBody>
          <a:bodyPr>
            <a:normAutofit/>
          </a:bodyPr>
          <a:lstStyle/>
          <a:p>
            <a:pPr marL="0" indent="0">
              <a:buNone/>
            </a:pPr>
            <a:endParaRPr lang="en-US" dirty="0"/>
          </a:p>
          <a:p>
            <a:endParaRPr lang="en-US" dirty="0"/>
          </a:p>
        </p:txBody>
      </p:sp>
      <p:pic>
        <p:nvPicPr>
          <p:cNvPr id="9" name="Picture 8">
            <a:extLst>
              <a:ext uri="{FF2B5EF4-FFF2-40B4-BE49-F238E27FC236}">
                <a16:creationId xmlns:a16="http://schemas.microsoft.com/office/drawing/2014/main" id="{FF5D3A32-874B-40DE-B4C2-4DE407333B74}"/>
              </a:ext>
            </a:extLst>
          </p:cNvPr>
          <p:cNvPicPr>
            <a:picLocks noChangeAspect="1"/>
          </p:cNvPicPr>
          <p:nvPr/>
        </p:nvPicPr>
        <p:blipFill>
          <a:blip r:embed="rId2"/>
          <a:stretch>
            <a:fillRect/>
          </a:stretch>
        </p:blipFill>
        <p:spPr>
          <a:xfrm>
            <a:off x="3028698" y="2902866"/>
            <a:ext cx="5657850" cy="2733675"/>
          </a:xfrm>
          <a:prstGeom prst="rect">
            <a:avLst/>
          </a:prstGeom>
        </p:spPr>
      </p:pic>
    </p:spTree>
    <p:extLst>
      <p:ext uri="{BB962C8B-B14F-4D97-AF65-F5344CB8AC3E}">
        <p14:creationId xmlns:p14="http://schemas.microsoft.com/office/powerpoint/2010/main" val="54950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E3FC-493C-4A98-9CC6-F9E87C49C1B4}"/>
              </a:ext>
            </a:extLst>
          </p:cNvPr>
          <p:cNvSpPr>
            <a:spLocks noGrp="1"/>
          </p:cNvSpPr>
          <p:nvPr>
            <p:ph type="title"/>
          </p:nvPr>
        </p:nvSpPr>
        <p:spPr>
          <a:xfrm>
            <a:off x="684212" y="0"/>
            <a:ext cx="8534400" cy="1507067"/>
          </a:xfrm>
        </p:spPr>
        <p:txBody>
          <a:bodyPr/>
          <a:lstStyle/>
          <a:p>
            <a:r>
              <a:rPr lang="en-US" dirty="0"/>
              <a:t>Mutation Process</a:t>
            </a:r>
          </a:p>
        </p:txBody>
      </p:sp>
      <p:pic>
        <p:nvPicPr>
          <p:cNvPr id="4" name="Content Placeholder 3">
            <a:extLst>
              <a:ext uri="{FF2B5EF4-FFF2-40B4-BE49-F238E27FC236}">
                <a16:creationId xmlns:a16="http://schemas.microsoft.com/office/drawing/2014/main" id="{6CD156CE-6D2F-4CA4-A0ED-3973E0A1FA66}"/>
              </a:ext>
            </a:extLst>
          </p:cNvPr>
          <p:cNvPicPr>
            <a:picLocks noGrp="1" noChangeAspect="1"/>
          </p:cNvPicPr>
          <p:nvPr>
            <p:ph idx="1"/>
          </p:nvPr>
        </p:nvPicPr>
        <p:blipFill>
          <a:blip r:embed="rId2"/>
          <a:stretch>
            <a:fillRect/>
          </a:stretch>
        </p:blipFill>
        <p:spPr>
          <a:xfrm>
            <a:off x="2682338" y="2194303"/>
            <a:ext cx="6029325" cy="1666875"/>
          </a:xfrm>
          <a:prstGeom prst="rect">
            <a:avLst/>
          </a:prstGeom>
        </p:spPr>
      </p:pic>
    </p:spTree>
    <p:extLst>
      <p:ext uri="{BB962C8B-B14F-4D97-AF65-F5344CB8AC3E}">
        <p14:creationId xmlns:p14="http://schemas.microsoft.com/office/powerpoint/2010/main" val="190517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F34B-EA6B-42F0-930A-FF516C5623BC}"/>
              </a:ext>
            </a:extLst>
          </p:cNvPr>
          <p:cNvSpPr>
            <a:spLocks noGrp="1"/>
          </p:cNvSpPr>
          <p:nvPr>
            <p:ph type="title"/>
          </p:nvPr>
        </p:nvSpPr>
        <p:spPr>
          <a:xfrm>
            <a:off x="684212" y="0"/>
            <a:ext cx="8534400" cy="1507067"/>
          </a:xfrm>
        </p:spPr>
        <p:txBody>
          <a:bodyPr/>
          <a:lstStyle/>
          <a:p>
            <a:r>
              <a:rPr lang="en-US" b="1" dirty="0"/>
              <a:t>Findings:</a:t>
            </a:r>
            <a:br>
              <a:rPr lang="en-US" dirty="0"/>
            </a:br>
            <a:endParaRPr lang="en-US" dirty="0"/>
          </a:p>
        </p:txBody>
      </p:sp>
      <p:graphicFrame>
        <p:nvGraphicFramePr>
          <p:cNvPr id="4" name="Content Placeholder 3">
            <a:extLst>
              <a:ext uri="{FF2B5EF4-FFF2-40B4-BE49-F238E27FC236}">
                <a16:creationId xmlns:a16="http://schemas.microsoft.com/office/drawing/2014/main" id="{CA815769-61F1-46D2-8EA8-B6371F3B7B78}"/>
              </a:ext>
            </a:extLst>
          </p:cNvPr>
          <p:cNvGraphicFramePr>
            <a:graphicFrameLocks noGrp="1"/>
          </p:cNvGraphicFramePr>
          <p:nvPr>
            <p:ph idx="1"/>
            <p:extLst>
              <p:ext uri="{D42A27DB-BD31-4B8C-83A1-F6EECF244321}">
                <p14:modId xmlns:p14="http://schemas.microsoft.com/office/powerpoint/2010/main" val="4083170118"/>
              </p:ext>
            </p:extLst>
          </p:nvPr>
        </p:nvGraphicFramePr>
        <p:xfrm>
          <a:off x="3421062" y="2105819"/>
          <a:ext cx="5343109" cy="2074003"/>
        </p:xfrm>
        <a:graphic>
          <a:graphicData uri="http://schemas.openxmlformats.org/drawingml/2006/table">
            <a:tbl>
              <a:tblPr firstRow="1" firstCol="1" bandRow="1">
                <a:tableStyleId>{5C22544A-7EE6-4342-B048-85BDC9FD1C3A}</a:tableStyleId>
              </a:tblPr>
              <a:tblGrid>
                <a:gridCol w="1308064">
                  <a:extLst>
                    <a:ext uri="{9D8B030D-6E8A-4147-A177-3AD203B41FA5}">
                      <a16:colId xmlns:a16="http://schemas.microsoft.com/office/drawing/2014/main" val="988269912"/>
                    </a:ext>
                  </a:extLst>
                </a:gridCol>
                <a:gridCol w="1529770">
                  <a:extLst>
                    <a:ext uri="{9D8B030D-6E8A-4147-A177-3AD203B41FA5}">
                      <a16:colId xmlns:a16="http://schemas.microsoft.com/office/drawing/2014/main" val="2369030"/>
                    </a:ext>
                  </a:extLst>
                </a:gridCol>
                <a:gridCol w="2505275">
                  <a:extLst>
                    <a:ext uri="{9D8B030D-6E8A-4147-A177-3AD203B41FA5}">
                      <a16:colId xmlns:a16="http://schemas.microsoft.com/office/drawing/2014/main" val="3504059976"/>
                    </a:ext>
                  </a:extLst>
                </a:gridCol>
              </a:tblGrid>
              <a:tr h="404048">
                <a:tc>
                  <a:txBody>
                    <a:bodyPr/>
                    <a:lstStyle/>
                    <a:p>
                      <a:pPr marL="0" marR="0">
                        <a:lnSpc>
                          <a:spcPct val="107000"/>
                        </a:lnSpc>
                        <a:spcBef>
                          <a:spcPts val="0"/>
                        </a:spcBef>
                        <a:spcAft>
                          <a:spcPts val="0"/>
                        </a:spcAft>
                      </a:pPr>
                      <a:r>
                        <a:rPr lang="en-US" sz="1100">
                          <a:effectLst/>
                        </a:rPr>
                        <a:t>Experiment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Fitness Score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Total Reward Point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732511494"/>
                  </a:ext>
                </a:extLst>
              </a:tr>
              <a:tr h="404195">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0.287083333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275.59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558957785"/>
                  </a:ext>
                </a:extLst>
              </a:tr>
              <a:tr h="237101">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0.306302083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294.04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058646260"/>
                  </a:ext>
                </a:extLst>
              </a:tr>
              <a:tr h="220269">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0.3471875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333.3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839563396"/>
                  </a:ext>
                </a:extLst>
              </a:tr>
              <a:tr h="404195">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0.373489583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358.549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186792681"/>
                  </a:ext>
                </a:extLst>
              </a:tr>
              <a:tr h="404195">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0.400885417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384.85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202690549"/>
                  </a:ext>
                </a:extLst>
              </a:tr>
            </a:tbl>
          </a:graphicData>
        </a:graphic>
      </p:graphicFrame>
      <p:sp>
        <p:nvSpPr>
          <p:cNvPr id="5" name="TextBox 4">
            <a:extLst>
              <a:ext uri="{FF2B5EF4-FFF2-40B4-BE49-F238E27FC236}">
                <a16:creationId xmlns:a16="http://schemas.microsoft.com/office/drawing/2014/main" id="{43636272-03E8-4823-84B9-4CFE86894A8B}"/>
              </a:ext>
            </a:extLst>
          </p:cNvPr>
          <p:cNvSpPr txBox="1"/>
          <p:nvPr/>
        </p:nvSpPr>
        <p:spPr>
          <a:xfrm>
            <a:off x="684212" y="1241946"/>
            <a:ext cx="10823576" cy="646331"/>
          </a:xfrm>
          <a:prstGeom prst="rect">
            <a:avLst/>
          </a:prstGeom>
          <a:noFill/>
        </p:spPr>
        <p:txBody>
          <a:bodyPr wrap="square" rtlCol="0">
            <a:spAutoFit/>
          </a:bodyPr>
          <a:lstStyle/>
          <a:p>
            <a:r>
              <a:rPr lang="en-US"/>
              <a:t>We have ran our GA to check how our results are coming up , below are given data of 5 experiment associated with its reward point.</a:t>
            </a:r>
          </a:p>
        </p:txBody>
      </p:sp>
    </p:spTree>
    <p:extLst>
      <p:ext uri="{BB962C8B-B14F-4D97-AF65-F5344CB8AC3E}">
        <p14:creationId xmlns:p14="http://schemas.microsoft.com/office/powerpoint/2010/main" val="367963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FAC3-45F4-452A-8879-E8BEE60BA195}"/>
              </a:ext>
            </a:extLst>
          </p:cNvPr>
          <p:cNvSpPr>
            <a:spLocks noGrp="1"/>
          </p:cNvSpPr>
          <p:nvPr>
            <p:ph type="title"/>
          </p:nvPr>
        </p:nvSpPr>
        <p:spPr/>
        <p:txBody>
          <a:bodyPr/>
          <a:lstStyle/>
          <a:p>
            <a:r>
              <a:rPr lang="en-US" dirty="0"/>
              <a:t>Experiment 1,2</a:t>
            </a:r>
          </a:p>
        </p:txBody>
      </p:sp>
      <p:pic>
        <p:nvPicPr>
          <p:cNvPr id="4" name="Content Placeholder 3">
            <a:extLst>
              <a:ext uri="{FF2B5EF4-FFF2-40B4-BE49-F238E27FC236}">
                <a16:creationId xmlns:a16="http://schemas.microsoft.com/office/drawing/2014/main" id="{D40BC7ED-3C4D-4CE2-AF8D-136C030F33A8}"/>
              </a:ext>
            </a:extLst>
          </p:cNvPr>
          <p:cNvPicPr>
            <a:picLocks noGrp="1"/>
          </p:cNvPicPr>
          <p:nvPr>
            <p:ph idx="1"/>
          </p:nvPr>
        </p:nvPicPr>
        <p:blipFill>
          <a:blip r:embed="rId2"/>
          <a:stretch>
            <a:fillRect/>
          </a:stretch>
        </p:blipFill>
        <p:spPr>
          <a:xfrm>
            <a:off x="262007" y="302168"/>
            <a:ext cx="5122392" cy="3614738"/>
          </a:xfrm>
          <a:prstGeom prst="rect">
            <a:avLst/>
          </a:prstGeom>
        </p:spPr>
      </p:pic>
      <p:pic>
        <p:nvPicPr>
          <p:cNvPr id="12" name="Picture 11" descr="A screenshot of a map&#10;&#10;Description generated with very high confidence">
            <a:extLst>
              <a:ext uri="{FF2B5EF4-FFF2-40B4-BE49-F238E27FC236}">
                <a16:creationId xmlns:a16="http://schemas.microsoft.com/office/drawing/2014/main" id="{9A9EE560-C152-4E6B-A4EF-98C0E0637D20}"/>
              </a:ext>
            </a:extLst>
          </p:cNvPr>
          <p:cNvPicPr>
            <a:picLocks noChangeAspect="1"/>
          </p:cNvPicPr>
          <p:nvPr/>
        </p:nvPicPr>
        <p:blipFill>
          <a:blip r:embed="rId3"/>
          <a:stretch>
            <a:fillRect/>
          </a:stretch>
        </p:blipFill>
        <p:spPr>
          <a:xfrm>
            <a:off x="6096000" y="302168"/>
            <a:ext cx="5344271" cy="3858163"/>
          </a:xfrm>
          <a:prstGeom prst="rect">
            <a:avLst/>
          </a:prstGeom>
        </p:spPr>
      </p:pic>
    </p:spTree>
    <p:extLst>
      <p:ext uri="{BB962C8B-B14F-4D97-AF65-F5344CB8AC3E}">
        <p14:creationId xmlns:p14="http://schemas.microsoft.com/office/powerpoint/2010/main" val="26430896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813</TotalTime>
  <Words>443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Mangal</vt:lpstr>
      <vt:lpstr>Wingdings 3</vt:lpstr>
      <vt:lpstr>Slice</vt:lpstr>
      <vt:lpstr>Genetic Algorithm: The Happiness Pursuit (Knapsack Problem) team - 321 </vt:lpstr>
      <vt:lpstr>Problem</vt:lpstr>
      <vt:lpstr>Inspiration</vt:lpstr>
      <vt:lpstr>Implementation</vt:lpstr>
      <vt:lpstr>Fitness Function: </vt:lpstr>
      <vt:lpstr>Cross Over Process: </vt:lpstr>
      <vt:lpstr>Mutation Process</vt:lpstr>
      <vt:lpstr>Findings: </vt:lpstr>
      <vt:lpstr>Experiment 1,2</vt:lpstr>
      <vt:lpstr>Experiment 3,4</vt:lpstr>
      <vt:lpstr>Experiment 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The Happiness Pursuit (Knapsack Problem)</dc:title>
  <dc:creator>Tapadyuti Maiti</dc:creator>
  <cp:lastModifiedBy>Tapadyuti Maiti</cp:lastModifiedBy>
  <cp:revision>3</cp:revision>
  <dcterms:created xsi:type="dcterms:W3CDTF">2018-04-15T04:44:45Z</dcterms:created>
  <dcterms:modified xsi:type="dcterms:W3CDTF">2018-04-15T18:17:46Z</dcterms:modified>
</cp:coreProperties>
</file>