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07" r:id="rId1"/>
  </p:sldMasterIdLst>
  <p:notesMasterIdLst>
    <p:notesMasterId r:id="rId55"/>
  </p:notesMasterIdLst>
  <p:sldIdLst>
    <p:sldId id="256" r:id="rId2"/>
    <p:sldId id="308" r:id="rId3"/>
    <p:sldId id="301" r:id="rId4"/>
    <p:sldId id="260" r:id="rId5"/>
    <p:sldId id="302" r:id="rId6"/>
    <p:sldId id="307" r:id="rId7"/>
    <p:sldId id="257" r:id="rId8"/>
    <p:sldId id="258" r:id="rId9"/>
    <p:sldId id="259" r:id="rId10"/>
    <p:sldId id="261" r:id="rId11"/>
    <p:sldId id="264" r:id="rId12"/>
    <p:sldId id="268" r:id="rId13"/>
    <p:sldId id="262" r:id="rId14"/>
    <p:sldId id="263" r:id="rId15"/>
    <p:sldId id="265" r:id="rId16"/>
    <p:sldId id="269" r:id="rId17"/>
    <p:sldId id="266" r:id="rId18"/>
    <p:sldId id="267" r:id="rId19"/>
    <p:sldId id="271" r:id="rId20"/>
    <p:sldId id="270" r:id="rId21"/>
    <p:sldId id="272" r:id="rId22"/>
    <p:sldId id="273" r:id="rId23"/>
    <p:sldId id="293" r:id="rId24"/>
    <p:sldId id="294" r:id="rId25"/>
    <p:sldId id="296" r:id="rId26"/>
    <p:sldId id="297" r:id="rId27"/>
    <p:sldId id="295" r:id="rId28"/>
    <p:sldId id="298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9" r:id="rId49"/>
    <p:sldId id="300" r:id="rId50"/>
    <p:sldId id="305" r:id="rId51"/>
    <p:sldId id="303" r:id="rId52"/>
    <p:sldId id="304" r:id="rId53"/>
    <p:sldId id="306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/>
    <p:restoredTop sz="94622"/>
  </p:normalViewPr>
  <p:slideViewPr>
    <p:cSldViewPr snapToGrid="0" snapToObjects="1">
      <p:cViewPr varScale="1">
        <p:scale>
          <a:sx n="145" d="100"/>
          <a:sy n="145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1B3AF-9714-FD45-8F94-885820AAE2A3}" type="datetimeFigureOut">
              <a:rPr kumimoji="1" lang="zh-CN" altLang="en-US" smtClean="0"/>
              <a:t>15/6/1</a:t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3F943-F7B4-2F4C-A757-9D589759B0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8241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3F943-F7B4-2F4C-A757-9D589759B048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7970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en-US" altLang="zh-CN" smtClean="0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D31D-1C9A-1143-B987-316841B5F449}" type="datetimeFigureOut">
              <a:rPr kumimoji="1" lang="zh-CN" altLang="en-US" smtClean="0"/>
              <a:t>15/6/1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B54F-0FAB-5148-8E92-7B786E5E8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8628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D31D-1C9A-1143-B987-316841B5F449}" type="datetimeFigureOut">
              <a:rPr kumimoji="1" lang="zh-CN" altLang="en-US" smtClean="0"/>
              <a:t>15/6/1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B54F-0FAB-5148-8E92-7B786E5E8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63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D31D-1C9A-1143-B987-316841B5F449}" type="datetimeFigureOut">
              <a:rPr kumimoji="1" lang="zh-CN" altLang="en-US" smtClean="0"/>
              <a:t>15/6/1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B54F-0FAB-5148-8E92-7B786E5E8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4385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D31D-1C9A-1143-B987-316841B5F449}" type="datetimeFigureOut">
              <a:rPr kumimoji="1" lang="zh-CN" altLang="en-US" smtClean="0"/>
              <a:t>15/6/1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B54F-0FAB-5148-8E92-7B786E5E8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627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D31D-1C9A-1143-B987-316841B5F449}" type="datetimeFigureOut">
              <a:rPr kumimoji="1" lang="zh-CN" altLang="en-US" smtClean="0"/>
              <a:t>15/6/1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B54F-0FAB-5148-8E92-7B786E5E8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1217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D31D-1C9A-1143-B987-316841B5F449}" type="datetimeFigureOut">
              <a:rPr kumimoji="1" lang="zh-CN" altLang="en-US" smtClean="0"/>
              <a:t>15/6/1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B54F-0FAB-5148-8E92-7B786E5E8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07965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D31D-1C9A-1143-B987-316841B5F449}" type="datetimeFigureOut">
              <a:rPr kumimoji="1" lang="zh-CN" altLang="en-US" smtClean="0"/>
              <a:t>15/6/1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B54F-0FAB-5148-8E92-7B786E5E8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341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D31D-1C9A-1143-B987-316841B5F449}" type="datetimeFigureOut">
              <a:rPr kumimoji="1" lang="zh-CN" altLang="en-US" smtClean="0"/>
              <a:t>15/6/1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B54F-0FAB-5148-8E92-7B786E5E8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37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D31D-1C9A-1143-B987-316841B5F449}" type="datetimeFigureOut">
              <a:rPr kumimoji="1" lang="zh-CN" altLang="en-US" smtClean="0"/>
              <a:t>15/6/1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B54F-0FAB-5148-8E92-7B786E5E8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9436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D31D-1C9A-1143-B987-316841B5F449}" type="datetimeFigureOut">
              <a:rPr kumimoji="1" lang="zh-CN" altLang="en-US" smtClean="0"/>
              <a:t>15/6/1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B54F-0FAB-5148-8E92-7B786E5E8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50517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D31D-1C9A-1143-B987-316841B5F449}" type="datetimeFigureOut">
              <a:rPr kumimoji="1" lang="zh-CN" altLang="en-US" smtClean="0"/>
              <a:t>15/6/1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B54F-0FAB-5148-8E92-7B786E5E8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3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 smtClean="0"/>
              <a:t>Click to edit Master title style</a:t>
            </a:r>
            <a:endParaRPr kumimoji="1"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 smtClean="0"/>
              <a:t>Click to edit Master text styles</a:t>
            </a:r>
          </a:p>
          <a:p>
            <a:pPr lvl="1"/>
            <a:r>
              <a:rPr kumimoji="1" lang="en-US" altLang="zh-CN" dirty="0" smtClean="0"/>
              <a:t>Second level</a:t>
            </a:r>
          </a:p>
          <a:p>
            <a:pPr lvl="2"/>
            <a:r>
              <a:rPr kumimoji="1" lang="en-US" altLang="zh-CN" dirty="0" smtClean="0"/>
              <a:t>Third level</a:t>
            </a:r>
          </a:p>
          <a:p>
            <a:pPr lvl="3"/>
            <a:r>
              <a:rPr kumimoji="1" lang="en-US" altLang="zh-CN" dirty="0" smtClean="0"/>
              <a:t>Fourth level</a:t>
            </a:r>
          </a:p>
          <a:p>
            <a:pPr lvl="4"/>
            <a:r>
              <a:rPr kumimoji="1" lang="en-US" altLang="zh-CN" dirty="0" smtClean="0"/>
              <a:t>Fifth level</a:t>
            </a:r>
            <a:endParaRPr kumimoji="1"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4D31D-1C9A-1143-B987-316841B5F449}" type="datetimeFigureOut">
              <a:rPr kumimoji="1" lang="zh-CN" altLang="en-US" smtClean="0"/>
              <a:t>15/6/1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2B54F-0FAB-5148-8E92-7B786E5E8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Picture 6" descr="Rust_programming_language_black_logo.svg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150" y="631189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8" r:id="rId1"/>
    <p:sldLayoutId id="2147484409" r:id="rId2"/>
    <p:sldLayoutId id="2147484410" r:id="rId3"/>
    <p:sldLayoutId id="2147484411" r:id="rId4"/>
    <p:sldLayoutId id="2147484412" r:id="rId5"/>
    <p:sldLayoutId id="2147484413" r:id="rId6"/>
    <p:sldLayoutId id="2147484414" r:id="rId7"/>
    <p:sldLayoutId id="2147484415" r:id="rId8"/>
    <p:sldLayoutId id="2147484416" r:id="rId9"/>
    <p:sldLayoutId id="2147484417" r:id="rId10"/>
    <p:sldLayoutId id="214748441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eople.mozilla.org/~acrichton/rust-talk-2014-12-10/" TargetMode="External"/><Relationship Id="rId3" Type="http://schemas.openxmlformats.org/officeDocument/2006/relationships/hyperlink" Target="https://doc.rust-lang.org/stable/book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ust-lang.org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rust-lang.org/" TargetMode="External"/><Relationship Id="rId4" Type="http://schemas.openxmlformats.org/officeDocument/2006/relationships/hyperlink" Target="https://doc.rust-lang.org/stable/book/" TargetMode="External"/><Relationship Id="rId5" Type="http://schemas.openxmlformats.org/officeDocument/2006/relationships/hyperlink" Target="https://doc.rust-lang.org/stable/" TargetMode="External"/><Relationship Id="rId6" Type="http://schemas.openxmlformats.org/officeDocument/2006/relationships/hyperlink" Target="https://users.rust-lang.org/" TargetMode="External"/><Relationship Id="rId7" Type="http://schemas.openxmlformats.org/officeDocument/2006/relationships/hyperlink" Target="https://internals.rust-lang.org/" TargetMode="External"/><Relationship Id="rId8" Type="http://schemas.openxmlformats.org/officeDocument/2006/relationships/hyperlink" Target="https://github.com/rust-lang/rust" TargetMode="External"/><Relationship Id="rId9" Type="http://schemas.openxmlformats.org/officeDocument/2006/relationships/hyperlink" Target="https://crates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ust-lang.or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reddit.com/r/rust" TargetMode="External"/><Relationship Id="rId4" Type="http://schemas.openxmlformats.org/officeDocument/2006/relationships/hyperlink" Target="https://stackoverflow.com/questions/tagged/rus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ustbyexampl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st-lang/cargo" TargetMode="External"/><Relationship Id="rId4" Type="http://schemas.openxmlformats.org/officeDocument/2006/relationships/hyperlink" Target="https://github.com/servo/servo" TargetMode="External"/><Relationship Id="rId5" Type="http://schemas.openxmlformats.org/officeDocument/2006/relationships/hyperlink" Target="https://github.com/PistonDevelopers/piston" TargetMode="External"/><Relationship Id="rId6" Type="http://schemas.openxmlformats.org/officeDocument/2006/relationships/hyperlink" Target="https://github.com/iron/ir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ust-lang/rust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.rust-lang.org/stable/book/academic-research.html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st-lang/cargo" TargetMode="External"/><Relationship Id="rId4" Type="http://schemas.openxmlformats.org/officeDocument/2006/relationships/hyperlink" Target="https://github.com/servo/servo" TargetMode="External"/><Relationship Id="rId5" Type="http://schemas.openxmlformats.org/officeDocument/2006/relationships/hyperlink" Target="https://github.com/PistonDevelopers/piston" TargetMode="External"/><Relationship Id="rId6" Type="http://schemas.openxmlformats.org/officeDocument/2006/relationships/hyperlink" Target="https://github.com/iron/iron" TargetMode="External"/><Relationship Id="rId7" Type="http://schemas.openxmlformats.org/officeDocument/2006/relationships/hyperlink" Target="https://github.com/trending?l=rus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ust-lang/rust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st-lang/rust-mode" TargetMode="External"/><Relationship Id="rId4" Type="http://schemas.openxmlformats.org/officeDocument/2006/relationships/hyperlink" Target="https://github.com/phildawes/racer" TargetMode="External"/><Relationship Id="rId5" Type="http://schemas.openxmlformats.org/officeDocument/2006/relationships/hyperlink" Target="https://github.com/flycheck/flycheck-rust" TargetMode="External"/><Relationship Id="rId6" Type="http://schemas.openxmlformats.org/officeDocument/2006/relationships/hyperlink" Target="https://github.com/rust-lang/rust.vi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isualstudiogallery.msdn.microsoft.com/c6075d2f-8864-47c0-8333-92f183d3e640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An Introduction </a:t>
            </a:r>
            <a:br>
              <a:rPr kumimoji="1" lang="en-US" altLang="zh-CN" dirty="0" smtClean="0"/>
            </a:br>
            <a:r>
              <a:rPr kumimoji="1" lang="en-US" altLang="zh-CN" dirty="0" smtClean="0"/>
              <a:t>to </a:t>
            </a:r>
            <a:br>
              <a:rPr kumimoji="1" lang="en-US" altLang="zh-CN" dirty="0" smtClean="0"/>
            </a:br>
            <a:r>
              <a:rPr kumimoji="1" lang="en-US" altLang="zh-CN" dirty="0" smtClean="0"/>
              <a:t>Rust Programming Language</a:t>
            </a:r>
            <a:endParaRPr kumimoji="1"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err="1" smtClean="0"/>
              <a:t>Haozhong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Zhang</a:t>
            </a:r>
            <a:endParaRPr kumimoji="1" lang="zh-CN" altLang="en-US" dirty="0" smtClean="0"/>
          </a:p>
          <a:p>
            <a:r>
              <a:rPr kumimoji="1" lang="en-US" altLang="zh-CN" dirty="0" smtClean="0"/>
              <a:t>Jun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1,</a:t>
            </a:r>
            <a:r>
              <a:rPr kumimoji="1" lang="zh-CN" altLang="en-US" dirty="0" smtClean="0"/>
              <a:t> </a:t>
            </a:r>
            <a:r>
              <a:rPr kumimoji="1" lang="en-US" altLang="zh-CN" smtClean="0"/>
              <a:t>2015</a:t>
            </a:r>
            <a:endParaRPr kumimoji="1" lang="zh-CN" altLang="en-US" dirty="0"/>
          </a:p>
        </p:txBody>
      </p:sp>
      <p:pic>
        <p:nvPicPr>
          <p:cNvPr id="4" name="Picture 3" descr="Rust_programming_language_black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079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is control?</a:t>
            </a:r>
            <a:endParaRPr kumimoji="1"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49" y="1520031"/>
            <a:ext cx="8269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typedef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struct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Dummy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{ </a:t>
            </a:r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int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a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; </a:t>
            </a:r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int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b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;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} Dummy;</a:t>
            </a:r>
            <a:endParaRPr kumimoji="1" lang="en-US" altLang="zh-CN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void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foo(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void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) {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Dummy *</a:t>
            </a:r>
            <a:r>
              <a:rPr kumimoji="1" lang="en-US" altLang="zh-CN" i="1" dirty="0" err="1" smtClean="0">
                <a:latin typeface="Menlo" charset="0"/>
                <a:ea typeface="Menlo" charset="0"/>
                <a:cs typeface="Menlo" charset="0"/>
              </a:rPr>
              <a:t>ptr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=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(Dummy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*)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malloc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sizeof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struct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Dummy));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i="1" dirty="0" err="1" smtClean="0">
                <a:latin typeface="Menlo" charset="0"/>
                <a:ea typeface="Menlo" charset="0"/>
                <a:cs typeface="Menlo" charset="0"/>
              </a:rPr>
              <a:t>ptr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-&gt;a = 2048;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free(</a:t>
            </a:r>
            <a:r>
              <a:rPr kumimoji="1" lang="en-US" altLang="zh-CN" i="1" dirty="0" err="1" smtClean="0">
                <a:latin typeface="Menlo" charset="0"/>
                <a:ea typeface="Menlo" charset="0"/>
                <a:cs typeface="Menlo" charset="0"/>
              </a:rPr>
              <a:t>ptr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);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}</a:t>
            </a:r>
            <a:endParaRPr kumimoji="1" lang="zh-CN" alt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36885" y="4123505"/>
            <a:ext cx="1547446" cy="4132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2036885" y="4536744"/>
            <a:ext cx="1547446" cy="4132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ptr</a:t>
            </a:r>
            <a:endParaRPr kumimoji="1"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2036885" y="4949983"/>
            <a:ext cx="1547446" cy="4132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5442439" y="4123505"/>
            <a:ext cx="1547446" cy="41323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.a</a:t>
            </a:r>
            <a:endParaRPr kumimoji="1"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5442439" y="4536744"/>
            <a:ext cx="1547446" cy="41323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.b</a:t>
            </a:r>
            <a:endParaRPr kumimoji="1" lang="zh-CN" altLang="en-US" dirty="0"/>
          </a:p>
        </p:txBody>
      </p:sp>
      <p:cxnSp>
        <p:nvCxnSpPr>
          <p:cNvPr id="15" name="Curved Connector 14"/>
          <p:cNvCxnSpPr>
            <a:stCxn id="6" idx="3"/>
            <a:endCxn id="8" idx="1"/>
          </p:cNvCxnSpPr>
          <p:nvPr/>
        </p:nvCxnSpPr>
        <p:spPr>
          <a:xfrm flipV="1">
            <a:off x="3584331" y="4330125"/>
            <a:ext cx="1858108" cy="413239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71990" y="5750540"/>
            <a:ext cx="67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Stack</a:t>
            </a:r>
            <a:endParaRPr kumimoji="1"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77769" y="575054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Heap</a:t>
            </a:r>
            <a:endParaRPr kumimoji="1" lang="zh-CN" alt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246185" y="2408206"/>
            <a:ext cx="382465" cy="25497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763242" y="1847892"/>
            <a:ext cx="3042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 smtClean="0">
                <a:solidFill>
                  <a:srgbClr val="FF0000"/>
                </a:solidFill>
              </a:rPr>
              <a:t>Precise memory layout</a:t>
            </a:r>
            <a:endParaRPr kumimoji="1" lang="zh-CN" altLang="en-US" sz="2400" i="1" dirty="0">
              <a:solidFill>
                <a:srgbClr val="FF0000"/>
              </a:solidFill>
            </a:endParaRPr>
          </a:p>
        </p:txBody>
      </p:sp>
      <p:cxnSp>
        <p:nvCxnSpPr>
          <p:cNvPr id="21" name="Curved Connector 20"/>
          <p:cNvCxnSpPr>
            <a:stCxn id="19" idx="1"/>
          </p:cNvCxnSpPr>
          <p:nvPr/>
        </p:nvCxnSpPr>
        <p:spPr>
          <a:xfrm rot="10800000" flipV="1">
            <a:off x="5503986" y="2078724"/>
            <a:ext cx="259257" cy="322035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01306" y="2782418"/>
            <a:ext cx="2906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 smtClean="0">
                <a:solidFill>
                  <a:srgbClr val="FF0000"/>
                </a:solidFill>
              </a:rPr>
              <a:t>Lightweight reference</a:t>
            </a:r>
            <a:endParaRPr kumimoji="1" lang="zh-CN" altLang="en-US" sz="2400" i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86473" y="3291511"/>
            <a:ext cx="3311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 smtClean="0">
                <a:solidFill>
                  <a:srgbClr val="FF0000"/>
                </a:solidFill>
              </a:rPr>
              <a:t>Deterministic destruction</a:t>
            </a:r>
            <a:endParaRPr kumimoji="1" lang="zh-CN" altLang="en-US" sz="2400" i="1" dirty="0">
              <a:solidFill>
                <a:srgbClr val="FF0000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2206868" y="3217507"/>
            <a:ext cx="1635369" cy="363514"/>
          </a:xfrm>
          <a:custGeom>
            <a:avLst/>
            <a:gdLst>
              <a:gd name="connsiteX0" fmla="*/ 1635369 w 1635369"/>
              <a:gd name="connsiteY0" fmla="*/ 325315 h 363514"/>
              <a:gd name="connsiteX1" fmla="*/ 422031 w 1635369"/>
              <a:gd name="connsiteY1" fmla="*/ 334107 h 363514"/>
              <a:gd name="connsiteX2" fmla="*/ 0 w 1635369"/>
              <a:gd name="connsiteY2" fmla="*/ 0 h 36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5369" h="363514">
                <a:moveTo>
                  <a:pt x="1635369" y="325315"/>
                </a:moveTo>
                <a:cubicBezTo>
                  <a:pt x="1164981" y="356820"/>
                  <a:pt x="694593" y="388326"/>
                  <a:pt x="422031" y="334107"/>
                </a:cubicBezTo>
                <a:cubicBezTo>
                  <a:pt x="149469" y="279888"/>
                  <a:pt x="74734" y="139944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Straight Arrow Connector 32"/>
          <p:cNvCxnSpPr>
            <a:stCxn id="25" idx="1"/>
          </p:cNvCxnSpPr>
          <p:nvPr/>
        </p:nvCxnSpPr>
        <p:spPr>
          <a:xfrm flipH="1" flipV="1">
            <a:off x="3244362" y="2811012"/>
            <a:ext cx="1856944" cy="2022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Arrow 33"/>
          <p:cNvSpPr/>
          <p:nvPr/>
        </p:nvSpPr>
        <p:spPr>
          <a:xfrm>
            <a:off x="246185" y="2678006"/>
            <a:ext cx="382465" cy="25497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Right Arrow 34"/>
          <p:cNvSpPr/>
          <p:nvPr/>
        </p:nvSpPr>
        <p:spPr>
          <a:xfrm>
            <a:off x="246184" y="2947806"/>
            <a:ext cx="382465" cy="25497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Rectangle 36"/>
          <p:cNvSpPr/>
          <p:nvPr/>
        </p:nvSpPr>
        <p:spPr>
          <a:xfrm>
            <a:off x="5442439" y="4116825"/>
            <a:ext cx="1547446" cy="41323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.a = 2048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42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8" grpId="1" animBg="1"/>
      <p:bldP spid="9" grpId="0" animBg="1"/>
      <p:bldP spid="9" grpId="1" animBg="1"/>
      <p:bldP spid="16" grpId="0"/>
      <p:bldP spid="17" grpId="0"/>
      <p:bldP spid="18" grpId="0" animBg="1"/>
      <p:bldP spid="18" grpId="1" animBg="1"/>
      <p:bldP spid="19" grpId="0"/>
      <p:bldP spid="25" grpId="0"/>
      <p:bldP spid="28" grpId="0"/>
      <p:bldP spid="31" grpId="0" animBg="1"/>
      <p:bldP spid="34" grpId="0" animBg="1"/>
      <p:bldP spid="34" grpId="1" animBg="1"/>
      <p:bldP spid="35" grpId="0" animBg="1"/>
      <p:bldP spid="37" grpId="0" animBg="1"/>
      <p:bldP spid="3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Rust’s Solution: Zero-cost Abstraction</a:t>
            </a:r>
            <a:endParaRPr kumimoji="1"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49" y="1520031"/>
            <a:ext cx="75306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struct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Dummy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{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a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i32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b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i32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}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fn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foo() 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let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mut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res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 Box&lt;Dummy&gt; = Box::new(Dummy {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                              a: 0, 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                             b: 0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                          });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i="1" dirty="0" err="1" smtClean="0">
                <a:latin typeface="Menlo" charset="0"/>
                <a:ea typeface="Menlo" charset="0"/>
                <a:cs typeface="Menlo" charset="0"/>
              </a:rPr>
              <a:t>res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.a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= 2048;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}</a:t>
            </a:r>
            <a:endParaRPr kumimoji="1" lang="zh-CN" alt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36885" y="4483994"/>
            <a:ext cx="1547446" cy="4132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2036885" y="4897233"/>
            <a:ext cx="1547446" cy="4132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res</a:t>
            </a:r>
            <a:endParaRPr kumimoji="1"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2036885" y="5310472"/>
            <a:ext cx="1547446" cy="4132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5442439" y="4483994"/>
            <a:ext cx="1547446" cy="41323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.a = 0</a:t>
            </a:r>
            <a:endParaRPr kumimoji="1"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5442439" y="4897233"/>
            <a:ext cx="1547446" cy="41323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.b = 0</a:t>
            </a:r>
            <a:endParaRPr kumimoji="1" lang="zh-CN" altLang="en-US" dirty="0"/>
          </a:p>
        </p:txBody>
      </p:sp>
      <p:cxnSp>
        <p:nvCxnSpPr>
          <p:cNvPr id="10" name="Curved Connector 9"/>
          <p:cNvCxnSpPr>
            <a:stCxn id="9" idx="3"/>
            <a:endCxn id="11" idx="1"/>
          </p:cNvCxnSpPr>
          <p:nvPr/>
        </p:nvCxnSpPr>
        <p:spPr>
          <a:xfrm flipV="1">
            <a:off x="3584331" y="4690614"/>
            <a:ext cx="1858108" cy="413239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71990" y="6111029"/>
            <a:ext cx="67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Stack</a:t>
            </a:r>
            <a:endParaRPr kumimoji="1"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77769" y="611102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Heap</a:t>
            </a:r>
            <a:endParaRPr kumimoji="1" lang="zh-CN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42439" y="4483993"/>
            <a:ext cx="1547446" cy="41323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.a = 2048</a:t>
            </a:r>
            <a:endParaRPr kumimoji="1" lang="zh-CN" alt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246185" y="2408206"/>
            <a:ext cx="382465" cy="25497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907235" y="2845594"/>
            <a:ext cx="2218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 smtClean="0">
                <a:solidFill>
                  <a:schemeClr val="accent1"/>
                </a:solidFill>
              </a:rPr>
              <a:t>Variable binding</a:t>
            </a:r>
            <a:endParaRPr kumimoji="1" lang="zh-CN" altLang="en-US" sz="2400" i="1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5823" y="1838148"/>
            <a:ext cx="2545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>
                <a:solidFill>
                  <a:schemeClr val="accent1"/>
                </a:solidFill>
              </a:rPr>
              <a:t>M</a:t>
            </a:r>
            <a:r>
              <a:rPr kumimoji="1" lang="en-US" altLang="zh-CN" sz="2400" i="1" dirty="0" smtClean="0">
                <a:solidFill>
                  <a:schemeClr val="accent1"/>
                </a:solidFill>
              </a:rPr>
              <a:t>emory allocation</a:t>
            </a:r>
            <a:endParaRPr kumimoji="1" lang="zh-CN" altLang="en-US" sz="2400" i="1" dirty="0">
              <a:solidFill>
                <a:schemeClr val="accent1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4062046" y="2664069"/>
            <a:ext cx="622970" cy="461540"/>
          </a:xfrm>
          <a:custGeom>
            <a:avLst/>
            <a:gdLst>
              <a:gd name="connsiteX0" fmla="*/ 0 w 622970"/>
              <a:gd name="connsiteY0" fmla="*/ 457200 h 461540"/>
              <a:gd name="connsiteX1" fmla="*/ 536331 w 622970"/>
              <a:gd name="connsiteY1" fmla="*/ 395654 h 461540"/>
              <a:gd name="connsiteX2" fmla="*/ 615462 w 622970"/>
              <a:gd name="connsiteY2" fmla="*/ 0 h 46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2970" h="461540">
                <a:moveTo>
                  <a:pt x="0" y="457200"/>
                </a:moveTo>
                <a:cubicBezTo>
                  <a:pt x="216877" y="464527"/>
                  <a:pt x="433754" y="471854"/>
                  <a:pt x="536331" y="395654"/>
                </a:cubicBezTo>
                <a:cubicBezTo>
                  <a:pt x="638908" y="319454"/>
                  <a:pt x="627185" y="159727"/>
                  <a:pt x="615462" y="0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Freeform 13"/>
          <p:cNvSpPr/>
          <p:nvPr/>
        </p:nvSpPr>
        <p:spPr>
          <a:xfrm>
            <a:off x="5671038" y="2063754"/>
            <a:ext cx="501162" cy="318961"/>
          </a:xfrm>
          <a:custGeom>
            <a:avLst/>
            <a:gdLst>
              <a:gd name="connsiteX0" fmla="*/ 501162 w 501162"/>
              <a:gd name="connsiteY0" fmla="*/ 2438 h 318961"/>
              <a:gd name="connsiteX1" fmla="*/ 96716 w 501162"/>
              <a:gd name="connsiteY1" fmla="*/ 46400 h 318961"/>
              <a:gd name="connsiteX2" fmla="*/ 0 w 501162"/>
              <a:gd name="connsiteY2" fmla="*/ 318961 h 31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162" h="318961">
                <a:moveTo>
                  <a:pt x="501162" y="2438"/>
                </a:moveTo>
                <a:cubicBezTo>
                  <a:pt x="340702" y="-1958"/>
                  <a:pt x="180243" y="-6354"/>
                  <a:pt x="96716" y="46400"/>
                </a:cubicBezTo>
                <a:cubicBezTo>
                  <a:pt x="13189" y="99154"/>
                  <a:pt x="6594" y="209057"/>
                  <a:pt x="0" y="318961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Right Arrow 19"/>
          <p:cNvSpPr/>
          <p:nvPr/>
        </p:nvSpPr>
        <p:spPr>
          <a:xfrm>
            <a:off x="246183" y="3782033"/>
            <a:ext cx="382465" cy="25497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07235" y="3886088"/>
            <a:ext cx="5794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 smtClean="0">
                <a:solidFill>
                  <a:schemeClr val="accent1"/>
                </a:solidFill>
              </a:rPr>
              <a:t>Resource owned by </a:t>
            </a:r>
            <a:r>
              <a:rPr kumimoji="1" lang="en-US" altLang="zh-CN" sz="2400" i="1" dirty="0" smtClean="0"/>
              <a:t>res</a:t>
            </a:r>
            <a:r>
              <a:rPr kumimoji="1" lang="en-US" altLang="zh-CN" sz="2400" i="1" dirty="0" smtClean="0">
                <a:solidFill>
                  <a:schemeClr val="accent1"/>
                </a:solidFill>
              </a:rPr>
              <a:t> is freed automatically</a:t>
            </a:r>
            <a:endParaRPr kumimoji="1" lang="zh-CN" altLang="en-US" sz="2400" i="1" dirty="0">
              <a:solidFill>
                <a:schemeClr val="accent1"/>
              </a:solidFill>
            </a:endParaRPr>
          </a:p>
        </p:txBody>
      </p:sp>
      <p:cxnSp>
        <p:nvCxnSpPr>
          <p:cNvPr id="22" name="Straight Arrow Connector 21"/>
          <p:cNvCxnSpPr>
            <a:stCxn id="18" idx="1"/>
          </p:cNvCxnSpPr>
          <p:nvPr/>
        </p:nvCxnSpPr>
        <p:spPr>
          <a:xfrm flipH="1" flipV="1">
            <a:off x="923193" y="3909521"/>
            <a:ext cx="984042" cy="20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80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8" grpId="1" animBg="1"/>
      <p:bldP spid="9" grpId="0" animBg="1"/>
      <p:bldP spid="9" grpId="1" animBg="1"/>
      <p:bldP spid="11" grpId="0"/>
      <p:bldP spid="12" grpId="0"/>
      <p:bldP spid="13" grpId="0" animBg="1"/>
      <p:bldP spid="13" grpId="1" animBg="1"/>
      <p:bldP spid="15" grpId="0" animBg="1"/>
      <p:bldP spid="15" grpId="1" animBg="1"/>
      <p:bldP spid="16" grpId="0"/>
      <p:bldP spid="17" grpId="0"/>
      <p:bldP spid="3" grpId="0" animBg="1"/>
      <p:bldP spid="14" grpId="0" animBg="1"/>
      <p:bldP spid="20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Side Slide: Type Inference</a:t>
            </a:r>
            <a:endParaRPr kumimoji="1"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49" y="1520031"/>
            <a:ext cx="75306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struct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Dummy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{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a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i32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b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i32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}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fn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foo() 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let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mut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res</a:t>
            </a:r>
            <a:r>
              <a:rPr kumimoji="1" lang="en-US" altLang="zh-CN" strike="sngStrike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: Box&lt;Dummy&gt;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= Box::new(Dummy {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                              a: 0, 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                             b: 0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                          });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i="1" dirty="0" err="1" smtClean="0">
                <a:latin typeface="Menlo" charset="0"/>
                <a:ea typeface="Menlo" charset="0"/>
                <a:cs typeface="Menlo" charset="0"/>
              </a:rPr>
              <a:t>res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.a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= 2048;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}</a:t>
            </a:r>
            <a:endParaRPr kumimoji="1" lang="zh-CN" altLang="en-US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62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is safety?</a:t>
            </a:r>
            <a:endParaRPr kumimoji="1"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28649" y="1520031"/>
            <a:ext cx="79790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typedef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struct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Dummy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{ </a:t>
            </a:r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int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a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; </a:t>
            </a:r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int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b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;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} Dummy;</a:t>
            </a:r>
            <a:endParaRPr kumimoji="1" lang="en-US" altLang="zh-CN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void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foo(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void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) 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Dummy *</a:t>
            </a:r>
            <a:r>
              <a:rPr kumimoji="1" lang="en-US" altLang="zh-CN" i="1" dirty="0" err="1" smtClean="0">
                <a:latin typeface="Menlo" charset="0"/>
                <a:ea typeface="Menlo" charset="0"/>
                <a:cs typeface="Menlo" charset="0"/>
              </a:rPr>
              <a:t>ptr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=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(Dummy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*)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malloc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sizeof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struct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Dummy));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Dummy *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alias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= </a:t>
            </a:r>
            <a:r>
              <a:rPr kumimoji="1" lang="en-US" altLang="zh-CN" i="1" dirty="0" err="1" smtClean="0">
                <a:latin typeface="Menlo" charset="0"/>
                <a:ea typeface="Menlo" charset="0"/>
                <a:cs typeface="Menlo" charset="0"/>
              </a:rPr>
              <a:t>ptr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free(</a:t>
            </a:r>
            <a:r>
              <a:rPr kumimoji="1" lang="en-US" altLang="zh-CN" i="1" dirty="0" err="1" smtClean="0">
                <a:latin typeface="Menlo" charset="0"/>
                <a:ea typeface="Menlo" charset="0"/>
                <a:cs typeface="Menlo" charset="0"/>
              </a:rPr>
              <a:t>ptr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);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int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a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kumimoji="1" lang="en-US" altLang="zh-CN" i="1" dirty="0" err="1" smtClean="0">
                <a:latin typeface="Menlo" charset="0"/>
                <a:ea typeface="Menlo" charset="0"/>
                <a:cs typeface="Menlo" charset="0"/>
              </a:rPr>
              <a:t>alias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.a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free(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alias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);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}</a:t>
            </a:r>
            <a:endParaRPr kumimoji="1" lang="zh-CN" alt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036885" y="4440035"/>
            <a:ext cx="1547446" cy="4132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2036885" y="4853274"/>
            <a:ext cx="1547446" cy="4132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ptr</a:t>
            </a:r>
            <a:endParaRPr kumimoji="1" lang="zh-CN" altLang="en-US" dirty="0"/>
          </a:p>
        </p:txBody>
      </p:sp>
      <p:sp>
        <p:nvSpPr>
          <p:cNvPr id="59" name="Rectangle 58"/>
          <p:cNvSpPr/>
          <p:nvPr/>
        </p:nvSpPr>
        <p:spPr>
          <a:xfrm>
            <a:off x="2036885" y="5266513"/>
            <a:ext cx="1547446" cy="4132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alias</a:t>
            </a:r>
            <a:endParaRPr kumimoji="1" lang="zh-CN" altLang="en-US" dirty="0"/>
          </a:p>
        </p:txBody>
      </p:sp>
      <p:sp>
        <p:nvSpPr>
          <p:cNvPr id="60" name="Rectangle 59"/>
          <p:cNvSpPr/>
          <p:nvPr/>
        </p:nvSpPr>
        <p:spPr>
          <a:xfrm>
            <a:off x="5442439" y="4440035"/>
            <a:ext cx="1547446" cy="41323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.a</a:t>
            </a:r>
            <a:endParaRPr kumimoji="1" lang="zh-CN" altLang="en-US" dirty="0"/>
          </a:p>
        </p:txBody>
      </p:sp>
      <p:sp>
        <p:nvSpPr>
          <p:cNvPr id="61" name="Rectangle 60"/>
          <p:cNvSpPr/>
          <p:nvPr/>
        </p:nvSpPr>
        <p:spPr>
          <a:xfrm>
            <a:off x="5442439" y="4853274"/>
            <a:ext cx="1547446" cy="41323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.b</a:t>
            </a:r>
            <a:endParaRPr kumimoji="1" lang="zh-CN" altLang="en-US" dirty="0"/>
          </a:p>
        </p:txBody>
      </p:sp>
      <p:cxnSp>
        <p:nvCxnSpPr>
          <p:cNvPr id="62" name="Curved Connector 61"/>
          <p:cNvCxnSpPr>
            <a:stCxn id="61" idx="3"/>
            <a:endCxn id="63" idx="1"/>
          </p:cNvCxnSpPr>
          <p:nvPr/>
        </p:nvCxnSpPr>
        <p:spPr>
          <a:xfrm flipV="1">
            <a:off x="3584331" y="4646655"/>
            <a:ext cx="1858108" cy="413239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471990" y="6067070"/>
            <a:ext cx="67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Stack</a:t>
            </a:r>
            <a:endParaRPr kumimoji="1" lang="zh-CN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877769" y="606707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Heap</a:t>
            </a:r>
            <a:endParaRPr kumimoji="1" lang="zh-CN" altLang="en-US" dirty="0"/>
          </a:p>
        </p:txBody>
      </p:sp>
      <p:cxnSp>
        <p:nvCxnSpPr>
          <p:cNvPr id="67" name="Curved Connector 66"/>
          <p:cNvCxnSpPr>
            <a:stCxn id="59" idx="3"/>
            <a:endCxn id="60" idx="1"/>
          </p:cNvCxnSpPr>
          <p:nvPr/>
        </p:nvCxnSpPr>
        <p:spPr>
          <a:xfrm flipV="1">
            <a:off x="3584331" y="4646655"/>
            <a:ext cx="1858108" cy="826478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ight Arrow 67"/>
          <p:cNvSpPr/>
          <p:nvPr/>
        </p:nvSpPr>
        <p:spPr>
          <a:xfrm>
            <a:off x="246184" y="2962122"/>
            <a:ext cx="382465" cy="25497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430275" y="4440035"/>
            <a:ext cx="224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 smtClean="0">
                <a:solidFill>
                  <a:srgbClr val="FF0000"/>
                </a:solidFill>
              </a:rPr>
              <a:t>Dangling Pointer</a:t>
            </a:r>
            <a:endParaRPr kumimoji="1" lang="zh-CN" altLang="en-US" sz="2400" i="1" dirty="0">
              <a:solidFill>
                <a:srgbClr val="FF0000"/>
              </a:solidFill>
            </a:endParaRPr>
          </a:p>
        </p:txBody>
      </p:sp>
      <p:sp>
        <p:nvSpPr>
          <p:cNvPr id="70" name="Right Arrow 69"/>
          <p:cNvSpPr/>
          <p:nvPr/>
        </p:nvSpPr>
        <p:spPr>
          <a:xfrm>
            <a:off x="246183" y="3278761"/>
            <a:ext cx="382465" cy="25497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024152" y="3063647"/>
            <a:ext cx="1888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 smtClean="0">
                <a:solidFill>
                  <a:srgbClr val="FF0000"/>
                </a:solidFill>
              </a:rPr>
              <a:t>Use after free</a:t>
            </a:r>
            <a:endParaRPr kumimoji="1" lang="zh-CN" altLang="en-US" sz="2400" i="1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13385" y="3707719"/>
            <a:ext cx="163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 smtClean="0">
                <a:solidFill>
                  <a:srgbClr val="FF0000"/>
                </a:solidFill>
              </a:rPr>
              <a:t>Double free</a:t>
            </a:r>
            <a:endParaRPr kumimoji="1" lang="zh-CN" altLang="en-US" sz="2400" i="1" dirty="0">
              <a:solidFill>
                <a:srgbClr val="FF0000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3446585" y="3309546"/>
            <a:ext cx="562707" cy="842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2" idx="1"/>
          </p:cNvCxnSpPr>
          <p:nvPr/>
        </p:nvCxnSpPr>
        <p:spPr>
          <a:xfrm flipH="1" flipV="1">
            <a:off x="2971800" y="3631223"/>
            <a:ext cx="1541585" cy="3073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56238" y="3230448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 smtClean="0">
                <a:solidFill>
                  <a:schemeClr val="accent1"/>
                </a:solidFill>
              </a:rPr>
              <a:t>Aliasing</a:t>
            </a:r>
            <a:endParaRPr kumimoji="1" lang="zh-CN" altLang="en-US" sz="2400" i="1" dirty="0">
              <a:solidFill>
                <a:schemeClr val="accent1"/>
              </a:solidFill>
            </a:endParaRPr>
          </a:p>
        </p:txBody>
      </p:sp>
      <p:sp>
        <p:nvSpPr>
          <p:cNvPr id="4" name="Plus 3"/>
          <p:cNvSpPr/>
          <p:nvPr/>
        </p:nvSpPr>
        <p:spPr>
          <a:xfrm>
            <a:off x="7255326" y="3331366"/>
            <a:ext cx="298938" cy="29893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630556" y="3230448"/>
            <a:ext cx="1354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 smtClean="0">
                <a:solidFill>
                  <a:srgbClr val="FF0000"/>
                </a:solidFill>
              </a:rPr>
              <a:t>Mutation</a:t>
            </a:r>
            <a:endParaRPr kumimoji="1" lang="zh-CN" alt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2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000" fill="hold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000" fill="hold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 animBg="1"/>
      <p:bldP spid="58" grpId="0" animBg="1"/>
      <p:bldP spid="59" grpId="0" animBg="1"/>
      <p:bldP spid="60" grpId="0" animBg="1"/>
      <p:bldP spid="60" grpId="1" animBg="1"/>
      <p:bldP spid="61" grpId="0" animBg="1"/>
      <p:bldP spid="61" grpId="1" animBg="1"/>
      <p:bldP spid="63" grpId="0"/>
      <p:bldP spid="64" grpId="0"/>
      <p:bldP spid="68" grpId="0" animBg="1"/>
      <p:bldP spid="68" grpId="1" animBg="1"/>
      <p:bldP spid="69" grpId="0"/>
      <p:bldP spid="70" grpId="0" animBg="1"/>
      <p:bldP spid="71" grpId="0"/>
      <p:bldP spid="72" grpId="0"/>
      <p:bldP spid="3" grpId="0"/>
      <p:bldP spid="4" grpId="0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 smtClean="0"/>
              <a:t>Rust’s </a:t>
            </a:r>
            <a:r>
              <a:rPr kumimoji="1" lang="en-US" altLang="zh-CN" sz="3600" dirty="0" smtClean="0"/>
              <a:t>Solution</a:t>
            </a:r>
            <a:r>
              <a:rPr kumimoji="1" lang="en-US" altLang="zh-CN" sz="3600" dirty="0" smtClean="0"/>
              <a:t>: Ownership &amp; Borrowing</a:t>
            </a:r>
            <a:endParaRPr kumimoji="1" lang="zh-CN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Compiler enforces:</a:t>
            </a:r>
            <a:endParaRPr kumimoji="1" lang="en-US" altLang="zh-CN" dirty="0"/>
          </a:p>
          <a:p>
            <a:r>
              <a:rPr kumimoji="1" lang="en-US" altLang="zh-CN" dirty="0" smtClean="0"/>
              <a:t>Every resource has a unique </a:t>
            </a:r>
            <a:r>
              <a:rPr kumimoji="1" lang="en-US" altLang="zh-CN" i="1" dirty="0" smtClean="0">
                <a:solidFill>
                  <a:schemeClr val="accent1"/>
                </a:solidFill>
              </a:rPr>
              <a:t>owner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dirty="0" smtClean="0"/>
              <a:t>Others can </a:t>
            </a:r>
            <a:r>
              <a:rPr kumimoji="1" lang="en-US" altLang="zh-CN" i="1" dirty="0" smtClean="0">
                <a:solidFill>
                  <a:schemeClr val="accent1"/>
                </a:solidFill>
              </a:rPr>
              <a:t>borrow</a:t>
            </a:r>
            <a:r>
              <a:rPr kumimoji="1" lang="en-US" altLang="zh-CN" dirty="0" smtClean="0"/>
              <a:t> the resource from its owner.</a:t>
            </a:r>
          </a:p>
          <a:p>
            <a:r>
              <a:rPr kumimoji="1" lang="en-US" altLang="zh-CN" dirty="0" smtClean="0"/>
              <a:t>Owner </a:t>
            </a:r>
            <a:r>
              <a:rPr kumimoji="1" lang="en-US" altLang="zh-CN" i="1" dirty="0" smtClean="0">
                <a:solidFill>
                  <a:srgbClr val="FF0000"/>
                </a:solidFill>
              </a:rPr>
              <a:t>cannot</a:t>
            </a:r>
            <a:r>
              <a:rPr kumimoji="1" lang="en-US" altLang="zh-CN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/>
              <a:t>free or mutate its resource while it is borrowed.</a:t>
            </a:r>
            <a:endParaRPr kumimoji="1"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85556" y="1825625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 smtClean="0">
                <a:solidFill>
                  <a:schemeClr val="accent1"/>
                </a:solidFill>
              </a:rPr>
              <a:t>Aliasing</a:t>
            </a:r>
            <a:endParaRPr kumimoji="1" lang="zh-CN" altLang="en-US" sz="2400" i="1" dirty="0">
              <a:solidFill>
                <a:schemeClr val="accent1"/>
              </a:solidFill>
            </a:endParaRPr>
          </a:p>
        </p:txBody>
      </p:sp>
      <p:sp>
        <p:nvSpPr>
          <p:cNvPr id="7" name="Plus 6"/>
          <p:cNvSpPr/>
          <p:nvPr/>
        </p:nvSpPr>
        <p:spPr>
          <a:xfrm>
            <a:off x="4484644" y="1926543"/>
            <a:ext cx="298938" cy="29893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59874" y="1825625"/>
            <a:ext cx="1354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 smtClean="0">
                <a:solidFill>
                  <a:srgbClr val="FF0000"/>
                </a:solidFill>
              </a:rPr>
              <a:t>Mutation</a:t>
            </a:r>
            <a:endParaRPr kumimoji="1" lang="zh-CN" altLang="en-US" sz="2400" i="1" dirty="0">
              <a:solidFill>
                <a:srgbClr val="FF0000"/>
              </a:solidFill>
            </a:endParaRPr>
          </a:p>
        </p:txBody>
      </p:sp>
      <p:sp>
        <p:nvSpPr>
          <p:cNvPr id="9" name="Multiply 8"/>
          <p:cNvSpPr/>
          <p:nvPr/>
        </p:nvSpPr>
        <p:spPr>
          <a:xfrm>
            <a:off x="3264142" y="1895769"/>
            <a:ext cx="1213339" cy="360485"/>
          </a:xfrm>
          <a:prstGeom prst="mathMultiply">
            <a:avLst/>
          </a:prstGeom>
          <a:solidFill>
            <a:srgbClr val="FF0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Multiply 9"/>
          <p:cNvSpPr/>
          <p:nvPr/>
        </p:nvSpPr>
        <p:spPr>
          <a:xfrm>
            <a:off x="4889264" y="1876214"/>
            <a:ext cx="1213339" cy="360485"/>
          </a:xfrm>
          <a:prstGeom prst="mathMultiply">
            <a:avLst/>
          </a:prstGeom>
          <a:solidFill>
            <a:srgbClr val="FF0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8650" y="5328138"/>
            <a:ext cx="2742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No need for runtime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97419" y="5328138"/>
            <a:ext cx="2073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Memory safety</a:t>
            </a:r>
            <a:endParaRPr kumimoji="1" lang="zh-CN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979656" y="5328138"/>
            <a:ext cx="2535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Data-race freedom</a:t>
            </a:r>
            <a:endParaRPr kumimoji="1" lang="zh-CN" altLang="en-US" sz="2400" dirty="0"/>
          </a:p>
        </p:txBody>
      </p:sp>
      <p:sp>
        <p:nvSpPr>
          <p:cNvPr id="14" name="Down Arrow 13"/>
          <p:cNvSpPr/>
          <p:nvPr/>
        </p:nvSpPr>
        <p:spPr>
          <a:xfrm>
            <a:off x="4432210" y="4545623"/>
            <a:ext cx="403805" cy="7825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Left Arrow 14"/>
          <p:cNvSpPr/>
          <p:nvPr/>
        </p:nvSpPr>
        <p:spPr>
          <a:xfrm rot="20608348">
            <a:off x="2020871" y="4719269"/>
            <a:ext cx="1670539" cy="3912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Left Arrow 15"/>
          <p:cNvSpPr/>
          <p:nvPr/>
        </p:nvSpPr>
        <p:spPr>
          <a:xfrm rot="991652" flipH="1">
            <a:off x="5571393" y="4725011"/>
            <a:ext cx="1670539" cy="3912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598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 animBg="1"/>
      <p:bldP spid="8" grpId="0"/>
      <p:bldP spid="9" grpId="0" animBg="1"/>
      <p:bldP spid="9" grpId="1" animBg="1"/>
      <p:bldP spid="10" grpId="0" animBg="1"/>
      <p:bldP spid="11" grpId="0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Ownership</a:t>
            </a:r>
            <a:endParaRPr kumimoji="1"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49" y="1520031"/>
            <a:ext cx="7530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struct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Dummy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{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a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i32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b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i32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}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fn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foo() 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let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mut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res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= Box::new(Dummy {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                  a: 0, 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                 b: 0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              });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}</a:t>
            </a:r>
            <a:endParaRPr kumimoji="1" lang="zh-CN" alt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46185" y="2408206"/>
            <a:ext cx="382465" cy="25497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2036885" y="4483994"/>
            <a:ext cx="1547446" cy="4132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036885" y="4897233"/>
            <a:ext cx="1547446" cy="4132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res</a:t>
            </a:r>
            <a:endParaRPr kumimoji="1"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036885" y="5310472"/>
            <a:ext cx="1547446" cy="4132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5442439" y="4483994"/>
            <a:ext cx="1547446" cy="41323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.a = 0</a:t>
            </a:r>
            <a:endParaRPr kumimoji="1"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5442439" y="4897233"/>
            <a:ext cx="1547446" cy="41323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.b = 0</a:t>
            </a:r>
            <a:endParaRPr kumimoji="1" lang="zh-CN" altLang="en-US" dirty="0"/>
          </a:p>
        </p:txBody>
      </p:sp>
      <p:cxnSp>
        <p:nvCxnSpPr>
          <p:cNvPr id="11" name="Curved Connector 10"/>
          <p:cNvCxnSpPr>
            <a:stCxn id="13" idx="3"/>
          </p:cNvCxnSpPr>
          <p:nvPr/>
        </p:nvCxnSpPr>
        <p:spPr>
          <a:xfrm flipV="1">
            <a:off x="3584331" y="4690614"/>
            <a:ext cx="1858108" cy="413239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71990" y="6111029"/>
            <a:ext cx="67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Stack</a:t>
            </a:r>
            <a:endParaRPr kumimoji="1"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77769" y="611102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Heap</a:t>
            </a:r>
            <a:endParaRPr kumimoji="1"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70249" y="4356472"/>
            <a:ext cx="84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 smtClean="0">
                <a:solidFill>
                  <a:schemeClr val="accent1"/>
                </a:solidFill>
              </a:rPr>
              <a:t>owns</a:t>
            </a:r>
            <a:endParaRPr kumimoji="1" lang="zh-CN" altLang="en-US" sz="2400" i="1" dirty="0">
              <a:solidFill>
                <a:schemeClr val="accent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46183" y="3506510"/>
            <a:ext cx="382465" cy="25497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680911" y="3609090"/>
            <a:ext cx="7152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 smtClean="0"/>
              <a:t>res</a:t>
            </a:r>
            <a:r>
              <a:rPr kumimoji="1" lang="en-US" altLang="zh-CN" sz="2400" i="1" dirty="0" smtClean="0">
                <a:solidFill>
                  <a:schemeClr val="accent1"/>
                </a:solidFill>
              </a:rPr>
              <a:t> is out of scope and its resource is </a:t>
            </a:r>
            <a:r>
              <a:rPr kumimoji="1" lang="en-US" altLang="zh-CN" sz="2400" i="1" dirty="0" smtClean="0">
                <a:solidFill>
                  <a:srgbClr val="FF0000"/>
                </a:solidFill>
              </a:rPr>
              <a:t>freed</a:t>
            </a:r>
            <a:r>
              <a:rPr kumimoji="1" lang="en-US" altLang="zh-CN" sz="2400" i="1" dirty="0" smtClean="0">
                <a:solidFill>
                  <a:schemeClr val="accent1"/>
                </a:solidFill>
              </a:rPr>
              <a:t> automatically</a:t>
            </a:r>
            <a:endParaRPr kumimoji="1" lang="zh-CN" altLang="en-US" sz="2400" i="1" dirty="0">
              <a:solidFill>
                <a:schemeClr val="accent1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888023" y="3727938"/>
            <a:ext cx="738554" cy="147827"/>
          </a:xfrm>
          <a:custGeom>
            <a:avLst/>
            <a:gdLst>
              <a:gd name="connsiteX0" fmla="*/ 738554 w 738554"/>
              <a:gd name="connsiteY0" fmla="*/ 140677 h 147827"/>
              <a:gd name="connsiteX1" fmla="*/ 281354 w 738554"/>
              <a:gd name="connsiteY1" fmla="*/ 131885 h 147827"/>
              <a:gd name="connsiteX2" fmla="*/ 0 w 738554"/>
              <a:gd name="connsiteY2" fmla="*/ 0 h 147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554" h="147827">
                <a:moveTo>
                  <a:pt x="738554" y="140677"/>
                </a:moveTo>
                <a:cubicBezTo>
                  <a:pt x="571500" y="148004"/>
                  <a:pt x="404446" y="155331"/>
                  <a:pt x="281354" y="131885"/>
                </a:cubicBezTo>
                <a:cubicBezTo>
                  <a:pt x="158262" y="108439"/>
                  <a:pt x="79131" y="54219"/>
                  <a:pt x="0" y="0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596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2" grpId="0"/>
      <p:bldP spid="13" grpId="0"/>
      <p:bldP spid="15" grpId="0"/>
      <p:bldP spid="16" grpId="0" animBg="1"/>
      <p:bldP spid="17" grpId="0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Ownership: Lifetime</a:t>
            </a:r>
            <a:endParaRPr kumimoji="1" lang="zh-CN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28650" y="5071231"/>
            <a:ext cx="7886700" cy="1105732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Lifetime is determined </a:t>
            </a:r>
            <a:r>
              <a:rPr kumimoji="1" lang="en-US" altLang="zh-CN" dirty="0" smtClean="0"/>
              <a:t>and checked statically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88222" y="1520031"/>
            <a:ext cx="60271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struct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Dummy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{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a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i32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b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i32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}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fn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foo() 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let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mut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res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 Box&lt;Dummy&gt;; 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res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= Box::new(Dummy {a: 0, b: 0});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}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i="1" dirty="0" err="1" smtClean="0">
                <a:latin typeface="Menlo" charset="0"/>
                <a:ea typeface="Menlo" charset="0"/>
                <a:cs typeface="Menlo" charset="0"/>
              </a:rPr>
              <a:t>res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.a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= 2048;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}</a:t>
            </a:r>
            <a:endParaRPr kumimoji="1" lang="zh-CN" alt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2778369" y="2751146"/>
            <a:ext cx="228600" cy="64183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8500" y="2656566"/>
            <a:ext cx="2534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2400" i="1" dirty="0" smtClean="0">
                <a:solidFill>
                  <a:srgbClr val="FF0000"/>
                </a:solidFill>
              </a:rPr>
              <a:t>Lifetime</a:t>
            </a:r>
            <a:r>
              <a:rPr kumimoji="1" lang="en-US" altLang="zh-CN" sz="2400" i="1" dirty="0" smtClean="0">
                <a:solidFill>
                  <a:schemeClr val="accent1"/>
                </a:solidFill>
              </a:rPr>
              <a:t> that </a:t>
            </a:r>
            <a:r>
              <a:rPr kumimoji="1" lang="en-US" altLang="zh-CN" sz="2400" i="1" dirty="0" smtClean="0"/>
              <a:t>res </a:t>
            </a:r>
          </a:p>
          <a:p>
            <a:pPr algn="r"/>
            <a:r>
              <a:rPr kumimoji="1" lang="en-US" altLang="zh-CN" sz="2400" i="1" dirty="0" smtClean="0">
                <a:solidFill>
                  <a:schemeClr val="accent1"/>
                </a:solidFill>
              </a:rPr>
              <a:t>owns the resource.</a:t>
            </a:r>
            <a:endParaRPr kumimoji="1" lang="zh-CN" altLang="en-US" sz="2400" i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04719" y="4317187"/>
            <a:ext cx="6297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 smtClean="0">
                <a:solidFill>
                  <a:srgbClr val="FF0000"/>
                </a:solidFill>
              </a:rPr>
              <a:t>Compiling Error: </a:t>
            </a:r>
            <a:r>
              <a:rPr kumimoji="1" lang="en-US" altLang="zh-CN" sz="2400" i="1" dirty="0" smtClean="0"/>
              <a:t>res</a:t>
            </a:r>
            <a:r>
              <a:rPr kumimoji="1" lang="en-US" altLang="zh-CN" sz="2400" i="1" dirty="0" smtClean="0">
                <a:solidFill>
                  <a:srgbClr val="FF0000"/>
                </a:solidFill>
              </a:rPr>
              <a:t> no longer owns the resource</a:t>
            </a:r>
            <a:endParaRPr kumimoji="1" lang="zh-CN" altLang="en-US" sz="2400" i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886201" y="3780692"/>
            <a:ext cx="123091" cy="6154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33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5" grpId="0" animBg="1"/>
      <p:bldP spid="6" grpId="0"/>
      <p:bldP spid="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Ownership: Unique Owner</a:t>
            </a:r>
            <a:endParaRPr kumimoji="1"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49" y="1520031"/>
            <a:ext cx="75306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struct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Dummy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{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a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i32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b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i32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}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fn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foo() 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let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mut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res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= Box::new(Dummy {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                  a: 0, 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                 b: 0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              });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take(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res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);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println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!(“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res.a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= {}”, </a:t>
            </a:r>
            <a:r>
              <a:rPr kumimoji="1" lang="en-US" altLang="zh-CN" i="1" dirty="0" err="1" smtClean="0">
                <a:latin typeface="Menlo" charset="0"/>
                <a:ea typeface="Menlo" charset="0"/>
                <a:cs typeface="Menlo" charset="0"/>
              </a:rPr>
              <a:t>res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.a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);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endParaRPr kumimoji="1" lang="en-US" altLang="zh-CN" dirty="0">
              <a:latin typeface="Menlo" charset="0"/>
              <a:ea typeface="Menlo" charset="0"/>
              <a:cs typeface="Menlo" charset="0"/>
            </a:endParaRPr>
          </a:p>
          <a:p>
            <a:endParaRPr kumimoji="1" lang="en-US" altLang="zh-CN" b="1" dirty="0" smtClean="0">
              <a:latin typeface="Menlo" charset="0"/>
              <a:ea typeface="Menlo" charset="0"/>
              <a:cs typeface="Menlo" charset="0"/>
            </a:endParaRPr>
          </a:p>
          <a:p>
            <a:endParaRPr kumimoji="1" lang="en-US" altLang="zh-CN" b="1" dirty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fn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take(</a:t>
            </a:r>
            <a:r>
              <a:rPr kumimoji="1" lang="en-US" altLang="zh-CN" i="1" dirty="0" err="1" smtClean="0">
                <a:latin typeface="Menlo" charset="0"/>
                <a:ea typeface="Menlo" charset="0"/>
                <a:cs typeface="Menlo" charset="0"/>
              </a:rPr>
              <a:t>arg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 Box&lt;Dummy&gt;) 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}</a:t>
            </a:r>
            <a:endParaRPr kumimoji="1" lang="zh-CN" altLang="en-US" dirty="0"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31023" y="3745523"/>
            <a:ext cx="114300" cy="1406769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45323" y="4350094"/>
            <a:ext cx="4632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 smtClean="0">
                <a:solidFill>
                  <a:schemeClr val="accent1"/>
                </a:solidFill>
              </a:rPr>
              <a:t>Ownership is </a:t>
            </a:r>
            <a:r>
              <a:rPr kumimoji="1" lang="en-US" altLang="zh-CN" sz="2400" i="1" dirty="0" smtClean="0">
                <a:solidFill>
                  <a:srgbClr val="FF0000"/>
                </a:solidFill>
              </a:rPr>
              <a:t>moved </a:t>
            </a:r>
            <a:r>
              <a:rPr kumimoji="1" lang="en-US" altLang="zh-CN" sz="2400" i="1" dirty="0" smtClean="0">
                <a:solidFill>
                  <a:schemeClr val="accent1"/>
                </a:solidFill>
              </a:rPr>
              <a:t>from </a:t>
            </a:r>
            <a:r>
              <a:rPr kumimoji="1" lang="en-US" altLang="zh-CN" sz="2400" i="1" dirty="0" smtClean="0"/>
              <a:t>res</a:t>
            </a:r>
            <a:r>
              <a:rPr kumimoji="1" lang="en-US" altLang="zh-CN" sz="2400" i="1" dirty="0" smtClean="0">
                <a:solidFill>
                  <a:schemeClr val="accent1"/>
                </a:solidFill>
              </a:rPr>
              <a:t> to </a:t>
            </a:r>
            <a:r>
              <a:rPr kumimoji="1" lang="en-US" altLang="zh-CN" sz="2400" i="1" dirty="0" err="1" smtClean="0"/>
              <a:t>arg</a:t>
            </a:r>
            <a:endParaRPr kumimoji="1" lang="zh-CN" altLang="en-US" sz="2400" i="1" dirty="0"/>
          </a:p>
        </p:txBody>
      </p:sp>
      <p:sp>
        <p:nvSpPr>
          <p:cNvPr id="10" name="Right Arrow 9"/>
          <p:cNvSpPr/>
          <p:nvPr/>
        </p:nvSpPr>
        <p:spPr>
          <a:xfrm>
            <a:off x="246184" y="3490546"/>
            <a:ext cx="382465" cy="25497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Right Arrow 10"/>
          <p:cNvSpPr/>
          <p:nvPr/>
        </p:nvSpPr>
        <p:spPr>
          <a:xfrm>
            <a:off x="246183" y="5417891"/>
            <a:ext cx="382465" cy="25497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30923" y="5791289"/>
            <a:ext cx="7317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 err="1" smtClean="0"/>
              <a:t>arg</a:t>
            </a:r>
            <a:r>
              <a:rPr kumimoji="1" lang="en-US" altLang="zh-CN" sz="2400" i="1" dirty="0" smtClean="0">
                <a:solidFill>
                  <a:schemeClr val="accent1"/>
                </a:solidFill>
              </a:rPr>
              <a:t> is out of scope and the resource is freed automatically</a:t>
            </a:r>
            <a:endParaRPr kumimoji="1" lang="zh-CN" altLang="en-US" sz="2400" i="1" dirty="0">
              <a:solidFill>
                <a:schemeClr val="accent1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905608" y="5556738"/>
            <a:ext cx="316523" cy="465993"/>
          </a:xfrm>
          <a:custGeom>
            <a:avLst/>
            <a:gdLst>
              <a:gd name="connsiteX0" fmla="*/ 316523 w 316523"/>
              <a:gd name="connsiteY0" fmla="*/ 465993 h 465993"/>
              <a:gd name="connsiteX1" fmla="*/ 79130 w 316523"/>
              <a:gd name="connsiteY1" fmla="*/ 351693 h 465993"/>
              <a:gd name="connsiteX2" fmla="*/ 158261 w 316523"/>
              <a:gd name="connsiteY2" fmla="*/ 70339 h 465993"/>
              <a:gd name="connsiteX3" fmla="*/ 0 w 316523"/>
              <a:gd name="connsiteY3" fmla="*/ 0 h 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523" h="465993">
                <a:moveTo>
                  <a:pt x="316523" y="465993"/>
                </a:moveTo>
                <a:cubicBezTo>
                  <a:pt x="211015" y="441814"/>
                  <a:pt x="105507" y="417635"/>
                  <a:pt x="79130" y="351693"/>
                </a:cubicBezTo>
                <a:cubicBezTo>
                  <a:pt x="52753" y="285751"/>
                  <a:pt x="171449" y="128954"/>
                  <a:pt x="158261" y="70339"/>
                </a:cubicBezTo>
                <a:cubicBezTo>
                  <a:pt x="145073" y="11723"/>
                  <a:pt x="72536" y="5861"/>
                  <a:pt x="0" y="0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Right Arrow 13"/>
          <p:cNvSpPr/>
          <p:nvPr/>
        </p:nvSpPr>
        <p:spPr>
          <a:xfrm>
            <a:off x="246182" y="3811830"/>
            <a:ext cx="382465" cy="25497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930411" y="3704839"/>
            <a:ext cx="222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 smtClean="0">
                <a:solidFill>
                  <a:srgbClr val="FF0000"/>
                </a:solidFill>
              </a:rPr>
              <a:t>Compiling Error!</a:t>
            </a:r>
            <a:endParaRPr kumimoji="1" lang="zh-CN" altLang="en-US" sz="2400" i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451231" y="3935671"/>
            <a:ext cx="47918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20288" y="1475986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 smtClean="0">
                <a:solidFill>
                  <a:schemeClr val="accent1"/>
                </a:solidFill>
              </a:rPr>
              <a:t>Aliasing</a:t>
            </a:r>
            <a:endParaRPr kumimoji="1" lang="zh-CN" altLang="en-US" sz="2400" i="1" dirty="0">
              <a:solidFill>
                <a:schemeClr val="accent1"/>
              </a:solidFill>
            </a:endParaRPr>
          </a:p>
        </p:txBody>
      </p:sp>
      <p:sp>
        <p:nvSpPr>
          <p:cNvPr id="21" name="Plus 20"/>
          <p:cNvSpPr/>
          <p:nvPr/>
        </p:nvSpPr>
        <p:spPr>
          <a:xfrm>
            <a:off x="6819376" y="1576904"/>
            <a:ext cx="298938" cy="29893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194606" y="1475986"/>
            <a:ext cx="1354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 smtClean="0">
                <a:solidFill>
                  <a:srgbClr val="FF0000"/>
                </a:solidFill>
              </a:rPr>
              <a:t>Mutation</a:t>
            </a:r>
            <a:endParaRPr kumimoji="1" lang="zh-CN" altLang="en-US" sz="2400" i="1" dirty="0">
              <a:solidFill>
                <a:srgbClr val="FF0000"/>
              </a:solidFill>
            </a:endParaRPr>
          </a:p>
        </p:txBody>
      </p:sp>
      <p:sp>
        <p:nvSpPr>
          <p:cNvPr id="23" name="Multiply 22"/>
          <p:cNvSpPr/>
          <p:nvPr/>
        </p:nvSpPr>
        <p:spPr>
          <a:xfrm>
            <a:off x="5625178" y="1526575"/>
            <a:ext cx="1213339" cy="360485"/>
          </a:xfrm>
          <a:prstGeom prst="mathMultiply">
            <a:avLst/>
          </a:prstGeom>
          <a:solidFill>
            <a:srgbClr val="FF0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20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8" grpId="0"/>
      <p:bldP spid="10" grpId="0" animBg="1"/>
      <p:bldP spid="10" grpId="1" animBg="1"/>
      <p:bldP spid="11" grpId="0" animBg="1"/>
      <p:bldP spid="11" grpId="1" animBg="1"/>
      <p:bldP spid="12" grpId="0"/>
      <p:bldP spid="13" grpId="0" animBg="1"/>
      <p:bldP spid="14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Immutable/Shared Borrowing (&amp;)</a:t>
            </a:r>
            <a:endParaRPr kumimoji="1"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49" y="1520031"/>
            <a:ext cx="75306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struct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Dummy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{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a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i32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b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i32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}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fn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foo() 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let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mut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res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= Box::new(Dummy{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                 a: 0, 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                 b: 0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             });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take(</a:t>
            </a:r>
            <a:r>
              <a:rPr kumimoji="1" lang="en-US" altLang="zh-CN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&amp;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res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);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</a:t>
            </a:r>
            <a:r>
              <a:rPr kumimoji="1" lang="en-US" altLang="zh-CN" i="1" dirty="0" err="1" smtClean="0">
                <a:latin typeface="Menlo" charset="0"/>
                <a:ea typeface="Menlo" charset="0"/>
                <a:cs typeface="Menlo" charset="0"/>
              </a:rPr>
              <a:t>res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.a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= 2048;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endParaRPr kumimoji="1" lang="en-US" altLang="zh-CN" dirty="0">
              <a:latin typeface="Menlo" charset="0"/>
              <a:ea typeface="Menlo" charset="0"/>
              <a:cs typeface="Menlo" charset="0"/>
            </a:endParaRPr>
          </a:p>
          <a:p>
            <a:endParaRPr kumimoji="1" lang="en-US" altLang="zh-CN" b="1" dirty="0" smtClean="0">
              <a:latin typeface="Menlo" charset="0"/>
              <a:ea typeface="Menlo" charset="0"/>
              <a:cs typeface="Menlo" charset="0"/>
            </a:endParaRPr>
          </a:p>
          <a:p>
            <a:endParaRPr kumimoji="1" lang="en-US" altLang="zh-CN" b="1" dirty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fn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take(</a:t>
            </a:r>
            <a:r>
              <a:rPr kumimoji="1" lang="en-US" altLang="zh-CN" i="1" dirty="0" err="1" smtClean="0">
                <a:latin typeface="Menlo" charset="0"/>
                <a:ea typeface="Menlo" charset="0"/>
                <a:cs typeface="Menlo" charset="0"/>
              </a:rPr>
              <a:t>arg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 </a:t>
            </a:r>
            <a:r>
              <a:rPr kumimoji="1" lang="en-US" altLang="zh-CN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&amp;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Box&lt;Dummy&gt;) 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i="1" dirty="0" err="1" smtClean="0">
                <a:latin typeface="Menlo" charset="0"/>
                <a:ea typeface="Menlo" charset="0"/>
                <a:cs typeface="Menlo" charset="0"/>
              </a:rPr>
              <a:t>arg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.a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= 2048;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}</a:t>
            </a:r>
            <a:endParaRPr kumimoji="1" lang="zh-CN" alt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46184" y="3490546"/>
            <a:ext cx="382465" cy="25497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Freeform 5"/>
          <p:cNvSpPr/>
          <p:nvPr/>
        </p:nvSpPr>
        <p:spPr>
          <a:xfrm>
            <a:off x="2074985" y="3763108"/>
            <a:ext cx="263769" cy="1389184"/>
          </a:xfrm>
          <a:custGeom>
            <a:avLst/>
            <a:gdLst>
              <a:gd name="connsiteX0" fmla="*/ 263769 w 263769"/>
              <a:gd name="connsiteY0" fmla="*/ 0 h 1389184"/>
              <a:gd name="connsiteX1" fmla="*/ 0 w 263769"/>
              <a:gd name="connsiteY1" fmla="*/ 1389184 h 1389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3769" h="1389184">
                <a:moveTo>
                  <a:pt x="263769" y="0"/>
                </a:moveTo>
                <a:lnTo>
                  <a:pt x="0" y="1389184"/>
                </a:lnTo>
              </a:path>
            </a:pathLst>
          </a:custGeom>
          <a:noFill/>
          <a:ln w="38100">
            <a:solidFill>
              <a:schemeClr val="accent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292594" y="4316617"/>
            <a:ext cx="6232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 smtClean="0">
                <a:solidFill>
                  <a:schemeClr val="accent1"/>
                </a:solidFill>
              </a:rPr>
              <a:t>Resource is </a:t>
            </a:r>
            <a:r>
              <a:rPr kumimoji="1" lang="en-US" altLang="zh-CN" sz="2400" i="1" dirty="0" smtClean="0">
                <a:solidFill>
                  <a:srgbClr val="FF0000"/>
                </a:solidFill>
              </a:rPr>
              <a:t>immutably</a:t>
            </a:r>
            <a:r>
              <a:rPr kumimoji="1" lang="en-US" altLang="zh-CN" sz="2400" i="1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sz="2400" i="1" dirty="0" smtClean="0">
                <a:solidFill>
                  <a:srgbClr val="FF0000"/>
                </a:solidFill>
              </a:rPr>
              <a:t>borrowed</a:t>
            </a:r>
            <a:r>
              <a:rPr kumimoji="1" lang="en-US" altLang="zh-CN" sz="2400" i="1" dirty="0" smtClean="0">
                <a:solidFill>
                  <a:schemeClr val="accent1"/>
                </a:solidFill>
              </a:rPr>
              <a:t> by </a:t>
            </a:r>
            <a:r>
              <a:rPr kumimoji="1" lang="en-US" altLang="zh-CN" sz="2400" i="1" dirty="0" err="1" smtClean="0"/>
              <a:t>arg</a:t>
            </a:r>
            <a:r>
              <a:rPr kumimoji="1" lang="en-US" altLang="zh-CN" sz="2400" i="1" dirty="0" smtClean="0">
                <a:solidFill>
                  <a:schemeClr val="accent1"/>
                </a:solidFill>
              </a:rPr>
              <a:t> from </a:t>
            </a:r>
            <a:r>
              <a:rPr kumimoji="1" lang="en-US" altLang="zh-CN" sz="2400" i="1" dirty="0" smtClean="0"/>
              <a:t>res</a:t>
            </a:r>
            <a:endParaRPr kumimoji="1" lang="zh-CN" altLang="en-US" sz="2400" i="1" dirty="0"/>
          </a:p>
        </p:txBody>
      </p:sp>
      <p:sp>
        <p:nvSpPr>
          <p:cNvPr id="8" name="Right Arrow 7"/>
          <p:cNvSpPr/>
          <p:nvPr/>
        </p:nvSpPr>
        <p:spPr>
          <a:xfrm>
            <a:off x="248042" y="5712621"/>
            <a:ext cx="382465" cy="25497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10983" y="5885775"/>
            <a:ext cx="5561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 smtClean="0">
                <a:solidFill>
                  <a:schemeClr val="accent1"/>
                </a:solidFill>
              </a:rPr>
              <a:t>Resource is still owned by </a:t>
            </a:r>
            <a:r>
              <a:rPr kumimoji="1" lang="en-US" altLang="zh-CN" sz="2400" i="1" dirty="0" smtClean="0"/>
              <a:t>res</a:t>
            </a:r>
            <a:r>
              <a:rPr kumimoji="1" lang="en-US" altLang="zh-CN" sz="2400" i="1" dirty="0" smtClean="0">
                <a:solidFill>
                  <a:schemeClr val="accent1"/>
                </a:solidFill>
              </a:rPr>
              <a:t>. No free here.</a:t>
            </a:r>
            <a:endParaRPr kumimoji="1" lang="zh-CN" altLang="en-US" sz="2400" i="1" dirty="0">
              <a:solidFill>
                <a:schemeClr val="accent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67154" y="5846888"/>
            <a:ext cx="844061" cy="298939"/>
          </a:xfrm>
          <a:custGeom>
            <a:avLst/>
            <a:gdLst>
              <a:gd name="connsiteX0" fmla="*/ 844061 w 844061"/>
              <a:gd name="connsiteY0" fmla="*/ 298939 h 298939"/>
              <a:gd name="connsiteX1" fmla="*/ 448408 w 844061"/>
              <a:gd name="connsiteY1" fmla="*/ 263769 h 298939"/>
              <a:gd name="connsiteX2" fmla="*/ 334108 w 844061"/>
              <a:gd name="connsiteY2" fmla="*/ 87923 h 298939"/>
              <a:gd name="connsiteX3" fmla="*/ 0 w 844061"/>
              <a:gd name="connsiteY3" fmla="*/ 0 h 2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4061" h="298939">
                <a:moveTo>
                  <a:pt x="844061" y="298939"/>
                </a:moveTo>
                <a:cubicBezTo>
                  <a:pt x="688730" y="298938"/>
                  <a:pt x="533400" y="298938"/>
                  <a:pt x="448408" y="263769"/>
                </a:cubicBezTo>
                <a:cubicBezTo>
                  <a:pt x="363416" y="228600"/>
                  <a:pt x="408842" y="131884"/>
                  <a:pt x="334108" y="87923"/>
                </a:cubicBezTo>
                <a:cubicBezTo>
                  <a:pt x="259374" y="43962"/>
                  <a:pt x="129687" y="21981"/>
                  <a:pt x="0" y="0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529862" y="4026775"/>
            <a:ext cx="677007" cy="1125518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41989" y="4147593"/>
            <a:ext cx="4655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 smtClean="0">
                <a:solidFill>
                  <a:schemeClr val="accent1"/>
                </a:solidFill>
              </a:rPr>
              <a:t>Resource is </a:t>
            </a:r>
            <a:r>
              <a:rPr kumimoji="1" lang="en-US" altLang="zh-CN" sz="2400" i="1" dirty="0" smtClean="0">
                <a:solidFill>
                  <a:srgbClr val="FF0000"/>
                </a:solidFill>
              </a:rPr>
              <a:t>returned</a:t>
            </a:r>
            <a:r>
              <a:rPr kumimoji="1" lang="en-US" altLang="zh-CN" sz="2400" i="1" dirty="0" smtClean="0">
                <a:solidFill>
                  <a:schemeClr val="accent1"/>
                </a:solidFill>
              </a:rPr>
              <a:t> from </a:t>
            </a:r>
            <a:r>
              <a:rPr kumimoji="1" lang="en-US" altLang="zh-CN" sz="2400" i="1" dirty="0" err="1" smtClean="0"/>
              <a:t>arg</a:t>
            </a:r>
            <a:r>
              <a:rPr kumimoji="1" lang="en-US" altLang="zh-CN" sz="2400" i="1" dirty="0" smtClean="0">
                <a:solidFill>
                  <a:schemeClr val="accent1"/>
                </a:solidFill>
              </a:rPr>
              <a:t> to </a:t>
            </a:r>
            <a:r>
              <a:rPr kumimoji="1" lang="en-US" altLang="zh-CN" sz="2400" i="1" dirty="0" smtClean="0"/>
              <a:t>res</a:t>
            </a:r>
            <a:endParaRPr kumimoji="1" lang="zh-CN" altLang="en-US" sz="2400" i="1" dirty="0"/>
          </a:p>
        </p:txBody>
      </p:sp>
      <p:sp>
        <p:nvSpPr>
          <p:cNvPr id="14" name="Right Arrow 13"/>
          <p:cNvSpPr/>
          <p:nvPr/>
        </p:nvSpPr>
        <p:spPr>
          <a:xfrm>
            <a:off x="246182" y="3771798"/>
            <a:ext cx="382465" cy="25497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620288" y="1475986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 smtClean="0">
                <a:solidFill>
                  <a:schemeClr val="accent1"/>
                </a:solidFill>
              </a:rPr>
              <a:t>Aliasing</a:t>
            </a:r>
            <a:endParaRPr kumimoji="1" lang="zh-CN" altLang="en-US" sz="2400" i="1" dirty="0">
              <a:solidFill>
                <a:schemeClr val="accent1"/>
              </a:solidFill>
            </a:endParaRPr>
          </a:p>
        </p:txBody>
      </p:sp>
      <p:sp>
        <p:nvSpPr>
          <p:cNvPr id="16" name="Plus 15"/>
          <p:cNvSpPr/>
          <p:nvPr/>
        </p:nvSpPr>
        <p:spPr>
          <a:xfrm>
            <a:off x="6819376" y="1576904"/>
            <a:ext cx="298938" cy="29893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194606" y="1475986"/>
            <a:ext cx="1354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 smtClean="0">
                <a:solidFill>
                  <a:srgbClr val="FF0000"/>
                </a:solidFill>
              </a:rPr>
              <a:t>Mutation</a:t>
            </a:r>
            <a:endParaRPr kumimoji="1" lang="zh-CN" altLang="en-US" sz="2400" i="1" dirty="0">
              <a:solidFill>
                <a:srgbClr val="FF0000"/>
              </a:solidFill>
            </a:endParaRPr>
          </a:p>
        </p:txBody>
      </p:sp>
      <p:sp>
        <p:nvSpPr>
          <p:cNvPr id="18" name="Multiply 17"/>
          <p:cNvSpPr/>
          <p:nvPr/>
        </p:nvSpPr>
        <p:spPr>
          <a:xfrm>
            <a:off x="7264980" y="1518084"/>
            <a:ext cx="1213339" cy="360485"/>
          </a:xfrm>
          <a:prstGeom prst="mathMultiply">
            <a:avLst/>
          </a:prstGeom>
          <a:solidFill>
            <a:srgbClr val="FF0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Right Arrow 18"/>
          <p:cNvSpPr/>
          <p:nvPr/>
        </p:nvSpPr>
        <p:spPr>
          <a:xfrm>
            <a:off x="246182" y="5435621"/>
            <a:ext cx="382465" cy="25497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464715" y="5102190"/>
            <a:ext cx="4652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 smtClean="0">
                <a:solidFill>
                  <a:srgbClr val="FF0000"/>
                </a:solidFill>
              </a:rPr>
              <a:t>Compiling Error: Cannot mutate via </a:t>
            </a:r>
          </a:p>
          <a:p>
            <a:r>
              <a:rPr kumimoji="1" lang="en-US" altLang="zh-CN" sz="2400" i="1" dirty="0" smtClean="0">
                <a:solidFill>
                  <a:srgbClr val="FF0000"/>
                </a:solidFill>
              </a:rPr>
              <a:t>an immutable reference</a:t>
            </a:r>
            <a:endParaRPr kumimoji="1" lang="zh-CN" altLang="en-US" sz="2400" i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130062" y="5563109"/>
            <a:ext cx="12638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99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E8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animBg="1"/>
      <p:bldP spid="5" grpId="1" animBg="1"/>
      <p:bldP spid="6" grpId="0" animBg="1"/>
      <p:bldP spid="6" grpId="1" animBg="1"/>
      <p:bldP spid="7" grpId="0"/>
      <p:bldP spid="7" grpId="1"/>
      <p:bldP spid="8" grpId="0" animBg="1"/>
      <p:bldP spid="8" grpId="1" animBg="1"/>
      <p:bldP spid="9" grpId="0"/>
      <p:bldP spid="10" grpId="0" animBg="1"/>
      <p:bldP spid="13" grpId="0"/>
      <p:bldP spid="14" grpId="0" animBg="1"/>
      <p:bldP spid="19" grpId="0" animBg="1"/>
      <p:bldP spid="19" grpId="1" animBg="1"/>
      <p:bldP spid="20" grpId="0"/>
      <p:bldP spid="2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Immutable/Shared </a:t>
            </a:r>
            <a:r>
              <a:rPr kumimoji="1" lang="en-US" altLang="zh-CN" dirty="0"/>
              <a:t>Borrowing (&amp;)</a:t>
            </a:r>
            <a:endParaRPr kumimoji="1"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4936351"/>
            <a:ext cx="7886700" cy="1240612"/>
          </a:xfrm>
        </p:spPr>
        <p:txBody>
          <a:bodyPr/>
          <a:lstStyle/>
          <a:p>
            <a:r>
              <a:rPr kumimoji="1" lang="en-US" altLang="zh-CN" dirty="0" smtClean="0"/>
              <a:t>Read-only sharing</a:t>
            </a:r>
            <a:endParaRPr kumimoji="1"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49" y="1520031"/>
            <a:ext cx="75306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struct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Dummy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{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a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i32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b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i32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}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fn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foo() 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let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mut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res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= Box::new(Dummy{a: 0, b: 0});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let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alias1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= &amp;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res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let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alias2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= &amp;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res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let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alias3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alias2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kumimoji="1" lang="en-US" altLang="zh-CN" i="1" strike="sngStrike" dirty="0" err="1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res</a:t>
            </a:r>
            <a:r>
              <a:rPr kumimoji="1" lang="en-US" altLang="zh-CN" strike="sngStrike" dirty="0" err="1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.a</a:t>
            </a:r>
            <a:r>
              <a:rPr kumimoji="1" lang="en-US" altLang="zh-CN" strike="sngStrike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= 2048;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}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i="1" dirty="0" err="1" smtClean="0">
                <a:solidFill>
                  <a:schemeClr val="accent6"/>
                </a:solidFill>
                <a:latin typeface="Menlo" charset="0"/>
                <a:ea typeface="Menlo" charset="0"/>
                <a:cs typeface="Menlo" charset="0"/>
              </a:rPr>
              <a:t>res</a:t>
            </a:r>
            <a:r>
              <a:rPr kumimoji="1" lang="en-US" altLang="zh-CN" dirty="0" err="1" smtClean="0">
                <a:solidFill>
                  <a:schemeClr val="accent6"/>
                </a:solidFill>
                <a:latin typeface="Menlo" charset="0"/>
                <a:ea typeface="Menlo" charset="0"/>
                <a:cs typeface="Menlo" charset="0"/>
              </a:rPr>
              <a:t>.a</a:t>
            </a:r>
            <a:r>
              <a:rPr kumimoji="1" lang="en-US" altLang="zh-CN" dirty="0" smtClean="0">
                <a:solidFill>
                  <a:schemeClr val="accent6"/>
                </a:solidFill>
                <a:latin typeface="Menlo" charset="0"/>
                <a:ea typeface="Menlo" charset="0"/>
                <a:cs typeface="Menlo" charset="0"/>
              </a:rPr>
              <a:t> = 2048;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772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Acknowledgment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i="1" dirty="0" smtClean="0"/>
              <a:t>Parts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of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contents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in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the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following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slides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may use contents from following sources.</a:t>
            </a:r>
          </a:p>
          <a:p>
            <a:r>
              <a:rPr lang="en-US" altLang="zh-CN" dirty="0" smtClean="0"/>
              <a:t>Aaron </a:t>
            </a:r>
            <a:r>
              <a:rPr lang="en-US" altLang="zh-CN" dirty="0" err="1" smtClean="0"/>
              <a:t>Turon</a:t>
            </a:r>
            <a:r>
              <a:rPr kumimoji="1" lang="en-US" altLang="zh-CN" dirty="0" smtClean="0"/>
              <a:t>, </a:t>
            </a:r>
            <a:r>
              <a:rPr lang="en-US" altLang="zh-CN" i="1" dirty="0"/>
              <a:t>The Rust Programming </a:t>
            </a:r>
            <a:r>
              <a:rPr lang="en-US" altLang="zh-CN" i="1" dirty="0" smtClean="0"/>
              <a:t>Language,</a:t>
            </a:r>
            <a:r>
              <a:rPr kumimoji="1" lang="en-US" altLang="zh-CN" dirty="0" smtClean="0"/>
              <a:t> </a:t>
            </a:r>
            <a:r>
              <a:rPr lang="en-US" altLang="zh-CN" dirty="0"/>
              <a:t>Colloquium on Computer Systems Seminar Series (EE380) </a:t>
            </a:r>
            <a:r>
              <a:rPr lang="en-US" altLang="zh-CN" dirty="0" smtClean="0"/>
              <a:t>, Stanford University, 2015.</a:t>
            </a:r>
          </a:p>
          <a:p>
            <a:r>
              <a:rPr lang="en-US" altLang="zh-CN" dirty="0" smtClean="0"/>
              <a:t>Alex Crichton, </a:t>
            </a:r>
            <a:r>
              <a:rPr lang="en-US" altLang="zh-CN" i="1" dirty="0" smtClean="0"/>
              <a:t>Intro to the </a:t>
            </a:r>
            <a:r>
              <a:rPr lang="en-US" altLang="zh-CN" i="1" dirty="0"/>
              <a:t>Rust programming language</a:t>
            </a:r>
            <a:r>
              <a:rPr lang="en-US" altLang="zh-CN" dirty="0"/>
              <a:t>, </a:t>
            </a:r>
            <a:r>
              <a:rPr lang="en-US" altLang="zh-CN" dirty="0">
                <a:hlinkClick r:id="rId2"/>
              </a:rPr>
              <a:t>http://people.mozilla.org/~acrichton/rust-talk-2014-12-10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i="1" dirty="0"/>
              <a:t>The Rust Programming </a:t>
            </a:r>
            <a:r>
              <a:rPr lang="en-US" altLang="zh-CN" i="1" dirty="0"/>
              <a:t>Language</a:t>
            </a:r>
            <a:r>
              <a:rPr lang="en-US" altLang="zh-CN" dirty="0"/>
              <a:t>, </a:t>
            </a:r>
            <a:r>
              <a:rPr lang="en-US" altLang="zh-CN" dirty="0">
                <a:hlinkClick r:id="rId3"/>
              </a:rPr>
              <a:t>https://doc.rust-lang.org/stable/book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675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Mutable Borrowing (&amp;</a:t>
            </a:r>
            <a:r>
              <a:rPr kumimoji="1" lang="en-US" altLang="zh-CN" dirty="0" err="1" smtClean="0"/>
              <a:t>mut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20288" y="1475986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 smtClean="0">
                <a:solidFill>
                  <a:schemeClr val="accent1"/>
                </a:solidFill>
              </a:rPr>
              <a:t>Aliasing</a:t>
            </a:r>
            <a:endParaRPr kumimoji="1" lang="zh-CN" altLang="en-US" sz="2400" i="1" dirty="0">
              <a:solidFill>
                <a:schemeClr val="accent1"/>
              </a:solidFill>
            </a:endParaRPr>
          </a:p>
        </p:txBody>
      </p:sp>
      <p:sp>
        <p:nvSpPr>
          <p:cNvPr id="5" name="Plus 4"/>
          <p:cNvSpPr/>
          <p:nvPr/>
        </p:nvSpPr>
        <p:spPr>
          <a:xfrm>
            <a:off x="6819376" y="1576904"/>
            <a:ext cx="298938" cy="29893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94606" y="1475986"/>
            <a:ext cx="1354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 smtClean="0">
                <a:solidFill>
                  <a:srgbClr val="FF0000"/>
                </a:solidFill>
              </a:rPr>
              <a:t>Mutation</a:t>
            </a:r>
            <a:endParaRPr kumimoji="1" lang="zh-CN" altLang="en-US" sz="2400" i="1" dirty="0">
              <a:solidFill>
                <a:srgbClr val="FF0000"/>
              </a:solidFill>
            </a:endParaRPr>
          </a:p>
        </p:txBody>
      </p:sp>
      <p:sp>
        <p:nvSpPr>
          <p:cNvPr id="7" name="Multiply 6"/>
          <p:cNvSpPr/>
          <p:nvPr/>
        </p:nvSpPr>
        <p:spPr>
          <a:xfrm>
            <a:off x="5653754" y="1526575"/>
            <a:ext cx="1213339" cy="360485"/>
          </a:xfrm>
          <a:prstGeom prst="mathMultiply">
            <a:avLst/>
          </a:prstGeom>
          <a:solidFill>
            <a:srgbClr val="FF0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8649" y="1520031"/>
            <a:ext cx="75306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struct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Dummy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{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a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i32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b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i32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}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fn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foo() 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let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mut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res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= Box::new(Dummy{a: 0, b: 0});</a:t>
            </a:r>
          </a:p>
          <a:p>
            <a:endParaRPr kumimoji="1" lang="en-US" altLang="zh-CN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take(</a:t>
            </a:r>
            <a:r>
              <a:rPr kumimoji="1" lang="en-US" altLang="zh-CN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&amp;</a:t>
            </a:r>
            <a:r>
              <a:rPr kumimoji="1" lang="en-US" altLang="zh-CN" dirty="0" err="1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mut</a:t>
            </a:r>
            <a:r>
              <a:rPr kumimoji="1" lang="en-US" altLang="zh-CN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res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);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</a:t>
            </a:r>
            <a:r>
              <a:rPr kumimoji="1" lang="en-US" altLang="zh-CN" i="1" dirty="0" err="1" smtClean="0">
                <a:latin typeface="Menlo" charset="0"/>
                <a:ea typeface="Menlo" charset="0"/>
                <a:cs typeface="Menlo" charset="0"/>
              </a:rPr>
              <a:t>res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.a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= 4096;</a:t>
            </a:r>
          </a:p>
          <a:p>
            <a:endParaRPr kumimoji="1" lang="en-US" altLang="zh-CN" dirty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let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borrower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kumimoji="1" lang="en-US" altLang="zh-CN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&amp;</a:t>
            </a:r>
            <a:r>
              <a:rPr kumimoji="1" lang="en-US" altLang="zh-CN" dirty="0" err="1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mut</a:t>
            </a:r>
            <a:r>
              <a:rPr kumimoji="1" lang="en-US" altLang="zh-CN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res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b="1" strike="sngStrike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let</a:t>
            </a:r>
            <a:r>
              <a:rPr kumimoji="1" lang="en-US" altLang="zh-CN" strike="sngStrike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strike="sngStrike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alias   </a:t>
            </a:r>
            <a:r>
              <a:rPr kumimoji="1" lang="en-US" altLang="zh-CN" strike="sngStrike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= &amp;</a:t>
            </a:r>
            <a:r>
              <a:rPr kumimoji="1" lang="en-US" altLang="zh-CN" strike="sngStrike" dirty="0" err="1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mut</a:t>
            </a:r>
            <a:r>
              <a:rPr kumimoji="1" lang="en-US" altLang="zh-CN" strike="sngStrike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strike="sngStrike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res</a:t>
            </a:r>
            <a:r>
              <a:rPr kumimoji="1" lang="en-US" altLang="zh-CN" strike="sngStrike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endParaRPr kumimoji="1" lang="en-US" altLang="zh-CN" b="1" dirty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fn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take(</a:t>
            </a:r>
            <a:r>
              <a:rPr kumimoji="1" lang="en-US" altLang="zh-CN" i="1" dirty="0" err="1" smtClean="0">
                <a:latin typeface="Menlo" charset="0"/>
                <a:ea typeface="Menlo" charset="0"/>
                <a:cs typeface="Menlo" charset="0"/>
              </a:rPr>
              <a:t>arg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 </a:t>
            </a:r>
            <a:r>
              <a:rPr kumimoji="1" lang="en-US" altLang="zh-CN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&amp;</a:t>
            </a:r>
            <a:r>
              <a:rPr kumimoji="1" lang="en-US" altLang="zh-CN" dirty="0" err="1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mut</a:t>
            </a:r>
            <a:r>
              <a:rPr kumimoji="1" lang="en-US" altLang="zh-CN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Box&lt;Dummy&gt;) 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i="1" dirty="0" err="1" smtClean="0">
                <a:solidFill>
                  <a:schemeClr val="accent6"/>
                </a:solidFill>
                <a:latin typeface="Menlo" charset="0"/>
                <a:ea typeface="Menlo" charset="0"/>
                <a:cs typeface="Menlo" charset="0"/>
              </a:rPr>
              <a:t>arg</a:t>
            </a:r>
            <a:r>
              <a:rPr kumimoji="1" lang="en-US" altLang="zh-CN" dirty="0" err="1" smtClean="0">
                <a:solidFill>
                  <a:schemeClr val="accent6"/>
                </a:solidFill>
                <a:latin typeface="Menlo" charset="0"/>
                <a:ea typeface="Menlo" charset="0"/>
                <a:cs typeface="Menlo" charset="0"/>
              </a:rPr>
              <a:t>.a</a:t>
            </a:r>
            <a:r>
              <a:rPr kumimoji="1" lang="en-US" altLang="zh-CN" dirty="0" smtClean="0">
                <a:solidFill>
                  <a:schemeClr val="accent6"/>
                </a:solidFill>
                <a:latin typeface="Menlo" charset="0"/>
                <a:ea typeface="Menlo" charset="0"/>
                <a:cs typeface="Menlo" charset="0"/>
              </a:rPr>
              <a:t> = 2048;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}</a:t>
            </a:r>
            <a:endParaRPr kumimoji="1" lang="zh-CN" alt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8523" y="3137135"/>
            <a:ext cx="4482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 smtClean="0">
                <a:solidFill>
                  <a:srgbClr val="FF0000"/>
                </a:solidFill>
              </a:rPr>
              <a:t>Mutably borrowed</a:t>
            </a:r>
            <a:r>
              <a:rPr kumimoji="1" lang="en-US" altLang="zh-CN" sz="2400" i="1" dirty="0" smtClean="0">
                <a:solidFill>
                  <a:schemeClr val="accent1"/>
                </a:solidFill>
              </a:rPr>
              <a:t> by </a:t>
            </a:r>
            <a:r>
              <a:rPr kumimoji="1" lang="en-US" altLang="zh-CN" sz="2400" i="1" dirty="0" err="1" smtClean="0"/>
              <a:t>arg</a:t>
            </a:r>
            <a:r>
              <a:rPr kumimoji="1" lang="en-US" altLang="zh-CN" sz="2400" i="1" dirty="0" smtClean="0"/>
              <a:t> </a:t>
            </a:r>
            <a:r>
              <a:rPr kumimoji="1" lang="en-US" altLang="zh-CN" sz="2400" i="1" dirty="0" smtClean="0">
                <a:solidFill>
                  <a:schemeClr val="accent1"/>
                </a:solidFill>
              </a:rPr>
              <a:t>from </a:t>
            </a:r>
            <a:r>
              <a:rPr kumimoji="1" lang="en-US" altLang="zh-CN" sz="2400" i="1" dirty="0" smtClean="0"/>
              <a:t>res</a:t>
            </a:r>
            <a:endParaRPr kumimoji="1" lang="zh-CN" altLang="en-US" sz="2400" i="1" dirty="0"/>
          </a:p>
        </p:txBody>
      </p:sp>
      <p:sp>
        <p:nvSpPr>
          <p:cNvPr id="12" name="Freeform 11"/>
          <p:cNvSpPr/>
          <p:nvPr/>
        </p:nvSpPr>
        <p:spPr>
          <a:xfrm>
            <a:off x="2198077" y="3182815"/>
            <a:ext cx="1100446" cy="1644162"/>
          </a:xfrm>
          <a:custGeom>
            <a:avLst/>
            <a:gdLst>
              <a:gd name="connsiteX0" fmla="*/ 808892 w 1100446"/>
              <a:gd name="connsiteY0" fmla="*/ 0 h 1644162"/>
              <a:gd name="connsiteX1" fmla="*/ 1055077 w 1100446"/>
              <a:gd name="connsiteY1" fmla="*/ 281354 h 1644162"/>
              <a:gd name="connsiteX2" fmla="*/ 0 w 1100446"/>
              <a:gd name="connsiteY2" fmla="*/ 1644162 h 164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0446" h="1644162">
                <a:moveTo>
                  <a:pt x="808892" y="0"/>
                </a:moveTo>
                <a:cubicBezTo>
                  <a:pt x="999392" y="3663"/>
                  <a:pt x="1189892" y="7327"/>
                  <a:pt x="1055077" y="281354"/>
                </a:cubicBezTo>
                <a:cubicBezTo>
                  <a:pt x="920262" y="555381"/>
                  <a:pt x="460131" y="1099771"/>
                  <a:pt x="0" y="1644162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57856" y="439842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 smtClean="0">
                <a:solidFill>
                  <a:schemeClr val="accent1"/>
                </a:solidFill>
              </a:rPr>
              <a:t>Returned from </a:t>
            </a:r>
            <a:r>
              <a:rPr kumimoji="1" lang="en-US" altLang="zh-CN" sz="2400" i="1" dirty="0" err="1" smtClean="0"/>
              <a:t>arg</a:t>
            </a:r>
            <a:r>
              <a:rPr kumimoji="1" lang="en-US" altLang="zh-CN" sz="2400" i="1" dirty="0" smtClean="0"/>
              <a:t> </a:t>
            </a:r>
            <a:r>
              <a:rPr kumimoji="1" lang="en-US" altLang="zh-CN" sz="2400" i="1" dirty="0" smtClean="0">
                <a:solidFill>
                  <a:schemeClr val="accent1"/>
                </a:solidFill>
              </a:rPr>
              <a:t>to </a:t>
            </a:r>
            <a:r>
              <a:rPr kumimoji="1" lang="en-US" altLang="zh-CN" sz="2400" i="1" dirty="0" smtClean="0"/>
              <a:t>res</a:t>
            </a:r>
            <a:endParaRPr kumimoji="1" lang="zh-CN" altLang="en-US" sz="2400" i="1" dirty="0"/>
          </a:p>
        </p:txBody>
      </p:sp>
      <p:sp>
        <p:nvSpPr>
          <p:cNvPr id="15" name="Freeform 14"/>
          <p:cNvSpPr/>
          <p:nvPr/>
        </p:nvSpPr>
        <p:spPr>
          <a:xfrm>
            <a:off x="1600200" y="3543300"/>
            <a:ext cx="648014" cy="1301262"/>
          </a:xfrm>
          <a:custGeom>
            <a:avLst/>
            <a:gdLst>
              <a:gd name="connsiteX0" fmla="*/ 386862 w 648014"/>
              <a:gd name="connsiteY0" fmla="*/ 1301262 h 1301262"/>
              <a:gd name="connsiteX1" fmla="*/ 633046 w 648014"/>
              <a:gd name="connsiteY1" fmla="*/ 879231 h 1301262"/>
              <a:gd name="connsiteX2" fmla="*/ 0 w 648014"/>
              <a:gd name="connsiteY2" fmla="*/ 0 h 130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8014" h="1301262">
                <a:moveTo>
                  <a:pt x="386862" y="1301262"/>
                </a:moveTo>
                <a:cubicBezTo>
                  <a:pt x="542192" y="1198685"/>
                  <a:pt x="697523" y="1096108"/>
                  <a:pt x="633046" y="879231"/>
                </a:cubicBezTo>
                <a:cubicBezTo>
                  <a:pt x="568569" y="662354"/>
                  <a:pt x="284284" y="331177"/>
                  <a:pt x="0" y="0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027730" y="3643689"/>
            <a:ext cx="38150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 smtClean="0">
                <a:solidFill>
                  <a:srgbClr val="FF0000"/>
                </a:solidFill>
              </a:rPr>
              <a:t>Multiple mutable borrowings</a:t>
            </a:r>
          </a:p>
          <a:p>
            <a:r>
              <a:rPr kumimoji="1" lang="en-US" altLang="zh-CN" sz="2400" i="1" dirty="0" smtClean="0">
                <a:solidFill>
                  <a:srgbClr val="FF0000"/>
                </a:solidFill>
              </a:rPr>
              <a:t>are disallowed</a:t>
            </a:r>
            <a:endParaRPr kumimoji="1" lang="zh-CN" altLang="en-US" sz="2400" i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>
            <a:off x="4572000" y="4059188"/>
            <a:ext cx="455730" cy="1347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7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3" grpId="1"/>
      <p:bldP spid="12" grpId="0" animBg="1"/>
      <p:bldP spid="12" grpId="1" animBg="1"/>
      <p:bldP spid="13" grpId="0"/>
      <p:bldP spid="13" grpId="1"/>
      <p:bldP spid="15" grpId="0" animBg="1"/>
      <p:bldP spid="15" grpId="1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Side Slide: Mutability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Every resource in Rust is immutable by default.</a:t>
            </a:r>
          </a:p>
          <a:p>
            <a:r>
              <a:rPr kumimoji="1" lang="en-US" altLang="zh-CN" dirty="0" err="1" smtClean="0">
                <a:solidFill>
                  <a:srgbClr val="FF0000"/>
                </a:solidFill>
              </a:rPr>
              <a:t>mut</a:t>
            </a:r>
            <a:r>
              <a:rPr kumimoji="1" lang="en-US" altLang="zh-CN" dirty="0" smtClean="0"/>
              <a:t> is used to declare a resource as mutable.</a:t>
            </a:r>
            <a:endParaRPr kumimoji="1"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961969"/>
            <a:ext cx="75306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struct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Dummy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{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a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i32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b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i32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}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fn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foo() 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let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res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= Box::new(Dummy{a: 0, b: 0});</a:t>
            </a:r>
          </a:p>
          <a:p>
            <a:endParaRPr kumimoji="1" lang="en-US" altLang="zh-CN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</a:t>
            </a:r>
            <a:r>
              <a:rPr kumimoji="1" lang="en-US" altLang="zh-CN" i="1" dirty="0" err="1" smtClean="0">
                <a:latin typeface="Menlo" charset="0"/>
                <a:ea typeface="Menlo" charset="0"/>
                <a:cs typeface="Menlo" charset="0"/>
              </a:rPr>
              <a:t>res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.a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= 2048;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let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borrower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= &amp;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mut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res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0838" y="4254630"/>
            <a:ext cx="3765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 smtClean="0">
                <a:solidFill>
                  <a:srgbClr val="FF0000"/>
                </a:solidFill>
              </a:rPr>
              <a:t>Error: Resource is immutable</a:t>
            </a:r>
            <a:endParaRPr kumimoji="1" lang="zh-CN" altLang="en-US" sz="2400" i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165231" y="4485462"/>
            <a:ext cx="905607" cy="68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17031" y="5329959"/>
            <a:ext cx="50983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 smtClean="0">
                <a:solidFill>
                  <a:srgbClr val="FF0000"/>
                </a:solidFill>
              </a:rPr>
              <a:t>Error: Cannot get a mutable borrowing</a:t>
            </a:r>
          </a:p>
          <a:p>
            <a:r>
              <a:rPr kumimoji="1" lang="en-US" altLang="zh-CN" sz="2400" i="1" dirty="0">
                <a:solidFill>
                  <a:srgbClr val="FF0000"/>
                </a:solidFill>
              </a:rPr>
              <a:t> </a:t>
            </a:r>
            <a:r>
              <a:rPr kumimoji="1" lang="en-US" altLang="zh-CN" sz="2400" i="1" dirty="0" smtClean="0">
                <a:solidFill>
                  <a:srgbClr val="FF0000"/>
                </a:solidFill>
              </a:rPr>
              <a:t>          of an immutable resource</a:t>
            </a:r>
            <a:endParaRPr kumimoji="1" lang="zh-CN" altLang="en-US" sz="2400" i="1" dirty="0">
              <a:solidFill>
                <a:srgbClr val="FF0000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699124" y="5240215"/>
            <a:ext cx="729876" cy="536462"/>
          </a:xfrm>
          <a:custGeom>
            <a:avLst/>
            <a:gdLst>
              <a:gd name="connsiteX0" fmla="*/ 729876 w 729876"/>
              <a:gd name="connsiteY0" fmla="*/ 536331 h 536462"/>
              <a:gd name="connsiteX1" fmla="*/ 114 w 729876"/>
              <a:gd name="connsiteY1" fmla="*/ 448408 h 536462"/>
              <a:gd name="connsiteX2" fmla="*/ 685914 w 729876"/>
              <a:gd name="connsiteY2" fmla="*/ 0 h 53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9876" h="536462">
                <a:moveTo>
                  <a:pt x="729876" y="536331"/>
                </a:moveTo>
                <a:cubicBezTo>
                  <a:pt x="368658" y="537063"/>
                  <a:pt x="7441" y="537796"/>
                  <a:pt x="114" y="448408"/>
                </a:cubicBezTo>
                <a:cubicBezTo>
                  <a:pt x="-7213" y="359020"/>
                  <a:pt x="339350" y="179510"/>
                  <a:pt x="685914" y="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71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Concurrency &amp; Data-race Freedom</a:t>
            </a:r>
            <a:endParaRPr kumimoji="1"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49" y="1520031"/>
            <a:ext cx="75306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struct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Dummy {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a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i32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b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i32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}</a:t>
            </a:r>
          </a:p>
          <a:p>
            <a:endParaRPr kumimoji="1" lang="en-US" altLang="zh-CN" b="1" dirty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fn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foo() {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let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mut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res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= Box::new(Dummy {a: 0, b: 0});</a:t>
            </a:r>
          </a:p>
          <a:p>
            <a:endParaRPr kumimoji="1" lang="en-US" altLang="zh-CN" dirty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std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::thread::spawn(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move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|| 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let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borrower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kumimoji="1" lang="en-US" altLang="zh-CN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&amp;</a:t>
            </a:r>
            <a:r>
              <a:rPr kumimoji="1" lang="en-US" altLang="zh-CN" b="1" dirty="0" err="1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mut</a:t>
            </a:r>
            <a:r>
              <a:rPr kumimoji="1" lang="en-US" altLang="zh-CN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res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kumimoji="1" lang="en-US" altLang="zh-CN" i="1" dirty="0" err="1" smtClean="0">
                <a:latin typeface="Menlo" charset="0"/>
                <a:ea typeface="Menlo" charset="0"/>
                <a:cs typeface="Menlo" charset="0"/>
              </a:rPr>
              <a:t>borrower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.a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+= 1;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});</a:t>
            </a:r>
          </a:p>
          <a:p>
            <a:endParaRPr kumimoji="1" lang="en-US" altLang="zh-CN" dirty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</a:t>
            </a:r>
            <a:r>
              <a:rPr kumimoji="1" lang="en-US" altLang="zh-CN" i="1" dirty="0" err="1" smtClean="0">
                <a:latin typeface="Menlo" charset="0"/>
                <a:ea typeface="Menlo" charset="0"/>
                <a:cs typeface="Menlo" charset="0"/>
              </a:rPr>
              <a:t>res.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a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+= 1;</a:t>
            </a:r>
            <a:endParaRPr kumimoji="1" lang="en-US" altLang="zh-CN" dirty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}</a:t>
            </a:r>
            <a:endParaRPr kumimoji="1" lang="zh-CN" alt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33106" y="4211515"/>
            <a:ext cx="4732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 smtClean="0">
                <a:solidFill>
                  <a:srgbClr val="FF0000"/>
                </a:solidFill>
              </a:rPr>
              <a:t>Error: </a:t>
            </a:r>
            <a:r>
              <a:rPr kumimoji="1" lang="en-US" altLang="zh-CN" sz="2400" i="1" dirty="0" smtClean="0"/>
              <a:t>res</a:t>
            </a:r>
            <a:r>
              <a:rPr kumimoji="1" lang="en-US" altLang="zh-CN" sz="2400" i="1" dirty="0" smtClean="0">
                <a:solidFill>
                  <a:srgbClr val="FF0000"/>
                </a:solidFill>
              </a:rPr>
              <a:t> is being </a:t>
            </a:r>
            <a:r>
              <a:rPr kumimoji="1" lang="en-US" altLang="zh-CN" sz="2400" i="1" dirty="0">
                <a:solidFill>
                  <a:srgbClr val="FF0000"/>
                </a:solidFill>
              </a:rPr>
              <a:t>mutably </a:t>
            </a:r>
            <a:r>
              <a:rPr kumimoji="1" lang="en-US" altLang="zh-CN" sz="2400" i="1" dirty="0" smtClean="0">
                <a:solidFill>
                  <a:srgbClr val="FF0000"/>
                </a:solidFill>
              </a:rPr>
              <a:t>borrowed</a:t>
            </a:r>
            <a:endParaRPr kumimoji="1" lang="zh-CN" altLang="en-US" sz="2400" i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831123" y="4448908"/>
            <a:ext cx="685800" cy="87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89685" y="3403230"/>
            <a:ext cx="319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 smtClean="0"/>
              <a:t>res</a:t>
            </a:r>
            <a:r>
              <a:rPr kumimoji="1" lang="en-US" altLang="zh-CN" sz="2400" i="1" dirty="0" smtClean="0">
                <a:solidFill>
                  <a:schemeClr val="accent1"/>
                </a:solidFill>
              </a:rPr>
              <a:t> is mutably borrowed</a:t>
            </a:r>
            <a:endParaRPr kumimoji="1" lang="zh-CN" altLang="en-US" sz="2400" i="1" dirty="0">
              <a:solidFill>
                <a:schemeClr val="accent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352192" y="3516923"/>
            <a:ext cx="1081454" cy="201932"/>
          </a:xfrm>
          <a:custGeom>
            <a:avLst/>
            <a:gdLst>
              <a:gd name="connsiteX0" fmla="*/ 1081454 w 1081454"/>
              <a:gd name="connsiteY0" fmla="*/ 149469 h 201932"/>
              <a:gd name="connsiteX1" fmla="*/ 281354 w 1081454"/>
              <a:gd name="connsiteY1" fmla="*/ 193431 h 201932"/>
              <a:gd name="connsiteX2" fmla="*/ 0 w 1081454"/>
              <a:gd name="connsiteY2" fmla="*/ 0 h 201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454" h="201932">
                <a:moveTo>
                  <a:pt x="1081454" y="149469"/>
                </a:moveTo>
                <a:cubicBezTo>
                  <a:pt x="771525" y="183905"/>
                  <a:pt x="461596" y="218342"/>
                  <a:pt x="281354" y="193431"/>
                </a:cubicBezTo>
                <a:cubicBezTo>
                  <a:pt x="101112" y="168520"/>
                  <a:pt x="50556" y="84260"/>
                  <a:pt x="0" y="0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73830" y="2632320"/>
            <a:ext cx="2741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 smtClean="0">
                <a:solidFill>
                  <a:schemeClr val="accent1"/>
                </a:solidFill>
              </a:rPr>
              <a:t>Spawn a new thread</a:t>
            </a:r>
            <a:endParaRPr kumimoji="1" lang="zh-CN" altLang="en-US" sz="2400" i="1" dirty="0">
              <a:solidFill>
                <a:schemeClr val="accent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3402623" y="2715533"/>
            <a:ext cx="2400300" cy="247475"/>
          </a:xfrm>
          <a:custGeom>
            <a:avLst/>
            <a:gdLst>
              <a:gd name="connsiteX0" fmla="*/ 2400300 w 2400300"/>
              <a:gd name="connsiteY0" fmla="*/ 168344 h 247475"/>
              <a:gd name="connsiteX1" fmla="*/ 888023 w 2400300"/>
              <a:gd name="connsiteY1" fmla="*/ 1290 h 247475"/>
              <a:gd name="connsiteX2" fmla="*/ 0 w 2400300"/>
              <a:gd name="connsiteY2" fmla="*/ 247475 h 24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0300" h="247475">
                <a:moveTo>
                  <a:pt x="2400300" y="168344"/>
                </a:moveTo>
                <a:cubicBezTo>
                  <a:pt x="1844186" y="78223"/>
                  <a:pt x="1288073" y="-11898"/>
                  <a:pt x="888023" y="1290"/>
                </a:cubicBezTo>
                <a:cubicBezTo>
                  <a:pt x="487973" y="14478"/>
                  <a:pt x="243986" y="130976"/>
                  <a:pt x="0" y="247475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340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 animBg="1"/>
      <p:bldP spid="10" grpId="0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Unsafe</a:t>
            </a:r>
            <a:endParaRPr kumimoji="1"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i="1" dirty="0" smtClean="0"/>
              <a:t>Life is hard.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493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Mutably </a:t>
            </a:r>
            <a:r>
              <a:rPr kumimoji="1" lang="en-US" altLang="zh-CN" dirty="0" smtClean="0"/>
              <a:t>Sharing</a:t>
            </a:r>
            <a:endParaRPr kumimoji="1"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27929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Mutably sharing is </a:t>
            </a:r>
            <a:r>
              <a:rPr kumimoji="1" lang="en-US" altLang="zh-CN" i="1" dirty="0" smtClean="0">
                <a:solidFill>
                  <a:schemeClr val="accent1"/>
                </a:solidFill>
              </a:rPr>
              <a:t>inevitable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dirty="0" smtClean="0"/>
              <a:t>in the real world.</a:t>
            </a:r>
          </a:p>
          <a:p>
            <a:r>
              <a:rPr kumimoji="1" lang="en-US" altLang="zh-CN" dirty="0" smtClean="0"/>
              <a:t>Example: mutable doubly linked list</a:t>
            </a:r>
          </a:p>
        </p:txBody>
      </p:sp>
      <p:sp>
        <p:nvSpPr>
          <p:cNvPr id="6" name="Rectangle 5"/>
          <p:cNvSpPr/>
          <p:nvPr/>
        </p:nvSpPr>
        <p:spPr>
          <a:xfrm>
            <a:off x="2061796" y="3266343"/>
            <a:ext cx="712177" cy="37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prev</a:t>
            </a:r>
            <a:endParaRPr kumimoji="1"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2061795" y="3644412"/>
            <a:ext cx="712177" cy="3780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next</a:t>
            </a:r>
            <a:endParaRPr kumimoji="1" lang="zh-CN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3924300" y="3266343"/>
            <a:ext cx="712177" cy="37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prev</a:t>
            </a:r>
            <a:endParaRPr kumimoji="1" lang="zh-CN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3924299" y="3644412"/>
            <a:ext cx="712177" cy="3780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next</a:t>
            </a:r>
            <a:endParaRPr kumimoji="1" lang="zh-CN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5786804" y="3266343"/>
            <a:ext cx="712177" cy="37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prev</a:t>
            </a:r>
            <a:endParaRPr kumimoji="1" lang="zh-CN" altLang="en-US" dirty="0"/>
          </a:p>
        </p:txBody>
      </p:sp>
      <p:sp>
        <p:nvSpPr>
          <p:cNvPr id="23" name="Rectangle 22"/>
          <p:cNvSpPr/>
          <p:nvPr/>
        </p:nvSpPr>
        <p:spPr>
          <a:xfrm>
            <a:off x="5786803" y="3644412"/>
            <a:ext cx="712177" cy="3780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next</a:t>
            </a:r>
            <a:endParaRPr kumimoji="1" lang="zh-CN" altLang="en-US" dirty="0"/>
          </a:p>
        </p:txBody>
      </p:sp>
      <p:cxnSp>
        <p:nvCxnSpPr>
          <p:cNvPr id="31" name="Elbow Connector 30"/>
          <p:cNvCxnSpPr>
            <a:stCxn id="7" idx="3"/>
            <a:endCxn id="20" idx="1"/>
          </p:cNvCxnSpPr>
          <p:nvPr/>
        </p:nvCxnSpPr>
        <p:spPr>
          <a:xfrm flipV="1">
            <a:off x="2773972" y="3455378"/>
            <a:ext cx="1150328" cy="37806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1" idx="3"/>
            <a:endCxn id="22" idx="1"/>
          </p:cNvCxnSpPr>
          <p:nvPr/>
        </p:nvCxnSpPr>
        <p:spPr>
          <a:xfrm flipV="1">
            <a:off x="4636476" y="3455378"/>
            <a:ext cx="1150328" cy="37806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2773972" y="3358662"/>
            <a:ext cx="11503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636476" y="3358662"/>
            <a:ext cx="11503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061795" y="4400550"/>
            <a:ext cx="40078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 err="1" smtClean="0">
                <a:latin typeface="Menlo" charset="0"/>
                <a:ea typeface="Menlo" charset="0"/>
                <a:cs typeface="Menlo" charset="0"/>
              </a:rPr>
              <a:t>struct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 Node {</a:t>
            </a:r>
          </a:p>
          <a:p>
            <a:r>
              <a:rPr kumimoji="1" lang="en-US" altLang="zh-CN" sz="16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sz="1600" dirty="0" err="1" smtClean="0">
                <a:latin typeface="Menlo" charset="0"/>
                <a:ea typeface="Menlo" charset="0"/>
                <a:cs typeface="Menlo" charset="0"/>
              </a:rPr>
              <a:t>prev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: option&lt;Box&lt;Node&gt;&gt;,</a:t>
            </a:r>
          </a:p>
          <a:p>
            <a:r>
              <a:rPr kumimoji="1" lang="en-US" altLang="zh-CN" sz="16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   next: option&lt;Box&lt;Node&gt;&gt;</a:t>
            </a:r>
          </a:p>
          <a:p>
            <a:r>
              <a:rPr kumimoji="1" lang="en-US" altLang="zh-CN" sz="1600" dirty="0">
                <a:latin typeface="Menlo" charset="0"/>
                <a:ea typeface="Menlo" charset="0"/>
                <a:cs typeface="Menlo" charset="0"/>
              </a:rPr>
              <a:t>}</a:t>
            </a:r>
            <a:endParaRPr kumimoji="1" lang="zh-CN" altLang="en-US" sz="16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04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20" grpId="0" animBg="1"/>
      <p:bldP spid="21" grpId="0" animBg="1"/>
      <p:bldP spid="22" grpId="0" animBg="1"/>
      <p:bldP spid="23" grpId="0" animBg="1"/>
      <p:bldP spid="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Rust’s </a:t>
            </a:r>
            <a:r>
              <a:rPr kumimoji="1" lang="en-US" altLang="zh-CN" dirty="0" smtClean="0"/>
              <a:t>Solution</a:t>
            </a:r>
            <a:r>
              <a:rPr kumimoji="1" lang="en-US" altLang="zh-CN" dirty="0" smtClean="0"/>
              <a:t>: </a:t>
            </a:r>
            <a:r>
              <a:rPr kumimoji="1" lang="en-US" altLang="zh-CN" dirty="0" smtClean="0"/>
              <a:t>Raw </a:t>
            </a:r>
            <a:r>
              <a:rPr kumimoji="1" lang="en-US" altLang="zh-CN" dirty="0" smtClean="0"/>
              <a:t>Po</a:t>
            </a:r>
            <a:r>
              <a:rPr kumimoji="1" lang="en-US" altLang="zh-CN" dirty="0" smtClean="0"/>
              <a:t>inters</a:t>
            </a:r>
            <a:endParaRPr kumimoji="1"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02114"/>
            <a:ext cx="7886700" cy="202390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Compiler does </a:t>
            </a:r>
            <a:r>
              <a:rPr kumimoji="1" lang="en-US" altLang="zh-CN" i="1" dirty="0" smtClean="0">
                <a:solidFill>
                  <a:srgbClr val="FF0000"/>
                </a:solidFill>
              </a:rPr>
              <a:t>NOT</a:t>
            </a:r>
            <a:r>
              <a:rPr kumimoji="1" lang="en-US" altLang="zh-CN" dirty="0" smtClean="0"/>
              <a:t> check the memory safety of most operations </a:t>
            </a:r>
            <a:r>
              <a:rPr kumimoji="1" lang="en-US" altLang="zh-CN" i="1" dirty="0" err="1" smtClean="0"/>
              <a:t>wrt</a:t>
            </a:r>
            <a:r>
              <a:rPr kumimoji="1" lang="en-US" altLang="zh-CN" i="1" dirty="0" smtClean="0"/>
              <a:t>.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r</a:t>
            </a:r>
            <a:r>
              <a:rPr kumimoji="1" lang="en-US" altLang="zh-CN" dirty="0" smtClean="0"/>
              <a:t>aw pointers.</a:t>
            </a:r>
          </a:p>
          <a:p>
            <a:r>
              <a:rPr kumimoji="1" lang="en-US" altLang="zh-CN" dirty="0" smtClean="0"/>
              <a:t>Most operations </a:t>
            </a:r>
            <a:r>
              <a:rPr kumimoji="1" lang="en-US" altLang="zh-CN" i="1" dirty="0" err="1" smtClean="0"/>
              <a:t>wrt</a:t>
            </a:r>
            <a:r>
              <a:rPr kumimoji="1" lang="en-US" altLang="zh-CN" i="1" dirty="0" smtClean="0"/>
              <a:t>.</a:t>
            </a:r>
            <a:r>
              <a:rPr kumimoji="1" lang="en-US" altLang="zh-CN" dirty="0" smtClean="0"/>
              <a:t> raw pointers should be encapsulated in a </a:t>
            </a:r>
            <a:r>
              <a:rPr kumimoji="1" lang="en-US" altLang="zh-CN" i="1" dirty="0" smtClean="0">
                <a:solidFill>
                  <a:schemeClr val="accent1"/>
                </a:solidFill>
              </a:rPr>
              <a:t>unsafe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{}</a:t>
            </a:r>
            <a:r>
              <a:rPr kumimoji="1" lang="en-US" altLang="zh-CN" dirty="0" smtClean="0"/>
              <a:t> syntactic structure.</a:t>
            </a:r>
            <a:endParaRPr kumimoji="1" lang="en-US" altLang="zh-CN" dirty="0"/>
          </a:p>
        </p:txBody>
      </p:sp>
      <p:sp>
        <p:nvSpPr>
          <p:cNvPr id="6" name="Rectangle 5"/>
          <p:cNvSpPr/>
          <p:nvPr/>
        </p:nvSpPr>
        <p:spPr>
          <a:xfrm>
            <a:off x="2343150" y="1690689"/>
            <a:ext cx="712177" cy="37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prev</a:t>
            </a:r>
            <a:endParaRPr kumimoji="1"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2343149" y="2068758"/>
            <a:ext cx="712177" cy="3780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next</a:t>
            </a:r>
            <a:endParaRPr kumimoji="1" lang="zh-CN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4205654" y="1690689"/>
            <a:ext cx="712177" cy="37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prev</a:t>
            </a:r>
            <a:endParaRPr kumimoji="1" lang="zh-CN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4205653" y="2068758"/>
            <a:ext cx="712177" cy="3780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next</a:t>
            </a:r>
            <a:endParaRPr kumimoji="1" lang="zh-CN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6068158" y="1690689"/>
            <a:ext cx="712177" cy="37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prev</a:t>
            </a:r>
            <a:endParaRPr kumimoji="1" lang="zh-CN" altLang="en-US" dirty="0"/>
          </a:p>
        </p:txBody>
      </p:sp>
      <p:sp>
        <p:nvSpPr>
          <p:cNvPr id="23" name="Rectangle 22"/>
          <p:cNvSpPr/>
          <p:nvPr/>
        </p:nvSpPr>
        <p:spPr>
          <a:xfrm>
            <a:off x="6068157" y="2068758"/>
            <a:ext cx="712177" cy="3780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next</a:t>
            </a:r>
            <a:endParaRPr kumimoji="1" lang="zh-CN" altLang="en-US" dirty="0"/>
          </a:p>
        </p:txBody>
      </p:sp>
      <p:cxnSp>
        <p:nvCxnSpPr>
          <p:cNvPr id="31" name="Elbow Connector 30"/>
          <p:cNvCxnSpPr>
            <a:stCxn id="7" idx="3"/>
            <a:endCxn id="20" idx="1"/>
          </p:cNvCxnSpPr>
          <p:nvPr/>
        </p:nvCxnSpPr>
        <p:spPr>
          <a:xfrm flipV="1">
            <a:off x="3055326" y="1879724"/>
            <a:ext cx="1150328" cy="37806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1" idx="3"/>
            <a:endCxn id="22" idx="1"/>
          </p:cNvCxnSpPr>
          <p:nvPr/>
        </p:nvCxnSpPr>
        <p:spPr>
          <a:xfrm flipV="1">
            <a:off x="4917830" y="1879724"/>
            <a:ext cx="1150328" cy="37806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055326" y="1783008"/>
            <a:ext cx="11503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917830" y="1783008"/>
            <a:ext cx="11503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343149" y="2824896"/>
            <a:ext cx="40078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 err="1" smtClean="0">
                <a:latin typeface="Menlo" charset="0"/>
                <a:ea typeface="Menlo" charset="0"/>
                <a:cs typeface="Menlo" charset="0"/>
              </a:rPr>
              <a:t>struct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 Node {</a:t>
            </a:r>
          </a:p>
          <a:p>
            <a:r>
              <a:rPr kumimoji="1" lang="en-US" altLang="zh-CN" sz="16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sz="1600" dirty="0" err="1" smtClean="0">
                <a:latin typeface="Menlo" charset="0"/>
                <a:ea typeface="Menlo" charset="0"/>
                <a:cs typeface="Menlo" charset="0"/>
              </a:rPr>
              <a:t>prev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: option&lt;Box&lt;Node&gt;&gt;,</a:t>
            </a:r>
          </a:p>
          <a:p>
            <a:r>
              <a:rPr kumimoji="1" lang="en-US" altLang="zh-CN" sz="16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   next: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*</a:t>
            </a:r>
            <a:r>
              <a:rPr kumimoji="1" lang="en-US" altLang="zh-CN" sz="1600" b="1" dirty="0" err="1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mut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Node</a:t>
            </a:r>
          </a:p>
          <a:p>
            <a:r>
              <a:rPr kumimoji="1" lang="en-US" altLang="zh-CN" sz="1600" dirty="0">
                <a:latin typeface="Menlo" charset="0"/>
                <a:ea typeface="Menlo" charset="0"/>
                <a:cs typeface="Menlo" charset="0"/>
              </a:rPr>
              <a:t>}</a:t>
            </a:r>
            <a:endParaRPr kumimoji="1" lang="zh-CN" altLang="en-US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68157" y="3316046"/>
            <a:ext cx="169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 smtClean="0">
                <a:solidFill>
                  <a:srgbClr val="FF0000"/>
                </a:solidFill>
              </a:rPr>
              <a:t>Raw pointer</a:t>
            </a:r>
            <a:endParaRPr kumimoji="1" lang="zh-CN" altLang="en-US" sz="2400" i="1" dirty="0">
              <a:solidFill>
                <a:srgbClr val="FF0000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4818185" y="3541469"/>
            <a:ext cx="1116623" cy="81469"/>
          </a:xfrm>
          <a:custGeom>
            <a:avLst/>
            <a:gdLst>
              <a:gd name="connsiteX0" fmla="*/ 1116623 w 1116623"/>
              <a:gd name="connsiteY0" fmla="*/ 52754 h 81469"/>
              <a:gd name="connsiteX1" fmla="*/ 378069 w 1116623"/>
              <a:gd name="connsiteY1" fmla="*/ 79131 h 81469"/>
              <a:gd name="connsiteX2" fmla="*/ 0 w 1116623"/>
              <a:gd name="connsiteY2" fmla="*/ 0 h 8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623" h="81469">
                <a:moveTo>
                  <a:pt x="1116623" y="52754"/>
                </a:moveTo>
                <a:cubicBezTo>
                  <a:pt x="840398" y="70338"/>
                  <a:pt x="564173" y="87923"/>
                  <a:pt x="378069" y="79131"/>
                </a:cubicBezTo>
                <a:cubicBezTo>
                  <a:pt x="191965" y="70339"/>
                  <a:pt x="95982" y="35169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72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Rust’s </a:t>
            </a:r>
            <a:r>
              <a:rPr kumimoji="1" lang="en-US" altLang="zh-CN" dirty="0" smtClean="0"/>
              <a:t>Solution</a:t>
            </a:r>
            <a:r>
              <a:rPr kumimoji="1" lang="en-US" altLang="zh-CN" dirty="0" smtClean="0"/>
              <a:t>: </a:t>
            </a:r>
            <a:r>
              <a:rPr kumimoji="1" lang="en-US" altLang="zh-CN" dirty="0" smtClean="0"/>
              <a:t>Raw </a:t>
            </a:r>
            <a:r>
              <a:rPr kumimoji="1" lang="en-US" altLang="zh-CN" dirty="0"/>
              <a:t>P</a:t>
            </a:r>
            <a:r>
              <a:rPr kumimoji="1" lang="en-US" altLang="zh-CN" dirty="0" smtClean="0"/>
              <a:t>ointers</a:t>
            </a:r>
            <a:endParaRPr kumimoji="1"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1899138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let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a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= 3;</a:t>
            </a:r>
          </a:p>
          <a:p>
            <a:endParaRPr kumimoji="1" lang="en-US" altLang="zh-CN" dirty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b="1" dirty="0">
                <a:latin typeface="Menlo" charset="0"/>
                <a:ea typeface="Menlo" charset="0"/>
                <a:cs typeface="Menlo" charset="0"/>
              </a:rPr>
              <a:t>u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nsafe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{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let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b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= &amp;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a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as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*</a:t>
            </a:r>
            <a:r>
              <a:rPr kumimoji="1" lang="en-US" altLang="zh-CN" b="1" dirty="0" err="1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const</a:t>
            </a:r>
            <a:r>
              <a:rPr kumimoji="1" lang="en-US" altLang="zh-CN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u32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as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*</a:t>
            </a:r>
            <a:r>
              <a:rPr kumimoji="1" lang="en-US" altLang="zh-CN" b="1" dirty="0" err="1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mut</a:t>
            </a:r>
            <a:r>
              <a:rPr kumimoji="1" lang="en-US" altLang="zh-CN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u32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*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b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= 4;</a:t>
            </a:r>
            <a:endParaRPr kumimoji="1" lang="en-US" altLang="zh-CN" dirty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} </a:t>
            </a:r>
          </a:p>
          <a:p>
            <a:endParaRPr kumimoji="1" lang="en-US" altLang="zh-CN" dirty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println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!(“a = {}”,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a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);</a:t>
            </a:r>
            <a:endParaRPr kumimoji="1" lang="zh-CN" alt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13839" y="3270738"/>
            <a:ext cx="2941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 smtClean="0">
                <a:solidFill>
                  <a:schemeClr val="accent1"/>
                </a:solidFill>
              </a:rPr>
              <a:t>I know what I’m doing</a:t>
            </a:r>
            <a:endParaRPr kumimoji="1" lang="zh-CN" altLang="en-US" sz="2400" i="1" dirty="0">
              <a:solidFill>
                <a:schemeClr val="accent1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438147" y="3121269"/>
            <a:ext cx="714145" cy="422987"/>
          </a:xfrm>
          <a:custGeom>
            <a:avLst/>
            <a:gdLst>
              <a:gd name="connsiteX0" fmla="*/ 714145 w 714145"/>
              <a:gd name="connsiteY0" fmla="*/ 413239 h 422987"/>
              <a:gd name="connsiteX1" fmla="*/ 81099 w 714145"/>
              <a:gd name="connsiteY1" fmla="*/ 369277 h 422987"/>
              <a:gd name="connsiteX2" fmla="*/ 28345 w 714145"/>
              <a:gd name="connsiteY2" fmla="*/ 0 h 42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145" h="422987">
                <a:moveTo>
                  <a:pt x="714145" y="413239"/>
                </a:moveTo>
                <a:cubicBezTo>
                  <a:pt x="454772" y="425694"/>
                  <a:pt x="195399" y="438150"/>
                  <a:pt x="81099" y="369277"/>
                </a:cubicBezTo>
                <a:cubicBezTo>
                  <a:pt x="-33201" y="300404"/>
                  <a:pt x="-2428" y="150202"/>
                  <a:pt x="28345" y="0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51955" y="4624753"/>
            <a:ext cx="170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 smtClean="0">
                <a:solidFill>
                  <a:schemeClr val="accent1"/>
                </a:solidFill>
              </a:rPr>
              <a:t>Print “a = 4”</a:t>
            </a:r>
            <a:endParaRPr kumimoji="1" lang="zh-CN" altLang="en-US" sz="2400" i="1" dirty="0">
              <a:solidFill>
                <a:schemeClr val="accent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250831" y="4299438"/>
            <a:ext cx="1116623" cy="545124"/>
          </a:xfrm>
          <a:custGeom>
            <a:avLst/>
            <a:gdLst>
              <a:gd name="connsiteX0" fmla="*/ 1116623 w 1116623"/>
              <a:gd name="connsiteY0" fmla="*/ 545124 h 545124"/>
              <a:gd name="connsiteX1" fmla="*/ 351692 w 1116623"/>
              <a:gd name="connsiteY1" fmla="*/ 439616 h 545124"/>
              <a:gd name="connsiteX2" fmla="*/ 0 w 1116623"/>
              <a:gd name="connsiteY2" fmla="*/ 0 h 54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623" h="545124">
                <a:moveTo>
                  <a:pt x="1116623" y="545124"/>
                </a:moveTo>
                <a:cubicBezTo>
                  <a:pt x="827209" y="537797"/>
                  <a:pt x="537796" y="530470"/>
                  <a:pt x="351692" y="439616"/>
                </a:cubicBezTo>
                <a:cubicBezTo>
                  <a:pt x="165588" y="348762"/>
                  <a:pt x="82794" y="174381"/>
                  <a:pt x="0" y="0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676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Foreign Function Interface (FFI)</a:t>
            </a:r>
            <a:endParaRPr kumimoji="1"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All foreign functions are unsafe.</a:t>
            </a:r>
            <a:endParaRPr kumimoji="1"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453053"/>
            <a:ext cx="7886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extern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fn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write(</a:t>
            </a:r>
            <a:r>
              <a:rPr kumimoji="1" lang="en-US" altLang="zh-CN" i="1" dirty="0" err="1" smtClean="0">
                <a:latin typeface="Menlo" charset="0"/>
                <a:ea typeface="Menlo" charset="0"/>
                <a:cs typeface="Menlo" charset="0"/>
              </a:rPr>
              <a:t>fd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i32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data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 *</a:t>
            </a:r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const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u8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kumimoji="1" lang="en-US" altLang="zh-CN" i="1" dirty="0" err="1" smtClean="0">
                <a:latin typeface="Menlo" charset="0"/>
                <a:ea typeface="Menlo" charset="0"/>
                <a:cs typeface="Menlo" charset="0"/>
              </a:rPr>
              <a:t>len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u32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) -&gt;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i32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endParaRPr kumimoji="1" lang="en-US" altLang="zh-CN" dirty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fn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main() 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let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err="1" smtClean="0">
                <a:latin typeface="Menlo" charset="0"/>
                <a:ea typeface="Menlo" charset="0"/>
                <a:cs typeface="Menlo" charset="0"/>
              </a:rPr>
              <a:t>msg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b”Hello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, world!\n”;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unsafe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   write(1, &amp;</a:t>
            </a:r>
            <a:r>
              <a:rPr kumimoji="1" lang="en-US" altLang="zh-CN" i="1" dirty="0" err="1" smtClean="0">
                <a:latin typeface="Menlo" charset="0"/>
                <a:ea typeface="Menlo" charset="0"/>
                <a:cs typeface="Menlo" charset="0"/>
              </a:rPr>
              <a:t>msg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[0], </a:t>
            </a:r>
            <a:r>
              <a:rPr kumimoji="1" lang="en-US" altLang="zh-CN" i="1" dirty="0" err="1" smtClean="0">
                <a:latin typeface="Menlo" charset="0"/>
                <a:ea typeface="Menlo" charset="0"/>
                <a:cs typeface="Menlo" charset="0"/>
              </a:rPr>
              <a:t>msg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.len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());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}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}</a:t>
            </a:r>
            <a:endParaRPr kumimoji="1" lang="zh-CN" altLang="en-US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52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Inline </a:t>
            </a:r>
            <a:r>
              <a:rPr kumimoji="1" lang="en-US" altLang="zh-CN" dirty="0" smtClean="0"/>
              <a:t>Assembly</a:t>
            </a:r>
            <a:endParaRPr kumimoji="1"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380" y="1675670"/>
            <a:ext cx="72712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#![feature(</a:t>
            </a:r>
            <a:r>
              <a:rPr kumimoji="1" lang="en-US" altLang="zh-CN" dirty="0" err="1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asm</a:t>
            </a:r>
            <a:r>
              <a:rPr kumimoji="1" lang="en-US" altLang="zh-CN" dirty="0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)]</a:t>
            </a:r>
          </a:p>
          <a:p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fn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outl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port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u16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data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u32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) 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unsafe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{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kumimoji="1" lang="en-US" altLang="zh-CN" b="1" dirty="0" err="1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asm</a:t>
            </a:r>
            <a:r>
              <a:rPr kumimoji="1" lang="en-US" altLang="zh-CN" b="1" dirty="0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!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(“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outl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%0, %1” 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        :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         : “a” (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data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), “d” (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port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        :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        : “volatile”);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}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}</a:t>
            </a:r>
            <a:endParaRPr kumimoji="1" lang="zh-CN" altLang="en-US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02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Other Goodies</a:t>
            </a:r>
            <a:endParaRPr kumimoji="1" lang="zh-CN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Enums</a:t>
            </a:r>
            <a:r>
              <a:rPr kumimoji="1" lang="en-US" altLang="zh-CN" dirty="0" smtClean="0"/>
              <a:t>, Pattern Match, Generic, Traits, Tests, …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92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is Rust?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From the official website (</a:t>
            </a:r>
            <a:r>
              <a:rPr lang="en-US" altLang="zh-CN" dirty="0" smtClean="0">
                <a:hlinkClick r:id="rId2"/>
              </a:rPr>
              <a:t>http://rust-</a:t>
            </a:r>
            <a:r>
              <a:rPr lang="en-US" altLang="zh-CN" dirty="0" err="1" smtClean="0">
                <a:hlinkClick r:id="rId2"/>
              </a:rPr>
              <a:t>lang.org</a:t>
            </a:r>
            <a:r>
              <a:rPr lang="en-US" altLang="zh-CN" dirty="0" smtClean="0"/>
              <a:t>):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“</a:t>
            </a:r>
            <a:r>
              <a:rPr lang="en-US" altLang="zh-CN" i="1" dirty="0" smtClean="0"/>
              <a:t>Rust</a:t>
            </a:r>
            <a:r>
              <a:rPr lang="en-US" altLang="zh-CN" i="1" dirty="0"/>
              <a:t> is a systems programming language that runs </a:t>
            </a:r>
            <a:r>
              <a:rPr lang="en-US" altLang="zh-CN" i="1" dirty="0" smtClean="0"/>
              <a:t> </a:t>
            </a:r>
          </a:p>
          <a:p>
            <a:pPr marL="0" indent="0">
              <a:buNone/>
            </a:pPr>
            <a:r>
              <a:rPr lang="en-US" altLang="zh-CN" i="1" dirty="0"/>
              <a:t> </a:t>
            </a:r>
            <a:r>
              <a:rPr lang="en-US" altLang="zh-CN" i="1" dirty="0" smtClean="0"/>
              <a:t> blazingly </a:t>
            </a:r>
            <a:r>
              <a:rPr lang="en-US" altLang="zh-CN" i="1" dirty="0"/>
              <a:t>fast, prevents nearly all </a:t>
            </a:r>
            <a:r>
              <a:rPr lang="en-US" altLang="zh-CN" i="1" dirty="0" err="1"/>
              <a:t>segfaults</a:t>
            </a:r>
            <a:r>
              <a:rPr lang="en-US" altLang="zh-CN" i="1" dirty="0"/>
              <a:t>, and </a:t>
            </a:r>
            <a:endParaRPr lang="en-US" altLang="zh-CN" i="1" dirty="0" smtClean="0"/>
          </a:p>
          <a:p>
            <a:pPr marL="0" indent="0">
              <a:buNone/>
            </a:pPr>
            <a:r>
              <a:rPr lang="en-US" altLang="zh-CN" i="1" dirty="0"/>
              <a:t> </a:t>
            </a:r>
            <a:r>
              <a:rPr lang="en-US" altLang="zh-CN" i="1" dirty="0" smtClean="0"/>
              <a:t> guarantees </a:t>
            </a:r>
            <a:r>
              <a:rPr lang="en-US" altLang="zh-CN" i="1" dirty="0"/>
              <a:t>thread safety. </a:t>
            </a:r>
            <a:r>
              <a:rPr lang="en-US" altLang="zh-CN" dirty="0" smtClean="0"/>
              <a:t>”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092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Enums</a:t>
            </a:r>
            <a:endParaRPr kumimoji="1"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First-class</a:t>
            </a:r>
          </a:p>
          <a:p>
            <a:pPr lvl="1"/>
            <a:r>
              <a:rPr kumimoji="1" lang="en-US" altLang="zh-CN" dirty="0" smtClean="0"/>
              <a:t>Instead of </a:t>
            </a:r>
            <a:r>
              <a:rPr kumimoji="1" lang="en-US" altLang="zh-CN" dirty="0" smtClean="0"/>
              <a:t>integers (C/C++)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r>
              <a:rPr kumimoji="1" lang="en-US" altLang="zh-CN" dirty="0" smtClean="0"/>
              <a:t>Structural</a:t>
            </a:r>
          </a:p>
          <a:p>
            <a:pPr lvl="1"/>
            <a:r>
              <a:rPr kumimoji="1" lang="en-US" altLang="zh-CN" dirty="0" smtClean="0"/>
              <a:t>Parameters</a:t>
            </a:r>
          </a:p>
          <a:p>
            <a:pPr lvl="1"/>
            <a:r>
              <a:rPr kumimoji="1" lang="en-US" altLang="zh-CN" dirty="0" smtClean="0"/>
              <a:t>Replacement of </a:t>
            </a:r>
            <a:r>
              <a:rPr kumimoji="1" lang="en-US" altLang="zh-CN" b="1" dirty="0" smtClean="0"/>
              <a:t>union</a:t>
            </a:r>
            <a:r>
              <a:rPr kumimoji="1" lang="en-US" altLang="zh-CN" dirty="0" smtClean="0"/>
              <a:t> in C/C++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852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Enums</a:t>
            </a:r>
            <a:endParaRPr kumimoji="1"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6623" y="1690689"/>
            <a:ext cx="66997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enum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RetInt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Fail(u32),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Succ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(u32)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endParaRPr kumimoji="1" lang="en-US" altLang="zh-CN" dirty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fn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foo_may_fail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kumimoji="1" lang="en-US" altLang="zh-CN" i="1" dirty="0" err="1" smtClean="0">
                <a:latin typeface="Menlo" charset="0"/>
                <a:ea typeface="Menlo" charset="0"/>
                <a:cs typeface="Menlo" charset="0"/>
              </a:rPr>
              <a:t>arg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u32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) -&gt;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RetInt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{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let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fail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false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let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err="1" smtClean="0">
                <a:latin typeface="Menlo" charset="0"/>
                <a:ea typeface="Menlo" charset="0"/>
                <a:cs typeface="Menlo" charset="0"/>
              </a:rPr>
              <a:t>errno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u32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let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result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u32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...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if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fail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RetInt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::Fail(</a:t>
            </a:r>
            <a:r>
              <a:rPr kumimoji="1" lang="en-US" altLang="zh-CN" i="1" dirty="0" err="1" smtClean="0">
                <a:latin typeface="Menlo" charset="0"/>
                <a:ea typeface="Menlo" charset="0"/>
                <a:cs typeface="Menlo" charset="0"/>
              </a:rPr>
              <a:t>errno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}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else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RetInt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::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Succ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result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}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}</a:t>
            </a:r>
            <a:endParaRPr kumimoji="1" lang="zh-CN" altLang="en-US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6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Enums</a:t>
            </a:r>
            <a:r>
              <a:rPr kumimoji="1" lang="en-US" altLang="zh-CN" dirty="0" smtClean="0"/>
              <a:t>: No </a:t>
            </a:r>
            <a:r>
              <a:rPr kumimoji="1" lang="en-US" altLang="zh-CN" dirty="0" smtClean="0"/>
              <a:t>Null </a:t>
            </a:r>
            <a:r>
              <a:rPr kumimoji="1" lang="en-US" altLang="zh-CN" dirty="0"/>
              <a:t>P</a:t>
            </a:r>
            <a:r>
              <a:rPr kumimoji="1" lang="en-US" altLang="zh-CN" dirty="0" smtClean="0"/>
              <a:t>ointers</a:t>
            </a:r>
            <a:endParaRPr kumimoji="1"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6623" y="1690689"/>
            <a:ext cx="66997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enum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std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::option::Option&lt;T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&gt; 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None,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Some(T)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endParaRPr kumimoji="1" lang="en-US" altLang="zh-CN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struct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SLStack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top: Option&lt;Box&lt;Slot&gt;&gt;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endParaRPr kumimoji="1" lang="en-US" altLang="zh-CN" dirty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struct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Slot 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data: Box&lt;u32&gt;,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prev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 Option&lt;Box&lt;Slot&gt;&gt;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015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Pattern Match</a:t>
            </a:r>
            <a:endParaRPr kumimoji="1"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2636" y="1690689"/>
            <a:ext cx="73987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let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x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= 5;</a:t>
            </a:r>
          </a:p>
          <a:p>
            <a:endParaRPr kumimoji="1" lang="en-US" altLang="zh-CN" dirty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match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x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1             =&gt;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println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!(“one”),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2             =&gt;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println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!(“two”),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3|4           =&gt;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println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!(“three or four”),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5 ... 10      =&gt;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println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!(“five to ten”),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e @ 11 ... 20 =&gt;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println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!(“{}”, e);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_             =&gt;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println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!(“others”),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}</a:t>
            </a:r>
            <a:endParaRPr kumimoji="1" lang="zh-CN" alt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4338" y="4941277"/>
            <a:ext cx="5752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 smtClean="0">
                <a:solidFill>
                  <a:schemeClr val="accent1"/>
                </a:solidFill>
              </a:rPr>
              <a:t>Compiler enforces the matching is complete</a:t>
            </a:r>
            <a:endParaRPr kumimoji="1" lang="zh-CN" altLang="en-US" sz="2400" i="1" dirty="0">
              <a:solidFill>
                <a:schemeClr val="accent1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529862" y="4237892"/>
            <a:ext cx="527538" cy="940777"/>
          </a:xfrm>
          <a:custGeom>
            <a:avLst/>
            <a:gdLst>
              <a:gd name="connsiteX0" fmla="*/ 339488 w 339488"/>
              <a:gd name="connsiteY0" fmla="*/ 931984 h 931984"/>
              <a:gd name="connsiteX1" fmla="*/ 22965 w 339488"/>
              <a:gd name="connsiteY1" fmla="*/ 633046 h 931984"/>
              <a:gd name="connsiteX2" fmla="*/ 49342 w 339488"/>
              <a:gd name="connsiteY2" fmla="*/ 0 h 931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488" h="931984">
                <a:moveTo>
                  <a:pt x="339488" y="931984"/>
                </a:moveTo>
                <a:cubicBezTo>
                  <a:pt x="205405" y="860180"/>
                  <a:pt x="71323" y="788377"/>
                  <a:pt x="22965" y="633046"/>
                </a:cubicBezTo>
                <a:cubicBezTo>
                  <a:pt x="-25393" y="477715"/>
                  <a:pt x="11974" y="238857"/>
                  <a:pt x="49342" y="0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861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Pattern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Match</a:t>
            </a:r>
            <a:endParaRPr kumimoji="1"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2950" y="1690689"/>
            <a:ext cx="7658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let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x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=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Dummy{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a: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2048,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b: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4096 };</a:t>
            </a:r>
            <a:endParaRPr kumimoji="1" lang="zh-CN" altLang="en-US" dirty="0" smtClean="0">
              <a:latin typeface="Menlo" charset="0"/>
              <a:ea typeface="Menlo" charset="0"/>
              <a:cs typeface="Menlo" charset="0"/>
            </a:endParaRPr>
          </a:p>
          <a:p>
            <a:endParaRPr kumimoji="1" lang="zh-CN" alt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match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x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{</a:t>
            </a:r>
            <a:endParaRPr kumimoji="1" lang="zh-CN" alt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  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Dummy{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a: </a:t>
            </a:r>
            <a:r>
              <a:rPr kumimoji="1" lang="en-US" altLang="zh-CN" i="1" dirty="0" err="1" smtClean="0">
                <a:latin typeface="Menlo" charset="0"/>
                <a:ea typeface="Menlo" charset="0"/>
                <a:cs typeface="Menlo" charset="0"/>
              </a:rPr>
              <a:t>va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,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b: </a:t>
            </a:r>
            <a:r>
              <a:rPr kumimoji="1" lang="en-US" altLang="zh-CN" i="1" dirty="0" err="1" smtClean="0">
                <a:latin typeface="Menlo" charset="0"/>
                <a:ea typeface="Menlo" charset="0"/>
                <a:cs typeface="Menlo" charset="0"/>
              </a:rPr>
              <a:t>vb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}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=&gt; </a:t>
            </a:r>
            <a:r>
              <a:rPr kumimoji="1" lang="en-US" altLang="zh-CN" i="1" dirty="0" err="1" smtClean="0">
                <a:latin typeface="Menlo" charset="0"/>
                <a:ea typeface="Menlo" charset="0"/>
                <a:cs typeface="Menlo" charset="0"/>
              </a:rPr>
              <a:t>va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+ </a:t>
            </a:r>
            <a:r>
              <a:rPr kumimoji="1" lang="en-US" altLang="zh-CN" i="1" dirty="0" err="1" smtClean="0">
                <a:latin typeface="Menlo" charset="0"/>
                <a:ea typeface="Menlo" charset="0"/>
                <a:cs typeface="Menlo" charset="0"/>
              </a:rPr>
              <a:t>vb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,</a:t>
            </a:r>
            <a:endParaRPr kumimoji="1" lang="zh-CN" alt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}</a:t>
            </a:r>
            <a:endParaRPr kumimoji="1" lang="en-US" altLang="zh-CN" dirty="0">
              <a:latin typeface="Menlo" charset="0"/>
              <a:ea typeface="Menlo" charset="0"/>
              <a:cs typeface="Menlo" charset="0"/>
            </a:endParaRPr>
          </a:p>
          <a:p>
            <a:endParaRPr kumimoji="1" lang="en-US" altLang="zh-CN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b="1" dirty="0">
                <a:latin typeface="Menlo" charset="0"/>
                <a:ea typeface="Menlo" charset="0"/>
                <a:cs typeface="Menlo" charset="0"/>
              </a:rPr>
              <a:t>m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atch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x {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Dummy{ a: </a:t>
            </a:r>
            <a:r>
              <a:rPr kumimoji="1" lang="en-US" altLang="zh-CN" i="1" dirty="0" err="1" smtClean="0">
                <a:latin typeface="Menlo" charset="0"/>
                <a:ea typeface="Menlo" charset="0"/>
                <a:cs typeface="Menlo" charset="0"/>
              </a:rPr>
              <a:t>va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, .. } =&gt;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println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!(“a={}”, </a:t>
            </a:r>
            <a:r>
              <a:rPr kumimoji="1" lang="en-US" altLang="zh-CN" i="1" dirty="0" err="1" smtClean="0">
                <a:latin typeface="Menlo" charset="0"/>
                <a:ea typeface="Menlo" charset="0"/>
                <a:cs typeface="Menlo" charset="0"/>
              </a:rPr>
              <a:t>va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}</a:t>
            </a:r>
            <a:endParaRPr kumimoji="1" lang="zh-CN" altLang="en-US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25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Pattern Match</a:t>
            </a:r>
            <a:endParaRPr kumimoji="1"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8650" y="1666878"/>
            <a:ext cx="78867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enum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RetInt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Fail(u32),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Succ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(u32)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endParaRPr kumimoji="1" lang="en-US" altLang="zh-CN" dirty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fn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foo_may_fail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kumimoji="1" lang="en-US" altLang="zh-CN" i="1" dirty="0" err="1" smtClean="0">
                <a:latin typeface="Menlo" charset="0"/>
                <a:ea typeface="Menlo" charset="0"/>
                <a:cs typeface="Menlo" charset="0"/>
              </a:rPr>
              <a:t>arg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u32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) -&gt;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RetInt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...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}</a:t>
            </a:r>
            <a:endParaRPr kumimoji="1" lang="en-US" altLang="zh-CN" dirty="0" smtClean="0">
              <a:latin typeface="Menlo" charset="0"/>
              <a:ea typeface="Menlo" charset="0"/>
              <a:cs typeface="Menlo" charset="0"/>
            </a:endParaRPr>
          </a:p>
          <a:p>
            <a:endParaRPr kumimoji="1" lang="en-US" altLang="zh-CN" dirty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fn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main() 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match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foo_may_fail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(2048) 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   Fail(</a:t>
            </a:r>
            <a:r>
              <a:rPr kumimoji="1" lang="en-US" altLang="zh-CN" i="1" dirty="0" err="1" smtClean="0">
                <a:latin typeface="Menlo" charset="0"/>
                <a:ea typeface="Menlo" charset="0"/>
                <a:cs typeface="Menlo" charset="0"/>
              </a:rPr>
              <a:t>errno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) =&gt;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println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!(“Failed w/ err={}”,         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                           </a:t>
            </a:r>
            <a:r>
              <a:rPr kumimoji="1" lang="en-US" altLang="zh-CN" i="1" dirty="0" err="1" smtClean="0">
                <a:latin typeface="Menlo" charset="0"/>
                <a:ea typeface="Menlo" charset="0"/>
                <a:cs typeface="Menlo" charset="0"/>
              </a:rPr>
              <a:t>errno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endParaRPr kumimoji="1" lang="en-US" altLang="zh-CN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Succ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result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) =&gt;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println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!(“Result={}”,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result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}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}</a:t>
            </a:r>
            <a:endParaRPr kumimoji="1" lang="zh-CN" altLang="en-US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25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Pattern Match</a:t>
            </a:r>
            <a:endParaRPr kumimoji="1"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6623" y="1690689"/>
            <a:ext cx="66997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enum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std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::option::Option&lt;T&gt; 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None,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Some(T)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endParaRPr kumimoji="1" lang="en-US" altLang="zh-CN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struct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SLStack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top: Option&lt;Box&lt;Slot&gt;&gt;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endParaRPr kumimoji="1" lang="en-US" altLang="zh-CN" dirty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b="1" dirty="0" err="1">
                <a:latin typeface="Menlo" charset="0"/>
                <a:ea typeface="Menlo" charset="0"/>
                <a:cs typeface="Menlo" charset="0"/>
              </a:rPr>
              <a:t>f</a:t>
            </a:r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n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is_empty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kumimoji="1" lang="en-US" altLang="zh-CN" i="1" dirty="0" err="1" smtClean="0">
                <a:latin typeface="Menlo" charset="0"/>
                <a:ea typeface="Menlo" charset="0"/>
                <a:cs typeface="Menlo" charset="0"/>
              </a:rPr>
              <a:t>stk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 &amp;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SLStack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) -&gt; </a:t>
            </a:r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bool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{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match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err="1" smtClean="0">
                <a:latin typeface="Menlo" charset="0"/>
                <a:ea typeface="Menlo" charset="0"/>
                <a:cs typeface="Menlo" charset="0"/>
              </a:rPr>
              <a:t>stk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.top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   None     =&gt;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true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   Some(..) =&gt;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false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}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}</a:t>
            </a:r>
            <a:endParaRPr kumimoji="1" lang="en-US" altLang="zh-CN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89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Generic</a:t>
            </a:r>
            <a:endParaRPr kumimoji="1"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6623" y="1690689"/>
            <a:ext cx="66997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struct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SLStack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top: Option&lt;Box&lt;Slot&gt;&gt;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endParaRPr kumimoji="1" lang="en-US" altLang="zh-CN" dirty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struct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Slot 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data: Box&lt;u32&gt;,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prev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 Option&lt;Box&lt;Slot&gt;&gt;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endParaRPr kumimoji="1" lang="en-US" altLang="zh-CN" dirty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b="1" dirty="0" err="1">
                <a:latin typeface="Menlo" charset="0"/>
                <a:ea typeface="Menlo" charset="0"/>
                <a:cs typeface="Menlo" charset="0"/>
              </a:rPr>
              <a:t>fn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err="1">
                <a:latin typeface="Menlo" charset="0"/>
                <a:ea typeface="Menlo" charset="0"/>
                <a:cs typeface="Menlo" charset="0"/>
              </a:rPr>
              <a:t>is_empty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kumimoji="1" lang="en-US" altLang="zh-CN" i="1" dirty="0" err="1">
                <a:latin typeface="Menlo" charset="0"/>
                <a:ea typeface="Menlo" charset="0"/>
                <a:cs typeface="Menlo" charset="0"/>
              </a:rPr>
              <a:t>stk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: &amp;</a:t>
            </a:r>
            <a:r>
              <a:rPr kumimoji="1" lang="en-US" altLang="zh-CN" dirty="0" err="1">
                <a:latin typeface="Menlo" charset="0"/>
                <a:ea typeface="Menlo" charset="0"/>
                <a:cs typeface="Menlo" charset="0"/>
              </a:rPr>
              <a:t>SLStack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) -&gt; </a:t>
            </a:r>
            <a:r>
              <a:rPr kumimoji="1" lang="en-US" altLang="zh-CN" b="1" dirty="0" err="1">
                <a:latin typeface="Menlo" charset="0"/>
                <a:ea typeface="Menlo" charset="0"/>
                <a:cs typeface="Menlo" charset="0"/>
              </a:rPr>
              <a:t>bool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kumimoji="1" lang="en-US" altLang="zh-CN" b="1" dirty="0">
                <a:latin typeface="Menlo" charset="0"/>
                <a:ea typeface="Menlo" charset="0"/>
                <a:cs typeface="Menlo" charset="0"/>
              </a:rPr>
              <a:t>match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err="1">
                <a:latin typeface="Menlo" charset="0"/>
                <a:ea typeface="Menlo" charset="0"/>
                <a:cs typeface="Menlo" charset="0"/>
              </a:rPr>
              <a:t>stk</a:t>
            </a:r>
            <a:r>
              <a:rPr kumimoji="1" lang="en-US" altLang="zh-CN" dirty="0" err="1">
                <a:latin typeface="Menlo" charset="0"/>
                <a:ea typeface="Menlo" charset="0"/>
                <a:cs typeface="Menlo" charset="0"/>
              </a:rPr>
              <a:t>.top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       None     =&gt; </a:t>
            </a:r>
            <a:r>
              <a:rPr kumimoji="1" lang="en-US" altLang="zh-CN" b="1" dirty="0">
                <a:latin typeface="Menlo" charset="0"/>
                <a:ea typeface="Menlo" charset="0"/>
                <a:cs typeface="Menlo" charset="0"/>
              </a:rPr>
              <a:t>true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       Some(..) =&gt; </a:t>
            </a:r>
            <a:r>
              <a:rPr kumimoji="1" lang="en-US" altLang="zh-CN" b="1" dirty="0">
                <a:latin typeface="Menlo" charset="0"/>
                <a:ea typeface="Menlo" charset="0"/>
                <a:cs typeface="Menlo" charset="0"/>
              </a:rPr>
              <a:t>false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   }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}</a:t>
            </a:r>
            <a:endParaRPr kumimoji="1" lang="en-US" altLang="zh-CN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6622" y="1690688"/>
            <a:ext cx="66997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struct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SLStack</a:t>
            </a:r>
            <a:r>
              <a:rPr kumimoji="1" lang="en-US" altLang="zh-CN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&lt;T&gt;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top: Option&lt;Box&lt;Slot</a:t>
            </a:r>
            <a:r>
              <a:rPr kumimoji="1" lang="en-US" altLang="zh-CN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&lt;T&gt;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&gt;&gt;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endParaRPr kumimoji="1" lang="en-US" altLang="zh-CN" dirty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struct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Slot</a:t>
            </a:r>
            <a:r>
              <a:rPr kumimoji="1" lang="en-US" altLang="zh-CN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&lt;T&gt;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data: Box&lt;</a:t>
            </a:r>
            <a:r>
              <a:rPr kumimoji="1" lang="en-US" altLang="zh-CN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&gt;,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prev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 Option&lt;Box&lt;Slot</a:t>
            </a:r>
            <a:r>
              <a:rPr kumimoji="1" lang="en-US" altLang="zh-CN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&lt;T&gt;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&gt;&gt;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endParaRPr kumimoji="1" lang="en-US" altLang="zh-CN" dirty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b="1" dirty="0" err="1">
                <a:latin typeface="Menlo" charset="0"/>
                <a:ea typeface="Menlo" charset="0"/>
                <a:cs typeface="Menlo" charset="0"/>
              </a:rPr>
              <a:t>fn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is_empty</a:t>
            </a:r>
            <a:r>
              <a:rPr kumimoji="1" lang="en-US" altLang="zh-CN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&lt;T&gt;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kumimoji="1" lang="en-US" altLang="zh-CN" i="1" dirty="0" err="1">
                <a:latin typeface="Menlo" charset="0"/>
                <a:ea typeface="Menlo" charset="0"/>
                <a:cs typeface="Menlo" charset="0"/>
              </a:rPr>
              <a:t>stk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: &amp;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SLStack</a:t>
            </a:r>
            <a:r>
              <a:rPr kumimoji="1" lang="en-US" altLang="zh-CN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&lt;T&gt;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) 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-&gt; </a:t>
            </a:r>
            <a:r>
              <a:rPr kumimoji="1" lang="en-US" altLang="zh-CN" b="1" dirty="0" err="1">
                <a:latin typeface="Menlo" charset="0"/>
                <a:ea typeface="Menlo" charset="0"/>
                <a:cs typeface="Menlo" charset="0"/>
              </a:rPr>
              <a:t>bool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kumimoji="1" lang="en-US" altLang="zh-CN" b="1" dirty="0">
                <a:latin typeface="Menlo" charset="0"/>
                <a:ea typeface="Menlo" charset="0"/>
                <a:cs typeface="Menlo" charset="0"/>
              </a:rPr>
              <a:t>match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err="1">
                <a:latin typeface="Menlo" charset="0"/>
                <a:ea typeface="Menlo" charset="0"/>
                <a:cs typeface="Menlo" charset="0"/>
              </a:rPr>
              <a:t>stk</a:t>
            </a:r>
            <a:r>
              <a:rPr kumimoji="1" lang="en-US" altLang="zh-CN" dirty="0" err="1">
                <a:latin typeface="Menlo" charset="0"/>
                <a:ea typeface="Menlo" charset="0"/>
                <a:cs typeface="Menlo" charset="0"/>
              </a:rPr>
              <a:t>.top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       None     =&gt; </a:t>
            </a:r>
            <a:r>
              <a:rPr kumimoji="1" lang="en-US" altLang="zh-CN" b="1" dirty="0">
                <a:latin typeface="Menlo" charset="0"/>
                <a:ea typeface="Menlo" charset="0"/>
                <a:cs typeface="Menlo" charset="0"/>
              </a:rPr>
              <a:t>true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       Some(..) =&gt; </a:t>
            </a:r>
            <a:r>
              <a:rPr kumimoji="1" lang="en-US" altLang="zh-CN" b="1" dirty="0">
                <a:latin typeface="Menlo" charset="0"/>
                <a:ea typeface="Menlo" charset="0"/>
                <a:cs typeface="Menlo" charset="0"/>
              </a:rPr>
              <a:t>false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   }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}</a:t>
            </a:r>
            <a:endParaRPr kumimoji="1" lang="en-US" altLang="zh-CN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3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Traits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More generic</a:t>
            </a:r>
          </a:p>
          <a:p>
            <a:endParaRPr kumimoji="1" lang="en-US" altLang="zh-CN" dirty="0"/>
          </a:p>
          <a:p>
            <a:r>
              <a:rPr kumimoji="1" lang="en-US" altLang="zh-CN" dirty="0" err="1"/>
              <a:t>Typeclass</a:t>
            </a:r>
            <a:r>
              <a:rPr kumimoji="1" lang="en-US" altLang="zh-CN" dirty="0"/>
              <a:t> in </a:t>
            </a:r>
            <a:r>
              <a:rPr kumimoji="1" lang="en-US" altLang="zh-CN" dirty="0" smtClean="0"/>
              <a:t>Haskell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684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Traits</a:t>
            </a:r>
            <a:endParaRPr kumimoji="1"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2998" y="1384858"/>
            <a:ext cx="669973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trait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Stack&lt;T&gt;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{</a:t>
            </a:r>
            <a:endParaRPr kumimoji="1" lang="zh-CN" alt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fn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new()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-&gt;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b="1" dirty="0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;</a:t>
            </a:r>
            <a:endParaRPr kumimoji="1" lang="zh-CN" alt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fn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is_empty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(&amp;</a:t>
            </a:r>
            <a:r>
              <a:rPr kumimoji="1" lang="en-US" altLang="zh-CN" b="1" dirty="0" smtClean="0">
                <a:solidFill>
                  <a:schemeClr val="accent6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)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-&gt;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bool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;</a:t>
            </a:r>
            <a:endParaRPr kumimoji="1" lang="zh-CN" alt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fn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push(&amp;</a:t>
            </a:r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mut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self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,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data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Box&lt;T&gt;);</a:t>
            </a:r>
            <a:endParaRPr kumimoji="1" lang="zh-CN" alt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   </a:t>
            </a:r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fn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pop(&amp;</a:t>
            </a:r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mut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self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)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-&gt;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Option&lt;Box&lt;T&gt;&gt;;</a:t>
            </a:r>
            <a:endParaRPr kumimoji="1" lang="zh-CN" alt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endParaRPr kumimoji="1" lang="en-US" altLang="zh-CN" dirty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impl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&lt;T&gt; Stack&lt;T&gt;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for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SLStack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&lt;T&gt; 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fn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new() -&gt; </a:t>
            </a:r>
            <a:r>
              <a:rPr kumimoji="1" lang="en-US" altLang="zh-CN" dirty="0" err="1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SLStack</a:t>
            </a:r>
            <a:r>
              <a:rPr kumimoji="1" lang="en-US" altLang="zh-CN" dirty="0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&lt;T&gt;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SLStack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{ top: None }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}</a:t>
            </a:r>
          </a:p>
          <a:p>
            <a:endParaRPr kumimoji="1" lang="en-US" altLang="zh-CN" dirty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</a:t>
            </a:r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fn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is_empty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(&amp;</a:t>
            </a:r>
            <a:r>
              <a:rPr kumimoji="1" lang="en-US" altLang="zh-CN" b="1" dirty="0" smtClean="0">
                <a:solidFill>
                  <a:schemeClr val="accent6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) -&gt; </a:t>
            </a:r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bool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kumimoji="1" lang="en-US" altLang="zh-CN" b="1" dirty="0">
                <a:latin typeface="Menlo" charset="0"/>
                <a:ea typeface="Menlo" charset="0"/>
                <a:cs typeface="Menlo" charset="0"/>
              </a:rPr>
              <a:t>match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self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.top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       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None     =&gt; </a:t>
            </a:r>
            <a:r>
              <a:rPr kumimoji="1" lang="en-US" altLang="zh-CN" b="1" dirty="0">
                <a:latin typeface="Menlo" charset="0"/>
                <a:ea typeface="Menlo" charset="0"/>
                <a:cs typeface="Menlo" charset="0"/>
              </a:rPr>
              <a:t>true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Some(..) =&gt; </a:t>
            </a:r>
            <a:r>
              <a:rPr kumimoji="1" lang="en-US" altLang="zh-CN" b="1" dirty="0">
                <a:latin typeface="Menlo" charset="0"/>
                <a:ea typeface="Menlo" charset="0"/>
                <a:cs typeface="Menlo" charset="0"/>
              </a:rPr>
              <a:t>false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   }</a:t>
            </a:r>
            <a:endParaRPr kumimoji="1" lang="en-US" altLang="zh-CN" dirty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}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5979" y="662201"/>
            <a:ext cx="3608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 smtClean="0">
                <a:solidFill>
                  <a:schemeClr val="accent1"/>
                </a:solidFill>
              </a:rPr>
              <a:t>Type implemented this trait</a:t>
            </a:r>
            <a:endParaRPr kumimoji="1" lang="zh-CN" altLang="en-US" sz="2400" i="1" dirty="0">
              <a:solidFill>
                <a:schemeClr val="accent1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848102" y="969931"/>
            <a:ext cx="668215" cy="747346"/>
          </a:xfrm>
          <a:custGeom>
            <a:avLst/>
            <a:gdLst>
              <a:gd name="connsiteX0" fmla="*/ 668215 w 668215"/>
              <a:gd name="connsiteY0" fmla="*/ 0 h 747346"/>
              <a:gd name="connsiteX1" fmla="*/ 184639 w 668215"/>
              <a:gd name="connsiteY1" fmla="*/ 237392 h 747346"/>
              <a:gd name="connsiteX2" fmla="*/ 0 w 668215"/>
              <a:gd name="connsiteY2" fmla="*/ 747346 h 74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8215" h="747346">
                <a:moveTo>
                  <a:pt x="668215" y="0"/>
                </a:moveTo>
                <a:cubicBezTo>
                  <a:pt x="482111" y="56417"/>
                  <a:pt x="296008" y="112834"/>
                  <a:pt x="184639" y="237392"/>
                </a:cubicBezTo>
                <a:cubicBezTo>
                  <a:pt x="73270" y="361950"/>
                  <a:pt x="36635" y="554648"/>
                  <a:pt x="0" y="747346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38794" y="1146752"/>
            <a:ext cx="30432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 smtClean="0">
                <a:solidFill>
                  <a:schemeClr val="accent6"/>
                </a:solidFill>
              </a:rPr>
              <a:t>Object of the type </a:t>
            </a:r>
          </a:p>
          <a:p>
            <a:r>
              <a:rPr kumimoji="1" lang="en-US" altLang="zh-CN" sz="2400" i="1" dirty="0" smtClean="0">
                <a:solidFill>
                  <a:schemeClr val="accent6"/>
                </a:solidFill>
              </a:rPr>
              <a:t>implementing this trait</a:t>
            </a:r>
            <a:endParaRPr kumimoji="1" lang="zh-CN" altLang="en-US" sz="2400" i="1" dirty="0">
              <a:solidFill>
                <a:schemeClr val="accent6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149604" y="1454831"/>
            <a:ext cx="1600200" cy="523438"/>
          </a:xfrm>
          <a:custGeom>
            <a:avLst/>
            <a:gdLst>
              <a:gd name="connsiteX0" fmla="*/ 1600200 w 1600200"/>
              <a:gd name="connsiteY0" fmla="*/ 39861 h 523438"/>
              <a:gd name="connsiteX1" fmla="*/ 958361 w 1600200"/>
              <a:gd name="connsiteY1" fmla="*/ 48653 h 523438"/>
              <a:gd name="connsiteX2" fmla="*/ 0 w 1600200"/>
              <a:gd name="connsiteY2" fmla="*/ 523438 h 52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23438">
                <a:moveTo>
                  <a:pt x="1600200" y="39861"/>
                </a:moveTo>
                <a:cubicBezTo>
                  <a:pt x="1412630" y="3959"/>
                  <a:pt x="1225061" y="-31943"/>
                  <a:pt x="958361" y="48653"/>
                </a:cubicBezTo>
                <a:cubicBezTo>
                  <a:pt x="691661" y="129249"/>
                  <a:pt x="345830" y="326343"/>
                  <a:pt x="0" y="523438"/>
                </a:cubicBezTo>
              </a:path>
            </a:pathLst>
          </a:custGeom>
          <a:noFill/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49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 brief history</a:t>
            </a:r>
            <a:endParaRPr kumimoji="1" lang="zh-CN" altLang="en-US" dirty="0"/>
          </a:p>
        </p:txBody>
      </p:sp>
      <p:sp>
        <p:nvSpPr>
          <p:cNvPr id="14" name="Shape 13"/>
          <p:cNvSpPr/>
          <p:nvPr/>
        </p:nvSpPr>
        <p:spPr>
          <a:xfrm rot="4396374">
            <a:off x="1665571" y="2277582"/>
            <a:ext cx="4197292" cy="2927088"/>
          </a:xfrm>
          <a:prstGeom prst="swooshArrow">
            <a:avLst>
              <a:gd name="adj1" fmla="val 16310"/>
              <a:gd name="adj2" fmla="val 3137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15" name="Oval 14"/>
          <p:cNvSpPr/>
          <p:nvPr/>
        </p:nvSpPr>
        <p:spPr>
          <a:xfrm>
            <a:off x="3096158" y="2566432"/>
            <a:ext cx="105994" cy="105994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Oval 15"/>
          <p:cNvSpPr/>
          <p:nvPr/>
        </p:nvSpPr>
        <p:spPr>
          <a:xfrm>
            <a:off x="3694640" y="3025905"/>
            <a:ext cx="105994" cy="105994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Oval 16"/>
          <p:cNvSpPr/>
          <p:nvPr/>
        </p:nvSpPr>
        <p:spPr>
          <a:xfrm>
            <a:off x="4232685" y="3563658"/>
            <a:ext cx="105994" cy="105994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 17"/>
          <p:cNvSpPr/>
          <p:nvPr/>
        </p:nvSpPr>
        <p:spPr>
          <a:xfrm>
            <a:off x="1384196" y="1310054"/>
            <a:ext cx="1978893" cy="777943"/>
          </a:xfrm>
          <a:custGeom>
            <a:avLst/>
            <a:gdLst>
              <a:gd name="connsiteX0" fmla="*/ 0 w 1978893"/>
              <a:gd name="connsiteY0" fmla="*/ 0 h 777943"/>
              <a:gd name="connsiteX1" fmla="*/ 1978893 w 1978893"/>
              <a:gd name="connsiteY1" fmla="*/ 0 h 777943"/>
              <a:gd name="connsiteX2" fmla="*/ 1978893 w 1978893"/>
              <a:gd name="connsiteY2" fmla="*/ 777943 h 777943"/>
              <a:gd name="connsiteX3" fmla="*/ 0 w 1978893"/>
              <a:gd name="connsiteY3" fmla="*/ 777943 h 777943"/>
              <a:gd name="connsiteX4" fmla="*/ 0 w 1978893"/>
              <a:gd name="connsiteY4" fmla="*/ 0 h 77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893" h="777943">
                <a:moveTo>
                  <a:pt x="0" y="0"/>
                </a:moveTo>
                <a:lnTo>
                  <a:pt x="1978893" y="0"/>
                </a:lnTo>
                <a:lnTo>
                  <a:pt x="1978893" y="777943"/>
                </a:lnTo>
                <a:lnTo>
                  <a:pt x="0" y="7779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590" tIns="21590" rIns="21590" bIns="21590" numCol="1" spcCol="1270" anchor="b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700" i="1" kern="1200" dirty="0" smtClean="0"/>
              <a:t>Pre-2009</a:t>
            </a:r>
          </a:p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700" kern="1200" dirty="0" err="1" smtClean="0"/>
              <a:t>Graydone</a:t>
            </a:r>
            <a:r>
              <a:rPr lang="en-US" altLang="zh-CN" sz="1700" kern="1200" baseline="0" dirty="0" smtClean="0"/>
              <a:t> Hoare</a:t>
            </a:r>
            <a:endParaRPr lang="zh-CN" altLang="en-US" sz="17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3431687" y="1984845"/>
            <a:ext cx="4960917" cy="777943"/>
          </a:xfrm>
          <a:custGeom>
            <a:avLst/>
            <a:gdLst>
              <a:gd name="connsiteX0" fmla="*/ 0 w 4960917"/>
              <a:gd name="connsiteY0" fmla="*/ 0 h 777943"/>
              <a:gd name="connsiteX1" fmla="*/ 4960917 w 4960917"/>
              <a:gd name="connsiteY1" fmla="*/ 0 h 777943"/>
              <a:gd name="connsiteX2" fmla="*/ 4960917 w 4960917"/>
              <a:gd name="connsiteY2" fmla="*/ 777943 h 777943"/>
              <a:gd name="connsiteX3" fmla="*/ 0 w 4960917"/>
              <a:gd name="connsiteY3" fmla="*/ 777943 h 777943"/>
              <a:gd name="connsiteX4" fmla="*/ 0 w 4960917"/>
              <a:gd name="connsiteY4" fmla="*/ 0 h 77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0917" h="777943">
                <a:moveTo>
                  <a:pt x="0" y="0"/>
                </a:moveTo>
                <a:lnTo>
                  <a:pt x="4960917" y="0"/>
                </a:lnTo>
                <a:lnTo>
                  <a:pt x="4960917" y="777943"/>
                </a:lnTo>
                <a:lnTo>
                  <a:pt x="0" y="7779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590" tIns="21590" rIns="21590" bIns="21590" numCol="1" spcCol="1270" anchor="ctr" anchorCtr="0">
            <a:noAutofit/>
          </a:bodyPr>
          <a:lstStyle/>
          <a:p>
            <a:pPr lvl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700" i="1" kern="1200" dirty="0" smtClean="0">
                <a:solidFill>
                  <a:srgbClr val="FF0000"/>
                </a:solidFill>
              </a:rPr>
              <a:t>terrible</a:t>
            </a:r>
            <a:r>
              <a:rPr lang="en-US" altLang="zh-CN" sz="1700" i="1" kern="1200" baseline="0" dirty="0" smtClean="0">
                <a:solidFill>
                  <a:srgbClr val="FF0000"/>
                </a:solidFill>
              </a:rPr>
              <a:t> memory leakages/bugs in Firefox</a:t>
            </a:r>
            <a:endParaRPr lang="zh-CN" altLang="en-US" sz="1700" i="1" kern="1200" dirty="0">
              <a:solidFill>
                <a:srgbClr val="FF0000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2329959" y="2886423"/>
            <a:ext cx="1253965" cy="777943"/>
          </a:xfrm>
          <a:custGeom>
            <a:avLst/>
            <a:gdLst>
              <a:gd name="connsiteX0" fmla="*/ 0 w 1253965"/>
              <a:gd name="connsiteY0" fmla="*/ 0 h 777943"/>
              <a:gd name="connsiteX1" fmla="*/ 1253965 w 1253965"/>
              <a:gd name="connsiteY1" fmla="*/ 0 h 777943"/>
              <a:gd name="connsiteX2" fmla="*/ 1253965 w 1253965"/>
              <a:gd name="connsiteY2" fmla="*/ 777943 h 777943"/>
              <a:gd name="connsiteX3" fmla="*/ 0 w 1253965"/>
              <a:gd name="connsiteY3" fmla="*/ 777943 h 777943"/>
              <a:gd name="connsiteX4" fmla="*/ 0 w 1253965"/>
              <a:gd name="connsiteY4" fmla="*/ 0 h 77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3965" h="777943">
                <a:moveTo>
                  <a:pt x="0" y="0"/>
                </a:moveTo>
                <a:lnTo>
                  <a:pt x="1253965" y="0"/>
                </a:lnTo>
                <a:lnTo>
                  <a:pt x="1253965" y="777943"/>
                </a:lnTo>
                <a:lnTo>
                  <a:pt x="0" y="7779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590" tIns="21590" rIns="21590" bIns="2159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700" i="1" kern="1200" dirty="0" smtClean="0"/>
              <a:t>2009</a:t>
            </a:r>
          </a:p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700" kern="1200" dirty="0" smtClean="0"/>
              <a:t>Mozilla Corp.</a:t>
            </a:r>
            <a:endParaRPr lang="zh-CN" altLang="en-US" sz="1700" kern="1200" dirty="0"/>
          </a:p>
        </p:txBody>
      </p:sp>
      <p:sp>
        <p:nvSpPr>
          <p:cNvPr id="21" name="Oval 20"/>
          <p:cNvSpPr/>
          <p:nvPr/>
        </p:nvSpPr>
        <p:spPr>
          <a:xfrm>
            <a:off x="4622045" y="4155381"/>
            <a:ext cx="105994" cy="105994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Freeform 21"/>
          <p:cNvSpPr/>
          <p:nvPr/>
        </p:nvSpPr>
        <p:spPr>
          <a:xfrm>
            <a:off x="4508339" y="3050344"/>
            <a:ext cx="3800391" cy="777943"/>
          </a:xfrm>
          <a:custGeom>
            <a:avLst/>
            <a:gdLst>
              <a:gd name="connsiteX0" fmla="*/ 0 w 2745318"/>
              <a:gd name="connsiteY0" fmla="*/ 0 h 777943"/>
              <a:gd name="connsiteX1" fmla="*/ 2745318 w 2745318"/>
              <a:gd name="connsiteY1" fmla="*/ 0 h 777943"/>
              <a:gd name="connsiteX2" fmla="*/ 2745318 w 2745318"/>
              <a:gd name="connsiteY2" fmla="*/ 777943 h 777943"/>
              <a:gd name="connsiteX3" fmla="*/ 0 w 2745318"/>
              <a:gd name="connsiteY3" fmla="*/ 777943 h 777943"/>
              <a:gd name="connsiteX4" fmla="*/ 0 w 2745318"/>
              <a:gd name="connsiteY4" fmla="*/ 0 h 77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5318" h="777943">
                <a:moveTo>
                  <a:pt x="0" y="0"/>
                </a:moveTo>
                <a:lnTo>
                  <a:pt x="2745318" y="0"/>
                </a:lnTo>
                <a:lnTo>
                  <a:pt x="2745318" y="777943"/>
                </a:lnTo>
                <a:lnTo>
                  <a:pt x="0" y="7779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590" tIns="21590" rIns="21590" bIns="2159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700" i="1" dirty="0" smtClean="0">
                <a:solidFill>
                  <a:schemeClr val="accent1"/>
                </a:solidFill>
              </a:rPr>
              <a:t>Experimental</a:t>
            </a:r>
            <a:r>
              <a:rPr lang="en-US" altLang="zh-CN" sz="1700" i="1" kern="1200" baseline="0" dirty="0" smtClean="0">
                <a:solidFill>
                  <a:schemeClr val="accent1"/>
                </a:solidFill>
              </a:rPr>
              <a:t> web browser layout engine: </a:t>
            </a:r>
            <a:endParaRPr lang="en-US" altLang="zh-CN" sz="1700" i="1" kern="1200" dirty="0" smtClean="0">
              <a:solidFill>
                <a:schemeClr val="accent1"/>
              </a:solidFill>
            </a:endParaRPr>
          </a:p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700" i="1" kern="1200" dirty="0" smtClean="0">
                <a:solidFill>
                  <a:schemeClr val="accent1"/>
                </a:solidFill>
              </a:rPr>
              <a:t>Servo</a:t>
            </a:r>
            <a:endParaRPr lang="zh-CN" altLang="en-US" sz="1700" i="1" kern="1200" dirty="0">
              <a:solidFill>
                <a:schemeClr val="accent1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2492738" y="3868526"/>
            <a:ext cx="1982048" cy="777943"/>
          </a:xfrm>
          <a:custGeom>
            <a:avLst/>
            <a:gdLst>
              <a:gd name="connsiteX0" fmla="*/ 0 w 1982048"/>
              <a:gd name="connsiteY0" fmla="*/ 0 h 777943"/>
              <a:gd name="connsiteX1" fmla="*/ 1982048 w 1982048"/>
              <a:gd name="connsiteY1" fmla="*/ 0 h 777943"/>
              <a:gd name="connsiteX2" fmla="*/ 1982048 w 1982048"/>
              <a:gd name="connsiteY2" fmla="*/ 777943 h 777943"/>
              <a:gd name="connsiteX3" fmla="*/ 0 w 1982048"/>
              <a:gd name="connsiteY3" fmla="*/ 777943 h 777943"/>
              <a:gd name="connsiteX4" fmla="*/ 0 w 1982048"/>
              <a:gd name="connsiteY4" fmla="*/ 0 h 77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2048" h="777943">
                <a:moveTo>
                  <a:pt x="0" y="0"/>
                </a:moveTo>
                <a:lnTo>
                  <a:pt x="1982048" y="0"/>
                </a:lnTo>
                <a:lnTo>
                  <a:pt x="1982048" y="777943"/>
                </a:lnTo>
                <a:lnTo>
                  <a:pt x="0" y="7779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590" tIns="21590" rIns="21590" bIns="2159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700" i="1" kern="1200" dirty="0" smtClean="0"/>
              <a:t>2013</a:t>
            </a:r>
          </a:p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700" kern="1200" dirty="0" smtClean="0"/>
              <a:t>Samsung</a:t>
            </a:r>
            <a:r>
              <a:rPr lang="en-US" altLang="zh-CN" sz="1700" kern="1200" baseline="0" dirty="0" smtClean="0"/>
              <a:t> Corp. Joined</a:t>
            </a:r>
            <a:endParaRPr lang="zh-CN" altLang="en-US" sz="1700" kern="1200" dirty="0"/>
          </a:p>
        </p:txBody>
      </p:sp>
      <p:sp>
        <p:nvSpPr>
          <p:cNvPr id="24" name="Freeform 23"/>
          <p:cNvSpPr/>
          <p:nvPr/>
        </p:nvSpPr>
        <p:spPr>
          <a:xfrm>
            <a:off x="4023208" y="5499540"/>
            <a:ext cx="2674180" cy="657249"/>
          </a:xfrm>
          <a:custGeom>
            <a:avLst/>
            <a:gdLst>
              <a:gd name="connsiteX0" fmla="*/ 0 w 2674180"/>
              <a:gd name="connsiteY0" fmla="*/ 0 h 777943"/>
              <a:gd name="connsiteX1" fmla="*/ 2674180 w 2674180"/>
              <a:gd name="connsiteY1" fmla="*/ 0 h 777943"/>
              <a:gd name="connsiteX2" fmla="*/ 2674180 w 2674180"/>
              <a:gd name="connsiteY2" fmla="*/ 777943 h 777943"/>
              <a:gd name="connsiteX3" fmla="*/ 0 w 2674180"/>
              <a:gd name="connsiteY3" fmla="*/ 777943 h 777943"/>
              <a:gd name="connsiteX4" fmla="*/ 0 w 2674180"/>
              <a:gd name="connsiteY4" fmla="*/ 0 h 77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4180" h="777943">
                <a:moveTo>
                  <a:pt x="0" y="0"/>
                </a:moveTo>
                <a:lnTo>
                  <a:pt x="2674180" y="0"/>
                </a:lnTo>
                <a:lnTo>
                  <a:pt x="2674180" y="777943"/>
                </a:lnTo>
                <a:lnTo>
                  <a:pt x="0" y="7779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590" tIns="21590" rIns="21590" bIns="21590" numCol="1" spcCol="1270" anchor="t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700" i="1" kern="1200" smtClean="0">
                <a:solidFill>
                  <a:schemeClr val="accent2"/>
                </a:solidFill>
              </a:rPr>
              <a:t>2015/05/15</a:t>
            </a:r>
            <a:endParaRPr lang="en-US" altLang="zh-CN" sz="1700" i="1" kern="1200" dirty="0" smtClean="0">
              <a:solidFill>
                <a:schemeClr val="accent2"/>
              </a:solidFill>
            </a:endParaRPr>
          </a:p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700" kern="1200" dirty="0" smtClean="0">
                <a:solidFill>
                  <a:schemeClr val="accent2"/>
                </a:solidFill>
              </a:rPr>
              <a:t>v1.0</a:t>
            </a:r>
            <a:r>
              <a:rPr lang="en-US" altLang="zh-CN" sz="1700" kern="1200" baseline="0" dirty="0" smtClean="0">
                <a:solidFill>
                  <a:schemeClr val="accent2"/>
                </a:solidFill>
              </a:rPr>
              <a:t> Stable Released!</a:t>
            </a:r>
            <a:endParaRPr lang="zh-CN" altLang="en-US" sz="1700" kern="1200" dirty="0">
              <a:solidFill>
                <a:schemeClr val="accent2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3552092" y="3180551"/>
            <a:ext cx="1424354" cy="1461787"/>
          </a:xfrm>
          <a:custGeom>
            <a:avLst/>
            <a:gdLst>
              <a:gd name="connsiteX0" fmla="*/ 0 w 1406770"/>
              <a:gd name="connsiteY0" fmla="*/ 90187 h 1743141"/>
              <a:gd name="connsiteX1" fmla="*/ 720970 w 1406770"/>
              <a:gd name="connsiteY1" fmla="*/ 63811 h 1743141"/>
              <a:gd name="connsiteX2" fmla="*/ 492370 w 1406770"/>
              <a:gd name="connsiteY2" fmla="*/ 811157 h 1743141"/>
              <a:gd name="connsiteX3" fmla="*/ 1362808 w 1406770"/>
              <a:gd name="connsiteY3" fmla="*/ 775987 h 1743141"/>
              <a:gd name="connsiteX4" fmla="*/ 1257300 w 1406770"/>
              <a:gd name="connsiteY4" fmla="*/ 1373864 h 1743141"/>
              <a:gd name="connsiteX5" fmla="*/ 1406770 w 1406770"/>
              <a:gd name="connsiteY5" fmla="*/ 1743141 h 1743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6770" h="1743141">
                <a:moveTo>
                  <a:pt x="0" y="90187"/>
                </a:moveTo>
                <a:cubicBezTo>
                  <a:pt x="319454" y="16918"/>
                  <a:pt x="638908" y="-56351"/>
                  <a:pt x="720970" y="63811"/>
                </a:cubicBezTo>
                <a:cubicBezTo>
                  <a:pt x="803032" y="183973"/>
                  <a:pt x="385397" y="692461"/>
                  <a:pt x="492370" y="811157"/>
                </a:cubicBezTo>
                <a:cubicBezTo>
                  <a:pt x="599343" y="929853"/>
                  <a:pt x="1235320" y="682203"/>
                  <a:pt x="1362808" y="775987"/>
                </a:cubicBezTo>
                <a:cubicBezTo>
                  <a:pt x="1490296" y="869772"/>
                  <a:pt x="1249973" y="1212672"/>
                  <a:pt x="1257300" y="1373864"/>
                </a:cubicBezTo>
                <a:cubicBezTo>
                  <a:pt x="1264627" y="1535056"/>
                  <a:pt x="1335698" y="1639098"/>
                  <a:pt x="1406770" y="1743141"/>
                </a:cubicBezTo>
              </a:path>
            </a:pathLst>
          </a:custGeom>
          <a:noFill/>
          <a:ln w="79375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388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2" grpId="0"/>
      <p:bldP spid="23" grpId="0"/>
      <p:bldP spid="24" grpId="0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Traits</a:t>
            </a:r>
            <a:endParaRPr kumimoji="1"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7710" y="1690689"/>
            <a:ext cx="71085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trait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Stack&lt;T&gt;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{</a:t>
            </a:r>
            <a:endParaRPr kumimoji="1" lang="zh-CN" alt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fn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new()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-&gt;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Self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;</a:t>
            </a:r>
            <a:endParaRPr kumimoji="1" lang="zh-CN" alt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fn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is_empty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(&amp;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self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)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-&gt;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bool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;</a:t>
            </a:r>
            <a:endParaRPr kumimoji="1" lang="zh-CN" alt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fn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push(&amp;</a:t>
            </a:r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mut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self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,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data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Box&lt;T&gt;);</a:t>
            </a:r>
            <a:endParaRPr kumimoji="1" lang="zh-CN" alt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   </a:t>
            </a:r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fn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pop(&amp;</a:t>
            </a:r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mut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self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)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-&gt;</a:t>
            </a:r>
            <a:r>
              <a:rPr kumimoji="1" lang="zh-CN" alt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Option&lt;Box&lt;T&gt;&gt;;</a:t>
            </a:r>
            <a:endParaRPr kumimoji="1" lang="zh-CN" alt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endParaRPr kumimoji="1" lang="en-US" altLang="zh-CN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fn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generic_push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&lt;T, </a:t>
            </a:r>
            <a:r>
              <a:rPr kumimoji="1" lang="en-US" altLang="zh-CN" dirty="0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S: Stack&lt;T&gt;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&gt;(</a:t>
            </a:r>
            <a:r>
              <a:rPr kumimoji="1" lang="en-US" altLang="zh-CN" i="1" dirty="0" err="1" smtClean="0">
                <a:latin typeface="Menlo" charset="0"/>
                <a:ea typeface="Menlo" charset="0"/>
                <a:cs typeface="Menlo" charset="0"/>
              </a:rPr>
              <a:t>stk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 &amp;</a:t>
            </a:r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mut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, </a:t>
            </a:r>
          </a:p>
          <a:p>
            <a:r>
              <a:rPr kumimoji="1" lang="en-US" altLang="zh-CN" i="1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                               data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 Box&lt;T&gt;) {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</a:t>
            </a:r>
            <a:r>
              <a:rPr kumimoji="1" lang="en-US" altLang="zh-CN" i="1" dirty="0" err="1" smtClean="0">
                <a:latin typeface="Menlo" charset="0"/>
                <a:ea typeface="Menlo" charset="0"/>
                <a:cs typeface="Menlo" charset="0"/>
              </a:rPr>
              <a:t>stk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.push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data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);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endParaRPr kumimoji="1" lang="en-US" altLang="zh-CN" dirty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fn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main() {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let </a:t>
            </a:r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mut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err="1" smtClean="0">
                <a:latin typeface="Menlo" charset="0"/>
                <a:ea typeface="Menlo" charset="0"/>
                <a:cs typeface="Menlo" charset="0"/>
              </a:rPr>
              <a:t>stk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SLStack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::&lt;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u32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&gt;::new();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b="1" dirty="0" smtClean="0">
                <a:latin typeface="Menlo" charset="0"/>
                <a:ea typeface="Menlo" charset="0"/>
                <a:cs typeface="Menlo" charset="0"/>
              </a:rPr>
              <a:t>let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data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= Box::new(2048);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generic_push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(&amp;</a:t>
            </a:r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mut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i="1" dirty="0" err="1" smtClean="0">
                <a:latin typeface="Menlo" charset="0"/>
                <a:ea typeface="Menlo" charset="0"/>
                <a:cs typeface="Menlo" charset="0"/>
              </a:rPr>
              <a:t>stk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kumimoji="1" lang="en-US" altLang="zh-CN" i="1" dirty="0" smtClean="0">
                <a:latin typeface="Menlo" charset="0"/>
                <a:ea typeface="Menlo" charset="0"/>
                <a:cs typeface="Menlo" charset="0"/>
              </a:rPr>
              <a:t>data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);</a:t>
            </a:r>
          </a:p>
          <a:p>
            <a:r>
              <a:rPr kumimoji="1" lang="en-US" altLang="zh-CN" dirty="0">
                <a:latin typeface="Menlo" charset="0"/>
                <a:ea typeface="Menlo" charset="0"/>
                <a:cs typeface="Menl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832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Traits</a:t>
            </a:r>
            <a:endParaRPr kumimoji="1"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1687354"/>
            <a:ext cx="807573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 smtClean="0">
                <a:latin typeface="Menlo" charset="0"/>
                <a:ea typeface="Menlo" charset="0"/>
                <a:cs typeface="Menlo" charset="0"/>
              </a:rPr>
              <a:t>trait 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Clone</a:t>
            </a:r>
            <a:r>
              <a:rPr kumimoji="1" lang="en-US" altLang="zh-CN" sz="16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{</a:t>
            </a:r>
          </a:p>
          <a:p>
            <a:r>
              <a:rPr kumimoji="1" lang="en-US" altLang="zh-CN" sz="16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sz="1600" b="1" dirty="0" err="1" smtClean="0">
                <a:latin typeface="Menlo" charset="0"/>
                <a:ea typeface="Menlo" charset="0"/>
                <a:cs typeface="Menlo" charset="0"/>
              </a:rPr>
              <a:t>fn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 clone(&amp;</a:t>
            </a:r>
            <a:r>
              <a:rPr kumimoji="1" lang="en-US" altLang="zh-CN" sz="1600" b="1" dirty="0" smtClean="0">
                <a:latin typeface="Menlo" charset="0"/>
                <a:ea typeface="Menlo" charset="0"/>
                <a:cs typeface="Menlo" charset="0"/>
              </a:rPr>
              <a:t>self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) -&gt; </a:t>
            </a:r>
            <a:r>
              <a:rPr kumimoji="1" lang="en-US" altLang="zh-CN" sz="1600" b="1" dirty="0" smtClean="0">
                <a:latin typeface="Menlo" charset="0"/>
                <a:ea typeface="Menlo" charset="0"/>
                <a:cs typeface="Menlo" charset="0"/>
              </a:rPr>
              <a:t>Self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endParaRPr kumimoji="1" lang="en-US" altLang="zh-CN" sz="1600" dirty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sz="1600" b="1" dirty="0" err="1" smtClean="0">
                <a:latin typeface="Menlo" charset="0"/>
                <a:ea typeface="Menlo" charset="0"/>
                <a:cs typeface="Menlo" charset="0"/>
              </a:rPr>
              <a:t>impl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&lt;T&gt; Clone </a:t>
            </a:r>
            <a:r>
              <a:rPr kumimoji="1" lang="en-US" altLang="zh-CN" sz="1600" b="1" dirty="0" smtClean="0">
                <a:latin typeface="Menlo" charset="0"/>
                <a:ea typeface="Menlo" charset="0"/>
                <a:cs typeface="Menlo" charset="0"/>
              </a:rPr>
              <a:t>for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600" dirty="0" err="1" smtClean="0">
                <a:latin typeface="Menlo" charset="0"/>
                <a:ea typeface="Menlo" charset="0"/>
                <a:cs typeface="Menlo" charset="0"/>
              </a:rPr>
              <a:t>SLStack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&lt;T&gt; {</a:t>
            </a:r>
          </a:p>
          <a:p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    ...</a:t>
            </a:r>
          </a:p>
          <a:p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endParaRPr kumimoji="1" lang="en-US" altLang="zh-CN" sz="16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sz="1600" b="1" dirty="0" err="1" smtClean="0">
                <a:latin typeface="Menlo" charset="0"/>
                <a:ea typeface="Menlo" charset="0"/>
                <a:cs typeface="Menlo" charset="0"/>
              </a:rPr>
              <a:t>fn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600" dirty="0" err="1" smtClean="0">
                <a:latin typeface="Menlo" charset="0"/>
                <a:ea typeface="Menlo" charset="0"/>
                <a:cs typeface="Menlo" charset="0"/>
              </a:rPr>
              <a:t>immut_push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&lt;T,</a:t>
            </a:r>
            <a:r>
              <a:rPr kumimoji="1" lang="en-US" altLang="zh-CN" sz="1600" dirty="0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 S: Stack&lt;T&gt;+Clone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&gt;(</a:t>
            </a:r>
            <a:r>
              <a:rPr kumimoji="1" lang="en-US" altLang="zh-CN" sz="1600" i="1" dirty="0" err="1" smtClean="0">
                <a:latin typeface="Menlo" charset="0"/>
                <a:ea typeface="Menlo" charset="0"/>
                <a:cs typeface="Menlo" charset="0"/>
              </a:rPr>
              <a:t>stk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: &amp;</a:t>
            </a:r>
            <a:r>
              <a:rPr kumimoji="1" lang="en-US" altLang="zh-CN" sz="1600" dirty="0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kumimoji="1" lang="en-US" altLang="zh-CN" sz="1600" i="1" dirty="0" smtClean="0">
                <a:latin typeface="Menlo" charset="0"/>
                <a:ea typeface="Menlo" charset="0"/>
                <a:cs typeface="Menlo" charset="0"/>
              </a:rPr>
              <a:t>data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: Box&lt;T&gt;) -&gt; S {</a:t>
            </a:r>
          </a:p>
          <a:p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    </a:t>
            </a:r>
            <a:r>
              <a:rPr kumimoji="1" lang="en-US" altLang="zh-CN" sz="1600" b="1" dirty="0" smtClean="0">
                <a:latin typeface="Menlo" charset="0"/>
                <a:ea typeface="Menlo" charset="0"/>
                <a:cs typeface="Menlo" charset="0"/>
              </a:rPr>
              <a:t>let </a:t>
            </a:r>
            <a:r>
              <a:rPr kumimoji="1" lang="en-US" altLang="zh-CN" sz="1600" b="1" dirty="0" err="1" smtClean="0">
                <a:latin typeface="Menlo" charset="0"/>
                <a:ea typeface="Menlo" charset="0"/>
                <a:cs typeface="Menlo" charset="0"/>
              </a:rPr>
              <a:t>mut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600" i="1" dirty="0" smtClean="0">
                <a:latin typeface="Menlo" charset="0"/>
                <a:ea typeface="Menlo" charset="0"/>
                <a:cs typeface="Menlo" charset="0"/>
              </a:rPr>
              <a:t>dup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kumimoji="1" lang="en-US" altLang="zh-CN" sz="1600" i="1" dirty="0" err="1" smtClean="0">
                <a:latin typeface="Menlo" charset="0"/>
                <a:ea typeface="Menlo" charset="0"/>
                <a:cs typeface="Menlo" charset="0"/>
              </a:rPr>
              <a:t>stk</a:t>
            </a:r>
            <a:r>
              <a:rPr kumimoji="1" lang="en-US" altLang="zh-CN" sz="1600" dirty="0" err="1" smtClean="0">
                <a:latin typeface="Menlo" charset="0"/>
                <a:ea typeface="Menlo" charset="0"/>
                <a:cs typeface="Menlo" charset="0"/>
              </a:rPr>
              <a:t>.clone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();</a:t>
            </a:r>
          </a:p>
          <a:p>
            <a:r>
              <a:rPr kumimoji="1" lang="en-US" altLang="zh-CN" sz="16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sz="1600" i="1" dirty="0" err="1" smtClean="0">
                <a:latin typeface="Menlo" charset="0"/>
                <a:ea typeface="Menlo" charset="0"/>
                <a:cs typeface="Menlo" charset="0"/>
              </a:rPr>
              <a:t>dup</a:t>
            </a:r>
            <a:r>
              <a:rPr kumimoji="1" lang="en-US" altLang="zh-CN" sz="1600" dirty="0" err="1" smtClean="0">
                <a:latin typeface="Menlo" charset="0"/>
                <a:ea typeface="Menlo" charset="0"/>
                <a:cs typeface="Menlo" charset="0"/>
              </a:rPr>
              <a:t>.push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kumimoji="1" lang="en-US" altLang="zh-CN" sz="1600" i="1" dirty="0" smtClean="0">
                <a:latin typeface="Menlo" charset="0"/>
                <a:ea typeface="Menlo" charset="0"/>
                <a:cs typeface="Menlo" charset="0"/>
              </a:rPr>
              <a:t>data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);</a:t>
            </a:r>
          </a:p>
          <a:p>
            <a:r>
              <a:rPr kumimoji="1" lang="en-US" altLang="zh-CN" sz="16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sz="1600" i="1" dirty="0" smtClean="0">
                <a:latin typeface="Menlo" charset="0"/>
                <a:ea typeface="Menlo" charset="0"/>
                <a:cs typeface="Menlo" charset="0"/>
              </a:rPr>
              <a:t>dup</a:t>
            </a:r>
          </a:p>
          <a:p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endParaRPr kumimoji="1" lang="en-US" altLang="zh-CN" sz="1600" dirty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sz="1600" b="1" dirty="0" err="1" smtClean="0">
                <a:latin typeface="Menlo" charset="0"/>
                <a:ea typeface="Menlo" charset="0"/>
                <a:cs typeface="Menlo" charset="0"/>
              </a:rPr>
              <a:t>fn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 main() {</a:t>
            </a:r>
          </a:p>
          <a:p>
            <a:r>
              <a:rPr kumimoji="1" lang="en-US" altLang="zh-CN" sz="16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sz="1600" b="1" dirty="0" smtClean="0">
                <a:latin typeface="Menlo" charset="0"/>
                <a:ea typeface="Menlo" charset="0"/>
                <a:cs typeface="Menlo" charset="0"/>
              </a:rPr>
              <a:t>let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600" i="1" dirty="0" err="1" smtClean="0">
                <a:latin typeface="Menlo" charset="0"/>
                <a:ea typeface="Menlo" charset="0"/>
                <a:cs typeface="Menlo" charset="0"/>
              </a:rPr>
              <a:t>stk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kumimoji="1" lang="en-US" altLang="zh-CN" sz="1600" dirty="0" err="1" smtClean="0">
                <a:latin typeface="Menlo" charset="0"/>
                <a:ea typeface="Menlo" charset="0"/>
                <a:cs typeface="Menlo" charset="0"/>
              </a:rPr>
              <a:t>SLStack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::&lt;u32&gt;::new();</a:t>
            </a:r>
          </a:p>
          <a:p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    </a:t>
            </a:r>
            <a:r>
              <a:rPr kumimoji="1" lang="en-US" altLang="zh-CN" sz="1600" b="1" dirty="0" smtClean="0">
                <a:latin typeface="Menlo" charset="0"/>
                <a:ea typeface="Menlo" charset="0"/>
                <a:cs typeface="Menlo" charset="0"/>
              </a:rPr>
              <a:t>let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600" i="1" dirty="0" smtClean="0">
                <a:latin typeface="Menlo" charset="0"/>
                <a:ea typeface="Menlo" charset="0"/>
                <a:cs typeface="Menlo" charset="0"/>
              </a:rPr>
              <a:t>data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 = Box::new(2048);</a:t>
            </a:r>
          </a:p>
          <a:p>
            <a:r>
              <a:rPr kumimoji="1" lang="en-US" altLang="zh-CN" sz="16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kumimoji="1" lang="en-US" altLang="zh-CN" sz="1600" b="1" dirty="0" smtClean="0">
                <a:latin typeface="Menlo" charset="0"/>
                <a:ea typeface="Menlo" charset="0"/>
                <a:cs typeface="Menlo" charset="0"/>
              </a:rPr>
              <a:t>let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600" i="1" dirty="0" err="1" smtClean="0">
                <a:latin typeface="Menlo" charset="0"/>
                <a:ea typeface="Menlo" charset="0"/>
                <a:cs typeface="Menlo" charset="0"/>
              </a:rPr>
              <a:t>stk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kumimoji="1" lang="en-US" altLang="zh-CN" sz="1600" dirty="0" err="1" smtClean="0">
                <a:latin typeface="Menlo" charset="0"/>
                <a:ea typeface="Menlo" charset="0"/>
                <a:cs typeface="Menlo" charset="0"/>
              </a:rPr>
              <a:t>immut_push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(&amp;</a:t>
            </a:r>
            <a:r>
              <a:rPr kumimoji="1" lang="en-US" altLang="zh-CN" sz="1600" i="1" dirty="0" err="1" smtClean="0">
                <a:latin typeface="Menlo" charset="0"/>
                <a:ea typeface="Menlo" charset="0"/>
                <a:cs typeface="Menlo" charset="0"/>
              </a:rPr>
              <a:t>stk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kumimoji="1" lang="en-US" altLang="zh-CN" sz="1600" i="1" dirty="0" smtClean="0">
                <a:latin typeface="Menlo" charset="0"/>
                <a:ea typeface="Menlo" charset="0"/>
                <a:cs typeface="Menlo" charset="0"/>
              </a:rPr>
              <a:t>data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);</a:t>
            </a:r>
          </a:p>
          <a:p>
            <a:r>
              <a:rPr kumimoji="1" lang="en-US" altLang="zh-CN" sz="1600" dirty="0">
                <a:latin typeface="Menlo" charset="0"/>
                <a:ea typeface="Menlo" charset="0"/>
                <a:cs typeface="Menl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601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Tests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Rust provides a </a:t>
            </a:r>
            <a:r>
              <a:rPr kumimoji="1" lang="en-US" altLang="zh-CN" dirty="0" err="1" smtClean="0"/>
              <a:t>builtin</a:t>
            </a:r>
            <a:r>
              <a:rPr kumimoji="1" lang="en-US" altLang="zh-CN" dirty="0" smtClean="0"/>
              <a:t> test system.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7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Tests</a:t>
            </a:r>
            <a:endParaRPr kumimoji="1"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1733215"/>
            <a:ext cx="80757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#[test]</a:t>
            </a:r>
          </a:p>
          <a:p>
            <a:r>
              <a:rPr kumimoji="1" lang="en-US" altLang="zh-CN" sz="1600" b="1" dirty="0" err="1" smtClean="0">
                <a:latin typeface="Menlo" charset="0"/>
                <a:ea typeface="Menlo" charset="0"/>
                <a:cs typeface="Menlo" charset="0"/>
              </a:rPr>
              <a:t>fn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600" dirty="0" err="1">
                <a:latin typeface="Menlo" charset="0"/>
                <a:ea typeface="Menlo" charset="0"/>
                <a:cs typeface="Menlo" charset="0"/>
              </a:rPr>
              <a:t>test_pop_empty_stack</a:t>
            </a:r>
            <a:r>
              <a:rPr kumimoji="1" lang="en-US" altLang="zh-CN" sz="1600" dirty="0">
                <a:latin typeface="Menlo" charset="0"/>
                <a:ea typeface="Menlo" charset="0"/>
                <a:cs typeface="Menlo" charset="0"/>
              </a:rPr>
              <a:t>() {</a:t>
            </a:r>
          </a:p>
          <a:p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    </a:t>
            </a:r>
            <a:r>
              <a:rPr kumimoji="1" lang="en-US" altLang="zh-CN" sz="1600" b="1" dirty="0" smtClean="0">
                <a:latin typeface="Menlo" charset="0"/>
                <a:ea typeface="Menlo" charset="0"/>
                <a:cs typeface="Menlo" charset="0"/>
              </a:rPr>
              <a:t>let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600" i="1" dirty="0" err="1" smtClean="0">
                <a:latin typeface="Menlo" charset="0"/>
                <a:ea typeface="Menlo" charset="0"/>
                <a:cs typeface="Menlo" charset="0"/>
              </a:rPr>
              <a:t>stk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kumimoji="1" lang="en-US" altLang="zh-CN" sz="1600" dirty="0" err="1" smtClean="0">
                <a:latin typeface="Menlo" charset="0"/>
                <a:ea typeface="Menlo" charset="0"/>
                <a:cs typeface="Menlo" charset="0"/>
              </a:rPr>
              <a:t>SLStack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::&lt;</a:t>
            </a:r>
            <a:r>
              <a:rPr kumimoji="1" lang="en-US" altLang="zh-CN" sz="1600" b="1" dirty="0" smtClean="0">
                <a:latin typeface="Menlo" charset="0"/>
                <a:ea typeface="Menlo" charset="0"/>
                <a:cs typeface="Menlo" charset="0"/>
              </a:rPr>
              <a:t>u32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&gt;::new();</a:t>
            </a:r>
          </a:p>
          <a:p>
            <a:r>
              <a:rPr kumimoji="1" lang="en-US" altLang="zh-CN" sz="16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   assert!(</a:t>
            </a:r>
            <a:r>
              <a:rPr kumimoji="1" lang="en-US" altLang="zh-CN" sz="1600" i="1" dirty="0" err="1" smtClean="0">
                <a:latin typeface="Menlo" charset="0"/>
                <a:ea typeface="Menlo" charset="0"/>
                <a:cs typeface="Menlo" charset="0"/>
              </a:rPr>
              <a:t>stk</a:t>
            </a:r>
            <a:r>
              <a:rPr kumimoji="1" lang="en-US" altLang="zh-CN" sz="1600" dirty="0" err="1" smtClean="0">
                <a:latin typeface="Menlo" charset="0"/>
                <a:ea typeface="Menlo" charset="0"/>
                <a:cs typeface="Menlo" charset="0"/>
              </a:rPr>
              <a:t>.pop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() == None);       </a:t>
            </a:r>
            <a:endParaRPr kumimoji="1" lang="en-US" altLang="zh-CN" sz="1600" dirty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}</a:t>
            </a:r>
            <a:endParaRPr kumimoji="1" lang="en-US" altLang="zh-CN" sz="1600" dirty="0">
              <a:latin typeface="Menlo" charset="0"/>
              <a:ea typeface="Menlo" charset="0"/>
              <a:cs typeface="Menlo" charset="0"/>
            </a:endParaRPr>
          </a:p>
          <a:p>
            <a:endParaRPr kumimoji="1" lang="en-US" altLang="zh-CN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16923" y="1274885"/>
            <a:ext cx="2515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 smtClean="0">
                <a:solidFill>
                  <a:schemeClr val="accent1"/>
                </a:solidFill>
              </a:rPr>
              <a:t>Testing annotation</a:t>
            </a:r>
            <a:endParaRPr kumimoji="1" lang="zh-CN" altLang="en-US" sz="2400" i="1" dirty="0">
              <a:solidFill>
                <a:schemeClr val="accent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556238" y="1477108"/>
            <a:ext cx="1907931" cy="263769"/>
          </a:xfrm>
          <a:custGeom>
            <a:avLst/>
            <a:gdLst>
              <a:gd name="connsiteX0" fmla="*/ 1907931 w 1907931"/>
              <a:gd name="connsiteY0" fmla="*/ 0 h 263769"/>
              <a:gd name="connsiteX1" fmla="*/ 861647 w 1907931"/>
              <a:gd name="connsiteY1" fmla="*/ 26377 h 263769"/>
              <a:gd name="connsiteX2" fmla="*/ 0 w 1907931"/>
              <a:gd name="connsiteY2" fmla="*/ 263769 h 26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7931" h="263769">
                <a:moveTo>
                  <a:pt x="1907931" y="0"/>
                </a:moveTo>
                <a:lnTo>
                  <a:pt x="861647" y="26377"/>
                </a:lnTo>
                <a:cubicBezTo>
                  <a:pt x="543658" y="70339"/>
                  <a:pt x="271829" y="167054"/>
                  <a:pt x="0" y="263769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3494406"/>
            <a:ext cx="77064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$ </a:t>
            </a:r>
            <a:r>
              <a:rPr kumimoji="1" lang="en-US" altLang="zh-CN" b="1" i="1" dirty="0" err="1" smtClean="0"/>
              <a:t>rustc</a:t>
            </a:r>
            <a:r>
              <a:rPr kumimoji="1" lang="en-US" altLang="zh-CN" b="1" i="1" dirty="0" smtClean="0"/>
              <a:t> --test </a:t>
            </a:r>
            <a:r>
              <a:rPr kumimoji="1" lang="en-US" altLang="zh-CN" b="1" i="1" dirty="0" err="1" smtClean="0"/>
              <a:t>slstack.rs</a:t>
            </a:r>
            <a:r>
              <a:rPr kumimoji="1" lang="en-US" altLang="zh-CN" b="1" i="1" dirty="0" smtClean="0"/>
              <a:t>; ./</a:t>
            </a:r>
            <a:r>
              <a:rPr kumimoji="1" lang="en-US" altLang="zh-CN" b="1" i="1" dirty="0" err="1" smtClean="0"/>
              <a:t>slstack</a:t>
            </a:r>
            <a:endParaRPr kumimoji="1" lang="en-US" altLang="zh-CN" b="1" i="1" dirty="0" smtClean="0"/>
          </a:p>
          <a:p>
            <a:r>
              <a:rPr kumimoji="1" lang="en-US" altLang="zh-CN" dirty="0" smtClean="0"/>
              <a:t>running 1 test</a:t>
            </a:r>
          </a:p>
          <a:p>
            <a:r>
              <a:rPr kumimoji="1" lang="en-US" altLang="zh-CN" dirty="0" smtClean="0"/>
              <a:t>test </a:t>
            </a:r>
            <a:r>
              <a:rPr kumimoji="1" lang="en-US" altLang="zh-CN" dirty="0" err="1" smtClean="0"/>
              <a:t>test_pop_empty_stack</a:t>
            </a:r>
            <a:r>
              <a:rPr kumimoji="1" lang="en-US" altLang="zh-CN" dirty="0" smtClean="0"/>
              <a:t> … 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ok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test result: 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ok</a:t>
            </a:r>
            <a:r>
              <a:rPr kumimoji="1" lang="en-US" altLang="zh-CN" dirty="0" smtClean="0"/>
              <a:t>. 1 passed; 0 failed; 0 ignored; 0 measured</a:t>
            </a:r>
          </a:p>
          <a:p>
            <a:endParaRPr kumimoji="1"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8650" y="3145346"/>
            <a:ext cx="900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accent6"/>
                </a:solidFill>
              </a:rPr>
              <a:t>Passed</a:t>
            </a:r>
            <a:endParaRPr kumimoji="1" lang="zh-CN" alt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32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Tests</a:t>
            </a:r>
            <a:endParaRPr kumimoji="1"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1733215"/>
            <a:ext cx="80757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#[test]</a:t>
            </a:r>
          </a:p>
          <a:p>
            <a:r>
              <a:rPr kumimoji="1" lang="en-US" altLang="zh-CN" sz="1600" b="1" dirty="0" err="1" smtClean="0">
                <a:latin typeface="Menlo" charset="0"/>
                <a:ea typeface="Menlo" charset="0"/>
                <a:cs typeface="Menlo" charset="0"/>
              </a:rPr>
              <a:t>fn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600" dirty="0" err="1">
                <a:latin typeface="Menlo" charset="0"/>
                <a:ea typeface="Menlo" charset="0"/>
                <a:cs typeface="Menlo" charset="0"/>
              </a:rPr>
              <a:t>test_pop_empty_stack</a:t>
            </a:r>
            <a:r>
              <a:rPr kumimoji="1" lang="en-US" altLang="zh-CN" sz="1600" dirty="0">
                <a:latin typeface="Menlo" charset="0"/>
                <a:ea typeface="Menlo" charset="0"/>
                <a:cs typeface="Menlo" charset="0"/>
              </a:rPr>
              <a:t>() {</a:t>
            </a:r>
          </a:p>
          <a:p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    </a:t>
            </a:r>
            <a:r>
              <a:rPr kumimoji="1" lang="en-US" altLang="zh-CN" sz="1600" b="1" dirty="0" smtClean="0">
                <a:latin typeface="Menlo" charset="0"/>
                <a:ea typeface="Menlo" charset="0"/>
                <a:cs typeface="Menlo" charset="0"/>
              </a:rPr>
              <a:t>let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600" i="1" dirty="0" err="1" smtClean="0">
                <a:latin typeface="Menlo" charset="0"/>
                <a:ea typeface="Menlo" charset="0"/>
                <a:cs typeface="Menlo" charset="0"/>
              </a:rPr>
              <a:t>stk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kumimoji="1" lang="en-US" altLang="zh-CN" sz="1600" dirty="0" err="1" smtClean="0">
                <a:latin typeface="Menlo" charset="0"/>
                <a:ea typeface="Menlo" charset="0"/>
                <a:cs typeface="Menlo" charset="0"/>
              </a:rPr>
              <a:t>SLStack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::&lt;</a:t>
            </a:r>
            <a:r>
              <a:rPr kumimoji="1" lang="en-US" altLang="zh-CN" sz="1600" b="1" dirty="0" smtClean="0">
                <a:latin typeface="Menlo" charset="0"/>
                <a:ea typeface="Menlo" charset="0"/>
                <a:cs typeface="Menlo" charset="0"/>
              </a:rPr>
              <a:t>u32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&gt;::new();</a:t>
            </a:r>
          </a:p>
          <a:p>
            <a:r>
              <a:rPr kumimoji="1" lang="en-US" altLang="zh-CN" sz="16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   assert!(</a:t>
            </a:r>
            <a:r>
              <a:rPr kumimoji="1" lang="en-US" altLang="zh-CN" sz="1600" i="1" dirty="0" err="1" smtClean="0">
                <a:latin typeface="Menlo" charset="0"/>
                <a:ea typeface="Menlo" charset="0"/>
                <a:cs typeface="Menlo" charset="0"/>
              </a:rPr>
              <a:t>stk</a:t>
            </a:r>
            <a:r>
              <a:rPr kumimoji="1" lang="en-US" altLang="zh-CN" sz="1600" dirty="0" err="1" smtClean="0">
                <a:latin typeface="Menlo" charset="0"/>
                <a:ea typeface="Menlo" charset="0"/>
                <a:cs typeface="Menlo" charset="0"/>
              </a:rPr>
              <a:t>.pop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() == None);       </a:t>
            </a:r>
            <a:endParaRPr kumimoji="1" lang="en-US" altLang="zh-CN" sz="1600" dirty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}</a:t>
            </a:r>
            <a:endParaRPr kumimoji="1" lang="en-US" altLang="zh-CN" sz="1600" dirty="0">
              <a:latin typeface="Menlo" charset="0"/>
              <a:ea typeface="Menlo" charset="0"/>
              <a:cs typeface="Menlo" charset="0"/>
            </a:endParaRPr>
          </a:p>
          <a:p>
            <a:endParaRPr kumimoji="1" lang="en-US" altLang="zh-CN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16923" y="1274885"/>
            <a:ext cx="2515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 smtClean="0">
                <a:solidFill>
                  <a:schemeClr val="accent1"/>
                </a:solidFill>
              </a:rPr>
              <a:t>Testing annotation</a:t>
            </a:r>
            <a:endParaRPr kumimoji="1" lang="zh-CN" altLang="en-US" sz="2400" i="1" dirty="0">
              <a:solidFill>
                <a:schemeClr val="accent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556238" y="1477108"/>
            <a:ext cx="1907931" cy="263769"/>
          </a:xfrm>
          <a:custGeom>
            <a:avLst/>
            <a:gdLst>
              <a:gd name="connsiteX0" fmla="*/ 1907931 w 1907931"/>
              <a:gd name="connsiteY0" fmla="*/ 0 h 263769"/>
              <a:gd name="connsiteX1" fmla="*/ 861647 w 1907931"/>
              <a:gd name="connsiteY1" fmla="*/ 26377 h 263769"/>
              <a:gd name="connsiteX2" fmla="*/ 0 w 1907931"/>
              <a:gd name="connsiteY2" fmla="*/ 263769 h 26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7931" h="263769">
                <a:moveTo>
                  <a:pt x="1907931" y="0"/>
                </a:moveTo>
                <a:lnTo>
                  <a:pt x="861647" y="26377"/>
                </a:lnTo>
                <a:cubicBezTo>
                  <a:pt x="543658" y="70339"/>
                  <a:pt x="271829" y="167054"/>
                  <a:pt x="0" y="263769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3494406"/>
            <a:ext cx="770645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$ </a:t>
            </a:r>
            <a:r>
              <a:rPr kumimoji="1" lang="en-US" altLang="zh-CN" b="1" i="1" dirty="0" err="1" smtClean="0"/>
              <a:t>rustc</a:t>
            </a:r>
            <a:r>
              <a:rPr kumimoji="1" lang="en-US" altLang="zh-CN" b="1" i="1" dirty="0" smtClean="0"/>
              <a:t> --test </a:t>
            </a:r>
            <a:r>
              <a:rPr kumimoji="1" lang="en-US" altLang="zh-CN" b="1" i="1" dirty="0" err="1" smtClean="0"/>
              <a:t>slstack.rs</a:t>
            </a:r>
            <a:r>
              <a:rPr kumimoji="1" lang="en-US" altLang="zh-CN" b="1" i="1" dirty="0" smtClean="0"/>
              <a:t>; ./</a:t>
            </a:r>
            <a:r>
              <a:rPr kumimoji="1" lang="en-US" altLang="zh-CN" b="1" i="1" dirty="0" err="1" smtClean="0"/>
              <a:t>slstack</a:t>
            </a:r>
            <a:endParaRPr kumimoji="1" lang="en-US" altLang="zh-CN" b="1" i="1" dirty="0" smtClean="0"/>
          </a:p>
          <a:p>
            <a:r>
              <a:rPr kumimoji="1" lang="en-US" altLang="zh-CN" sz="1600" dirty="0" smtClean="0"/>
              <a:t>running 1 test</a:t>
            </a:r>
          </a:p>
          <a:p>
            <a:r>
              <a:rPr kumimoji="1" lang="en-US" altLang="zh-CN" sz="1600" dirty="0" smtClean="0"/>
              <a:t>test </a:t>
            </a:r>
            <a:r>
              <a:rPr kumimoji="1" lang="en-US" altLang="zh-CN" sz="1600" dirty="0" err="1" smtClean="0"/>
              <a:t>test_pop_empty_stack</a:t>
            </a:r>
            <a:r>
              <a:rPr kumimoji="1" lang="en-US" altLang="zh-CN" sz="1600" dirty="0" smtClean="0"/>
              <a:t> … 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FAILED</a:t>
            </a:r>
          </a:p>
          <a:p>
            <a:endParaRPr kumimoji="1" lang="en-US" altLang="zh-CN" sz="1600" dirty="0">
              <a:solidFill>
                <a:srgbClr val="FF0000"/>
              </a:solidFill>
            </a:endParaRPr>
          </a:p>
          <a:p>
            <a:r>
              <a:rPr kumimoji="1" lang="en-US" altLang="zh-CN" sz="1600" dirty="0" smtClean="0"/>
              <a:t>--- </a:t>
            </a:r>
            <a:r>
              <a:rPr kumimoji="1" lang="en-US" altLang="zh-CN" sz="1600" dirty="0" err="1" smtClean="0"/>
              <a:t>test_pop_empty_stack</a:t>
            </a:r>
            <a:r>
              <a:rPr kumimoji="1" lang="en-US" altLang="zh-CN" sz="1600" dirty="0" smtClean="0"/>
              <a:t> </a:t>
            </a:r>
            <a:r>
              <a:rPr kumimoji="1" lang="en-US" altLang="zh-CN" sz="1600" dirty="0" err="1" smtClean="0"/>
              <a:t>stdout</a:t>
            </a:r>
            <a:r>
              <a:rPr kumimoji="1" lang="en-US" altLang="zh-CN" sz="1600" dirty="0" smtClean="0"/>
              <a:t> ---</a:t>
            </a:r>
          </a:p>
          <a:p>
            <a:r>
              <a:rPr kumimoji="1" lang="en-US" altLang="zh-CN" sz="1600" dirty="0"/>
              <a:t> </a:t>
            </a:r>
            <a:r>
              <a:rPr kumimoji="1" lang="en-US" altLang="zh-CN" sz="1600" dirty="0" smtClean="0"/>
              <a:t>         thread ‘</a:t>
            </a:r>
            <a:r>
              <a:rPr kumimoji="1" lang="en-US" altLang="zh-CN" sz="1600" dirty="0" err="1" smtClean="0"/>
              <a:t>test_pop_empty_stack</a:t>
            </a:r>
            <a:r>
              <a:rPr kumimoji="1" lang="en-US" altLang="zh-CN" sz="1600" dirty="0" smtClean="0"/>
              <a:t>’ panicked at ‘assertion failed: </a:t>
            </a:r>
            <a:r>
              <a:rPr kumimoji="1" lang="en-US" altLang="zh-CN" sz="1600" dirty="0" err="1" smtClean="0"/>
              <a:t>stk.pop</a:t>
            </a:r>
            <a:r>
              <a:rPr kumimoji="1" lang="en-US" altLang="zh-CN" sz="1600" dirty="0" smtClean="0"/>
              <a:t>() == None’, </a:t>
            </a:r>
            <a:r>
              <a:rPr kumimoji="1" lang="en-US" altLang="zh-CN" sz="1600" dirty="0" err="1" smtClean="0"/>
              <a:t>slstack.rs</a:t>
            </a:r>
            <a:r>
              <a:rPr kumimoji="1" lang="en-US" altLang="zh-CN" sz="1600" dirty="0" smtClean="0"/>
              <a:t>: 4</a:t>
            </a:r>
          </a:p>
          <a:p>
            <a:endParaRPr kumimoji="1" lang="en-US" altLang="zh-CN" sz="1600" dirty="0"/>
          </a:p>
          <a:p>
            <a:r>
              <a:rPr kumimoji="1" lang="en-US" altLang="zh-CN" sz="1600" dirty="0" smtClean="0">
                <a:solidFill>
                  <a:srgbClr val="FF0000"/>
                </a:solidFill>
              </a:rPr>
              <a:t>failures</a:t>
            </a:r>
            <a:r>
              <a:rPr kumimoji="1" lang="en-US" altLang="zh-CN" sz="1600" dirty="0" smtClean="0"/>
              <a:t>:</a:t>
            </a:r>
          </a:p>
          <a:p>
            <a:r>
              <a:rPr kumimoji="1" lang="en-US" altLang="zh-CN" sz="1600" dirty="0"/>
              <a:t> </a:t>
            </a:r>
            <a:r>
              <a:rPr kumimoji="1" lang="en-US" altLang="zh-CN" sz="1600" dirty="0" smtClean="0"/>
              <a:t>    </a:t>
            </a:r>
            <a:r>
              <a:rPr kumimoji="1" lang="en-US" altLang="zh-CN" sz="1600" dirty="0" err="1" smtClean="0"/>
              <a:t>test_pop_empty_stack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test result: 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FAILED</a:t>
            </a:r>
            <a:r>
              <a:rPr kumimoji="1" lang="en-US" altLang="zh-CN" sz="1600" dirty="0" smtClean="0"/>
              <a:t>. 0 passed; 1 failed; 0 ignored; 0 measured</a:t>
            </a:r>
          </a:p>
          <a:p>
            <a:endParaRPr kumimoji="1"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8650" y="3145346"/>
            <a:ext cx="801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FF0000"/>
                </a:solidFill>
              </a:rPr>
              <a:t>Failed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35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Documentation </a:t>
            </a:r>
            <a:r>
              <a:rPr kumimoji="1" lang="en-US" altLang="zh-CN" dirty="0" smtClean="0"/>
              <a:t>Tests</a:t>
            </a:r>
            <a:endParaRPr kumimoji="1"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1733215"/>
            <a:ext cx="8075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/// # Examples</a:t>
            </a:r>
          </a:p>
          <a:p>
            <a:r>
              <a:rPr kumimoji="1" lang="en-US" altLang="zh-CN" sz="1600" dirty="0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/// ```</a:t>
            </a:r>
          </a:p>
          <a:p>
            <a:r>
              <a:rPr kumimoji="1" lang="en-US" altLang="zh-CN" sz="1600" dirty="0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/// let </a:t>
            </a:r>
            <a:r>
              <a:rPr kumimoji="1" lang="en-US" altLang="zh-CN" sz="1600" dirty="0" err="1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stk</a:t>
            </a:r>
            <a:r>
              <a:rPr kumimoji="1" lang="en-US" altLang="zh-CN" sz="1600" dirty="0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kumimoji="1" lang="en-US" altLang="zh-CN" sz="1600" dirty="0" err="1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SLStack</a:t>
            </a:r>
            <a:r>
              <a:rPr kumimoji="1" lang="en-US" altLang="zh-CN" sz="1600" dirty="0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::&lt;u32&gt;::new();</a:t>
            </a:r>
          </a:p>
          <a:p>
            <a:r>
              <a:rPr kumimoji="1" lang="en-US" altLang="zh-CN" sz="1600" dirty="0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/// assert!(</a:t>
            </a:r>
            <a:r>
              <a:rPr kumimoji="1" lang="en-US" altLang="zh-CN" sz="1600" dirty="0" err="1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stk.pop</a:t>
            </a:r>
            <a:r>
              <a:rPr kumimoji="1" lang="en-US" altLang="zh-CN" sz="1600" dirty="0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() == None);</a:t>
            </a:r>
          </a:p>
          <a:p>
            <a:r>
              <a:rPr kumimoji="1" lang="en-US" altLang="zh-CN" sz="1600" dirty="0" smtClean="0">
                <a:solidFill>
                  <a:schemeClr val="accent1"/>
                </a:solidFill>
                <a:latin typeface="Menlo" charset="0"/>
                <a:ea typeface="Menlo" charset="0"/>
                <a:cs typeface="Menlo" charset="0"/>
              </a:rPr>
              <a:t>/// ```</a:t>
            </a:r>
            <a:endParaRPr kumimoji="1" lang="en-US" altLang="zh-CN" sz="1600" dirty="0">
              <a:solidFill>
                <a:schemeClr val="accent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sz="1600" b="1" dirty="0" err="1" smtClean="0">
                <a:latin typeface="Menlo" charset="0"/>
                <a:ea typeface="Menlo" charset="0"/>
                <a:cs typeface="Menlo" charset="0"/>
              </a:rPr>
              <a:t>fn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 pop(&amp;</a:t>
            </a:r>
            <a:r>
              <a:rPr kumimoji="1" lang="en-US" altLang="zh-CN" sz="1600" dirty="0" err="1" smtClean="0">
                <a:latin typeface="Menlo" charset="0"/>
                <a:ea typeface="Menlo" charset="0"/>
                <a:cs typeface="Menlo" charset="0"/>
              </a:rPr>
              <a:t>mut</a:t>
            </a:r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 self) -&gt; Option&lt;Box&lt;T&gt;&gt; {</a:t>
            </a:r>
            <a:endParaRPr kumimoji="1" lang="en-US" altLang="zh-CN" sz="1600" dirty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    ...     </a:t>
            </a:r>
            <a:endParaRPr kumimoji="1" lang="en-US" altLang="zh-CN" sz="1600" dirty="0">
              <a:latin typeface="Menlo" charset="0"/>
              <a:ea typeface="Menlo" charset="0"/>
              <a:cs typeface="Menlo" charset="0"/>
            </a:endParaRPr>
          </a:p>
          <a:p>
            <a:r>
              <a:rPr kumimoji="1" lang="en-US" altLang="zh-CN" sz="1600" dirty="0" smtClean="0">
                <a:latin typeface="Menlo" charset="0"/>
                <a:ea typeface="Menlo" charset="0"/>
                <a:cs typeface="Menlo" charset="0"/>
              </a:rPr>
              <a:t>}</a:t>
            </a:r>
            <a:endParaRPr kumimoji="1" lang="en-US" altLang="zh-CN" sz="1600" dirty="0">
              <a:latin typeface="Menlo" charset="0"/>
              <a:ea typeface="Menlo" charset="0"/>
              <a:cs typeface="Menlo" charset="0"/>
            </a:endParaRPr>
          </a:p>
          <a:p>
            <a:endParaRPr kumimoji="1" lang="en-US" altLang="zh-CN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03299"/>
            <a:ext cx="77064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$ </a:t>
            </a:r>
            <a:r>
              <a:rPr kumimoji="1" lang="en-US" altLang="zh-CN" b="1" i="1" dirty="0" err="1" smtClean="0"/>
              <a:t>rustdoc</a:t>
            </a:r>
            <a:r>
              <a:rPr kumimoji="1" lang="en-US" altLang="zh-CN" b="1" i="1" dirty="0" smtClean="0"/>
              <a:t> --test </a:t>
            </a:r>
            <a:r>
              <a:rPr kumimoji="1" lang="en-US" altLang="zh-CN" b="1" i="1" dirty="0" err="1" smtClean="0"/>
              <a:t>slstack.rs</a:t>
            </a:r>
            <a:r>
              <a:rPr kumimoji="1" lang="en-US" altLang="zh-CN" b="1" i="1" dirty="0" smtClean="0"/>
              <a:t>; ./</a:t>
            </a:r>
            <a:r>
              <a:rPr kumimoji="1" lang="en-US" altLang="zh-CN" b="1" i="1" dirty="0" err="1" smtClean="0"/>
              <a:t>slstack</a:t>
            </a:r>
            <a:endParaRPr kumimoji="1" lang="en-US" altLang="zh-CN" b="1" i="1" dirty="0" smtClean="0"/>
          </a:p>
          <a:p>
            <a:r>
              <a:rPr kumimoji="1" lang="en-US" altLang="zh-CN" dirty="0" smtClean="0"/>
              <a:t>running 1 test</a:t>
            </a:r>
          </a:p>
          <a:p>
            <a:r>
              <a:rPr kumimoji="1" lang="en-US" altLang="zh-CN" dirty="0" smtClean="0"/>
              <a:t>test test_pop_empty_stack_0 … 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ok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test result: 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ok</a:t>
            </a:r>
            <a:r>
              <a:rPr kumimoji="1" lang="en-US" altLang="zh-CN" dirty="0" smtClean="0"/>
              <a:t>. 1 passed; 0 failed; 0 ignored; 0 measured</a:t>
            </a:r>
          </a:p>
          <a:p>
            <a:endParaRPr kumimoji="1"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8650" y="3954239"/>
            <a:ext cx="900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accent6"/>
                </a:solidFill>
              </a:rPr>
              <a:t>Passed</a:t>
            </a:r>
            <a:endParaRPr kumimoji="1" lang="zh-CN" alt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32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Others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Closures</a:t>
            </a:r>
          </a:p>
          <a:p>
            <a:r>
              <a:rPr kumimoji="1" lang="en-US" altLang="zh-CN" dirty="0" smtClean="0"/>
              <a:t>Concurrency</a:t>
            </a:r>
            <a:endParaRPr kumimoji="1" lang="en-US" altLang="zh-CN" dirty="0" smtClean="0"/>
          </a:p>
          <a:p>
            <a:r>
              <a:rPr kumimoji="1" lang="en-US" altLang="zh-CN" dirty="0" smtClean="0"/>
              <a:t>Comments as documentations</a:t>
            </a:r>
          </a:p>
          <a:p>
            <a:r>
              <a:rPr lang="en-US" altLang="zh-CN" dirty="0"/>
              <a:t>Hygienic </a:t>
            </a:r>
            <a:r>
              <a:rPr lang="en-US" altLang="zh-CN" dirty="0" smtClean="0"/>
              <a:t>macro</a:t>
            </a:r>
            <a:endParaRPr kumimoji="1" lang="en-US" altLang="zh-CN" dirty="0" smtClean="0"/>
          </a:p>
          <a:p>
            <a:r>
              <a:rPr kumimoji="1" lang="en-US" altLang="zh-CN" dirty="0" smtClean="0"/>
              <a:t>Crates and modules</a:t>
            </a:r>
          </a:p>
          <a:p>
            <a:r>
              <a:rPr kumimoji="1" lang="en-US" altLang="zh-CN" dirty="0" smtClean="0"/>
              <a:t>Cargo: Rust’s package manager</a:t>
            </a:r>
          </a:p>
          <a:p>
            <a:r>
              <a:rPr kumimoji="1" lang="en-US" altLang="zh-CN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6379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Learning &amp; Development Resources</a:t>
            </a:r>
            <a:endParaRPr kumimoji="1"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040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Official </a:t>
            </a:r>
            <a:r>
              <a:rPr kumimoji="1" lang="en-US" altLang="zh-CN" dirty="0" smtClean="0"/>
              <a:t>Resources</a:t>
            </a:r>
            <a:endParaRPr kumimoji="1"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Rust website: </a:t>
            </a:r>
            <a:r>
              <a:rPr kumimoji="1" lang="en-US" altLang="zh-CN" dirty="0" smtClean="0">
                <a:hlinkClick r:id="rId2"/>
              </a:rPr>
              <a:t>http://rust-lang.org/</a:t>
            </a:r>
            <a:endParaRPr kumimoji="1" lang="en-US" altLang="zh-CN" dirty="0" smtClean="0"/>
          </a:p>
          <a:p>
            <a:r>
              <a:rPr kumimoji="1" lang="en-US" altLang="zh-CN" dirty="0" smtClean="0"/>
              <a:t>Playground</a:t>
            </a:r>
            <a:r>
              <a:rPr kumimoji="1" lang="en-US" altLang="zh-CN" dirty="0"/>
              <a:t>: </a:t>
            </a:r>
            <a:r>
              <a:rPr kumimoji="1" lang="en-US" altLang="zh-CN" dirty="0">
                <a:hlinkClick r:id="rId3"/>
              </a:rPr>
              <a:t>https://play.rust-lang.org</a:t>
            </a:r>
            <a:r>
              <a:rPr kumimoji="1" lang="en-US" altLang="zh-CN" dirty="0" smtClean="0">
                <a:hlinkClick r:id="rId3"/>
              </a:rPr>
              <a:t>/</a:t>
            </a:r>
            <a:endParaRPr kumimoji="1" lang="en-US" altLang="zh-CN" dirty="0" smtClean="0"/>
          </a:p>
          <a:p>
            <a:r>
              <a:rPr kumimoji="1" lang="en-US" altLang="zh-CN" dirty="0"/>
              <a:t>Guide: </a:t>
            </a:r>
            <a:r>
              <a:rPr kumimoji="1" lang="en-US" altLang="zh-CN" dirty="0">
                <a:hlinkClick r:id="rId4"/>
              </a:rPr>
              <a:t>https://doc.rust-lang.org/stable/book</a:t>
            </a:r>
            <a:r>
              <a:rPr kumimoji="1" lang="en-US" altLang="zh-CN" dirty="0" smtClean="0">
                <a:hlinkClick r:id="rId4"/>
              </a:rPr>
              <a:t>/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ocuments</a:t>
            </a:r>
            <a:r>
              <a:rPr kumimoji="1" lang="en-US" altLang="zh-CN" dirty="0"/>
              <a:t>: </a:t>
            </a:r>
            <a:r>
              <a:rPr kumimoji="1" lang="en-US" altLang="zh-CN" dirty="0">
                <a:hlinkClick r:id="rId5"/>
              </a:rPr>
              <a:t>https://doc.rust-lang.org/stable</a:t>
            </a:r>
            <a:r>
              <a:rPr kumimoji="1" lang="en-US" altLang="zh-CN" dirty="0" smtClean="0">
                <a:hlinkClick r:id="rId5"/>
              </a:rPr>
              <a:t>/</a:t>
            </a:r>
            <a:endParaRPr kumimoji="1" lang="en-US" altLang="zh-CN" dirty="0" smtClean="0"/>
          </a:p>
          <a:p>
            <a:r>
              <a:rPr kumimoji="1" lang="en-US" altLang="zh-CN" dirty="0"/>
              <a:t>User forum: </a:t>
            </a:r>
            <a:r>
              <a:rPr kumimoji="1" lang="en-US" altLang="zh-CN" dirty="0">
                <a:hlinkClick r:id="rId6"/>
              </a:rPr>
              <a:t>https://users.rust-lang.org</a:t>
            </a:r>
            <a:r>
              <a:rPr kumimoji="1" lang="en-US" altLang="zh-CN" dirty="0" smtClean="0">
                <a:hlinkClick r:id="rId6"/>
              </a:rPr>
              <a:t>/</a:t>
            </a:r>
            <a:endParaRPr kumimoji="1" lang="en-US" altLang="zh-CN" dirty="0" smtClean="0"/>
          </a:p>
          <a:p>
            <a:r>
              <a:rPr kumimoji="1" lang="en-US" altLang="zh-CN" dirty="0"/>
              <a:t>Dev forum: </a:t>
            </a:r>
            <a:r>
              <a:rPr kumimoji="1" lang="en-US" altLang="zh-CN" dirty="0">
                <a:hlinkClick r:id="rId7"/>
              </a:rPr>
              <a:t>https://internals.rust-lang.org</a:t>
            </a:r>
            <a:r>
              <a:rPr kumimoji="1" lang="en-US" altLang="zh-CN" dirty="0" smtClean="0">
                <a:hlinkClick r:id="rId7"/>
              </a:rPr>
              <a:t>/</a:t>
            </a:r>
            <a:endParaRPr kumimoji="1" lang="en-US" altLang="zh-CN" dirty="0" smtClean="0"/>
          </a:p>
          <a:p>
            <a:r>
              <a:rPr kumimoji="1" lang="en-US" altLang="zh-CN" dirty="0"/>
              <a:t>Source code: </a:t>
            </a:r>
            <a:r>
              <a:rPr kumimoji="1" lang="en-US" altLang="zh-CN" dirty="0">
                <a:hlinkClick r:id="rId8"/>
              </a:rPr>
              <a:t>https://</a:t>
            </a:r>
            <a:r>
              <a:rPr kumimoji="1" lang="en-US" altLang="zh-CN" dirty="0" smtClean="0">
                <a:hlinkClick r:id="rId8"/>
              </a:rPr>
              <a:t>github.com/rust-lang/rust</a:t>
            </a:r>
            <a:endParaRPr kumimoji="1" lang="en-US" altLang="zh-CN" dirty="0" smtClean="0"/>
          </a:p>
          <a:p>
            <a:r>
              <a:rPr kumimoji="1" lang="en-US" altLang="zh-CN" dirty="0"/>
              <a:t>IRC</a:t>
            </a:r>
            <a:r>
              <a:rPr kumimoji="1" lang="en-US" altLang="zh-CN" dirty="0" smtClean="0"/>
              <a:t>: server: </a:t>
            </a:r>
            <a:r>
              <a:rPr kumimoji="1" lang="en-US" altLang="zh-CN" i="1" dirty="0" err="1" smtClean="0"/>
              <a:t>irc.mozilla.org</a:t>
            </a:r>
            <a:r>
              <a:rPr kumimoji="1" lang="en-US" altLang="zh-CN" dirty="0" smtClean="0"/>
              <a:t>, channel: </a:t>
            </a:r>
            <a:r>
              <a:rPr kumimoji="1" lang="en-US" altLang="zh-CN" i="1" dirty="0" smtClean="0"/>
              <a:t>rust</a:t>
            </a:r>
          </a:p>
          <a:p>
            <a:r>
              <a:rPr kumimoji="1" lang="en-US" altLang="zh-CN" dirty="0"/>
              <a:t>Cargo: </a:t>
            </a:r>
            <a:r>
              <a:rPr kumimoji="1" lang="en-US" altLang="zh-CN" dirty="0">
                <a:hlinkClick r:id="rId9"/>
              </a:rPr>
              <a:t>https://crates.io</a:t>
            </a:r>
            <a:r>
              <a:rPr kumimoji="1" lang="en-US" altLang="zh-CN" dirty="0" smtClean="0">
                <a:hlinkClick r:id="rId9"/>
              </a:rPr>
              <a:t>/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07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3</a:t>
            </a:r>
            <a:r>
              <a:rPr kumimoji="1" lang="en-US" altLang="zh-CN" baseline="30000" dirty="0" smtClean="0"/>
              <a:t>rd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Party </a:t>
            </a:r>
            <a:r>
              <a:rPr kumimoji="1" lang="en-US" altLang="zh-CN" dirty="0"/>
              <a:t>R</a:t>
            </a:r>
            <a:r>
              <a:rPr kumimoji="1" lang="en-US" altLang="zh-CN" dirty="0" smtClean="0"/>
              <a:t>esources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Rust by example: </a:t>
            </a:r>
            <a:r>
              <a:rPr kumimoji="1" lang="en-US" altLang="zh-CN" dirty="0">
                <a:hlinkClick r:id="rId2"/>
              </a:rPr>
              <a:t>http://rustbyexample.com</a:t>
            </a:r>
            <a:r>
              <a:rPr kumimoji="1" lang="en-US" altLang="zh-CN" dirty="0" smtClean="0">
                <a:hlinkClick r:id="rId2"/>
              </a:rPr>
              <a:t>/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Reddit</a:t>
            </a:r>
            <a:r>
              <a:rPr kumimoji="1" lang="en-US" altLang="zh-CN" dirty="0"/>
              <a:t>: </a:t>
            </a:r>
            <a:r>
              <a:rPr kumimoji="1" lang="en-US" altLang="zh-CN" dirty="0">
                <a:hlinkClick r:id="rId3"/>
              </a:rPr>
              <a:t>https://</a:t>
            </a:r>
            <a:r>
              <a:rPr kumimoji="1" lang="en-US" altLang="zh-CN" dirty="0" smtClean="0">
                <a:hlinkClick r:id="rId3"/>
              </a:rPr>
              <a:t>reddit.com/r/rust</a:t>
            </a:r>
            <a:endParaRPr kumimoji="1" lang="en-US" altLang="zh-CN" dirty="0" smtClean="0"/>
          </a:p>
          <a:p>
            <a:r>
              <a:rPr kumimoji="1" lang="en-US" altLang="zh-CN" dirty="0"/>
              <a:t>Stack Overflow: </a:t>
            </a:r>
            <a:r>
              <a:rPr kumimoji="1" lang="en-US" altLang="zh-CN" dirty="0">
                <a:hlinkClick r:id="rId4"/>
              </a:rPr>
              <a:t>https://</a:t>
            </a:r>
            <a:r>
              <a:rPr kumimoji="1" lang="en-US" altLang="zh-CN" dirty="0" smtClean="0">
                <a:hlinkClick r:id="rId4"/>
              </a:rPr>
              <a:t>stackoverflow.com/questions/tagged/rust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3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Who are using Rust?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err="1" smtClean="0"/>
              <a:t>rustc</a:t>
            </a:r>
            <a:r>
              <a:rPr kumimoji="1" lang="en-US" altLang="zh-CN" dirty="0" smtClean="0"/>
              <a:t>: Rust compiler</a:t>
            </a:r>
          </a:p>
          <a:p>
            <a:pPr lvl="1"/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smtClean="0">
                <a:hlinkClick r:id="rId2"/>
              </a:rPr>
              <a:t>github.com/rust-lang/rust</a:t>
            </a:r>
            <a:endParaRPr kumimoji="1" lang="en-US" altLang="zh-CN" dirty="0" smtClean="0"/>
          </a:p>
          <a:p>
            <a:r>
              <a:rPr kumimoji="1" lang="en-US" altLang="zh-CN" dirty="0" smtClean="0"/>
              <a:t>Cargo: Rust’s package manager</a:t>
            </a:r>
          </a:p>
          <a:p>
            <a:pPr lvl="1"/>
            <a:r>
              <a:rPr kumimoji="1" lang="en-US" altLang="zh-CN" dirty="0">
                <a:hlinkClick r:id="rId3"/>
              </a:rPr>
              <a:t>https://</a:t>
            </a:r>
            <a:r>
              <a:rPr kumimoji="1" lang="en-US" altLang="zh-CN" dirty="0" smtClean="0">
                <a:hlinkClick r:id="rId3"/>
              </a:rPr>
              <a:t>github.com/rust-lang/cargo</a:t>
            </a:r>
            <a:endParaRPr kumimoji="1" lang="en-US" altLang="zh-CN" dirty="0" smtClean="0"/>
          </a:p>
          <a:p>
            <a:r>
              <a:rPr kumimoji="1" lang="en-US" altLang="zh-CN" dirty="0" smtClean="0"/>
              <a:t>Servo: Experimental web browser layout engine</a:t>
            </a:r>
          </a:p>
          <a:p>
            <a:pPr lvl="1"/>
            <a:r>
              <a:rPr kumimoji="1" lang="en-US" altLang="zh-CN" dirty="0">
                <a:hlinkClick r:id="rId4"/>
              </a:rPr>
              <a:t>https://</a:t>
            </a:r>
            <a:r>
              <a:rPr kumimoji="1" lang="en-US" altLang="zh-CN" dirty="0" smtClean="0">
                <a:hlinkClick r:id="rId4"/>
              </a:rPr>
              <a:t>github.com/servo/servo</a:t>
            </a:r>
            <a:endParaRPr kumimoji="1" lang="en-US" altLang="zh-CN" dirty="0" smtClean="0"/>
          </a:p>
          <a:p>
            <a:r>
              <a:rPr kumimoji="1" lang="en-US" altLang="zh-CN" dirty="0" smtClean="0"/>
              <a:t>Piston: A user friendly game engine</a:t>
            </a:r>
          </a:p>
          <a:p>
            <a:pPr lvl="1"/>
            <a:r>
              <a:rPr kumimoji="1" lang="en-US" altLang="zh-CN" dirty="0">
                <a:hlinkClick r:id="rId5"/>
              </a:rPr>
              <a:t>https://</a:t>
            </a:r>
            <a:r>
              <a:rPr kumimoji="1" lang="en-US" altLang="zh-CN" dirty="0" smtClean="0">
                <a:hlinkClick r:id="rId5"/>
              </a:rPr>
              <a:t>github.com/PistonDevelopers/piston</a:t>
            </a:r>
            <a:endParaRPr kumimoji="1" lang="en-US" altLang="zh-CN" dirty="0" smtClean="0"/>
          </a:p>
          <a:p>
            <a:r>
              <a:rPr kumimoji="1" lang="en-US" altLang="zh-CN" dirty="0" smtClean="0"/>
              <a:t>Iron: An extensible, concurrent web framework</a:t>
            </a:r>
          </a:p>
          <a:p>
            <a:pPr lvl="1"/>
            <a:r>
              <a:rPr kumimoji="1" lang="en-US" altLang="zh-CN" dirty="0">
                <a:hlinkClick r:id="rId6"/>
              </a:rPr>
              <a:t>https://</a:t>
            </a:r>
            <a:r>
              <a:rPr kumimoji="1" lang="en-US" altLang="zh-CN" dirty="0" smtClean="0">
                <a:hlinkClick r:id="rId6"/>
              </a:rPr>
              <a:t>github.com/iron/iron</a:t>
            </a:r>
            <a:endParaRPr kumimoji="1" lang="en-US" altLang="zh-CN" dirty="0" smtClean="0"/>
          </a:p>
          <a:p>
            <a:r>
              <a:rPr kumimoji="1" lang="en-US" altLang="zh-CN" dirty="0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463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Academic Research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smtClean="0">
                <a:hlinkClick r:id="rId2"/>
              </a:rPr>
              <a:t>doc.rust-lang.org/stable/book/academic-research.html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46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Projects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err="1"/>
              <a:t>rustc</a:t>
            </a:r>
            <a:r>
              <a:rPr kumimoji="1" lang="en-US" altLang="zh-CN" dirty="0"/>
              <a:t>: Rust compiler</a:t>
            </a:r>
          </a:p>
          <a:p>
            <a:pPr lvl="1"/>
            <a:r>
              <a:rPr kumimoji="1" lang="en-US" altLang="zh-CN" dirty="0">
                <a:hlinkClick r:id="rId2"/>
              </a:rPr>
              <a:t>https://github.com/rust-lang/rust</a:t>
            </a:r>
            <a:endParaRPr kumimoji="1" lang="en-US" altLang="zh-CN" dirty="0"/>
          </a:p>
          <a:p>
            <a:r>
              <a:rPr kumimoji="1" lang="en-US" altLang="zh-CN" dirty="0"/>
              <a:t>Cargo: Rust’s package manager</a:t>
            </a:r>
          </a:p>
          <a:p>
            <a:pPr lvl="1"/>
            <a:r>
              <a:rPr kumimoji="1" lang="en-US" altLang="zh-CN" dirty="0">
                <a:hlinkClick r:id="rId3"/>
              </a:rPr>
              <a:t>https://github.com/rust-lang/cargo</a:t>
            </a:r>
            <a:endParaRPr kumimoji="1" lang="en-US" altLang="zh-CN" dirty="0"/>
          </a:p>
          <a:p>
            <a:r>
              <a:rPr kumimoji="1" lang="en-US" altLang="zh-CN" dirty="0"/>
              <a:t>Servo: Experimental web browser layout engine</a:t>
            </a:r>
          </a:p>
          <a:p>
            <a:pPr lvl="1"/>
            <a:r>
              <a:rPr kumimoji="1" lang="en-US" altLang="zh-CN" dirty="0">
                <a:hlinkClick r:id="rId4"/>
              </a:rPr>
              <a:t>https://github.com/servo/servo</a:t>
            </a:r>
            <a:endParaRPr kumimoji="1" lang="en-US" altLang="zh-CN" dirty="0"/>
          </a:p>
          <a:p>
            <a:r>
              <a:rPr kumimoji="1" lang="en-US" altLang="zh-CN" dirty="0"/>
              <a:t>Piston: A user friendly game engine</a:t>
            </a:r>
          </a:p>
          <a:p>
            <a:pPr lvl="1"/>
            <a:r>
              <a:rPr kumimoji="1" lang="en-US" altLang="zh-CN" dirty="0">
                <a:hlinkClick r:id="rId5"/>
              </a:rPr>
              <a:t>https://github.com/PistonDevelopers/piston</a:t>
            </a:r>
            <a:endParaRPr kumimoji="1" lang="en-US" altLang="zh-CN" dirty="0"/>
          </a:p>
          <a:p>
            <a:r>
              <a:rPr kumimoji="1" lang="en-US" altLang="zh-CN" dirty="0"/>
              <a:t>Iron: An extensible, concurrent web framework</a:t>
            </a:r>
          </a:p>
          <a:p>
            <a:pPr lvl="1"/>
            <a:r>
              <a:rPr kumimoji="1" lang="en-US" altLang="zh-CN" dirty="0">
                <a:hlinkClick r:id="rId6"/>
              </a:rPr>
              <a:t>https://github.com/iron/iron</a:t>
            </a:r>
            <a:endParaRPr kumimoji="1" lang="en-US" altLang="zh-CN" dirty="0"/>
          </a:p>
          <a:p>
            <a:r>
              <a:rPr kumimoji="1" lang="en-US" altLang="zh-CN" dirty="0" smtClean="0"/>
              <a:t>On </a:t>
            </a:r>
            <a:r>
              <a:rPr kumimoji="1" lang="en-US" altLang="zh-CN" dirty="0" err="1" smtClean="0"/>
              <a:t>Github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>
                <a:hlinkClick r:id="rId7"/>
              </a:rPr>
              <a:t>https</a:t>
            </a:r>
            <a:r>
              <a:rPr kumimoji="1" lang="en-US" altLang="zh-CN" dirty="0">
                <a:hlinkClick r:id="rId7"/>
              </a:rPr>
              <a:t>://</a:t>
            </a:r>
            <a:r>
              <a:rPr kumimoji="1" lang="en-US" altLang="zh-CN" dirty="0" smtClean="0">
                <a:hlinkClick r:id="rId7"/>
              </a:rPr>
              <a:t>github.com/trending?l=rust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715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Development Environment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Microsoft Visual Studio</a:t>
            </a:r>
            <a:endParaRPr kumimoji="1" lang="en-US" altLang="zh-CN" dirty="0">
              <a:hlinkClick r:id="rId2"/>
            </a:endParaRPr>
          </a:p>
          <a:p>
            <a:pPr lvl="1"/>
            <a:r>
              <a:rPr kumimoji="1" lang="en-US" altLang="zh-CN" dirty="0" smtClean="0"/>
              <a:t>Rust plugin:</a:t>
            </a:r>
            <a:r>
              <a:rPr kumimoji="1" lang="en-US" altLang="zh-CN" dirty="0" smtClean="0">
                <a:hlinkClick r:id="rId2"/>
              </a:rPr>
              <a:t> https</a:t>
            </a:r>
            <a:r>
              <a:rPr kumimoji="1" lang="en-US" altLang="zh-CN" dirty="0">
                <a:hlinkClick r:id="rId2"/>
              </a:rPr>
              <a:t>://</a:t>
            </a:r>
            <a:r>
              <a:rPr kumimoji="1" lang="en-US" altLang="zh-CN" dirty="0" smtClean="0">
                <a:hlinkClick r:id="rId2"/>
              </a:rPr>
              <a:t>visualstudiogallery.msdn.microsoft.com/c6075d2f-8864-47c0-8333-92f183d3e640</a:t>
            </a:r>
            <a:endParaRPr kumimoji="1" lang="en-US" altLang="zh-CN" dirty="0" smtClean="0"/>
          </a:p>
          <a:p>
            <a:pPr marL="342900" lvl="1" indent="0">
              <a:buNone/>
            </a:pPr>
            <a:endParaRPr kumimoji="1" lang="en-US" altLang="zh-CN" dirty="0"/>
          </a:p>
          <a:p>
            <a:r>
              <a:rPr kumimoji="1" lang="en-US" altLang="zh-CN" dirty="0" err="1" smtClean="0"/>
              <a:t>Emacs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rust-mode: </a:t>
            </a:r>
            <a:r>
              <a:rPr kumimoji="1" lang="en-US" altLang="zh-CN" dirty="0">
                <a:hlinkClick r:id="rId3"/>
              </a:rPr>
              <a:t>https://</a:t>
            </a:r>
            <a:r>
              <a:rPr kumimoji="1" lang="en-US" altLang="zh-CN" dirty="0" smtClean="0">
                <a:hlinkClick r:id="rId3"/>
              </a:rPr>
              <a:t>github.com/rust-lang/rust-mode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racer: </a:t>
            </a:r>
            <a:r>
              <a:rPr kumimoji="1" lang="en-US" altLang="zh-CN" dirty="0">
                <a:hlinkClick r:id="rId4"/>
              </a:rPr>
              <a:t>https://</a:t>
            </a:r>
            <a:r>
              <a:rPr kumimoji="1" lang="en-US" altLang="zh-CN" dirty="0" smtClean="0">
                <a:hlinkClick r:id="rId4"/>
              </a:rPr>
              <a:t>github.com/phildawes/racer</a:t>
            </a:r>
            <a:endParaRPr kumimoji="1" lang="en-US" altLang="zh-CN" dirty="0" smtClean="0"/>
          </a:p>
          <a:p>
            <a:pPr lvl="1"/>
            <a:r>
              <a:rPr kumimoji="1" lang="en-US" altLang="zh-CN" dirty="0" err="1"/>
              <a:t>f</a:t>
            </a:r>
            <a:r>
              <a:rPr kumimoji="1" lang="en-US" altLang="zh-CN" dirty="0" err="1" smtClean="0"/>
              <a:t>lycheck</a:t>
            </a:r>
            <a:r>
              <a:rPr kumimoji="1" lang="en-US" altLang="zh-CN" dirty="0"/>
              <a:t>-rust: </a:t>
            </a:r>
            <a:r>
              <a:rPr kumimoji="1" lang="en-US" altLang="zh-CN" dirty="0">
                <a:hlinkClick r:id="rId5"/>
              </a:rPr>
              <a:t>https://</a:t>
            </a:r>
            <a:r>
              <a:rPr kumimoji="1" lang="en-US" altLang="zh-CN" dirty="0" err="1">
                <a:hlinkClick r:id="rId5"/>
              </a:rPr>
              <a:t>github.com</a:t>
            </a:r>
            <a:r>
              <a:rPr kumimoji="1" lang="en-US" altLang="zh-CN" dirty="0">
                <a:hlinkClick r:id="rId5"/>
              </a:rPr>
              <a:t>/</a:t>
            </a:r>
            <a:r>
              <a:rPr kumimoji="1" lang="en-US" altLang="zh-CN" dirty="0" err="1">
                <a:hlinkClick r:id="rId5"/>
              </a:rPr>
              <a:t>flycheck</a:t>
            </a:r>
            <a:r>
              <a:rPr kumimoji="1" lang="en-US" altLang="zh-CN" dirty="0">
                <a:hlinkClick r:id="rId5"/>
              </a:rPr>
              <a:t>/</a:t>
            </a:r>
            <a:r>
              <a:rPr kumimoji="1" lang="en-US" altLang="zh-CN" dirty="0" err="1">
                <a:hlinkClick r:id="rId5"/>
              </a:rPr>
              <a:t>flycheck</a:t>
            </a:r>
            <a:r>
              <a:rPr kumimoji="1" lang="en-US" altLang="zh-CN" dirty="0">
                <a:hlinkClick r:id="rId5"/>
              </a:rPr>
              <a:t>-rust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r>
              <a:rPr kumimoji="1" lang="en-US" altLang="zh-CN" dirty="0" smtClean="0"/>
              <a:t>Vim</a:t>
            </a:r>
          </a:p>
          <a:p>
            <a:pPr lvl="1"/>
            <a:r>
              <a:rPr kumimoji="1" lang="en-US" altLang="zh-CN" dirty="0" err="1"/>
              <a:t>rust.vim</a:t>
            </a:r>
            <a:r>
              <a:rPr kumimoji="1" lang="en-US" altLang="zh-CN" dirty="0"/>
              <a:t>: </a:t>
            </a:r>
            <a:r>
              <a:rPr kumimoji="1" lang="en-US" altLang="zh-CN" dirty="0">
                <a:hlinkClick r:id="rId6"/>
              </a:rPr>
              <a:t>https://</a:t>
            </a:r>
            <a:r>
              <a:rPr kumimoji="1" lang="en-US" altLang="zh-CN" dirty="0" smtClean="0">
                <a:hlinkClick r:id="rId6"/>
              </a:rPr>
              <a:t>github.com/rust-lang/rust.vim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racer: </a:t>
            </a:r>
            <a:r>
              <a:rPr kumimoji="1" lang="en-US" altLang="zh-CN" dirty="0">
                <a:hlinkClick r:id="rId6"/>
              </a:rPr>
              <a:t>https://</a:t>
            </a:r>
            <a:r>
              <a:rPr kumimoji="1" lang="en-US" altLang="zh-CN" dirty="0" smtClean="0">
                <a:hlinkClick r:id="rId6"/>
              </a:rPr>
              <a:t>github.com/rust-lang/rust.vim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26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Questions?</a:t>
            </a:r>
            <a:endParaRPr kumimoji="1"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16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Control &amp; Safety</a:t>
            </a:r>
            <a:endParaRPr kumimoji="1"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Things make Rust Rust.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623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 the real world …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 smtClean="0"/>
              <a:t>Rust</a:t>
            </a:r>
            <a:r>
              <a:rPr kumimoji="1" lang="en-US" altLang="zh-CN" dirty="0" smtClean="0"/>
              <a:t> is 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coating </a:t>
            </a:r>
            <a:r>
              <a:rPr kumimoji="1" lang="en-US" altLang="zh-CN" i="1" dirty="0" smtClean="0">
                <a:solidFill>
                  <a:srgbClr val="FF0000"/>
                </a:solidFill>
              </a:rPr>
              <a:t>closest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i="1" dirty="0" smtClean="0">
                <a:solidFill>
                  <a:schemeClr val="accent1"/>
                </a:solidFill>
              </a:rPr>
              <a:t>bare</a:t>
            </a:r>
            <a:r>
              <a:rPr kumimoji="1" lang="zh-CN" altLang="en-US" i="1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i="1" dirty="0" smtClean="0">
                <a:solidFill>
                  <a:schemeClr val="accent1"/>
                </a:solidFill>
              </a:rPr>
              <a:t>metal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pic>
        <p:nvPicPr>
          <p:cNvPr id="4" name="Picture 3" descr="rust-ge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427764"/>
            <a:ext cx="4724400" cy="314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2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As a programming language …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332285"/>
            <a:ext cx="7886700" cy="2844678"/>
          </a:xfrm>
        </p:spPr>
        <p:txBody>
          <a:bodyPr/>
          <a:lstStyle/>
          <a:p>
            <a:r>
              <a:rPr kumimoji="1" lang="en-US" altLang="zh-CN" b="1" dirty="0" smtClean="0"/>
              <a:t>Rust</a:t>
            </a:r>
            <a:r>
              <a:rPr kumimoji="1" lang="en-US" altLang="zh-CN" dirty="0" smtClean="0"/>
              <a:t> is a </a:t>
            </a:r>
            <a:r>
              <a:rPr kumimoji="1" lang="en-US" altLang="zh-CN" i="1" dirty="0" smtClean="0">
                <a:solidFill>
                  <a:srgbClr val="FF0000"/>
                </a:solidFill>
              </a:rPr>
              <a:t>system programming language</a:t>
            </a:r>
            <a:r>
              <a:rPr kumimoji="1" lang="en-US" altLang="zh-CN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/>
              <a:t>barely on the </a:t>
            </a:r>
            <a:r>
              <a:rPr kumimoji="1" lang="en-US" altLang="zh-CN" i="1" dirty="0" smtClean="0">
                <a:solidFill>
                  <a:schemeClr val="accent1"/>
                </a:solidFill>
              </a:rPr>
              <a:t>hardware</a:t>
            </a:r>
            <a:r>
              <a:rPr kumimoji="1" lang="en-US" altLang="zh-CN" dirty="0" smtClean="0"/>
              <a:t>.</a:t>
            </a:r>
          </a:p>
          <a:p>
            <a:pPr lvl="1"/>
            <a:r>
              <a:rPr kumimoji="1" lang="en-US" altLang="zh-CN" dirty="0" smtClean="0"/>
              <a:t>No </a:t>
            </a:r>
            <a:r>
              <a:rPr kumimoji="1" lang="en-US" altLang="zh-CN" i="1" dirty="0" smtClean="0">
                <a:solidFill>
                  <a:schemeClr val="accent1"/>
                </a:solidFill>
              </a:rPr>
              <a:t>runtime</a:t>
            </a:r>
            <a:r>
              <a:rPr kumimoji="1" lang="en-US" altLang="zh-CN" dirty="0" smtClean="0"/>
              <a:t> requirement (</a:t>
            </a:r>
            <a:r>
              <a:rPr kumimoji="1" lang="en-US" altLang="zh-CN" i="1" dirty="0" err="1" smtClean="0"/>
              <a:t>eg</a:t>
            </a:r>
            <a:r>
              <a:rPr kumimoji="1" lang="en-US" altLang="zh-CN" dirty="0" smtClean="0"/>
              <a:t>. GC/Dynamic Type/…)</a:t>
            </a:r>
          </a:p>
          <a:p>
            <a:pPr lvl="1"/>
            <a:r>
              <a:rPr kumimoji="1" lang="en-US" altLang="zh-CN" dirty="0" smtClean="0"/>
              <a:t>More </a:t>
            </a:r>
            <a:r>
              <a:rPr kumimoji="1" lang="en-US" altLang="zh-CN" i="1" dirty="0" smtClean="0">
                <a:solidFill>
                  <a:schemeClr val="accent1"/>
                </a:solidFill>
              </a:rPr>
              <a:t>control </a:t>
            </a:r>
            <a:r>
              <a:rPr kumimoji="1" lang="en-US" altLang="zh-CN" dirty="0" smtClean="0"/>
              <a:t>(</a:t>
            </a:r>
            <a:r>
              <a:rPr kumimoji="1" lang="en-US" altLang="zh-CN" i="1" dirty="0" smtClean="0"/>
              <a:t>over</a:t>
            </a:r>
            <a:r>
              <a:rPr kumimoji="1" lang="en-US" altLang="zh-CN" dirty="0" smtClean="0"/>
              <a:t> memory allocation/destruction/…)</a:t>
            </a:r>
          </a:p>
          <a:p>
            <a:pPr lvl="1"/>
            <a:r>
              <a:rPr kumimoji="1" lang="en-US" altLang="zh-CN" dirty="0" smtClean="0"/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8462" y="1855971"/>
            <a:ext cx="5627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 smtClean="0">
                <a:latin typeface="Menlo" charset="0"/>
                <a:ea typeface="Menlo" charset="0"/>
                <a:cs typeface="Menlo" charset="0"/>
              </a:rPr>
              <a:t>fn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main() {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    </a:t>
            </a:r>
            <a:r>
              <a:rPr kumimoji="1" lang="en-US" altLang="zh-CN" dirty="0" err="1" smtClean="0">
                <a:latin typeface="Menlo" charset="0"/>
                <a:ea typeface="Menlo" charset="0"/>
                <a:cs typeface="Menlo" charset="0"/>
              </a:rPr>
              <a:t>println</a:t>
            </a:r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!(“Hello, world!”);</a:t>
            </a:r>
          </a:p>
          <a:p>
            <a:r>
              <a:rPr kumimoji="1" lang="en-US" altLang="zh-CN" dirty="0" smtClean="0">
                <a:latin typeface="Menlo" charset="0"/>
                <a:ea typeface="Menlo" charset="0"/>
                <a:cs typeface="Menlo" charset="0"/>
              </a:rPr>
              <a:t>}</a:t>
            </a:r>
            <a:endParaRPr kumimoji="1" lang="zh-CN" altLang="en-US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05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More than that …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039814" y="2735287"/>
            <a:ext cx="5064370" cy="395654"/>
          </a:xfrm>
          <a:prstGeom prst="rect">
            <a:avLst/>
          </a:prstGeom>
          <a:gradFill flip="none" rotWithShape="1">
            <a:gsLst>
              <a:gs pos="50000">
                <a:srgbClr val="7030A0"/>
              </a:gs>
              <a:gs pos="100000">
                <a:schemeClr val="accent1"/>
              </a:gs>
              <a:gs pos="0">
                <a:srgbClr val="FF0000"/>
              </a:gs>
              <a:gs pos="100000">
                <a:schemeClr val="accent1"/>
              </a:gs>
              <a:gs pos="100000">
                <a:schemeClr val="accent1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39814" y="236595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C/C++</a:t>
            </a:r>
            <a:endParaRPr kumimoji="1"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39814" y="3193014"/>
            <a:ext cx="1459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</a:t>
            </a:r>
            <a:r>
              <a:rPr kumimoji="1" lang="en-US" altLang="zh-CN" dirty="0" smtClean="0"/>
              <a:t>ore control,</a:t>
            </a:r>
          </a:p>
          <a:p>
            <a:r>
              <a:rPr kumimoji="1" lang="en-US" altLang="zh-CN" dirty="0"/>
              <a:t>l</a:t>
            </a:r>
            <a:r>
              <a:rPr kumimoji="1" lang="en-US" altLang="zh-CN" dirty="0" smtClean="0"/>
              <a:t>ess safety</a:t>
            </a:r>
            <a:endParaRPr kumimoji="1"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99770" y="2362780"/>
            <a:ext cx="160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Haskell/Python</a:t>
            </a:r>
            <a:endParaRPr kumimoji="1"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50544" y="3193014"/>
            <a:ext cx="1353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</a:t>
            </a:r>
            <a:r>
              <a:rPr kumimoji="1" lang="en-US" altLang="zh-CN" dirty="0" smtClean="0"/>
              <a:t>ess control,</a:t>
            </a:r>
          </a:p>
          <a:p>
            <a:r>
              <a:rPr kumimoji="1" lang="en-US" altLang="zh-CN" dirty="0"/>
              <a:t>m</a:t>
            </a:r>
            <a:r>
              <a:rPr kumimoji="1" lang="en-US" altLang="zh-CN" dirty="0" smtClean="0"/>
              <a:t>ore safety</a:t>
            </a:r>
            <a:endParaRPr kumimoji="1"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71900" y="4862146"/>
            <a:ext cx="1600200" cy="65942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/>
              <a:t>m</a:t>
            </a:r>
            <a:r>
              <a:rPr kumimoji="1" lang="en-US" altLang="zh-CN" i="1" dirty="0" smtClean="0"/>
              <a:t>ore control,</a:t>
            </a:r>
          </a:p>
          <a:p>
            <a:pPr algn="ctr"/>
            <a:r>
              <a:rPr kumimoji="1" lang="en-US" altLang="zh-CN" i="1" dirty="0"/>
              <a:t>m</a:t>
            </a:r>
            <a:r>
              <a:rPr kumimoji="1" lang="en-US" altLang="zh-CN" i="1" dirty="0" smtClean="0"/>
              <a:t>ore safety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68551" y="4376499"/>
            <a:ext cx="60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Rust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0250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0" grpId="0"/>
      <p:bldP spid="11" grpId="0" animBg="1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2740</TotalTime>
  <Words>2660</Words>
  <Application>Microsoft Macintosh PowerPoint</Application>
  <PresentationFormat>On-screen Show (4:3)</PresentationFormat>
  <Paragraphs>637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Calibri</vt:lpstr>
      <vt:lpstr>Calibri Light</vt:lpstr>
      <vt:lpstr>Menlo</vt:lpstr>
      <vt:lpstr>宋体</vt:lpstr>
      <vt:lpstr>Arial</vt:lpstr>
      <vt:lpstr>Office Theme</vt:lpstr>
      <vt:lpstr> An Introduction  to  Rust Programming Language</vt:lpstr>
      <vt:lpstr>Acknowledgment</vt:lpstr>
      <vt:lpstr>What is Rust?</vt:lpstr>
      <vt:lpstr>A brief history</vt:lpstr>
      <vt:lpstr>Who are using Rust?</vt:lpstr>
      <vt:lpstr>Control &amp; Safety</vt:lpstr>
      <vt:lpstr>In the real world …</vt:lpstr>
      <vt:lpstr>As a programming language …</vt:lpstr>
      <vt:lpstr>More than that …</vt:lpstr>
      <vt:lpstr>What is control?</vt:lpstr>
      <vt:lpstr>Rust’s Solution: Zero-cost Abstraction</vt:lpstr>
      <vt:lpstr>Side Slide: Type Inference</vt:lpstr>
      <vt:lpstr>What is safety?</vt:lpstr>
      <vt:lpstr>Rust’s Solution: Ownership &amp; Borrowing</vt:lpstr>
      <vt:lpstr>Ownership</vt:lpstr>
      <vt:lpstr>Ownership: Lifetime</vt:lpstr>
      <vt:lpstr>Ownership: Unique Owner</vt:lpstr>
      <vt:lpstr>Immutable/Shared Borrowing (&amp;)</vt:lpstr>
      <vt:lpstr>Immutable/Shared Borrowing (&amp;)</vt:lpstr>
      <vt:lpstr>Mutable Borrowing (&amp;mut)</vt:lpstr>
      <vt:lpstr>Side Slide: Mutability</vt:lpstr>
      <vt:lpstr>Concurrency &amp; Data-race Freedom</vt:lpstr>
      <vt:lpstr>Unsafe</vt:lpstr>
      <vt:lpstr>Mutably Sharing</vt:lpstr>
      <vt:lpstr>Rust’s Solution: Raw Pointers</vt:lpstr>
      <vt:lpstr>Rust’s Solution: Raw Pointers</vt:lpstr>
      <vt:lpstr>Foreign Function Interface (FFI)</vt:lpstr>
      <vt:lpstr>Inline Assembly</vt:lpstr>
      <vt:lpstr>Other Goodies</vt:lpstr>
      <vt:lpstr>Enums</vt:lpstr>
      <vt:lpstr>Enums</vt:lpstr>
      <vt:lpstr>Enums: No Null Pointers</vt:lpstr>
      <vt:lpstr>Pattern Match</vt:lpstr>
      <vt:lpstr>Pattern Match</vt:lpstr>
      <vt:lpstr>Pattern Match</vt:lpstr>
      <vt:lpstr>Pattern Match</vt:lpstr>
      <vt:lpstr>Generic</vt:lpstr>
      <vt:lpstr>Traits</vt:lpstr>
      <vt:lpstr>Traits</vt:lpstr>
      <vt:lpstr>Traits</vt:lpstr>
      <vt:lpstr>Traits</vt:lpstr>
      <vt:lpstr>Tests</vt:lpstr>
      <vt:lpstr>Tests</vt:lpstr>
      <vt:lpstr>Tests</vt:lpstr>
      <vt:lpstr>Documentation Tests</vt:lpstr>
      <vt:lpstr>Others</vt:lpstr>
      <vt:lpstr>Learning &amp; Development Resources</vt:lpstr>
      <vt:lpstr>Official Resources</vt:lpstr>
      <vt:lpstr>3rd Party Resources</vt:lpstr>
      <vt:lpstr>Academic Research</vt:lpstr>
      <vt:lpstr>Projects</vt:lpstr>
      <vt:lpstr>Development Environment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 to  Rust Programming Language</dc:title>
  <dc:creator>Microsoft Office User</dc:creator>
  <cp:lastModifiedBy>Microsoft Office User</cp:lastModifiedBy>
  <cp:revision>786</cp:revision>
  <dcterms:created xsi:type="dcterms:W3CDTF">2015-05-30T12:44:35Z</dcterms:created>
  <dcterms:modified xsi:type="dcterms:W3CDTF">2015-06-01T10:38:24Z</dcterms:modified>
</cp:coreProperties>
</file>