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5C3F-13ED-41CD-A473-24C2F6C6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6CAC-321E-411D-9015-CF5F22A27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68F8-E5FF-4F43-9CF6-0CAB1CC8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899-D27C-4646-94EA-CE5FC90D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DA10-1A33-4EAE-9898-C4269BDE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4B0E-BF4B-400C-9902-F261B278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95FB-AA58-43F5-9CBB-84732F3D8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2793-620A-4A69-925B-8C188364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0D21-1DFF-4450-B041-2BA05BD6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0CD1-3F94-4F7C-B8A8-5305F1AD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B21F9-8954-4EE6-9F8A-ECDB97201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6B8F-8606-42BB-84B8-FA2D3BDA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7E09-02ED-4F7E-929F-4029BDD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9E61-0018-49E4-A3B0-957C8BF5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DDB2-24DF-4E22-A9EA-FC98485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6F41-A4E9-4B31-91CB-3E91A71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D9E0-6909-49C4-A973-F51181F9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63C5-79FA-4375-B085-0794E72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2BA7-56EC-41D7-B22F-4B5935A9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50EE-8F15-4973-B45F-1DD29D5E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03F4-BDDE-419B-B6EC-E5E9C259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8867-AC51-474B-8EA6-D266F7AF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826-B3BB-4861-88B0-615E226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5963-11EB-459C-AA35-57A8E0C7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4AB-EEF3-4DF1-BE9C-B643B31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CAF-F965-48FD-8626-8BDB486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2732-C42D-40B8-BB5D-4C3CBC1B2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5FC5-1196-4D1E-9D24-4B66293B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CA0A-24B3-4FD4-86DC-9F4D045C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2BF8-AC39-4889-B753-99FA8E1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8D5E-A988-4E68-B99B-D6D8F87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FD91-0690-4955-B2FA-D8D4B38E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78DA-5A7C-428E-8AF7-4DF9F622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1E05-8475-41C1-90AE-C7811514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0014-198A-436B-A93C-EA21AC019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30C69-9F8D-4806-A8FF-5572D4B90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CB05A-62B5-4E27-8F7D-773BDBA6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1F6C-8A6F-488D-B838-A27FF127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74817-040E-4648-A16F-15112CB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9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7AE-5A13-4D32-A7F8-9BF68DFF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A965-67EC-49A8-86C6-47B6B777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B3050-A341-4345-932B-17D98786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2BB4-1F09-4779-9AC5-0BF95A6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6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B383A-BA98-4874-82F3-A54EAD0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08D15-586A-4BD5-A9F6-A1C50669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7692-9F17-444B-8055-83F3BD7B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6D5-A5D3-4EE5-BA2B-D7E9BED7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BB97-CCAE-4FB3-A37E-C082C2F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9D31-E17B-4A4F-A1F2-46E75E0E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B74F-A6F9-4753-AD9D-7D0A7E90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ACAF-83CC-4EF9-BABB-652109B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295A-0C52-4712-A394-72A3D91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7E8-A53D-4C17-9BB1-2511092E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6E841-F8A0-4B30-BE89-2594E066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2A73D-4EAA-4223-8447-DB18CBBB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0455-B4A5-4E50-B9FF-DA8A9F18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C1147-0A8B-4D74-95FD-06CB0E65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3947-31EA-42AE-88AC-A6C0E9E3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0D2B6-F12E-4D4C-9A1F-02A77F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21E0-E84F-49F4-A80A-75F5ABC0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59B6-2912-47BD-A2FA-E8D93647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051B-0B50-4555-A3A2-00BBD482572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CE12-7539-48E5-92F7-8A2ED98CC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6454-EB2C-4254-ADE9-37C03ADA8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DC2A-F5E6-4738-BBEF-A410D737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0551-3E2C-4DE0-83FE-E3948641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93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2158A-47FE-4DA6-9EF5-805280F18349}"/>
              </a:ext>
            </a:extLst>
          </p:cNvPr>
          <p:cNvSpPr/>
          <p:nvPr/>
        </p:nvSpPr>
        <p:spPr>
          <a:xfrm>
            <a:off x="3750365" y="2001078"/>
            <a:ext cx="2133600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DFCEB-E4C3-4A7E-87B7-00E367BF0908}"/>
              </a:ext>
            </a:extLst>
          </p:cNvPr>
          <p:cNvSpPr/>
          <p:nvPr/>
        </p:nvSpPr>
        <p:spPr>
          <a:xfrm>
            <a:off x="1524000" y="3429000"/>
            <a:ext cx="2133600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Conditional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D177B-89EC-4C74-83B9-9803167DE9CB}"/>
              </a:ext>
            </a:extLst>
          </p:cNvPr>
          <p:cNvSpPr/>
          <p:nvPr/>
        </p:nvSpPr>
        <p:spPr>
          <a:xfrm>
            <a:off x="4287079" y="3429000"/>
            <a:ext cx="2133600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Iterative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F7E10-6BBF-4E3D-B35A-1E3B3951D991}"/>
              </a:ext>
            </a:extLst>
          </p:cNvPr>
          <p:cNvSpPr/>
          <p:nvPr/>
        </p:nvSpPr>
        <p:spPr>
          <a:xfrm>
            <a:off x="7580245" y="3429000"/>
            <a:ext cx="2133600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Transfer statements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2262FB4-401D-4D12-91F2-F6EB5C950698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590801" y="2484782"/>
            <a:ext cx="1159565" cy="944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DCA09-7F57-4B3B-B4DE-ED77564224DD}"/>
              </a:ext>
            </a:extLst>
          </p:cNvPr>
          <p:cNvCxnSpPr/>
          <p:nvPr/>
        </p:nvCxnSpPr>
        <p:spPr>
          <a:xfrm>
            <a:off x="5128591" y="2968487"/>
            <a:ext cx="0" cy="46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7CA313E-543F-4AFD-BF99-B40D7FADCB41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5883965" y="2484783"/>
            <a:ext cx="2763080" cy="944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7C791-9814-4CCE-ACFC-485258551EE9}"/>
              </a:ext>
            </a:extLst>
          </p:cNvPr>
          <p:cNvSpPr/>
          <p:nvPr/>
        </p:nvSpPr>
        <p:spPr>
          <a:xfrm>
            <a:off x="1431234" y="5234609"/>
            <a:ext cx="2319131" cy="123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</a:t>
            </a:r>
          </a:p>
          <a:p>
            <a:pPr algn="ctr"/>
            <a:r>
              <a:rPr lang="en-IN" dirty="0"/>
              <a:t>if-</a:t>
            </a:r>
            <a:r>
              <a:rPr lang="en-IN" dirty="0" err="1"/>
              <a:t>elif</a:t>
            </a:r>
            <a:endParaRPr lang="en-IN" dirty="0"/>
          </a:p>
          <a:p>
            <a:pPr algn="ctr"/>
            <a:r>
              <a:rPr lang="en-IN" dirty="0"/>
              <a:t>If-</a:t>
            </a:r>
            <a:r>
              <a:rPr lang="en-IN" dirty="0" err="1"/>
              <a:t>elif</a:t>
            </a:r>
            <a:r>
              <a:rPr lang="en-IN" dirty="0"/>
              <a:t>-else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D5AA38-88DB-42D8-8E84-79BD8D47D0C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590800" y="4396409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90D1C-2708-48AA-A020-5A2B2FEBCD0C}"/>
              </a:ext>
            </a:extLst>
          </p:cNvPr>
          <p:cNvSpPr/>
          <p:nvPr/>
        </p:nvSpPr>
        <p:spPr>
          <a:xfrm>
            <a:off x="4287079" y="5234609"/>
            <a:ext cx="2319131" cy="123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</a:t>
            </a:r>
          </a:p>
          <a:p>
            <a:pPr algn="ctr"/>
            <a:r>
              <a:rPr lang="en-IN" dirty="0"/>
              <a:t>while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DBC31-0593-4C69-8E77-F822F859C216}"/>
              </a:ext>
            </a:extLst>
          </p:cNvPr>
          <p:cNvSpPr/>
          <p:nvPr/>
        </p:nvSpPr>
        <p:spPr>
          <a:xfrm>
            <a:off x="7686261" y="5234609"/>
            <a:ext cx="2319131" cy="123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break</a:t>
            </a:r>
          </a:p>
          <a:p>
            <a:pPr algn="ctr"/>
            <a:r>
              <a:rPr lang="en-IN" dirty="0"/>
              <a:t>continue</a:t>
            </a:r>
          </a:p>
          <a:p>
            <a:pPr algn="ctr"/>
            <a:r>
              <a:rPr lang="en-IN" dirty="0"/>
              <a:t>pass</a:t>
            </a:r>
          </a:p>
          <a:p>
            <a:pPr algn="ctr"/>
            <a:r>
              <a:rPr lang="en-IN" dirty="0"/>
              <a:t>return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8AC00A-D92F-46D9-9690-C94E25217163}"/>
              </a:ext>
            </a:extLst>
          </p:cNvPr>
          <p:cNvCxnSpPr>
            <a:stCxn id="6" idx="2"/>
          </p:cNvCxnSpPr>
          <p:nvPr/>
        </p:nvCxnSpPr>
        <p:spPr>
          <a:xfrm>
            <a:off x="5353879" y="4396409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97A8E-9CC9-4E2C-AACB-9960E17CFF35}"/>
              </a:ext>
            </a:extLst>
          </p:cNvPr>
          <p:cNvCxnSpPr>
            <a:stCxn id="7" idx="2"/>
          </p:cNvCxnSpPr>
          <p:nvPr/>
        </p:nvCxnSpPr>
        <p:spPr>
          <a:xfrm>
            <a:off x="8647045" y="4396409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9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D2678-A1F9-4825-AC9F-17B6190EE5D3}"/>
              </a:ext>
            </a:extLst>
          </p:cNvPr>
          <p:cNvSpPr/>
          <p:nvPr/>
        </p:nvSpPr>
        <p:spPr>
          <a:xfrm>
            <a:off x="1152939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5AF7B-EB35-4777-BFF8-F0E7A89E83C7}"/>
              </a:ext>
            </a:extLst>
          </p:cNvPr>
          <p:cNvSpPr/>
          <p:nvPr/>
        </p:nvSpPr>
        <p:spPr>
          <a:xfrm>
            <a:off x="3756991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A807E-A541-4C24-9B26-119B7E46C432}"/>
              </a:ext>
            </a:extLst>
          </p:cNvPr>
          <p:cNvSpPr/>
          <p:nvPr/>
        </p:nvSpPr>
        <p:spPr>
          <a:xfrm>
            <a:off x="6387550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B0067-7571-4373-9E6B-5F16F5F1171F}"/>
              </a:ext>
            </a:extLst>
          </p:cNvPr>
          <p:cNvSpPr/>
          <p:nvPr/>
        </p:nvSpPr>
        <p:spPr>
          <a:xfrm>
            <a:off x="2358889" y="32799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BAC5F-7436-446F-BFE7-CA27DBB79721}"/>
              </a:ext>
            </a:extLst>
          </p:cNvPr>
          <p:cNvSpPr/>
          <p:nvPr/>
        </p:nvSpPr>
        <p:spPr>
          <a:xfrm>
            <a:off x="5231297" y="3198753"/>
            <a:ext cx="946219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33BBF-22FA-422A-96D8-4AFBFB0816C9}"/>
              </a:ext>
            </a:extLst>
          </p:cNvPr>
          <p:cNvSpPr/>
          <p:nvPr/>
        </p:nvSpPr>
        <p:spPr>
          <a:xfrm>
            <a:off x="3869635" y="4621281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9ED81A-6421-4B44-9017-7640186E6596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1835426" y="2650435"/>
            <a:ext cx="682487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74DB52-AEB0-4965-B943-7F39466A5785}"/>
              </a:ext>
            </a:extLst>
          </p:cNvPr>
          <p:cNvCxnSpPr/>
          <p:nvPr/>
        </p:nvCxnSpPr>
        <p:spPr>
          <a:xfrm flipV="1">
            <a:off x="3260035" y="2650435"/>
            <a:ext cx="755377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926E35-870B-4F78-ACF7-2DB164FD1885}"/>
              </a:ext>
            </a:extLst>
          </p:cNvPr>
          <p:cNvSpPr/>
          <p:nvPr/>
        </p:nvSpPr>
        <p:spPr>
          <a:xfrm>
            <a:off x="3326296" y="979936"/>
            <a:ext cx="1590261" cy="51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5A6E08-9EEC-4DE1-A766-064B081CD753}"/>
              </a:ext>
            </a:extLst>
          </p:cNvPr>
          <p:cNvCxnSpPr/>
          <p:nvPr/>
        </p:nvCxnSpPr>
        <p:spPr>
          <a:xfrm flipV="1">
            <a:off x="1656522" y="1278835"/>
            <a:ext cx="1603513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1F6B5-BD52-4711-BD57-10B387F87D6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26226" y="1494597"/>
            <a:ext cx="13252" cy="4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75A5C1-6B0A-4BDC-A635-7E1BD072C5F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916557" y="1393652"/>
            <a:ext cx="2153480" cy="51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F7D6FE-7A81-4637-91FA-68E486ACE05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335699" y="2655521"/>
            <a:ext cx="3368708" cy="54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5E719-BA10-42C9-B5D6-2C3D1C639BE0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3041376" y="4022035"/>
            <a:ext cx="1292085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A9615-DD5E-464E-A9DF-818A7C0E3AC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24134" y="3940875"/>
            <a:ext cx="1480273" cy="71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F0970-68D7-428F-B6AC-3F0C65D0BB1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04407" y="2626013"/>
            <a:ext cx="991255" cy="57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7C19B-CD5D-4244-868E-694FC31554C6}"/>
              </a:ext>
            </a:extLst>
          </p:cNvPr>
          <p:cNvCxnSpPr/>
          <p:nvPr/>
        </p:nvCxnSpPr>
        <p:spPr>
          <a:xfrm flipV="1">
            <a:off x="5231297" y="2650435"/>
            <a:ext cx="2349717" cy="2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31F63-F3C0-4583-B8D7-93CC7CF229C7}"/>
              </a:ext>
            </a:extLst>
          </p:cNvPr>
          <p:cNvSpPr txBox="1"/>
          <p:nvPr/>
        </p:nvSpPr>
        <p:spPr>
          <a:xfrm>
            <a:off x="8006316" y="1095153"/>
            <a:ext cx="3678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mro</a:t>
            </a:r>
            <a:r>
              <a:rPr lang="en-IN" dirty="0"/>
              <a:t>(A) = </a:t>
            </a:r>
            <a:r>
              <a:rPr lang="en-IN" dirty="0" err="1"/>
              <a:t>A,object</a:t>
            </a:r>
            <a:endParaRPr lang="en-IN" dirty="0"/>
          </a:p>
          <a:p>
            <a:r>
              <a:rPr lang="en-IN" dirty="0" err="1"/>
              <a:t>mro</a:t>
            </a:r>
            <a:r>
              <a:rPr lang="en-IN" dirty="0"/>
              <a:t>(B) = </a:t>
            </a:r>
            <a:r>
              <a:rPr lang="en-IN" dirty="0" err="1"/>
              <a:t>B,object</a:t>
            </a:r>
            <a:endParaRPr lang="en-IN" dirty="0"/>
          </a:p>
          <a:p>
            <a:r>
              <a:rPr lang="en-IN" dirty="0" err="1"/>
              <a:t>mro</a:t>
            </a:r>
            <a:r>
              <a:rPr lang="en-IN" dirty="0"/>
              <a:t>(C) =  </a:t>
            </a:r>
            <a:r>
              <a:rPr lang="en-IN" dirty="0" err="1"/>
              <a:t>C,object</a:t>
            </a:r>
            <a:endParaRPr lang="en-IN" dirty="0"/>
          </a:p>
          <a:p>
            <a:r>
              <a:rPr lang="en-IN" dirty="0" err="1"/>
              <a:t>mro</a:t>
            </a:r>
            <a:r>
              <a:rPr lang="en-IN" dirty="0"/>
              <a:t>(D) = {D, A, B, object}</a:t>
            </a:r>
          </a:p>
          <a:p>
            <a:r>
              <a:rPr lang="en-IN" dirty="0" err="1"/>
              <a:t>mro</a:t>
            </a:r>
            <a:r>
              <a:rPr lang="en-IN" dirty="0"/>
              <a:t>(E) = { E, A, C, object}</a:t>
            </a:r>
          </a:p>
          <a:p>
            <a:r>
              <a:rPr lang="en-IN" dirty="0" err="1"/>
              <a:t>mro</a:t>
            </a:r>
            <a:r>
              <a:rPr lang="en-IN" dirty="0"/>
              <a:t>(F)= F + merge(</a:t>
            </a:r>
            <a:r>
              <a:rPr lang="en-IN" dirty="0" err="1"/>
              <a:t>mro</a:t>
            </a:r>
            <a:r>
              <a:rPr lang="en-IN" dirty="0"/>
              <a:t>(D), </a:t>
            </a:r>
            <a:r>
              <a:rPr lang="en-IN" dirty="0" err="1"/>
              <a:t>mro</a:t>
            </a:r>
            <a:r>
              <a:rPr lang="en-IN" dirty="0"/>
              <a:t>(E), </a:t>
            </a:r>
            <a:r>
              <a:rPr lang="en-IN" dirty="0" err="1"/>
              <a:t>mro</a:t>
            </a:r>
            <a:r>
              <a:rPr lang="en-IN" dirty="0"/>
              <a:t>(C), DEC)</a:t>
            </a:r>
          </a:p>
          <a:p>
            <a:r>
              <a:rPr lang="en-IN" dirty="0"/>
              <a:t>     = F + merge(D, A, B,E, A, C,C,DEC)</a:t>
            </a:r>
          </a:p>
          <a:p>
            <a:r>
              <a:rPr lang="en-IN" dirty="0"/>
              <a:t>      = F + D + merge(A,B,E,A,C, C, EC)</a:t>
            </a:r>
          </a:p>
          <a:p>
            <a:r>
              <a:rPr lang="en-IN" dirty="0"/>
              <a:t>      = </a:t>
            </a:r>
            <a:r>
              <a:rPr lang="en-IN" dirty="0" err="1"/>
              <a:t>F+D+A+merge</a:t>
            </a:r>
            <a:r>
              <a:rPr lang="en-IN" dirty="0"/>
              <a:t>(B, E,C, C, EC)</a:t>
            </a:r>
          </a:p>
          <a:p>
            <a:r>
              <a:rPr lang="en-IN" dirty="0"/>
              <a:t>       = </a:t>
            </a:r>
            <a:r>
              <a:rPr lang="en-IN" dirty="0" err="1"/>
              <a:t>F+D+A+B+merge</a:t>
            </a:r>
            <a:r>
              <a:rPr lang="en-IN" dirty="0"/>
              <a:t>(E,C,C,EC)</a:t>
            </a:r>
          </a:p>
          <a:p>
            <a:r>
              <a:rPr lang="en-IN" dirty="0"/>
              <a:t>      = </a:t>
            </a:r>
            <a:r>
              <a:rPr lang="en-IN" dirty="0" err="1"/>
              <a:t>F+D+A+B+E+merge</a:t>
            </a:r>
            <a:r>
              <a:rPr lang="en-IN" dirty="0"/>
              <a:t>(C,C,C)</a:t>
            </a:r>
          </a:p>
          <a:p>
            <a:r>
              <a:rPr lang="en-IN" dirty="0"/>
              <a:t>     = F+D+A+B+E+C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786E691-1176-49C6-B3CE-83EA119C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807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Method Resolution Order</a:t>
            </a:r>
          </a:p>
        </p:txBody>
      </p:sp>
    </p:spTree>
    <p:extLst>
      <p:ext uri="{BB962C8B-B14F-4D97-AF65-F5344CB8AC3E}">
        <p14:creationId xmlns:p14="http://schemas.microsoft.com/office/powerpoint/2010/main" val="40933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5D5E-6E46-4B34-B64F-3EFCF98A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types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9794-8BD9-4C86-BBE9-EEF44F65B20E}"/>
              </a:ext>
            </a:extLst>
          </p:cNvPr>
          <p:cNvSpPr txBox="1"/>
          <p:nvPr/>
        </p:nvSpPr>
        <p:spPr>
          <a:xfrm>
            <a:off x="1152939" y="1285461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 Level Inheritance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147F97-5912-41D7-A1FF-7A3FDD111BCE}"/>
              </a:ext>
            </a:extLst>
          </p:cNvPr>
          <p:cNvSpPr/>
          <p:nvPr/>
        </p:nvSpPr>
        <p:spPr>
          <a:xfrm>
            <a:off x="1630017" y="1828800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FA68F-F794-4549-B978-BA8BA7FF21AA}"/>
              </a:ext>
            </a:extLst>
          </p:cNvPr>
          <p:cNvSpPr/>
          <p:nvPr/>
        </p:nvSpPr>
        <p:spPr>
          <a:xfrm>
            <a:off x="1630017" y="3084443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696D2-A4FA-48DB-B5C4-73DDACB9717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239617" y="2517913"/>
            <a:ext cx="0" cy="5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C6DDB-83DB-42BF-97C7-3345868C87D3}"/>
              </a:ext>
            </a:extLst>
          </p:cNvPr>
          <p:cNvSpPr txBox="1"/>
          <p:nvPr/>
        </p:nvSpPr>
        <p:spPr>
          <a:xfrm>
            <a:off x="3419061" y="1828800"/>
            <a:ext cx="6281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class Parent:</a:t>
            </a:r>
          </a:p>
          <a:p>
            <a:r>
              <a:rPr lang="en-IN" dirty="0">
                <a:solidFill>
                  <a:srgbClr val="0070C0"/>
                </a:solidFill>
              </a:rPr>
              <a:t>   def method1(self):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print("parent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Child(Parent):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method2(self):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print("child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 = Child()</a:t>
            </a:r>
          </a:p>
          <a:p>
            <a:r>
              <a:rPr lang="en-IN" dirty="0">
                <a:solidFill>
                  <a:srgbClr val="0070C0"/>
                </a:solidFill>
              </a:rPr>
              <a:t>c.method1() # Parent class will be available in child class also</a:t>
            </a:r>
          </a:p>
          <a:p>
            <a:r>
              <a:rPr lang="en-IN" dirty="0">
                <a:solidFill>
                  <a:srgbClr val="0070C0"/>
                </a:solidFill>
              </a:rPr>
              <a:t>c.method2()</a:t>
            </a:r>
          </a:p>
        </p:txBody>
      </p:sp>
    </p:spTree>
    <p:extLst>
      <p:ext uri="{BB962C8B-B14F-4D97-AF65-F5344CB8AC3E}">
        <p14:creationId xmlns:p14="http://schemas.microsoft.com/office/powerpoint/2010/main" val="107921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5D5E-6E46-4B34-B64F-3EFCF98A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96"/>
            <a:ext cx="10515600" cy="155869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Different types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9794-8BD9-4C86-BBE9-EEF44F65B20E}"/>
              </a:ext>
            </a:extLst>
          </p:cNvPr>
          <p:cNvSpPr txBox="1"/>
          <p:nvPr/>
        </p:nvSpPr>
        <p:spPr>
          <a:xfrm>
            <a:off x="1152939" y="1285461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 Level Inheritance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147F97-5912-41D7-A1FF-7A3FDD111BCE}"/>
              </a:ext>
            </a:extLst>
          </p:cNvPr>
          <p:cNvSpPr/>
          <p:nvPr/>
        </p:nvSpPr>
        <p:spPr>
          <a:xfrm>
            <a:off x="1630017" y="1828800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FA68F-F794-4549-B978-BA8BA7FF21AA}"/>
              </a:ext>
            </a:extLst>
          </p:cNvPr>
          <p:cNvSpPr/>
          <p:nvPr/>
        </p:nvSpPr>
        <p:spPr>
          <a:xfrm>
            <a:off x="1630017" y="3084443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696D2-A4FA-48DB-B5C4-73DDACB9717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239617" y="2517913"/>
            <a:ext cx="0" cy="5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C6DDB-83DB-42BF-97C7-3345868C87D3}"/>
              </a:ext>
            </a:extLst>
          </p:cNvPr>
          <p:cNvSpPr txBox="1"/>
          <p:nvPr/>
        </p:nvSpPr>
        <p:spPr>
          <a:xfrm>
            <a:off x="4280452" y="290765"/>
            <a:ext cx="70733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class Parent:</a:t>
            </a:r>
          </a:p>
          <a:p>
            <a:r>
              <a:rPr lang="en-IN" dirty="0">
                <a:solidFill>
                  <a:srgbClr val="0070C0"/>
                </a:solidFill>
              </a:rPr>
              <a:t>   def method1(self):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print("parent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Child(Parent):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method2(self):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print("child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</a:t>
            </a:r>
            <a:r>
              <a:rPr lang="en-IN" dirty="0" err="1">
                <a:solidFill>
                  <a:srgbClr val="0070C0"/>
                </a:solidFill>
              </a:rPr>
              <a:t>ChildChild</a:t>
            </a:r>
            <a:r>
              <a:rPr lang="en-IN" dirty="0">
                <a:solidFill>
                  <a:srgbClr val="0070C0"/>
                </a:solidFill>
              </a:rPr>
              <a:t>(Child):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method3(self):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print(“child </a:t>
            </a:r>
            <a:r>
              <a:rPr lang="en-IN" dirty="0" err="1">
                <a:solidFill>
                  <a:srgbClr val="0070C0"/>
                </a:solidFill>
              </a:rPr>
              <a:t>child</a:t>
            </a:r>
            <a:r>
              <a:rPr lang="en-IN" dirty="0">
                <a:solidFill>
                  <a:srgbClr val="0070C0"/>
                </a:solidFill>
              </a:rPr>
              <a:t>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 = </a:t>
            </a:r>
            <a:r>
              <a:rPr lang="en-IN" dirty="0" err="1">
                <a:solidFill>
                  <a:srgbClr val="0070C0"/>
                </a:solidFill>
              </a:rPr>
              <a:t>ChildChild</a:t>
            </a:r>
            <a:r>
              <a:rPr lang="en-IN" dirty="0">
                <a:solidFill>
                  <a:srgbClr val="0070C0"/>
                </a:solidFill>
              </a:rPr>
              <a:t>()</a:t>
            </a:r>
          </a:p>
          <a:p>
            <a:r>
              <a:rPr lang="en-IN" dirty="0">
                <a:solidFill>
                  <a:srgbClr val="0070C0"/>
                </a:solidFill>
              </a:rPr>
              <a:t>c.method1() # Grand Parent class will be available in child class also</a:t>
            </a:r>
          </a:p>
          <a:p>
            <a:r>
              <a:rPr lang="en-IN" dirty="0">
                <a:solidFill>
                  <a:srgbClr val="0070C0"/>
                </a:solidFill>
              </a:rPr>
              <a:t>c.method2() #Parent class</a:t>
            </a:r>
          </a:p>
          <a:p>
            <a:r>
              <a:rPr lang="en-IN" dirty="0">
                <a:solidFill>
                  <a:srgbClr val="0070C0"/>
                </a:solidFill>
              </a:rPr>
              <a:t>c.method3()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9A0B0-18E2-4D1A-BD6E-98C26E46F7CA}"/>
              </a:ext>
            </a:extLst>
          </p:cNvPr>
          <p:cNvSpPr/>
          <p:nvPr/>
        </p:nvSpPr>
        <p:spPr>
          <a:xfrm>
            <a:off x="1707989" y="4340086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</a:t>
            </a:r>
            <a:r>
              <a:rPr lang="en-IN" sz="1600" dirty="0" err="1"/>
              <a:t>Child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9E945-6617-4AF4-89F0-CCF3DCA0CF43}"/>
              </a:ext>
            </a:extLst>
          </p:cNvPr>
          <p:cNvCxnSpPr/>
          <p:nvPr/>
        </p:nvCxnSpPr>
        <p:spPr>
          <a:xfrm>
            <a:off x="2239617" y="3773556"/>
            <a:ext cx="0" cy="5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71C5C-CC31-4580-8B19-DAC4136C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35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types of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B0B0-AAA6-4A55-8D5D-62F29B0C8E36}"/>
              </a:ext>
            </a:extLst>
          </p:cNvPr>
          <p:cNvSpPr txBox="1"/>
          <p:nvPr/>
        </p:nvSpPr>
        <p:spPr>
          <a:xfrm>
            <a:off x="1152939" y="1285461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Hierarchical Inheritance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CA097F-F191-4541-9D5E-1DDFD7358049}"/>
              </a:ext>
            </a:extLst>
          </p:cNvPr>
          <p:cNvSpPr/>
          <p:nvPr/>
        </p:nvSpPr>
        <p:spPr>
          <a:xfrm>
            <a:off x="1630017" y="1828800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2B216E-5476-4378-B5C4-99442122ABE3}"/>
              </a:ext>
            </a:extLst>
          </p:cNvPr>
          <p:cNvSpPr/>
          <p:nvPr/>
        </p:nvSpPr>
        <p:spPr>
          <a:xfrm>
            <a:off x="543339" y="2884967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53772A-322D-4009-89B6-14D91D6A5B6C}"/>
              </a:ext>
            </a:extLst>
          </p:cNvPr>
          <p:cNvSpPr/>
          <p:nvPr/>
        </p:nvSpPr>
        <p:spPr>
          <a:xfrm>
            <a:off x="2849217" y="2739887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20C7FE-EE7E-43E3-91C1-BB339EAD7868}"/>
              </a:ext>
            </a:extLst>
          </p:cNvPr>
          <p:cNvSpPr/>
          <p:nvPr/>
        </p:nvSpPr>
        <p:spPr>
          <a:xfrm>
            <a:off x="4816240" y="2804683"/>
            <a:ext cx="1219200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C3E804-F7D0-4099-B83D-BAE93C309A82}"/>
              </a:ext>
            </a:extLst>
          </p:cNvPr>
          <p:cNvCxnSpPr/>
          <p:nvPr/>
        </p:nvCxnSpPr>
        <p:spPr>
          <a:xfrm flipH="1">
            <a:off x="1424763" y="2517913"/>
            <a:ext cx="659218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9823B-F25F-478C-802D-8B0D8B658D2E}"/>
              </a:ext>
            </a:extLst>
          </p:cNvPr>
          <p:cNvCxnSpPr/>
          <p:nvPr/>
        </p:nvCxnSpPr>
        <p:spPr>
          <a:xfrm>
            <a:off x="2101394" y="2517913"/>
            <a:ext cx="1194699" cy="28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670EFC-4DCD-41BE-AE6E-9DA51671E1A5}"/>
              </a:ext>
            </a:extLst>
          </p:cNvPr>
          <p:cNvCxnSpPr/>
          <p:nvPr/>
        </p:nvCxnSpPr>
        <p:spPr>
          <a:xfrm>
            <a:off x="2101394" y="2517913"/>
            <a:ext cx="3053701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658A92-ED1C-4419-8BFD-7463E1F00CAE}"/>
              </a:ext>
            </a:extLst>
          </p:cNvPr>
          <p:cNvSpPr txBox="1"/>
          <p:nvPr/>
        </p:nvSpPr>
        <p:spPr>
          <a:xfrm>
            <a:off x="5326911" y="839887"/>
            <a:ext cx="379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Deriving multiple child classes from Parent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C76F5-2E98-41D0-B61B-9183218CEC0D}"/>
              </a:ext>
            </a:extLst>
          </p:cNvPr>
          <p:cNvSpPr txBox="1"/>
          <p:nvPr/>
        </p:nvSpPr>
        <p:spPr>
          <a:xfrm>
            <a:off x="6569224" y="1470127"/>
            <a:ext cx="50398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class Parent:</a:t>
            </a:r>
          </a:p>
          <a:p>
            <a:r>
              <a:rPr lang="en-IN" dirty="0">
                <a:solidFill>
                  <a:srgbClr val="0070C0"/>
                </a:solidFill>
              </a:rPr>
              <a:t>   def method1(self):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print("parent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Child1(Parent):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method2(self):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print("child1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Child2(Parent):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method3(self):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print(“child2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c1 = Child1()</a:t>
            </a:r>
          </a:p>
          <a:p>
            <a:r>
              <a:rPr lang="en-IN" dirty="0">
                <a:solidFill>
                  <a:srgbClr val="0070C0"/>
                </a:solidFill>
              </a:rPr>
              <a:t>c2 = Child2() </a:t>
            </a:r>
          </a:p>
          <a:p>
            <a:r>
              <a:rPr lang="en-IN" dirty="0">
                <a:solidFill>
                  <a:srgbClr val="0070C0"/>
                </a:solidFill>
              </a:rPr>
              <a:t>c1.method1() # Parent class will be available in child class also</a:t>
            </a:r>
          </a:p>
          <a:p>
            <a:r>
              <a:rPr lang="en-IN" dirty="0">
                <a:solidFill>
                  <a:srgbClr val="0070C0"/>
                </a:solidFill>
              </a:rPr>
              <a:t>c1.method2() </a:t>
            </a:r>
          </a:p>
          <a:p>
            <a:r>
              <a:rPr lang="en-IN" dirty="0">
                <a:solidFill>
                  <a:srgbClr val="0070C0"/>
                </a:solidFill>
              </a:rPr>
              <a:t>c2.method1() #parent class method</a:t>
            </a:r>
          </a:p>
          <a:p>
            <a:r>
              <a:rPr lang="en-IN" dirty="0">
                <a:solidFill>
                  <a:srgbClr val="0070C0"/>
                </a:solidFill>
              </a:rPr>
              <a:t>c2.method3()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39A5B-ECF4-4817-B008-CF9A9B81FD25}"/>
              </a:ext>
            </a:extLst>
          </p:cNvPr>
          <p:cNvSpPr txBox="1"/>
          <p:nvPr/>
        </p:nvSpPr>
        <p:spPr>
          <a:xfrm>
            <a:off x="1329070" y="4053318"/>
            <a:ext cx="337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methods present in the parent class is accessible from any of the child class object but one child class object cannot access other child class method</a:t>
            </a:r>
          </a:p>
        </p:txBody>
      </p:sp>
    </p:spTree>
    <p:extLst>
      <p:ext uri="{BB962C8B-B14F-4D97-AF65-F5344CB8AC3E}">
        <p14:creationId xmlns:p14="http://schemas.microsoft.com/office/powerpoint/2010/main" val="39448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DDECC3-04B9-4EB2-83E4-46E3E4C9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35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types of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13DE-DD48-4883-8CD8-599076E4F06E}"/>
              </a:ext>
            </a:extLst>
          </p:cNvPr>
          <p:cNvSpPr txBox="1"/>
          <p:nvPr/>
        </p:nvSpPr>
        <p:spPr>
          <a:xfrm>
            <a:off x="1588874" y="1009014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Multiple  Inheritance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B6C7CB-F778-42E9-8935-7F81746F1713}"/>
              </a:ext>
            </a:extLst>
          </p:cNvPr>
          <p:cNvSpPr/>
          <p:nvPr/>
        </p:nvSpPr>
        <p:spPr>
          <a:xfrm>
            <a:off x="2392326" y="1927301"/>
            <a:ext cx="1467293" cy="95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455E70-5FAB-49E8-9F70-5230F137BB80}"/>
              </a:ext>
            </a:extLst>
          </p:cNvPr>
          <p:cNvSpPr/>
          <p:nvPr/>
        </p:nvSpPr>
        <p:spPr>
          <a:xfrm>
            <a:off x="4926419" y="1927301"/>
            <a:ext cx="1467293" cy="95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172D26-F41B-42D3-AF2D-A48638142862}"/>
              </a:ext>
            </a:extLst>
          </p:cNvPr>
          <p:cNvSpPr/>
          <p:nvPr/>
        </p:nvSpPr>
        <p:spPr>
          <a:xfrm>
            <a:off x="3859619" y="3195083"/>
            <a:ext cx="115894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C6F72F-4469-4B7D-A467-154AD13C709F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3125973" y="2884231"/>
            <a:ext cx="903370" cy="4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1101C-DEE9-4873-9241-59AA8C36C101}"/>
              </a:ext>
            </a:extLst>
          </p:cNvPr>
          <p:cNvCxnSpPr>
            <a:stCxn id="7" idx="4"/>
            <a:endCxn id="8" idx="7"/>
          </p:cNvCxnSpPr>
          <p:nvPr/>
        </p:nvCxnSpPr>
        <p:spPr>
          <a:xfrm flipH="1">
            <a:off x="4848843" y="2884231"/>
            <a:ext cx="811223" cy="4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454812-F5D7-4E2E-8110-5800B4B2A917}"/>
              </a:ext>
            </a:extLst>
          </p:cNvPr>
          <p:cNvSpPr txBox="1"/>
          <p:nvPr/>
        </p:nvSpPr>
        <p:spPr>
          <a:xfrm>
            <a:off x="6266121" y="771516"/>
            <a:ext cx="46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 is derived from 2 parent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DE14B-9C64-42C5-8E26-BD2F20371902}"/>
              </a:ext>
            </a:extLst>
          </p:cNvPr>
          <p:cNvSpPr txBox="1"/>
          <p:nvPr/>
        </p:nvSpPr>
        <p:spPr>
          <a:xfrm>
            <a:off x="6557142" y="1178563"/>
            <a:ext cx="50398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class Parent1:</a:t>
            </a:r>
          </a:p>
          <a:p>
            <a:r>
              <a:rPr lang="en-IN" dirty="0">
                <a:solidFill>
                  <a:srgbClr val="0070C0"/>
                </a:solidFill>
              </a:rPr>
              <a:t>   def method1(self):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print("parent 1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Parent2: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method2(self):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print(“parent 2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class Child(Parent1, Parent2):</a:t>
            </a:r>
          </a:p>
          <a:p>
            <a:r>
              <a:rPr lang="en-IN" dirty="0">
                <a:solidFill>
                  <a:srgbClr val="0070C0"/>
                </a:solidFill>
              </a:rPr>
              <a:t>    def method3(self):</a:t>
            </a:r>
          </a:p>
          <a:p>
            <a:r>
              <a:rPr lang="en-IN" dirty="0">
                <a:solidFill>
                  <a:srgbClr val="0070C0"/>
                </a:solidFill>
              </a:rPr>
              <a:t>       print(“child method")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 = Child()</a:t>
            </a:r>
          </a:p>
          <a:p>
            <a:r>
              <a:rPr lang="en-IN" dirty="0">
                <a:solidFill>
                  <a:srgbClr val="0070C0"/>
                </a:solidFill>
              </a:rPr>
              <a:t>c.method1()  # parent1 method can be accessed</a:t>
            </a:r>
          </a:p>
          <a:p>
            <a:r>
              <a:rPr lang="en-IN" dirty="0">
                <a:solidFill>
                  <a:srgbClr val="0070C0"/>
                </a:solidFill>
              </a:rPr>
              <a:t>c.method2() # parent2 method can be access</a:t>
            </a:r>
          </a:p>
          <a:p>
            <a:r>
              <a:rPr lang="en-IN" dirty="0">
                <a:solidFill>
                  <a:srgbClr val="0070C0"/>
                </a:solidFill>
              </a:rPr>
              <a:t>c.method3() # child class method</a:t>
            </a:r>
          </a:p>
        </p:txBody>
      </p:sp>
    </p:spTree>
    <p:extLst>
      <p:ext uri="{BB962C8B-B14F-4D97-AF65-F5344CB8AC3E}">
        <p14:creationId xmlns:p14="http://schemas.microsoft.com/office/powerpoint/2010/main" val="182327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864BE-6B64-45AD-A832-C767C109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35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types of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1D6C8-4E73-4DDC-918E-6E64616FD0E4}"/>
              </a:ext>
            </a:extLst>
          </p:cNvPr>
          <p:cNvSpPr txBox="1"/>
          <p:nvPr/>
        </p:nvSpPr>
        <p:spPr>
          <a:xfrm>
            <a:off x="1535711" y="870791"/>
            <a:ext cx="802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Hybrid  Inheritance is a combination of Single, Multi Level, Multiple and Hierarchical inheritance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F7C2D2-FDD8-4328-BB92-B03FA998A96C}"/>
              </a:ext>
            </a:extLst>
          </p:cNvPr>
          <p:cNvSpPr/>
          <p:nvPr/>
        </p:nvSpPr>
        <p:spPr>
          <a:xfrm>
            <a:off x="2955851" y="1654112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1970C-F93F-4413-9006-1EEC4F3DE2CA}"/>
              </a:ext>
            </a:extLst>
          </p:cNvPr>
          <p:cNvSpPr/>
          <p:nvPr/>
        </p:nvSpPr>
        <p:spPr>
          <a:xfrm>
            <a:off x="5936512" y="1585104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8E9B7-B592-4960-B2E7-E681D0A203B6}"/>
              </a:ext>
            </a:extLst>
          </p:cNvPr>
          <p:cNvSpPr/>
          <p:nvPr/>
        </p:nvSpPr>
        <p:spPr>
          <a:xfrm>
            <a:off x="4446181" y="2181285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7978AD-4CF7-4D13-9FA2-46D4CA3ADF68}"/>
              </a:ext>
            </a:extLst>
          </p:cNvPr>
          <p:cNvSpPr/>
          <p:nvPr/>
        </p:nvSpPr>
        <p:spPr>
          <a:xfrm>
            <a:off x="4446181" y="2998107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062835-307C-407E-9D3B-5CACCF4B1CDA}"/>
              </a:ext>
            </a:extLst>
          </p:cNvPr>
          <p:cNvSpPr/>
          <p:nvPr/>
        </p:nvSpPr>
        <p:spPr>
          <a:xfrm>
            <a:off x="4491022" y="3890607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FF9A12-8C9C-459F-88C1-F80BBD1C8E03}"/>
              </a:ext>
            </a:extLst>
          </p:cNvPr>
          <p:cNvSpPr/>
          <p:nvPr/>
        </p:nvSpPr>
        <p:spPr>
          <a:xfrm>
            <a:off x="3367515" y="4557558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5656DC-4019-41F2-94FC-3FD5E1BD61F7}"/>
              </a:ext>
            </a:extLst>
          </p:cNvPr>
          <p:cNvSpPr/>
          <p:nvPr/>
        </p:nvSpPr>
        <p:spPr>
          <a:xfrm>
            <a:off x="6062330" y="4429287"/>
            <a:ext cx="94629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EDFE1C-FE7F-450E-A9BC-B7F01DD29F8C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763567" y="2205790"/>
            <a:ext cx="682614" cy="29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A4822C-5235-4C79-BEA7-9C8AE203B6A2}"/>
              </a:ext>
            </a:extLst>
          </p:cNvPr>
          <p:cNvCxnSpPr>
            <a:stCxn id="7" idx="3"/>
            <a:endCxn id="8" idx="6"/>
          </p:cNvCxnSpPr>
          <p:nvPr/>
        </p:nvCxnSpPr>
        <p:spPr>
          <a:xfrm flipH="1">
            <a:off x="5392479" y="2136782"/>
            <a:ext cx="682615" cy="3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BEC815-6C66-4475-974C-2C1FF48A054F}"/>
              </a:ext>
            </a:extLst>
          </p:cNvPr>
          <p:cNvCxnSpPr>
            <a:stCxn id="8" idx="4"/>
          </p:cNvCxnSpPr>
          <p:nvPr/>
        </p:nvCxnSpPr>
        <p:spPr>
          <a:xfrm>
            <a:off x="4919330" y="2827616"/>
            <a:ext cx="0" cy="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26798-DBCF-4C60-92DB-6579C6F64AC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919330" y="3644438"/>
            <a:ext cx="44841" cy="2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A8BCF-9D1A-4023-9EAC-600819800AA1}"/>
              </a:ext>
            </a:extLst>
          </p:cNvPr>
          <p:cNvCxnSpPr>
            <a:stCxn id="10" idx="3"/>
          </p:cNvCxnSpPr>
          <p:nvPr/>
        </p:nvCxnSpPr>
        <p:spPr>
          <a:xfrm flipH="1">
            <a:off x="4313813" y="4442285"/>
            <a:ext cx="315791" cy="28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554DE4-F973-44CC-AD10-C5B47387C9DC}"/>
              </a:ext>
            </a:extLst>
          </p:cNvPr>
          <p:cNvCxnSpPr>
            <a:cxnSpLocks/>
          </p:cNvCxnSpPr>
          <p:nvPr/>
        </p:nvCxnSpPr>
        <p:spPr>
          <a:xfrm>
            <a:off x="5221471" y="4371651"/>
            <a:ext cx="1024629" cy="11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560B-3695-4ED5-AE4A-5657793E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Resolution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B9DC6-5915-4DCA-832D-466612D7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2" y="1848293"/>
            <a:ext cx="5705475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E404C-D209-4A60-8AC8-E7DE54249891}"/>
              </a:ext>
            </a:extLst>
          </p:cNvPr>
          <p:cNvSpPr txBox="1"/>
          <p:nvPr/>
        </p:nvSpPr>
        <p:spPr>
          <a:xfrm>
            <a:off x="7719237" y="1116419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MRO(C) = C + Merge(MRO(A), MRO(B), AB)</a:t>
            </a:r>
          </a:p>
          <a:p>
            <a:r>
              <a:rPr lang="en-IN" dirty="0"/>
              <a:t>       = C +Merge(A, Object, B, Object, AB)</a:t>
            </a:r>
          </a:p>
          <a:p>
            <a:r>
              <a:rPr lang="en-IN" dirty="0"/>
              <a:t>       = C + A + Merge(Object, B, Object, B)</a:t>
            </a:r>
          </a:p>
          <a:p>
            <a:r>
              <a:rPr lang="en-IN" dirty="0"/>
              <a:t>       = C + A + B + Merge(Object, Object)</a:t>
            </a:r>
          </a:p>
          <a:p>
            <a:r>
              <a:rPr lang="en-IN"/>
              <a:t>      = C + A + B</a:t>
            </a:r>
          </a:p>
        </p:txBody>
      </p:sp>
    </p:spTree>
    <p:extLst>
      <p:ext uri="{BB962C8B-B14F-4D97-AF65-F5344CB8AC3E}">
        <p14:creationId xmlns:p14="http://schemas.microsoft.com/office/powerpoint/2010/main" val="30075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9F77-125E-4CD0-A72E-5D87726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en-IN" dirty="0"/>
              <a:t>Method Resolution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6449D7-63D3-47D0-83D0-0B4E6C32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57" y="1537900"/>
            <a:ext cx="6210300" cy="2200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B66A7-63D7-4812-A111-B4F47923ECDD}"/>
              </a:ext>
            </a:extLst>
          </p:cNvPr>
          <p:cNvSpPr txBox="1"/>
          <p:nvPr/>
        </p:nvSpPr>
        <p:spPr>
          <a:xfrm>
            <a:off x="1288754" y="3337297"/>
            <a:ext cx="6902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2nd example:</a:t>
            </a:r>
          </a:p>
          <a:p>
            <a:endParaRPr lang="en-IN" sz="1400" dirty="0"/>
          </a:p>
          <a:p>
            <a:r>
              <a:rPr lang="en-IN" sz="1400" dirty="0"/>
              <a:t>MRO(A) = A, object</a:t>
            </a:r>
          </a:p>
          <a:p>
            <a:r>
              <a:rPr lang="en-IN" sz="1400" dirty="0"/>
              <a:t>MRO(B)= B, object</a:t>
            </a:r>
          </a:p>
          <a:p>
            <a:r>
              <a:rPr lang="en-IN" sz="1400" dirty="0"/>
              <a:t>MRO(C) = C, A, object</a:t>
            </a:r>
          </a:p>
          <a:p>
            <a:r>
              <a:rPr lang="en-IN" sz="1400" dirty="0"/>
              <a:t>MRO(D) = D, A, B, object</a:t>
            </a:r>
          </a:p>
          <a:p>
            <a:r>
              <a:rPr lang="en-IN" sz="1400" dirty="0"/>
              <a:t>MRO(E) = E, B, object</a:t>
            </a:r>
          </a:p>
          <a:p>
            <a:r>
              <a:rPr lang="en-IN" sz="1400" dirty="0"/>
              <a:t>MRO(F) = F + Merge(MRO(C), MRO(D), MRO(E),CDE)</a:t>
            </a:r>
          </a:p>
          <a:p>
            <a:r>
              <a:rPr lang="en-IN" sz="1400" dirty="0"/>
              <a:t>       = </a:t>
            </a:r>
            <a:r>
              <a:rPr lang="en-IN" sz="1400" dirty="0" err="1"/>
              <a:t>F+Merge</a:t>
            </a:r>
            <a:r>
              <a:rPr lang="en-IN" sz="1400" dirty="0"/>
              <a:t>(C, A, </a:t>
            </a:r>
            <a:r>
              <a:rPr lang="en-IN" sz="1400" dirty="0" err="1"/>
              <a:t>object,D</a:t>
            </a:r>
            <a:r>
              <a:rPr lang="en-IN" sz="1400" dirty="0"/>
              <a:t>, A, B, </a:t>
            </a:r>
            <a:r>
              <a:rPr lang="en-IN" sz="1400" dirty="0" err="1"/>
              <a:t>object,E</a:t>
            </a:r>
            <a:r>
              <a:rPr lang="en-IN" sz="1400" dirty="0"/>
              <a:t>, B, object, CDE)</a:t>
            </a:r>
          </a:p>
          <a:p>
            <a:r>
              <a:rPr lang="en-IN" sz="1400" dirty="0"/>
              <a:t>       = F+C + Merge(A, D, A, B, ,E, B, DE)</a:t>
            </a:r>
          </a:p>
          <a:p>
            <a:r>
              <a:rPr lang="en-IN" sz="1400" dirty="0"/>
              <a:t>      = F+C + A + Merge(D,B,E, B, DE)</a:t>
            </a:r>
          </a:p>
          <a:p>
            <a:r>
              <a:rPr lang="en-IN" sz="1400" dirty="0"/>
              <a:t>      = </a:t>
            </a:r>
            <a:r>
              <a:rPr lang="en-IN" sz="1400" dirty="0" err="1"/>
              <a:t>F+C+A+D+Merge</a:t>
            </a:r>
            <a:r>
              <a:rPr lang="en-IN" sz="1400" dirty="0"/>
              <a:t>(B,E,B,E)</a:t>
            </a:r>
          </a:p>
          <a:p>
            <a:r>
              <a:rPr lang="en-IN" sz="1400" dirty="0"/>
              <a:t>     </a:t>
            </a:r>
            <a:r>
              <a:rPr lang="en-IN" sz="1400" dirty="0" err="1"/>
              <a:t>F+C+A+D+B+Merge</a:t>
            </a:r>
            <a:r>
              <a:rPr lang="en-IN" sz="1400" dirty="0"/>
              <a:t>(E,E)</a:t>
            </a:r>
          </a:p>
          <a:p>
            <a:r>
              <a:rPr lang="en-IN" sz="1400" dirty="0"/>
              <a:t>    F+C+A+D+B+E</a:t>
            </a:r>
          </a:p>
        </p:txBody>
      </p:sp>
    </p:spTree>
    <p:extLst>
      <p:ext uri="{BB962C8B-B14F-4D97-AF65-F5344CB8AC3E}">
        <p14:creationId xmlns:p14="http://schemas.microsoft.com/office/powerpoint/2010/main" val="11889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D2678-A1F9-4825-AC9F-17B6190EE5D3}"/>
              </a:ext>
            </a:extLst>
          </p:cNvPr>
          <p:cNvSpPr/>
          <p:nvPr/>
        </p:nvSpPr>
        <p:spPr>
          <a:xfrm>
            <a:off x="1152939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5AF7B-EB35-4777-BFF8-F0E7A89E83C7}"/>
              </a:ext>
            </a:extLst>
          </p:cNvPr>
          <p:cNvSpPr/>
          <p:nvPr/>
        </p:nvSpPr>
        <p:spPr>
          <a:xfrm>
            <a:off x="3756991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A807E-A541-4C24-9B26-119B7E46C432}"/>
              </a:ext>
            </a:extLst>
          </p:cNvPr>
          <p:cNvSpPr/>
          <p:nvPr/>
        </p:nvSpPr>
        <p:spPr>
          <a:xfrm>
            <a:off x="6387550" y="19083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B0067-7571-4373-9E6B-5F16F5F1171F}"/>
              </a:ext>
            </a:extLst>
          </p:cNvPr>
          <p:cNvSpPr/>
          <p:nvPr/>
        </p:nvSpPr>
        <p:spPr>
          <a:xfrm>
            <a:off x="2358889" y="327991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BAC5F-7436-446F-BFE7-CA27DBB79721}"/>
              </a:ext>
            </a:extLst>
          </p:cNvPr>
          <p:cNvSpPr/>
          <p:nvPr/>
        </p:nvSpPr>
        <p:spPr>
          <a:xfrm>
            <a:off x="5231297" y="3198753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33BBF-22FA-422A-96D8-4AFBFB0816C9}"/>
              </a:ext>
            </a:extLst>
          </p:cNvPr>
          <p:cNvSpPr/>
          <p:nvPr/>
        </p:nvSpPr>
        <p:spPr>
          <a:xfrm>
            <a:off x="3869635" y="4621281"/>
            <a:ext cx="1364974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9ED81A-6421-4B44-9017-7640186E6596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1835426" y="2650435"/>
            <a:ext cx="682487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74DB52-AEB0-4965-B943-7F39466A5785}"/>
              </a:ext>
            </a:extLst>
          </p:cNvPr>
          <p:cNvCxnSpPr/>
          <p:nvPr/>
        </p:nvCxnSpPr>
        <p:spPr>
          <a:xfrm flipV="1">
            <a:off x="3260035" y="2650435"/>
            <a:ext cx="755377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926E35-870B-4F78-ACF7-2DB164FD1885}"/>
              </a:ext>
            </a:extLst>
          </p:cNvPr>
          <p:cNvSpPr/>
          <p:nvPr/>
        </p:nvSpPr>
        <p:spPr>
          <a:xfrm>
            <a:off x="3326296" y="979936"/>
            <a:ext cx="1590261" cy="51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5A6E08-9EEC-4DE1-A766-064B081CD753}"/>
              </a:ext>
            </a:extLst>
          </p:cNvPr>
          <p:cNvCxnSpPr/>
          <p:nvPr/>
        </p:nvCxnSpPr>
        <p:spPr>
          <a:xfrm flipV="1">
            <a:off x="1656522" y="1278835"/>
            <a:ext cx="1603513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1F6B5-BD52-4711-BD57-10B387F87D6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26226" y="1494597"/>
            <a:ext cx="13252" cy="4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75A5C1-6B0A-4BDC-A635-7E1BD072C5F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916557" y="1393652"/>
            <a:ext cx="2153480" cy="51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F7D6FE-7A81-4637-91FA-68E486ACE05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335697" y="2655520"/>
            <a:ext cx="3578087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5E719-BA10-42C9-B5D6-2C3D1C639BE0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3041376" y="4022035"/>
            <a:ext cx="1292085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A9615-DD5E-464E-A9DF-818A7C0E3AC3}"/>
              </a:ext>
            </a:extLst>
          </p:cNvPr>
          <p:cNvCxnSpPr>
            <a:endCxn id="8" idx="2"/>
          </p:cNvCxnSpPr>
          <p:nvPr/>
        </p:nvCxnSpPr>
        <p:spPr>
          <a:xfrm flipV="1">
            <a:off x="4224134" y="3940875"/>
            <a:ext cx="1689650" cy="71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F0970-68D7-428F-B6AC-3F0C65D0BB1F}"/>
              </a:ext>
            </a:extLst>
          </p:cNvPr>
          <p:cNvCxnSpPr>
            <a:stCxn id="8" idx="0"/>
          </p:cNvCxnSpPr>
          <p:nvPr/>
        </p:nvCxnSpPr>
        <p:spPr>
          <a:xfrm flipV="1">
            <a:off x="5913784" y="2626012"/>
            <a:ext cx="781878" cy="57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C1EECA-70B4-4282-A806-02E1664B2EA6}"/>
              </a:ext>
            </a:extLst>
          </p:cNvPr>
          <p:cNvSpPr txBox="1"/>
          <p:nvPr/>
        </p:nvSpPr>
        <p:spPr>
          <a:xfrm>
            <a:off x="8660298" y="979936"/>
            <a:ext cx="4147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mro(A) = A,object</a:t>
            </a:r>
          </a:p>
          <a:p>
            <a:r>
              <a:rPr lang="pt-BR" dirty="0"/>
              <a:t>mro(B) = B,object</a:t>
            </a:r>
          </a:p>
          <a:p>
            <a:r>
              <a:rPr lang="pt-BR" dirty="0"/>
              <a:t>mro(C) =  C,object</a:t>
            </a:r>
          </a:p>
          <a:p>
            <a:r>
              <a:rPr lang="pt-BR" dirty="0"/>
              <a:t>mro(D) = {D, A, B, object}</a:t>
            </a:r>
          </a:p>
          <a:p>
            <a:r>
              <a:rPr lang="pt-BR" dirty="0"/>
              <a:t>mro(E) = { E, A, C, object}</a:t>
            </a:r>
          </a:p>
          <a:p>
            <a:r>
              <a:rPr lang="pt-BR" dirty="0"/>
              <a:t>mro(F)= F+merge(mro(D), mro(E), DE)</a:t>
            </a:r>
          </a:p>
          <a:p>
            <a:r>
              <a:rPr lang="pt-BR" dirty="0"/>
              <a:t>      = F + merge(D,A,B,E,A,C,DE)</a:t>
            </a:r>
          </a:p>
          <a:p>
            <a:r>
              <a:rPr lang="pt-BR" dirty="0"/>
              <a:t>     = F + D + merge(A,B, E, A, C, E)</a:t>
            </a:r>
          </a:p>
          <a:p>
            <a:r>
              <a:rPr lang="pt-BR" dirty="0"/>
              <a:t>     = F+D+A+merge(B,E,C,E)</a:t>
            </a:r>
          </a:p>
          <a:p>
            <a:r>
              <a:rPr lang="pt-BR" dirty="0"/>
              <a:t>     = F+D+A+B+merge(E,C, E)</a:t>
            </a:r>
          </a:p>
          <a:p>
            <a:r>
              <a:rPr lang="pt-BR" dirty="0"/>
              <a:t>     = F+D+A+B+E+merge(C)</a:t>
            </a:r>
          </a:p>
          <a:p>
            <a:r>
              <a:rPr lang="pt-BR" dirty="0"/>
              <a:t>    = F+D+A+B+E+C</a:t>
            </a:r>
            <a:endParaRPr lang="en-IN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2AC367-2DB8-4FB5-8BA6-B9433F50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807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Method Resolution Order</a:t>
            </a:r>
          </a:p>
        </p:txBody>
      </p:sp>
    </p:spTree>
    <p:extLst>
      <p:ext uri="{BB962C8B-B14F-4D97-AF65-F5344CB8AC3E}">
        <p14:creationId xmlns:p14="http://schemas.microsoft.com/office/powerpoint/2010/main" val="92373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1090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Different types of Inheritance</vt:lpstr>
      <vt:lpstr>Different types of Inheritance</vt:lpstr>
      <vt:lpstr>Different types of Inheritance</vt:lpstr>
      <vt:lpstr>Different types of Inheritance</vt:lpstr>
      <vt:lpstr>Different types of Inheritance</vt:lpstr>
      <vt:lpstr>Method Resolution Order</vt:lpstr>
      <vt:lpstr>Method Resolution Order</vt:lpstr>
      <vt:lpstr>Method Resolution Order</vt:lpstr>
      <vt:lpstr>Method Resolution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A</dc:creator>
  <cp:lastModifiedBy>Kiran Kumar A</cp:lastModifiedBy>
  <cp:revision>9</cp:revision>
  <dcterms:created xsi:type="dcterms:W3CDTF">2021-06-08T11:13:57Z</dcterms:created>
  <dcterms:modified xsi:type="dcterms:W3CDTF">2021-06-28T14:36:45Z</dcterms:modified>
</cp:coreProperties>
</file>