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94660"/>
  </p:normalViewPr>
  <p:slideViewPr>
    <p:cSldViewPr snapToGrid="0">
      <p:cViewPr varScale="1">
        <p:scale>
          <a:sx n="87" d="100"/>
          <a:sy n="87" d="100"/>
        </p:scale>
        <p:origin x="55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707EBF-9E65-46DC-A83E-11401ECE3790}"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B2CC8-BC68-49DD-8BA4-B25D1040FA18}" type="slidenum">
              <a:rPr lang="en-IN" smtClean="0"/>
              <a:t>‹#›</a:t>
            </a:fld>
            <a:endParaRPr lang="en-IN"/>
          </a:p>
        </p:txBody>
      </p:sp>
    </p:spTree>
    <p:extLst>
      <p:ext uri="{BB962C8B-B14F-4D97-AF65-F5344CB8AC3E}">
        <p14:creationId xmlns:p14="http://schemas.microsoft.com/office/powerpoint/2010/main" val="2692486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707EBF-9E65-46DC-A83E-11401ECE3790}"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B2CC8-BC68-49DD-8BA4-B25D1040FA18}" type="slidenum">
              <a:rPr lang="en-IN" smtClean="0"/>
              <a:t>‹#›</a:t>
            </a:fld>
            <a:endParaRPr lang="en-IN"/>
          </a:p>
        </p:txBody>
      </p:sp>
    </p:spTree>
    <p:extLst>
      <p:ext uri="{BB962C8B-B14F-4D97-AF65-F5344CB8AC3E}">
        <p14:creationId xmlns:p14="http://schemas.microsoft.com/office/powerpoint/2010/main" val="100630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707EBF-9E65-46DC-A83E-11401ECE3790}"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B2CC8-BC68-49DD-8BA4-B25D1040FA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06818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707EBF-9E65-46DC-A83E-11401ECE3790}"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B2CC8-BC68-49DD-8BA4-B25D1040FA18}" type="slidenum">
              <a:rPr lang="en-IN" smtClean="0"/>
              <a:t>‹#›</a:t>
            </a:fld>
            <a:endParaRPr lang="en-IN"/>
          </a:p>
        </p:txBody>
      </p:sp>
    </p:spTree>
    <p:extLst>
      <p:ext uri="{BB962C8B-B14F-4D97-AF65-F5344CB8AC3E}">
        <p14:creationId xmlns:p14="http://schemas.microsoft.com/office/powerpoint/2010/main" val="612080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707EBF-9E65-46DC-A83E-11401ECE3790}"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B2CC8-BC68-49DD-8BA4-B25D1040FA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84444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707EBF-9E65-46DC-A83E-11401ECE3790}"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B2CC8-BC68-49DD-8BA4-B25D1040FA18}" type="slidenum">
              <a:rPr lang="en-IN" smtClean="0"/>
              <a:t>‹#›</a:t>
            </a:fld>
            <a:endParaRPr lang="en-IN"/>
          </a:p>
        </p:txBody>
      </p:sp>
    </p:spTree>
    <p:extLst>
      <p:ext uri="{BB962C8B-B14F-4D97-AF65-F5344CB8AC3E}">
        <p14:creationId xmlns:p14="http://schemas.microsoft.com/office/powerpoint/2010/main" val="1114854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07EBF-9E65-46DC-A83E-11401ECE3790}"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B2CC8-BC68-49DD-8BA4-B25D1040FA18}" type="slidenum">
              <a:rPr lang="en-IN" smtClean="0"/>
              <a:t>‹#›</a:t>
            </a:fld>
            <a:endParaRPr lang="en-IN"/>
          </a:p>
        </p:txBody>
      </p:sp>
    </p:spTree>
    <p:extLst>
      <p:ext uri="{BB962C8B-B14F-4D97-AF65-F5344CB8AC3E}">
        <p14:creationId xmlns:p14="http://schemas.microsoft.com/office/powerpoint/2010/main" val="3964906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07EBF-9E65-46DC-A83E-11401ECE3790}"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B2CC8-BC68-49DD-8BA4-B25D1040FA18}" type="slidenum">
              <a:rPr lang="en-IN" smtClean="0"/>
              <a:t>‹#›</a:t>
            </a:fld>
            <a:endParaRPr lang="en-IN"/>
          </a:p>
        </p:txBody>
      </p:sp>
    </p:spTree>
    <p:extLst>
      <p:ext uri="{BB962C8B-B14F-4D97-AF65-F5344CB8AC3E}">
        <p14:creationId xmlns:p14="http://schemas.microsoft.com/office/powerpoint/2010/main" val="3748105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07EBF-9E65-46DC-A83E-11401ECE3790}"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B2CC8-BC68-49DD-8BA4-B25D1040FA18}" type="slidenum">
              <a:rPr lang="en-IN" smtClean="0"/>
              <a:t>‹#›</a:t>
            </a:fld>
            <a:endParaRPr lang="en-IN"/>
          </a:p>
        </p:txBody>
      </p:sp>
    </p:spTree>
    <p:extLst>
      <p:ext uri="{BB962C8B-B14F-4D97-AF65-F5344CB8AC3E}">
        <p14:creationId xmlns:p14="http://schemas.microsoft.com/office/powerpoint/2010/main" val="1223716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707EBF-9E65-46DC-A83E-11401ECE3790}"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B2CC8-BC68-49DD-8BA4-B25D1040FA18}" type="slidenum">
              <a:rPr lang="en-IN" smtClean="0"/>
              <a:t>‹#›</a:t>
            </a:fld>
            <a:endParaRPr lang="en-IN"/>
          </a:p>
        </p:txBody>
      </p:sp>
    </p:spTree>
    <p:extLst>
      <p:ext uri="{BB962C8B-B14F-4D97-AF65-F5344CB8AC3E}">
        <p14:creationId xmlns:p14="http://schemas.microsoft.com/office/powerpoint/2010/main" val="1595884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707EBF-9E65-46DC-A83E-11401ECE3790}"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EB2CC8-BC68-49DD-8BA4-B25D1040FA18}" type="slidenum">
              <a:rPr lang="en-IN" smtClean="0"/>
              <a:t>‹#›</a:t>
            </a:fld>
            <a:endParaRPr lang="en-IN"/>
          </a:p>
        </p:txBody>
      </p:sp>
    </p:spTree>
    <p:extLst>
      <p:ext uri="{BB962C8B-B14F-4D97-AF65-F5344CB8AC3E}">
        <p14:creationId xmlns:p14="http://schemas.microsoft.com/office/powerpoint/2010/main" val="2432438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707EBF-9E65-46DC-A83E-11401ECE3790}" type="datetimeFigureOut">
              <a:rPr lang="en-IN" smtClean="0"/>
              <a:t>21-04-2025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EB2CC8-BC68-49DD-8BA4-B25D1040FA18}" type="slidenum">
              <a:rPr lang="en-IN" smtClean="0"/>
              <a:t>‹#›</a:t>
            </a:fld>
            <a:endParaRPr lang="en-IN"/>
          </a:p>
        </p:txBody>
      </p:sp>
    </p:spTree>
    <p:extLst>
      <p:ext uri="{BB962C8B-B14F-4D97-AF65-F5344CB8AC3E}">
        <p14:creationId xmlns:p14="http://schemas.microsoft.com/office/powerpoint/2010/main" val="4142284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707EBF-9E65-46DC-A83E-11401ECE3790}" type="datetimeFigureOut">
              <a:rPr lang="en-IN" smtClean="0"/>
              <a:t>21-04-2025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EB2CC8-BC68-49DD-8BA4-B25D1040FA18}" type="slidenum">
              <a:rPr lang="en-IN" smtClean="0"/>
              <a:t>‹#›</a:t>
            </a:fld>
            <a:endParaRPr lang="en-IN"/>
          </a:p>
        </p:txBody>
      </p:sp>
    </p:spTree>
    <p:extLst>
      <p:ext uri="{BB962C8B-B14F-4D97-AF65-F5344CB8AC3E}">
        <p14:creationId xmlns:p14="http://schemas.microsoft.com/office/powerpoint/2010/main" val="2341490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707EBF-9E65-46DC-A83E-11401ECE3790}" type="datetimeFigureOut">
              <a:rPr lang="en-IN" smtClean="0"/>
              <a:t>21-04-2025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EB2CC8-BC68-49DD-8BA4-B25D1040FA18}" type="slidenum">
              <a:rPr lang="en-IN" smtClean="0"/>
              <a:t>‹#›</a:t>
            </a:fld>
            <a:endParaRPr lang="en-IN"/>
          </a:p>
        </p:txBody>
      </p:sp>
    </p:spTree>
    <p:extLst>
      <p:ext uri="{BB962C8B-B14F-4D97-AF65-F5344CB8AC3E}">
        <p14:creationId xmlns:p14="http://schemas.microsoft.com/office/powerpoint/2010/main" val="377869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707EBF-9E65-46DC-A83E-11401ECE3790}"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EB2CC8-BC68-49DD-8BA4-B25D1040FA18}" type="slidenum">
              <a:rPr lang="en-IN" smtClean="0"/>
              <a:t>‹#›</a:t>
            </a:fld>
            <a:endParaRPr lang="en-IN"/>
          </a:p>
        </p:txBody>
      </p:sp>
    </p:spTree>
    <p:extLst>
      <p:ext uri="{BB962C8B-B14F-4D97-AF65-F5344CB8AC3E}">
        <p14:creationId xmlns:p14="http://schemas.microsoft.com/office/powerpoint/2010/main" val="388016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707EBF-9E65-46DC-A83E-11401ECE3790}"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EB2CC8-BC68-49DD-8BA4-B25D1040FA18}" type="slidenum">
              <a:rPr lang="en-IN" smtClean="0"/>
              <a:t>‹#›</a:t>
            </a:fld>
            <a:endParaRPr lang="en-IN"/>
          </a:p>
        </p:txBody>
      </p:sp>
    </p:spTree>
    <p:extLst>
      <p:ext uri="{BB962C8B-B14F-4D97-AF65-F5344CB8AC3E}">
        <p14:creationId xmlns:p14="http://schemas.microsoft.com/office/powerpoint/2010/main" val="3372751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707EBF-9E65-46DC-A83E-11401ECE3790}" type="datetimeFigureOut">
              <a:rPr lang="en-IN" smtClean="0"/>
              <a:t>21-04-2025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EB2CC8-BC68-49DD-8BA4-B25D1040FA18}" type="slidenum">
              <a:rPr lang="en-IN" smtClean="0"/>
              <a:t>‹#›</a:t>
            </a:fld>
            <a:endParaRPr lang="en-IN"/>
          </a:p>
        </p:txBody>
      </p:sp>
    </p:spTree>
    <p:extLst>
      <p:ext uri="{BB962C8B-B14F-4D97-AF65-F5344CB8AC3E}">
        <p14:creationId xmlns:p14="http://schemas.microsoft.com/office/powerpoint/2010/main" val="211943660"/>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7/06/relationships/model3d" Target="../media/model3d1.glb"/><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atharvasoundankar/global-ev-charging-behavior-2024/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7/06/relationships/model3d" Target="../media/model3d1.glb"/><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3FFD-B958-B225-1051-7DBE6F5947EE}"/>
              </a:ext>
            </a:extLst>
          </p:cNvPr>
          <p:cNvSpPr>
            <a:spLocks noGrp="1"/>
          </p:cNvSpPr>
          <p:nvPr>
            <p:ph type="ctrTitle"/>
          </p:nvPr>
        </p:nvSpPr>
        <p:spPr>
          <a:xfrm>
            <a:off x="888902" y="850681"/>
            <a:ext cx="8771083" cy="2069954"/>
          </a:xfrm>
        </p:spPr>
        <p:txBody>
          <a:bodyPr/>
          <a:lstStyle/>
          <a:p>
            <a:pPr algn="ctr"/>
            <a:r>
              <a:rPr lang="en-IN" sz="5000" b="1" dirty="0">
                <a:latin typeface="Times New Roman" panose="02020603050405020304" pitchFamily="18" charset="0"/>
                <a:cs typeface="Times New Roman" panose="02020603050405020304" pitchFamily="18" charset="0"/>
              </a:rPr>
              <a:t>Global Electric Vehicle</a:t>
            </a:r>
            <a:br>
              <a:rPr lang="en-IN" sz="5000" b="1" dirty="0">
                <a:latin typeface="Times New Roman" panose="02020603050405020304" pitchFamily="18" charset="0"/>
                <a:cs typeface="Times New Roman" panose="02020603050405020304" pitchFamily="18" charset="0"/>
              </a:rPr>
            </a:br>
            <a:r>
              <a:rPr lang="en-IN" sz="4400" b="1" dirty="0">
                <a:solidFill>
                  <a:schemeClr val="accent1">
                    <a:lumMod val="60000"/>
                    <a:lumOff val="40000"/>
                  </a:schemeClr>
                </a:solidFill>
                <a:latin typeface="Times New Roman" panose="02020603050405020304" pitchFamily="18" charset="0"/>
                <a:cs typeface="Times New Roman" panose="02020603050405020304" pitchFamily="18" charset="0"/>
              </a:rPr>
              <a:t>Charging Pattern</a:t>
            </a:r>
            <a:br>
              <a:rPr lang="en-IN" dirty="0">
                <a:latin typeface="Times New Roman" panose="02020603050405020304" pitchFamily="18" charset="0"/>
                <a:cs typeface="Times New Roman" panose="02020603050405020304" pitchFamily="18" charset="0"/>
              </a:rPr>
            </a:br>
            <a:r>
              <a:rPr lang="en-IN" sz="3200" u="sng" dirty="0">
                <a:solidFill>
                  <a:schemeClr val="tx1"/>
                </a:solidFill>
                <a:latin typeface="Times New Roman" panose="02020603050405020304" pitchFamily="18" charset="0"/>
                <a:cs typeface="Times New Roman" panose="02020603050405020304" pitchFamily="18" charset="0"/>
              </a:rPr>
              <a:t>For Year 2025</a:t>
            </a:r>
            <a:endParaRPr lang="en-IN" u="sng"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0E2A1A8-6A90-4761-77B9-6D7E9DDCD742}"/>
              </a:ext>
            </a:extLst>
          </p:cNvPr>
          <p:cNvSpPr>
            <a:spLocks noGrp="1"/>
          </p:cNvSpPr>
          <p:nvPr>
            <p:ph type="subTitle" idx="1"/>
          </p:nvPr>
        </p:nvSpPr>
        <p:spPr>
          <a:xfrm>
            <a:off x="1390976" y="4171534"/>
            <a:ext cx="7766936" cy="1646302"/>
          </a:xfrm>
        </p:spPr>
        <p:txBody>
          <a:bodyPr>
            <a:normAutofit lnSpcReduction="10000"/>
          </a:bodyPr>
          <a:lstStyle/>
          <a:p>
            <a:pPr algn="ctr"/>
            <a:r>
              <a:rPr lang="en-IN" sz="4000" dirty="0">
                <a:latin typeface="Times New Roman" panose="02020603050405020304" pitchFamily="18" charset="0"/>
                <a:cs typeface="Times New Roman" panose="02020603050405020304" pitchFamily="18" charset="0"/>
              </a:rPr>
              <a:t>Tapan Pradip Jadhav</a:t>
            </a:r>
          </a:p>
          <a:p>
            <a:pPr algn="ctr"/>
            <a:r>
              <a:rPr lang="en-IN" sz="2400" u="sng" dirty="0">
                <a:solidFill>
                  <a:schemeClr val="accent1">
                    <a:lumMod val="60000"/>
                    <a:lumOff val="40000"/>
                  </a:schemeClr>
                </a:solidFill>
                <a:latin typeface="Times New Roman" panose="02020603050405020304" pitchFamily="18" charset="0"/>
                <a:cs typeface="Times New Roman" panose="02020603050405020304" pitchFamily="18" charset="0"/>
              </a:rPr>
              <a:t>Batch A325</a:t>
            </a:r>
          </a:p>
          <a:p>
            <a:pPr algn="ctr"/>
            <a:r>
              <a:rPr lang="en-IN" sz="2400" dirty="0">
                <a:solidFill>
                  <a:schemeClr val="accent1"/>
                </a:solidFill>
                <a:latin typeface="Times New Roman" panose="02020603050405020304" pitchFamily="18" charset="0"/>
                <a:cs typeface="Times New Roman" panose="02020603050405020304" pitchFamily="18" charset="0"/>
              </a:rPr>
              <a:t>IT Vedant, Andheri</a:t>
            </a:r>
          </a:p>
        </p:txBody>
      </p:sp>
      <mc:AlternateContent xmlns:mc="http://schemas.openxmlformats.org/markup-compatibility/2006">
        <mc:Choice xmlns:am3d="http://schemas.microsoft.com/office/drawing/2017/model3d" Requires="am3d">
          <p:graphicFrame>
            <p:nvGraphicFramePr>
              <p:cNvPr id="5" name="3D Model 4" descr="C7 tuner car green">
                <a:extLst>
                  <a:ext uri="{FF2B5EF4-FFF2-40B4-BE49-F238E27FC236}">
                    <a16:creationId xmlns:a16="http://schemas.microsoft.com/office/drawing/2014/main" id="{5E24D1DC-FFCB-1EEE-FFD8-2EE2761037AC}"/>
                  </a:ext>
                </a:extLst>
              </p:cNvPr>
              <p:cNvGraphicFramePr>
                <a:graphicFrameLocks noChangeAspect="1"/>
              </p:cNvGraphicFramePr>
              <p:nvPr>
                <p:extLst>
                  <p:ext uri="{D42A27DB-BD31-4B8C-83A1-F6EECF244321}">
                    <p14:modId xmlns:p14="http://schemas.microsoft.com/office/powerpoint/2010/main" val="2518314169"/>
                  </p:ext>
                </p:extLst>
              </p:nvPr>
            </p:nvGraphicFramePr>
            <p:xfrm>
              <a:off x="-28249" y="3018572"/>
              <a:ext cx="2838450" cy="1055024"/>
            </p:xfrm>
            <a:graphic>
              <a:graphicData uri="http://schemas.microsoft.com/office/drawing/2017/model3d">
                <am3d:model3d r:embed="rId2">
                  <am3d:spPr>
                    <a:xfrm>
                      <a:off x="0" y="0"/>
                      <a:ext cx="2838450" cy="1055024"/>
                    </a:xfrm>
                    <a:prstGeom prst="rect">
                      <a:avLst/>
                    </a:prstGeom>
                  </am3d:spPr>
                  <am3d:camera>
                    <am3d:pos x="0" y="0" z="54583236"/>
                    <am3d:up dx="0" dy="36000000" dz="0"/>
                    <am3d:lookAt x="0" y="0" z="0"/>
                    <am3d:perspective fov="2700000"/>
                  </am3d:camera>
                  <am3d:trans>
                    <am3d:meterPerModelUnit n="28442452" d="1000000"/>
                    <am3d:preTrans dx="0" dy="-1694585" dz="-548501"/>
                    <am3d:scale>
                      <am3d:sx n="1000000" d="1000000"/>
                      <am3d:sy n="1000000" d="1000000"/>
                      <am3d:sz n="1000000" d="1000000"/>
                    </am3d:scale>
                    <am3d:rot ax="5261758" ay="4595843" az="5257870"/>
                    <am3d:postTrans dx="0" dy="0" dz="0"/>
                  </am3d:trans>
                  <am3d:raster rName="Office3DRenderer" rVer="16.0.8326">
                    <am3d:blip r:embed="rId3"/>
                  </am3d:raster>
                  <am3d:objViewport viewportSz="316903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5" name="3D Model 4" descr="C7 tuner car green">
                <a:extLst>
                  <a:ext uri="{FF2B5EF4-FFF2-40B4-BE49-F238E27FC236}">
                    <a16:creationId xmlns:a16="http://schemas.microsoft.com/office/drawing/2014/main" id="{5E24D1DC-FFCB-1EEE-FFD8-2EE2761037AC}"/>
                  </a:ext>
                </a:extLst>
              </p:cNvPr>
              <p:cNvPicPr>
                <a:picLocks noGrp="1" noRot="1" noChangeAspect="1" noMove="1" noResize="1" noEditPoints="1" noAdjustHandles="1" noChangeArrowheads="1" noChangeShapeType="1" noCrop="1"/>
              </p:cNvPicPr>
              <p:nvPr/>
            </p:nvPicPr>
            <p:blipFill>
              <a:blip r:embed="rId3"/>
              <a:stretch>
                <a:fillRect/>
              </a:stretch>
            </p:blipFill>
            <p:spPr>
              <a:xfrm>
                <a:off x="-28249" y="3018572"/>
                <a:ext cx="2838450" cy="1055024"/>
              </a:xfrm>
              <a:prstGeom prst="rect">
                <a:avLst/>
              </a:prstGeom>
            </p:spPr>
          </p:pic>
        </mc:Fallback>
      </mc:AlternateContent>
    </p:spTree>
    <p:extLst>
      <p:ext uri="{BB962C8B-B14F-4D97-AF65-F5344CB8AC3E}">
        <p14:creationId xmlns:p14="http://schemas.microsoft.com/office/powerpoint/2010/main" val="31644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4500" decel="45500" fill="hold" nodeType="withEffect">
                                  <p:stCondLst>
                                    <p:cond delay="0"/>
                                  </p:stCondLst>
                                  <p:childTnLst>
                                    <p:animMotion origin="layout" path="M -0.03842 0.00208 L 0.99908 -0.01065 L 0.99908 -0.01088 " pathEditMode="relative" rAng="0" ptsTypes="AAA">
                                      <p:cBhvr>
                                        <p:cTn id="6" dur="2000" fill="hold"/>
                                        <p:tgtEl>
                                          <p:spTgt spid="5"/>
                                        </p:tgtEl>
                                        <p:attrNameLst>
                                          <p:attrName>ppt_x</p:attrName>
                                          <p:attrName>ppt_y</p:attrName>
                                        </p:attrNameLst>
                                      </p:cBhvr>
                                      <p:rCtr x="51875" y="-6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F93CF-1D0D-2499-A9CC-CBC4B52BDD14}"/>
              </a:ext>
            </a:extLst>
          </p:cNvPr>
          <p:cNvSpPr>
            <a:spLocks noGrp="1"/>
          </p:cNvSpPr>
          <p:nvPr>
            <p:ph type="title"/>
          </p:nvPr>
        </p:nvSpPr>
        <p:spPr>
          <a:xfrm>
            <a:off x="677334" y="609600"/>
            <a:ext cx="8596668" cy="5562600"/>
          </a:xfrm>
        </p:spPr>
        <p:txBody>
          <a:bodyPr>
            <a:normAutofit/>
          </a:bodyPr>
          <a:lstStyle/>
          <a:p>
            <a:pPr>
              <a:lnSpc>
                <a:spcPct val="150000"/>
              </a:lnSpc>
            </a:pPr>
            <a:r>
              <a:rPr lang="en-IN" sz="3200" b="1" u="sng" dirty="0">
                <a:latin typeface="Times New Roman" panose="02020603050405020304" pitchFamily="18" charset="0"/>
                <a:cs typeface="Times New Roman" panose="02020603050405020304" pitchFamily="18" charset="0"/>
              </a:rPr>
              <a:t>Objective</a:t>
            </a:r>
            <a:r>
              <a:rPr lang="en-IN" sz="3200" b="1" dirty="0">
                <a:latin typeface="Times New Roman" panose="02020603050405020304" pitchFamily="18" charset="0"/>
                <a:cs typeface="Times New Roman" panose="02020603050405020304" pitchFamily="18" charset="0"/>
              </a:rPr>
              <a:t> -</a:t>
            </a:r>
            <a:br>
              <a:rPr lang="en-IN"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To create a dashboard which provides insights of charging behaviour of Electric Vehicles to promote an efficient charging solutions &amp; encourage infrastructure development in emerging nations like India and Canada.</a:t>
            </a:r>
            <a:br>
              <a:rPr lang="en-IN" sz="1600" dirty="0">
                <a:latin typeface="Times New Roman" panose="02020603050405020304" pitchFamily="18" charset="0"/>
                <a:cs typeface="Times New Roman" panose="02020603050405020304" pitchFamily="18" charset="0"/>
              </a:rPr>
            </a:br>
            <a:br>
              <a:rPr lang="en-IN" sz="1600" b="1" dirty="0">
                <a:latin typeface="Times New Roman" panose="02020603050405020304" pitchFamily="18" charset="0"/>
                <a:cs typeface="Times New Roman" panose="02020603050405020304" pitchFamily="18" charset="0"/>
              </a:rPr>
            </a:br>
            <a:r>
              <a:rPr lang="en-IN" sz="3200" b="1" u="sng" dirty="0">
                <a:latin typeface="Times New Roman" panose="02020603050405020304" pitchFamily="18" charset="0"/>
                <a:cs typeface="Times New Roman" panose="02020603050405020304" pitchFamily="18" charset="0"/>
              </a:rPr>
              <a:t>Problem Statement</a:t>
            </a:r>
            <a:r>
              <a:rPr lang="en-IN" sz="3200" b="1" dirty="0">
                <a:latin typeface="Times New Roman" panose="02020603050405020304" pitchFamily="18" charset="0"/>
                <a:cs typeface="Times New Roman" panose="02020603050405020304" pitchFamily="18" charset="0"/>
              </a:rPr>
              <a:t> -</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1.  </a:t>
            </a:r>
            <a:r>
              <a:rPr lang="en-IN" sz="1800" dirty="0">
                <a:solidFill>
                  <a:schemeClr val="tx1"/>
                </a:solidFill>
                <a:latin typeface="Times New Roman" panose="02020603050405020304" pitchFamily="18" charset="0"/>
                <a:cs typeface="Times New Roman" panose="02020603050405020304" pitchFamily="18" charset="0"/>
              </a:rPr>
              <a:t>Longer  charging durations.</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2.</a:t>
            </a:r>
            <a:r>
              <a:rPr lang="en-IN" sz="1800" dirty="0">
                <a:solidFill>
                  <a:schemeClr val="tx1"/>
                </a:solidFill>
                <a:latin typeface="Times New Roman" panose="02020603050405020304" pitchFamily="18" charset="0"/>
                <a:cs typeface="Times New Roman" panose="02020603050405020304" pitchFamily="18" charset="0"/>
              </a:rPr>
              <a:t>  Charging cost.</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3.</a:t>
            </a:r>
            <a:r>
              <a:rPr lang="en-IN" sz="1800" dirty="0">
                <a:solidFill>
                  <a:schemeClr val="tx1"/>
                </a:solidFill>
                <a:latin typeface="Times New Roman" panose="02020603050405020304" pitchFamily="18" charset="0"/>
                <a:cs typeface="Times New Roman" panose="02020603050405020304" pitchFamily="18" charset="0"/>
              </a:rPr>
              <a:t>  Battery capacity.</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4.</a:t>
            </a:r>
            <a:r>
              <a:rPr lang="en-IN" sz="1800" dirty="0">
                <a:solidFill>
                  <a:schemeClr val="tx1"/>
                </a:solidFill>
                <a:latin typeface="Times New Roman" panose="02020603050405020304" pitchFamily="18" charset="0"/>
                <a:cs typeface="Times New Roman" panose="02020603050405020304" pitchFamily="18" charset="0"/>
              </a:rPr>
              <a:t>  Extreme temperature conditions.</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377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E8AFF-26F1-164B-6FEE-0D49E39C30BF}"/>
              </a:ext>
            </a:extLst>
          </p:cNvPr>
          <p:cNvSpPr>
            <a:spLocks noGrp="1"/>
          </p:cNvSpPr>
          <p:nvPr>
            <p:ph type="title"/>
          </p:nvPr>
        </p:nvSpPr>
        <p:spPr>
          <a:xfrm>
            <a:off x="677334" y="1055750"/>
            <a:ext cx="8596668" cy="716280"/>
          </a:xfrm>
        </p:spPr>
        <p:txBody>
          <a:bodyPr/>
          <a:lstStyle/>
          <a:p>
            <a:r>
              <a:rPr lang="en-IN" b="1" u="sng" dirty="0">
                <a:latin typeface="Times New Roman" panose="02020603050405020304" pitchFamily="18" charset="0"/>
                <a:cs typeface="Times New Roman" panose="02020603050405020304" pitchFamily="18" charset="0"/>
              </a:rPr>
              <a:t>Data Description</a:t>
            </a:r>
            <a:r>
              <a:rPr lang="en-IN"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95292ED1-7293-6FCA-2D16-EED7C9BFC7B2}"/>
              </a:ext>
            </a:extLst>
          </p:cNvPr>
          <p:cNvSpPr>
            <a:spLocks noGrp="1"/>
          </p:cNvSpPr>
          <p:nvPr>
            <p:ph idx="1"/>
          </p:nvPr>
        </p:nvSpPr>
        <p:spPr>
          <a:xfrm>
            <a:off x="677334" y="2047495"/>
            <a:ext cx="8596668" cy="3291840"/>
          </a:xfrm>
        </p:spPr>
        <p:txBody>
          <a:bodyPr>
            <a:normAutofit/>
          </a:bodyPr>
          <a:lstStyle/>
          <a:p>
            <a:pPr>
              <a:lnSpc>
                <a:spcPct val="150000"/>
              </a:lnSpc>
              <a:buFont typeface="Wingdings" panose="05000000000000000000" pitchFamily="2" charset="2"/>
              <a:buChar char="ü"/>
            </a:pPr>
            <a:r>
              <a:rPr lang="en-IN" sz="2000" b="1" dirty="0">
                <a:solidFill>
                  <a:schemeClr val="accent1">
                    <a:lumMod val="40000"/>
                    <a:lumOff val="60000"/>
                  </a:schemeClr>
                </a:solidFill>
                <a:latin typeface="Times New Roman" panose="02020603050405020304" pitchFamily="18" charset="0"/>
                <a:cs typeface="Times New Roman" panose="02020603050405020304" pitchFamily="18" charset="0"/>
              </a:rPr>
              <a:t>Data Source - </a:t>
            </a:r>
            <a:r>
              <a:rPr lang="en-IN" dirty="0">
                <a:solidFill>
                  <a:schemeClr val="tx1"/>
                </a:solidFill>
                <a:latin typeface="Times New Roman" panose="02020603050405020304" pitchFamily="18" charset="0"/>
                <a:cs typeface="Times New Roman" panose="02020603050405020304" pitchFamily="18" charset="0"/>
              </a:rPr>
              <a:t>Kaggle ( </a:t>
            </a:r>
            <a:r>
              <a:rPr lang="en-IN" sz="1600" dirty="0">
                <a:solidFill>
                  <a:schemeClr val="accent2">
                    <a:lumMod val="60000"/>
                    <a:lumOff val="4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https://www.kaggle.com/datasets/atharvasoundankar/global-ev-charging-behavior-2024/data</a:t>
            </a:r>
            <a:r>
              <a:rPr lang="en-IN" sz="160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a:t>
            </a:r>
            <a:endParaRPr lang="en-IN" sz="1600" b="1" dirty="0">
              <a:solidFill>
                <a:schemeClr val="accent1">
                  <a:lumMod val="40000"/>
                  <a:lumOff val="60000"/>
                </a:schemeClr>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r>
              <a:rPr lang="en-IN" sz="2000" b="1" dirty="0">
                <a:solidFill>
                  <a:schemeClr val="accent1">
                    <a:lumMod val="40000"/>
                    <a:lumOff val="60000"/>
                  </a:schemeClr>
                </a:solidFill>
                <a:latin typeface="Times New Roman" panose="02020603050405020304" pitchFamily="18" charset="0"/>
                <a:cs typeface="Times New Roman" panose="02020603050405020304" pitchFamily="18" charset="0"/>
              </a:rPr>
              <a:t>Data Volume - </a:t>
            </a:r>
            <a:r>
              <a:rPr lang="en-IN" dirty="0">
                <a:solidFill>
                  <a:schemeClr val="tx1"/>
                </a:solidFill>
                <a:latin typeface="Times New Roman" panose="02020603050405020304" pitchFamily="18" charset="0"/>
                <a:cs typeface="Times New Roman" panose="02020603050405020304" pitchFamily="18" charset="0"/>
              </a:rPr>
              <a:t>Records 12816, 16 Columns &amp; 801 Rows </a:t>
            </a:r>
            <a:endParaRPr lang="en-IN" b="1" dirty="0">
              <a:solidFill>
                <a:schemeClr val="accent1">
                  <a:lumMod val="40000"/>
                  <a:lumOff val="60000"/>
                </a:schemeClr>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r>
              <a:rPr lang="en-IN" sz="2000" b="1" dirty="0">
                <a:solidFill>
                  <a:schemeClr val="accent1">
                    <a:lumMod val="40000"/>
                    <a:lumOff val="60000"/>
                  </a:schemeClr>
                </a:solidFill>
                <a:latin typeface="Times New Roman" panose="02020603050405020304" pitchFamily="18" charset="0"/>
                <a:cs typeface="Times New Roman" panose="02020603050405020304" pitchFamily="18" charset="0"/>
              </a:rPr>
              <a:t>Data Key Fields - </a:t>
            </a:r>
            <a:r>
              <a:rPr lang="en-US" b="0" i="0" dirty="0">
                <a:solidFill>
                  <a:schemeClr val="tx1"/>
                </a:solidFill>
                <a:effectLst/>
                <a:latin typeface="Times New Roman" panose="02020603050405020304" pitchFamily="18" charset="0"/>
                <a:cs typeface="Times New Roman" panose="02020603050405020304" pitchFamily="18" charset="0"/>
              </a:rPr>
              <a:t>It covers key parameters such as station usage, energy delivered, session durations, EV model &amp; manufacturer, battery capacity, and types of chargers.</a:t>
            </a:r>
          </a:p>
          <a:p>
            <a:pPr>
              <a:lnSpc>
                <a:spcPct val="150000"/>
              </a:lnSpc>
              <a:buFont typeface="Wingdings" panose="05000000000000000000" pitchFamily="2" charset="2"/>
              <a:buChar char="ü"/>
            </a:pPr>
            <a:r>
              <a:rPr lang="en-IN" sz="2000" b="1" dirty="0">
                <a:solidFill>
                  <a:schemeClr val="accent1">
                    <a:lumMod val="40000"/>
                    <a:lumOff val="60000"/>
                  </a:schemeClr>
                </a:solidFill>
                <a:latin typeface="Times New Roman" panose="02020603050405020304" pitchFamily="18" charset="0"/>
                <a:cs typeface="Times New Roman" panose="02020603050405020304" pitchFamily="18" charset="0"/>
              </a:rPr>
              <a:t>Data Cleaning - </a:t>
            </a:r>
            <a:r>
              <a:rPr lang="en-IN" dirty="0">
                <a:solidFill>
                  <a:schemeClr val="tx1"/>
                </a:solidFill>
                <a:latin typeface="Times New Roman" panose="02020603050405020304" pitchFamily="18" charset="0"/>
                <a:cs typeface="Times New Roman" panose="02020603050405020304" pitchFamily="18" charset="0"/>
              </a:rPr>
              <a:t>Missing values (none)  &amp;  Duplicates (none).</a:t>
            </a:r>
            <a:endParaRPr lang="en-IN" sz="2000" b="1"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7900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C7F17-3736-D8F1-B9AC-6E02343C83C9}"/>
              </a:ext>
            </a:extLst>
          </p:cNvPr>
          <p:cNvSpPr>
            <a:spLocks noGrp="1"/>
          </p:cNvSpPr>
          <p:nvPr>
            <p:ph type="title"/>
          </p:nvPr>
        </p:nvSpPr>
        <p:spPr>
          <a:xfrm>
            <a:off x="677334" y="938784"/>
            <a:ext cx="8596668" cy="780288"/>
          </a:xfrm>
        </p:spPr>
        <p:txBody>
          <a:bodyPr/>
          <a:lstStyle/>
          <a:p>
            <a:r>
              <a:rPr lang="en-IN" b="1" dirty="0">
                <a:solidFill>
                  <a:srgbClr val="92D050"/>
                </a:solidFill>
                <a:latin typeface="Times New Roman" panose="02020603050405020304" pitchFamily="18" charset="0"/>
                <a:cs typeface="Times New Roman" panose="02020603050405020304" pitchFamily="18" charset="0"/>
              </a:rPr>
              <a:t> </a:t>
            </a:r>
            <a:r>
              <a:rPr lang="en-IN" sz="3200" b="1" u="sng" dirty="0">
                <a:latin typeface="Times New Roman" panose="02020603050405020304" pitchFamily="18" charset="0"/>
                <a:cs typeface="Times New Roman" panose="02020603050405020304" pitchFamily="18" charset="0"/>
              </a:rPr>
              <a:t>Key</a:t>
            </a:r>
            <a:r>
              <a:rPr lang="en-IN" sz="3200" b="1" u="sng" dirty="0">
                <a:solidFill>
                  <a:srgbClr val="92D050"/>
                </a:solidFill>
                <a:latin typeface="Times New Roman" panose="02020603050405020304" pitchFamily="18" charset="0"/>
                <a:cs typeface="Times New Roman" panose="02020603050405020304" pitchFamily="18" charset="0"/>
              </a:rPr>
              <a:t> </a:t>
            </a:r>
            <a:r>
              <a:rPr lang="en-IN" sz="3200" b="1" u="sng" dirty="0">
                <a:latin typeface="Times New Roman" panose="02020603050405020304" pitchFamily="18" charset="0"/>
                <a:cs typeface="Times New Roman" panose="02020603050405020304" pitchFamily="18" charset="0"/>
              </a:rPr>
              <a:t>Features</a:t>
            </a:r>
            <a:r>
              <a:rPr lang="en-IN" sz="3200" b="1" dirty="0">
                <a:solidFill>
                  <a:srgbClr val="92D050"/>
                </a:solidFill>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AF4C4AAA-D167-2964-C451-6FE16D322A7D}"/>
              </a:ext>
            </a:extLst>
          </p:cNvPr>
          <p:cNvSpPr>
            <a:spLocks noGrp="1"/>
          </p:cNvSpPr>
          <p:nvPr>
            <p:ph idx="1"/>
          </p:nvPr>
        </p:nvSpPr>
        <p:spPr>
          <a:xfrm>
            <a:off x="677334" y="1719072"/>
            <a:ext cx="8879904" cy="4651474"/>
          </a:xfrm>
        </p:spPr>
        <p:txBody>
          <a:bodyPr/>
          <a:lstStyle/>
          <a:p>
            <a:r>
              <a:rPr lang="en-IN" dirty="0">
                <a:solidFill>
                  <a:schemeClr val="tx1"/>
                </a:solidFill>
                <a:latin typeface="Times New Roman" panose="02020603050405020304" pitchFamily="18" charset="0"/>
                <a:cs typeface="Times New Roman" panose="02020603050405020304" pitchFamily="18" charset="0"/>
              </a:rPr>
              <a:t>Interactive data visualization</a:t>
            </a:r>
          </a:p>
          <a:p>
            <a:r>
              <a:rPr lang="en-IN" dirty="0">
                <a:solidFill>
                  <a:schemeClr val="tx1"/>
                </a:solidFill>
                <a:latin typeface="Times New Roman" panose="02020603050405020304" pitchFamily="18" charset="0"/>
                <a:cs typeface="Times New Roman" panose="02020603050405020304" pitchFamily="18" charset="0"/>
              </a:rPr>
              <a:t>Drill-down functionality</a:t>
            </a:r>
          </a:p>
          <a:p>
            <a:r>
              <a:rPr lang="en-IN" dirty="0">
                <a:solidFill>
                  <a:schemeClr val="tx1"/>
                </a:solidFill>
                <a:latin typeface="Times New Roman" panose="02020603050405020304" pitchFamily="18" charset="0"/>
                <a:cs typeface="Times New Roman" panose="02020603050405020304" pitchFamily="18" charset="0"/>
              </a:rPr>
              <a:t>Regional charging costs, duration, station type, heat dissipation</a:t>
            </a:r>
          </a:p>
          <a:p>
            <a:r>
              <a:rPr lang="en-IN" dirty="0">
                <a:solidFill>
                  <a:schemeClr val="tx1"/>
                </a:solidFill>
                <a:latin typeface="Times New Roman" panose="02020603050405020304" pitchFamily="18" charset="0"/>
                <a:cs typeface="Times New Roman" panose="02020603050405020304" pitchFamily="18" charset="0"/>
              </a:rPr>
              <a:t>Analysis &amp; detailed stats for enhancement</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r>
              <a:rPr lang="en-IN" sz="3200" b="1" u="sng" dirty="0">
                <a:solidFill>
                  <a:schemeClr val="accent1"/>
                </a:solidFill>
                <a:latin typeface="Times New Roman" panose="02020603050405020304" pitchFamily="18" charset="0"/>
                <a:cs typeface="Times New Roman" panose="02020603050405020304" pitchFamily="18" charset="0"/>
              </a:rPr>
              <a:t>Real World Application</a:t>
            </a:r>
            <a:r>
              <a:rPr lang="en-IN" sz="3200" b="1" dirty="0">
                <a:solidFill>
                  <a:schemeClr val="accent1"/>
                </a:solidFill>
                <a:latin typeface="Times New Roman" panose="02020603050405020304" pitchFamily="18" charset="0"/>
                <a:cs typeface="Times New Roman" panose="02020603050405020304" pitchFamily="18" charset="0"/>
              </a:rPr>
              <a:t> -</a:t>
            </a:r>
          </a:p>
          <a:p>
            <a:pPr marL="0" indent="0">
              <a:lnSpc>
                <a:spcPct val="150000"/>
              </a:lnSpc>
              <a:buNone/>
            </a:pPr>
            <a:r>
              <a:rPr lang="en-IN" dirty="0">
                <a:solidFill>
                  <a:schemeClr val="accent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The dashboard is designed for the Infrastructure Companies for the better selection of area to build charging stations and for Electric Vehicle Manufacturers to identify the high usage of EVs in every nation.</a:t>
            </a:r>
          </a:p>
        </p:txBody>
      </p:sp>
    </p:spTree>
    <p:extLst>
      <p:ext uri="{BB962C8B-B14F-4D97-AF65-F5344CB8AC3E}">
        <p14:creationId xmlns:p14="http://schemas.microsoft.com/office/powerpoint/2010/main" val="2974206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A2D44-6B4B-EDAC-2706-DE5F620D9EFC}"/>
              </a:ext>
            </a:extLst>
          </p:cNvPr>
          <p:cNvSpPr>
            <a:spLocks noGrp="1"/>
          </p:cNvSpPr>
          <p:nvPr>
            <p:ph type="title"/>
          </p:nvPr>
        </p:nvSpPr>
        <p:spPr>
          <a:xfrm>
            <a:off x="677334" y="466724"/>
            <a:ext cx="8596668" cy="1292887"/>
          </a:xfrm>
        </p:spPr>
        <p:txBody>
          <a:bodyPr>
            <a:normAutofit/>
          </a:bodyPr>
          <a:lstStyle/>
          <a:p>
            <a:pPr>
              <a:lnSpc>
                <a:spcPct val="150000"/>
              </a:lnSpc>
            </a:pPr>
            <a:r>
              <a:rPr lang="en-IN" sz="3200" b="1" u="sng" dirty="0">
                <a:latin typeface="Times New Roman" panose="02020603050405020304" pitchFamily="18" charset="0"/>
                <a:cs typeface="Times New Roman" panose="02020603050405020304" pitchFamily="18" charset="0"/>
              </a:rPr>
              <a:t>Scope</a:t>
            </a:r>
            <a:r>
              <a:rPr lang="en-IN" sz="3200" b="1" dirty="0">
                <a:latin typeface="Times New Roman" panose="02020603050405020304" pitchFamily="18" charset="0"/>
                <a:cs typeface="Times New Roman" panose="02020603050405020304" pitchFamily="18" charset="0"/>
              </a:rPr>
              <a:t> -</a:t>
            </a:r>
            <a:br>
              <a:rPr lang="en-IN" sz="3200" b="1" dirty="0">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Enhance the overall efficiency and accessibility of EV charging networks.</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B306F0-1AA1-4B8E-355E-1B42A37997E9}"/>
              </a:ext>
            </a:extLst>
          </p:cNvPr>
          <p:cNvSpPr>
            <a:spLocks noGrp="1"/>
          </p:cNvSpPr>
          <p:nvPr>
            <p:ph idx="1"/>
          </p:nvPr>
        </p:nvSpPr>
        <p:spPr>
          <a:xfrm>
            <a:off x="677334" y="2045363"/>
            <a:ext cx="8596668" cy="4345913"/>
          </a:xfrm>
        </p:spPr>
        <p:txBody>
          <a:bodyPr/>
          <a:lstStyle/>
          <a:p>
            <a:pPr marL="0" indent="0">
              <a:buNone/>
            </a:pPr>
            <a:r>
              <a:rPr lang="en-IN" sz="3200" b="1" u="sng" dirty="0">
                <a:solidFill>
                  <a:schemeClr val="accent1"/>
                </a:solidFill>
                <a:latin typeface="Times New Roman" panose="02020603050405020304" pitchFamily="18" charset="0"/>
                <a:cs typeface="Times New Roman" panose="02020603050405020304" pitchFamily="18" charset="0"/>
              </a:rPr>
              <a:t>Solution</a:t>
            </a:r>
            <a:r>
              <a:rPr lang="en-IN" sz="3200" b="1" dirty="0">
                <a:solidFill>
                  <a:schemeClr val="accent1"/>
                </a:solidFill>
                <a:latin typeface="Times New Roman" panose="02020603050405020304" pitchFamily="18" charset="0"/>
                <a:cs typeface="Times New Roman" panose="02020603050405020304" pitchFamily="18" charset="0"/>
              </a:rPr>
              <a:t> -</a:t>
            </a:r>
          </a:p>
          <a:p>
            <a:pPr marL="0" indent="0">
              <a:buNone/>
            </a:pPr>
            <a:endParaRPr lang="en-IN" sz="100" dirty="0"/>
          </a:p>
          <a:p>
            <a:r>
              <a:rPr lang="en-IN" dirty="0">
                <a:latin typeface="Times New Roman" panose="02020603050405020304" pitchFamily="18" charset="0"/>
                <a:cs typeface="Times New Roman" panose="02020603050405020304" pitchFamily="18" charset="0"/>
              </a:rPr>
              <a:t>Higher Battery Capacity</a:t>
            </a:r>
          </a:p>
          <a:p>
            <a:r>
              <a:rPr lang="en-US" dirty="0">
                <a:latin typeface="Times New Roman" panose="02020603050405020304" pitchFamily="18" charset="0"/>
                <a:cs typeface="Times New Roman" panose="02020603050405020304" pitchFamily="18" charset="0"/>
              </a:rPr>
              <a:t>Reduction in Charging Cycle</a:t>
            </a:r>
          </a:p>
          <a:p>
            <a:r>
              <a:rPr lang="en-IN" dirty="0">
                <a:latin typeface="Times New Roman" panose="02020603050405020304" pitchFamily="18" charset="0"/>
                <a:cs typeface="Times New Roman" panose="02020603050405020304" pitchFamily="18" charset="0"/>
              </a:rPr>
              <a:t>Lower Charging Costs</a:t>
            </a:r>
          </a:p>
          <a:p>
            <a:r>
              <a:rPr lang="en-IN" dirty="0">
                <a:latin typeface="Times New Roman" panose="02020603050405020304" pitchFamily="18" charset="0"/>
                <a:cs typeface="Times New Roman" panose="02020603050405020304" pitchFamily="18" charset="0"/>
              </a:rPr>
              <a:t>Efficient Power Supply</a:t>
            </a:r>
          </a:p>
          <a:p>
            <a:r>
              <a:rPr lang="en-IN" dirty="0">
                <a:latin typeface="Times New Roman" panose="02020603050405020304" pitchFamily="18" charset="0"/>
                <a:cs typeface="Times New Roman" panose="02020603050405020304" pitchFamily="18" charset="0"/>
              </a:rPr>
              <a:t>Proper Connectivity</a:t>
            </a:r>
          </a:p>
          <a:p>
            <a:r>
              <a:rPr lang="en-IN" dirty="0">
                <a:latin typeface="Times New Roman" panose="02020603050405020304" pitchFamily="18" charset="0"/>
                <a:cs typeface="Times New Roman" panose="02020603050405020304" pitchFamily="18" charset="0"/>
              </a:rPr>
              <a:t>Optimal Temperature Range</a:t>
            </a:r>
          </a:p>
          <a:p>
            <a:r>
              <a:rPr lang="en-IN" dirty="0">
                <a:latin typeface="Times New Roman" panose="02020603050405020304" pitchFamily="18" charset="0"/>
                <a:cs typeface="Times New Roman" panose="02020603050405020304" pitchFamily="18" charset="0"/>
              </a:rPr>
              <a:t>Geographical Distribution</a:t>
            </a:r>
          </a:p>
        </p:txBody>
      </p:sp>
    </p:spTree>
    <p:extLst>
      <p:ext uri="{BB962C8B-B14F-4D97-AF65-F5344CB8AC3E}">
        <p14:creationId xmlns:p14="http://schemas.microsoft.com/office/powerpoint/2010/main" val="3176157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6D41128-552C-A346-2616-205E168BE6D0}"/>
              </a:ext>
            </a:extLst>
          </p:cNvPr>
          <p:cNvSpPr>
            <a:spLocks noGrp="1"/>
          </p:cNvSpPr>
          <p:nvPr>
            <p:ph idx="1"/>
          </p:nvPr>
        </p:nvSpPr>
        <p:spPr>
          <a:xfrm>
            <a:off x="721296" y="768278"/>
            <a:ext cx="8596668" cy="4345913"/>
          </a:xfrm>
        </p:spPr>
        <p:txBody>
          <a:bodyPr/>
          <a:lstStyle/>
          <a:p>
            <a:pPr marL="0" indent="0">
              <a:buNone/>
            </a:pPr>
            <a:r>
              <a:rPr lang="en-IN" sz="3200" b="1" u="sng" dirty="0">
                <a:solidFill>
                  <a:schemeClr val="accent1"/>
                </a:solidFill>
                <a:latin typeface="Times New Roman" panose="02020603050405020304" pitchFamily="18" charset="0"/>
                <a:cs typeface="Times New Roman" panose="02020603050405020304" pitchFamily="18" charset="0"/>
              </a:rPr>
              <a:t>Outcome</a:t>
            </a:r>
            <a:r>
              <a:rPr lang="en-IN" sz="3200" b="1" dirty="0">
                <a:solidFill>
                  <a:schemeClr val="accent1"/>
                </a:solidFill>
                <a:latin typeface="Times New Roman" panose="02020603050405020304" pitchFamily="18" charset="0"/>
                <a:cs typeface="Times New Roman" panose="02020603050405020304" pitchFamily="18" charset="0"/>
              </a:rPr>
              <a:t> -</a:t>
            </a:r>
          </a:p>
          <a:p>
            <a:pPr marL="0" indent="0">
              <a:buNone/>
            </a:pPr>
            <a:endParaRPr lang="en-IN" sz="100" dirty="0"/>
          </a:p>
          <a:p>
            <a:pPr marL="0" indent="0">
              <a:buNone/>
            </a:pP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Insights from this Analysis -</a:t>
            </a:r>
          </a:p>
          <a:p>
            <a:r>
              <a:rPr lang="en-IN" dirty="0">
                <a:latin typeface="Times New Roman" panose="02020603050405020304" pitchFamily="18" charset="0"/>
                <a:cs typeface="Times New Roman" panose="02020603050405020304" pitchFamily="18" charset="0"/>
              </a:rPr>
              <a:t>Charging Station Types (DC Fast Station)</a:t>
            </a:r>
          </a:p>
          <a:p>
            <a:r>
              <a:rPr lang="en-US" dirty="0">
                <a:latin typeface="Times New Roman" panose="02020603050405020304" pitchFamily="18" charset="0"/>
                <a:cs typeface="Times New Roman" panose="02020603050405020304" pitchFamily="18" charset="0"/>
              </a:rPr>
              <a:t>Charging Duration and Energy Delivered (90 min &amp; 80 kWh)</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Charging Costs ($1-$30)</a:t>
            </a:r>
          </a:p>
          <a:p>
            <a:r>
              <a:rPr lang="en-IN" dirty="0">
                <a:latin typeface="Times New Roman" panose="02020603050405020304" pitchFamily="18" charset="0"/>
                <a:cs typeface="Times New Roman" panose="02020603050405020304" pitchFamily="18" charset="0"/>
              </a:rPr>
              <a:t>Payment Methods (App &amp; Card)</a:t>
            </a:r>
          </a:p>
          <a:p>
            <a:r>
              <a:rPr lang="en-IN" dirty="0">
                <a:latin typeface="Times New Roman" panose="02020603050405020304" pitchFamily="18" charset="0"/>
                <a:cs typeface="Times New Roman" panose="02020603050405020304" pitchFamily="18" charset="0"/>
              </a:rPr>
              <a:t>Session Outcomes (Higher completion rate)</a:t>
            </a:r>
          </a:p>
          <a:p>
            <a:r>
              <a:rPr lang="en-IN" dirty="0">
                <a:latin typeface="Times New Roman" panose="02020603050405020304" pitchFamily="18" charset="0"/>
                <a:cs typeface="Times New Roman" panose="02020603050405020304" pitchFamily="18" charset="0"/>
              </a:rPr>
              <a:t>Temperature Influence (20-25 Celsius)</a:t>
            </a:r>
          </a:p>
          <a:p>
            <a:r>
              <a:rPr lang="en-IN" dirty="0">
                <a:latin typeface="Times New Roman" panose="02020603050405020304" pitchFamily="18" charset="0"/>
                <a:cs typeface="Times New Roman" panose="02020603050405020304" pitchFamily="18" charset="0"/>
              </a:rPr>
              <a:t>Geographical Distribution (Balanced distribution of all station types)</a:t>
            </a:r>
          </a:p>
          <a:p>
            <a:r>
              <a:rPr lang="en-IN" dirty="0">
                <a:latin typeface="Times New Roman" panose="02020603050405020304" pitchFamily="18" charset="0"/>
                <a:cs typeface="Times New Roman" panose="02020603050405020304" pitchFamily="18" charset="0"/>
              </a:rPr>
              <a:t>Utilization Rates (Infrastructure improvements)</a:t>
            </a:r>
          </a:p>
        </p:txBody>
      </p:sp>
    </p:spTree>
    <p:extLst>
      <p:ext uri="{BB962C8B-B14F-4D97-AF65-F5344CB8AC3E}">
        <p14:creationId xmlns:p14="http://schemas.microsoft.com/office/powerpoint/2010/main" val="2484850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3E509-58A1-94F7-A7C2-EA654CC8BB79}"/>
              </a:ext>
            </a:extLst>
          </p:cNvPr>
          <p:cNvSpPr>
            <a:spLocks noGrp="1"/>
          </p:cNvSpPr>
          <p:nvPr>
            <p:ph type="title"/>
          </p:nvPr>
        </p:nvSpPr>
        <p:spPr>
          <a:xfrm>
            <a:off x="677334" y="2768600"/>
            <a:ext cx="8596668" cy="1320800"/>
          </a:xfrm>
        </p:spPr>
        <p:txBody>
          <a:bodyPr>
            <a:normAutofit/>
          </a:bodyPr>
          <a:lstStyle/>
          <a:p>
            <a:pPr algn="ctr"/>
            <a:r>
              <a:rPr lang="en-IN" sz="6000" u="sng" dirty="0">
                <a:effectLst>
                  <a:reflection blurRad="6350" stA="50000" endA="300" endPos="50000" dist="60007" dir="5400000" sy="-100000" algn="bl" rotWithShape="0"/>
                </a:effectLst>
                <a:latin typeface="Times New Roman" panose="02020603050405020304" pitchFamily="18" charset="0"/>
                <a:cs typeface="Times New Roman" panose="02020603050405020304" pitchFamily="18" charset="0"/>
              </a:rPr>
              <a:t>Thank You !!!</a:t>
            </a:r>
          </a:p>
        </p:txBody>
      </p:sp>
      <mc:AlternateContent xmlns:mc="http://schemas.openxmlformats.org/markup-compatibility/2006">
        <mc:Choice xmlns:am3d="http://schemas.microsoft.com/office/drawing/2017/model3d" Requires="am3d">
          <p:graphicFrame>
            <p:nvGraphicFramePr>
              <p:cNvPr id="3" name="3D Model 2" descr="C7 tuner car green">
                <a:extLst>
                  <a:ext uri="{FF2B5EF4-FFF2-40B4-BE49-F238E27FC236}">
                    <a16:creationId xmlns:a16="http://schemas.microsoft.com/office/drawing/2014/main" id="{5632B495-F11B-0717-3A49-D5A7C888F77C}"/>
                  </a:ext>
                </a:extLst>
              </p:cNvPr>
              <p:cNvGraphicFramePr>
                <a:graphicFrameLocks noChangeAspect="1"/>
              </p:cNvGraphicFramePr>
              <p:nvPr>
                <p:extLst>
                  <p:ext uri="{D42A27DB-BD31-4B8C-83A1-F6EECF244321}">
                    <p14:modId xmlns:p14="http://schemas.microsoft.com/office/powerpoint/2010/main" val="3357600879"/>
                  </p:ext>
                </p:extLst>
              </p:nvPr>
            </p:nvGraphicFramePr>
            <p:xfrm>
              <a:off x="0" y="2675042"/>
              <a:ext cx="2838450" cy="1055024"/>
            </p:xfrm>
            <a:graphic>
              <a:graphicData uri="http://schemas.microsoft.com/office/drawing/2017/model3d">
                <am3d:model3d r:embed="rId2">
                  <am3d:spPr>
                    <a:xfrm>
                      <a:off x="0" y="0"/>
                      <a:ext cx="2838450" cy="1055024"/>
                    </a:xfrm>
                    <a:prstGeom prst="rect">
                      <a:avLst/>
                    </a:prstGeom>
                  </am3d:spPr>
                  <am3d:camera>
                    <am3d:pos x="0" y="0" z="54583236"/>
                    <am3d:up dx="0" dy="36000000" dz="0"/>
                    <am3d:lookAt x="0" y="0" z="0"/>
                    <am3d:perspective fov="2700000"/>
                  </am3d:camera>
                  <am3d:trans>
                    <am3d:meterPerModelUnit n="28442452" d="1000000"/>
                    <am3d:preTrans dx="0" dy="-1694585" dz="-548501"/>
                    <am3d:scale>
                      <am3d:sx n="1000000" d="1000000"/>
                      <am3d:sy n="1000000" d="1000000"/>
                      <am3d:sz n="1000000" d="1000000"/>
                    </am3d:scale>
                    <am3d:rot ax="5261758" ay="4595843" az="5257870"/>
                    <am3d:postTrans dx="0" dy="0" dz="0"/>
                  </am3d:trans>
                  <am3d:raster rName="Office3DRenderer" rVer="16.0.8326">
                    <am3d:blip r:embed="rId3"/>
                  </am3d:raster>
                  <am3d:objViewport viewportSz="316903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 name="3D Model 2" descr="C7 tuner car green">
                <a:extLst>
                  <a:ext uri="{FF2B5EF4-FFF2-40B4-BE49-F238E27FC236}">
                    <a16:creationId xmlns:a16="http://schemas.microsoft.com/office/drawing/2014/main" id="{5632B495-F11B-0717-3A49-D5A7C888F77C}"/>
                  </a:ext>
                </a:extLst>
              </p:cNvPr>
              <p:cNvPicPr>
                <a:picLocks noGrp="1" noRot="1" noChangeAspect="1" noMove="1" noResize="1" noEditPoints="1" noAdjustHandles="1" noChangeArrowheads="1" noChangeShapeType="1" noCrop="1"/>
              </p:cNvPicPr>
              <p:nvPr/>
            </p:nvPicPr>
            <p:blipFill>
              <a:blip r:embed="rId3"/>
              <a:stretch>
                <a:fillRect/>
              </a:stretch>
            </p:blipFill>
            <p:spPr>
              <a:xfrm>
                <a:off x="0" y="2675042"/>
                <a:ext cx="2838450" cy="1055024"/>
              </a:xfrm>
              <a:prstGeom prst="rect">
                <a:avLst/>
              </a:prstGeom>
            </p:spPr>
          </p:pic>
        </mc:Fallback>
      </mc:AlternateContent>
    </p:spTree>
    <p:extLst>
      <p:ext uri="{BB962C8B-B14F-4D97-AF65-F5344CB8AC3E}">
        <p14:creationId xmlns:p14="http://schemas.microsoft.com/office/powerpoint/2010/main" val="339955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4500" decel="45500" fill="hold" nodeType="withEffect">
                                  <p:stCondLst>
                                    <p:cond delay="0"/>
                                  </p:stCondLst>
                                  <p:childTnLst>
                                    <p:animMotion origin="layout" path="M -0.11641 0.0206 L 0.60989 0.02916 L 0.60989 0.0287 " pathEditMode="relative" rAng="0" ptsTypes="AAA">
                                      <p:cBhvr>
                                        <p:cTn id="6" dur="1250" fill="hold"/>
                                        <p:tgtEl>
                                          <p:spTgt spid="3"/>
                                        </p:tgtEl>
                                        <p:attrNameLst>
                                          <p:attrName>ppt_x</p:attrName>
                                          <p:attrName>ppt_y</p:attrName>
                                        </p:attrNameLst>
                                      </p:cBhvr>
                                      <p:rCtr x="36315" y="417"/>
                                    </p:animMotion>
                                  </p:childTnLst>
                                </p:cTn>
                              </p:par>
                              <p:par>
                                <p:cTn id="7" presetID="10" presetClass="entr" presetSubtype="0" fill="hold" grpId="0" nodeType="withEffect">
                                  <p:stCondLst>
                                    <p:cond delay="100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522</TotalTime>
  <Words>346</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Times New Roman</vt:lpstr>
      <vt:lpstr>Trebuchet MS</vt:lpstr>
      <vt:lpstr>Wingdings</vt:lpstr>
      <vt:lpstr>Wingdings 3</vt:lpstr>
      <vt:lpstr>Facet</vt:lpstr>
      <vt:lpstr>Global Electric Vehicle Charging Pattern For Year 2025</vt:lpstr>
      <vt:lpstr>Objective -    To create a dashboard which provides insights of charging behaviour of Electric Vehicles to promote an efficient charging solutions &amp; encourage infrastructure development in emerging nations like India and Canada.  Problem Statement -  1.  Longer  charging durations.  2.  Charging cost.  3.  Battery capacity.  4.  Extreme temperature conditions.</vt:lpstr>
      <vt:lpstr>Data Description -</vt:lpstr>
      <vt:lpstr> Key Features -</vt:lpstr>
      <vt:lpstr>Scope - Enhance the overall efficiency and accessibility of EV charging networks.</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AKANKSHA JADHAV</dc:creator>
  <cp:lastModifiedBy>AKANKSHA JADHAV</cp:lastModifiedBy>
  <cp:revision>8</cp:revision>
  <dcterms:created xsi:type="dcterms:W3CDTF">2025-04-20T11:03:23Z</dcterms:created>
  <dcterms:modified xsi:type="dcterms:W3CDTF">2025-04-21T15:46:25Z</dcterms:modified>
</cp:coreProperties>
</file>