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7"/>
  </p:notesMasterIdLst>
  <p:sldIdLst>
    <p:sldId id="256" r:id="rId2"/>
    <p:sldId id="268" r:id="rId3"/>
    <p:sldId id="269" r:id="rId4"/>
    <p:sldId id="270" r:id="rId5"/>
    <p:sldId id="272" r:id="rId6"/>
    <p:sldId id="257" r:id="rId7"/>
    <p:sldId id="260" r:id="rId8"/>
    <p:sldId id="264" r:id="rId9"/>
    <p:sldId id="265" r:id="rId10"/>
    <p:sldId id="266" r:id="rId11"/>
    <p:sldId id="259" r:id="rId12"/>
    <p:sldId id="261" r:id="rId13"/>
    <p:sldId id="263"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70470" autoAdjust="0"/>
  </p:normalViewPr>
  <p:slideViewPr>
    <p:cSldViewPr snapToGrid="0">
      <p:cViewPr varScale="1">
        <p:scale>
          <a:sx n="54" d="100"/>
          <a:sy n="54" d="100"/>
        </p:scale>
        <p:origin x="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2FDF-6300-40C6-AB64-9F237E75098E}" type="datetimeFigureOut">
              <a:rPr lang="en-GB" smtClean="0"/>
              <a:t>02/12/2015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F8E1B-215C-4C79-B174-B7E0EE61E1F2}" type="slidenum">
              <a:rPr lang="en-GB" smtClean="0"/>
              <a:t>‹#›</a:t>
            </a:fld>
            <a:endParaRPr lang="en-GB"/>
          </a:p>
        </p:txBody>
      </p:sp>
    </p:spTree>
    <p:extLst>
      <p:ext uri="{BB962C8B-B14F-4D97-AF65-F5344CB8AC3E}">
        <p14:creationId xmlns:p14="http://schemas.microsoft.com/office/powerpoint/2010/main" val="6694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Integer_%28computer_science%29" TargetMode="External"/><Relationship Id="rId3" Type="http://schemas.openxmlformats.org/officeDocument/2006/relationships/hyperlink" Target="https://en.wikipedia.org/wiki/Race_condition" TargetMode="External"/><Relationship Id="rId7" Type="http://schemas.openxmlformats.org/officeDocument/2006/relationships/hyperlink" Target="https://en.wikipedia.org/wiki/Signednes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16-bit" TargetMode="External"/><Relationship Id="rId5" Type="http://schemas.openxmlformats.org/officeDocument/2006/relationships/hyperlink" Target="https://en.wikipedia.org/wiki/Floating_point" TargetMode="External"/><Relationship Id="rId10" Type="http://schemas.openxmlformats.org/officeDocument/2006/relationships/hyperlink" Target="https://en.wikipedia.org/wiki/Hardware_exception" TargetMode="External"/><Relationship Id="rId4" Type="http://schemas.openxmlformats.org/officeDocument/2006/relationships/hyperlink" Target="https://en.wikipedia.org/wiki/64-bit" TargetMode="External"/><Relationship Id="rId9" Type="http://schemas.openxmlformats.org/officeDocument/2006/relationships/hyperlink" Target="https://en.wikipedia.org/wiki/Arithmetic_overflo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esearch.microsoft.com/en-us/projects/dafn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yourself</a:t>
            </a:r>
          </a:p>
          <a:p>
            <a:r>
              <a:rPr lang="en-GB" dirty="0" smtClean="0"/>
              <a:t>Introduce</a:t>
            </a:r>
            <a:r>
              <a:rPr lang="en-GB" baseline="0" dirty="0" smtClean="0"/>
              <a:t> todays topic</a:t>
            </a:r>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1</a:t>
            </a:fld>
            <a:endParaRPr lang="en-GB"/>
          </a:p>
        </p:txBody>
      </p:sp>
    </p:spTree>
    <p:extLst>
      <p:ext uri="{BB962C8B-B14F-4D97-AF65-F5344CB8AC3E}">
        <p14:creationId xmlns:p14="http://schemas.microsoft.com/office/powerpoint/2010/main" val="57972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a:t>
            </a:r>
            <a:r>
              <a:rPr lang="en-GB" baseline="0" dirty="0" smtClean="0"/>
              <a:t> program verification matters?</a:t>
            </a:r>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2</a:t>
            </a:fld>
            <a:endParaRPr lang="en-GB"/>
          </a:p>
        </p:txBody>
      </p:sp>
    </p:spTree>
    <p:extLst>
      <p:ext uri="{BB962C8B-B14F-4D97-AF65-F5344CB8AC3E}">
        <p14:creationId xmlns:p14="http://schemas.microsoft.com/office/powerpoint/2010/main" val="322005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Worse still, omissions and defects introduced early within the</a:t>
            </a:r>
          </a:p>
          <a:p>
            <a:r>
              <a:rPr lang="en-GB" sz="1200" kern="1200" dirty="0" smtClean="0">
                <a:solidFill>
                  <a:schemeClr val="tx1"/>
                </a:solidFill>
                <a:effectLst/>
                <a:latin typeface="+mn-lt"/>
                <a:ea typeface="+mn-ea"/>
                <a:cs typeface="+mn-cs"/>
              </a:rPr>
              <a:t>development life-cycle are the most expensive to rectify if they</a:t>
            </a:r>
          </a:p>
          <a:p>
            <a:r>
              <a:rPr lang="en-GB" sz="1200" kern="1200" dirty="0" smtClean="0">
                <a:solidFill>
                  <a:schemeClr val="tx1"/>
                </a:solidFill>
                <a:effectLst/>
                <a:latin typeface="+mn-lt"/>
                <a:ea typeface="+mn-ea"/>
                <a:cs typeface="+mn-cs"/>
              </a:rPr>
              <a:t>go undetected until testing and beyond ..</a:t>
            </a:r>
          </a:p>
          <a:p>
            <a:r>
              <a:rPr lang="en-GB" sz="1200" kern="1200" dirty="0" smtClean="0">
                <a:solidFill>
                  <a:schemeClr val="tx1"/>
                </a:solidFill>
                <a:effectLst/>
                <a:latin typeface="+mn-lt"/>
                <a:ea typeface="+mn-ea"/>
                <a:cs typeface="+mn-cs"/>
              </a:rPr>
              <a:t>Late life-cycle fixes are generally costly,</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can range from 40% to</a:t>
            </a:r>
          </a:p>
          <a:p>
            <a:r>
              <a:rPr lang="en-GB" sz="1200" kern="1200" dirty="0" smtClean="0">
                <a:solidFill>
                  <a:schemeClr val="tx1"/>
                </a:solidFill>
                <a:effectLst/>
                <a:latin typeface="+mn-lt"/>
                <a:ea typeface="+mn-ea"/>
                <a:cs typeface="+mn-cs"/>
              </a:rPr>
              <a:t>100% more expensive than corrections in the early phases</a:t>
            </a:r>
          </a:p>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3</a:t>
            </a:fld>
            <a:endParaRPr lang="en-GB"/>
          </a:p>
        </p:txBody>
      </p:sp>
    </p:spTree>
    <p:extLst>
      <p:ext uri="{BB962C8B-B14F-4D97-AF65-F5344CB8AC3E}">
        <p14:creationId xmlns:p14="http://schemas.microsoft.com/office/powerpoint/2010/main" val="286289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 used in US and Canadian hospitals during the 1980's. </a:t>
            </a:r>
          </a:p>
          <a:p>
            <a:endParaRPr lang="en-GB" dirty="0" smtClean="0"/>
          </a:p>
          <a:p>
            <a:r>
              <a:rPr lang="en-GB" dirty="0" smtClean="0"/>
              <a:t>The accidents occurred when the high-power electron beam was activated instead of the intended low power beam, and without the beam spreader plate rotated into place. Previous models had hardware interlocks in place to prevent this, but Therac-25 had removed them, depending instead on software interlocks for safety. The software interlock could fail due to a </a:t>
            </a:r>
            <a:r>
              <a:rPr lang="en-GB" dirty="0" smtClean="0">
                <a:hlinkClick r:id="rId3" tooltip="Race condition"/>
              </a:rPr>
              <a:t>race condition</a:t>
            </a:r>
            <a:r>
              <a:rPr lang="en-GB" dirty="0" smtClean="0"/>
              <a:t>. The defect was as follows: a one-byte counter in a testing routine frequently overflowed; if an operator provided manual input to the machine at the precise moment that this counter overflowed, the interlock would fail</a:t>
            </a:r>
          </a:p>
          <a:p>
            <a:endParaRPr lang="en-GB" dirty="0" smtClean="0"/>
          </a:p>
          <a:p>
            <a:r>
              <a:rPr lang="en-GB" dirty="0" smtClean="0"/>
              <a:t>The greater horizontal acceleration caused a data conversion from a </a:t>
            </a:r>
            <a:r>
              <a:rPr lang="en-GB" dirty="0" smtClean="0">
                <a:hlinkClick r:id="rId4" tooltip="64-bit"/>
              </a:rPr>
              <a:t>64-bit</a:t>
            </a:r>
            <a:r>
              <a:rPr lang="en-GB" dirty="0" smtClean="0"/>
              <a:t> </a:t>
            </a:r>
            <a:r>
              <a:rPr lang="en-GB" dirty="0" smtClean="0">
                <a:hlinkClick r:id="rId5" tooltip="Floating point"/>
              </a:rPr>
              <a:t>floating point</a:t>
            </a:r>
            <a:r>
              <a:rPr lang="en-GB" dirty="0" smtClean="0"/>
              <a:t> number to a </a:t>
            </a:r>
            <a:r>
              <a:rPr lang="en-GB" dirty="0" smtClean="0">
                <a:hlinkClick r:id="rId6" tooltip="16-bit"/>
              </a:rPr>
              <a:t>16-bit</a:t>
            </a:r>
            <a:r>
              <a:rPr lang="en-GB" dirty="0" smtClean="0"/>
              <a:t> </a:t>
            </a:r>
            <a:r>
              <a:rPr lang="en-GB" dirty="0" smtClean="0">
                <a:hlinkClick r:id="rId7" tooltip="Signedness"/>
              </a:rPr>
              <a:t>signed</a:t>
            </a:r>
            <a:r>
              <a:rPr lang="en-GB" dirty="0" smtClean="0"/>
              <a:t> </a:t>
            </a:r>
            <a:r>
              <a:rPr lang="en-GB" dirty="0" smtClean="0">
                <a:hlinkClick r:id="rId8" tooltip="Integer (computer science)"/>
              </a:rPr>
              <a:t>integer</a:t>
            </a:r>
            <a:r>
              <a:rPr lang="en-GB" dirty="0" smtClean="0"/>
              <a:t> value to </a:t>
            </a:r>
            <a:r>
              <a:rPr lang="en-GB" dirty="0" smtClean="0">
                <a:hlinkClick r:id="rId9" tooltip="Arithmetic overflow"/>
              </a:rPr>
              <a:t>overflow</a:t>
            </a:r>
            <a:r>
              <a:rPr lang="en-GB" dirty="0" smtClean="0"/>
              <a:t> and cause a </a:t>
            </a:r>
            <a:r>
              <a:rPr lang="en-GB" dirty="0" smtClean="0">
                <a:hlinkClick r:id="rId10" tooltip="Hardware exception"/>
              </a:rPr>
              <a:t>hardware exception</a:t>
            </a:r>
            <a:r>
              <a:rPr lang="en-GB" dirty="0" smtClean="0"/>
              <a:t>. Efficiency considerations had omitted range checks for this particular variable, though conversions of other variables in the code were protected. The exception halted the reference platforms, resulting in the destruction of the flight.</a:t>
            </a:r>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4</a:t>
            </a:fld>
            <a:endParaRPr lang="en-GB"/>
          </a:p>
        </p:txBody>
      </p:sp>
    </p:spTree>
    <p:extLst>
      <p:ext uri="{BB962C8B-B14F-4D97-AF65-F5344CB8AC3E}">
        <p14:creationId xmlns:p14="http://schemas.microsoft.com/office/powerpoint/2010/main" val="269052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5</a:t>
            </a:fld>
            <a:endParaRPr lang="en-GB"/>
          </a:p>
        </p:txBody>
      </p:sp>
    </p:spTree>
    <p:extLst>
      <p:ext uri="{BB962C8B-B14F-4D97-AF65-F5344CB8AC3E}">
        <p14:creationId xmlns:p14="http://schemas.microsoft.com/office/powerpoint/2010/main" val="319541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effectLst/>
              </a:rPr>
              <a:t>Focusing on the </a:t>
            </a:r>
            <a:r>
              <a:rPr lang="en-GB" dirty="0" err="1" smtClean="0">
                <a:effectLst/>
                <a:hlinkClick r:id="rId3"/>
              </a:rPr>
              <a:t>Dafny</a:t>
            </a:r>
            <a:r>
              <a:rPr lang="en-GB" dirty="0" smtClean="0">
                <a:effectLst/>
              </a:rPr>
              <a:t> programming language and a program verifier, </a:t>
            </a:r>
            <a:r>
              <a:rPr lang="en-GB" sz="1200" b="1" i="1" kern="1200" dirty="0" smtClean="0">
                <a:solidFill>
                  <a:schemeClr val="tx1"/>
                </a:solidFill>
                <a:effectLst/>
                <a:latin typeface="+mn-lt"/>
                <a:ea typeface="+mn-ea"/>
                <a:cs typeface="+mn-cs"/>
              </a:rPr>
              <a:t>the </a:t>
            </a:r>
            <a:r>
              <a:rPr lang="en-GB" sz="1200" b="1" i="1" kern="1200" dirty="0" err="1" smtClean="0">
                <a:solidFill>
                  <a:schemeClr val="tx1"/>
                </a:solidFill>
                <a:effectLst/>
                <a:latin typeface="+mn-lt"/>
                <a:ea typeface="+mn-ea"/>
                <a:cs typeface="+mn-cs"/>
              </a:rPr>
              <a:t>tacny</a:t>
            </a:r>
            <a:r>
              <a:rPr lang="en-GB" sz="1200" b="1" i="1" kern="1200" dirty="0" smtClean="0">
                <a:solidFill>
                  <a:schemeClr val="tx1"/>
                </a:solidFill>
                <a:effectLst/>
                <a:latin typeface="+mn-lt"/>
                <a:ea typeface="+mn-ea"/>
                <a:cs typeface="+mn-cs"/>
              </a:rPr>
              <a:t> project</a:t>
            </a:r>
            <a:r>
              <a:rPr lang="en-GB" dirty="0" smtClean="0">
                <a:effectLst/>
              </a:rPr>
              <a:t> aims to develop a notion of tactic for </a:t>
            </a:r>
            <a:r>
              <a:rPr lang="en-GB" dirty="0" err="1" smtClean="0">
                <a:effectLst/>
              </a:rPr>
              <a:t>Dafny</a:t>
            </a:r>
            <a:r>
              <a:rPr lang="en-GB" dirty="0" smtClean="0">
                <a:effectLst/>
              </a:rPr>
              <a:t> so that common proof patterns can be reused.</a:t>
            </a:r>
            <a:endParaRPr lang="en-GB" dirty="0" smtClean="0"/>
          </a:p>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6</a:t>
            </a:fld>
            <a:endParaRPr lang="en-GB"/>
          </a:p>
        </p:txBody>
      </p:sp>
    </p:spTree>
    <p:extLst>
      <p:ext uri="{BB962C8B-B14F-4D97-AF65-F5344CB8AC3E}">
        <p14:creationId xmlns:p14="http://schemas.microsoft.com/office/powerpoint/2010/main" val="422605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9</a:t>
            </a:fld>
            <a:endParaRPr lang="en-GB"/>
          </a:p>
        </p:txBody>
      </p:sp>
    </p:spTree>
    <p:extLst>
      <p:ext uri="{BB962C8B-B14F-4D97-AF65-F5344CB8AC3E}">
        <p14:creationId xmlns:p14="http://schemas.microsoft.com/office/powerpoint/2010/main" val="308026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11</a:t>
            </a:fld>
            <a:endParaRPr lang="en-GB"/>
          </a:p>
        </p:txBody>
      </p:sp>
    </p:spTree>
    <p:extLst>
      <p:ext uri="{BB962C8B-B14F-4D97-AF65-F5344CB8AC3E}">
        <p14:creationId xmlns:p14="http://schemas.microsoft.com/office/powerpoint/2010/main" val="378406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F8E1B-215C-4C79-B174-B7E0EE61E1F2}" type="slidenum">
              <a:rPr lang="en-GB" smtClean="0"/>
              <a:t>13</a:t>
            </a:fld>
            <a:endParaRPr lang="en-GB"/>
          </a:p>
        </p:txBody>
      </p:sp>
    </p:spTree>
    <p:extLst>
      <p:ext uri="{BB962C8B-B14F-4D97-AF65-F5344CB8AC3E}">
        <p14:creationId xmlns:p14="http://schemas.microsoft.com/office/powerpoint/2010/main" val="10861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258149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280162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4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320058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597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28327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1789759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341180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6691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86867-36DD-4815-8672-F5868B45D451}" type="datetimeFigureOut">
              <a:rPr lang="en-GB" smtClean="0"/>
              <a:t>02/12/2015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69723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E86867-36DD-4815-8672-F5868B45D451}"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225419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E86867-36DD-4815-8672-F5868B45D451}" type="datetimeFigureOut">
              <a:rPr lang="en-GB" smtClean="0"/>
              <a:t>02/12/2015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19823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E86867-36DD-4815-8672-F5868B45D451}" type="datetimeFigureOut">
              <a:rPr lang="en-GB" smtClean="0"/>
              <a:t>02/12/2015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18131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86867-36DD-4815-8672-F5868B45D451}" type="datetimeFigureOut">
              <a:rPr lang="en-GB" smtClean="0"/>
              <a:t>02/12/2015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273541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86867-36DD-4815-8672-F5868B45D451}" type="datetimeFigureOut">
              <a:rPr lang="en-GB" smtClean="0"/>
              <a:t>02/12/2015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563518-628C-496B-9F88-E331B515BD92}" type="slidenum">
              <a:rPr lang="en-GB" smtClean="0"/>
              <a:t>‹#›</a:t>
            </a:fld>
            <a:endParaRPr lang="en-GB"/>
          </a:p>
        </p:txBody>
      </p:sp>
    </p:spTree>
    <p:extLst>
      <p:ext uri="{BB962C8B-B14F-4D97-AF65-F5344CB8AC3E}">
        <p14:creationId xmlns:p14="http://schemas.microsoft.com/office/powerpoint/2010/main" val="169253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563518-628C-496B-9F88-E331B515BD92}" type="slidenum">
              <a:rPr lang="en-GB" smtClean="0"/>
              <a:t>‹#›</a:t>
            </a:fld>
            <a:endParaRPr lang="en-GB"/>
          </a:p>
        </p:txBody>
      </p:sp>
      <p:sp>
        <p:nvSpPr>
          <p:cNvPr id="5" name="Date Placeholder 4"/>
          <p:cNvSpPr>
            <a:spLocks noGrp="1"/>
          </p:cNvSpPr>
          <p:nvPr>
            <p:ph type="dt" sz="half" idx="10"/>
          </p:nvPr>
        </p:nvSpPr>
        <p:spPr/>
        <p:txBody>
          <a:bodyPr/>
          <a:lstStyle/>
          <a:p>
            <a:fld id="{2EE86867-36DD-4815-8672-F5868B45D451}" type="datetimeFigureOut">
              <a:rPr lang="en-GB" smtClean="0"/>
              <a:t>02/12/2015</a:t>
            </a:fld>
            <a:endParaRPr lang="en-GB"/>
          </a:p>
        </p:txBody>
      </p:sp>
    </p:spTree>
    <p:extLst>
      <p:ext uri="{BB962C8B-B14F-4D97-AF65-F5344CB8AC3E}">
        <p14:creationId xmlns:p14="http://schemas.microsoft.com/office/powerpoint/2010/main" val="9120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E86867-36DD-4815-8672-F5868B45D451}" type="datetimeFigureOut">
              <a:rPr lang="en-GB" smtClean="0"/>
              <a:t>02/12/2015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563518-628C-496B-9F88-E331B515BD92}" type="slidenum">
              <a:rPr lang="en-GB" smtClean="0"/>
              <a:t>‹#›</a:t>
            </a:fld>
            <a:endParaRPr lang="en-GB"/>
          </a:p>
        </p:txBody>
      </p:sp>
    </p:spTree>
    <p:extLst>
      <p:ext uri="{BB962C8B-B14F-4D97-AF65-F5344CB8AC3E}">
        <p14:creationId xmlns:p14="http://schemas.microsoft.com/office/powerpoint/2010/main" val="40924088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Portfolio Task D</a:t>
            </a:r>
            <a:br>
              <a:rPr lang="en-GB" dirty="0" smtClean="0"/>
            </a:br>
            <a:r>
              <a:rPr lang="en-GB" sz="3200" u="sng" dirty="0" smtClean="0">
                <a:solidFill>
                  <a:schemeClr val="accent2"/>
                </a:solidFill>
              </a:rPr>
              <a:t>Professional &amp; Industrial Studies</a:t>
            </a:r>
            <a:endParaRPr lang="en-GB" sz="3200" u="sng" dirty="0">
              <a:solidFill>
                <a:schemeClr val="accent2"/>
              </a:solidFill>
            </a:endParaRPr>
          </a:p>
        </p:txBody>
      </p:sp>
      <p:sp>
        <p:nvSpPr>
          <p:cNvPr id="3" name="Subtitle 2"/>
          <p:cNvSpPr>
            <a:spLocks noGrp="1"/>
          </p:cNvSpPr>
          <p:nvPr>
            <p:ph type="subTitle" idx="1"/>
          </p:nvPr>
        </p:nvSpPr>
        <p:spPr>
          <a:xfrm>
            <a:off x="1507067" y="4050836"/>
            <a:ext cx="7766936" cy="1096899"/>
          </a:xfrm>
        </p:spPr>
        <p:txBody>
          <a:bodyPr>
            <a:normAutofit fontScale="92500" lnSpcReduction="20000"/>
          </a:bodyPr>
          <a:lstStyle/>
          <a:p>
            <a:r>
              <a:rPr lang="en-GB" sz="2200" dirty="0" smtClean="0">
                <a:solidFill>
                  <a:schemeClr val="accent2"/>
                </a:solidFill>
              </a:rPr>
              <a:t>Demonstration of Effective Interpersonal Skills</a:t>
            </a:r>
          </a:p>
          <a:p>
            <a:pPr algn="l"/>
            <a:r>
              <a:rPr lang="en-GB" sz="5000" i="1" dirty="0" smtClean="0">
                <a:solidFill>
                  <a:schemeClr val="accent6"/>
                </a:solidFill>
              </a:rPr>
              <a:t>The </a:t>
            </a:r>
            <a:r>
              <a:rPr lang="en-GB" sz="5000" i="1" dirty="0" err="1" smtClean="0">
                <a:solidFill>
                  <a:schemeClr val="accent6"/>
                </a:solidFill>
              </a:rPr>
              <a:t>Tacny</a:t>
            </a:r>
            <a:r>
              <a:rPr lang="en-GB" sz="5000" i="1" dirty="0" smtClean="0">
                <a:solidFill>
                  <a:schemeClr val="accent6"/>
                </a:solidFill>
              </a:rPr>
              <a:t> Project</a:t>
            </a:r>
            <a:endParaRPr lang="en-GB" sz="5000" i="1" dirty="0">
              <a:solidFill>
                <a:schemeClr val="accent6"/>
              </a:solidFill>
            </a:endParaRPr>
          </a:p>
        </p:txBody>
      </p:sp>
      <p:sp>
        <p:nvSpPr>
          <p:cNvPr id="4" name="TextBox 3"/>
          <p:cNvSpPr txBox="1"/>
          <p:nvPr/>
        </p:nvSpPr>
        <p:spPr>
          <a:xfrm>
            <a:off x="4090737" y="5147735"/>
            <a:ext cx="5183265" cy="646331"/>
          </a:xfrm>
          <a:prstGeom prst="rect">
            <a:avLst/>
          </a:prstGeom>
          <a:noFill/>
        </p:spPr>
        <p:txBody>
          <a:bodyPr wrap="square" rtlCol="0">
            <a:spAutoFit/>
          </a:bodyPr>
          <a:lstStyle/>
          <a:p>
            <a:pPr algn="r"/>
            <a:r>
              <a:rPr lang="en-GB" dirty="0" err="1" smtClean="0">
                <a:solidFill>
                  <a:schemeClr val="accent4"/>
                </a:solidFill>
              </a:rPr>
              <a:t>Vytautas</a:t>
            </a:r>
            <a:r>
              <a:rPr lang="en-GB" dirty="0" smtClean="0">
                <a:solidFill>
                  <a:schemeClr val="accent4"/>
                </a:solidFill>
              </a:rPr>
              <a:t> </a:t>
            </a:r>
            <a:r>
              <a:rPr lang="en-GB" dirty="0" err="1" smtClean="0">
                <a:solidFill>
                  <a:schemeClr val="accent4"/>
                </a:solidFill>
              </a:rPr>
              <a:t>Tumas</a:t>
            </a:r>
            <a:endParaRPr lang="en-GB" dirty="0" smtClean="0">
              <a:solidFill>
                <a:schemeClr val="accent4"/>
              </a:solidFill>
            </a:endParaRPr>
          </a:p>
          <a:p>
            <a:pPr algn="r"/>
            <a:r>
              <a:rPr lang="en-GB" dirty="0" smtClean="0">
                <a:solidFill>
                  <a:schemeClr val="accent4"/>
                </a:solidFill>
              </a:rPr>
              <a:t>3</a:t>
            </a:r>
            <a:r>
              <a:rPr lang="en-GB" baseline="30000" dirty="0" smtClean="0">
                <a:solidFill>
                  <a:schemeClr val="accent4"/>
                </a:solidFill>
              </a:rPr>
              <a:t>rd</a:t>
            </a:r>
            <a:r>
              <a:rPr lang="en-GB" dirty="0" smtClean="0">
                <a:solidFill>
                  <a:schemeClr val="accent4"/>
                </a:solidFill>
              </a:rPr>
              <a:t> December 2015</a:t>
            </a:r>
            <a:endParaRPr lang="en-GB" dirty="0">
              <a:solidFill>
                <a:schemeClr val="accent4"/>
              </a:solidFill>
            </a:endParaRPr>
          </a:p>
        </p:txBody>
      </p:sp>
    </p:spTree>
    <p:extLst>
      <p:ext uri="{BB962C8B-B14F-4D97-AF65-F5344CB8AC3E}">
        <p14:creationId xmlns:p14="http://schemas.microsoft.com/office/powerpoint/2010/main" val="2173951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18641"/>
            <a:ext cx="8596668" cy="555812"/>
          </a:xfrm>
        </p:spPr>
        <p:txBody>
          <a:bodyPr>
            <a:normAutofit/>
          </a:bodyPr>
          <a:lstStyle/>
          <a:p>
            <a:pPr marL="0" indent="0">
              <a:buNone/>
            </a:pPr>
            <a:r>
              <a:rPr lang="en-GB" sz="3000" dirty="0" smtClean="0"/>
              <a:t>The </a:t>
            </a:r>
            <a:r>
              <a:rPr lang="en-GB" sz="3000" dirty="0" err="1" smtClean="0"/>
              <a:t>Tacny</a:t>
            </a:r>
            <a:r>
              <a:rPr lang="en-GB" sz="3000" dirty="0" smtClean="0"/>
              <a:t> tool must be familiar to </a:t>
            </a:r>
            <a:r>
              <a:rPr lang="en-GB" sz="3000" dirty="0" err="1" smtClean="0"/>
              <a:t>Dafny</a:t>
            </a:r>
            <a:r>
              <a:rPr lang="en-GB" sz="3000" dirty="0" smtClean="0"/>
              <a:t> users</a:t>
            </a:r>
            <a:endParaRPr lang="en-GB" sz="3000" dirty="0"/>
          </a:p>
        </p:txBody>
      </p:sp>
      <p:sp>
        <p:nvSpPr>
          <p:cNvPr id="4" name="Title 1"/>
          <p:cNvSpPr>
            <a:spLocks noGrp="1"/>
          </p:cNvSpPr>
          <p:nvPr>
            <p:ph type="title"/>
          </p:nvPr>
        </p:nvSpPr>
        <p:spPr/>
        <p:txBody>
          <a:bodyPr>
            <a:normAutofit/>
          </a:bodyPr>
          <a:lstStyle/>
          <a:p>
            <a:r>
              <a:rPr lang="en-GB" sz="4000" dirty="0" smtClean="0"/>
              <a:t>The </a:t>
            </a:r>
            <a:r>
              <a:rPr lang="en-GB" sz="4000" dirty="0" err="1" smtClean="0"/>
              <a:t>Tacny</a:t>
            </a:r>
            <a:r>
              <a:rPr lang="en-GB" sz="4000" dirty="0" smtClean="0"/>
              <a:t> Project</a:t>
            </a:r>
            <a:r>
              <a:rPr lang="en-GB" dirty="0" smtClean="0"/>
              <a:t/>
            </a:r>
            <a:br>
              <a:rPr lang="en-GB" dirty="0" smtClean="0"/>
            </a:br>
            <a:r>
              <a:rPr lang="en-GB" sz="3300" dirty="0" smtClean="0"/>
              <a:t>Requirements</a:t>
            </a:r>
            <a:endParaRPr lang="en-GB" sz="2800" b="1" dirty="0">
              <a:solidFill>
                <a:schemeClr val="accent4"/>
              </a:solidFill>
            </a:endParaRPr>
          </a:p>
        </p:txBody>
      </p:sp>
      <p:sp>
        <p:nvSpPr>
          <p:cNvPr id="5" name="TextBox 4"/>
          <p:cNvSpPr txBox="1"/>
          <p:nvPr/>
        </p:nvSpPr>
        <p:spPr>
          <a:xfrm>
            <a:off x="677334" y="1930400"/>
            <a:ext cx="2765113" cy="477054"/>
          </a:xfrm>
          <a:prstGeom prst="rect">
            <a:avLst/>
          </a:prstGeom>
          <a:noFill/>
        </p:spPr>
        <p:txBody>
          <a:bodyPr wrap="square" rtlCol="0">
            <a:spAutoFit/>
          </a:bodyPr>
          <a:lstStyle/>
          <a:p>
            <a:r>
              <a:rPr lang="en-GB" sz="2500" b="1" u="sng" dirty="0">
                <a:solidFill>
                  <a:schemeClr val="accent4"/>
                </a:solidFill>
              </a:rPr>
              <a:t>Familiar</a:t>
            </a:r>
            <a:endParaRPr lang="en-GB" sz="2500" dirty="0"/>
          </a:p>
        </p:txBody>
      </p:sp>
      <p:sp>
        <p:nvSpPr>
          <p:cNvPr id="6" name="Content Placeholder 4"/>
          <p:cNvSpPr txBox="1">
            <a:spLocks/>
          </p:cNvSpPr>
          <p:nvPr/>
        </p:nvSpPr>
        <p:spPr>
          <a:xfrm>
            <a:off x="677334" y="2487848"/>
            <a:ext cx="8596668" cy="8156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smtClean="0"/>
              <a:t>The </a:t>
            </a:r>
            <a:r>
              <a:rPr lang="en-GB" sz="2000" dirty="0" err="1" smtClean="0"/>
              <a:t>Tacny</a:t>
            </a:r>
            <a:r>
              <a:rPr lang="en-GB" sz="2000" dirty="0" smtClean="0"/>
              <a:t> tool reuses existing </a:t>
            </a:r>
            <a:r>
              <a:rPr lang="en-GB" sz="2000" dirty="0" err="1" smtClean="0"/>
              <a:t>Dafny</a:t>
            </a:r>
            <a:r>
              <a:rPr lang="en-GB" sz="2000" dirty="0" smtClean="0"/>
              <a:t> syntax</a:t>
            </a:r>
          </a:p>
        </p:txBody>
      </p:sp>
    </p:spTree>
    <p:extLst>
      <p:ext uri="{BB962C8B-B14F-4D97-AF65-F5344CB8AC3E}">
        <p14:creationId xmlns:p14="http://schemas.microsoft.com/office/powerpoint/2010/main" val="20887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grpId="1" nodeType="clickEffect">
                                  <p:stCondLst>
                                    <p:cond delay="0"/>
                                  </p:stCondLst>
                                  <p:childTnLst>
                                    <p:anim calcmode="lin" valueType="num">
                                      <p:cBhvr additive="base">
                                        <p:cTn id="1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p:tgtEl>
                                          <p:spTgt spid="3">
                                            <p:txEl>
                                              <p:pRg st="0" end="0"/>
                                            </p:txEl>
                                          </p:spTgt>
                                        </p:tgtEl>
                                        <p:attrNameLst>
                                          <p:attrName>ppt_y</p:attrName>
                                        </p:attrNameLst>
                                      </p:cBhvr>
                                      <p:tavLst>
                                        <p:tav tm="0">
                                          <p:val>
                                            <p:strVal val="ppt_y"/>
                                          </p:val>
                                        </p:tav>
                                        <p:tav tm="100000">
                                          <p:val>
                                            <p:strVal val="1+ppt_h/2"/>
                                          </p:val>
                                        </p:tav>
                                      </p:tavLst>
                                    </p:anim>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677334" y="2392065"/>
            <a:ext cx="8596668" cy="555812"/>
          </a:xfrm>
        </p:spPr>
        <p:txBody>
          <a:bodyPr>
            <a:noAutofit/>
          </a:bodyPr>
          <a:lstStyle/>
          <a:p>
            <a:pPr marL="0" indent="0">
              <a:buNone/>
            </a:pPr>
            <a:r>
              <a:rPr lang="en-GB" sz="3000" dirty="0"/>
              <a:t>Correctness: </a:t>
            </a:r>
            <a:r>
              <a:rPr lang="en-GB" sz="3000" dirty="0" smtClean="0"/>
              <a:t>neither </a:t>
            </a:r>
            <a:r>
              <a:rPr lang="en-GB" sz="3000" dirty="0"/>
              <a:t>program nor </a:t>
            </a:r>
            <a:r>
              <a:rPr lang="en-GB" sz="3000" dirty="0" smtClean="0"/>
              <a:t>specification </a:t>
            </a:r>
            <a:r>
              <a:rPr lang="en-GB" sz="3000" dirty="0"/>
              <a:t>should </a:t>
            </a:r>
            <a:r>
              <a:rPr lang="en-GB" sz="3000" dirty="0" smtClean="0"/>
              <a:t>change</a:t>
            </a:r>
            <a:endParaRPr lang="en-GB" sz="3000" dirty="0"/>
          </a:p>
        </p:txBody>
      </p:sp>
      <p:sp>
        <p:nvSpPr>
          <p:cNvPr id="17" name="Title 1"/>
          <p:cNvSpPr>
            <a:spLocks noGrp="1"/>
          </p:cNvSpPr>
          <p:nvPr>
            <p:ph type="title"/>
          </p:nvPr>
        </p:nvSpPr>
        <p:spPr>
          <a:xfrm>
            <a:off x="677334" y="609600"/>
            <a:ext cx="8596668" cy="1320800"/>
          </a:xfrm>
        </p:spPr>
        <p:txBody>
          <a:bodyPr>
            <a:normAutofit/>
          </a:bodyPr>
          <a:lstStyle/>
          <a:p>
            <a:r>
              <a:rPr lang="en-GB" sz="4000" dirty="0" smtClean="0"/>
              <a:t>The </a:t>
            </a:r>
            <a:r>
              <a:rPr lang="en-GB" sz="4000" dirty="0" err="1" smtClean="0"/>
              <a:t>Tacny</a:t>
            </a:r>
            <a:r>
              <a:rPr lang="en-GB" sz="4000" dirty="0" smtClean="0"/>
              <a:t> Project</a:t>
            </a:r>
            <a:r>
              <a:rPr lang="en-GB" dirty="0" smtClean="0"/>
              <a:t/>
            </a:r>
            <a:br>
              <a:rPr lang="en-GB" dirty="0" smtClean="0"/>
            </a:br>
            <a:r>
              <a:rPr lang="en-GB" sz="3300" dirty="0" smtClean="0"/>
              <a:t>Requirements</a:t>
            </a:r>
            <a:endParaRPr lang="en-GB" sz="2800" b="1" dirty="0">
              <a:solidFill>
                <a:schemeClr val="accent4"/>
              </a:solidFill>
            </a:endParaRPr>
          </a:p>
        </p:txBody>
      </p:sp>
      <p:sp>
        <p:nvSpPr>
          <p:cNvPr id="18" name="TextBox 17"/>
          <p:cNvSpPr txBox="1"/>
          <p:nvPr/>
        </p:nvSpPr>
        <p:spPr>
          <a:xfrm>
            <a:off x="677334" y="1930400"/>
            <a:ext cx="2765113" cy="477054"/>
          </a:xfrm>
          <a:prstGeom prst="rect">
            <a:avLst/>
          </a:prstGeom>
          <a:noFill/>
        </p:spPr>
        <p:txBody>
          <a:bodyPr wrap="square" rtlCol="0">
            <a:spAutoFit/>
          </a:bodyPr>
          <a:lstStyle/>
          <a:p>
            <a:r>
              <a:rPr lang="en-GB" sz="2500" b="1" u="sng" dirty="0">
                <a:solidFill>
                  <a:schemeClr val="accent4"/>
                </a:solidFill>
              </a:rPr>
              <a:t>Correct</a:t>
            </a:r>
            <a:endParaRPr lang="en-GB" sz="2500" dirty="0"/>
          </a:p>
        </p:txBody>
      </p:sp>
      <p:sp>
        <p:nvSpPr>
          <p:cNvPr id="19" name="Content Placeholder 4"/>
          <p:cNvSpPr txBox="1">
            <a:spLocks/>
          </p:cNvSpPr>
          <p:nvPr/>
        </p:nvSpPr>
        <p:spPr>
          <a:xfrm>
            <a:off x="677334" y="2593849"/>
            <a:ext cx="8596668" cy="8156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smtClean="0"/>
              <a:t>Employs a small </a:t>
            </a:r>
            <a:r>
              <a:rPr lang="en-GB" sz="2000" b="1" dirty="0" smtClean="0"/>
              <a:t>kernel</a:t>
            </a:r>
            <a:r>
              <a:rPr lang="en-GB" sz="2000" dirty="0" smtClean="0"/>
              <a:t> of trusted rules and their compositions</a:t>
            </a:r>
            <a:endParaRPr lang="en-GB" sz="2000" dirty="0"/>
          </a:p>
        </p:txBody>
      </p:sp>
    </p:spTree>
    <p:extLst>
      <p:ext uri="{BB962C8B-B14F-4D97-AF65-F5344CB8AC3E}">
        <p14:creationId xmlns:p14="http://schemas.microsoft.com/office/powerpoint/2010/main" val="374127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16">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16">
                                            <p:txEl>
                                              <p:pRg st="0" end="0"/>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6" grpId="1" build="p"/>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677334" y="2339803"/>
            <a:ext cx="8596668" cy="555812"/>
          </a:xfrm>
        </p:spPr>
        <p:txBody>
          <a:bodyPr>
            <a:noAutofit/>
          </a:bodyPr>
          <a:lstStyle/>
          <a:p>
            <a:pPr marL="0" indent="0">
              <a:buNone/>
            </a:pPr>
            <a:r>
              <a:rPr lang="en-GB" sz="3000" dirty="0" smtClean="0"/>
              <a:t>Proofs generated by </a:t>
            </a:r>
            <a:r>
              <a:rPr lang="en-GB" sz="3000" dirty="0" err="1" smtClean="0"/>
              <a:t>Tacny</a:t>
            </a:r>
            <a:r>
              <a:rPr lang="en-GB" sz="3000" dirty="0" smtClean="0"/>
              <a:t> must be checkable</a:t>
            </a:r>
            <a:endParaRPr lang="en-GB" sz="3000" dirty="0"/>
          </a:p>
        </p:txBody>
      </p:sp>
      <p:sp>
        <p:nvSpPr>
          <p:cNvPr id="15" name="Title 1"/>
          <p:cNvSpPr>
            <a:spLocks noGrp="1"/>
          </p:cNvSpPr>
          <p:nvPr>
            <p:ph type="title"/>
          </p:nvPr>
        </p:nvSpPr>
        <p:spPr>
          <a:xfrm>
            <a:off x="677334" y="609600"/>
            <a:ext cx="8596668" cy="1320800"/>
          </a:xfrm>
        </p:spPr>
        <p:txBody>
          <a:bodyPr>
            <a:normAutofit/>
          </a:bodyPr>
          <a:lstStyle/>
          <a:p>
            <a:r>
              <a:rPr lang="en-GB" sz="4000" dirty="0" smtClean="0"/>
              <a:t>The </a:t>
            </a:r>
            <a:r>
              <a:rPr lang="en-GB" sz="4000" dirty="0" err="1" smtClean="0"/>
              <a:t>Tacny</a:t>
            </a:r>
            <a:r>
              <a:rPr lang="en-GB" sz="4000" dirty="0" smtClean="0"/>
              <a:t> Project</a:t>
            </a:r>
            <a:r>
              <a:rPr lang="en-GB" dirty="0" smtClean="0"/>
              <a:t/>
            </a:r>
            <a:br>
              <a:rPr lang="en-GB" dirty="0" smtClean="0"/>
            </a:br>
            <a:r>
              <a:rPr lang="en-GB" sz="3300" dirty="0" smtClean="0"/>
              <a:t>Requirements</a:t>
            </a:r>
            <a:endParaRPr lang="en-GB" sz="2800" b="1" dirty="0">
              <a:solidFill>
                <a:schemeClr val="accent4"/>
              </a:solidFill>
            </a:endParaRPr>
          </a:p>
        </p:txBody>
      </p:sp>
      <p:sp>
        <p:nvSpPr>
          <p:cNvPr id="16" name="TextBox 15"/>
          <p:cNvSpPr txBox="1"/>
          <p:nvPr/>
        </p:nvSpPr>
        <p:spPr>
          <a:xfrm>
            <a:off x="677334" y="1930400"/>
            <a:ext cx="2765113" cy="461665"/>
          </a:xfrm>
          <a:prstGeom prst="rect">
            <a:avLst/>
          </a:prstGeom>
          <a:noFill/>
        </p:spPr>
        <p:txBody>
          <a:bodyPr wrap="square" rtlCol="0">
            <a:spAutoFit/>
          </a:bodyPr>
          <a:lstStyle/>
          <a:p>
            <a:r>
              <a:rPr lang="en-GB" sz="2400" b="1" u="sng" dirty="0" smtClean="0">
                <a:solidFill>
                  <a:schemeClr val="accent4"/>
                </a:solidFill>
              </a:rPr>
              <a:t>Checkable</a:t>
            </a:r>
            <a:endParaRPr lang="en-GB" sz="2500" dirty="0"/>
          </a:p>
        </p:txBody>
      </p:sp>
      <p:sp>
        <p:nvSpPr>
          <p:cNvPr id="17" name="Content Placeholder 4"/>
          <p:cNvSpPr txBox="1">
            <a:spLocks/>
          </p:cNvSpPr>
          <p:nvPr/>
        </p:nvSpPr>
        <p:spPr>
          <a:xfrm>
            <a:off x="677334" y="2843353"/>
            <a:ext cx="8596668" cy="8156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err="1" smtClean="0"/>
              <a:t>Tacny</a:t>
            </a:r>
            <a:r>
              <a:rPr lang="en-GB" sz="2000" dirty="0" smtClean="0"/>
              <a:t> generates </a:t>
            </a:r>
            <a:r>
              <a:rPr lang="en-GB" sz="2000" dirty="0" err="1" smtClean="0"/>
              <a:t>Dafny</a:t>
            </a:r>
            <a:r>
              <a:rPr lang="en-GB" sz="2000" dirty="0" smtClean="0"/>
              <a:t> proofs that are checkable by the verifier</a:t>
            </a:r>
            <a:endParaRPr lang="en-GB" sz="2000" dirty="0"/>
          </a:p>
        </p:txBody>
      </p:sp>
    </p:spTree>
    <p:extLst>
      <p:ext uri="{BB962C8B-B14F-4D97-AF65-F5344CB8AC3E}">
        <p14:creationId xmlns:p14="http://schemas.microsoft.com/office/powerpoint/2010/main" val="3708445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14">
                                            <p:txEl>
                                              <p:pRg st="0" end="0"/>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14">
                                            <p:txEl>
                                              <p:pRg st="0" end="0"/>
                                            </p:txEl>
                                          </p:spTgt>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677334" y="2392065"/>
            <a:ext cx="8596668" cy="555812"/>
          </a:xfrm>
        </p:spPr>
        <p:txBody>
          <a:bodyPr>
            <a:noAutofit/>
          </a:bodyPr>
          <a:lstStyle/>
          <a:p>
            <a:pPr marL="0" indent="0">
              <a:buNone/>
            </a:pPr>
            <a:r>
              <a:rPr lang="en-GB" sz="3000" dirty="0" smtClean="0"/>
              <a:t>Tactics should reduce annotation overhead</a:t>
            </a:r>
            <a:endParaRPr lang="en-GB" sz="3000" dirty="0"/>
          </a:p>
        </p:txBody>
      </p:sp>
      <p:sp>
        <p:nvSpPr>
          <p:cNvPr id="11" name="Title 1"/>
          <p:cNvSpPr>
            <a:spLocks noGrp="1"/>
          </p:cNvSpPr>
          <p:nvPr>
            <p:ph type="title"/>
          </p:nvPr>
        </p:nvSpPr>
        <p:spPr>
          <a:xfrm>
            <a:off x="677334" y="609600"/>
            <a:ext cx="8596668" cy="1320800"/>
          </a:xfrm>
        </p:spPr>
        <p:txBody>
          <a:bodyPr>
            <a:normAutofit/>
          </a:bodyPr>
          <a:lstStyle/>
          <a:p>
            <a:r>
              <a:rPr lang="en-GB" sz="4000" dirty="0" smtClean="0"/>
              <a:t>The </a:t>
            </a:r>
            <a:r>
              <a:rPr lang="en-GB" sz="4000" dirty="0" err="1" smtClean="0"/>
              <a:t>Tacny</a:t>
            </a:r>
            <a:r>
              <a:rPr lang="en-GB" sz="4000" dirty="0" smtClean="0"/>
              <a:t> Project</a:t>
            </a:r>
            <a:r>
              <a:rPr lang="en-GB" dirty="0" smtClean="0"/>
              <a:t/>
            </a:r>
            <a:br>
              <a:rPr lang="en-GB" dirty="0" smtClean="0"/>
            </a:br>
            <a:r>
              <a:rPr lang="en-GB" sz="3300" dirty="0" smtClean="0"/>
              <a:t>Requirements</a:t>
            </a:r>
            <a:endParaRPr lang="en-GB" sz="2800" b="1" dirty="0">
              <a:solidFill>
                <a:schemeClr val="accent4"/>
              </a:solidFill>
            </a:endParaRPr>
          </a:p>
        </p:txBody>
      </p:sp>
      <p:sp>
        <p:nvSpPr>
          <p:cNvPr id="12" name="TextBox 11"/>
          <p:cNvSpPr txBox="1"/>
          <p:nvPr/>
        </p:nvSpPr>
        <p:spPr>
          <a:xfrm>
            <a:off x="677334" y="1930400"/>
            <a:ext cx="2765113" cy="461665"/>
          </a:xfrm>
          <a:prstGeom prst="rect">
            <a:avLst/>
          </a:prstGeom>
          <a:noFill/>
        </p:spPr>
        <p:txBody>
          <a:bodyPr wrap="square" rtlCol="0">
            <a:spAutoFit/>
          </a:bodyPr>
          <a:lstStyle/>
          <a:p>
            <a:r>
              <a:rPr lang="en-GB" sz="2400" b="1" u="sng" dirty="0" smtClean="0">
                <a:solidFill>
                  <a:schemeClr val="accent4"/>
                </a:solidFill>
              </a:rPr>
              <a:t>Reduce Overhead</a:t>
            </a:r>
            <a:endParaRPr lang="en-GB" sz="2500" dirty="0"/>
          </a:p>
        </p:txBody>
      </p:sp>
      <p:sp>
        <p:nvSpPr>
          <p:cNvPr id="13" name="Content Placeholder 4"/>
          <p:cNvSpPr txBox="1">
            <a:spLocks/>
          </p:cNvSpPr>
          <p:nvPr/>
        </p:nvSpPr>
        <p:spPr>
          <a:xfrm>
            <a:off x="677334" y="3001695"/>
            <a:ext cx="8596668" cy="8156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smtClean="0"/>
              <a:t>A single tactic can be reused for multiple proofs</a:t>
            </a:r>
            <a:endParaRPr lang="en-GB" sz="2000" dirty="0"/>
          </a:p>
        </p:txBody>
      </p:sp>
    </p:spTree>
    <p:extLst>
      <p:ext uri="{BB962C8B-B14F-4D97-AF65-F5344CB8AC3E}">
        <p14:creationId xmlns:p14="http://schemas.microsoft.com/office/powerpoint/2010/main" val="404043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10">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10">
                                            <p:txEl>
                                              <p:pRg st="0" end="0"/>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0" grpId="1" build="p"/>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300" dirty="0" smtClean="0">
                <a:solidFill>
                  <a:schemeClr val="accent1"/>
                </a:solidFill>
              </a:rPr>
              <a:t>Success</a:t>
            </a:r>
          </a:p>
          <a:p>
            <a:r>
              <a:rPr lang="en-GB" sz="2000" dirty="0" smtClean="0"/>
              <a:t>Successfully implemented the tool</a:t>
            </a:r>
          </a:p>
          <a:p>
            <a:r>
              <a:rPr lang="en-GB" sz="2000" dirty="0" smtClean="0"/>
              <a:t>Submitted a paper to the TACAS conference</a:t>
            </a:r>
          </a:p>
          <a:p>
            <a:pPr marL="0" indent="0">
              <a:buNone/>
            </a:pPr>
            <a:endParaRPr lang="en-GB" sz="2000" dirty="0" smtClean="0"/>
          </a:p>
          <a:p>
            <a:pPr marL="0" indent="0">
              <a:buNone/>
            </a:pPr>
            <a:r>
              <a:rPr lang="en-GB" sz="3300" dirty="0" smtClean="0">
                <a:solidFill>
                  <a:schemeClr val="accent1"/>
                </a:solidFill>
              </a:rPr>
              <a:t>But…</a:t>
            </a:r>
          </a:p>
          <a:p>
            <a:r>
              <a:rPr lang="en-GB" sz="2000" dirty="0" err="1" smtClean="0"/>
              <a:t>Tacny</a:t>
            </a:r>
            <a:r>
              <a:rPr lang="en-GB" sz="2000" dirty="0" smtClean="0"/>
              <a:t> is slow</a:t>
            </a:r>
          </a:p>
          <a:p>
            <a:r>
              <a:rPr lang="en-GB" sz="2000" dirty="0" smtClean="0"/>
              <a:t>Requires a lot of memory to run</a:t>
            </a:r>
          </a:p>
          <a:p>
            <a:endParaRPr lang="en-GB" sz="2000" dirty="0"/>
          </a:p>
        </p:txBody>
      </p:sp>
      <p:sp>
        <p:nvSpPr>
          <p:cNvPr id="4" name="Title 1"/>
          <p:cNvSpPr>
            <a:spLocks noGrp="1"/>
          </p:cNvSpPr>
          <p:nvPr>
            <p:ph type="title"/>
          </p:nvPr>
        </p:nvSpPr>
        <p:spPr>
          <a:xfrm>
            <a:off x="677334" y="609600"/>
            <a:ext cx="8596668" cy="1320800"/>
          </a:xfrm>
        </p:spPr>
        <p:txBody>
          <a:bodyPr>
            <a:normAutofit/>
          </a:bodyPr>
          <a:lstStyle/>
          <a:p>
            <a:r>
              <a:rPr lang="en-GB" sz="4000" dirty="0" smtClean="0"/>
              <a:t>The </a:t>
            </a:r>
            <a:r>
              <a:rPr lang="en-GB" sz="4000" dirty="0" err="1" smtClean="0"/>
              <a:t>Tacny</a:t>
            </a:r>
            <a:r>
              <a:rPr lang="en-GB" sz="4000" dirty="0" smtClean="0"/>
              <a:t> Project</a:t>
            </a:r>
            <a:r>
              <a:rPr lang="en-GB" dirty="0" smtClean="0"/>
              <a:t/>
            </a:r>
            <a:br>
              <a:rPr lang="en-GB" dirty="0" smtClean="0"/>
            </a:br>
            <a:r>
              <a:rPr lang="en-GB" sz="3300" dirty="0" smtClean="0"/>
              <a:t>Outcome</a:t>
            </a:r>
            <a:endParaRPr lang="en-GB" sz="2800" b="1" dirty="0">
              <a:solidFill>
                <a:schemeClr val="accent4"/>
              </a:solidFill>
            </a:endParaRPr>
          </a:p>
        </p:txBody>
      </p:sp>
    </p:spTree>
    <p:extLst>
      <p:ext uri="{BB962C8B-B14F-4D97-AF65-F5344CB8AC3E}">
        <p14:creationId xmlns:p14="http://schemas.microsoft.com/office/powerpoint/2010/main" val="11011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71483" y="2707341"/>
            <a:ext cx="5460149" cy="1323439"/>
          </a:xfrm>
          <a:prstGeom prst="rect">
            <a:avLst/>
          </a:prstGeom>
          <a:noFill/>
        </p:spPr>
        <p:txBody>
          <a:bodyPr wrap="none" rtlCol="0">
            <a:spAutoFit/>
          </a:bodyPr>
          <a:lstStyle/>
          <a:p>
            <a:r>
              <a:rPr lang="en-GB" sz="4000" u="sng" dirty="0" smtClean="0">
                <a:solidFill>
                  <a:schemeClr val="accent4"/>
                </a:solidFill>
              </a:rPr>
              <a:t>Thank you for listening</a:t>
            </a:r>
          </a:p>
          <a:p>
            <a:pPr algn="ctr"/>
            <a:r>
              <a:rPr lang="en-GB" sz="4000" smtClean="0">
                <a:solidFill>
                  <a:schemeClr val="accent1"/>
                </a:solidFill>
              </a:rPr>
              <a:t>Questions</a:t>
            </a:r>
            <a:r>
              <a:rPr lang="en-GB" sz="4000" dirty="0" smtClean="0">
                <a:solidFill>
                  <a:schemeClr val="accent1"/>
                </a:solidFill>
              </a:rPr>
              <a:t>?</a:t>
            </a:r>
            <a:endParaRPr lang="en-GB" sz="4000" dirty="0">
              <a:solidFill>
                <a:schemeClr val="accent1"/>
              </a:solidFill>
            </a:endParaRPr>
          </a:p>
        </p:txBody>
      </p:sp>
    </p:spTree>
    <p:extLst>
      <p:ext uri="{BB962C8B-B14F-4D97-AF65-F5344CB8AC3E}">
        <p14:creationId xmlns:p14="http://schemas.microsoft.com/office/powerpoint/2010/main" val="313402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Verification</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615887"/>
            <a:ext cx="5813114" cy="5209567"/>
          </a:xfrm>
          <a:prstGeom prst="rect">
            <a:avLst/>
          </a:prstGeom>
        </p:spPr>
      </p:pic>
    </p:spTree>
    <p:extLst>
      <p:ext uri="{BB962C8B-B14F-4D97-AF65-F5344CB8AC3E}">
        <p14:creationId xmlns:p14="http://schemas.microsoft.com/office/powerpoint/2010/main" val="3151094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1318"/>
          </a:xfrm>
        </p:spPr>
        <p:txBody>
          <a:bodyPr/>
          <a:lstStyle/>
          <a:p>
            <a:r>
              <a:rPr lang="en-GB" dirty="0" smtClean="0"/>
              <a:t>Program Verification</a:t>
            </a:r>
            <a:endParaRPr lang="en-GB" dirty="0"/>
          </a:p>
        </p:txBody>
      </p:sp>
      <p:sp>
        <p:nvSpPr>
          <p:cNvPr id="3" name="TextBox 2"/>
          <p:cNvSpPr txBox="1"/>
          <p:nvPr/>
        </p:nvSpPr>
        <p:spPr>
          <a:xfrm>
            <a:off x="677334" y="1559859"/>
            <a:ext cx="8251513" cy="477054"/>
          </a:xfrm>
          <a:prstGeom prst="rect">
            <a:avLst/>
          </a:prstGeom>
          <a:noFill/>
        </p:spPr>
        <p:txBody>
          <a:bodyPr wrap="square" rtlCol="0">
            <a:spAutoFit/>
          </a:bodyPr>
          <a:lstStyle/>
          <a:p>
            <a:r>
              <a:rPr lang="en-GB" sz="2500" b="1" dirty="0" smtClean="0">
                <a:solidFill>
                  <a:schemeClr val="accent4"/>
                </a:solidFill>
              </a:rPr>
              <a:t>Economic Motives</a:t>
            </a:r>
            <a:endParaRPr lang="en-GB" sz="2500" b="1" dirty="0">
              <a:solidFill>
                <a:schemeClr val="accent4"/>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9542"/>
          <a:stretch/>
        </p:blipFill>
        <p:spPr>
          <a:xfrm>
            <a:off x="677334" y="2305854"/>
            <a:ext cx="7750175" cy="3980609"/>
          </a:xfrm>
          <a:prstGeom prst="rect">
            <a:avLst/>
          </a:prstGeom>
        </p:spPr>
      </p:pic>
    </p:spTree>
    <p:extLst>
      <p:ext uri="{BB962C8B-B14F-4D97-AF65-F5344CB8AC3E}">
        <p14:creationId xmlns:p14="http://schemas.microsoft.com/office/powerpoint/2010/main" val="438538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1318"/>
          </a:xfrm>
        </p:spPr>
        <p:txBody>
          <a:bodyPr/>
          <a:lstStyle/>
          <a:p>
            <a:r>
              <a:rPr lang="en-GB" dirty="0" smtClean="0"/>
              <a:t>Program Verification</a:t>
            </a:r>
            <a:endParaRPr lang="en-GB" dirty="0"/>
          </a:p>
        </p:txBody>
      </p:sp>
      <p:sp>
        <p:nvSpPr>
          <p:cNvPr id="3" name="TextBox 2"/>
          <p:cNvSpPr txBox="1"/>
          <p:nvPr/>
        </p:nvSpPr>
        <p:spPr>
          <a:xfrm>
            <a:off x="677334" y="1559859"/>
            <a:ext cx="8251513" cy="477054"/>
          </a:xfrm>
          <a:prstGeom prst="rect">
            <a:avLst/>
          </a:prstGeom>
          <a:noFill/>
        </p:spPr>
        <p:txBody>
          <a:bodyPr wrap="square" rtlCol="0">
            <a:spAutoFit/>
          </a:bodyPr>
          <a:lstStyle/>
          <a:p>
            <a:r>
              <a:rPr lang="en-GB" sz="2500" b="1" dirty="0" smtClean="0">
                <a:solidFill>
                  <a:schemeClr val="accent4"/>
                </a:solidFill>
              </a:rPr>
              <a:t>Safety Motive</a:t>
            </a:r>
            <a:endParaRPr lang="en-GB" sz="2500" b="1" dirty="0">
              <a:solidFill>
                <a:schemeClr val="accent4"/>
              </a:solidFill>
            </a:endParaRPr>
          </a:p>
        </p:txBody>
      </p:sp>
      <p:sp>
        <p:nvSpPr>
          <p:cNvPr id="4" name="TextBox 3"/>
          <p:cNvSpPr txBox="1"/>
          <p:nvPr/>
        </p:nvSpPr>
        <p:spPr>
          <a:xfrm>
            <a:off x="677334" y="2438400"/>
            <a:ext cx="8466666"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b="1" dirty="0" err="1" smtClean="0"/>
              <a:t>Therac</a:t>
            </a:r>
            <a:r>
              <a:rPr lang="en-GB" sz="2000" b="1" dirty="0" smtClean="0"/>
              <a:t> 25 </a:t>
            </a:r>
            <a:r>
              <a:rPr lang="en-GB" sz="2000" dirty="0" smtClean="0"/>
              <a:t>Computer-controlled radiation therapy machine. Due to a software bug patients were given a massive overdose of radiation.</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endParaRPr lang="en-GB" sz="2000" dirty="0" smtClean="0"/>
          </a:p>
          <a:p>
            <a:pPr marL="342900" indent="-342900" algn="just">
              <a:buFont typeface="Arial" panose="020B0604020202020204" pitchFamily="34" charset="0"/>
              <a:buChar char="•"/>
            </a:pPr>
            <a:r>
              <a:rPr lang="en-GB" sz="2000" b="1" dirty="0" smtClean="0"/>
              <a:t>Ariane 5 Flight 501</a:t>
            </a:r>
            <a:r>
              <a:rPr lang="en-GB" sz="2000" dirty="0" smtClean="0"/>
              <a:t> An overflow condition crashed both primary and backup computers, causing the $8 billion rocket to initiate the self-destruct sequence.	</a:t>
            </a:r>
            <a:endParaRPr lang="en-GB" sz="2000" b="1" dirty="0" smtClean="0"/>
          </a:p>
        </p:txBody>
      </p:sp>
    </p:spTree>
    <p:extLst>
      <p:ext uri="{BB962C8B-B14F-4D97-AF65-F5344CB8AC3E}">
        <p14:creationId xmlns:p14="http://schemas.microsoft.com/office/powerpoint/2010/main" val="512187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2518" y="1403353"/>
            <a:ext cx="4686300" cy="5443537"/>
          </a:xfrm>
          <a:prstGeom prst="rect">
            <a:avLst/>
          </a:prstGeom>
        </p:spPr>
      </p:pic>
      <p:sp>
        <p:nvSpPr>
          <p:cNvPr id="4" name="Title 1"/>
          <p:cNvSpPr>
            <a:spLocks noGrp="1"/>
          </p:cNvSpPr>
          <p:nvPr>
            <p:ph type="title"/>
          </p:nvPr>
        </p:nvSpPr>
        <p:spPr/>
        <p:txBody>
          <a:bodyPr>
            <a:normAutofit/>
          </a:bodyPr>
          <a:lstStyle/>
          <a:p>
            <a:r>
              <a:rPr lang="en-GB" sz="4000" dirty="0" smtClean="0"/>
              <a:t>The </a:t>
            </a:r>
            <a:r>
              <a:rPr lang="en-GB" sz="4000" dirty="0" err="1" smtClean="0"/>
              <a:t>Tacny</a:t>
            </a:r>
            <a:r>
              <a:rPr lang="en-GB" sz="4000" dirty="0" smtClean="0"/>
              <a:t> </a:t>
            </a:r>
            <a:r>
              <a:rPr lang="en-GB" sz="4000" dirty="0" smtClean="0"/>
              <a:t>Project</a:t>
            </a:r>
            <a:endParaRPr lang="en-GB" sz="4000" dirty="0"/>
          </a:p>
        </p:txBody>
      </p:sp>
    </p:spTree>
    <p:extLst>
      <p:ext uri="{BB962C8B-B14F-4D97-AF65-F5344CB8AC3E}">
        <p14:creationId xmlns:p14="http://schemas.microsoft.com/office/powerpoint/2010/main" val="1092468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Tacny</a:t>
            </a:r>
            <a:r>
              <a:rPr lang="en-GB" dirty="0" smtClean="0"/>
              <a:t> Project</a:t>
            </a:r>
            <a:endParaRPr lang="en-GB" dirty="0"/>
          </a:p>
        </p:txBody>
      </p:sp>
      <p:sp>
        <p:nvSpPr>
          <p:cNvPr id="3" name="Content Placeholder 2"/>
          <p:cNvSpPr>
            <a:spLocks noGrp="1"/>
          </p:cNvSpPr>
          <p:nvPr>
            <p:ph idx="1"/>
          </p:nvPr>
        </p:nvSpPr>
        <p:spPr>
          <a:xfrm>
            <a:off x="677334" y="1930400"/>
            <a:ext cx="8596668" cy="3880773"/>
          </a:xfrm>
        </p:spPr>
        <p:txBody>
          <a:bodyPr>
            <a:normAutofit/>
          </a:bodyPr>
          <a:lstStyle/>
          <a:p>
            <a:r>
              <a:rPr lang="en-GB" sz="2000" b="1" dirty="0" smtClean="0"/>
              <a:t>The project:</a:t>
            </a:r>
          </a:p>
          <a:p>
            <a:pPr lvl="1"/>
            <a:r>
              <a:rPr lang="en-GB" sz="1800" dirty="0" smtClean="0"/>
              <a:t>Show that it is </a:t>
            </a:r>
            <a:r>
              <a:rPr lang="en-GB" sz="1800" dirty="0" smtClean="0"/>
              <a:t>possible to abstract proof guidance by encoding them in </a:t>
            </a:r>
            <a:r>
              <a:rPr lang="en-GB" sz="1800" i="1" dirty="0" smtClean="0"/>
              <a:t>tactics</a:t>
            </a:r>
          </a:p>
          <a:p>
            <a:pPr lvl="1"/>
            <a:r>
              <a:rPr lang="en-GB" sz="1800" dirty="0" smtClean="0"/>
              <a:t>Targeted at </a:t>
            </a:r>
            <a:r>
              <a:rPr lang="en-GB" sz="1800" i="1" dirty="0" err="1" smtClean="0"/>
              <a:t>Dafny</a:t>
            </a:r>
            <a:endParaRPr lang="en-GB" sz="1800" i="1" dirty="0" smtClean="0"/>
          </a:p>
          <a:p>
            <a:r>
              <a:rPr lang="en-GB" sz="2000" b="1" dirty="0" smtClean="0"/>
              <a:t>Me</a:t>
            </a:r>
            <a:r>
              <a:rPr lang="en-GB" sz="2000" dirty="0" smtClean="0"/>
              <a:t>:</a:t>
            </a:r>
            <a:endParaRPr lang="en-GB" sz="2000" dirty="0" smtClean="0"/>
          </a:p>
          <a:p>
            <a:pPr lvl="1"/>
            <a:r>
              <a:rPr lang="en-GB" sz="1800" dirty="0" smtClean="0"/>
              <a:t>Hired as Research Assistant at Heriot-Watt University </a:t>
            </a:r>
          </a:p>
          <a:p>
            <a:pPr lvl="1"/>
            <a:r>
              <a:rPr lang="en-GB" sz="1800" dirty="0" smtClean="0"/>
              <a:t>D</a:t>
            </a:r>
            <a:r>
              <a:rPr lang="en-GB" sz="1800" dirty="0" smtClean="0"/>
              <a:t>esign </a:t>
            </a:r>
            <a:r>
              <a:rPr lang="en-GB" sz="1800" dirty="0" smtClean="0"/>
              <a:t>and </a:t>
            </a:r>
            <a:r>
              <a:rPr lang="en-GB" sz="1800" dirty="0" smtClean="0"/>
              <a:t>implement </a:t>
            </a:r>
            <a:r>
              <a:rPr lang="en-GB" sz="1800" dirty="0" smtClean="0"/>
              <a:t>the </a:t>
            </a:r>
            <a:r>
              <a:rPr lang="en-GB" sz="1800" i="1" dirty="0" err="1" smtClean="0"/>
              <a:t>Tacny</a:t>
            </a:r>
            <a:r>
              <a:rPr lang="en-GB" sz="1800" dirty="0" smtClean="0"/>
              <a:t> tool </a:t>
            </a:r>
            <a:r>
              <a:rPr lang="en-GB" sz="1800" dirty="0" smtClean="0"/>
              <a:t>prototype</a:t>
            </a:r>
            <a:endParaRPr lang="en-GB" sz="1800" dirty="0" smtClean="0"/>
          </a:p>
        </p:txBody>
      </p:sp>
    </p:spTree>
    <p:extLst>
      <p:ext uri="{BB962C8B-B14F-4D97-AF65-F5344CB8AC3E}">
        <p14:creationId xmlns:p14="http://schemas.microsoft.com/office/powerpoint/2010/main" val="29790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Dafny</a:t>
            </a:r>
            <a:endParaRPr lang="en-GB" dirty="0"/>
          </a:p>
        </p:txBody>
      </p:sp>
      <p:sp>
        <p:nvSpPr>
          <p:cNvPr id="3" name="Content Placeholder 2"/>
          <p:cNvSpPr>
            <a:spLocks noGrp="1"/>
          </p:cNvSpPr>
          <p:nvPr>
            <p:ph idx="1"/>
          </p:nvPr>
        </p:nvSpPr>
        <p:spPr/>
        <p:txBody>
          <a:bodyPr/>
          <a:lstStyle/>
          <a:p>
            <a:r>
              <a:rPr lang="en-GB" dirty="0" smtClean="0"/>
              <a:t>Programming </a:t>
            </a:r>
            <a:r>
              <a:rPr lang="en-GB" b="1" dirty="0" smtClean="0"/>
              <a:t>language </a:t>
            </a:r>
            <a:r>
              <a:rPr lang="en-GB" dirty="0" smtClean="0"/>
              <a:t>and program </a:t>
            </a:r>
            <a:r>
              <a:rPr lang="en-GB" b="1" dirty="0" smtClean="0"/>
              <a:t>verifier</a:t>
            </a:r>
          </a:p>
          <a:p>
            <a:r>
              <a:rPr lang="en-GB" dirty="0" smtClean="0"/>
              <a:t>Specify program properties with contracts (pre/post conditions)</a:t>
            </a:r>
          </a:p>
          <a:p>
            <a:r>
              <a:rPr lang="en-GB" dirty="0" smtClean="0"/>
              <a:t>Guide the proof with specialised annotation</a:t>
            </a:r>
          </a:p>
          <a:p>
            <a:endParaRPr lang="en-GB" b="1" u="sng" dirty="0"/>
          </a:p>
        </p:txBody>
      </p:sp>
    </p:spTree>
    <p:extLst>
      <p:ext uri="{BB962C8B-B14F-4D97-AF65-F5344CB8AC3E}">
        <p14:creationId xmlns:p14="http://schemas.microsoft.com/office/powerpoint/2010/main" val="471083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475" y="2355849"/>
            <a:ext cx="4838700" cy="2990850"/>
          </a:xfrm>
          <a:prstGeom prst="rect">
            <a:avLst/>
          </a:prstGeom>
        </p:spPr>
      </p:pic>
      <p:sp>
        <p:nvSpPr>
          <p:cNvPr id="3" name="Content Placeholder 2"/>
          <p:cNvSpPr>
            <a:spLocks noGrp="1"/>
          </p:cNvSpPr>
          <p:nvPr>
            <p:ph idx="1"/>
          </p:nvPr>
        </p:nvSpPr>
        <p:spPr>
          <a:xfrm>
            <a:off x="660246" y="1930400"/>
            <a:ext cx="8596668" cy="425449"/>
          </a:xfrm>
        </p:spPr>
        <p:txBody>
          <a:bodyPr>
            <a:normAutofit/>
          </a:bodyPr>
          <a:lstStyle/>
          <a:p>
            <a:pPr marL="0" indent="0">
              <a:buNone/>
            </a:pPr>
            <a:r>
              <a:rPr lang="en-GB" sz="2000" b="1" dirty="0" smtClean="0">
                <a:solidFill>
                  <a:schemeClr val="accent4"/>
                </a:solidFill>
              </a:rPr>
              <a:t>Program proofs follow a very similar pattern</a:t>
            </a:r>
            <a:endParaRPr lang="en-GB" sz="2000" b="1" dirty="0">
              <a:solidFill>
                <a:schemeClr val="accent4"/>
              </a:solidFill>
            </a:endParaRPr>
          </a:p>
        </p:txBody>
      </p:sp>
      <p:sp>
        <p:nvSpPr>
          <p:cNvPr id="5" name="Title 1"/>
          <p:cNvSpPr>
            <a:spLocks noGrp="1"/>
          </p:cNvSpPr>
          <p:nvPr>
            <p:ph type="title"/>
          </p:nvPr>
        </p:nvSpPr>
        <p:spPr/>
        <p:txBody>
          <a:bodyPr/>
          <a:lstStyle/>
          <a:p>
            <a:r>
              <a:rPr lang="en-GB" sz="4000" dirty="0" err="1" smtClean="0"/>
              <a:t>Dafny</a:t>
            </a:r>
            <a:r>
              <a:rPr lang="en-GB" dirty="0"/>
              <a:t/>
            </a:r>
            <a:br>
              <a:rPr lang="en-GB" dirty="0"/>
            </a:br>
            <a:r>
              <a:rPr lang="en-GB" sz="3300" dirty="0" smtClean="0"/>
              <a:t>Observation</a:t>
            </a:r>
            <a:endParaRPr lang="en-GB" sz="3300" dirty="0"/>
          </a:p>
        </p:txBody>
      </p:sp>
      <p:sp>
        <p:nvSpPr>
          <p:cNvPr id="8" name="TextBox 7"/>
          <p:cNvSpPr txBox="1"/>
          <p:nvPr/>
        </p:nvSpPr>
        <p:spPr>
          <a:xfrm>
            <a:off x="229099" y="4977367"/>
            <a:ext cx="7337954" cy="400110"/>
          </a:xfrm>
          <a:prstGeom prst="rect">
            <a:avLst/>
          </a:prstGeom>
          <a:noFill/>
        </p:spPr>
        <p:txBody>
          <a:bodyPr wrap="square" rtlCol="0">
            <a:spAutoFit/>
          </a:bodyPr>
          <a:lstStyle/>
          <a:p>
            <a:pPr algn="r"/>
            <a:r>
              <a:rPr lang="en-GB" sz="2000" b="1" dirty="0" smtClean="0">
                <a:solidFill>
                  <a:schemeClr val="accent4"/>
                </a:solidFill>
              </a:rPr>
              <a:t>But each proof has to be guided manually</a:t>
            </a:r>
            <a:endParaRPr lang="en-GB" sz="2000" b="1" dirty="0">
              <a:solidFill>
                <a:schemeClr val="accent4"/>
              </a:solidFill>
            </a:endParaRPr>
          </a:p>
        </p:txBody>
      </p:sp>
    </p:spTree>
    <p:extLst>
      <p:ext uri="{BB962C8B-B14F-4D97-AF65-F5344CB8AC3E}">
        <p14:creationId xmlns:p14="http://schemas.microsoft.com/office/powerpoint/2010/main" val="3517143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11353"/>
            <a:ext cx="8596668" cy="3485399"/>
          </a:xfrm>
        </p:spPr>
        <p:txBody>
          <a:bodyPr>
            <a:normAutofit/>
          </a:bodyPr>
          <a:lstStyle/>
          <a:p>
            <a:r>
              <a:rPr lang="en-GB" sz="2000" dirty="0" smtClean="0"/>
              <a:t>What the tool does:</a:t>
            </a:r>
          </a:p>
          <a:p>
            <a:pPr lvl="1"/>
            <a:r>
              <a:rPr lang="en-GB" sz="1800" dirty="0" smtClean="0"/>
              <a:t>Introduces a set of atom statements to write </a:t>
            </a:r>
            <a:r>
              <a:rPr lang="en-GB" sz="1800" b="1" u="sng" dirty="0" smtClean="0"/>
              <a:t>generic proof guidance</a:t>
            </a:r>
            <a:endParaRPr lang="en-GB" sz="1800" b="1" u="sng" dirty="0"/>
          </a:p>
          <a:p>
            <a:pPr lvl="1"/>
            <a:r>
              <a:rPr lang="en-GB" sz="1800" dirty="0" smtClean="0"/>
              <a:t>Reduces development time by allowing to </a:t>
            </a:r>
            <a:r>
              <a:rPr lang="en-GB" sz="1800" b="1" u="sng" dirty="0" smtClean="0"/>
              <a:t>reuse </a:t>
            </a:r>
            <a:r>
              <a:rPr lang="en-GB" sz="1800" dirty="0" smtClean="0"/>
              <a:t>verification patterns</a:t>
            </a:r>
            <a:endParaRPr lang="en-GB" sz="1800" dirty="0"/>
          </a:p>
          <a:p>
            <a:pPr lvl="1"/>
            <a:r>
              <a:rPr lang="en-GB" sz="1800" dirty="0" smtClean="0"/>
              <a:t>Improves code </a:t>
            </a:r>
            <a:r>
              <a:rPr lang="en-GB" sz="1800" b="1" u="sng" dirty="0"/>
              <a:t>readability</a:t>
            </a:r>
            <a:r>
              <a:rPr lang="en-GB" sz="1800" b="1" dirty="0"/>
              <a:t> </a:t>
            </a:r>
            <a:endParaRPr lang="en-GB" sz="1800" dirty="0"/>
          </a:p>
          <a:p>
            <a:pPr lvl="1"/>
            <a:r>
              <a:rPr lang="en-GB" sz="1800" u="sng" dirty="0" smtClean="0"/>
              <a:t>S</a:t>
            </a:r>
            <a:r>
              <a:rPr lang="en-GB" sz="1800" b="1" u="sng" dirty="0" smtClean="0"/>
              <a:t>implifies</a:t>
            </a:r>
            <a:r>
              <a:rPr lang="en-GB" sz="1800" b="1" dirty="0" smtClean="0"/>
              <a:t> </a:t>
            </a:r>
            <a:r>
              <a:rPr lang="en-GB" sz="1800" dirty="0" smtClean="0"/>
              <a:t>the </a:t>
            </a:r>
            <a:r>
              <a:rPr lang="en-GB" sz="1800" dirty="0"/>
              <a:t>program verification </a:t>
            </a:r>
            <a:r>
              <a:rPr lang="en-GB" sz="1800" dirty="0" smtClean="0"/>
              <a:t>process</a:t>
            </a:r>
            <a:r>
              <a:rPr lang="en-GB" sz="1800" dirty="0"/>
              <a:t>.</a:t>
            </a:r>
          </a:p>
        </p:txBody>
      </p:sp>
      <p:sp>
        <p:nvSpPr>
          <p:cNvPr id="4" name="Title 1"/>
          <p:cNvSpPr>
            <a:spLocks noGrp="1"/>
          </p:cNvSpPr>
          <p:nvPr>
            <p:ph type="title"/>
          </p:nvPr>
        </p:nvSpPr>
        <p:spPr/>
        <p:txBody>
          <a:bodyPr>
            <a:normAutofit/>
          </a:bodyPr>
          <a:lstStyle/>
          <a:p>
            <a:r>
              <a:rPr lang="en-GB" sz="4000" dirty="0" smtClean="0"/>
              <a:t>The </a:t>
            </a:r>
            <a:r>
              <a:rPr lang="en-GB" sz="4000" dirty="0" err="1" smtClean="0"/>
              <a:t>Tacny</a:t>
            </a:r>
            <a:r>
              <a:rPr lang="en-GB" sz="4000" dirty="0" smtClean="0"/>
              <a:t> </a:t>
            </a:r>
            <a:r>
              <a:rPr lang="en-GB" sz="4000" dirty="0" smtClean="0"/>
              <a:t>Project</a:t>
            </a:r>
            <a:endParaRPr lang="en-GB" sz="4000" dirty="0"/>
          </a:p>
        </p:txBody>
      </p:sp>
    </p:spTree>
    <p:extLst>
      <p:ext uri="{BB962C8B-B14F-4D97-AF65-F5344CB8AC3E}">
        <p14:creationId xmlns:p14="http://schemas.microsoft.com/office/powerpoint/2010/main" val="213237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1725</TotalTime>
  <Words>556</Words>
  <Application>Microsoft Office PowerPoint</Application>
  <PresentationFormat>Widescreen</PresentationFormat>
  <Paragraphs>84</Paragraphs>
  <Slides>15</Slides>
  <Notes>9</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Portfolio Task D Professional &amp; Industrial Studies</vt:lpstr>
      <vt:lpstr>Program Verification</vt:lpstr>
      <vt:lpstr>Program Verification</vt:lpstr>
      <vt:lpstr>Program Verification</vt:lpstr>
      <vt:lpstr>The Tacny Project</vt:lpstr>
      <vt:lpstr>The Tacny Project</vt:lpstr>
      <vt:lpstr>Dafny</vt:lpstr>
      <vt:lpstr>Dafny Observation</vt:lpstr>
      <vt:lpstr>The Tacny Project</vt:lpstr>
      <vt:lpstr>The Tacny Project Requirements</vt:lpstr>
      <vt:lpstr>The Tacny Project Requirements</vt:lpstr>
      <vt:lpstr>The Tacny Project Requirements</vt:lpstr>
      <vt:lpstr>The Tacny Project Requirements</vt:lpstr>
      <vt:lpstr>The Tacny Project Outcome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Task D Professional &amp; Industrial Studies</dc:title>
  <dc:creator>tapanito</dc:creator>
  <cp:lastModifiedBy>tapanito</cp:lastModifiedBy>
  <cp:revision>63</cp:revision>
  <dcterms:created xsi:type="dcterms:W3CDTF">2015-12-01T15:52:16Z</dcterms:created>
  <dcterms:modified xsi:type="dcterms:W3CDTF">2015-12-03T09:34:31Z</dcterms:modified>
</cp:coreProperties>
</file>