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3"/>
  </p:notesMasterIdLst>
  <p:sldIdLst>
    <p:sldId id="1864" r:id="rId5"/>
    <p:sldId id="1846" r:id="rId6"/>
    <p:sldId id="1848" r:id="rId7"/>
    <p:sldId id="1866" r:id="rId8"/>
    <p:sldId id="1849" r:id="rId9"/>
    <p:sldId id="1865" r:id="rId10"/>
    <p:sldId id="1852" r:id="rId11"/>
    <p:sldId id="1845"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CA2"/>
    <a:srgbClr val="B29AC2"/>
    <a:srgbClr val="E39000"/>
    <a:srgbClr val="FE4387"/>
    <a:srgbClr val="FF2625"/>
    <a:srgbClr val="007788"/>
    <a:srgbClr val="297C2A"/>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3"/>
  </p:normalViewPr>
  <p:slideViewPr>
    <p:cSldViewPr snapToGrid="0">
      <p:cViewPr varScale="1">
        <p:scale>
          <a:sx n="82" d="100"/>
          <a:sy n="82" d="100"/>
        </p:scale>
        <p:origin x="720" y="7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6682984" y="2766218"/>
            <a:ext cx="2666290" cy="1325563"/>
          </a:xfrm>
        </p:spPr>
        <p:txBody>
          <a:bodyPr anchor="ctr">
            <a:noAutofit/>
          </a:bodyPr>
          <a:lstStyle/>
          <a:p>
            <a:r>
              <a:rPr lang="en-US" altLang="en-US" dirty="0">
                <a:solidFill>
                  <a:schemeClr val="accent1"/>
                </a:solidFill>
              </a:rPr>
              <a:t>Power BI</a:t>
            </a:r>
            <a:endParaRPr lang="en-US" altLang="en-US" dirty="0"/>
          </a:p>
        </p:txBody>
      </p:sp>
      <p:sp>
        <p:nvSpPr>
          <p:cNvPr id="2" name="Rectangle 2">
            <a:extLst>
              <a:ext uri="{FF2B5EF4-FFF2-40B4-BE49-F238E27FC236}">
                <a16:creationId xmlns:a16="http://schemas.microsoft.com/office/drawing/2014/main" id="{B99EDCC6-D4A0-D59E-B0D7-E45999919EC0}"/>
              </a:ext>
            </a:extLst>
          </p:cNvPr>
          <p:cNvSpPr txBox="1">
            <a:spLocks noChangeArrowheads="1"/>
          </p:cNvSpPr>
          <p:nvPr/>
        </p:nvSpPr>
        <p:spPr>
          <a:xfrm>
            <a:off x="6682984" y="3719805"/>
            <a:ext cx="1916731" cy="371976"/>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2000" dirty="0">
                <a:solidFill>
                  <a:srgbClr val="E39000"/>
                </a:solidFill>
                <a:latin typeface="Bahnschrift Light" panose="020B0502040204020203" pitchFamily="34" charset="0"/>
              </a:rPr>
              <a:t>Assignment -5</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398720"/>
            <a:ext cx="6477000" cy="487688"/>
          </a:xfrm>
        </p:spPr>
        <p:txBody>
          <a:bodyPr/>
          <a:lstStyle/>
          <a:p>
            <a:pPr marL="342900" lvl="0" indent="-342900" algn="just">
              <a:lnSpc>
                <a:spcPct val="115000"/>
              </a:lnSpc>
              <a:spcAft>
                <a:spcPts val="1000"/>
              </a:spcAft>
              <a:buFont typeface="+mj-lt"/>
              <a:buAutoNum type="arabicPeriod"/>
            </a:pPr>
            <a:r>
              <a:rPr lang="en-US" sz="2400" u="none" strike="noStrike" dirty="0">
                <a:effectLst/>
                <a:latin typeface="FZShuTi" panose="02010601030101010101" pitchFamily="2" charset="-122"/>
                <a:ea typeface="FZShuTi" panose="02010601030101010101" pitchFamily="2" charset="-122"/>
                <a:cs typeface="Roboto" panose="02000000000000000000" pitchFamily="2" charset="0"/>
              </a:rPr>
              <a:t>Explain DAX.</a:t>
            </a:r>
            <a:endParaRPr lang="en-IN" sz="2400" u="none" strike="noStrike" dirty="0">
              <a:effectLst/>
              <a:latin typeface="FZShuTi" panose="02010601030101010101" pitchFamily="2" charset="-122"/>
              <a:ea typeface="FZShuTi" panose="02010601030101010101" pitchFamily="2" charset="-122"/>
              <a:cs typeface="Times New Roman" panose="02020603050405020304" pitchFamily="18" charset="0"/>
            </a:endParaRP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055913"/>
            <a:ext cx="6477000" cy="5335556"/>
          </a:xfrm>
        </p:spPr>
        <p:txBody>
          <a:bodyPr/>
          <a:lstStyle/>
          <a:p>
            <a:pPr marL="342900" lvl="0" indent="-342900" algn="just">
              <a:lnSpc>
                <a:spcPct val="115000"/>
              </a:lnSpc>
              <a:buFont typeface="Wingdings" panose="05000000000000000000" pitchFamily="2"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DAX is a collection of functions ,operators and constants that can used in a formula, expression, to calculate &amp; return one or more values.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By using DAX, we can create smarter calculated columns &amp; measures by which we can limit the data, the dashboard has to fetch and visualize.</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Also called a formula expression language or function language &amp; can be used in different BI and visualization tools where full code is kept inside a function.</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DAX programming formula contains two data types, Numeric and Other.</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Numeric – Integers, Currency &amp; Decimals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Other – Strings &amp; Binary objects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DAX function can also include other functions, conditional statements &amp; value references. Such as,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Aggregate – min(), max(), sum(), avg(),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sumx</a:t>
            </a:r>
            <a:r>
              <a:rPr lang="en-US" sz="1400" dirty="0">
                <a:effectLst/>
                <a:latin typeface="Agency FB" panose="020B0503020202020204" pitchFamily="34" charset="0"/>
                <a:ea typeface="Calibri" panose="020F0502020204030204" pitchFamily="34" charset="0"/>
                <a:cs typeface="Times New Roman" panose="02020603050405020304" pitchFamily="18" charset="0"/>
              </a:rPr>
              <a:t>()</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Text – replace(), search(), upper(), fixed(), concatenate()</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Date – date(), hour(), weekday(), now(),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eomonth</a:t>
            </a:r>
            <a:r>
              <a:rPr lang="en-US" sz="1400" dirty="0">
                <a:effectLst/>
                <a:latin typeface="Agency FB" panose="020B0503020202020204" pitchFamily="34" charset="0"/>
                <a:ea typeface="Calibri" panose="020F0502020204030204" pitchFamily="34" charset="0"/>
                <a:cs typeface="Times New Roman" panose="02020603050405020304" pitchFamily="18" charset="0"/>
              </a:rPr>
              <a:t>()</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Logical – AND, OR, NOT, IF, IFERROR</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Counting – distinct count(), count(),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countA</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countrows</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countblank</a:t>
            </a:r>
            <a:r>
              <a:rPr lang="en-US" sz="1400" dirty="0">
                <a:effectLst/>
                <a:latin typeface="Agency FB" panose="020B0503020202020204" pitchFamily="34" charset="0"/>
                <a:ea typeface="Calibri" panose="020F0502020204030204" pitchFamily="34" charset="0"/>
                <a:cs typeface="Times New Roman" panose="02020603050405020304" pitchFamily="18" charset="0"/>
              </a:rPr>
              <a:t>()</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nSpc>
                <a:spcPct val="115000"/>
              </a:lnSpc>
              <a:spcAft>
                <a:spcPts val="1000"/>
              </a:spcAft>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Information –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isblank</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isnumber</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istext</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isnontext</a:t>
            </a:r>
            <a:r>
              <a:rPr lang="en-US" sz="1400" dirty="0">
                <a:effectLst/>
                <a:latin typeface="Agency FB" panose="020B0503020202020204" pitchFamily="34" charset="0"/>
                <a:ea typeface="Calibri" panose="020F0502020204030204" pitchFamily="34" charset="0"/>
                <a:cs typeface="Times New Roman" panose="02020603050405020304" pitchFamily="18" charset="0"/>
              </a:rPr>
              <a:t>(), </a:t>
            </a:r>
            <a:r>
              <a:rPr lang="en-US" sz="1400" dirty="0" err="1">
                <a:effectLst/>
                <a:latin typeface="Agency FB" panose="020B0503020202020204" pitchFamily="34" charset="0"/>
                <a:ea typeface="Calibri" panose="020F0502020204030204" pitchFamily="34" charset="0"/>
                <a:cs typeface="Times New Roman" panose="02020603050405020304" pitchFamily="18" charset="0"/>
              </a:rPr>
              <a:t>iserror</a:t>
            </a:r>
            <a:r>
              <a:rPr lang="en-US" sz="1400" dirty="0">
                <a:effectLst/>
                <a:latin typeface="Agency FB" panose="020B0503020202020204" pitchFamily="34" charset="0"/>
                <a:ea typeface="Calibri" panose="020F0502020204030204" pitchFamily="34" charset="0"/>
                <a:cs typeface="Times New Roman" panose="02020603050405020304" pitchFamily="18" charset="0"/>
              </a:rPr>
              <a:t>()</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57238" y="370731"/>
            <a:ext cx="10591800" cy="646332"/>
          </a:xfrm>
        </p:spPr>
        <p:txBody>
          <a:bodyPr/>
          <a:lstStyle/>
          <a:p>
            <a:pPr lvl="0" algn="just">
              <a:lnSpc>
                <a:spcPct val="115000"/>
              </a:lnSpc>
              <a:spcAft>
                <a:spcPts val="1000"/>
              </a:spcAft>
            </a:pPr>
            <a:r>
              <a:rPr lang="en-US" sz="1800" u="none" strike="noStrike" dirty="0">
                <a:effectLst/>
                <a:latin typeface="FZShuTi" panose="02010601030101010101" pitchFamily="2" charset="-122"/>
                <a:ea typeface="FZShuTi" panose="02010601030101010101" pitchFamily="2" charset="-122"/>
                <a:cs typeface="Roboto" panose="02000000000000000000" pitchFamily="2" charset="0"/>
              </a:rPr>
              <a:t>Q-2 Explain datasets, reports, and dashboards and how they relate to each other?</a:t>
            </a:r>
            <a:endParaRPr lang="en-IN" sz="1800" u="none" strike="noStrike" dirty="0">
              <a:effectLst/>
              <a:latin typeface="FZShuTi" panose="02010601030101010101" pitchFamily="2" charset="-122"/>
              <a:ea typeface="FZShuTi" panose="02010601030101010101" pitchFamily="2" charset="-122"/>
              <a:cs typeface="Times New Roman" panose="02020603050405020304" pitchFamily="18" charset="0"/>
            </a:endParaRP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842962" y="923756"/>
            <a:ext cx="10667999" cy="3107067"/>
          </a:xfrm>
        </p:spPr>
        <p:txBody>
          <a:bodyPr/>
          <a:lstStyle/>
          <a:p>
            <a:pPr marL="342900" lvl="0" indent="-342900" algn="just">
              <a:lnSpc>
                <a:spcPct val="115000"/>
              </a:lnSpc>
              <a:buFont typeface="Wingdings" panose="05000000000000000000" pitchFamily="2" charset="2"/>
              <a:buChar char=""/>
            </a:pPr>
            <a:r>
              <a:rPr lang="en-US" sz="1400" u="sng" dirty="0">
                <a:solidFill>
                  <a:srgbClr val="067CA2"/>
                </a:solidFill>
                <a:effectLst/>
                <a:latin typeface="Agency FB" panose="020B0503020202020204" pitchFamily="34" charset="0"/>
                <a:ea typeface="Roboto" panose="02000000000000000000" pitchFamily="2" charset="0"/>
                <a:cs typeface="Calibri" panose="020F0502020204030204" pitchFamily="34" charset="0"/>
              </a:rPr>
              <a:t>DATASETS</a:t>
            </a:r>
            <a:r>
              <a:rPr lang="en-US" sz="1400" dirty="0">
                <a:effectLst/>
                <a:latin typeface="Agency FB" panose="020B0503020202020204" pitchFamily="34" charset="0"/>
                <a:ea typeface="Roboto" panose="02000000000000000000" pitchFamily="2" charset="0"/>
                <a:cs typeface="Calibri" panose="020F0502020204030204" pitchFamily="34" charset="0"/>
              </a:rPr>
              <a:t> – Dataset includes the data, tables, relationship, and calculations. Here are some components that are part of the dataset.</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The connection to the data source, tables and their data.</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Calculated columns, tables, measures and hierarchies.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1400" dirty="0">
                <a:effectLst/>
                <a:latin typeface="Agency FB" panose="020B0503020202020204" pitchFamily="34" charset="0"/>
                <a:ea typeface="Roboto" panose="02000000000000000000" pitchFamily="2" charset="0"/>
                <a:cs typeface="Calibri" panose="020F0502020204030204" pitchFamily="34" charset="0"/>
              </a:rPr>
              <a:t>Formatting and setting of the fields (visibility, formatting, display folders, sort by column, data category).</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400" u="sng" dirty="0">
                <a:solidFill>
                  <a:srgbClr val="067CA2"/>
                </a:solidFill>
                <a:effectLst/>
                <a:latin typeface="Agency FB" panose="020B0503020202020204" pitchFamily="34" charset="0"/>
                <a:ea typeface="Calibri" panose="020F0502020204030204" pitchFamily="34" charset="0"/>
                <a:cs typeface="Times New Roman" panose="02020603050405020304" pitchFamily="18" charset="0"/>
              </a:rPr>
              <a:t>REPORTS</a:t>
            </a:r>
            <a:r>
              <a:rPr lang="en-US" sz="1400" dirty="0">
                <a:effectLst/>
                <a:latin typeface="Agency FB" panose="020B0503020202020204" pitchFamily="34" charset="0"/>
                <a:ea typeface="Calibri" panose="020F0502020204030204" pitchFamily="34" charset="0"/>
                <a:cs typeface="Times New Roman" panose="02020603050405020304" pitchFamily="18" charset="0"/>
              </a:rPr>
              <a:t> – A Power-BI report is a multi-perspective view into a dataset, with visuals that represent different findings and insights from dataset. A report can have a single visual or pages of full of visuals.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400" u="sng" dirty="0">
                <a:solidFill>
                  <a:srgbClr val="067CA2"/>
                </a:solidFill>
                <a:effectLst/>
                <a:latin typeface="Agency FB" panose="020B0503020202020204" pitchFamily="34" charset="0"/>
                <a:ea typeface="Calibri" panose="020F0502020204030204" pitchFamily="34" charset="0"/>
                <a:cs typeface="Times New Roman" panose="02020603050405020304" pitchFamily="18" charset="0"/>
              </a:rPr>
              <a:t>DASHBOARD</a:t>
            </a:r>
            <a:r>
              <a:rPr lang="en-US" sz="1400" dirty="0">
                <a:effectLst/>
                <a:latin typeface="Agency FB" panose="020B0503020202020204" pitchFamily="34" charset="0"/>
                <a:ea typeface="Calibri" panose="020F0502020204030204" pitchFamily="34" charset="0"/>
                <a:cs typeface="Times New Roman" panose="02020603050405020304" pitchFamily="18" charset="0"/>
              </a:rPr>
              <a:t> – Dashboard is a visual display of all of our data. While it can be used in all kinds of different ways, its primary intention is to provide into at-a-glance, such as KPIs. A dashboard usually sits on its own page and receives from a linked database.</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400" dirty="0">
                <a:effectLst/>
                <a:latin typeface="Agency FB" panose="020B0503020202020204" pitchFamily="34" charset="0"/>
                <a:ea typeface="Calibri" panose="020F0502020204030204" pitchFamily="34" charset="0"/>
                <a:cs typeface="Times New Roman" panose="02020603050405020304" pitchFamily="18" charset="0"/>
              </a:rPr>
              <a:t>Dashboards are created from multiple datasets or reports. It always concentrate on building insights into the data by using graphs, attractive visuals, charts, other than reports looks to create summary pages.</a:t>
            </a:r>
            <a:endParaRPr lang="en-IN" sz="1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BFD865D-18DB-429F-98D3-9E4DC5CCEE89}"/>
              </a:ext>
            </a:extLst>
          </p:cNvPr>
          <p:cNvPicPr>
            <a:picLocks noChangeAspect="1"/>
          </p:cNvPicPr>
          <p:nvPr/>
        </p:nvPicPr>
        <p:blipFill>
          <a:blip r:embed="rId3"/>
          <a:stretch>
            <a:fillRect/>
          </a:stretch>
        </p:blipFill>
        <p:spPr>
          <a:xfrm>
            <a:off x="3684742" y="3797558"/>
            <a:ext cx="4918082" cy="2136685"/>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71AA0857-1BCB-2791-258A-BC98E0435879}"/>
              </a:ext>
            </a:extLst>
          </p:cNvPr>
          <p:cNvSpPr>
            <a:spLocks noGrp="1"/>
          </p:cNvSpPr>
          <p:nvPr>
            <p:ph type="title"/>
          </p:nvPr>
        </p:nvSpPr>
        <p:spPr>
          <a:xfrm>
            <a:off x="391886" y="325630"/>
            <a:ext cx="11545077" cy="748945"/>
          </a:xfrm>
        </p:spPr>
        <p:txBody>
          <a:bodyPr>
            <a:normAutofit fontScale="90000"/>
          </a:bodyPr>
          <a:lstStyle/>
          <a:p>
            <a:r>
              <a:rPr lang="en-US" sz="2700" u="none" strike="noStrike" dirty="0">
                <a:effectLst/>
                <a:latin typeface="FZShuTi" panose="02010601030101010101" pitchFamily="2" charset="-122"/>
                <a:ea typeface="FZShuTi" panose="02010601030101010101" pitchFamily="2" charset="-122"/>
                <a:cs typeface="Roboto" panose="02000000000000000000" pitchFamily="2" charset="0"/>
              </a:rPr>
              <a:t>Q-3 How reports can be created in power BI, explain two ways with Navigation of each.</a:t>
            </a:r>
            <a:b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11" name="Text Placeholder 2">
            <a:extLst>
              <a:ext uri="{FF2B5EF4-FFF2-40B4-BE49-F238E27FC236}">
                <a16:creationId xmlns:a16="http://schemas.microsoft.com/office/drawing/2014/main" id="{B2084009-46A7-86CB-2892-2B74FACF6660}"/>
              </a:ext>
            </a:extLst>
          </p:cNvPr>
          <p:cNvSpPr>
            <a:spLocks noGrp="1"/>
          </p:cNvSpPr>
          <p:nvPr>
            <p:ph type="body" sz="quarter" idx="11"/>
          </p:nvPr>
        </p:nvSpPr>
        <p:spPr>
          <a:xfrm>
            <a:off x="391886" y="990596"/>
            <a:ext cx="11685036" cy="4962331"/>
          </a:xfrm>
        </p:spPr>
        <p:txBody>
          <a:bodyPr vert="horz" lIns="91440" tIns="45720" rIns="91440" bIns="45720" rtlCol="0" anchor="t">
            <a:normAutofit fontScale="25000" lnSpcReduction="20000"/>
          </a:bodyPr>
          <a:lstStyle/>
          <a:p>
            <a:pPr marL="342900" lvl="0" indent="-342900" algn="just">
              <a:lnSpc>
                <a:spcPct val="115000"/>
              </a:lnSpc>
              <a:buFont typeface="Wingdings" panose="05000000000000000000" pitchFamily="2"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A Power-BI report is the ‘Power-BI way’ of showing findings and insights from a dataset.</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5600" u="sng"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1</a:t>
            </a:r>
            <a:r>
              <a:rPr lang="en-US" sz="5600" u="sng" baseline="30000"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st</a:t>
            </a:r>
            <a:r>
              <a:rPr lang="en-US" sz="5600" u="sng"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 WAY </a:t>
            </a:r>
            <a:r>
              <a:rPr lang="en-US" sz="5600" dirty="0">
                <a:effectLst/>
                <a:latin typeface="Agency FB" panose="020B0503020202020204" pitchFamily="34" charset="0"/>
                <a:ea typeface="Roboto" panose="02000000000000000000" pitchFamily="2" charset="0"/>
                <a:cs typeface="Calibri" panose="020F0502020204030204" pitchFamily="34" charset="0"/>
              </a:rPr>
              <a:t>– Can create Power-BI report on Power-BI Desktop Tool.</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Install Power-BI Desktop for Power-BI report server.</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After download the installer, run the Power-BI Desktop setup-wizard.</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At the end of the installation, check starts Power-BI Desktop now.</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Select a data source. From the welcome screen-&gt; select get data -&gt; select data source -&gt; import the data -&gt; load the on Power-BI field.</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Design report. We can create visuals that illustrate our data.</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Save report to report server or can save on local computer.</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Publish to Power-BI report online in the Power-BI service.</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5600" u="sng"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2</a:t>
            </a:r>
            <a:r>
              <a:rPr lang="en-US" sz="5600" u="sng" baseline="30000"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ND</a:t>
            </a:r>
            <a:r>
              <a:rPr lang="en-US" sz="5600" u="sng" dirty="0">
                <a:solidFill>
                  <a:srgbClr val="B29AC2"/>
                </a:solidFill>
                <a:effectLst/>
                <a:latin typeface="Agency FB" panose="020B0503020202020204" pitchFamily="34" charset="0"/>
                <a:ea typeface="Roboto" panose="02000000000000000000" pitchFamily="2" charset="0"/>
                <a:cs typeface="Calibri" panose="020F0502020204030204" pitchFamily="34" charset="0"/>
              </a:rPr>
              <a:t> WAY </a:t>
            </a:r>
            <a:r>
              <a:rPr lang="en-US" sz="5600" dirty="0">
                <a:effectLst/>
                <a:latin typeface="Agency FB" panose="020B0503020202020204" pitchFamily="34" charset="0"/>
                <a:ea typeface="Roboto" panose="02000000000000000000" pitchFamily="2" charset="0"/>
                <a:cs typeface="Calibri" panose="020F0502020204030204" pitchFamily="34" charset="0"/>
              </a:rPr>
              <a:t>– We can direct create Power-BI report on Power-BI Web Tool. Power-BI web tool enables us to directly import the data source onto Power-BI on the web and automatically generate the report.</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Selecting our data source. Go to left navigation pane and click on the ‘create’ button. Only paste data directly or choose data from excel file.</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Selecting the data types for attributes. Power-BI automatically detects the data types, but we have the option to manually set them using the data type button to the left of the column name.</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Summarizing our data source using create flow. It enables us to create a new data set and automatically generates a summarized version of the data using create flow.</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This helps us to transform raw data into valuable insights within a matter of clicks.</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pPr marL="1600200" lvl="3" indent="-228600" algn="just">
              <a:lnSpc>
                <a:spcPct val="115000"/>
              </a:lnSpc>
              <a:spcAft>
                <a:spcPts val="1000"/>
              </a:spcAft>
              <a:buFont typeface="Symbol" panose="05050102010706020507" pitchFamily="18" charset="2"/>
              <a:buChar char=""/>
            </a:pPr>
            <a:r>
              <a:rPr lang="en-US" sz="5600" dirty="0">
                <a:effectLst/>
                <a:latin typeface="Agency FB" panose="020B0503020202020204" pitchFamily="34" charset="0"/>
                <a:ea typeface="Roboto" panose="02000000000000000000" pitchFamily="2" charset="0"/>
                <a:cs typeface="Calibri" panose="020F0502020204030204" pitchFamily="34" charset="0"/>
              </a:rPr>
              <a:t> Editing fields using the summarize pane. Power-BI report design method, we can make reports as per our needs by editing them easily.</a:t>
            </a:r>
            <a:endParaRPr lang="en-IN" sz="56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2D2E381C-9462-3108-E6DC-3C7793B203A8}"/>
              </a:ext>
            </a:extLst>
          </p:cNvPr>
          <p:cNvPicPr>
            <a:picLocks noChangeAspect="1"/>
          </p:cNvPicPr>
          <p:nvPr/>
        </p:nvPicPr>
        <p:blipFill>
          <a:blip r:embed="rId2"/>
          <a:stretch>
            <a:fillRect/>
          </a:stretch>
        </p:blipFill>
        <p:spPr>
          <a:xfrm>
            <a:off x="8444203" y="746759"/>
            <a:ext cx="3747797" cy="3107094"/>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413659"/>
            <a:ext cx="6734111" cy="660917"/>
          </a:xfrm>
        </p:spPr>
        <p:txBody>
          <a:bodyPr>
            <a:normAutofit fontScale="90000"/>
          </a:bodyPr>
          <a:lstStyle/>
          <a:p>
            <a:r>
              <a:rPr lang="en-US" sz="2000" u="none" strike="noStrike" dirty="0">
                <a:effectLst/>
                <a:latin typeface="FZShuTi" panose="02010601030101010101" pitchFamily="2" charset="-122"/>
                <a:ea typeface="FZShuTi" panose="02010601030101010101" pitchFamily="2" charset="-122"/>
                <a:cs typeface="Roboto" panose="02000000000000000000" pitchFamily="2" charset="0"/>
              </a:rPr>
              <a:t>Q-4 How to connect to data in Power BI? How to use the content pack to connect to Google Analytics? Mention the steps.</a:t>
            </a:r>
            <a:b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br>
            <a:b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2" y="1074576"/>
            <a:ext cx="6477000" cy="5260910"/>
          </a:xfrm>
        </p:spPr>
        <p:txBody>
          <a:bodyPr vert="horz" lIns="91440" tIns="45720" rIns="91440" bIns="45720" rtlCol="0" anchor="t">
            <a:normAutofit fontScale="62500" lnSpcReduction="20000"/>
          </a:bodyPr>
          <a:lstStyle/>
          <a:p>
            <a:pPr marL="342900" lvl="0" indent="-342900" algn="just">
              <a:lnSpc>
                <a:spcPct val="115000"/>
              </a:lnSpc>
              <a:buFont typeface="Wingdings" panose="05000000000000000000" pitchFamily="2"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To connect the data, from home ribbon select get data. The get data window appears. Then </a:t>
            </a:r>
            <a:r>
              <a:rPr lang="en-US" sz="2200" dirty="0">
                <a:effectLst/>
                <a:latin typeface="FZShuTi" panose="02010601030101010101" pitchFamily="2" charset="-122"/>
                <a:ea typeface="FZShuTi" panose="02010601030101010101" pitchFamily="2" charset="-122"/>
                <a:cs typeface="Calibri" panose="020F0502020204030204" pitchFamily="34" charset="0"/>
              </a:rPr>
              <a:t>can</a:t>
            </a:r>
            <a:r>
              <a:rPr lang="en-US" sz="2000" dirty="0">
                <a:effectLst/>
                <a:latin typeface="FZShuTi" panose="02010601030101010101" pitchFamily="2" charset="-122"/>
                <a:ea typeface="FZShuTi" panose="02010601030101010101" pitchFamily="2" charset="-122"/>
                <a:cs typeface="Calibri" panose="020F0502020204030204" pitchFamily="34" charset="0"/>
              </a:rPr>
              <a:t> choose from the many different data sources to which Power-BI Desktop can connect.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 Google Analytics is one of the most popular website performance tracking tools that companies use to measure progress toward online marketing goals. It enables digital marketing teams to gain insights into their audience’s navigation behavior and preferred ways of interacting with content.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u="sng" dirty="0">
                <a:solidFill>
                  <a:schemeClr val="accent1"/>
                </a:solidFill>
                <a:effectLst/>
                <a:latin typeface="FZShuTi" panose="02010601030101010101" pitchFamily="2" charset="-122"/>
                <a:ea typeface="FZShuTi" panose="02010601030101010101" pitchFamily="2" charset="-122"/>
                <a:cs typeface="Calibri" panose="020F0502020204030204" pitchFamily="34" charset="0"/>
              </a:rPr>
              <a:t>STEPS</a:t>
            </a:r>
            <a:r>
              <a:rPr lang="en-US" sz="2000" dirty="0">
                <a:solidFill>
                  <a:schemeClr val="accent1"/>
                </a:solidFill>
                <a:effectLst/>
                <a:latin typeface="FZShuTi" panose="02010601030101010101" pitchFamily="2" charset="-122"/>
                <a:ea typeface="FZShuTi" panose="02010601030101010101" pitchFamily="2" charset="-122"/>
                <a:cs typeface="Calibri" panose="020F0502020204030204" pitchFamily="34" charset="0"/>
              </a:rPr>
              <a:t> –</a:t>
            </a:r>
            <a:r>
              <a:rPr lang="en-US" sz="2000" u="sng" dirty="0">
                <a:solidFill>
                  <a:schemeClr val="accent1"/>
                </a:solidFill>
                <a:effectLst/>
                <a:latin typeface="FZShuTi" panose="02010601030101010101" pitchFamily="2" charset="-122"/>
                <a:ea typeface="FZShuTi" panose="02010601030101010101" pitchFamily="2" charset="-122"/>
                <a:cs typeface="Calibri" panose="020F0502020204030204" pitchFamily="34" charset="0"/>
              </a:rPr>
              <a:t> </a:t>
            </a:r>
            <a:endParaRPr lang="en-IN" sz="2000" dirty="0">
              <a:solidFill>
                <a:schemeClr val="accent1"/>
              </a:solidFill>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In the service box, click get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From the menu of online services, select Google Analytics and click connect.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Enter the Google Analytics account, property, view that we want to connect. Then sign in with Google Analytics Credentials.</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To permit Power-BI to connect to Google Analytics, click Accept.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When the import process completes, we will see a new dashboard to view our imported data.</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dirty="0">
                <a:solidFill>
                  <a:schemeClr val="accent1"/>
                </a:solidFill>
                <a:effectLst/>
                <a:latin typeface="FZShuTi" panose="02010601030101010101" pitchFamily="2" charset="-122"/>
                <a:ea typeface="FZShuTi" panose="02010601030101010101" pitchFamily="2" charset="-122"/>
                <a:cs typeface="Calibri" panose="020F0502020204030204" pitchFamily="34" charset="0"/>
              </a:rPr>
              <a:t>We can also import Google Analytics data directly into Power-BI Desktop</a:t>
            </a:r>
            <a:r>
              <a:rPr lang="en-US" sz="2000" dirty="0">
                <a:effectLst/>
                <a:latin typeface="FZShuTi" panose="02010601030101010101" pitchFamily="2" charset="-122"/>
                <a:ea typeface="FZShuTi" panose="02010601030101010101" pitchFamily="2" charset="-122"/>
                <a:cs typeface="Calibri" panose="020F0502020204030204" pitchFamily="34" charset="0"/>
              </a:rPr>
              <a: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effectLst/>
                <a:latin typeface="FZShuTi" panose="02010601030101010101" pitchFamily="2" charset="-122"/>
                <a:ea typeface="FZShuTi" panose="02010601030101010101" pitchFamily="2" charset="-122"/>
                <a:cs typeface="Calibri" panose="020F0502020204030204" pitchFamily="34" charset="0"/>
              </a:rPr>
              <a:t>Get data -&gt; dropdown menu, click more -&gt; Google Analytics -&gt; connect -&gt; continue -&gt; accept -&gt;connect</a:t>
            </a:r>
            <a:endParaRPr lang="en-IN" sz="2000" dirty="0">
              <a:effectLst/>
              <a:latin typeface="FZShuTi" panose="02010601030101010101" pitchFamily="2" charset="-122"/>
              <a:ea typeface="FZShuTi" panose="02010601030101010101" pitchFamily="2" charset="-122"/>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000" dirty="0">
                <a:solidFill>
                  <a:schemeClr val="accent1"/>
                </a:solidFill>
                <a:effectLst/>
                <a:latin typeface="FZShuTi" panose="02010601030101010101" pitchFamily="2" charset="-122"/>
                <a:ea typeface="FZShuTi" panose="02010601030101010101" pitchFamily="2" charset="-122"/>
                <a:cs typeface="Calibri" panose="020F0502020204030204" pitchFamily="34" charset="0"/>
              </a:rPr>
              <a:t>Now we can start creating our amazing dynamic reports.</a:t>
            </a:r>
            <a:endParaRPr lang="en-IN" sz="2000" dirty="0">
              <a:solidFill>
                <a:schemeClr val="accent1"/>
              </a:solidFill>
              <a:effectLst/>
              <a:latin typeface="FZShuTi" panose="02010601030101010101" pitchFamily="2" charset="-122"/>
              <a:ea typeface="FZShuTi" panose="02010601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566057" y="669309"/>
            <a:ext cx="6477000" cy="832920"/>
          </a:xfrm>
        </p:spPr>
        <p:txBody>
          <a:bodyPr/>
          <a:lstStyle/>
          <a:p>
            <a:pPr lvl="0" algn="just">
              <a:lnSpc>
                <a:spcPct val="115000"/>
              </a:lnSpc>
              <a:spcAft>
                <a:spcPts val="1000"/>
              </a:spcAft>
            </a:pPr>
            <a:r>
              <a:rPr lang="en-US" sz="1800" u="none" strike="noStrike" dirty="0">
                <a:effectLst/>
                <a:latin typeface="Arial Black" panose="020B0A04020102020204" pitchFamily="34" charset="0"/>
                <a:ea typeface="Roboto" panose="02000000000000000000" pitchFamily="2" charset="0"/>
                <a:cs typeface="Roboto" panose="02000000000000000000" pitchFamily="2" charset="0"/>
              </a:rPr>
              <a:t>Q-5 How to import Local files in Power BI? Mention the Steps.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631372" y="1614196"/>
            <a:ext cx="6477000" cy="3629608"/>
          </a:xfrm>
        </p:spPr>
        <p:txBody>
          <a:bodyPr/>
          <a:lstStyle/>
          <a:p>
            <a:pPr marL="342900" lvl="0" indent="-342900" algn="just">
              <a:lnSpc>
                <a:spcPct val="115000"/>
              </a:lnSpc>
              <a:buFont typeface="Wingdings" panose="05000000000000000000" pitchFamily="2" charset="2"/>
              <a:buChar char=""/>
            </a:pPr>
            <a:r>
              <a:rPr lang="en-US" sz="1600" b="0" dirty="0">
                <a:effectLst/>
                <a:latin typeface="Agency FB" panose="020B0503020202020204" pitchFamily="34" charset="0"/>
                <a:ea typeface="Roboto" panose="02000000000000000000" pitchFamily="2" charset="0"/>
                <a:cs typeface="Calibri" panose="020F0502020204030204" pitchFamily="34" charset="0"/>
              </a:rPr>
              <a:t>We can connect to or import data and reports from various types of files like Microsoft Excel(.</a:t>
            </a:r>
            <a:r>
              <a:rPr lang="en-US" sz="1600" b="0" dirty="0" err="1">
                <a:effectLst/>
                <a:latin typeface="Agency FB" panose="020B0503020202020204" pitchFamily="34" charset="0"/>
                <a:ea typeface="Roboto" panose="02000000000000000000" pitchFamily="2" charset="0"/>
                <a:cs typeface="Calibri" panose="020F0502020204030204" pitchFamily="34" charset="0"/>
              </a:rPr>
              <a:t>xlx</a:t>
            </a:r>
            <a:r>
              <a:rPr lang="en-US" sz="1600" b="0" dirty="0">
                <a:effectLst/>
                <a:latin typeface="Agency FB" panose="020B0503020202020204" pitchFamily="34" charset="0"/>
                <a:ea typeface="Roboto" panose="02000000000000000000" pitchFamily="2" charset="0"/>
                <a:cs typeface="Calibri" panose="020F0502020204030204" pitchFamily="34" charset="0"/>
              </a:rPr>
              <a:t> or .</a:t>
            </a:r>
            <a:r>
              <a:rPr lang="en-US" sz="1600" b="0" dirty="0" err="1">
                <a:effectLst/>
                <a:latin typeface="Agency FB" panose="020B0503020202020204" pitchFamily="34" charset="0"/>
                <a:ea typeface="Roboto" panose="02000000000000000000" pitchFamily="2" charset="0"/>
                <a:cs typeface="Calibri" panose="020F0502020204030204" pitchFamily="34" charset="0"/>
              </a:rPr>
              <a:t>xlsm</a:t>
            </a:r>
            <a:r>
              <a:rPr lang="en-US" sz="1600" b="0" dirty="0">
                <a:effectLst/>
                <a:latin typeface="Agency FB" panose="020B0503020202020204" pitchFamily="34" charset="0"/>
                <a:ea typeface="Roboto" panose="02000000000000000000" pitchFamily="2" charset="0"/>
                <a:cs typeface="Calibri" panose="020F0502020204030204" pitchFamily="34" charset="0"/>
              </a:rPr>
              <a:t>), Power-BI Desktop(.</a:t>
            </a:r>
            <a:r>
              <a:rPr lang="en-US" sz="1600" b="0" dirty="0" err="1">
                <a:effectLst/>
                <a:latin typeface="Agency FB" panose="020B0503020202020204" pitchFamily="34" charset="0"/>
                <a:ea typeface="Roboto" panose="02000000000000000000" pitchFamily="2" charset="0"/>
                <a:cs typeface="Calibri" panose="020F0502020204030204" pitchFamily="34" charset="0"/>
              </a:rPr>
              <a:t>pbix</a:t>
            </a:r>
            <a:r>
              <a:rPr lang="en-US" sz="1600" b="0" dirty="0">
                <a:effectLst/>
                <a:latin typeface="Agency FB" panose="020B0503020202020204" pitchFamily="34" charset="0"/>
                <a:ea typeface="Roboto" panose="02000000000000000000" pitchFamily="2" charset="0"/>
                <a:cs typeface="Calibri" panose="020F0502020204030204" pitchFamily="34" charset="0"/>
              </a:rPr>
              <a:t>), Comma Separated Value(.csv) and many more.</a:t>
            </a:r>
            <a:endParaRPr lang="en-IN" sz="16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b="0" u="sng" dirty="0">
                <a:solidFill>
                  <a:srgbClr val="067CA2"/>
                </a:solidFill>
                <a:effectLst/>
                <a:latin typeface="Agency FB" panose="020B0503020202020204" pitchFamily="34" charset="0"/>
                <a:ea typeface="Roboto" panose="02000000000000000000" pitchFamily="2" charset="0"/>
                <a:cs typeface="Calibri" panose="020F0502020204030204" pitchFamily="34" charset="0"/>
              </a:rPr>
              <a:t>STEPS </a:t>
            </a:r>
            <a:r>
              <a:rPr lang="en-US" sz="1600" b="0" dirty="0">
                <a:solidFill>
                  <a:srgbClr val="067CA2"/>
                </a:solidFill>
                <a:effectLst/>
                <a:latin typeface="Agency FB" panose="020B0503020202020204" pitchFamily="34" charset="0"/>
                <a:ea typeface="Roboto" panose="02000000000000000000" pitchFamily="2" charset="0"/>
                <a:cs typeface="Calibri" panose="020F0502020204030204" pitchFamily="34" charset="0"/>
              </a:rPr>
              <a:t>– </a:t>
            </a:r>
            <a:endParaRPr lang="en-IN" sz="1600" b="0" dirty="0">
              <a:solidFill>
                <a:srgbClr val="067CA2"/>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600" b="0" dirty="0">
                <a:effectLst/>
                <a:latin typeface="Agency FB" panose="020B0503020202020204" pitchFamily="34" charset="0"/>
                <a:ea typeface="Roboto" panose="02000000000000000000" pitchFamily="2" charset="0"/>
                <a:cs typeface="Calibri" panose="020F0502020204030204" pitchFamily="34" charset="0"/>
              </a:rPr>
              <a:t>Go to “Home” tab. There we choose “get data -&gt; more” option.</a:t>
            </a:r>
            <a:endParaRPr lang="en-IN" sz="16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600" b="0" dirty="0">
                <a:effectLst/>
                <a:latin typeface="Agency FB" panose="020B0503020202020204" pitchFamily="34" charset="0"/>
                <a:ea typeface="Roboto" panose="02000000000000000000" pitchFamily="2" charset="0"/>
                <a:cs typeface="Calibri" panose="020F0502020204030204" pitchFamily="34" charset="0"/>
              </a:rPr>
              <a:t>This will open the get data dialog. Click folders and then click connect. A new dialog box opens in which we have to provide the folder path that has our intended files.</a:t>
            </a:r>
            <a:endParaRPr lang="en-IN" sz="16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600" b="0" dirty="0">
                <a:effectLst/>
                <a:latin typeface="Agency FB" panose="020B0503020202020204" pitchFamily="34" charset="0"/>
                <a:ea typeface="Roboto" panose="02000000000000000000" pitchFamily="2" charset="0"/>
                <a:cs typeface="Calibri" panose="020F0502020204030204" pitchFamily="34" charset="0"/>
              </a:rPr>
              <a:t>After selecting the file path, we click ok.</a:t>
            </a:r>
            <a:endParaRPr lang="en-IN" sz="16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600" b="0" dirty="0">
                <a:effectLst/>
                <a:latin typeface="Agency FB" panose="020B0503020202020204" pitchFamily="34" charset="0"/>
                <a:ea typeface="Roboto" panose="02000000000000000000" pitchFamily="2" charset="0"/>
                <a:cs typeface="Calibri" panose="020F0502020204030204" pitchFamily="34" charset="0"/>
              </a:rPr>
              <a:t>We can see that the files are read successfully. Now we can choose to either combine or directly load the files or to combine and transform to go to the power query editor.</a:t>
            </a:r>
            <a:endParaRPr lang="en-IN" sz="1600" b="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1999" y="809269"/>
            <a:ext cx="9865568" cy="960437"/>
          </a:xfrm>
        </p:spPr>
        <p:txBody>
          <a:bodyPr/>
          <a:lstStyle/>
          <a:p>
            <a:pPr lvl="0" algn="just">
              <a:lnSpc>
                <a:spcPct val="115000"/>
              </a:lnSpc>
              <a:spcAft>
                <a:spcPts val="1000"/>
              </a:spcAft>
            </a:pPr>
            <a:r>
              <a:rPr lang="en-US" sz="2000" u="none" strike="noStrike" dirty="0">
                <a:effectLst/>
                <a:latin typeface="FZShuTi" panose="02010601030101010101" pitchFamily="2" charset="-122"/>
                <a:ea typeface="FZShuTi" panose="02010601030101010101" pitchFamily="2" charset="-122"/>
                <a:cs typeface="Roboto" panose="02000000000000000000" pitchFamily="2" charset="0"/>
              </a:rPr>
              <a:t>Q-6 In Power BI visualization, what are Reading View and Editing View?</a:t>
            </a:r>
            <a:endParaRPr lang="en-IN" sz="2000" u="none" strike="noStrike" dirty="0">
              <a:effectLst/>
              <a:latin typeface="FZShuTi" panose="02010601030101010101" pitchFamily="2" charset="-122"/>
              <a:ea typeface="FZShuTi" panose="02010601030101010101" pitchFamily="2" charset="-122"/>
              <a:cs typeface="Times New Roman" panose="02020603050405020304" pitchFamily="18" charset="0"/>
            </a:endParaRP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1999" y="1620416"/>
            <a:ext cx="10481389" cy="1976535"/>
          </a:xfrm>
        </p:spPr>
        <p:txBody>
          <a:bodyPr vert="horz" lIns="91440" tIns="45720" rIns="91440" bIns="45720" rtlCol="0" anchor="t">
            <a:normAutofit/>
          </a:bodyPr>
          <a:lstStyle/>
          <a:p>
            <a:pPr marL="342900" lvl="0" indent="-342900" algn="just">
              <a:lnSpc>
                <a:spcPct val="115000"/>
              </a:lnSpc>
              <a:buFont typeface="Wingdings" panose="05000000000000000000" pitchFamily="2" charset="2"/>
              <a:buChar char=""/>
            </a:pPr>
            <a:r>
              <a:rPr lang="en-US" sz="1800" b="0" dirty="0">
                <a:effectLst/>
                <a:latin typeface="Agency FB" panose="020B0503020202020204" pitchFamily="34" charset="0"/>
                <a:ea typeface="Roboto" panose="02000000000000000000" pitchFamily="2" charset="0"/>
                <a:cs typeface="Calibri" panose="020F0502020204030204" pitchFamily="34" charset="0"/>
              </a:rPr>
              <a:t>Reading View is our way to explore and interact with reports created by colleagues. We can get most of things but not able to drag and drop.</a:t>
            </a:r>
            <a:endParaRPr lang="en-IN" sz="18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b="0" dirty="0">
                <a:effectLst/>
                <a:latin typeface="Agency FB" panose="020B0503020202020204" pitchFamily="34" charset="0"/>
                <a:ea typeface="Roboto" panose="02000000000000000000" pitchFamily="2" charset="0"/>
                <a:cs typeface="Calibri" panose="020F0502020204030204" pitchFamily="34" charset="0"/>
              </a:rPr>
              <a:t>Even in reading view, the content is not static. We can dig in, looking for trends, insights &amp; other business intelligence.</a:t>
            </a:r>
            <a:endParaRPr lang="en-IN" sz="1800" b="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b="0" dirty="0">
                <a:effectLst/>
                <a:latin typeface="Agency FB" panose="020B0503020202020204" pitchFamily="34" charset="0"/>
                <a:ea typeface="Roboto" panose="02000000000000000000" pitchFamily="2" charset="0"/>
                <a:cs typeface="Calibri" panose="020F0502020204030204" pitchFamily="34" charset="0"/>
              </a:rPr>
              <a:t>Editing View is used by report designers, who create the reports and share them with us. We can delete and edit datasets.</a:t>
            </a:r>
            <a:endParaRPr lang="en-IN" sz="1800" b="0" dirty="0">
              <a:effectLst/>
              <a:latin typeface="Agency FB" panose="020B0503020202020204" pitchFamily="34" charset="0"/>
              <a:ea typeface="Calibri" panose="020F0502020204030204" pitchFamily="34" charset="0"/>
              <a:cs typeface="Times New Roman" panose="02020603050405020304" pitchFamily="18" charset="0"/>
            </a:endParaRP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6" y="2379436"/>
            <a:ext cx="7799387" cy="1534757"/>
          </a:xfrm>
        </p:spPr>
        <p:txBody>
          <a:bodyPr/>
          <a:lstStyle/>
          <a:p>
            <a:r>
              <a:rPr lang="en-US" sz="6000" dirty="0">
                <a:latin typeface="Bahnschrift Light SemiCondensed" panose="020B0502040204020203" pitchFamily="34" charset="0"/>
              </a:rPr>
              <a:t>THANK YOU </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3.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30</TotalTime>
  <Words>1210</Words>
  <Application>Microsoft Office PowerPoint</Application>
  <PresentationFormat>Widescreen</PresentationFormat>
  <Paragraphs>67</Paragraphs>
  <Slides>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FZShuTi</vt:lpstr>
      <vt:lpstr>Agency FB</vt:lpstr>
      <vt:lpstr>Arial</vt:lpstr>
      <vt:lpstr>Arial Black</vt:lpstr>
      <vt:lpstr>Bahnschrift Light</vt:lpstr>
      <vt:lpstr>Bahnschrift Light SemiCondensed</vt:lpstr>
      <vt:lpstr>Calibri</vt:lpstr>
      <vt:lpstr>Segoe UI</vt:lpstr>
      <vt:lpstr>Symbol</vt:lpstr>
      <vt:lpstr>Wingdings</vt:lpstr>
      <vt:lpstr>Office Theme</vt:lpstr>
      <vt:lpstr>Power BI</vt:lpstr>
      <vt:lpstr>Explain DAX.</vt:lpstr>
      <vt:lpstr>Q-2 Explain datasets, reports, and dashboards and how they relate to each other?</vt:lpstr>
      <vt:lpstr>Q-3 How reports can be created in power BI, explain two ways with Navigation of each.  </vt:lpstr>
      <vt:lpstr>Q-4 How to connect to data in Power BI? How to use the content pack to connect to Google Analytics? Mention the steps.   </vt:lpstr>
      <vt:lpstr>Q-5 How to import Local files in Power BI? Mention the Steps.</vt:lpstr>
      <vt:lpstr>Q-6 In Power BI visualization, what are Reading View and Editing View?</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subject/>
  <dc:creator>tapan pal</dc:creator>
  <cp:keywords/>
  <dc:description/>
  <cp:lastModifiedBy>tapan pal</cp:lastModifiedBy>
  <cp:revision>1</cp:revision>
  <dcterms:created xsi:type="dcterms:W3CDTF">2023-04-09T08:45:00Z</dcterms:created>
  <dcterms:modified xsi:type="dcterms:W3CDTF">2023-04-09T09:15:00Z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