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3"/>
  </p:notesMasterIdLst>
  <p:handoutMasterIdLst>
    <p:handoutMasterId r:id="rId14"/>
  </p:handoutMasterIdLst>
  <p:sldIdLst>
    <p:sldId id="256" r:id="rId5"/>
    <p:sldId id="258" r:id="rId6"/>
    <p:sldId id="260" r:id="rId7"/>
    <p:sldId id="264" r:id="rId8"/>
    <p:sldId id="274" r:id="rId9"/>
    <p:sldId id="277" r:id="rId10"/>
    <p:sldId id="276" r:id="rId11"/>
    <p:sldId id="27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snapToObject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3/28/2023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3/28/2023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3/28/2023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3/28/2023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3/28/2023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4767946" y="2578360"/>
            <a:ext cx="3993502" cy="1087016"/>
          </a:xfrm>
        </p:spPr>
        <p:txBody>
          <a:bodyPr>
            <a:noAutofit/>
          </a:bodyPr>
          <a:lstStyle/>
          <a:p>
            <a:r>
              <a:rPr lang="en-US" sz="6000" b="1" dirty="0">
                <a:latin typeface="Bahnschrift Light" panose="020B0502040204020203" pitchFamily="34" charset="0"/>
              </a:rPr>
              <a:t>Power bi</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5262456" y="3433667"/>
            <a:ext cx="1819469" cy="519447"/>
          </a:xfrm>
        </p:spPr>
        <p:txBody>
          <a:bodyPr>
            <a:noAutofit/>
          </a:bodyPr>
          <a:lstStyle/>
          <a:p>
            <a:r>
              <a:rPr lang="en-US" sz="2000" dirty="0">
                <a:solidFill>
                  <a:schemeClr val="accent1">
                    <a:lumMod val="40000"/>
                    <a:lumOff val="60000"/>
                  </a:schemeClr>
                </a:solidFill>
              </a:rPr>
              <a:t>Assignment-3</a:t>
            </a:r>
          </a:p>
        </p:txBody>
      </p:sp>
      <p:pic>
        <p:nvPicPr>
          <p:cNvPr id="6" name="Picture 5">
            <a:extLst>
              <a:ext uri="{FF2B5EF4-FFF2-40B4-BE49-F238E27FC236}">
                <a16:creationId xmlns:a16="http://schemas.microsoft.com/office/drawing/2014/main" id="{8E1387C8-D945-DA02-A598-A86C32851100}"/>
              </a:ext>
            </a:extLst>
          </p:cNvPr>
          <p:cNvPicPr>
            <a:picLocks noChangeAspect="1"/>
          </p:cNvPicPr>
          <p:nvPr/>
        </p:nvPicPr>
        <p:blipFill>
          <a:blip r:embed="rId4"/>
          <a:stretch>
            <a:fillRect/>
          </a:stretch>
        </p:blipFill>
        <p:spPr>
          <a:xfrm>
            <a:off x="3408806" y="2184919"/>
            <a:ext cx="1738507" cy="1873898"/>
          </a:xfrm>
          <a:prstGeom prst="rect">
            <a:avLst/>
          </a:prstGeom>
        </p:spPr>
      </p:pic>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685801" y="385193"/>
            <a:ext cx="6629399" cy="1456267"/>
          </a:xfrm>
        </p:spPr>
        <p:txBody>
          <a:bodyPr>
            <a:normAutofit/>
          </a:bodyPr>
          <a:lstStyle/>
          <a:p>
            <a:pPr lvl="0">
              <a:lnSpc>
                <a:spcPct val="115000"/>
              </a:lnSpc>
            </a:pPr>
            <a:r>
              <a:rPr lang="en-GB" sz="2400" u="none" strike="noStrike" dirty="0">
                <a:effectLst/>
                <a:latin typeface="FZShuTi" panose="02010601030101010101" pitchFamily="2" charset="-122"/>
                <a:ea typeface="FZShuTi" panose="02010601030101010101" pitchFamily="2" charset="-122"/>
                <a:cs typeface="Roboto" panose="02000000000000000000" pitchFamily="2" charset="0"/>
              </a:rPr>
              <a:t>Q-1 List and explain different Power-Bi products?</a:t>
            </a:r>
            <a:endParaRPr lang="en-IN" sz="2400" u="none" strike="noStrike" dirty="0">
              <a:effectLst/>
              <a:latin typeface="FZShuTi" panose="02010601030101010101" pitchFamily="2" charset="-122"/>
              <a:ea typeface="FZShuTi" panose="02010601030101010101" pitchFamily="2" charset="-122"/>
            </a:endParaRPr>
          </a:p>
        </p:txBody>
      </p:sp>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10" name="Picture 9">
            <a:extLst>
              <a:ext uri="{FF2B5EF4-FFF2-40B4-BE49-F238E27FC236}">
                <a16:creationId xmlns:a16="http://schemas.microsoft.com/office/drawing/2014/main" id="{514F83ED-4B31-C4AD-336F-DFEDC0C6FCC1}"/>
              </a:ext>
            </a:extLst>
          </p:cNvPr>
          <p:cNvPicPr>
            <a:picLocks noChangeAspect="1"/>
          </p:cNvPicPr>
          <p:nvPr/>
        </p:nvPicPr>
        <p:blipFill>
          <a:blip r:embed="rId4"/>
          <a:stretch>
            <a:fillRect/>
          </a:stretch>
        </p:blipFill>
        <p:spPr>
          <a:xfrm>
            <a:off x="6676651" y="111703"/>
            <a:ext cx="5523015" cy="5973671"/>
          </a:xfrm>
          <a:prstGeom prst="rect">
            <a:avLst/>
          </a:prstGeom>
        </p:spPr>
      </p:pic>
      <p:sp>
        <p:nvSpPr>
          <p:cNvPr id="15" name="TextBox 14">
            <a:extLst>
              <a:ext uri="{FF2B5EF4-FFF2-40B4-BE49-F238E27FC236}">
                <a16:creationId xmlns:a16="http://schemas.microsoft.com/office/drawing/2014/main" id="{39DD5AFE-001C-3B9E-86BF-860CA317ED56}"/>
              </a:ext>
            </a:extLst>
          </p:cNvPr>
          <p:cNvSpPr txBox="1"/>
          <p:nvPr/>
        </p:nvSpPr>
        <p:spPr>
          <a:xfrm>
            <a:off x="649750" y="1713905"/>
            <a:ext cx="6204856" cy="4829014"/>
          </a:xfrm>
          <a:prstGeom prst="rect">
            <a:avLst/>
          </a:prstGeom>
          <a:noFill/>
        </p:spPr>
        <p:txBody>
          <a:bodyPr wrap="square">
            <a:spAutoFit/>
          </a:bodyPr>
          <a:lstStyle/>
          <a:p>
            <a:pPr marL="342900" lvl="0" indent="-342900" algn="just">
              <a:lnSpc>
                <a:spcPct val="115000"/>
              </a:lnSpc>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Microsoft Power BI is a collection of tools used to import, aggregate and present data in the form of immersive and easy to digest reports and visuals.</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dirty="0">
                <a:solidFill>
                  <a:schemeClr val="accent4">
                    <a:lumMod val="60000"/>
                    <a:lumOff val="40000"/>
                  </a:schemeClr>
                </a:solidFill>
                <a:effectLst/>
                <a:latin typeface="Agency FB" panose="020B0503020202020204" pitchFamily="34" charset="0"/>
                <a:ea typeface="Roboto" panose="02000000000000000000" pitchFamily="2" charset="0"/>
              </a:rPr>
              <a:t>POWER BI DESKTOP </a:t>
            </a:r>
            <a:r>
              <a:rPr lang="en-GB" sz="1800" dirty="0">
                <a:effectLst/>
                <a:latin typeface="Agency FB" panose="020B0503020202020204" pitchFamily="34" charset="0"/>
                <a:ea typeface="Roboto" panose="02000000000000000000" pitchFamily="2" charset="0"/>
              </a:rPr>
              <a:t>– A windows desktop application for data analysis and reports creation.</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dirty="0">
                <a:solidFill>
                  <a:schemeClr val="accent4">
                    <a:lumMod val="60000"/>
                    <a:lumOff val="40000"/>
                  </a:schemeClr>
                </a:solidFill>
                <a:effectLst/>
                <a:latin typeface="Agency FB" panose="020B0503020202020204" pitchFamily="34" charset="0"/>
                <a:ea typeface="Roboto" panose="02000000000000000000" pitchFamily="2" charset="0"/>
              </a:rPr>
              <a:t>POWER BI SERVICE </a:t>
            </a:r>
            <a:r>
              <a:rPr lang="en-GB" sz="1800" dirty="0">
                <a:effectLst/>
                <a:latin typeface="Agency FB" panose="020B0503020202020204" pitchFamily="34" charset="0"/>
                <a:ea typeface="Roboto" panose="02000000000000000000" pitchFamily="2" charset="0"/>
              </a:rPr>
              <a:t>– Online software as a service, used to collaborate and distribute Power BI reports.</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dirty="0">
                <a:solidFill>
                  <a:schemeClr val="accent4">
                    <a:lumMod val="60000"/>
                    <a:lumOff val="40000"/>
                  </a:schemeClr>
                </a:solidFill>
                <a:effectLst/>
                <a:latin typeface="Agency FB" panose="020B0503020202020204" pitchFamily="34" charset="0"/>
                <a:ea typeface="Roboto" panose="02000000000000000000" pitchFamily="2" charset="0"/>
              </a:rPr>
              <a:t>POWER BI MOBILE </a:t>
            </a:r>
            <a:r>
              <a:rPr lang="en-GB" sz="1800" dirty="0">
                <a:effectLst/>
                <a:latin typeface="Agency FB" panose="020B0503020202020204" pitchFamily="34" charset="0"/>
                <a:ea typeface="Roboto" panose="02000000000000000000" pitchFamily="2" charset="0"/>
              </a:rPr>
              <a:t>– A native mobile application used in mobile for report creation.</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dirty="0">
                <a:solidFill>
                  <a:schemeClr val="accent4">
                    <a:lumMod val="60000"/>
                    <a:lumOff val="40000"/>
                  </a:schemeClr>
                </a:solidFill>
                <a:effectLst/>
                <a:latin typeface="Agency FB" panose="020B0503020202020204" pitchFamily="34" charset="0"/>
                <a:ea typeface="Roboto" panose="02000000000000000000" pitchFamily="2" charset="0"/>
              </a:rPr>
              <a:t>POWER BI REPORT BUILDER </a:t>
            </a:r>
            <a:r>
              <a:rPr lang="en-GB" sz="1800" dirty="0">
                <a:effectLst/>
                <a:latin typeface="Agency FB" panose="020B0503020202020204" pitchFamily="34" charset="0"/>
                <a:ea typeface="Roboto" panose="02000000000000000000" pitchFamily="2" charset="0"/>
              </a:rPr>
              <a:t>– A tool for creating paginated reports (all are required data in a table format).</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dirty="0">
                <a:solidFill>
                  <a:schemeClr val="accent4">
                    <a:lumMod val="60000"/>
                    <a:lumOff val="40000"/>
                  </a:schemeClr>
                </a:solidFill>
                <a:effectLst/>
                <a:latin typeface="Agency FB" panose="020B0503020202020204" pitchFamily="34" charset="0"/>
                <a:ea typeface="Roboto" panose="02000000000000000000" pitchFamily="2" charset="0"/>
              </a:rPr>
              <a:t>POWER BI REPORT SERVER </a:t>
            </a:r>
            <a:r>
              <a:rPr lang="en-GB" sz="1800" dirty="0">
                <a:effectLst/>
                <a:latin typeface="Agency FB" panose="020B0503020202020204" pitchFamily="34" charset="0"/>
                <a:ea typeface="Roboto" panose="02000000000000000000" pitchFamily="2" charset="0"/>
              </a:rPr>
              <a:t>– An on-premises report server (available in Power BI premium licence).</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Font typeface="Symbol" panose="05050102010706020507" pitchFamily="18" charset="2"/>
              <a:buChar char=""/>
            </a:pPr>
            <a:r>
              <a:rPr lang="en-GB" sz="1800" dirty="0">
                <a:solidFill>
                  <a:schemeClr val="accent4">
                    <a:lumMod val="60000"/>
                    <a:lumOff val="40000"/>
                  </a:schemeClr>
                </a:solidFill>
                <a:effectLst/>
                <a:latin typeface="Agency FB" panose="020B0503020202020204" pitchFamily="34" charset="0"/>
                <a:ea typeface="Roboto" panose="02000000000000000000" pitchFamily="2" charset="0"/>
              </a:rPr>
              <a:t>POWER BI EMBEDDED </a:t>
            </a:r>
            <a:r>
              <a:rPr lang="en-GB" sz="1800" dirty="0">
                <a:effectLst/>
                <a:latin typeface="Agency FB" panose="020B0503020202020204" pitchFamily="34" charset="0"/>
                <a:ea typeface="Roboto" panose="02000000000000000000" pitchFamily="2" charset="0"/>
              </a:rPr>
              <a:t>– A service to embed visuals, reports and dashboards into an application.</a:t>
            </a:r>
            <a:endParaRPr lang="en-IN" sz="1800" dirty="0">
              <a:effectLst/>
              <a:latin typeface="Agency FB" panose="020B0503020202020204" pitchFamily="34" charset="0"/>
              <a:ea typeface="Arial" panose="020B0604020202020204" pitchFamily="34" charset="0"/>
            </a:endParaRPr>
          </a:p>
          <a:p>
            <a:endParaRPr lang="en-IN" sz="1800" b="0" dirty="0">
              <a:effectLst/>
              <a:ea typeface="Arial" panose="020B0604020202020204" pitchFamily="34" charset="0"/>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79A6EF4-B6B3-D7AF-F29D-CC034A982297}"/>
              </a:ext>
            </a:extLst>
          </p:cNvPr>
          <p:cNvSpPr>
            <a:spLocks noGrp="1"/>
          </p:cNvSpPr>
          <p:nvPr>
            <p:ph type="title"/>
          </p:nvPr>
        </p:nvSpPr>
        <p:spPr>
          <a:xfrm>
            <a:off x="567613" y="460310"/>
            <a:ext cx="10734868" cy="1456267"/>
          </a:xfrm>
        </p:spPr>
        <p:txBody>
          <a:bodyPr>
            <a:normAutofit/>
          </a:bodyPr>
          <a:lstStyle/>
          <a:p>
            <a:pPr lvl="0">
              <a:lnSpc>
                <a:spcPct val="115000"/>
              </a:lnSpc>
            </a:pPr>
            <a:r>
              <a:rPr lang="en-GB" sz="2400" b="1" u="none" strike="noStrike" dirty="0">
                <a:solidFill>
                  <a:schemeClr val="accent2">
                    <a:lumMod val="20000"/>
                    <a:lumOff val="80000"/>
                  </a:schemeClr>
                </a:solidFill>
                <a:effectLst/>
                <a:latin typeface="FZShuTi" panose="02010601030101010101" pitchFamily="2" charset="-122"/>
                <a:ea typeface="FZShuTi" panose="02010601030101010101" pitchFamily="2" charset="-122"/>
                <a:cs typeface="Roboto" panose="02000000000000000000" pitchFamily="2" charset="0"/>
              </a:rPr>
              <a:t>Q-2 What limitations of Excel, Microsoft solved by </a:t>
            </a:r>
            <a:r>
              <a:rPr lang="en-GB" sz="2400" b="1" u="none" strike="noStrike" dirty="0" err="1">
                <a:solidFill>
                  <a:schemeClr val="accent2">
                    <a:lumMod val="20000"/>
                    <a:lumOff val="80000"/>
                  </a:schemeClr>
                </a:solidFill>
                <a:effectLst/>
                <a:latin typeface="FZShuTi" panose="02010601030101010101" pitchFamily="2" charset="-122"/>
                <a:ea typeface="FZShuTi" panose="02010601030101010101" pitchFamily="2" charset="-122"/>
                <a:cs typeface="Roboto" panose="02000000000000000000" pitchFamily="2" charset="0"/>
              </a:rPr>
              <a:t>PowerBi</a:t>
            </a:r>
            <a:r>
              <a:rPr lang="en-GB" sz="2400" b="1" u="none" strike="noStrike" dirty="0">
                <a:solidFill>
                  <a:schemeClr val="accent2">
                    <a:lumMod val="20000"/>
                    <a:lumOff val="80000"/>
                  </a:schemeClr>
                </a:solidFill>
                <a:effectLst/>
                <a:latin typeface="FZShuTi" panose="02010601030101010101" pitchFamily="2" charset="-122"/>
                <a:ea typeface="FZShuTi" panose="02010601030101010101" pitchFamily="2" charset="-122"/>
                <a:cs typeface="Roboto" panose="02000000000000000000" pitchFamily="2" charset="0"/>
              </a:rPr>
              <a:t>?</a:t>
            </a:r>
            <a:endParaRPr lang="en-IN" sz="2400" u="none" strike="noStrike" dirty="0">
              <a:solidFill>
                <a:schemeClr val="accent2">
                  <a:lumMod val="20000"/>
                  <a:lumOff val="80000"/>
                </a:schemeClr>
              </a:solidFill>
              <a:effectLst/>
              <a:latin typeface="FZShuTi" panose="02010601030101010101" pitchFamily="2" charset="-122"/>
              <a:ea typeface="FZShuTi" panose="02010601030101010101" pitchFamily="2" charset="-122"/>
            </a:endParaRPr>
          </a:p>
        </p:txBody>
      </p:sp>
      <p:sp>
        <p:nvSpPr>
          <p:cNvPr id="10" name="TextBox 9">
            <a:extLst>
              <a:ext uri="{FF2B5EF4-FFF2-40B4-BE49-F238E27FC236}">
                <a16:creationId xmlns:a16="http://schemas.microsoft.com/office/drawing/2014/main" id="{EED4D931-4205-FE07-B02D-6BDB5B66AB8C}"/>
              </a:ext>
            </a:extLst>
          </p:cNvPr>
          <p:cNvSpPr txBox="1"/>
          <p:nvPr/>
        </p:nvSpPr>
        <p:spPr>
          <a:xfrm>
            <a:off x="622818" y="1614799"/>
            <a:ext cx="10349981" cy="3873368"/>
          </a:xfrm>
          <a:prstGeom prst="rect">
            <a:avLst/>
          </a:prstGeom>
          <a:noFill/>
        </p:spPr>
        <p:txBody>
          <a:bodyPr wrap="square">
            <a:spAutoFit/>
          </a:bodyPr>
          <a:lstStyle/>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Excel has limitations in the amount of data it can work with. In contrast, Power BI can handle much larger amounts of data. Also, Unlike Excel, Power BI can be easily used from mobile devices.</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Power BI is a faster processing than Excel. Also Power BI dashboards are more visually appealing, interactive and customizable than those in Excel.</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Power BI is more users friendly and easy to use than excel.</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Excel doesn’t have advanced cross-filtering between graphics; on the other hand, Power BI supports cross-filtering filters between charts.</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In Excel, data is not automatically update but in Power BI, data is automatically updated.</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Difficult to connect separate table in Excel, but it is easy process to connect separate tables in Power BI with the help of data modelling.</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Excel is used to organize data, transform it and perform mathematical operations and calculations. On the other hand, Power BI is conceived as a business intelligence and data visualization tool for business.</a:t>
            </a:r>
            <a:endParaRPr lang="en-IN" sz="1800" dirty="0">
              <a:effectLst/>
              <a:latin typeface="Agency FB" panose="020B0503020202020204" pitchFamily="34" charset="0"/>
              <a:ea typeface="Arial" panose="020B0604020202020204" pitchFamily="34" charset="0"/>
            </a:endParaRPr>
          </a:p>
          <a:p>
            <a:endParaRPr lang="en-IN" sz="1800" b="0" dirty="0">
              <a:effectLst/>
              <a:ea typeface="Arial" panose="020B0604020202020204" pitchFamily="34" charset="0"/>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ight sky with mountains on the horizon">
            <a:extLst>
              <a:ext uri="{FF2B5EF4-FFF2-40B4-BE49-F238E27FC236}">
                <a16:creationId xmlns:a16="http://schemas.microsoft.com/office/drawing/2014/main" id="{2739CFE1-3E46-48B5-9BDB-769492BA7A53}"/>
              </a:ext>
            </a:extLst>
          </p:cNvPr>
          <p:cNvPicPr>
            <a:picLocks noGrp="1" noChangeAspect="1"/>
          </p:cNvPicPr>
          <p:nvPr>
            <p:ph sz="half" idx="1"/>
          </p:nvPr>
        </p:nvPicPr>
        <p:blipFill rotWithShape="1">
          <a:blip r:embed="rId3"/>
          <a:srcRect t="4555" b="4555"/>
          <a:stretch/>
        </p:blipFill>
        <p:spPr>
          <a:xfrm>
            <a:off x="11319" y="-2452"/>
            <a:ext cx="12193200" cy="6860452"/>
          </a:xfrm>
          <a:custGeom>
            <a:avLst/>
            <a:gdLst/>
            <a:ahLst/>
            <a:cxnLst/>
            <a:rect l="l" t="t" r="r" b="b"/>
            <a:pathLst>
              <a:path w="12192000" h="6858000">
                <a:moveTo>
                  <a:pt x="6090347" y="706999"/>
                </a:moveTo>
                <a:cubicBezTo>
                  <a:pt x="4588386" y="706999"/>
                  <a:pt x="3370806" y="1924579"/>
                  <a:pt x="3370806" y="3426541"/>
                </a:cubicBezTo>
                <a:cubicBezTo>
                  <a:pt x="3370806" y="4928503"/>
                  <a:pt x="4588386" y="6146083"/>
                  <a:pt x="6090347" y="6146083"/>
                </a:cubicBezTo>
                <a:cubicBezTo>
                  <a:pt x="7592308" y="6146083"/>
                  <a:pt x="8809888" y="4928503"/>
                  <a:pt x="8809888" y="3426541"/>
                </a:cubicBezTo>
                <a:cubicBezTo>
                  <a:pt x="8809888" y="1924579"/>
                  <a:pt x="7592308" y="706999"/>
                  <a:pt x="6090347" y="706999"/>
                </a:cubicBezTo>
                <a:close/>
                <a:moveTo>
                  <a:pt x="6082303" y="247854"/>
                </a:moveTo>
                <a:cubicBezTo>
                  <a:pt x="7836802" y="247854"/>
                  <a:pt x="9259104" y="1671227"/>
                  <a:pt x="9259104" y="3427045"/>
                </a:cubicBezTo>
                <a:cubicBezTo>
                  <a:pt x="9259104" y="5182864"/>
                  <a:pt x="7836802" y="6606237"/>
                  <a:pt x="6082303" y="6606237"/>
                </a:cubicBezTo>
                <a:cubicBezTo>
                  <a:pt x="4327804" y="6606237"/>
                  <a:pt x="2905502" y="5182864"/>
                  <a:pt x="2905502" y="3427045"/>
                </a:cubicBezTo>
                <a:cubicBezTo>
                  <a:pt x="2905502" y="1671227"/>
                  <a:pt x="4327804" y="247854"/>
                  <a:pt x="6082303" y="247854"/>
                </a:cubicBezTo>
                <a:close/>
                <a:moveTo>
                  <a:pt x="9560257" y="0"/>
                </a:moveTo>
                <a:lnTo>
                  <a:pt x="12192000" y="0"/>
                </a:lnTo>
                <a:lnTo>
                  <a:pt x="12192000" y="6858000"/>
                </a:lnTo>
                <a:lnTo>
                  <a:pt x="9560255" y="6858000"/>
                </a:lnTo>
                <a:lnTo>
                  <a:pt x="9704262" y="6706843"/>
                </a:lnTo>
                <a:cubicBezTo>
                  <a:pt x="10490530" y="5841105"/>
                  <a:pt x="10969748" y="4691058"/>
                  <a:pt x="10969748" y="3428999"/>
                </a:cubicBezTo>
                <a:cubicBezTo>
                  <a:pt x="10969748" y="2166941"/>
                  <a:pt x="10490530" y="1016894"/>
                  <a:pt x="9704262" y="151155"/>
                </a:cubicBezTo>
                <a:close/>
                <a:moveTo>
                  <a:pt x="7947654" y="0"/>
                </a:moveTo>
                <a:lnTo>
                  <a:pt x="8099035" y="0"/>
                </a:lnTo>
                <a:lnTo>
                  <a:pt x="8158569" y="34257"/>
                </a:lnTo>
                <a:cubicBezTo>
                  <a:pt x="9305381" y="731601"/>
                  <a:pt x="10071441" y="1993601"/>
                  <a:pt x="10071441" y="3434659"/>
                </a:cubicBezTo>
                <a:cubicBezTo>
                  <a:pt x="10071441" y="4875717"/>
                  <a:pt x="9305381" y="6137716"/>
                  <a:pt x="8158569" y="6835060"/>
                </a:cubicBezTo>
                <a:lnTo>
                  <a:pt x="8118703" y="6858000"/>
                </a:lnTo>
                <a:lnTo>
                  <a:pt x="7923440" y="6858000"/>
                </a:lnTo>
                <a:lnTo>
                  <a:pt x="7938929" y="6850061"/>
                </a:lnTo>
                <a:cubicBezTo>
                  <a:pt x="9153123" y="6189975"/>
                  <a:pt x="9977382" y="4902579"/>
                  <a:pt x="9977382" y="3422520"/>
                </a:cubicBezTo>
                <a:cubicBezTo>
                  <a:pt x="9977382" y="2009739"/>
                  <a:pt x="9226353" y="772500"/>
                  <a:pt x="8102044" y="88839"/>
                </a:cubicBezTo>
                <a:close/>
                <a:moveTo>
                  <a:pt x="4097777" y="0"/>
                </a:moveTo>
                <a:lnTo>
                  <a:pt x="4216953" y="0"/>
                </a:lnTo>
                <a:lnTo>
                  <a:pt x="4062563" y="88839"/>
                </a:lnTo>
                <a:cubicBezTo>
                  <a:pt x="2938253" y="772500"/>
                  <a:pt x="2187224" y="2009739"/>
                  <a:pt x="2187224" y="3422520"/>
                </a:cubicBezTo>
                <a:cubicBezTo>
                  <a:pt x="2187224" y="4902579"/>
                  <a:pt x="3011483" y="6189975"/>
                  <a:pt x="4225677" y="6850061"/>
                </a:cubicBezTo>
                <a:lnTo>
                  <a:pt x="4241167" y="6858000"/>
                </a:lnTo>
                <a:lnTo>
                  <a:pt x="4078110" y="6858000"/>
                </a:lnTo>
                <a:lnTo>
                  <a:pt x="4038243" y="6835060"/>
                </a:lnTo>
                <a:cubicBezTo>
                  <a:pt x="2891431" y="6137716"/>
                  <a:pt x="2125371" y="4875717"/>
                  <a:pt x="2125371" y="3434659"/>
                </a:cubicBezTo>
                <a:cubicBezTo>
                  <a:pt x="2125371" y="1993601"/>
                  <a:pt x="2891431" y="731601"/>
                  <a:pt x="4038243" y="34257"/>
                </a:cubicBezTo>
                <a:close/>
                <a:moveTo>
                  <a:pt x="0" y="0"/>
                </a:moveTo>
                <a:lnTo>
                  <a:pt x="2636555" y="0"/>
                </a:lnTo>
                <a:lnTo>
                  <a:pt x="2492551" y="151155"/>
                </a:lnTo>
                <a:cubicBezTo>
                  <a:pt x="1706282" y="1016894"/>
                  <a:pt x="1227064" y="2166941"/>
                  <a:pt x="1227064" y="3428999"/>
                </a:cubicBezTo>
                <a:cubicBezTo>
                  <a:pt x="1227064" y="4691058"/>
                  <a:pt x="1706282" y="5841105"/>
                  <a:pt x="2492551" y="6706843"/>
                </a:cubicBezTo>
                <a:lnTo>
                  <a:pt x="2636557" y="6858000"/>
                </a:lnTo>
                <a:lnTo>
                  <a:pt x="0" y="6858000"/>
                </a:lnTo>
                <a:close/>
              </a:path>
            </a:pathLst>
          </a:custGeom>
          <a:ln w="60325" cmpd="dbl">
            <a:solidFill>
              <a:schemeClr val="tx1">
                <a:alpha val="40000"/>
              </a:schemeClr>
            </a:solidFill>
          </a:ln>
        </p:spPr>
      </p:pic>
      <p:sp>
        <p:nvSpPr>
          <p:cNvPr id="12" name="TextBox 11">
            <a:extLst>
              <a:ext uri="{FF2B5EF4-FFF2-40B4-BE49-F238E27FC236}">
                <a16:creationId xmlns:a16="http://schemas.microsoft.com/office/drawing/2014/main" id="{9E78299E-2525-A07C-9040-BF0636EEAD0A}"/>
              </a:ext>
            </a:extLst>
          </p:cNvPr>
          <p:cNvSpPr txBox="1"/>
          <p:nvPr/>
        </p:nvSpPr>
        <p:spPr>
          <a:xfrm>
            <a:off x="930730" y="493263"/>
            <a:ext cx="6342484" cy="460319"/>
          </a:xfrm>
          <a:prstGeom prst="rect">
            <a:avLst/>
          </a:prstGeom>
          <a:noFill/>
        </p:spPr>
        <p:txBody>
          <a:bodyPr wrap="square">
            <a:spAutoFit/>
          </a:bodyPr>
          <a:lstStyle/>
          <a:p>
            <a:pPr lvl="0" algn="just">
              <a:lnSpc>
                <a:spcPct val="115000"/>
              </a:lnSpc>
            </a:pPr>
            <a:r>
              <a:rPr lang="en-GB" sz="2400" b="1" u="none" strike="noStrike" dirty="0">
                <a:solidFill>
                  <a:schemeClr val="accent4">
                    <a:lumMod val="60000"/>
                    <a:lumOff val="40000"/>
                  </a:schemeClr>
                </a:solidFill>
                <a:effectLst/>
                <a:latin typeface="FZShuTi" panose="02010601030101010101" pitchFamily="2" charset="-122"/>
                <a:ea typeface="FZShuTi" panose="02010601030101010101" pitchFamily="2" charset="-122"/>
                <a:cs typeface="Roboto" panose="02000000000000000000" pitchFamily="2" charset="0"/>
              </a:rPr>
              <a:t>Q-3 Explain </a:t>
            </a:r>
            <a:r>
              <a:rPr lang="en-GB" sz="2400" b="1" u="none" strike="noStrike" dirty="0" err="1">
                <a:solidFill>
                  <a:schemeClr val="accent4">
                    <a:lumMod val="60000"/>
                    <a:lumOff val="40000"/>
                  </a:schemeClr>
                </a:solidFill>
                <a:effectLst/>
                <a:latin typeface="FZShuTi" panose="02010601030101010101" pitchFamily="2" charset="-122"/>
                <a:ea typeface="FZShuTi" panose="02010601030101010101" pitchFamily="2" charset="-122"/>
                <a:cs typeface="Roboto" panose="02000000000000000000" pitchFamily="2" charset="0"/>
              </a:rPr>
              <a:t>PowerQuery</a:t>
            </a:r>
            <a:r>
              <a:rPr lang="en-GB" sz="2400" b="1" u="none" strike="noStrike" dirty="0">
                <a:solidFill>
                  <a:schemeClr val="accent4">
                    <a:lumMod val="60000"/>
                    <a:lumOff val="40000"/>
                  </a:schemeClr>
                </a:solidFill>
                <a:effectLst/>
                <a:latin typeface="FZShuTi" panose="02010601030101010101" pitchFamily="2" charset="-122"/>
                <a:ea typeface="FZShuTi" panose="02010601030101010101" pitchFamily="2" charset="-122"/>
                <a:cs typeface="Roboto" panose="02000000000000000000" pitchFamily="2" charset="0"/>
              </a:rPr>
              <a:t>?</a:t>
            </a:r>
            <a:endParaRPr lang="en-IN" sz="2400" u="none" strike="noStrike" dirty="0">
              <a:solidFill>
                <a:schemeClr val="accent4">
                  <a:lumMod val="60000"/>
                  <a:lumOff val="40000"/>
                </a:schemeClr>
              </a:solidFill>
              <a:effectLst/>
              <a:latin typeface="FZShuTi" panose="02010601030101010101" pitchFamily="2" charset="-122"/>
              <a:ea typeface="FZShuTi" panose="02010601030101010101" pitchFamily="2" charset="-122"/>
            </a:endParaRPr>
          </a:p>
        </p:txBody>
      </p:sp>
      <p:sp>
        <p:nvSpPr>
          <p:cNvPr id="13" name="TextBox 12">
            <a:extLst>
              <a:ext uri="{FF2B5EF4-FFF2-40B4-BE49-F238E27FC236}">
                <a16:creationId xmlns:a16="http://schemas.microsoft.com/office/drawing/2014/main" id="{58DA0512-7F54-1DBD-33EB-E7CBC664E305}"/>
              </a:ext>
            </a:extLst>
          </p:cNvPr>
          <p:cNvSpPr txBox="1"/>
          <p:nvPr/>
        </p:nvSpPr>
        <p:spPr>
          <a:xfrm>
            <a:off x="930730" y="1120880"/>
            <a:ext cx="10023410" cy="3244221"/>
          </a:xfrm>
          <a:prstGeom prst="rect">
            <a:avLst/>
          </a:prstGeom>
          <a:noFill/>
        </p:spPr>
        <p:txBody>
          <a:bodyPr wrap="square">
            <a:spAutoFit/>
          </a:bodyPr>
          <a:lstStyle/>
          <a:p>
            <a:pPr marL="342900" lvl="0" indent="-342900" algn="just">
              <a:lnSpc>
                <a:spcPct val="115000"/>
              </a:lnSpc>
              <a:buClr>
                <a:schemeClr val="accent4">
                  <a:lumMod val="60000"/>
                  <a:lumOff val="40000"/>
                </a:schemeClr>
              </a:buClr>
              <a:buFont typeface="Wingdings" panose="05000000000000000000" pitchFamily="2" charset="2"/>
              <a:buChar char=""/>
            </a:pPr>
            <a:r>
              <a:rPr lang="en-GB" sz="2000" dirty="0">
                <a:effectLst/>
                <a:latin typeface="Agency FB" panose="020B0503020202020204" pitchFamily="34" charset="0"/>
                <a:ea typeface="Roboto" panose="02000000000000000000" pitchFamily="2" charset="0"/>
              </a:rPr>
              <a:t>Power Query is a powerful tool used to connect many different data sources and transform the data into the shape we want.</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2000" dirty="0">
                <a:effectLst/>
                <a:latin typeface="Agency FB" panose="020B0503020202020204" pitchFamily="34" charset="0"/>
                <a:ea typeface="Roboto" panose="02000000000000000000" pitchFamily="2" charset="0"/>
              </a:rPr>
              <a:t>Power Query is the data connectivity and data preparation technology that enables end users to seamlessly import and reshape data within wide range of Microsoft products including Excel, Power BI, Analysis services and more.</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2000" dirty="0">
                <a:effectLst/>
                <a:latin typeface="Agency FB" panose="020B0503020202020204" pitchFamily="34" charset="0"/>
                <a:ea typeface="Roboto" panose="02000000000000000000" pitchFamily="2" charset="0"/>
              </a:rPr>
              <a:t>Power Query (M) is used to query data sources, clean and load data. Another point, we can say Power Query is a data transformation and data preparation engine. It comes with a graphical interface for getting data from sources and Power Query Editor for applying transformations. Because the engine is available in many products and services, the destination where the data will be stored depends on where Power Query is used. </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2000" dirty="0">
                <a:effectLst/>
                <a:latin typeface="Agency FB" panose="020B0503020202020204" pitchFamily="34" charset="0"/>
                <a:ea typeface="Roboto" panose="02000000000000000000" pitchFamily="2" charset="0"/>
              </a:rPr>
              <a:t>Using Power Query, we can perform the extract, transform and load (ETL) processing of data.</a:t>
            </a:r>
            <a:endParaRPr lang="en-IN" sz="2000" dirty="0">
              <a:effectLst/>
              <a:latin typeface="Agency FB" panose="020B0503020202020204" pitchFamily="34" charset="0"/>
              <a:ea typeface="Arial" panose="020B0604020202020204" pitchFamily="34" charset="0"/>
            </a:endParaRPr>
          </a:p>
        </p:txBody>
      </p:sp>
      <p:pic>
        <p:nvPicPr>
          <p:cNvPr id="16" name="Picture 15">
            <a:extLst>
              <a:ext uri="{FF2B5EF4-FFF2-40B4-BE49-F238E27FC236}">
                <a16:creationId xmlns:a16="http://schemas.microsoft.com/office/drawing/2014/main" id="{C60C0E0B-4E5D-8FAE-961B-A4A3A2443E34}"/>
              </a:ext>
            </a:extLst>
          </p:cNvPr>
          <p:cNvPicPr>
            <a:picLocks noChangeAspect="1"/>
          </p:cNvPicPr>
          <p:nvPr/>
        </p:nvPicPr>
        <p:blipFill>
          <a:blip r:embed="rId4"/>
          <a:stretch>
            <a:fillRect/>
          </a:stretch>
        </p:blipFill>
        <p:spPr>
          <a:xfrm>
            <a:off x="959268" y="4365100"/>
            <a:ext cx="10125499" cy="2222311"/>
          </a:xfrm>
          <a:prstGeom prst="rect">
            <a:avLst/>
          </a:prstGeom>
        </p:spPr>
      </p:pic>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
        <p:nvSpPr>
          <p:cNvPr id="6" name="TextBox 5">
            <a:extLst>
              <a:ext uri="{FF2B5EF4-FFF2-40B4-BE49-F238E27FC236}">
                <a16:creationId xmlns:a16="http://schemas.microsoft.com/office/drawing/2014/main" id="{B4F4FD24-5BCE-02AC-1F2C-71301B61566A}"/>
              </a:ext>
            </a:extLst>
          </p:cNvPr>
          <p:cNvSpPr txBox="1"/>
          <p:nvPr/>
        </p:nvSpPr>
        <p:spPr>
          <a:xfrm>
            <a:off x="1042696" y="741604"/>
            <a:ext cx="6172200" cy="460319"/>
          </a:xfrm>
          <a:prstGeom prst="rect">
            <a:avLst/>
          </a:prstGeom>
          <a:noFill/>
        </p:spPr>
        <p:txBody>
          <a:bodyPr wrap="square">
            <a:spAutoFit/>
          </a:bodyPr>
          <a:lstStyle/>
          <a:p>
            <a:pPr lvl="0" algn="just">
              <a:lnSpc>
                <a:spcPct val="115000"/>
              </a:lnSpc>
            </a:pPr>
            <a:r>
              <a:rPr lang="en-GB" sz="2400" b="1" dirty="0">
                <a:effectLst/>
                <a:latin typeface="FZShuTi" panose="02010601030101010101" pitchFamily="2" charset="-122"/>
                <a:ea typeface="FZShuTi" panose="02010601030101010101" pitchFamily="2" charset="-122"/>
                <a:cs typeface="Roboto" panose="02000000000000000000" pitchFamily="2" charset="0"/>
              </a:rPr>
              <a:t>Q-4. Explain Power Map?</a:t>
            </a:r>
            <a:endParaRPr lang="en-IN" sz="2400" u="none" strike="noStrike" dirty="0">
              <a:solidFill>
                <a:schemeClr val="accent1">
                  <a:lumMod val="20000"/>
                  <a:lumOff val="80000"/>
                </a:schemeClr>
              </a:solidFill>
              <a:effectLst/>
              <a:latin typeface="FZShuTi" panose="02010601030101010101" pitchFamily="2" charset="-122"/>
              <a:ea typeface="FZShuTi" panose="02010601030101010101" pitchFamily="2" charset="-122"/>
            </a:endParaRPr>
          </a:p>
        </p:txBody>
      </p:sp>
      <p:sp>
        <p:nvSpPr>
          <p:cNvPr id="7" name="TextBox 6">
            <a:extLst>
              <a:ext uri="{FF2B5EF4-FFF2-40B4-BE49-F238E27FC236}">
                <a16:creationId xmlns:a16="http://schemas.microsoft.com/office/drawing/2014/main" id="{F6B6D123-2909-8F2C-9812-D298EF59C5F1}"/>
              </a:ext>
            </a:extLst>
          </p:cNvPr>
          <p:cNvSpPr txBox="1"/>
          <p:nvPr/>
        </p:nvSpPr>
        <p:spPr>
          <a:xfrm>
            <a:off x="622818" y="1614799"/>
            <a:ext cx="10349981" cy="3873368"/>
          </a:xfrm>
          <a:prstGeom prst="rect">
            <a:avLst/>
          </a:prstGeom>
          <a:noFill/>
        </p:spPr>
        <p:txBody>
          <a:bodyPr wrap="square">
            <a:spAutoFit/>
          </a:bodyPr>
          <a:lstStyle/>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Excel has limitations in the amount of data it can work with. In contrast, Power BI can handle much larger amounts of data. Also, Unlike Excel, Power BI can be easily used from mobile devices.</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Power BI is a faster processing than Excel. Also Power BI dashboards are more visually appealing, interactive and customizable than those in Excel.</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Power BI is more users friendly and easy to use than excel.</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Excel doesn’t have advanced cross-filtering between graphics; on the other hand, Power BI supports cross-filtering filters between charts.</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In Excel, data is not automatically update but in Power BI, data is automatically updated.</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Difficult to connect separate table in Excel, but it is easy process to connect separate tables in Power BI with the help of data modelling.</a:t>
            </a:r>
            <a:endParaRPr lang="en-IN" sz="18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1800" dirty="0">
                <a:effectLst/>
                <a:latin typeface="Agency FB" panose="020B0503020202020204" pitchFamily="34" charset="0"/>
                <a:ea typeface="Roboto" panose="02000000000000000000" pitchFamily="2" charset="0"/>
              </a:rPr>
              <a:t>Excel is used to organize data, transform it and perform mathematical operations and calculations. On the other hand, Power BI is conceived as a business intelligence and data visualization tool for business.</a:t>
            </a:r>
            <a:endParaRPr lang="en-IN" sz="1800" dirty="0">
              <a:effectLst/>
              <a:latin typeface="Agency FB" panose="020B0503020202020204" pitchFamily="34" charset="0"/>
              <a:ea typeface="Arial" panose="020B0604020202020204" pitchFamily="34" charset="0"/>
            </a:endParaRPr>
          </a:p>
          <a:p>
            <a:pPr>
              <a:buClr>
                <a:schemeClr val="accent4">
                  <a:lumMod val="60000"/>
                  <a:lumOff val="40000"/>
                </a:schemeClr>
              </a:buClr>
            </a:pPr>
            <a:endParaRPr lang="en-IN" sz="1800" b="0" dirty="0">
              <a:effectLst/>
              <a:ea typeface="Arial" panose="020B0604020202020204" pitchFamily="34" charset="0"/>
            </a:endParaRPr>
          </a:p>
        </p:txBody>
      </p:sp>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ight sky with mountains far away on the horizon">
            <a:extLst>
              <a:ext uri="{FF2B5EF4-FFF2-40B4-BE49-F238E27FC236}">
                <a16:creationId xmlns:a16="http://schemas.microsoft.com/office/drawing/2014/main" id="{C0656C21-F2F4-69F7-E29B-FCD026EF7294}"/>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0" y="10"/>
            <a:ext cx="12191980" cy="6857990"/>
          </a:xfrm>
          <a:prstGeom prst="rect">
            <a:avLst/>
          </a:prstGeom>
        </p:spPr>
      </p:pic>
      <p:sp>
        <p:nvSpPr>
          <p:cNvPr id="5" name="TextBox 4">
            <a:extLst>
              <a:ext uri="{FF2B5EF4-FFF2-40B4-BE49-F238E27FC236}">
                <a16:creationId xmlns:a16="http://schemas.microsoft.com/office/drawing/2014/main" id="{97B5802E-4579-CB41-0386-16463E88BD9F}"/>
              </a:ext>
            </a:extLst>
          </p:cNvPr>
          <p:cNvSpPr txBox="1"/>
          <p:nvPr/>
        </p:nvSpPr>
        <p:spPr>
          <a:xfrm>
            <a:off x="1117340" y="1958683"/>
            <a:ext cx="9584871" cy="2169825"/>
          </a:xfrm>
          <a:prstGeom prst="rect">
            <a:avLst/>
          </a:prstGeom>
          <a:noFill/>
        </p:spPr>
        <p:txBody>
          <a:bodyPr wrap="square">
            <a:spAutoFit/>
          </a:bodyPr>
          <a:lstStyle/>
          <a:p>
            <a:pPr marL="342900" lvl="0" indent="-342900" algn="just">
              <a:lnSpc>
                <a:spcPct val="115000"/>
              </a:lnSpc>
              <a:buClr>
                <a:schemeClr val="accent4">
                  <a:lumMod val="60000"/>
                  <a:lumOff val="40000"/>
                </a:schemeClr>
              </a:buClr>
              <a:buFont typeface="Wingdings" panose="05000000000000000000" pitchFamily="2" charset="2"/>
              <a:buChar char=""/>
            </a:pPr>
            <a:r>
              <a:rPr lang="en-GB" sz="2000" dirty="0">
                <a:effectLst/>
                <a:latin typeface="Agency FB" panose="020B0503020202020204" pitchFamily="34" charset="0"/>
                <a:ea typeface="Roboto" panose="02000000000000000000" pitchFamily="2" charset="0"/>
              </a:rPr>
              <a:t>Share point is an important part of how many organizations organize and distribute BI content to users. Over the last year, they have introduced Power BI web part for share point online and an updated reporting service report viewer web part for share point on-premises.</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
            </a:pPr>
            <a:r>
              <a:rPr lang="en-GB" sz="2000" dirty="0">
                <a:effectLst/>
                <a:latin typeface="Agency FB" panose="020B0503020202020204" pitchFamily="34" charset="0"/>
                <a:ea typeface="Roboto" panose="02000000000000000000" pitchFamily="2" charset="0"/>
              </a:rPr>
              <a:t>Customers like the flexibility this gives them to build highly-customized share point experiences using their BI content.</a:t>
            </a:r>
            <a:endParaRPr lang="en-IN" sz="2000" dirty="0">
              <a:effectLst/>
              <a:latin typeface="Agency FB" panose="020B0503020202020204" pitchFamily="34" charset="0"/>
              <a:ea typeface="Arial" panose="020B0604020202020204" pitchFamily="34" charset="0"/>
            </a:endParaRPr>
          </a:p>
          <a:p>
            <a:pPr>
              <a:buClr>
                <a:schemeClr val="accent4">
                  <a:lumMod val="60000"/>
                  <a:lumOff val="40000"/>
                </a:schemeClr>
              </a:buClr>
            </a:pPr>
            <a:endParaRPr lang="en-IN" sz="2000" b="0" dirty="0">
              <a:effectLst/>
              <a:latin typeface="Agency FB" panose="020B0503020202020204" pitchFamily="34" charset="0"/>
              <a:ea typeface="Arial" panose="020B0604020202020204" pitchFamily="34" charset="0"/>
            </a:endParaRPr>
          </a:p>
        </p:txBody>
      </p:sp>
      <p:sp>
        <p:nvSpPr>
          <p:cNvPr id="6" name="TextBox 5">
            <a:extLst>
              <a:ext uri="{FF2B5EF4-FFF2-40B4-BE49-F238E27FC236}">
                <a16:creationId xmlns:a16="http://schemas.microsoft.com/office/drawing/2014/main" id="{5FC394A8-7E6E-80C5-E438-B106AC2B6AF3}"/>
              </a:ext>
            </a:extLst>
          </p:cNvPr>
          <p:cNvSpPr txBox="1"/>
          <p:nvPr/>
        </p:nvSpPr>
        <p:spPr>
          <a:xfrm>
            <a:off x="1117340" y="672048"/>
            <a:ext cx="9584871" cy="1309782"/>
          </a:xfrm>
          <a:prstGeom prst="rect">
            <a:avLst/>
          </a:prstGeom>
          <a:noFill/>
        </p:spPr>
        <p:txBody>
          <a:bodyPr wrap="square">
            <a:spAutoFit/>
          </a:bodyPr>
          <a:lstStyle/>
          <a:p>
            <a:pPr algn="just">
              <a:lnSpc>
                <a:spcPct val="115000"/>
              </a:lnSpc>
            </a:pPr>
            <a:r>
              <a:rPr lang="en-GB" sz="2400" b="1" dirty="0">
                <a:solidFill>
                  <a:schemeClr val="accent5">
                    <a:lumMod val="20000"/>
                    <a:lumOff val="80000"/>
                  </a:schemeClr>
                </a:solidFill>
                <a:effectLst/>
                <a:latin typeface="FZShuTi" panose="02010601030101010101" pitchFamily="2" charset="-122"/>
                <a:ea typeface="FZShuTi" panose="02010601030101010101" pitchFamily="2" charset="-122"/>
                <a:cs typeface="Roboto" panose="02000000000000000000" pitchFamily="2" charset="0"/>
              </a:rPr>
              <a:t>Q-5 How Power BI eliminated the need to host SharePoint Server on premises?</a:t>
            </a:r>
            <a:endParaRPr lang="en-IN" sz="2400" dirty="0">
              <a:solidFill>
                <a:schemeClr val="accent5">
                  <a:lumMod val="20000"/>
                  <a:lumOff val="80000"/>
                </a:schemeClr>
              </a:solidFill>
              <a:effectLst/>
              <a:latin typeface="FZShuTi" panose="02010601030101010101" pitchFamily="2" charset="-122"/>
              <a:ea typeface="FZShuTi" panose="02010601030101010101" pitchFamily="2" charset="-122"/>
            </a:endParaRPr>
          </a:p>
          <a:p>
            <a:pPr lvl="0" algn="just">
              <a:lnSpc>
                <a:spcPct val="115000"/>
              </a:lnSpc>
            </a:pPr>
            <a:endParaRPr lang="en-IN" sz="2400" u="none" strike="noStrike" dirty="0">
              <a:solidFill>
                <a:schemeClr val="accent1">
                  <a:lumMod val="20000"/>
                  <a:lumOff val="80000"/>
                </a:schemeClr>
              </a:solidFill>
              <a:effectLst/>
              <a:latin typeface="FZShuTi" panose="02010601030101010101" pitchFamily="2" charset="-122"/>
              <a:ea typeface="FZShuTi" panose="02010601030101010101" pitchFamily="2" charset="-122"/>
            </a:endParaRPr>
          </a:p>
        </p:txBody>
      </p:sp>
    </p:spTree>
    <p:extLst>
      <p:ext uri="{BB962C8B-B14F-4D97-AF65-F5344CB8AC3E}">
        <p14:creationId xmlns:p14="http://schemas.microsoft.com/office/powerpoint/2010/main" val="2491422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7D4355-0A6B-C70C-1143-116904BBC148}"/>
              </a:ext>
            </a:extLst>
          </p:cNvPr>
          <p:cNvSpPr txBox="1"/>
          <p:nvPr/>
        </p:nvSpPr>
        <p:spPr>
          <a:xfrm>
            <a:off x="846364" y="1864009"/>
            <a:ext cx="9933213" cy="4262705"/>
          </a:xfrm>
          <a:prstGeom prst="rect">
            <a:avLst/>
          </a:prstGeom>
          <a:noFill/>
        </p:spPr>
        <p:txBody>
          <a:bodyPr wrap="square">
            <a:spAutoFit/>
          </a:bodyPr>
          <a:lstStyle/>
          <a:p>
            <a:pPr marL="342900" lvl="0" indent="-342900" algn="just">
              <a:lnSpc>
                <a:spcPct val="115000"/>
              </a:lnSpc>
              <a:buClr>
                <a:schemeClr val="accent4">
                  <a:lumMod val="60000"/>
                  <a:lumOff val="40000"/>
                </a:schemeClr>
              </a:buClr>
              <a:buFont typeface="Wingdings" panose="05000000000000000000" pitchFamily="2" charset="2"/>
              <a:buChar char="Ø"/>
            </a:pPr>
            <a:r>
              <a:rPr lang="en-GB" sz="2000" dirty="0">
                <a:effectLst/>
                <a:latin typeface="Agency FB" panose="020B0503020202020204" pitchFamily="34" charset="0"/>
                <a:ea typeface="Roboto" panose="02000000000000000000" pitchFamily="2" charset="0"/>
              </a:rPr>
              <a:t>Last updated done on September 2022. This release introduces Power BI report server for SQL server 2022. They continue to innovate, create and design to give everyone the ability to achieve more.</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Wingdings" panose="05000000000000000000" pitchFamily="2" charset="2"/>
              <a:buChar char="Ø"/>
            </a:pPr>
            <a:r>
              <a:rPr lang="en-GB" sz="2000" dirty="0">
                <a:effectLst/>
                <a:latin typeface="Agency FB" panose="020B0503020202020204" pitchFamily="34" charset="0"/>
                <a:ea typeface="Roboto" panose="02000000000000000000" pitchFamily="2" charset="0"/>
              </a:rPr>
              <a:t>In this new release of Power BI report server, they have done a lot of work to make sure they are empowering everyone. The release includes,</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Arial" panose="020B0604020202020204" pitchFamily="34" charset="0"/>
              <a:buChar char="•"/>
            </a:pPr>
            <a:r>
              <a:rPr lang="en-GB" sz="2000" dirty="0">
                <a:effectLst/>
                <a:latin typeface="Agency FB" panose="020B0503020202020204" pitchFamily="34" charset="0"/>
                <a:ea typeface="Roboto" panose="02000000000000000000" pitchFamily="2" charset="0"/>
              </a:rPr>
              <a:t>Enhanced Windows Narrator support for the new windows Operating System and windows server.</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Arial" panose="020B0604020202020204" pitchFamily="34" charset="0"/>
              <a:buChar char="•"/>
            </a:pPr>
            <a:r>
              <a:rPr lang="en-GB" sz="2000" dirty="0">
                <a:effectLst/>
                <a:latin typeface="Agency FB" panose="020B0503020202020204" pitchFamily="34" charset="0"/>
                <a:ea typeface="Roboto" panose="02000000000000000000" pitchFamily="2" charset="0"/>
              </a:rPr>
              <a:t>Security Enhancements.</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Arial" panose="020B0604020202020204" pitchFamily="34" charset="0"/>
              <a:buChar char="•"/>
            </a:pPr>
            <a:r>
              <a:rPr lang="en-GB" sz="2000" dirty="0">
                <a:effectLst/>
                <a:latin typeface="Agency FB" panose="020B0503020202020204" pitchFamily="34" charset="0"/>
                <a:ea typeface="Roboto" panose="02000000000000000000" pitchFamily="2" charset="0"/>
              </a:rPr>
              <a:t>Browser performance improvements with angular.</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Arial" panose="020B0604020202020204" pitchFamily="34" charset="0"/>
              <a:buChar char="•"/>
            </a:pPr>
            <a:r>
              <a:rPr lang="en-GB" sz="2000" dirty="0">
                <a:effectLst/>
                <a:latin typeface="Agency FB" panose="020B0503020202020204" pitchFamily="34" charset="0"/>
                <a:ea typeface="Roboto" panose="02000000000000000000" pitchFamily="2" charset="0"/>
              </a:rPr>
              <a:t>Accessibility BUG fixes.</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Arial" panose="020B0604020202020204" pitchFamily="34" charset="0"/>
              <a:buChar char="•"/>
            </a:pPr>
            <a:r>
              <a:rPr lang="en-GB" sz="2000" dirty="0">
                <a:effectLst/>
                <a:latin typeface="Agency FB" panose="020B0503020202020204" pitchFamily="34" charset="0"/>
                <a:ea typeface="Roboto" panose="02000000000000000000" pitchFamily="2" charset="0"/>
              </a:rPr>
              <a:t>Support for SQL server 2022, preview instances report server </a:t>
            </a:r>
            <a:r>
              <a:rPr lang="en-GB" sz="2000" dirty="0" err="1">
                <a:effectLst/>
                <a:latin typeface="Agency FB" panose="020B0503020202020204" pitchFamily="34" charset="0"/>
                <a:ea typeface="Roboto" panose="02000000000000000000" pitchFamily="2" charset="0"/>
              </a:rPr>
              <a:t>catalog</a:t>
            </a:r>
            <a:r>
              <a:rPr lang="en-GB" sz="2000" dirty="0">
                <a:effectLst/>
                <a:latin typeface="Agency FB" panose="020B0503020202020204" pitchFamily="34" charset="0"/>
                <a:ea typeface="Roboto" panose="02000000000000000000" pitchFamily="2" charset="0"/>
              </a:rPr>
              <a:t> and feature updates.</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Arial" panose="020B0604020202020204" pitchFamily="34" charset="0"/>
              <a:buChar char="•"/>
            </a:pPr>
            <a:r>
              <a:rPr lang="en-GB" sz="2000" dirty="0">
                <a:effectLst/>
                <a:latin typeface="Agency FB" panose="020B0503020202020204" pitchFamily="34" charset="0"/>
                <a:ea typeface="Roboto" panose="02000000000000000000" pitchFamily="2" charset="0"/>
              </a:rPr>
              <a:t>Improved the Power BI report server portal to provide more inclusive modern graphical interface</a:t>
            </a:r>
            <a:endParaRPr lang="en-IN" sz="2000" dirty="0">
              <a:effectLst/>
              <a:latin typeface="Agency FB" panose="020B0503020202020204" pitchFamily="34" charset="0"/>
              <a:ea typeface="Arial" panose="020B0604020202020204" pitchFamily="34" charset="0"/>
            </a:endParaRPr>
          </a:p>
          <a:p>
            <a:pPr marL="342900" lvl="0" indent="-342900" algn="just">
              <a:lnSpc>
                <a:spcPct val="115000"/>
              </a:lnSpc>
              <a:buClr>
                <a:schemeClr val="accent4">
                  <a:lumMod val="60000"/>
                  <a:lumOff val="40000"/>
                </a:schemeClr>
              </a:buClr>
              <a:buFont typeface="Arial" panose="020B0604020202020204" pitchFamily="34" charset="0"/>
              <a:buChar char="•"/>
            </a:pPr>
            <a:r>
              <a:rPr lang="en-GB" sz="2000" dirty="0">
                <a:effectLst/>
                <a:latin typeface="Agency FB" panose="020B0503020202020204" pitchFamily="34" charset="0"/>
                <a:ea typeface="Roboto" panose="02000000000000000000" pitchFamily="2" charset="0"/>
              </a:rPr>
              <a:t>Introduced the new paginated report migration tool, which connects to the web from the Power BI report server.</a:t>
            </a:r>
            <a:endParaRPr lang="en-IN" sz="2000" dirty="0">
              <a:effectLst/>
              <a:latin typeface="Agency FB" panose="020B0503020202020204" pitchFamily="34" charset="0"/>
              <a:ea typeface="Arial" panose="020B0604020202020204" pitchFamily="34" charset="0"/>
            </a:endParaRPr>
          </a:p>
          <a:p>
            <a:pPr marL="285750" indent="-285750">
              <a:buClr>
                <a:schemeClr val="accent4">
                  <a:lumMod val="60000"/>
                  <a:lumOff val="40000"/>
                </a:schemeClr>
              </a:buClr>
              <a:buFont typeface="Wingdings" panose="05000000000000000000" pitchFamily="2" charset="2"/>
              <a:buChar char="Ø"/>
            </a:pPr>
            <a:endParaRPr lang="en-IN" sz="1800" b="0" dirty="0">
              <a:effectLst/>
              <a:ea typeface="Arial" panose="020B0604020202020204" pitchFamily="34" charset="0"/>
            </a:endParaRPr>
          </a:p>
        </p:txBody>
      </p:sp>
      <p:sp>
        <p:nvSpPr>
          <p:cNvPr id="5" name="TextBox 4">
            <a:extLst>
              <a:ext uri="{FF2B5EF4-FFF2-40B4-BE49-F238E27FC236}">
                <a16:creationId xmlns:a16="http://schemas.microsoft.com/office/drawing/2014/main" id="{372E6B29-C087-5387-2E39-000E2DD67B09}"/>
              </a:ext>
            </a:extLst>
          </p:cNvPr>
          <p:cNvSpPr txBox="1"/>
          <p:nvPr/>
        </p:nvSpPr>
        <p:spPr>
          <a:xfrm>
            <a:off x="821482" y="802074"/>
            <a:ext cx="9958095" cy="885050"/>
          </a:xfrm>
          <a:prstGeom prst="rect">
            <a:avLst/>
          </a:prstGeom>
          <a:noFill/>
        </p:spPr>
        <p:txBody>
          <a:bodyPr wrap="square">
            <a:spAutoFit/>
          </a:bodyPr>
          <a:lstStyle/>
          <a:p>
            <a:pPr lvl="0" algn="just">
              <a:lnSpc>
                <a:spcPct val="115000"/>
              </a:lnSpc>
            </a:pPr>
            <a:r>
              <a:rPr lang="en-GB" sz="2400" b="1" dirty="0">
                <a:solidFill>
                  <a:schemeClr val="accent3">
                    <a:lumMod val="20000"/>
                    <a:lumOff val="80000"/>
                  </a:schemeClr>
                </a:solidFill>
                <a:effectLst/>
                <a:latin typeface="FZShuTi" panose="02010601030101010101" pitchFamily="2" charset="-122"/>
                <a:ea typeface="FZShuTi" panose="02010601030101010101" pitchFamily="2" charset="-122"/>
                <a:cs typeface="Roboto" panose="02000000000000000000" pitchFamily="2" charset="0"/>
              </a:rPr>
              <a:t>Q-5 Explain the updates done in Power Bi Service(power BI 2.0) as compared to older version?</a:t>
            </a:r>
            <a:endParaRPr lang="en-IN" sz="2400" dirty="0">
              <a:solidFill>
                <a:schemeClr val="accent3">
                  <a:lumMod val="20000"/>
                  <a:lumOff val="80000"/>
                </a:schemeClr>
              </a:solidFill>
              <a:effectLst/>
              <a:latin typeface="FZShuTi" panose="02010601030101010101" pitchFamily="2" charset="-122"/>
              <a:ea typeface="FZShuTi" panose="02010601030101010101" pitchFamily="2" charset="-122"/>
            </a:endParaRPr>
          </a:p>
        </p:txBody>
      </p:sp>
    </p:spTree>
    <p:extLst>
      <p:ext uri="{BB962C8B-B14F-4D97-AF65-F5344CB8AC3E}">
        <p14:creationId xmlns:p14="http://schemas.microsoft.com/office/powerpoint/2010/main" val="2035891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4D2A-A3B9-378B-C6F9-F2B7661B8500}"/>
              </a:ext>
            </a:extLst>
          </p:cNvPr>
          <p:cNvSpPr>
            <a:spLocks noGrp="1"/>
          </p:cNvSpPr>
          <p:nvPr>
            <p:ph type="title"/>
          </p:nvPr>
        </p:nvSpPr>
        <p:spPr>
          <a:xfrm>
            <a:off x="3692397" y="2439458"/>
            <a:ext cx="6880354" cy="1456267"/>
          </a:xfrm>
        </p:spPr>
        <p:txBody>
          <a:bodyPr>
            <a:normAutofit/>
          </a:bodyPr>
          <a:lstStyle/>
          <a:p>
            <a:r>
              <a:rPr lang="en-IN" sz="6000" dirty="0">
                <a:latin typeface="Cascadia Code Light" panose="020B0609020000020004" pitchFamily="49" charset="0"/>
                <a:ea typeface="Cascadia Code Light" panose="020B0609020000020004" pitchFamily="49" charset="0"/>
                <a:cs typeface="Cascadia Code Light" panose="020B0609020000020004" pitchFamily="49" charset="0"/>
              </a:rPr>
              <a:t>Thank you </a:t>
            </a:r>
          </a:p>
        </p:txBody>
      </p:sp>
      <p:pic>
        <p:nvPicPr>
          <p:cNvPr id="5" name="Picture 4" descr="light spots">
            <a:extLst>
              <a:ext uri="{FF2B5EF4-FFF2-40B4-BE49-F238E27FC236}">
                <a16:creationId xmlns:a16="http://schemas.microsoft.com/office/drawing/2014/main" id="{24D371B5-7996-E49D-8096-2346D4E77198}"/>
              </a:ext>
            </a:extLst>
          </p:cNvPr>
          <p:cNvPicPr>
            <a:picLocks noChangeAspect="1"/>
          </p:cNvPicPr>
          <p:nvPr/>
        </p:nvPicPr>
        <p:blipFill rotWithShape="1">
          <a:blip r:embed="rId2">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480040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55</TotalTime>
  <Words>945</Words>
  <Application>Microsoft Office PowerPoint</Application>
  <PresentationFormat>Widescreen</PresentationFormat>
  <Paragraphs>52</Paragraphs>
  <Slides>8</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FZShuTi</vt:lpstr>
      <vt:lpstr>Agency FB</vt:lpstr>
      <vt:lpstr>Arial</vt:lpstr>
      <vt:lpstr>Bahnschrift Light</vt:lpstr>
      <vt:lpstr>Calibri</vt:lpstr>
      <vt:lpstr>Calibri Light</vt:lpstr>
      <vt:lpstr>Cascadia Code Light</vt:lpstr>
      <vt:lpstr>Symbol</vt:lpstr>
      <vt:lpstr>Wingdings</vt:lpstr>
      <vt:lpstr>Celestial</vt:lpstr>
      <vt:lpstr>Power bi</vt:lpstr>
      <vt:lpstr>Q-1 List and explain different Power-Bi products?</vt:lpstr>
      <vt:lpstr>Q-2 What limitations of Excel, Microsoft solved by PowerBi?</vt:lpstr>
      <vt:lpstr>PowerPoint Presentation</vt:lpstr>
      <vt:lpstr>Thank You!</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tapan pal</dc:creator>
  <cp:lastModifiedBy>tapan pal</cp:lastModifiedBy>
  <cp:revision>2</cp:revision>
  <dcterms:created xsi:type="dcterms:W3CDTF">2023-03-28T16:57:36Z</dcterms:created>
  <dcterms:modified xsi:type="dcterms:W3CDTF">2023-03-28T17:52:58Z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