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86" r:id="rId7"/>
    <p:sldId id="262" r:id="rId8"/>
    <p:sldId id="263" r:id="rId9"/>
    <p:sldId id="264" r:id="rId10"/>
    <p:sldId id="278"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215" autoAdjust="0"/>
  </p:normalViewPr>
  <p:slideViewPr>
    <p:cSldViewPr snapToGrid="0">
      <p:cViewPr varScale="1">
        <p:scale>
          <a:sx n="82" d="100"/>
          <a:sy n="82" d="100"/>
        </p:scale>
        <p:origin x="720" y="77"/>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3/4/2023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705600" y="1041400"/>
            <a:ext cx="5486400" cy="2387600"/>
          </a:xfrm>
        </p:spPr>
        <p:txBody>
          <a:bodyPr/>
          <a:lstStyle/>
          <a:p>
            <a:r>
              <a:rPr lang="en-US" dirty="0"/>
              <a:t>POWER BI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705600" y="3332908"/>
            <a:ext cx="5486400" cy="1655762"/>
          </a:xfrm>
        </p:spPr>
        <p:txBody>
          <a:bodyPr>
            <a:normAutofit/>
          </a:bodyPr>
          <a:lstStyle/>
          <a:p>
            <a:r>
              <a:rPr lang="en-US" sz="2000" dirty="0"/>
              <a:t>Assignment-1</a:t>
            </a:r>
          </a:p>
        </p:txBody>
      </p:sp>
      <p:pic>
        <p:nvPicPr>
          <p:cNvPr id="1026" name="Picture 2" descr="Microsoft Power BI | Logopedia | Fandom">
            <a:extLst>
              <a:ext uri="{FF2B5EF4-FFF2-40B4-BE49-F238E27FC236}">
                <a16:creationId xmlns:a16="http://schemas.microsoft.com/office/drawing/2014/main" id="{F8395821-CCAC-0695-9052-03CF362FB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293" y="2045119"/>
            <a:ext cx="1881195" cy="197637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E20F60-8239-071B-253B-1B1235302A88}"/>
              </a:ext>
            </a:extLst>
          </p:cNvPr>
          <p:cNvPicPr>
            <a:picLocks noChangeAspect="1"/>
          </p:cNvPicPr>
          <p:nvPr/>
        </p:nvPicPr>
        <p:blipFill>
          <a:blip r:embed="rId3"/>
          <a:stretch>
            <a:fillRect/>
          </a:stretch>
        </p:blipFill>
        <p:spPr>
          <a:xfrm>
            <a:off x="4811026" y="2045119"/>
            <a:ext cx="1739064" cy="1976373"/>
          </a:xfrm>
          <a:prstGeom prst="rect">
            <a:avLst/>
          </a:prstGeom>
        </p:spPr>
      </p:pic>
    </p:spTree>
    <p:extLst>
      <p:ext uri="{BB962C8B-B14F-4D97-AF65-F5344CB8AC3E}">
        <p14:creationId xmlns:p14="http://schemas.microsoft.com/office/powerpoint/2010/main" val="164242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xit" presetSubtype="32" fill="hold" nodeType="clickEffect">
                                  <p:stCondLst>
                                    <p:cond delay="0"/>
                                  </p:stCondLst>
                                  <p:childTnLst>
                                    <p:animEffect transition="out" filter="circle(out)">
                                      <p:cBhvr>
                                        <p:cTn id="16" dur="2000"/>
                                        <p:tgtEl>
                                          <p:spTgt spid="3"/>
                                        </p:tgtEl>
                                      </p:cBhvr>
                                    </p:animEffect>
                                    <p:set>
                                      <p:cBhvr>
                                        <p:cTn id="17"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2098036" y="804588"/>
            <a:ext cx="9778965" cy="818261"/>
          </a:xfrm>
        </p:spPr>
        <p:txBody>
          <a:bodyPr>
            <a:normAutofit fontScale="90000"/>
          </a:bodyPr>
          <a:lstStyle/>
          <a:p>
            <a:r>
              <a:rPr lang="en-US" sz="3200" dirty="0">
                <a:effectLst/>
                <a:latin typeface="FZShuTi" panose="02010601030101010101" pitchFamily="2" charset="-122"/>
                <a:ea typeface="FZShuTi" panose="02010601030101010101" pitchFamily="2" charset="-122"/>
                <a:cs typeface="Cascadia Mono Light" panose="020B0609020000020004" pitchFamily="49" charset="0"/>
              </a:rPr>
              <a:t>1. </a:t>
            </a:r>
            <a:r>
              <a:rPr lang="en-GB" sz="3200" b="1" dirty="0">
                <a:effectLst/>
                <a:latin typeface="FZShuTi" panose="02010601030101010101" pitchFamily="2" charset="-122"/>
                <a:ea typeface="FZShuTi" panose="02010601030101010101" pitchFamily="2" charset="-122"/>
              </a:rPr>
              <a:t>What do you mean by BI? Explain</a:t>
            </a:r>
            <a:r>
              <a:rPr lang="en-GB" sz="3200" dirty="0">
                <a:effectLst/>
                <a:latin typeface="FZShuTi" panose="02010601030101010101" pitchFamily="2" charset="-122"/>
                <a:ea typeface="FZShuTi" panose="02010601030101010101" pitchFamily="2" charset="-122"/>
              </a:rPr>
              <a:t>.</a:t>
            </a:r>
            <a:br>
              <a:rPr lang="en-IN" sz="1800" dirty="0">
                <a:effectLst/>
                <a:latin typeface="Arial" panose="020B0604020202020204" pitchFamily="34" charset="0"/>
                <a:ea typeface="Arial" panose="020B0604020202020204" pitchFamily="34" charset="0"/>
              </a:rPr>
            </a:br>
            <a:endParaRPr lang="en-ZA" sz="3200" dirty="0">
              <a:latin typeface="FZShuTi" panose="02010601030101010101" pitchFamily="2" charset="-122"/>
              <a:ea typeface="FZShuTi" panose="02010601030101010101" pitchFamily="2" charset="-122"/>
              <a:cs typeface="Cascadia Mono Light" panose="020B0609020000020004" pitchFamily="49" charset="0"/>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417695" y="1688164"/>
            <a:ext cx="6400800" cy="1461436"/>
          </a:xfrm>
        </p:spPr>
        <p:txBody>
          <a:bodyPr>
            <a:normAutofit/>
          </a:bodyPr>
          <a:lstStyle/>
          <a:p>
            <a:pPr marL="342900" lvl="0" indent="-342900" algn="just">
              <a:buFont typeface="Symbol" panose="05050102010706020507" pitchFamily="18" charset="2"/>
              <a:buChar char=""/>
            </a:pPr>
            <a:r>
              <a:rPr lang="en-US" sz="1800" dirty="0">
                <a:effectLst/>
                <a:ea typeface="Calibri" panose="020F0502020204030204" pitchFamily="34" charset="0"/>
                <a:cs typeface="Segoe UI Light" panose="020B0502040204020203" pitchFamily="34" charset="0"/>
              </a:rPr>
              <a:t>Business Intelligence is the process by which enterprises use strategies and technologies for analyzing current and historical data.</a:t>
            </a:r>
            <a:endParaRPr lang="en-IN" sz="1800" dirty="0">
              <a:effectLst/>
              <a:ea typeface="Calibri" panose="020F0502020204030204" pitchFamily="34" charset="0"/>
              <a:cs typeface="Segoe UI Light" panose="020B0502040204020203" pitchFamily="34" charset="0"/>
            </a:endParaRPr>
          </a:p>
          <a:p>
            <a:endParaRPr lang="en-US" dirty="0"/>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
        <p:nvSpPr>
          <p:cNvPr id="4" name="Subtitle 2">
            <a:extLst>
              <a:ext uri="{FF2B5EF4-FFF2-40B4-BE49-F238E27FC236}">
                <a16:creationId xmlns:a16="http://schemas.microsoft.com/office/drawing/2014/main" id="{C6E8F904-464C-9DDD-DBAD-94137F510488}"/>
              </a:ext>
            </a:extLst>
          </p:cNvPr>
          <p:cNvSpPr txBox="1">
            <a:spLocks/>
          </p:cNvSpPr>
          <p:nvPr/>
        </p:nvSpPr>
        <p:spPr>
          <a:xfrm>
            <a:off x="4417695" y="3429000"/>
            <a:ext cx="6400800" cy="1461436"/>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ts val="2800"/>
              </a:lnSpc>
              <a:spcBef>
                <a:spcPts val="0"/>
              </a:spcBef>
              <a:buFont typeface="Arial" panose="020B0604020202020204" pitchFamily="34" charset="0"/>
              <a:buNone/>
              <a:defRPr sz="1800"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buFont typeface="Symbol" panose="05050102010706020507" pitchFamily="18" charset="2"/>
              <a:buChar char=""/>
            </a:pPr>
            <a:r>
              <a:rPr lang="en-US" sz="7200" dirty="0">
                <a:effectLst/>
                <a:ea typeface="Calibri" panose="020F0502020204030204" pitchFamily="34" charset="0"/>
                <a:cs typeface="Times New Roman" panose="02020603050405020304" pitchFamily="18" charset="0"/>
              </a:rPr>
              <a:t>BI systems combine data gathering, data storage and knowledge management with data analysis to evaluate and transform complex data into meaningful, actionable information, which can be used to support more effective strategic, tactical and operational insights and decision-making.  </a:t>
            </a:r>
            <a:endParaRPr lang="en-IN" sz="72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650259" y="1078012"/>
            <a:ext cx="7571816" cy="803129"/>
          </a:xfrm>
        </p:spPr>
        <p:txBody>
          <a:bodyPr>
            <a:noAutofit/>
          </a:bodyPr>
          <a:lstStyle/>
          <a:p>
            <a:r>
              <a:rPr lang="en-GB" sz="2800" b="1" dirty="0">
                <a:effectLst/>
                <a:latin typeface="FZShuTi" panose="02010601030101010101" pitchFamily="2" charset="-122"/>
                <a:ea typeface="FZShuTi" panose="02010601030101010101" pitchFamily="2" charset="-122"/>
              </a:rPr>
              <a:t>2. How Power-BI helps in BI, and how does it help Analysts? Explain</a:t>
            </a:r>
            <a:r>
              <a:rPr lang="en-GB" sz="2800" dirty="0">
                <a:effectLst/>
                <a:latin typeface="FZShuTi" panose="02010601030101010101" pitchFamily="2" charset="-122"/>
                <a:ea typeface="FZShuTi" panose="02010601030101010101" pitchFamily="2" charset="-122"/>
              </a:rPr>
              <a:t>.</a:t>
            </a:r>
            <a:br>
              <a:rPr lang="en-IN" sz="2400" dirty="0">
                <a:effectLst/>
                <a:latin typeface="Arial" panose="020B0604020202020204" pitchFamily="34" charset="0"/>
                <a:ea typeface="Arial" panose="020B0604020202020204" pitchFamily="34" charset="0"/>
              </a:rPr>
            </a:br>
            <a:endParaRPr lang="en-US" sz="2400" dirty="0"/>
          </a:p>
        </p:txBody>
      </p:sp>
      <p:sp>
        <p:nvSpPr>
          <p:cNvPr id="17" name="Text Placeholder 16">
            <a:extLst>
              <a:ext uri="{FF2B5EF4-FFF2-40B4-BE49-F238E27FC236}">
                <a16:creationId xmlns:a16="http://schemas.microsoft.com/office/drawing/2014/main" id="{D3928F89-1741-4079-8DFF-2009EF9B9931}"/>
              </a:ext>
            </a:extLst>
          </p:cNvPr>
          <p:cNvSpPr>
            <a:spLocks noGrp="1"/>
          </p:cNvSpPr>
          <p:nvPr>
            <p:ph type="body" sz="quarter" idx="13"/>
          </p:nvPr>
        </p:nvSpPr>
        <p:spPr>
          <a:xfrm>
            <a:off x="4480558" y="2151171"/>
            <a:ext cx="7220029" cy="1346073"/>
          </a:xfrm>
        </p:spPr>
        <p:txBody>
          <a:bodyPr>
            <a:noAutofit/>
          </a:bodyPr>
          <a:lstStyle/>
          <a:p>
            <a:pPr marL="342900" lvl="0" indent="-342900" algn="just">
              <a:lnSpc>
                <a:spcPct val="115000"/>
              </a:lnSpc>
              <a:buFont typeface="Symbol" panose="05050102010706020507" pitchFamily="18" charset="2"/>
              <a:buChar char=""/>
            </a:pPr>
            <a:r>
              <a:rPr lang="en-GB" sz="1800" dirty="0">
                <a:effectLst/>
                <a:ea typeface="Arial" panose="020B0604020202020204" pitchFamily="34" charset="0"/>
              </a:rPr>
              <a:t>Power-BI is a BI and data visualization tool that connects various source of data, clean it up and transform it into a data model for clear data visualization (graphs, charts etc.) and share it with other users within your organization</a:t>
            </a:r>
            <a:r>
              <a:rPr lang="en-GB" sz="1200" dirty="0">
                <a:effectLst/>
                <a:ea typeface="Arial" panose="020B0604020202020204" pitchFamily="34" charset="0"/>
              </a:rPr>
              <a:t>.</a:t>
            </a:r>
            <a:endParaRPr lang="en-IN" sz="1200" dirty="0">
              <a:effectLst/>
              <a:ea typeface="Arial" panose="020B0604020202020204" pitchFamily="34" charset="0"/>
            </a:endParaRPr>
          </a:p>
        </p:txBody>
      </p:sp>
      <p:sp>
        <p:nvSpPr>
          <p:cNvPr id="5" name="Text Placeholder 4">
            <a:extLst>
              <a:ext uri="{FF2B5EF4-FFF2-40B4-BE49-F238E27FC236}">
                <a16:creationId xmlns:a16="http://schemas.microsoft.com/office/drawing/2014/main" id="{1A129DD3-8F5E-43F6-9716-7C33D00A50F8}"/>
              </a:ext>
            </a:extLst>
          </p:cNvPr>
          <p:cNvSpPr>
            <a:spLocks noGrp="1"/>
          </p:cNvSpPr>
          <p:nvPr>
            <p:ph type="body" sz="quarter" idx="16"/>
          </p:nvPr>
        </p:nvSpPr>
        <p:spPr>
          <a:xfrm>
            <a:off x="4480558" y="3585922"/>
            <a:ext cx="7220027" cy="1060722"/>
          </a:xfrm>
        </p:spPr>
        <p:txBody>
          <a:bodyPr>
            <a:noAutofit/>
          </a:bodyPr>
          <a:lstStyle/>
          <a:p>
            <a:pPr marL="342900" lvl="0" indent="-342900" algn="just">
              <a:lnSpc>
                <a:spcPct val="115000"/>
              </a:lnSpc>
              <a:buFont typeface="Symbol" panose="05050102010706020507" pitchFamily="18" charset="2"/>
              <a:buChar char=""/>
            </a:pPr>
            <a:r>
              <a:rPr lang="en-GB" sz="1800" dirty="0">
                <a:effectLst/>
                <a:ea typeface="Arial" panose="020B0604020202020204" pitchFamily="34" charset="0"/>
              </a:rPr>
              <a:t>One of the main strengths of Power-BI is its intuitive user interface that allows both technical and non-technical analysts to build data visualizations and analyses efficiently.</a:t>
            </a:r>
            <a:endParaRPr lang="en-IN" sz="1800" dirty="0">
              <a:effectLst/>
              <a:ea typeface="Arial" panose="020B0604020202020204" pitchFamily="34" charset="0"/>
            </a:endParaRP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3</a:t>
            </a:fld>
            <a:endParaRPr lang="en-US" dirty="0"/>
          </a:p>
        </p:txBody>
      </p:sp>
      <p:sp>
        <p:nvSpPr>
          <p:cNvPr id="24" name="Text Placeholder 4">
            <a:extLst>
              <a:ext uri="{FF2B5EF4-FFF2-40B4-BE49-F238E27FC236}">
                <a16:creationId xmlns:a16="http://schemas.microsoft.com/office/drawing/2014/main" id="{D120F979-3B57-3E62-5E38-F8D9A6CA5EE0}"/>
              </a:ext>
            </a:extLst>
          </p:cNvPr>
          <p:cNvSpPr txBox="1">
            <a:spLocks/>
          </p:cNvSpPr>
          <p:nvPr/>
        </p:nvSpPr>
        <p:spPr>
          <a:xfrm>
            <a:off x="4480558" y="4735321"/>
            <a:ext cx="7220026" cy="1712131"/>
          </a:xfrm>
          <a:prstGeom prst="rect">
            <a:avLst/>
          </a:prstGeom>
        </p:spPr>
        <p:txBody>
          <a:bodyPr vert="horz" lIns="91440" tIns="45720" rIns="91440" bIns="45720" rtlCol="0">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Symbol" panose="05050102010706020507" pitchFamily="18" charset="2"/>
              <a:buChar char=""/>
            </a:pPr>
            <a:r>
              <a:rPr lang="en-GB" sz="1800" dirty="0">
                <a:effectLst/>
                <a:ea typeface="Arial" panose="020B0604020202020204" pitchFamily="34" charset="0"/>
              </a:rPr>
              <a:t>Power-BI comes with many reporting features for users to create well-designed interactive dashboards, where data is obtained from multiple sources and presented visually in charts and graphs to give a sense of the company’s processes and strategies.</a:t>
            </a:r>
            <a:endParaRPr lang="en-IN" sz="1800" dirty="0">
              <a:effectLst/>
              <a:ea typeface="Arial" panose="020B0604020202020204" pitchFamily="34" charset="0"/>
            </a:endParaRPr>
          </a:p>
        </p:txBody>
      </p:sp>
    </p:spTree>
    <p:extLst>
      <p:ext uri="{BB962C8B-B14F-4D97-AF65-F5344CB8AC3E}">
        <p14:creationId xmlns:p14="http://schemas.microsoft.com/office/powerpoint/2010/main" val="141878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038568" y="2104212"/>
            <a:ext cx="7084727" cy="1188720"/>
          </a:xfrm>
        </p:spPr>
        <p:txBody>
          <a:bodyPr vert="horz" lIns="91440" tIns="45720" rIns="91440" bIns="45720" rtlCol="0" anchor="t">
            <a:noAutofit/>
          </a:bodyPr>
          <a:lstStyle/>
          <a:p>
            <a:pPr marL="342900" lvl="0" indent="-342900" algn="just">
              <a:lnSpc>
                <a:spcPct val="115000"/>
              </a:lnSpc>
              <a:buFont typeface="Symbol" panose="05050102010706020507" pitchFamily="18" charset="2"/>
              <a:buChar char=""/>
            </a:pPr>
            <a:r>
              <a:rPr lang="en-GB" sz="1800" dirty="0">
                <a:effectLst/>
                <a:ea typeface="Arial" panose="020B0604020202020204" pitchFamily="34" charset="0"/>
              </a:rPr>
              <a:t>Descriptive Analytics is the examination of data or content describes the use of a range of historic data to draw comparisons.</a:t>
            </a:r>
            <a:endParaRPr lang="en-IN" sz="1800" dirty="0">
              <a:effectLst/>
              <a:ea typeface="Arial" panose="020B0604020202020204" pitchFamily="34" charset="0"/>
            </a:endParaRPr>
          </a:p>
        </p:txBody>
      </p:sp>
      <p:sp>
        <p:nvSpPr>
          <p:cNvPr id="65" name="Text Placeholder 64">
            <a:extLst>
              <a:ext uri="{FF2B5EF4-FFF2-40B4-BE49-F238E27FC236}">
                <a16:creationId xmlns:a16="http://schemas.microsoft.com/office/drawing/2014/main" id="{3965A28E-5CC3-459C-83AA-167F9F4CE00C}"/>
              </a:ext>
            </a:extLst>
          </p:cNvPr>
          <p:cNvSpPr>
            <a:spLocks noGrp="1"/>
          </p:cNvSpPr>
          <p:nvPr>
            <p:ph type="body" sz="quarter" idx="14"/>
          </p:nvPr>
        </p:nvSpPr>
        <p:spPr>
          <a:xfrm>
            <a:off x="4038568" y="3557270"/>
            <a:ext cx="7084726" cy="1245571"/>
          </a:xfrm>
        </p:spPr>
        <p:txBody>
          <a:bodyPr>
            <a:noAutofit/>
          </a:bodyPr>
          <a:lstStyle/>
          <a:p>
            <a:pPr marL="342900" lvl="0" indent="-342900" algn="just">
              <a:lnSpc>
                <a:spcPct val="115000"/>
              </a:lnSpc>
              <a:buFont typeface="Symbol" panose="05050102010706020507" pitchFamily="18" charset="2"/>
              <a:buChar char=""/>
            </a:pPr>
            <a:r>
              <a:rPr lang="en-GB" sz="1800" dirty="0">
                <a:effectLst/>
                <a:ea typeface="Arial" panose="020B0604020202020204" pitchFamily="34" charset="0"/>
              </a:rPr>
              <a:t>It is the type of analysis of data that helps describe , show or summarize data points in a constructive way such that patterns might emerge that fulfil every condition of  the of the data.</a:t>
            </a:r>
            <a:endParaRPr lang="en-IN" sz="1800" dirty="0">
              <a:effectLst/>
              <a:ea typeface="Arial" panose="020B0604020202020204" pitchFamily="34" charset="0"/>
            </a:endParaRP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10" name="Title 1">
            <a:extLst>
              <a:ext uri="{FF2B5EF4-FFF2-40B4-BE49-F238E27FC236}">
                <a16:creationId xmlns:a16="http://schemas.microsoft.com/office/drawing/2014/main" id="{EE2FC011-2330-399D-5FFD-D3ED7527B8B4}"/>
              </a:ext>
            </a:extLst>
          </p:cNvPr>
          <p:cNvSpPr>
            <a:spLocks noGrp="1"/>
          </p:cNvSpPr>
          <p:nvPr>
            <p:ph type="title"/>
          </p:nvPr>
        </p:nvSpPr>
        <p:spPr>
          <a:xfrm>
            <a:off x="2797244" y="909899"/>
            <a:ext cx="7951623" cy="709258"/>
          </a:xfrm>
        </p:spPr>
        <p:txBody>
          <a:bodyPr>
            <a:noAutofit/>
          </a:bodyPr>
          <a:lstStyle/>
          <a:p>
            <a:r>
              <a:rPr lang="en-GB" sz="2800" b="1" dirty="0">
                <a:effectLst/>
                <a:latin typeface="FZShuTi" panose="02010601030101010101" pitchFamily="2" charset="-122"/>
                <a:ea typeface="FZShuTi" panose="02010601030101010101" pitchFamily="2" charset="-122"/>
              </a:rPr>
              <a:t>3. Explain Descriptive Analytics?</a:t>
            </a:r>
            <a:br>
              <a:rPr lang="en-IN" sz="1800" dirty="0">
                <a:effectLst/>
                <a:latin typeface="Arial" panose="020B0604020202020204" pitchFamily="34" charset="0"/>
                <a:ea typeface="Arial" panose="020B0604020202020204" pitchFamily="34" charset="0"/>
              </a:rPr>
            </a:br>
            <a:br>
              <a:rPr lang="en-IN" sz="2400" dirty="0">
                <a:effectLst/>
                <a:latin typeface="Arial" panose="020B0604020202020204" pitchFamily="34" charset="0"/>
                <a:ea typeface="Arial" panose="020B0604020202020204" pitchFamily="34" charset="0"/>
              </a:rPr>
            </a:br>
            <a:endParaRPr lang="en-US" sz="2400" dirty="0"/>
          </a:p>
        </p:txBody>
      </p:sp>
      <p:sp>
        <p:nvSpPr>
          <p:cNvPr id="13" name="Text Placeholder 64">
            <a:extLst>
              <a:ext uri="{FF2B5EF4-FFF2-40B4-BE49-F238E27FC236}">
                <a16:creationId xmlns:a16="http://schemas.microsoft.com/office/drawing/2014/main" id="{BB13022E-1E31-248C-E8B6-4C7A84AA2436}"/>
              </a:ext>
            </a:extLst>
          </p:cNvPr>
          <p:cNvSpPr txBox="1">
            <a:spLocks/>
          </p:cNvSpPr>
          <p:nvPr/>
        </p:nvSpPr>
        <p:spPr>
          <a:xfrm>
            <a:off x="4169198" y="5067179"/>
            <a:ext cx="7084726" cy="1245571"/>
          </a:xfrm>
          <a:prstGeom prst="rect">
            <a:avLst/>
          </a:prstGeom>
        </p:spPr>
        <p:txBody>
          <a:bodyPr vert="horz" lIns="91440" tIns="45720" rIns="91440" bIns="45720" rtlCol="0">
            <a:noAutofit/>
          </a:bodyPr>
          <a:lstStyle>
            <a:lvl1pPr marL="0" indent="0" algn="l" defTabSz="914400" rtl="0" eaLnBrk="1" latinLnBrk="0" hangingPunct="1">
              <a:lnSpc>
                <a:spcPts val="1800"/>
              </a:lnSpc>
              <a:spcBef>
                <a:spcPts val="0"/>
              </a:spcBef>
              <a:buFont typeface="Arial" panose="020B0604020202020204" pitchFamily="34" charset="0"/>
              <a:buNone/>
              <a:defRPr sz="14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Symbol" panose="05050102010706020507" pitchFamily="18" charset="2"/>
              <a:buChar char=""/>
            </a:pPr>
            <a:r>
              <a:rPr lang="en-GB" sz="1800" dirty="0">
                <a:effectLst/>
                <a:ea typeface="Arial" panose="020B0604020202020204" pitchFamily="34" charset="0"/>
              </a:rPr>
              <a:t>It is the process of using current and historical data to identify trends and relationships.</a:t>
            </a:r>
            <a:endParaRPr lang="en-IN" sz="1800" dirty="0">
              <a:effectLst/>
              <a:ea typeface="Arial" panose="020B0604020202020204" pitchFamily="34" charset="0"/>
            </a:endParaRP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566928"/>
          </a:xfrm>
        </p:spPr>
        <p:txBody>
          <a:bodyPr>
            <a:normAutofit fontScale="90000"/>
          </a:bodyPr>
          <a:lstStyle/>
          <a:p>
            <a:pPr lvl="0" algn="just">
              <a:lnSpc>
                <a:spcPct val="115000"/>
              </a:lnSpc>
              <a:buSzPts val="1400"/>
            </a:pPr>
            <a:r>
              <a:rPr lang="en-GB" sz="2800" b="1" dirty="0">
                <a:effectLst/>
                <a:latin typeface="FZShuTi" panose="02010601030101010101" pitchFamily="2" charset="-122"/>
                <a:ea typeface="FZShuTi" panose="02010601030101010101" pitchFamily="2" charset="-122"/>
              </a:rPr>
              <a:t>Q-4 Explain Predictive Analytics?</a:t>
            </a:r>
            <a:endParaRPr lang="en-IN" sz="2800" dirty="0">
              <a:effectLst/>
              <a:latin typeface="FZShuTi" panose="02010601030101010101" pitchFamily="2" charset="-122"/>
              <a:ea typeface="FZShuTi" panose="02010601030101010101" pitchFamily="2" charset="-122"/>
            </a:endParaRP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399" y="1805704"/>
            <a:ext cx="6046235" cy="1143001"/>
          </a:xfrm>
        </p:spPr>
        <p:txBody>
          <a:bodyPr vert="horz" lIns="91440" tIns="45720" rIns="91440" bIns="45720" rtlCol="0" anchor="t">
            <a:normAutofit/>
          </a:bodyPr>
          <a:lstStyle/>
          <a:p>
            <a:pPr marL="342900" lvl="0" indent="-342900" algn="just">
              <a:lnSpc>
                <a:spcPct val="115000"/>
              </a:lnSpc>
              <a:buFont typeface="Symbol" panose="05050102010706020507" pitchFamily="18" charset="2"/>
              <a:buChar char=""/>
            </a:pPr>
            <a:r>
              <a:rPr lang="en-GB" sz="1800" dirty="0">
                <a:solidFill>
                  <a:schemeClr val="accent4">
                    <a:lumMod val="50000"/>
                  </a:schemeClr>
                </a:solidFill>
                <a:effectLst/>
                <a:ea typeface="Arial" panose="020B0604020202020204" pitchFamily="34" charset="0"/>
              </a:rPr>
              <a:t>Predictive Analytics refers to using historical data, Machine Learning and Artificial Intelligence to predict what will happen in the future.</a:t>
            </a:r>
            <a:endParaRPr lang="en-IN" sz="1800" dirty="0">
              <a:solidFill>
                <a:schemeClr val="accent4">
                  <a:lumMod val="50000"/>
                </a:schemeClr>
              </a:solidFill>
              <a:effectLst/>
              <a:ea typeface="Arial" panose="020B0604020202020204" pitchFamily="34" charset="0"/>
            </a:endParaRPr>
          </a:p>
        </p:txBody>
      </p:sp>
      <p:sp>
        <p:nvSpPr>
          <p:cNvPr id="22" name="Text Placeholder 21">
            <a:extLst>
              <a:ext uri="{FF2B5EF4-FFF2-40B4-BE49-F238E27FC236}">
                <a16:creationId xmlns:a16="http://schemas.microsoft.com/office/drawing/2014/main" id="{90EE4EC2-315F-4BCE-91FD-64A3D3AF94D2}"/>
              </a:ext>
            </a:extLst>
          </p:cNvPr>
          <p:cNvSpPr>
            <a:spLocks noGrp="1"/>
          </p:cNvSpPr>
          <p:nvPr>
            <p:ph type="body" sz="quarter" idx="14"/>
          </p:nvPr>
        </p:nvSpPr>
        <p:spPr>
          <a:xfrm>
            <a:off x="914399" y="3291370"/>
            <a:ext cx="6046236" cy="1188720"/>
          </a:xfrm>
        </p:spPr>
        <p:txBody>
          <a:bodyPr>
            <a:normAutofit fontScale="92500" lnSpcReduction="10000"/>
          </a:bodyPr>
          <a:lstStyle/>
          <a:p>
            <a:pPr marL="342900" lvl="0" indent="-342900" algn="just">
              <a:lnSpc>
                <a:spcPct val="115000"/>
              </a:lnSpc>
              <a:buFont typeface="Symbol" panose="05050102010706020507" pitchFamily="18" charset="2"/>
              <a:buChar char=""/>
            </a:pPr>
            <a:r>
              <a:rPr lang="en-GB" sz="1800" dirty="0">
                <a:solidFill>
                  <a:schemeClr val="accent4">
                    <a:lumMod val="50000"/>
                  </a:schemeClr>
                </a:solidFill>
                <a:effectLst/>
                <a:ea typeface="Arial" panose="020B0604020202020204" pitchFamily="34" charset="0"/>
              </a:rPr>
              <a:t>Encompasses a variety of statistical techniques from data mining, predictive modelling and Machine Learning that analyse current and historical facts to make predictions about future or unknown events.</a:t>
            </a:r>
            <a:endParaRPr lang="en-IN" sz="1800" dirty="0">
              <a:solidFill>
                <a:schemeClr val="accent4">
                  <a:lumMod val="50000"/>
                </a:schemeClr>
              </a:solidFill>
              <a:effectLst/>
              <a:ea typeface="Arial" panose="020B0604020202020204" pitchFamily="34" charset="0"/>
            </a:endParaRPr>
          </a:p>
        </p:txBody>
      </p:sp>
      <p:sp>
        <p:nvSpPr>
          <p:cNvPr id="25" name="Text Placeholder 24">
            <a:extLst>
              <a:ext uri="{FF2B5EF4-FFF2-40B4-BE49-F238E27FC236}">
                <a16:creationId xmlns:a16="http://schemas.microsoft.com/office/drawing/2014/main" id="{A8113FBA-9114-48D1-A189-9A1B7ABCF38A}"/>
              </a:ext>
            </a:extLst>
          </p:cNvPr>
          <p:cNvSpPr>
            <a:spLocks noGrp="1"/>
          </p:cNvSpPr>
          <p:nvPr>
            <p:ph type="body" sz="quarter" idx="17"/>
          </p:nvPr>
        </p:nvSpPr>
        <p:spPr>
          <a:xfrm>
            <a:off x="914399" y="4955486"/>
            <a:ext cx="6046235" cy="1143000"/>
          </a:xfrm>
        </p:spPr>
        <p:txBody>
          <a:bodyPr>
            <a:normAutofit fontScale="25000" lnSpcReduction="20000"/>
          </a:bodyPr>
          <a:lstStyle/>
          <a:p>
            <a:pPr marL="342900" lvl="0" indent="-342900" algn="just">
              <a:lnSpc>
                <a:spcPct val="115000"/>
              </a:lnSpc>
              <a:buFont typeface="Symbol" panose="05050102010706020507" pitchFamily="18" charset="2"/>
              <a:buChar char=""/>
            </a:pPr>
            <a:r>
              <a:rPr lang="en-GB" sz="7200" dirty="0">
                <a:solidFill>
                  <a:schemeClr val="accent4">
                    <a:lumMod val="50000"/>
                  </a:schemeClr>
                </a:solidFill>
                <a:effectLst/>
                <a:ea typeface="Arial" panose="020B0604020202020204" pitchFamily="34" charset="0"/>
              </a:rPr>
              <a:t>That predictive model is then used on current data to predict what will happen next or to suggest actions to take for optimal outcomes.</a:t>
            </a:r>
            <a:endParaRPr lang="en-IN" sz="7200" dirty="0">
              <a:solidFill>
                <a:schemeClr val="accent4">
                  <a:lumMod val="50000"/>
                </a:schemeClr>
              </a:solidFill>
              <a:effectLst/>
              <a:ea typeface="Arial" panose="020B0604020202020204" pitchFamily="34" charset="0"/>
            </a:endParaRPr>
          </a:p>
          <a:p>
            <a:endParaRPr lang="en-US" dirty="0"/>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876704"/>
          </a:xfrm>
        </p:spPr>
        <p:txBody>
          <a:bodyPr>
            <a:normAutofit fontScale="90000"/>
          </a:bodyPr>
          <a:lstStyle/>
          <a:p>
            <a:pPr lvl="0" algn="just">
              <a:lnSpc>
                <a:spcPct val="115000"/>
              </a:lnSpc>
              <a:buSzPts val="1400"/>
            </a:pPr>
            <a:r>
              <a:rPr lang="en-GB" sz="2800" b="1" dirty="0">
                <a:effectLst/>
                <a:latin typeface="FZShuTi" panose="02010601030101010101" pitchFamily="2" charset="-122"/>
                <a:ea typeface="FZShuTi" panose="02010601030101010101" pitchFamily="2" charset="-122"/>
              </a:rPr>
              <a:t>Q-5 Explain Perspective Analytics?</a:t>
            </a:r>
            <a:endParaRPr lang="en-IN" sz="2800" dirty="0">
              <a:effectLst/>
              <a:latin typeface="FZShuTi" panose="02010601030101010101" pitchFamily="2" charset="-122"/>
              <a:ea typeface="FZShuTi" panose="02010601030101010101" pitchFamily="2" charset="-122"/>
            </a:endParaRP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
        <p:nvSpPr>
          <p:cNvPr id="7" name="Content Placeholder 2">
            <a:extLst>
              <a:ext uri="{FF2B5EF4-FFF2-40B4-BE49-F238E27FC236}">
                <a16:creationId xmlns:a16="http://schemas.microsoft.com/office/drawing/2014/main" id="{ED18B51F-D249-107A-AAB8-24F6A6A44F76}"/>
              </a:ext>
            </a:extLst>
          </p:cNvPr>
          <p:cNvSpPr txBox="1">
            <a:spLocks/>
          </p:cNvSpPr>
          <p:nvPr/>
        </p:nvSpPr>
        <p:spPr>
          <a:xfrm>
            <a:off x="914400" y="3553966"/>
            <a:ext cx="6800850" cy="1640790"/>
          </a:xfrm>
          <a:prstGeom prst="rect">
            <a:avLst/>
          </a:prstGeom>
        </p:spPr>
        <p:txBody>
          <a:bodyPr vert="horz" lIns="91440" tIns="45720" rIns="91440" bIns="45720" rtlCol="0" anchor="t">
            <a:normAutofit lnSpcReduction="10000"/>
          </a:bodyPr>
          <a:lstStyle>
            <a:lvl1pPr marL="0" indent="0" algn="l" defTabSz="914400" rtl="0" eaLnBrk="1" latinLnBrk="0" hangingPunct="1">
              <a:lnSpc>
                <a:spcPts val="24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Symbol" panose="05050102010706020507" pitchFamily="18" charset="2"/>
              <a:buChar char=""/>
            </a:pPr>
            <a:r>
              <a:rPr lang="en-GB" sz="1800" dirty="0">
                <a:effectLst/>
                <a:ea typeface="Arial" panose="020B0604020202020204" pitchFamily="34" charset="0"/>
              </a:rPr>
              <a:t>Its goal to help answer questions about what should be done to make something happen in the future. It </a:t>
            </a:r>
            <a:r>
              <a:rPr lang="en-GB" sz="1800" dirty="0" err="1">
                <a:effectLst/>
                <a:ea typeface="Arial" panose="020B0604020202020204" pitchFamily="34" charset="0"/>
              </a:rPr>
              <a:t>analyzes</a:t>
            </a:r>
            <a:r>
              <a:rPr lang="en-GB" sz="1800" dirty="0">
                <a:effectLst/>
                <a:ea typeface="Arial" panose="020B0604020202020204" pitchFamily="34" charset="0"/>
              </a:rPr>
              <a:t> raw data about past trends and performance through Machine Learning to determine possible courses of action or new strategies generally for the near term.</a:t>
            </a:r>
            <a:endParaRPr lang="en-IN" sz="1800" dirty="0">
              <a:effectLst/>
              <a:ea typeface="Arial" panose="020B0604020202020204" pitchFamily="34" charset="0"/>
            </a:endParaRPr>
          </a:p>
          <a:p>
            <a:endParaRPr lang="en-ZA" noProof="1"/>
          </a:p>
        </p:txBody>
      </p:sp>
      <p:sp>
        <p:nvSpPr>
          <p:cNvPr id="10" name="Content Placeholder 2">
            <a:extLst>
              <a:ext uri="{FF2B5EF4-FFF2-40B4-BE49-F238E27FC236}">
                <a16:creationId xmlns:a16="http://schemas.microsoft.com/office/drawing/2014/main" id="{7E17F78D-E69C-26C7-0784-6B952023900A}"/>
              </a:ext>
            </a:extLst>
          </p:cNvPr>
          <p:cNvSpPr txBox="1">
            <a:spLocks/>
          </p:cNvSpPr>
          <p:nvPr/>
        </p:nvSpPr>
        <p:spPr>
          <a:xfrm>
            <a:off x="914400" y="1873184"/>
            <a:ext cx="6800850" cy="1430851"/>
          </a:xfrm>
          <a:prstGeom prst="rect">
            <a:avLst/>
          </a:prstGeom>
        </p:spPr>
        <p:txBody>
          <a:bodyPr vert="horz" lIns="91440" tIns="45720" rIns="91440" bIns="45720" rtlCol="0" anchor="t">
            <a:normAutofit/>
          </a:bodyPr>
          <a:lstStyle>
            <a:lvl1pPr marL="0" indent="0" algn="l" defTabSz="914400" rtl="0" eaLnBrk="1" latinLnBrk="0" hangingPunct="1">
              <a:lnSpc>
                <a:spcPts val="2400"/>
              </a:lnSpc>
              <a:spcBef>
                <a:spcPts val="1000"/>
              </a:spcBef>
              <a:buFont typeface="Arial" panose="020B0604020202020204" pitchFamily="34" charset="0"/>
              <a:buNone/>
              <a:defRPr sz="1800" kern="1200">
                <a:solidFill>
                  <a:schemeClr val="tx2"/>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Symbol" panose="05050102010706020507" pitchFamily="18" charset="2"/>
              <a:buChar char=""/>
            </a:pPr>
            <a:r>
              <a:rPr lang="en-GB" sz="1800" dirty="0">
                <a:effectLst/>
                <a:ea typeface="Arial" panose="020B0604020202020204" pitchFamily="34" charset="0"/>
              </a:rPr>
              <a:t>Perspective Analytics makes use of Machine Learning to help business decide a course of action, based on a computer program’s predictions.</a:t>
            </a:r>
            <a:endParaRPr lang="en-IN" sz="1800" dirty="0">
              <a:effectLst/>
              <a:ea typeface="Arial" panose="020B0604020202020204" pitchFamily="34" charset="0"/>
            </a:endParaRPr>
          </a:p>
          <a:p>
            <a:endParaRPr lang="en-ZA" noProof="1"/>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137961"/>
          </a:xfrm>
        </p:spPr>
        <p:txBody>
          <a:bodyPr>
            <a:normAutofit/>
          </a:bodyPr>
          <a:lstStyle/>
          <a:p>
            <a:pPr lvl="0" algn="just">
              <a:lnSpc>
                <a:spcPct val="115000"/>
              </a:lnSpc>
              <a:buSzPts val="1400"/>
            </a:pPr>
            <a:r>
              <a:rPr lang="en-GB" sz="2800" b="1" dirty="0">
                <a:effectLst/>
                <a:latin typeface="FZShuTi" panose="02010601030101010101" pitchFamily="2" charset="-122"/>
                <a:ea typeface="FZShuTi" panose="02010601030101010101" pitchFamily="2" charset="-122"/>
              </a:rPr>
              <a:t>Q-6 Write five real-life questions that         Power-Bi can solve</a:t>
            </a:r>
            <a:r>
              <a:rPr lang="en-GB" sz="2800" dirty="0">
                <a:effectLst/>
                <a:latin typeface="FZShuTi" panose="02010601030101010101" pitchFamily="2" charset="-122"/>
                <a:ea typeface="FZShuTi" panose="02010601030101010101" pitchFamily="2" charset="-122"/>
                <a:cs typeface="Roboto" panose="02000000000000000000" pitchFamily="2" charset="0"/>
              </a:rPr>
              <a:t>.</a:t>
            </a:r>
            <a:endParaRPr lang="en-IN" sz="2800" dirty="0">
              <a:effectLst/>
              <a:latin typeface="FZShuTi" panose="02010601030101010101" pitchFamily="2" charset="-122"/>
              <a:ea typeface="FZShuTi" panose="02010601030101010101" pitchFamily="2" charset="-122"/>
            </a:endParaRP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a:xfrm>
            <a:off x="1555241" y="2313992"/>
            <a:ext cx="2743200" cy="569167"/>
          </a:xfrm>
        </p:spPr>
        <p:txBody>
          <a:bodyPr/>
          <a:lstStyle/>
          <a:p>
            <a:pPr marL="342900" lvl="0" indent="-342900" algn="just">
              <a:lnSpc>
                <a:spcPct val="115000"/>
              </a:lnSpc>
              <a:buFont typeface="Symbol" panose="05050102010706020507" pitchFamily="18" charset="2"/>
              <a:buChar char=""/>
            </a:pPr>
            <a:r>
              <a:rPr lang="en-GB" sz="1800" dirty="0">
                <a:effectLst/>
                <a:ea typeface="Arial" panose="020B0604020202020204" pitchFamily="34" charset="0"/>
              </a:rPr>
              <a:t>Power-BI reports ----</a:t>
            </a:r>
            <a:endParaRPr lang="en-IN" sz="1800" dirty="0">
              <a:effectLst/>
              <a:ea typeface="Arial" panose="020B0604020202020204" pitchFamily="34" charset="0"/>
            </a:endParaRPr>
          </a:p>
          <a:p>
            <a:endParaRPr lang="en-US" dirty="0"/>
          </a:p>
        </p:txBody>
      </p:sp>
      <p:sp>
        <p:nvSpPr>
          <p:cNvPr id="7" name="Content Placeholder 6">
            <a:extLst>
              <a:ext uri="{FF2B5EF4-FFF2-40B4-BE49-F238E27FC236}">
                <a16:creationId xmlns:a16="http://schemas.microsoft.com/office/drawing/2014/main" id="{E6614090-4A8B-46A2-BCB9-23379FE06BFA}"/>
              </a:ext>
            </a:extLst>
          </p:cNvPr>
          <p:cNvSpPr>
            <a:spLocks noGrp="1"/>
          </p:cNvSpPr>
          <p:nvPr>
            <p:ph sz="half" idx="14"/>
          </p:nvPr>
        </p:nvSpPr>
        <p:spPr>
          <a:xfrm>
            <a:off x="2103119" y="2998829"/>
            <a:ext cx="3641405" cy="493159"/>
          </a:xfrm>
        </p:spPr>
        <p:txBody>
          <a:bodyPr/>
          <a:lstStyle/>
          <a:p>
            <a:pPr marL="342900" lvl="0" indent="-342900" algn="just">
              <a:lnSpc>
                <a:spcPct val="115000"/>
              </a:lnSpc>
              <a:buFont typeface="Wingdings" panose="05000000000000000000" pitchFamily="2" charset="2"/>
              <a:buChar char=""/>
            </a:pPr>
            <a:r>
              <a:rPr lang="en-GB" sz="1800" dirty="0">
                <a:effectLst/>
                <a:ea typeface="Arial" panose="020B0604020202020204" pitchFamily="34" charset="0"/>
                <a:cs typeface="Calibri" panose="020F0502020204030204" pitchFamily="34" charset="0"/>
              </a:rPr>
              <a:t>Sales Analysis Report</a:t>
            </a:r>
            <a:endParaRPr lang="en-IN" sz="1800" dirty="0">
              <a:effectLst/>
              <a:ea typeface="Arial" panose="020B0604020202020204" pitchFamily="34" charset="0"/>
            </a:endParaRPr>
          </a:p>
          <a:p>
            <a:endParaRPr lang="en-US" dirty="0"/>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
        <p:nvSpPr>
          <p:cNvPr id="21" name="Content Placeholder 6">
            <a:extLst>
              <a:ext uri="{FF2B5EF4-FFF2-40B4-BE49-F238E27FC236}">
                <a16:creationId xmlns:a16="http://schemas.microsoft.com/office/drawing/2014/main" id="{44C27FE6-A846-8DAB-2FAC-C41E063A4909}"/>
              </a:ext>
            </a:extLst>
          </p:cNvPr>
          <p:cNvSpPr txBox="1">
            <a:spLocks/>
          </p:cNvSpPr>
          <p:nvPr/>
        </p:nvSpPr>
        <p:spPr>
          <a:xfrm>
            <a:off x="2103119" y="3473574"/>
            <a:ext cx="3641406" cy="493158"/>
          </a:xfrm>
          <a:prstGeom prst="rect">
            <a:avLst/>
          </a:prstGeom>
        </p:spPr>
        <p:txBody>
          <a:bodyPr vert="horz" lIns="91440" tIns="45720" rIns="91440" bIns="45720" rtlCol="0">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800" dirty="0">
                <a:effectLst/>
                <a:ea typeface="Arial" panose="020B0604020202020204" pitchFamily="34" charset="0"/>
                <a:cs typeface="Calibri" panose="020F0502020204030204" pitchFamily="34" charset="0"/>
              </a:rPr>
              <a:t>Human Resource Reports</a:t>
            </a:r>
            <a:endParaRPr lang="en-IN" sz="1800" dirty="0">
              <a:effectLst/>
              <a:ea typeface="Arial" panose="020B0604020202020204" pitchFamily="34" charset="0"/>
            </a:endParaRPr>
          </a:p>
        </p:txBody>
      </p:sp>
      <p:sp>
        <p:nvSpPr>
          <p:cNvPr id="22" name="Content Placeholder 6">
            <a:extLst>
              <a:ext uri="{FF2B5EF4-FFF2-40B4-BE49-F238E27FC236}">
                <a16:creationId xmlns:a16="http://schemas.microsoft.com/office/drawing/2014/main" id="{423F9FDE-30AB-9C31-1268-0371E988F829}"/>
              </a:ext>
            </a:extLst>
          </p:cNvPr>
          <p:cNvSpPr txBox="1">
            <a:spLocks/>
          </p:cNvSpPr>
          <p:nvPr/>
        </p:nvSpPr>
        <p:spPr>
          <a:xfrm>
            <a:off x="2103119" y="3944688"/>
            <a:ext cx="3641407" cy="493158"/>
          </a:xfrm>
          <a:prstGeom prst="rect">
            <a:avLst/>
          </a:prstGeom>
        </p:spPr>
        <p:txBody>
          <a:bodyPr vert="horz" lIns="91440" tIns="45720" rIns="91440" bIns="45720" rtlCol="0">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800" dirty="0">
                <a:effectLst/>
                <a:ea typeface="Arial" panose="020B0604020202020204" pitchFamily="34" charset="0"/>
                <a:cs typeface="Calibri" panose="020F0502020204030204" pitchFamily="34" charset="0"/>
              </a:rPr>
              <a:t>Customer Profitability Reports</a:t>
            </a:r>
            <a:endParaRPr lang="en-IN" sz="1800" dirty="0">
              <a:effectLst/>
              <a:ea typeface="Arial" panose="020B0604020202020204" pitchFamily="34" charset="0"/>
            </a:endParaRPr>
          </a:p>
          <a:p>
            <a:endParaRPr lang="en-US" dirty="0"/>
          </a:p>
        </p:txBody>
      </p:sp>
      <p:sp>
        <p:nvSpPr>
          <p:cNvPr id="23" name="Content Placeholder 6">
            <a:extLst>
              <a:ext uri="{FF2B5EF4-FFF2-40B4-BE49-F238E27FC236}">
                <a16:creationId xmlns:a16="http://schemas.microsoft.com/office/drawing/2014/main" id="{88475433-7A36-41FC-1587-048A43DF623A}"/>
              </a:ext>
            </a:extLst>
          </p:cNvPr>
          <p:cNvSpPr txBox="1">
            <a:spLocks/>
          </p:cNvSpPr>
          <p:nvPr/>
        </p:nvSpPr>
        <p:spPr>
          <a:xfrm>
            <a:off x="2103120" y="4437845"/>
            <a:ext cx="3992880" cy="493159"/>
          </a:xfrm>
          <a:prstGeom prst="rect">
            <a:avLst/>
          </a:prstGeom>
        </p:spPr>
        <p:txBody>
          <a:bodyPr vert="horz" lIns="91440" tIns="45720" rIns="91440" bIns="45720" rtlCol="0">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800" dirty="0">
                <a:effectLst/>
                <a:ea typeface="Arial" panose="020B0604020202020204" pitchFamily="34" charset="0"/>
                <a:cs typeface="Calibri" panose="020F0502020204030204" pitchFamily="34" charset="0"/>
              </a:rPr>
              <a:t>Digital Marketing Reports</a:t>
            </a:r>
            <a:endParaRPr lang="en-IN" sz="1800" dirty="0">
              <a:effectLst/>
              <a:ea typeface="Arial" panose="020B0604020202020204" pitchFamily="34" charset="0"/>
            </a:endParaRPr>
          </a:p>
          <a:p>
            <a:endParaRPr lang="en-US" dirty="0"/>
          </a:p>
        </p:txBody>
      </p:sp>
    </p:spTree>
    <p:extLst>
      <p:ext uri="{BB962C8B-B14F-4D97-AF65-F5344CB8AC3E}">
        <p14:creationId xmlns:p14="http://schemas.microsoft.com/office/powerpoint/2010/main" val="206939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43260" y="2780522"/>
            <a:ext cx="5099392" cy="1057790"/>
          </a:xfrm>
        </p:spPr>
        <p:txBody>
          <a:bodyPr/>
          <a:lstStyle/>
          <a:p>
            <a:r>
              <a:rPr lang="en-US" dirty="0"/>
              <a:t>Thank you</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D1D862-643C-46A1-A5ED-679CEB6DE28E}">
  <ds:schemaRefs>
    <ds:schemaRef ds:uri="http://schemas.microsoft.com/sharepoint/v3/contenttype/forms"/>
  </ds:schemaRefs>
</ds:datastoreItem>
</file>

<file path=customXml/itemProps3.xml><?xml version="1.0" encoding="utf-8"?>
<ds:datastoreItem xmlns:ds="http://schemas.openxmlformats.org/officeDocument/2006/customXml" ds:itemID="{854F7209-A407-4CFB-9C3E-C69AB93152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112</TotalTime>
  <Words>478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FZShuTi</vt:lpstr>
      <vt:lpstr>Arial</vt:lpstr>
      <vt:lpstr>Avenir Next LT Pro</vt:lpstr>
      <vt:lpstr>Calibri</vt:lpstr>
      <vt:lpstr>Symbol</vt:lpstr>
      <vt:lpstr>Wingdings</vt:lpstr>
      <vt:lpstr>Office Theme</vt:lpstr>
      <vt:lpstr>POWER BI </vt:lpstr>
      <vt:lpstr>1. What do you mean by BI? Explain. </vt:lpstr>
      <vt:lpstr>2. How Power-BI helps in BI, and how does it help Analysts? Explain. </vt:lpstr>
      <vt:lpstr>3. Explain Descriptive Analytics?  </vt:lpstr>
      <vt:lpstr>Q-4 Explain Predictive Analytics?</vt:lpstr>
      <vt:lpstr>Q-5 Explain Perspective Analytics?</vt:lpstr>
      <vt:lpstr>Q-6 Write five real-life questions that         Power-Bi can solve.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tapan pal</dc:creator>
  <cp:lastModifiedBy>tapan pal</cp:lastModifiedBy>
  <cp:revision>4</cp:revision>
  <dcterms:created xsi:type="dcterms:W3CDTF">2023-02-25T18:25:43Z</dcterms:created>
  <dcterms:modified xsi:type="dcterms:W3CDTF">2023-03-03T20:10:01Z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