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4"/>
  </p:sldMasterIdLst>
  <p:notesMasterIdLst>
    <p:notesMasterId r:id="rId13"/>
  </p:notesMasterIdLst>
  <p:handoutMasterIdLst>
    <p:handoutMasterId r:id="rId14"/>
  </p:handoutMasterIdLst>
  <p:sldIdLst>
    <p:sldId id="1865" r:id="rId5"/>
    <p:sldId id="1866" r:id="rId6"/>
    <p:sldId id="1867" r:id="rId7"/>
    <p:sldId id="1869" r:id="rId8"/>
    <p:sldId id="1870" r:id="rId9"/>
    <p:sldId id="1872" r:id="rId10"/>
    <p:sldId id="1875" r:id="rId11"/>
    <p:sldId id="1876" r:id="rId12"/>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Set 1" id="{1CA46CF7-019E-4A07-AEE4-E178E9B912FC}">
          <p14:sldIdLst>
            <p14:sldId id="1865"/>
            <p14:sldId id="1866"/>
            <p14:sldId id="1867"/>
            <p14:sldId id="1869"/>
            <p14:sldId id="1870"/>
            <p14:sldId id="1872"/>
            <p14:sldId id="1875"/>
            <p14:sldId id="1876"/>
          </p14:sldIdLst>
        </p14:section>
      </p14:sectionLst>
    </p:ext>
    <p:ext uri="{EFAFB233-063F-42B5-8137-9DF3F51BA10A}">
      <p15:sldGuideLst xmlns:p15="http://schemas.microsoft.com/office/powerpoint/2012/main">
        <p15:guide id="1" orient="horz" pos="2184" userDrawn="1">
          <p15:clr>
            <a:srgbClr val="A4A3A4"/>
          </p15:clr>
        </p15:guide>
        <p15:guide id="2" pos="552" userDrawn="1">
          <p15:clr>
            <a:srgbClr val="A4A3A4"/>
          </p15:clr>
        </p15:guide>
        <p15:guide id="3" pos="7200" userDrawn="1">
          <p15:clr>
            <a:srgbClr val="A4A3A4"/>
          </p15:clr>
        </p15:guide>
        <p15:guide id="4" pos="4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4653"/>
    <a:srgbClr val="FF2625"/>
    <a:srgbClr val="007788"/>
    <a:srgbClr val="297C2A"/>
    <a:srgbClr val="FE4387"/>
    <a:srgbClr val="F69000"/>
    <a:srgbClr val="01C2D1"/>
    <a:srgbClr val="D6D734"/>
    <a:srgbClr val="005C68"/>
    <a:srgbClr val="3B2E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1" autoAdjust="0"/>
  </p:normalViewPr>
  <p:slideViewPr>
    <p:cSldViewPr snapToGrid="0">
      <p:cViewPr varScale="1">
        <p:scale>
          <a:sx n="82" d="100"/>
          <a:sy n="82" d="100"/>
        </p:scale>
        <p:origin x="720" y="72"/>
      </p:cViewPr>
      <p:guideLst>
        <p:guide orient="horz" pos="2184"/>
        <p:guide pos="552"/>
        <p:guide pos="7200"/>
        <p:guide pos="4368"/>
      </p:guideLst>
    </p:cSldViewPr>
  </p:slideViewPr>
  <p:outlineViewPr>
    <p:cViewPr>
      <p:scale>
        <a:sx n="33" d="100"/>
        <a:sy n="33" d="100"/>
      </p:scale>
      <p:origin x="0" y="-2448"/>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48" d="100"/>
          <a:sy n="48" d="100"/>
        </p:scale>
        <p:origin x="2684"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0E63EFB-A45E-45D2-917C-2262C9B2BC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7B3576-EAA7-4886-8787-F094B8D8EE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E40A2C-D4F8-447C-8646-65B623846323}" type="datetimeFigureOut">
              <a:rPr lang="en-US" smtClean="0"/>
              <a:t>3/5/2023</a:t>
            </a:fld>
            <a:endParaRPr lang="en-US" dirty="0"/>
          </a:p>
        </p:txBody>
      </p:sp>
      <p:sp>
        <p:nvSpPr>
          <p:cNvPr id="4" name="Footer Placeholder 3">
            <a:extLst>
              <a:ext uri="{FF2B5EF4-FFF2-40B4-BE49-F238E27FC236}">
                <a16:creationId xmlns:a16="http://schemas.microsoft.com/office/drawing/2014/main" id="{92269D18-8FB0-418D-B70C-328BCC81257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DE3EAB1-782C-4544-A059-833371A45B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CE8B11-E9E4-46BC-B69D-DFCBD15173AE}" type="slidenum">
              <a:rPr lang="en-US" smtClean="0"/>
              <a:t>‹#›</a:t>
            </a:fld>
            <a:endParaRPr lang="en-US" dirty="0"/>
          </a:p>
        </p:txBody>
      </p:sp>
    </p:spTree>
    <p:extLst>
      <p:ext uri="{BB962C8B-B14F-4D97-AF65-F5344CB8AC3E}">
        <p14:creationId xmlns:p14="http://schemas.microsoft.com/office/powerpoint/2010/main" val="3203814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3193350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a:t>
            </a:fld>
            <a:endParaRPr lang="en-US" altLang="en-US" dirty="0"/>
          </a:p>
        </p:txBody>
      </p:sp>
    </p:spTree>
    <p:extLst>
      <p:ext uri="{BB962C8B-B14F-4D97-AF65-F5344CB8AC3E}">
        <p14:creationId xmlns:p14="http://schemas.microsoft.com/office/powerpoint/2010/main" val="570672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val="3187737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6441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7</a:t>
            </a:fld>
            <a:endParaRPr lang="en-US" altLang="en-US" dirty="0"/>
          </a:p>
        </p:txBody>
      </p:sp>
    </p:spTree>
    <p:extLst>
      <p:ext uri="{BB962C8B-B14F-4D97-AF65-F5344CB8AC3E}">
        <p14:creationId xmlns:p14="http://schemas.microsoft.com/office/powerpoint/2010/main" val="13939108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bg>
      <p:bgPr>
        <a:solidFill>
          <a:schemeClr val="accent1"/>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CFA415FA-D077-4CB7-8CBC-8F39C7C51748}"/>
              </a:ext>
            </a:extLst>
          </p:cNvPr>
          <p:cNvSpPr>
            <a:spLocks noGrp="1"/>
          </p:cNvSpPr>
          <p:nvPr>
            <p:ph type="title" hasCustomPrompt="1"/>
          </p:nvPr>
        </p:nvSpPr>
        <p:spPr>
          <a:xfrm>
            <a:off x="3840480" y="2770632"/>
            <a:ext cx="7443216" cy="1325563"/>
          </a:xfrm>
        </p:spPr>
        <p:txBody>
          <a:bodyPr anchor="ctr">
            <a:normAutofit/>
          </a:bodyPr>
          <a:lstStyle>
            <a:lvl1pPr algn="ctr">
              <a:defRPr sz="4800" b="1"/>
            </a:lvl1pPr>
          </a:lstStyle>
          <a:p>
            <a:r>
              <a:rPr lang="en-US" dirty="0"/>
              <a:t>Click to add title</a:t>
            </a:r>
          </a:p>
        </p:txBody>
      </p:sp>
      <p:pic>
        <p:nvPicPr>
          <p:cNvPr id="2" name="Graphic 1">
            <a:extLst>
              <a:ext uri="{FF2B5EF4-FFF2-40B4-BE49-F238E27FC236}">
                <a16:creationId xmlns:a16="http://schemas.microsoft.com/office/drawing/2014/main" id="{4484D66F-7657-44F5-BAE9-F676B76CBA7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0" y="0"/>
            <a:ext cx="3800475" cy="6858000"/>
          </a:xfrm>
          <a:prstGeom prst="rect">
            <a:avLst/>
          </a:prstGeom>
        </p:spPr>
      </p:pic>
    </p:spTree>
    <p:extLst>
      <p:ext uri="{BB962C8B-B14F-4D97-AF65-F5344CB8AC3E}">
        <p14:creationId xmlns:p14="http://schemas.microsoft.com/office/powerpoint/2010/main" val="2950308505"/>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ottom Pattern Black">
    <p:bg>
      <p:bgPr>
        <a:solidFill>
          <a:schemeClr val="accent1"/>
        </a:solidFill>
        <a:effectLst/>
      </p:bgPr>
    </p:bg>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75104"/>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n-lt"/>
                <a:ea typeface="+mn-ea"/>
                <a:cs typeface="Segoe UI" pitchFamily="34" charset="0"/>
              </a:defRPr>
            </a:lvl1pPr>
          </a:lstStyle>
          <a:p>
            <a:r>
              <a:rPr lang="en-US" dirty="0"/>
              <a:t>Insert Text Here</a:t>
            </a:r>
          </a:p>
        </p:txBody>
      </p:sp>
      <p:pic>
        <p:nvPicPr>
          <p:cNvPr id="6" name="Graphic 5" hidden="1">
            <a:extLst>
              <a:ext uri="{FF2B5EF4-FFF2-40B4-BE49-F238E27FC236}">
                <a16:creationId xmlns:a16="http://schemas.microsoft.com/office/drawing/2014/main" id="{1979441F-BDF5-41C8-933A-7E284F6703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852905"/>
            <a:ext cx="12192000" cy="857250"/>
          </a:xfrm>
          <a:prstGeom prst="rect">
            <a:avLst/>
          </a:prstGeom>
        </p:spPr>
      </p:pic>
      <p:pic>
        <p:nvPicPr>
          <p:cNvPr id="2" name="Graphic 1">
            <a:extLst>
              <a:ext uri="{FF2B5EF4-FFF2-40B4-BE49-F238E27FC236}">
                <a16:creationId xmlns:a16="http://schemas.microsoft.com/office/drawing/2014/main" id="{E4C7544D-BD57-4504-AC5A-951E353C248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5833855"/>
            <a:ext cx="12192000" cy="876300"/>
          </a:xfrm>
          <a:prstGeom prst="rect">
            <a:avLst/>
          </a:prstGeom>
        </p:spPr>
      </p:pic>
    </p:spTree>
    <p:extLst>
      <p:ext uri="{BB962C8B-B14F-4D97-AF65-F5344CB8AC3E}">
        <p14:creationId xmlns:p14="http://schemas.microsoft.com/office/powerpoint/2010/main" val="241878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ottom Pattern White">
    <p:bg>
      <p:bgPr>
        <a:solidFill>
          <a:schemeClr val="accent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3"/>
                </a:solidFill>
                <a:effectLst/>
                <a:latin typeface="+mj-lt"/>
                <a:ea typeface="+mn-ea"/>
                <a:cs typeface="Segoe UI" pitchFamily="34" charset="0"/>
              </a:defRPr>
            </a:lvl1pPr>
          </a:lstStyle>
          <a:p>
            <a:r>
              <a:rPr lang="en-US" dirty="0"/>
              <a:t>Insert text here</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pic>
        <p:nvPicPr>
          <p:cNvPr id="12" name="Graphic 11">
            <a:extLst>
              <a:ext uri="{FF2B5EF4-FFF2-40B4-BE49-F238E27FC236}">
                <a16:creationId xmlns:a16="http://schemas.microsoft.com/office/drawing/2014/main" id="{9066358F-3531-4B96-B041-02BD184014A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833855"/>
            <a:ext cx="12192000" cy="876300"/>
          </a:xfrm>
          <a:prstGeom prst="rect">
            <a:avLst/>
          </a:prstGeom>
        </p:spPr>
      </p:pic>
    </p:spTree>
    <p:extLst>
      <p:ext uri="{BB962C8B-B14F-4D97-AF65-F5344CB8AC3E}">
        <p14:creationId xmlns:p14="http://schemas.microsoft.com/office/powerpoint/2010/main" val="1644204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2"/>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2" name="Title 1">
            <a:extLst>
              <a:ext uri="{FF2B5EF4-FFF2-40B4-BE49-F238E27FC236}">
                <a16:creationId xmlns:a16="http://schemas.microsoft.com/office/drawing/2014/main" id="{A07E4664-9EEE-4A2F-B223-5F295C6BFB16}"/>
              </a:ext>
            </a:extLst>
          </p:cNvPr>
          <p:cNvSpPr>
            <a:spLocks noGrp="1"/>
          </p:cNvSpPr>
          <p:nvPr>
            <p:ph type="title"/>
          </p:nvPr>
        </p:nvSpPr>
        <p:spPr>
          <a:xfrm>
            <a:off x="761999" y="715964"/>
            <a:ext cx="10667999" cy="646332"/>
          </a:xfrm>
        </p:spPr>
        <p:txBody>
          <a:bodyPr vert="horz" lIns="0" tIns="45720" rIns="91440" bIns="45720" rtlCol="0">
            <a:normAutofit/>
          </a:bodyPr>
          <a:lstStyle>
            <a:lvl1pPr>
              <a:defRPr lang="en-US" sz="4000" dirty="0">
                <a:solidFill>
                  <a:schemeClr val="accent3"/>
                </a:solidFill>
                <a:latin typeface="+mj-lt"/>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98151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t>3/5/2023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t>‹#›</a:t>
            </a:fld>
            <a:endParaRPr lang="en-US" dirty="0"/>
          </a:p>
        </p:txBody>
      </p:sp>
    </p:spTree>
    <p:extLst>
      <p:ext uri="{BB962C8B-B14F-4D97-AF65-F5344CB8AC3E}">
        <p14:creationId xmlns:p14="http://schemas.microsoft.com/office/powerpoint/2010/main" val="420321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3"/>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7202624" y="715962"/>
            <a:ext cx="4227375" cy="4727907"/>
          </a:xfrm>
          <a:solidFill>
            <a:schemeClr val="accent3">
              <a:lumMod val="75000"/>
            </a:schemeClr>
          </a:solidFill>
        </p:spPr>
        <p:txBody>
          <a:bodyPr/>
          <a:lstStyle>
            <a:lvl1pPr algn="ctr">
              <a:buNone/>
              <a:defRPr sz="1600"/>
            </a:lvl1pPr>
          </a:lstStyle>
          <a:p>
            <a:r>
              <a:rPr lang="en-US"/>
              <a:t>Click icon to add picture</a:t>
            </a:r>
            <a:endParaRPr lang="en-US" dirty="0"/>
          </a:p>
        </p:txBody>
      </p:sp>
      <p:sp>
        <p:nvSpPr>
          <p:cNvPr id="3" name="Title 2">
            <a:extLst>
              <a:ext uri="{FF2B5EF4-FFF2-40B4-BE49-F238E27FC236}">
                <a16:creationId xmlns:a16="http://schemas.microsoft.com/office/drawing/2014/main" id="{164D0D78-72DF-43BD-8B4F-DE52DA013C52}"/>
              </a:ext>
            </a:extLst>
          </p:cNvPr>
          <p:cNvSpPr>
            <a:spLocks noGrp="1"/>
          </p:cNvSpPr>
          <p:nvPr>
            <p:ph type="title"/>
          </p:nvPr>
        </p:nvSpPr>
        <p:spPr>
          <a:xfrm>
            <a:off x="762000" y="715961"/>
            <a:ext cx="533400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pic>
        <p:nvPicPr>
          <p:cNvPr id="2" name="Graphic 1">
            <a:extLst>
              <a:ext uri="{FF2B5EF4-FFF2-40B4-BE49-F238E27FC236}">
                <a16:creationId xmlns:a16="http://schemas.microsoft.com/office/drawing/2014/main" id="{DAFD71A9-C105-43A7-88DA-9FFC5174CC1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000750"/>
            <a:ext cx="12192000" cy="857250"/>
          </a:xfrm>
          <a:prstGeom prst="rect">
            <a:avLst/>
          </a:prstGeom>
        </p:spPr>
      </p:pic>
    </p:spTree>
    <p:extLst>
      <p:ext uri="{BB962C8B-B14F-4D97-AF65-F5344CB8AC3E}">
        <p14:creationId xmlns:p14="http://schemas.microsoft.com/office/powerpoint/2010/main" val="652059179"/>
      </p:ext>
    </p:extLst>
  </p:cSld>
  <p:clrMapOvr>
    <a:masterClrMapping/>
  </p:clrMapOvr>
  <p:extLst>
    <p:ext uri="{DCECCB84-F9BA-43D5-87BE-67443E8EF086}">
      <p15:sldGuideLst xmlns:p15="http://schemas.microsoft.com/office/powerpoint/2012/main">
        <p15:guide id="1" pos="4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3"/>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a:solidFill>
            <a:schemeClr val="accent3">
              <a:lumMod val="75000"/>
            </a:schemeClr>
          </a:solidFill>
        </p:spPr>
        <p:txBody>
          <a:bodyPr/>
          <a:lstStyle>
            <a:lvl1pPr algn="ctr">
              <a:buNone/>
              <a:defRPr sz="1600"/>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solidFill>
            <a:schemeClr val="accent3">
              <a:lumMod val="75000"/>
            </a:schemeClr>
          </a:solidFill>
        </p:spPr>
        <p:txBody>
          <a:bodyPr/>
          <a:lstStyle>
            <a:lvl1pPr algn="ctr">
              <a:buNone/>
              <a:defRPr sz="1600"/>
            </a:lvl1pPr>
          </a:lstStyle>
          <a:p>
            <a:r>
              <a:rPr lang="en-US"/>
              <a:t>Click icon to add picture</a:t>
            </a:r>
            <a:endParaRPr lang="en-US" dirty="0"/>
          </a:p>
        </p:txBody>
      </p:sp>
      <p:pic>
        <p:nvPicPr>
          <p:cNvPr id="2" name="Graphic 1">
            <a:extLst>
              <a:ext uri="{FF2B5EF4-FFF2-40B4-BE49-F238E27FC236}">
                <a16:creationId xmlns:a16="http://schemas.microsoft.com/office/drawing/2014/main" id="{074AC9B3-247D-45E3-9C91-C248ADAFBAF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000750"/>
            <a:ext cx="12192000" cy="857250"/>
          </a:xfrm>
          <a:prstGeom prst="rect">
            <a:avLst/>
          </a:prstGeom>
        </p:spPr>
      </p:pic>
      <p:sp>
        <p:nvSpPr>
          <p:cNvPr id="3" name="Title 2">
            <a:extLst>
              <a:ext uri="{FF2B5EF4-FFF2-40B4-BE49-F238E27FC236}">
                <a16:creationId xmlns:a16="http://schemas.microsoft.com/office/drawing/2014/main" id="{BB8295CA-882D-4533-80DA-6D6EA01257A6}"/>
              </a:ext>
            </a:extLst>
          </p:cNvPr>
          <p:cNvSpPr>
            <a:spLocks noGrp="1"/>
          </p:cNvSpPr>
          <p:nvPr>
            <p:ph type="title"/>
          </p:nvPr>
        </p:nvSpPr>
        <p:spPr>
          <a:xfrm>
            <a:off x="762000" y="715961"/>
            <a:ext cx="533400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58729295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p:bg>
      <p:bgPr>
        <a:solidFill>
          <a:schemeClr val="accent2"/>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tx1"/>
                </a:solidFill>
              </a:defRPr>
            </a:lvl1pPr>
            <a:lvl2pPr marL="283464" indent="-283464">
              <a:spcBef>
                <a:spcPts val="1000"/>
              </a:spcBef>
              <a:defRPr sz="1800">
                <a:solidFill>
                  <a:schemeClr val="tx1"/>
                </a:solidFill>
              </a:defRPr>
            </a:lvl2pPr>
          </a:lstStyle>
          <a:p>
            <a:pPr lvl="0"/>
            <a:r>
              <a:rPr lang="en-US"/>
              <a:t>Click to edit Master text styles</a:t>
            </a:r>
          </a:p>
          <a:p>
            <a:pPr lvl="1"/>
            <a:r>
              <a:rPr lang="en-US"/>
              <a:t>Second level</a:t>
            </a:r>
          </a:p>
        </p:txBody>
      </p:sp>
      <p:pic>
        <p:nvPicPr>
          <p:cNvPr id="8" name="Graphic 7" hidden="1">
            <a:extLst>
              <a:ext uri="{FF2B5EF4-FFF2-40B4-BE49-F238E27FC236}">
                <a16:creationId xmlns:a16="http://schemas.microsoft.com/office/drawing/2014/main" id="{606CCDFE-8488-471E-A2E2-3C7504F25FF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633874" y="0"/>
            <a:ext cx="3558126" cy="6858000"/>
          </a:xfrm>
          <a:prstGeom prst="rect">
            <a:avLst/>
          </a:prstGeom>
        </p:spPr>
      </p:pic>
      <p:pic>
        <p:nvPicPr>
          <p:cNvPr id="7" name="Graphic 6">
            <a:extLst>
              <a:ext uri="{FF2B5EF4-FFF2-40B4-BE49-F238E27FC236}">
                <a16:creationId xmlns:a16="http://schemas.microsoft.com/office/drawing/2014/main" id="{9A7A9776-2781-49A6-AD44-CE45C0543F4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382000" y="0"/>
            <a:ext cx="3810000" cy="6858000"/>
          </a:xfrm>
          <a:prstGeom prst="rect">
            <a:avLst/>
          </a:prstGeom>
        </p:spPr>
      </p:pic>
      <p:sp>
        <p:nvSpPr>
          <p:cNvPr id="2" name="Title 1">
            <a:extLst>
              <a:ext uri="{FF2B5EF4-FFF2-40B4-BE49-F238E27FC236}">
                <a16:creationId xmlns:a16="http://schemas.microsoft.com/office/drawing/2014/main" id="{EA2FE0FB-930A-4056-8430-A6353A5DA863}"/>
              </a:ext>
            </a:extLst>
          </p:cNvPr>
          <p:cNvSpPr>
            <a:spLocks noGrp="1"/>
          </p:cNvSpPr>
          <p:nvPr>
            <p:ph type="title"/>
          </p:nvPr>
        </p:nvSpPr>
        <p:spPr>
          <a:xfrm>
            <a:off x="762000" y="715961"/>
            <a:ext cx="6477000" cy="1189038"/>
          </a:xfrm>
        </p:spPr>
        <p:txBody>
          <a:bodyPr vert="horz" lIns="91440" tIns="45720" rIns="91440" bIns="45720" rtlCol="0" anchor="t">
            <a:normAutofit/>
          </a:bodyPr>
          <a:lstStyle>
            <a:lvl1pPr>
              <a:defRPr lang="en-US" sz="4000">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429281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ight Pattern Content Yellow">
    <p:bg>
      <p:bgPr>
        <a:solidFill>
          <a:schemeClr val="accent3"/>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pic>
        <p:nvPicPr>
          <p:cNvPr id="8" name="Graphic 7" hidden="1">
            <a:extLst>
              <a:ext uri="{FF2B5EF4-FFF2-40B4-BE49-F238E27FC236}">
                <a16:creationId xmlns:a16="http://schemas.microsoft.com/office/drawing/2014/main" id="{606CCDFE-8488-471E-A2E2-3C7504F25FF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633874" y="0"/>
            <a:ext cx="3558126" cy="6858000"/>
          </a:xfrm>
          <a:prstGeom prst="rect">
            <a:avLst/>
          </a:prstGeom>
        </p:spPr>
      </p:pic>
      <p:pic>
        <p:nvPicPr>
          <p:cNvPr id="7" name="Graphic 6">
            <a:extLst>
              <a:ext uri="{FF2B5EF4-FFF2-40B4-BE49-F238E27FC236}">
                <a16:creationId xmlns:a16="http://schemas.microsoft.com/office/drawing/2014/main" id="{9A7A9776-2781-49A6-AD44-CE45C0543F4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382000" y="0"/>
            <a:ext cx="3810000" cy="6858000"/>
          </a:xfrm>
          <a:prstGeom prst="rect">
            <a:avLst/>
          </a:prstGeom>
        </p:spPr>
      </p:pic>
      <p:sp>
        <p:nvSpPr>
          <p:cNvPr id="2" name="Title 1">
            <a:extLst>
              <a:ext uri="{FF2B5EF4-FFF2-40B4-BE49-F238E27FC236}">
                <a16:creationId xmlns:a16="http://schemas.microsoft.com/office/drawing/2014/main" id="{EA2FE0FB-930A-4056-8430-A6353A5DA863}"/>
              </a:ext>
            </a:extLst>
          </p:cNvPr>
          <p:cNvSpPr>
            <a:spLocks noGrp="1"/>
          </p:cNvSpPr>
          <p:nvPr>
            <p:ph type="title"/>
          </p:nvPr>
        </p:nvSpPr>
        <p:spPr>
          <a:xfrm>
            <a:off x="762000" y="715961"/>
            <a:ext cx="647700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00249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Pattern Content">
    <p:bg>
      <p:bgPr>
        <a:solidFill>
          <a:schemeClr val="accent2"/>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4533900" y="1905000"/>
            <a:ext cx="6955734" cy="3276600"/>
          </a:xfrm>
        </p:spPr>
        <p:txBody>
          <a:bodyPr/>
          <a:lstStyle>
            <a:lvl1pPr marL="0" indent="0">
              <a:buNone/>
              <a:defRPr sz="1800" b="1">
                <a:solidFill>
                  <a:schemeClr val="tx1"/>
                </a:solidFill>
              </a:defRPr>
            </a:lvl1pPr>
            <a:lvl2pPr marL="283464" indent="-283464">
              <a:spcBef>
                <a:spcPts val="1000"/>
              </a:spcBef>
              <a:defRPr sz="1800">
                <a:solidFill>
                  <a:schemeClr val="tx1"/>
                </a:solidFill>
              </a:defRPr>
            </a:lvl2pPr>
          </a:lstStyle>
          <a:p>
            <a:pPr lvl="0"/>
            <a:r>
              <a:rPr lang="en-US"/>
              <a:t>Click to edit Master text styles</a:t>
            </a:r>
          </a:p>
          <a:p>
            <a:pPr lvl="1"/>
            <a:r>
              <a:rPr lang="en-US"/>
              <a:t>Second level</a:t>
            </a:r>
          </a:p>
        </p:txBody>
      </p:sp>
      <p:pic>
        <p:nvPicPr>
          <p:cNvPr id="13" name="Graphic 12" hidden="1">
            <a:extLst>
              <a:ext uri="{FF2B5EF4-FFF2-40B4-BE49-F238E27FC236}">
                <a16:creationId xmlns:a16="http://schemas.microsoft.com/office/drawing/2014/main" id="{8393C3A4-D09E-47EB-B9F0-C1DDDEB3B18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0" y="0"/>
            <a:ext cx="3810000" cy="6858000"/>
          </a:xfrm>
          <a:prstGeom prst="rect">
            <a:avLst/>
          </a:prstGeom>
        </p:spPr>
      </p:pic>
      <p:pic>
        <p:nvPicPr>
          <p:cNvPr id="8" name="Graphic 7">
            <a:extLst>
              <a:ext uri="{FF2B5EF4-FFF2-40B4-BE49-F238E27FC236}">
                <a16:creationId xmlns:a16="http://schemas.microsoft.com/office/drawing/2014/main" id="{B829B5F1-1C12-4A1B-A83C-BFE17D26D9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3810000" cy="6858000"/>
          </a:xfrm>
          <a:prstGeom prst="rect">
            <a:avLst/>
          </a:prstGeom>
        </p:spPr>
      </p:pic>
      <p:sp>
        <p:nvSpPr>
          <p:cNvPr id="2" name="Title 1">
            <a:extLst>
              <a:ext uri="{FF2B5EF4-FFF2-40B4-BE49-F238E27FC236}">
                <a16:creationId xmlns:a16="http://schemas.microsoft.com/office/drawing/2014/main" id="{0D62E947-C679-46EB-896A-20E355781CAF}"/>
              </a:ext>
            </a:extLst>
          </p:cNvPr>
          <p:cNvSpPr>
            <a:spLocks noGrp="1"/>
          </p:cNvSpPr>
          <p:nvPr>
            <p:ph type="title"/>
          </p:nvPr>
        </p:nvSpPr>
        <p:spPr>
          <a:xfrm>
            <a:off x="4533898" y="715961"/>
            <a:ext cx="6955735" cy="1189038"/>
          </a:xfrm>
        </p:spPr>
        <p:txBody>
          <a:bodyPr vert="horz" lIns="91440" tIns="45720" rIns="91440" bIns="45720" rtlCol="0" anchor="t">
            <a:normAutofit/>
          </a:bodyPr>
          <a:lstStyle>
            <a:lvl1pPr>
              <a:defRPr lang="en-US" sz="4000" i="0" cap="none" spc="-50" baseline="0">
                <a:ln w="3175">
                  <a:noFill/>
                </a:ln>
                <a:solidFill>
                  <a:schemeClr val="tx1"/>
                </a:solidFill>
                <a:effectLst/>
                <a:ea typeface="+mn-ea"/>
                <a:cs typeface="Segoe UI" pitchFamily="34" charset="0"/>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20419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56"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ft Pattern Content Yellow">
    <p:bg>
      <p:bgPr>
        <a:solidFill>
          <a:schemeClr val="accent3"/>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4533900" y="1905000"/>
            <a:ext cx="6955734"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pic>
        <p:nvPicPr>
          <p:cNvPr id="13" name="Graphic 12" hidden="1">
            <a:extLst>
              <a:ext uri="{FF2B5EF4-FFF2-40B4-BE49-F238E27FC236}">
                <a16:creationId xmlns:a16="http://schemas.microsoft.com/office/drawing/2014/main" id="{8393C3A4-D09E-47EB-B9F0-C1DDDEB3B18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0" y="0"/>
            <a:ext cx="3810000" cy="6858000"/>
          </a:xfrm>
          <a:prstGeom prst="rect">
            <a:avLst/>
          </a:prstGeom>
        </p:spPr>
      </p:pic>
      <p:pic>
        <p:nvPicPr>
          <p:cNvPr id="8" name="Graphic 7">
            <a:extLst>
              <a:ext uri="{FF2B5EF4-FFF2-40B4-BE49-F238E27FC236}">
                <a16:creationId xmlns:a16="http://schemas.microsoft.com/office/drawing/2014/main" id="{B829B5F1-1C12-4A1B-A83C-BFE17D26D9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3810000" cy="6858000"/>
          </a:xfrm>
          <a:prstGeom prst="rect">
            <a:avLst/>
          </a:prstGeom>
        </p:spPr>
      </p:pic>
      <p:sp>
        <p:nvSpPr>
          <p:cNvPr id="2" name="Title 1">
            <a:extLst>
              <a:ext uri="{FF2B5EF4-FFF2-40B4-BE49-F238E27FC236}">
                <a16:creationId xmlns:a16="http://schemas.microsoft.com/office/drawing/2014/main" id="{0D62E947-C679-46EB-896A-20E355781CAF}"/>
              </a:ext>
            </a:extLst>
          </p:cNvPr>
          <p:cNvSpPr>
            <a:spLocks noGrp="1"/>
          </p:cNvSpPr>
          <p:nvPr>
            <p:ph type="title"/>
          </p:nvPr>
        </p:nvSpPr>
        <p:spPr>
          <a:xfrm>
            <a:off x="4533898" y="715961"/>
            <a:ext cx="6955735" cy="1189038"/>
          </a:xfrm>
        </p:spPr>
        <p:txBody>
          <a:bodyPr vert="horz" lIns="91440" tIns="45720" rIns="91440" bIns="45720" rtlCol="0" anchor="t">
            <a:normAutofit/>
          </a:bodyPr>
          <a:lstStyle>
            <a:lvl1pPr>
              <a:defRPr lang="en-US" sz="4000" i="0" cap="none" spc="-50" baseline="0">
                <a:ln w="3175">
                  <a:noFill/>
                </a:ln>
                <a:solidFill>
                  <a:schemeClr val="accent1"/>
                </a:solidFill>
                <a:effectLst/>
                <a:ea typeface="+mn-ea"/>
                <a:cs typeface="Segoe UI" pitchFamily="34" charset="0"/>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75319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56"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etti Content Purple">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75104"/>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3"/>
                </a:solidFill>
                <a:effectLst/>
                <a:latin typeface="+mn-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pic>
        <p:nvPicPr>
          <p:cNvPr id="3" name="Graphic 2">
            <a:extLst>
              <a:ext uri="{FF2B5EF4-FFF2-40B4-BE49-F238E27FC236}">
                <a16:creationId xmlns:a16="http://schemas.microsoft.com/office/drawing/2014/main" id="{EEE98737-74D2-46C7-8655-74871A42039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31248"/>
            <a:ext cx="12192000" cy="428625"/>
          </a:xfrm>
          <a:prstGeom prst="rect">
            <a:avLst/>
          </a:prstGeom>
        </p:spPr>
      </p:pic>
      <p:pic>
        <p:nvPicPr>
          <p:cNvPr id="4" name="Graphic 3">
            <a:extLst>
              <a:ext uri="{FF2B5EF4-FFF2-40B4-BE49-F238E27FC236}">
                <a16:creationId xmlns:a16="http://schemas.microsoft.com/office/drawing/2014/main" id="{7146B861-BC3C-4898-95DE-944AB08755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340659"/>
            <a:ext cx="12192000" cy="428625"/>
          </a:xfrm>
          <a:prstGeom prst="rect">
            <a:avLst/>
          </a:prstGeom>
        </p:spPr>
      </p:pic>
    </p:spTree>
    <p:extLst>
      <p:ext uri="{BB962C8B-B14F-4D97-AF65-F5344CB8AC3E}">
        <p14:creationId xmlns:p14="http://schemas.microsoft.com/office/powerpoint/2010/main" val="2842644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104" userDrawn="1">
          <p15:clr>
            <a:srgbClr val="FBAE40"/>
          </p15:clr>
        </p15:guide>
        <p15:guide id="2" pos="6127">
          <p15:clr>
            <a:srgbClr val="5ACBF0"/>
          </p15:clr>
        </p15:guide>
        <p15:guide id="3" orient="horz" pos="216" userDrawn="1">
          <p15:clr>
            <a:srgbClr val="5ACBF0"/>
          </p15:clr>
        </p15:guide>
        <p15:guide id="4" orient="horz" pos="1560" userDrawn="1">
          <p15:clr>
            <a:srgbClr val="5ACBF0"/>
          </p15:clr>
        </p15:guide>
        <p15:guide id="5" orient="horz" pos="393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fetti Content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75104"/>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n-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pic>
        <p:nvPicPr>
          <p:cNvPr id="3" name="Graphic 2">
            <a:extLst>
              <a:ext uri="{FF2B5EF4-FFF2-40B4-BE49-F238E27FC236}">
                <a16:creationId xmlns:a16="http://schemas.microsoft.com/office/drawing/2014/main" id="{B4FBE5B2-2D6A-4DC6-9944-CF3D7EC50A4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31248"/>
            <a:ext cx="12192000" cy="428625"/>
          </a:xfrm>
          <a:prstGeom prst="rect">
            <a:avLst/>
          </a:prstGeom>
        </p:spPr>
      </p:pic>
      <p:pic>
        <p:nvPicPr>
          <p:cNvPr id="8" name="Graphic 7">
            <a:extLst>
              <a:ext uri="{FF2B5EF4-FFF2-40B4-BE49-F238E27FC236}">
                <a16:creationId xmlns:a16="http://schemas.microsoft.com/office/drawing/2014/main" id="{B9407BD0-C2EE-44A7-8749-433953FD1F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340659"/>
            <a:ext cx="12192000" cy="428625"/>
          </a:xfrm>
          <a:prstGeom prst="rect">
            <a:avLst/>
          </a:prstGeom>
        </p:spPr>
      </p:pic>
    </p:spTree>
    <p:extLst>
      <p:ext uri="{BB962C8B-B14F-4D97-AF65-F5344CB8AC3E}">
        <p14:creationId xmlns:p14="http://schemas.microsoft.com/office/powerpoint/2010/main" val="3701056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4" userDrawn="1">
          <p15:clr>
            <a:srgbClr val="FBAE40"/>
          </p15:clr>
        </p15:guide>
        <p15:guide id="2" pos="6127">
          <p15:clr>
            <a:srgbClr val="5ACBF0"/>
          </p15:clr>
        </p15:guide>
        <p15:guide id="3" orient="horz" pos="216" userDrawn="1">
          <p15:clr>
            <a:srgbClr val="5ACBF0"/>
          </p15:clr>
        </p15:guide>
        <p15:guide id="4" orient="horz" pos="4128" userDrawn="1">
          <p15:clr>
            <a:srgbClr val="5ACBF0"/>
          </p15:clr>
        </p15:guide>
        <p15:guide id="5" orient="horz" pos="393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64696-E1F3-49EF-AEC8-730A16D9A23F}" type="datetimeFigureOut">
              <a:rPr lang="en-US" altLang="en-US" smtClean="0"/>
              <a:pPr/>
              <a:t>3/5/2023</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1595586410"/>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9" r:id="rId5"/>
    <p:sldLayoutId id="2147483730" r:id="rId6"/>
    <p:sldLayoutId id="2147483722" r:id="rId7"/>
    <p:sldLayoutId id="2147483723" r:id="rId8"/>
    <p:sldLayoutId id="2147483724" r:id="rId9"/>
    <p:sldLayoutId id="2147483725" r:id="rId10"/>
    <p:sldLayoutId id="2147483726" r:id="rId11"/>
    <p:sldLayoutId id="2147483727" r:id="rId12"/>
    <p:sldLayoutId id="2147483728" r:id="rId13"/>
  </p:sldLayoutIdLst>
  <p:txStyles>
    <p:title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CA7E8EA-FF4D-4A68-97F9-3EBE97F73E12}"/>
              </a:ext>
            </a:extLst>
          </p:cNvPr>
          <p:cNvSpPr>
            <a:spLocks noGrp="1"/>
          </p:cNvSpPr>
          <p:nvPr>
            <p:ph type="title"/>
          </p:nvPr>
        </p:nvSpPr>
        <p:spPr>
          <a:xfrm>
            <a:off x="6273642" y="2560945"/>
            <a:ext cx="3168938" cy="1325563"/>
          </a:xfrm>
        </p:spPr>
        <p:txBody>
          <a:bodyPr>
            <a:noAutofit/>
          </a:bodyPr>
          <a:lstStyle/>
          <a:p>
            <a:pPr algn="ctr"/>
            <a:r>
              <a:rPr lang="en-US" dirty="0">
                <a:solidFill>
                  <a:schemeClr val="accent3"/>
                </a:solidFill>
              </a:rPr>
              <a:t>POWER BI</a:t>
            </a:r>
            <a:endParaRPr lang="en-US" sz="4800" dirty="0">
              <a:solidFill>
                <a:schemeClr val="accent5"/>
              </a:solidFill>
            </a:endParaRPr>
          </a:p>
        </p:txBody>
      </p:sp>
    </p:spTree>
    <p:extLst>
      <p:ext uri="{BB962C8B-B14F-4D97-AF65-F5344CB8AC3E}">
        <p14:creationId xmlns:p14="http://schemas.microsoft.com/office/powerpoint/2010/main" val="2647525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302849-2A9A-47A4-A0EB-5A3FA8BE70DB}"/>
              </a:ext>
            </a:extLst>
          </p:cNvPr>
          <p:cNvSpPr>
            <a:spLocks noGrp="1"/>
          </p:cNvSpPr>
          <p:nvPr>
            <p:ph type="title"/>
          </p:nvPr>
        </p:nvSpPr>
        <p:spPr>
          <a:xfrm>
            <a:off x="827314" y="475860"/>
            <a:ext cx="7169022" cy="1103508"/>
          </a:xfrm>
        </p:spPr>
        <p:txBody>
          <a:bodyPr>
            <a:normAutofit/>
          </a:bodyPr>
          <a:lstStyle/>
          <a:p>
            <a:pPr lvl="0" algn="just">
              <a:lnSpc>
                <a:spcPct val="115000"/>
              </a:lnSpc>
              <a:buSzPts val="1400"/>
            </a:pPr>
            <a:r>
              <a:rPr lang="en-GB" sz="2400" u="none" strike="noStrike" dirty="0">
                <a:solidFill>
                  <a:srgbClr val="264653"/>
                </a:solidFill>
                <a:effectLst/>
                <a:latin typeface="FZShuTi" panose="02010601030101010101" pitchFamily="2" charset="-122"/>
                <a:ea typeface="FZShuTi" panose="02010601030101010101" pitchFamily="2" charset="-122"/>
                <a:cs typeface="Roboto" panose="02000000000000000000" pitchFamily="2" charset="0"/>
              </a:rPr>
              <a:t>1- Explain the advantages of Natural Queries in Power-Bi with an example?</a:t>
            </a:r>
            <a:endParaRPr lang="en-IN" sz="2400" u="none" strike="noStrike" dirty="0">
              <a:solidFill>
                <a:srgbClr val="264653"/>
              </a:solidFill>
              <a:effectLst/>
              <a:latin typeface="FZShuTi" panose="02010601030101010101" pitchFamily="2" charset="-122"/>
              <a:ea typeface="FZShuTi" panose="02010601030101010101" pitchFamily="2" charset="-122"/>
            </a:endParaRP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1997" y="1565047"/>
            <a:ext cx="7169022" cy="876116"/>
          </a:xfrm>
        </p:spPr>
        <p:txBody>
          <a:bodyPr vert="horz" lIns="91440" tIns="45720" rIns="91440" bIns="45720" rtlCol="0" anchor="t">
            <a:normAutofit/>
          </a:bodyPr>
          <a:lstStyle/>
          <a:p>
            <a:pPr marL="285750" indent="-285750">
              <a:buFont typeface="Wingdings" panose="05000000000000000000" pitchFamily="2" charset="2"/>
              <a:buChar char="Ø"/>
            </a:pPr>
            <a:r>
              <a:rPr lang="en-GB" sz="1600" b="0" dirty="0">
                <a:effectLst/>
                <a:ea typeface="Roboto" panose="02000000000000000000" pitchFamily="2" charset="0"/>
              </a:rPr>
              <a:t>To get an answer from data is to perform a search over data using natural language is called queries. The Q&amp;A feature in power-BI let us explore our own words using natural language.</a:t>
            </a:r>
            <a:endParaRPr lang="en-IN" sz="1600" b="0" dirty="0">
              <a:effectLst/>
              <a:ea typeface="Arial" panose="020B0604020202020204" pitchFamily="34" charset="0"/>
            </a:endParaRPr>
          </a:p>
          <a:p>
            <a:endParaRPr lang="en-US" dirty="0"/>
          </a:p>
        </p:txBody>
      </p:sp>
      <p:sp>
        <p:nvSpPr>
          <p:cNvPr id="3" name="Text Placeholder 1">
            <a:extLst>
              <a:ext uri="{FF2B5EF4-FFF2-40B4-BE49-F238E27FC236}">
                <a16:creationId xmlns:a16="http://schemas.microsoft.com/office/drawing/2014/main" id="{31F4BD23-1C3F-9FB0-256E-025787191FE5}"/>
              </a:ext>
            </a:extLst>
          </p:cNvPr>
          <p:cNvSpPr txBox="1">
            <a:spLocks/>
          </p:cNvSpPr>
          <p:nvPr/>
        </p:nvSpPr>
        <p:spPr>
          <a:xfrm>
            <a:off x="761996" y="2332910"/>
            <a:ext cx="7169022" cy="838200"/>
          </a:xfrm>
          <a:prstGeom prst="rect">
            <a:avLst/>
          </a:prstGeom>
        </p:spPr>
        <p:txBody>
          <a:bodyPr vert="horz" lIns="91440" tIns="45720" rIns="91440" bIns="45720" rtlCol="0" anchor="t">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tx1"/>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0" indent="-285750" algn="just">
              <a:lnSpc>
                <a:spcPct val="115000"/>
              </a:lnSpc>
              <a:buFont typeface="Wingdings" panose="05000000000000000000" pitchFamily="2" charset="2"/>
              <a:buChar char="Ø"/>
            </a:pPr>
            <a:r>
              <a:rPr lang="en-GB" sz="1700" b="0" dirty="0">
                <a:effectLst/>
                <a:ea typeface="Roboto" panose="02000000000000000000" pitchFamily="2" charset="0"/>
              </a:rPr>
              <a:t>Just by typing a question in a natural language, we got a chart with the desired data without the need to technically format any visualization.</a:t>
            </a:r>
            <a:endParaRPr lang="en-IN" sz="1700" b="0" dirty="0">
              <a:effectLst/>
              <a:ea typeface="Arial" panose="020B0604020202020204" pitchFamily="34" charset="0"/>
            </a:endParaRPr>
          </a:p>
          <a:p>
            <a:pPr fontAlgn="auto">
              <a:spcAft>
                <a:spcPts val="0"/>
              </a:spcAft>
            </a:pPr>
            <a:endParaRPr lang="en-US" dirty="0"/>
          </a:p>
        </p:txBody>
      </p:sp>
      <p:sp>
        <p:nvSpPr>
          <p:cNvPr id="4" name="Text Placeholder 1">
            <a:extLst>
              <a:ext uri="{FF2B5EF4-FFF2-40B4-BE49-F238E27FC236}">
                <a16:creationId xmlns:a16="http://schemas.microsoft.com/office/drawing/2014/main" id="{5BD6A3F3-23FA-34E1-6C99-650D0E224E3A}"/>
              </a:ext>
            </a:extLst>
          </p:cNvPr>
          <p:cNvSpPr txBox="1">
            <a:spLocks/>
          </p:cNvSpPr>
          <p:nvPr/>
        </p:nvSpPr>
        <p:spPr>
          <a:xfrm>
            <a:off x="761995" y="3062858"/>
            <a:ext cx="7486261" cy="838200"/>
          </a:xfrm>
          <a:prstGeom prst="rect">
            <a:avLst/>
          </a:prstGeom>
        </p:spPr>
        <p:txBody>
          <a:bodyPr vert="horz" lIns="91440" tIns="45720" rIns="91440" bIns="45720" rtlCol="0" anchor="t">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tx1"/>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0" indent="-285750" algn="just">
              <a:lnSpc>
                <a:spcPct val="115000"/>
              </a:lnSpc>
              <a:buFont typeface="Wingdings" panose="05000000000000000000" pitchFamily="2" charset="2"/>
              <a:buChar char="Ø"/>
            </a:pPr>
            <a:r>
              <a:rPr lang="en-GB" sz="1700" u="sng" dirty="0">
                <a:solidFill>
                  <a:srgbClr val="264653"/>
                </a:solidFill>
                <a:effectLst/>
                <a:latin typeface="Calibri" panose="020F0502020204030204" pitchFamily="34" charset="0"/>
                <a:ea typeface="Roboto" panose="02000000000000000000" pitchFamily="2" charset="0"/>
              </a:rPr>
              <a:t>GUIDED NATURAL QUERY IS A UNIQUE SELF-SERVICE BI EXPERIENCE</a:t>
            </a:r>
            <a:r>
              <a:rPr lang="en-GB" sz="1700" dirty="0">
                <a:solidFill>
                  <a:srgbClr val="264653"/>
                </a:solidFill>
                <a:effectLst/>
                <a:latin typeface="Calibri" panose="020F0502020204030204" pitchFamily="34" charset="0"/>
                <a:ea typeface="Roboto" panose="02000000000000000000" pitchFamily="2" charset="0"/>
              </a:rPr>
              <a:t> </a:t>
            </a:r>
            <a:r>
              <a:rPr lang="en-GB" sz="1800" b="0" dirty="0">
                <a:effectLst/>
                <a:ea typeface="Roboto" panose="02000000000000000000" pitchFamily="2" charset="0"/>
              </a:rPr>
              <a:t>- </a:t>
            </a:r>
            <a:r>
              <a:rPr lang="en-GB" sz="1700" b="0" dirty="0">
                <a:effectLst/>
                <a:ea typeface="Roboto" panose="02000000000000000000" pitchFamily="2" charset="0"/>
              </a:rPr>
              <a:t>Provides immediate assistance on the question as we want to ask with no guesswork or technical knowledge request to get started using the tool.</a:t>
            </a:r>
            <a:endParaRPr lang="en-IN" sz="1700" b="0" dirty="0">
              <a:effectLst/>
              <a:ea typeface="Arial" panose="020B0604020202020204" pitchFamily="34" charset="0"/>
            </a:endParaRPr>
          </a:p>
          <a:p>
            <a:pPr fontAlgn="auto">
              <a:spcAft>
                <a:spcPts val="0"/>
              </a:spcAft>
            </a:pPr>
            <a:endParaRPr lang="en-US" dirty="0"/>
          </a:p>
        </p:txBody>
      </p:sp>
      <p:sp>
        <p:nvSpPr>
          <p:cNvPr id="5" name="Text Placeholder 1">
            <a:extLst>
              <a:ext uri="{FF2B5EF4-FFF2-40B4-BE49-F238E27FC236}">
                <a16:creationId xmlns:a16="http://schemas.microsoft.com/office/drawing/2014/main" id="{6ED1BAC8-7B25-0D5B-E22A-21F91B2E038F}"/>
              </a:ext>
            </a:extLst>
          </p:cNvPr>
          <p:cNvSpPr txBox="1">
            <a:spLocks/>
          </p:cNvSpPr>
          <p:nvPr/>
        </p:nvSpPr>
        <p:spPr>
          <a:xfrm>
            <a:off x="761994" y="3964986"/>
            <a:ext cx="7486261" cy="8382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tx1"/>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fontAlgn="auto">
              <a:spcAft>
                <a:spcPts val="0"/>
              </a:spcAft>
              <a:buFont typeface="Wingdings" panose="05000000000000000000" pitchFamily="2" charset="2"/>
              <a:buChar char="Ø"/>
            </a:pPr>
            <a:r>
              <a:rPr lang="en-GB" sz="1600" u="sng" dirty="0">
                <a:solidFill>
                  <a:srgbClr val="264653"/>
                </a:solidFill>
                <a:effectLst/>
                <a:latin typeface="Calibri" panose="020F0502020204030204" pitchFamily="34" charset="0"/>
                <a:ea typeface="Roboto" panose="02000000000000000000" pitchFamily="2" charset="0"/>
              </a:rPr>
              <a:t>EVERY QUESTION IS UNDERSTOOD BY NATURAL LANGUAGE QUERY </a:t>
            </a:r>
            <a:r>
              <a:rPr lang="en-GB" sz="1800" dirty="0">
                <a:effectLst/>
                <a:latin typeface="Calibri" panose="020F0502020204030204" pitchFamily="34" charset="0"/>
                <a:ea typeface="Roboto" panose="02000000000000000000" pitchFamily="2" charset="0"/>
              </a:rPr>
              <a:t>- </a:t>
            </a:r>
            <a:r>
              <a:rPr lang="en-GB" sz="1700" b="0" dirty="0">
                <a:effectLst/>
                <a:ea typeface="Roboto" panose="02000000000000000000" pitchFamily="2" charset="0"/>
              </a:rPr>
              <a:t>There is no need to setup synonyms and word dictionaries.</a:t>
            </a:r>
            <a:endParaRPr lang="en-IN" sz="1700" b="0" dirty="0">
              <a:effectLst/>
              <a:ea typeface="Arial" panose="020B0604020202020204" pitchFamily="34" charset="0"/>
            </a:endParaRPr>
          </a:p>
          <a:p>
            <a:pPr marL="285750" indent="-285750" fontAlgn="auto">
              <a:spcAft>
                <a:spcPts val="0"/>
              </a:spcAft>
              <a:buFont typeface="Wingdings" panose="05000000000000000000" pitchFamily="2" charset="2"/>
              <a:buChar char="Ø"/>
            </a:pPr>
            <a:endParaRPr lang="en-IN" sz="1600" b="0" dirty="0">
              <a:ea typeface="Arial" panose="020B0604020202020204" pitchFamily="34" charset="0"/>
            </a:endParaRPr>
          </a:p>
          <a:p>
            <a:pPr marL="285750" indent="-285750" fontAlgn="auto">
              <a:spcAft>
                <a:spcPts val="0"/>
              </a:spcAft>
              <a:buFont typeface="Wingdings" panose="05000000000000000000" pitchFamily="2" charset="2"/>
              <a:buChar char="Ø"/>
            </a:pPr>
            <a:endParaRPr lang="en-US" dirty="0"/>
          </a:p>
        </p:txBody>
      </p:sp>
      <p:sp>
        <p:nvSpPr>
          <p:cNvPr id="7" name="Text Placeholder 1">
            <a:extLst>
              <a:ext uri="{FF2B5EF4-FFF2-40B4-BE49-F238E27FC236}">
                <a16:creationId xmlns:a16="http://schemas.microsoft.com/office/drawing/2014/main" id="{2EFF1A67-4B4B-10B8-9278-FC5ED8B1659C}"/>
              </a:ext>
            </a:extLst>
          </p:cNvPr>
          <p:cNvSpPr txBox="1">
            <a:spLocks/>
          </p:cNvSpPr>
          <p:nvPr/>
        </p:nvSpPr>
        <p:spPr>
          <a:xfrm>
            <a:off x="760432" y="4610265"/>
            <a:ext cx="7486261" cy="1716744"/>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tx1"/>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gn="just">
              <a:lnSpc>
                <a:spcPct val="115000"/>
              </a:lnSpc>
              <a:buFont typeface="Wingdings" panose="05000000000000000000" pitchFamily="2" charset="2"/>
              <a:buChar char=""/>
            </a:pPr>
            <a:r>
              <a:rPr lang="en-GB" sz="1600" u="sng" dirty="0">
                <a:solidFill>
                  <a:srgbClr val="264653"/>
                </a:solidFill>
                <a:effectLst/>
                <a:latin typeface="Calibri" panose="020F0502020204030204" pitchFamily="34" charset="0"/>
                <a:ea typeface="Roboto" panose="02000000000000000000" pitchFamily="2" charset="0"/>
              </a:rPr>
              <a:t>NATURAL LANGUAGE QUERY MAKES SIMPLE TO ASK COMPLEX QUESTIONS</a:t>
            </a:r>
            <a:r>
              <a:rPr lang="en-GB" sz="1600" dirty="0">
                <a:solidFill>
                  <a:srgbClr val="264653"/>
                </a:solidFill>
                <a:effectLst/>
                <a:latin typeface="Calibri" panose="020F0502020204030204" pitchFamily="34" charset="0"/>
                <a:ea typeface="Roboto" panose="02000000000000000000" pitchFamily="2" charset="0"/>
              </a:rPr>
              <a:t>  </a:t>
            </a:r>
            <a:r>
              <a:rPr lang="en-GB" sz="1800" dirty="0">
                <a:effectLst/>
                <a:latin typeface="Calibri" panose="020F0502020204030204" pitchFamily="34" charset="0"/>
                <a:ea typeface="Roboto" panose="02000000000000000000" pitchFamily="2" charset="0"/>
              </a:rPr>
              <a:t>- </a:t>
            </a:r>
            <a:r>
              <a:rPr lang="en-GB" sz="1700" b="0" dirty="0">
                <a:effectLst/>
                <a:latin typeface="Calibri" panose="020F0502020204030204" pitchFamily="34" charset="0"/>
                <a:ea typeface="Roboto" panose="02000000000000000000" pitchFamily="2" charset="0"/>
              </a:rPr>
              <a:t>Approaches question complexity differently by implementing thousands of comprehensively modelled question types and sequences, which effectively enables anyone to ask questions of their data, &amp; to deliver answers as best visualizations or tabular reports for every possible question. </a:t>
            </a:r>
            <a:endParaRPr lang="en-IN" sz="1700" b="0" dirty="0">
              <a:effectLst/>
              <a:latin typeface="Arial" panose="020B0604020202020204" pitchFamily="34" charset="0"/>
              <a:ea typeface="Arial" panose="020B0604020202020204" pitchFamily="34" charset="0"/>
            </a:endParaRPr>
          </a:p>
          <a:p>
            <a:pPr fontAlgn="auto">
              <a:spcAft>
                <a:spcPts val="0"/>
              </a:spcAft>
            </a:pPr>
            <a:endParaRPr lang="en-IN" sz="1600" b="0" dirty="0">
              <a:ea typeface="Arial" panose="020B0604020202020204" pitchFamily="34" charset="0"/>
            </a:endParaRPr>
          </a:p>
          <a:p>
            <a:pPr fontAlgn="auto">
              <a:spcAft>
                <a:spcPts val="0"/>
              </a:spcAft>
            </a:pPr>
            <a:endParaRPr lang="en-US" dirty="0"/>
          </a:p>
        </p:txBody>
      </p:sp>
    </p:spTree>
    <p:extLst>
      <p:ext uri="{BB962C8B-B14F-4D97-AF65-F5344CB8AC3E}">
        <p14:creationId xmlns:p14="http://schemas.microsoft.com/office/powerpoint/2010/main" val="395190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564245" y="908705"/>
            <a:ext cx="9680767" cy="550260"/>
          </a:xfrm>
        </p:spPr>
        <p:txBody>
          <a:bodyPr>
            <a:normAutofit/>
          </a:bodyPr>
          <a:lstStyle/>
          <a:p>
            <a:pPr lvl="0" algn="just">
              <a:lnSpc>
                <a:spcPct val="115000"/>
              </a:lnSpc>
              <a:buSzPts val="1400"/>
            </a:pPr>
            <a:r>
              <a:rPr lang="en-GB" sz="2000" u="none" strike="noStrike" dirty="0">
                <a:effectLst/>
                <a:latin typeface="FZShuTi" panose="02010601030101010101" pitchFamily="2" charset="-122"/>
                <a:ea typeface="FZShuTi" panose="02010601030101010101" pitchFamily="2" charset="-122"/>
                <a:cs typeface="Roboto" panose="02000000000000000000" pitchFamily="2" charset="0"/>
              </a:rPr>
              <a:t>2- Explain web Front End (WFE) cluster from Power-BI Service Architecture?</a:t>
            </a:r>
            <a:endParaRPr lang="en-IN" sz="2000" u="none" strike="noStrike" dirty="0">
              <a:effectLst/>
              <a:latin typeface="FZShuTi" panose="02010601030101010101" pitchFamily="2" charset="-122"/>
              <a:ea typeface="FZShuTi" panose="02010601030101010101" pitchFamily="2" charset="-122"/>
            </a:endParaRP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a:xfrm>
            <a:off x="564245" y="1648265"/>
            <a:ext cx="10184620" cy="550260"/>
          </a:xfrm>
        </p:spPr>
        <p:txBody>
          <a:bodyPr/>
          <a:lstStyle/>
          <a:p>
            <a:pPr marL="342900" lvl="0" indent="-342900" algn="just">
              <a:lnSpc>
                <a:spcPct val="115000"/>
              </a:lnSpc>
              <a:buFont typeface="Wingdings" panose="05000000000000000000" pitchFamily="2" charset="2"/>
              <a:buChar char=""/>
            </a:pPr>
            <a:r>
              <a:rPr lang="en-GB" sz="1800" dirty="0">
                <a:effectLst/>
                <a:latin typeface="Calibri" panose="020F0502020204030204" pitchFamily="34" charset="0"/>
                <a:ea typeface="Roboto" panose="02000000000000000000" pitchFamily="2" charset="0"/>
              </a:rPr>
              <a:t>The power-BI service architecture is based on two clusters – The Web Front End and Back End cluster.</a:t>
            </a:r>
            <a:endParaRPr lang="en-IN" sz="1800" dirty="0">
              <a:effectLst/>
              <a:latin typeface="Arial" panose="020B0604020202020204" pitchFamily="34" charset="0"/>
              <a:ea typeface="Arial" panose="020B0604020202020204" pitchFamily="34" charset="0"/>
            </a:endParaRPr>
          </a:p>
          <a:p>
            <a:endParaRPr lang="en-US" dirty="0"/>
          </a:p>
        </p:txBody>
      </p:sp>
      <p:sp>
        <p:nvSpPr>
          <p:cNvPr id="2" name="Text Placeholder 5">
            <a:extLst>
              <a:ext uri="{FF2B5EF4-FFF2-40B4-BE49-F238E27FC236}">
                <a16:creationId xmlns:a16="http://schemas.microsoft.com/office/drawing/2014/main" id="{54E531A2-DA62-5149-9430-99C9F7B037AD}"/>
              </a:ext>
            </a:extLst>
          </p:cNvPr>
          <p:cNvSpPr txBox="1">
            <a:spLocks/>
          </p:cNvSpPr>
          <p:nvPr/>
        </p:nvSpPr>
        <p:spPr>
          <a:xfrm>
            <a:off x="564243" y="2198525"/>
            <a:ext cx="9680767" cy="839626"/>
          </a:xfrm>
          <a:prstGeom prst="rect">
            <a:avLst/>
          </a:prstGeom>
          <a:noFill/>
        </p:spPr>
        <p:txBody>
          <a:bodyPr vert="horz" wrap="square" lIns="0" tIns="0" rIns="0" bIns="0" rtlCol="0">
            <a:noAutofit/>
          </a:bodyPr>
          <a:lstStyle>
            <a:lvl1pPr marL="0" indent="0" algn="ctr" defTabSz="914400" rtl="0" eaLnBrk="1" latinLnBrk="0" hangingPunct="1">
              <a:lnSpc>
                <a:spcPct val="9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gn="just">
              <a:lnSpc>
                <a:spcPct val="115000"/>
              </a:lnSpc>
              <a:buFont typeface="Wingdings" panose="05000000000000000000" pitchFamily="2" charset="2"/>
              <a:buChar char=""/>
            </a:pPr>
            <a:r>
              <a:rPr lang="en-GB" sz="1800" dirty="0">
                <a:effectLst/>
                <a:latin typeface="Calibri" panose="020F0502020204030204" pitchFamily="34" charset="0"/>
                <a:ea typeface="Roboto" panose="02000000000000000000" pitchFamily="2" charset="0"/>
              </a:rPr>
              <a:t>Power-BI uses Azure Active Directory (AAD) to store and manage user identities and manages the storage of data and metadata using Azure BLOB and Azure SQL Database.</a:t>
            </a:r>
            <a:endParaRPr lang="en-IN" sz="1800" dirty="0">
              <a:effectLst/>
              <a:latin typeface="Arial" panose="020B0604020202020204" pitchFamily="34" charset="0"/>
              <a:ea typeface="Arial" panose="020B0604020202020204" pitchFamily="34" charset="0"/>
            </a:endParaRPr>
          </a:p>
          <a:p>
            <a:pPr fontAlgn="auto"/>
            <a:endParaRPr lang="en-US" dirty="0"/>
          </a:p>
        </p:txBody>
      </p:sp>
      <p:sp>
        <p:nvSpPr>
          <p:cNvPr id="3" name="Text Placeholder 5">
            <a:extLst>
              <a:ext uri="{FF2B5EF4-FFF2-40B4-BE49-F238E27FC236}">
                <a16:creationId xmlns:a16="http://schemas.microsoft.com/office/drawing/2014/main" id="{54E89E99-E19B-3270-4F17-71A3AEDE4BEE}"/>
              </a:ext>
            </a:extLst>
          </p:cNvPr>
          <p:cNvSpPr txBox="1">
            <a:spLocks/>
          </p:cNvSpPr>
          <p:nvPr/>
        </p:nvSpPr>
        <p:spPr>
          <a:xfrm>
            <a:off x="564243" y="3097371"/>
            <a:ext cx="7609373" cy="839626"/>
          </a:xfrm>
          <a:prstGeom prst="rect">
            <a:avLst/>
          </a:prstGeom>
          <a:noFill/>
        </p:spPr>
        <p:txBody>
          <a:bodyPr vert="horz" wrap="square" lIns="0" tIns="0" rIns="0" bIns="0" rtlCol="0">
            <a:noAutofit/>
          </a:bodyPr>
          <a:lstStyle>
            <a:lvl1pPr marL="0" indent="0" algn="ctr" defTabSz="914400" rtl="0" eaLnBrk="1" latinLnBrk="0" hangingPunct="1">
              <a:lnSpc>
                <a:spcPct val="9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gn="just">
              <a:lnSpc>
                <a:spcPct val="115000"/>
              </a:lnSpc>
              <a:buFont typeface="Wingdings" panose="05000000000000000000" pitchFamily="2" charset="2"/>
              <a:buChar char=""/>
            </a:pPr>
            <a:r>
              <a:rPr lang="en-GB" sz="1800" dirty="0">
                <a:effectLst/>
                <a:latin typeface="Calibri" panose="020F0502020204030204" pitchFamily="34" charset="0"/>
                <a:ea typeface="Roboto" panose="02000000000000000000" pitchFamily="2" charset="0"/>
              </a:rPr>
              <a:t>Power-BI also uses the Azure Traffic Manager (ATM) to direct user traffic to the nearest data centre, determined by the DNS record of the client attempting to connect, for the authentication process and to download static content and files.</a:t>
            </a:r>
            <a:endParaRPr lang="en-IN" sz="1800" dirty="0">
              <a:effectLst/>
              <a:latin typeface="Arial" panose="020B0604020202020204" pitchFamily="34" charset="0"/>
              <a:ea typeface="Arial" panose="020B0604020202020204" pitchFamily="34" charset="0"/>
            </a:endParaRPr>
          </a:p>
          <a:p>
            <a:pPr fontAlgn="auto"/>
            <a:endParaRPr lang="en-US" dirty="0"/>
          </a:p>
        </p:txBody>
      </p:sp>
      <p:sp>
        <p:nvSpPr>
          <p:cNvPr id="5" name="Text Placeholder 5">
            <a:extLst>
              <a:ext uri="{FF2B5EF4-FFF2-40B4-BE49-F238E27FC236}">
                <a16:creationId xmlns:a16="http://schemas.microsoft.com/office/drawing/2014/main" id="{020E6A69-ACE6-A5A4-1AFA-FC3CB3E4AFA1}"/>
              </a:ext>
            </a:extLst>
          </p:cNvPr>
          <p:cNvSpPr txBox="1">
            <a:spLocks/>
          </p:cNvSpPr>
          <p:nvPr/>
        </p:nvSpPr>
        <p:spPr>
          <a:xfrm>
            <a:off x="564243" y="4370109"/>
            <a:ext cx="7609373" cy="839626"/>
          </a:xfrm>
          <a:prstGeom prst="rect">
            <a:avLst/>
          </a:prstGeom>
          <a:noFill/>
        </p:spPr>
        <p:txBody>
          <a:bodyPr vert="horz" wrap="square" lIns="0" tIns="0" rIns="0" bIns="0" rtlCol="0">
            <a:noAutofit/>
          </a:bodyPr>
          <a:lstStyle>
            <a:lvl1pPr marL="0" indent="0" algn="ctr" defTabSz="914400" rtl="0" eaLnBrk="1" latinLnBrk="0" hangingPunct="1">
              <a:lnSpc>
                <a:spcPct val="9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gn="just">
              <a:lnSpc>
                <a:spcPct val="115000"/>
              </a:lnSpc>
              <a:buFont typeface="Wingdings" panose="05000000000000000000" pitchFamily="2" charset="2"/>
              <a:buChar char=""/>
            </a:pPr>
            <a:r>
              <a:rPr lang="en-GB" sz="1800" dirty="0">
                <a:effectLst/>
                <a:latin typeface="Calibri" panose="020F0502020204030204" pitchFamily="34" charset="0"/>
                <a:ea typeface="Roboto" panose="02000000000000000000" pitchFamily="2" charset="0"/>
              </a:rPr>
              <a:t>Azure Content Delivery Network (CDN) to efficiently distribute the necessary static content and files to users based on geographical locale.</a:t>
            </a:r>
            <a:endParaRPr lang="en-IN" sz="1800" dirty="0">
              <a:effectLst/>
              <a:latin typeface="Arial" panose="020B0604020202020204" pitchFamily="34" charset="0"/>
              <a:ea typeface="Arial" panose="020B0604020202020204" pitchFamily="34" charset="0"/>
            </a:endParaRPr>
          </a:p>
          <a:p>
            <a:pPr fontAlgn="auto"/>
            <a:endParaRPr lang="en-US" dirty="0"/>
          </a:p>
        </p:txBody>
      </p:sp>
      <p:sp>
        <p:nvSpPr>
          <p:cNvPr id="7" name="Text Placeholder 5">
            <a:extLst>
              <a:ext uri="{FF2B5EF4-FFF2-40B4-BE49-F238E27FC236}">
                <a16:creationId xmlns:a16="http://schemas.microsoft.com/office/drawing/2014/main" id="{9E7D39C7-6C5F-C988-3DEE-03AB8646743A}"/>
              </a:ext>
            </a:extLst>
          </p:cNvPr>
          <p:cNvSpPr txBox="1">
            <a:spLocks/>
          </p:cNvSpPr>
          <p:nvPr/>
        </p:nvSpPr>
        <p:spPr>
          <a:xfrm>
            <a:off x="564243" y="5209735"/>
            <a:ext cx="7609373" cy="839626"/>
          </a:xfrm>
          <a:prstGeom prst="rect">
            <a:avLst/>
          </a:prstGeom>
          <a:noFill/>
        </p:spPr>
        <p:txBody>
          <a:bodyPr vert="horz" wrap="square" lIns="0" tIns="0" rIns="0" bIns="0" rtlCol="0">
            <a:noAutofit/>
          </a:bodyPr>
          <a:lstStyle>
            <a:lvl1pPr marL="0" indent="0" algn="ctr" defTabSz="914400" rtl="0" eaLnBrk="1" latinLnBrk="0" hangingPunct="1">
              <a:lnSpc>
                <a:spcPct val="9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gn="just">
              <a:lnSpc>
                <a:spcPct val="115000"/>
              </a:lnSpc>
              <a:buFont typeface="Wingdings" panose="05000000000000000000" pitchFamily="2" charset="2"/>
              <a:buChar char=""/>
            </a:pPr>
            <a:r>
              <a:rPr lang="en-GB" sz="1800" dirty="0">
                <a:effectLst/>
                <a:latin typeface="Calibri" panose="020F0502020204030204" pitchFamily="34" charset="0"/>
                <a:ea typeface="Roboto" panose="02000000000000000000" pitchFamily="2" charset="0"/>
              </a:rPr>
              <a:t>ASP.NET is an open source, server-side web-application framework designed for web development to produce dynamic web pages.</a:t>
            </a:r>
            <a:endParaRPr lang="en-IN" sz="1800" dirty="0">
              <a:effectLst/>
              <a:latin typeface="Arial" panose="020B0604020202020204" pitchFamily="34" charset="0"/>
              <a:ea typeface="Arial" panose="020B0604020202020204" pitchFamily="34" charset="0"/>
            </a:endParaRPr>
          </a:p>
          <a:p>
            <a:pPr fontAlgn="auto"/>
            <a:endParaRPr lang="en-US" dirty="0"/>
          </a:p>
        </p:txBody>
      </p:sp>
      <p:pic>
        <p:nvPicPr>
          <p:cNvPr id="8" name="Picture 7">
            <a:extLst>
              <a:ext uri="{FF2B5EF4-FFF2-40B4-BE49-F238E27FC236}">
                <a16:creationId xmlns:a16="http://schemas.microsoft.com/office/drawing/2014/main" id="{6CA36955-86E0-1F19-DF2B-145FDA64E264}"/>
              </a:ext>
            </a:extLst>
          </p:cNvPr>
          <p:cNvPicPr>
            <a:picLocks noChangeAspect="1"/>
          </p:cNvPicPr>
          <p:nvPr/>
        </p:nvPicPr>
        <p:blipFill>
          <a:blip r:embed="rId3"/>
          <a:stretch>
            <a:fillRect/>
          </a:stretch>
        </p:blipFill>
        <p:spPr>
          <a:xfrm>
            <a:off x="8437843" y="2773762"/>
            <a:ext cx="3561324" cy="3104524"/>
          </a:xfrm>
          <a:prstGeom prst="rect">
            <a:avLst/>
          </a:prstGeom>
        </p:spPr>
      </p:pic>
    </p:spTree>
    <p:extLst>
      <p:ext uri="{BB962C8B-B14F-4D97-AF65-F5344CB8AC3E}">
        <p14:creationId xmlns:p14="http://schemas.microsoft.com/office/powerpoint/2010/main" val="4251621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830035" y="711109"/>
            <a:ext cx="10531929" cy="1031344"/>
          </a:xfrm>
        </p:spPr>
        <p:txBody>
          <a:bodyPr>
            <a:normAutofit/>
          </a:bodyPr>
          <a:lstStyle/>
          <a:p>
            <a:r>
              <a:rPr lang="en-GB" sz="1800" dirty="0">
                <a:latin typeface="FZShuTi" panose="02010601030101010101" pitchFamily="2" charset="-122"/>
                <a:ea typeface="FZShuTi" panose="02010601030101010101" pitchFamily="2" charset="-122"/>
                <a:cs typeface="Roboto" panose="02000000000000000000" pitchFamily="2" charset="0"/>
              </a:rPr>
              <a:t>Q-3 </a:t>
            </a:r>
            <a:r>
              <a:rPr lang="en-GB" sz="1800" u="none" strike="noStrike" dirty="0">
                <a:effectLst/>
                <a:latin typeface="FZShuTi" panose="02010601030101010101" pitchFamily="2" charset="-122"/>
                <a:ea typeface="FZShuTi" panose="02010601030101010101" pitchFamily="2" charset="-122"/>
                <a:cs typeface="Roboto" panose="02000000000000000000" pitchFamily="2" charset="0"/>
              </a:rPr>
              <a:t>Explain Back End cluster from Power BI Service Architecture?</a:t>
            </a:r>
            <a:br>
              <a:rPr lang="en-IN" sz="1800" u="none" strike="noStrike" dirty="0">
                <a:effectLst/>
                <a:latin typeface="Arial" panose="020B0604020202020204" pitchFamily="34" charset="0"/>
                <a:ea typeface="Arial" panose="020B0604020202020204" pitchFamily="34" charset="0"/>
              </a:rPr>
            </a:br>
            <a:endParaRPr lang="en-US" dirty="0">
              <a:solidFill>
                <a:schemeClr val="accent3"/>
              </a:solidFill>
            </a:endParaRPr>
          </a:p>
        </p:txBody>
      </p:sp>
      <p:sp>
        <p:nvSpPr>
          <p:cNvPr id="10" name="Text Placeholder 9">
            <a:extLst>
              <a:ext uri="{FF2B5EF4-FFF2-40B4-BE49-F238E27FC236}">
                <a16:creationId xmlns:a16="http://schemas.microsoft.com/office/drawing/2014/main" id="{3E90A16C-1235-4DE1-9AE7-2F7599C83F90}"/>
              </a:ext>
            </a:extLst>
          </p:cNvPr>
          <p:cNvSpPr>
            <a:spLocks noGrp="1"/>
          </p:cNvSpPr>
          <p:nvPr>
            <p:ph type="body" sz="quarter" idx="13"/>
          </p:nvPr>
        </p:nvSpPr>
        <p:spPr>
          <a:xfrm>
            <a:off x="898071" y="1432560"/>
            <a:ext cx="10417629" cy="713013"/>
          </a:xfrm>
        </p:spPr>
        <p:txBody>
          <a:bodyPr>
            <a:noAutofit/>
          </a:bodyPr>
          <a:lstStyle/>
          <a:p>
            <a:pPr marL="342900" lvl="0" indent="-342900" algn="just">
              <a:lnSpc>
                <a:spcPct val="115000"/>
              </a:lnSpc>
              <a:buFont typeface="Wingdings" panose="05000000000000000000" pitchFamily="2" charset="2"/>
              <a:buChar char=""/>
            </a:pPr>
            <a:r>
              <a:rPr lang="en-GB" sz="1600" dirty="0">
                <a:effectLst/>
                <a:latin typeface="Calibri" panose="020F0502020204030204" pitchFamily="34" charset="0"/>
                <a:ea typeface="Roboto" panose="02000000000000000000" pitchFamily="2" charset="0"/>
              </a:rPr>
              <a:t>Back End Cluster is how authenticated clients interact with the Power-BI service. It manages visualizations, user dashboards, datasets, reports, data storage, data connections data fresh, and other aspects of interacting with the Power-BI service.</a:t>
            </a:r>
            <a:endParaRPr lang="en-IN" sz="1600" dirty="0">
              <a:effectLst/>
              <a:latin typeface="Arial" panose="020B0604020202020204" pitchFamily="34" charset="0"/>
              <a:ea typeface="Arial" panose="020B0604020202020204" pitchFamily="34" charset="0"/>
            </a:endParaRPr>
          </a:p>
        </p:txBody>
      </p:sp>
      <p:sp>
        <p:nvSpPr>
          <p:cNvPr id="2" name="Text Placeholder 9">
            <a:extLst>
              <a:ext uri="{FF2B5EF4-FFF2-40B4-BE49-F238E27FC236}">
                <a16:creationId xmlns:a16="http://schemas.microsoft.com/office/drawing/2014/main" id="{3231E795-3D9F-49B7-13E1-7A0B96F64263}"/>
              </a:ext>
            </a:extLst>
          </p:cNvPr>
          <p:cNvSpPr txBox="1">
            <a:spLocks/>
          </p:cNvSpPr>
          <p:nvPr/>
        </p:nvSpPr>
        <p:spPr>
          <a:xfrm>
            <a:off x="876300" y="2370677"/>
            <a:ext cx="10417629" cy="713013"/>
          </a:xfrm>
          <a:prstGeom prst="rect">
            <a:avLst/>
          </a:prstGeom>
          <a:noFill/>
        </p:spPr>
        <p:txBody>
          <a:bodyPr vert="horz" wrap="square" lIns="0" tIns="0" rIns="0" bIns="0" rtlCol="0">
            <a:norm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gn="just">
              <a:lnSpc>
                <a:spcPct val="115000"/>
              </a:lnSpc>
              <a:buFont typeface="Wingdings" panose="05000000000000000000" pitchFamily="2" charset="2"/>
              <a:buChar char=""/>
            </a:pPr>
            <a:r>
              <a:rPr lang="en-GB" sz="1600" dirty="0">
                <a:effectLst/>
                <a:latin typeface="Calibri" panose="020F0502020204030204" pitchFamily="34" charset="0"/>
                <a:ea typeface="Roboto" panose="02000000000000000000" pitchFamily="2" charset="0"/>
              </a:rPr>
              <a:t>Gateway role acts as a gateway between user requests and the Power-BI service. Users don’t interact directly with any roles other than the gateway role.</a:t>
            </a:r>
            <a:endParaRPr lang="en-IN" sz="1600" dirty="0">
              <a:effectLst/>
              <a:latin typeface="Arial" panose="020B0604020202020204" pitchFamily="34" charset="0"/>
              <a:ea typeface="Arial" panose="020B0604020202020204" pitchFamily="34" charset="0"/>
            </a:endParaRPr>
          </a:p>
        </p:txBody>
      </p:sp>
      <p:sp>
        <p:nvSpPr>
          <p:cNvPr id="3" name="Text Placeholder 9">
            <a:extLst>
              <a:ext uri="{FF2B5EF4-FFF2-40B4-BE49-F238E27FC236}">
                <a16:creationId xmlns:a16="http://schemas.microsoft.com/office/drawing/2014/main" id="{D867BCC6-A6C3-54AA-F905-FCEC357EC6F8}"/>
              </a:ext>
            </a:extLst>
          </p:cNvPr>
          <p:cNvSpPr txBox="1">
            <a:spLocks/>
          </p:cNvSpPr>
          <p:nvPr/>
        </p:nvSpPr>
        <p:spPr>
          <a:xfrm>
            <a:off x="800697" y="3176916"/>
            <a:ext cx="7185351" cy="1031344"/>
          </a:xfrm>
          <a:prstGeom prst="rect">
            <a:avLst/>
          </a:prstGeom>
          <a:noFill/>
        </p:spPr>
        <p:txBody>
          <a:bodyPr vert="horz" wrap="square" lIns="0" tIns="0" rIns="0" bIns="0" rtlCol="0">
            <a:norm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fontAlgn="auto">
              <a:lnSpc>
                <a:spcPct val="115000"/>
              </a:lnSpc>
              <a:buFont typeface="Wingdings" panose="05000000000000000000" pitchFamily="2" charset="2"/>
              <a:buChar char=""/>
            </a:pPr>
            <a:r>
              <a:rPr lang="en-GB" sz="1600" dirty="0">
                <a:latin typeface="Calibri" panose="020F0502020204030204" pitchFamily="34" charset="0"/>
                <a:ea typeface="Roboto" panose="02000000000000000000" pitchFamily="2" charset="0"/>
              </a:rPr>
              <a:t>Back End Cluster is how authenticated clients interact with the Power-BI service. It manages visualizations, user dashboards, datasets, reports, data storage, data connections data fresh, and other aspects of interacting with the Power-BI service.</a:t>
            </a:r>
            <a:endParaRPr lang="en-IN" sz="1600" dirty="0">
              <a:latin typeface="Arial" panose="020B0604020202020204" pitchFamily="34" charset="0"/>
              <a:ea typeface="Arial" panose="020B0604020202020204" pitchFamily="34" charset="0"/>
            </a:endParaRPr>
          </a:p>
        </p:txBody>
      </p:sp>
      <p:sp>
        <p:nvSpPr>
          <p:cNvPr id="5" name="Text Placeholder 9">
            <a:extLst>
              <a:ext uri="{FF2B5EF4-FFF2-40B4-BE49-F238E27FC236}">
                <a16:creationId xmlns:a16="http://schemas.microsoft.com/office/drawing/2014/main" id="{4F28FCC6-0B30-9C04-58F7-B433867C40BC}"/>
              </a:ext>
            </a:extLst>
          </p:cNvPr>
          <p:cNvSpPr txBox="1">
            <a:spLocks/>
          </p:cNvSpPr>
          <p:nvPr/>
        </p:nvSpPr>
        <p:spPr>
          <a:xfrm>
            <a:off x="762000" y="4351095"/>
            <a:ext cx="7185350" cy="953901"/>
          </a:xfrm>
          <a:prstGeom prst="rect">
            <a:avLst/>
          </a:prstGeom>
          <a:noFill/>
        </p:spPr>
        <p:txBody>
          <a:bodyPr vert="horz" wrap="square" lIns="0" tIns="0" rIns="0" bIns="0" rtlCol="0">
            <a:normAutofit fontScale="85000" lnSpcReduction="10000"/>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fontAlgn="auto">
              <a:lnSpc>
                <a:spcPct val="115000"/>
              </a:lnSpc>
              <a:buFont typeface="Wingdings" panose="05000000000000000000" pitchFamily="2" charset="2"/>
              <a:buChar char=""/>
            </a:pPr>
            <a:r>
              <a:rPr lang="en-GB" sz="1800" dirty="0">
                <a:effectLst/>
                <a:latin typeface="Calibri" panose="020F0502020204030204" pitchFamily="34" charset="0"/>
                <a:ea typeface="Roboto" panose="02000000000000000000" pitchFamily="2" charset="0"/>
              </a:rPr>
              <a:t>Azure API management will eventually handle the gateway role. Both are accessible through the public internet.  They provide Authentication, Authorization, DDoS protection, Throttling, Load balancing, Routing and Other Capabilities.</a:t>
            </a:r>
            <a:endParaRPr lang="en-IN" dirty="0">
              <a:latin typeface="Arial" panose="020B0604020202020204" pitchFamily="34" charset="0"/>
              <a:ea typeface="Arial" panose="020B0604020202020204" pitchFamily="34" charset="0"/>
            </a:endParaRPr>
          </a:p>
        </p:txBody>
      </p:sp>
      <p:pic>
        <p:nvPicPr>
          <p:cNvPr id="9" name="Picture 8">
            <a:extLst>
              <a:ext uri="{FF2B5EF4-FFF2-40B4-BE49-F238E27FC236}">
                <a16:creationId xmlns:a16="http://schemas.microsoft.com/office/drawing/2014/main" id="{55D82BC4-0231-29D6-7043-7E7AAB814290}"/>
              </a:ext>
            </a:extLst>
          </p:cNvPr>
          <p:cNvPicPr>
            <a:picLocks noChangeAspect="1"/>
          </p:cNvPicPr>
          <p:nvPr/>
        </p:nvPicPr>
        <p:blipFill>
          <a:blip r:embed="rId3"/>
          <a:stretch>
            <a:fillRect/>
          </a:stretch>
        </p:blipFill>
        <p:spPr>
          <a:xfrm>
            <a:off x="8070979" y="2867025"/>
            <a:ext cx="4016472" cy="2558415"/>
          </a:xfrm>
          <a:prstGeom prst="rect">
            <a:avLst/>
          </a:prstGeom>
        </p:spPr>
      </p:pic>
    </p:spTree>
    <p:extLst>
      <p:ext uri="{BB962C8B-B14F-4D97-AF65-F5344CB8AC3E}">
        <p14:creationId xmlns:p14="http://schemas.microsoft.com/office/powerpoint/2010/main" val="416978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4384610" y="1063302"/>
            <a:ext cx="6955734" cy="791547"/>
          </a:xfrm>
        </p:spPr>
        <p:txBody>
          <a:bodyPr vert="horz" lIns="91440" tIns="45720" rIns="91440" bIns="45720" rtlCol="0" anchor="t">
            <a:normAutofit/>
          </a:bodyPr>
          <a:lstStyle/>
          <a:p>
            <a:pPr lvl="0">
              <a:lnSpc>
                <a:spcPct val="115000"/>
              </a:lnSpc>
              <a:buSzPts val="1400"/>
            </a:pPr>
            <a:r>
              <a:rPr lang="en-GB" sz="2000" b="0" dirty="0">
                <a:solidFill>
                  <a:schemeClr val="accent5">
                    <a:lumMod val="75000"/>
                  </a:schemeClr>
                </a:solidFill>
                <a:latin typeface="FZShuTi" panose="02010601030101010101" pitchFamily="2" charset="-122"/>
                <a:ea typeface="FZShuTi" panose="02010601030101010101" pitchFamily="2" charset="-122"/>
                <a:cs typeface="Roboto" panose="02000000000000000000" pitchFamily="2" charset="0"/>
              </a:rPr>
              <a:t>Q-4 </a:t>
            </a:r>
            <a:r>
              <a:rPr lang="en-GB" sz="2000" b="0" u="none" strike="noStrike" dirty="0">
                <a:solidFill>
                  <a:schemeClr val="accent5">
                    <a:lumMod val="75000"/>
                  </a:schemeClr>
                </a:solidFill>
                <a:effectLst/>
                <a:latin typeface="FZShuTi" panose="02010601030101010101" pitchFamily="2" charset="-122"/>
                <a:ea typeface="FZShuTi" panose="02010601030101010101" pitchFamily="2" charset="-122"/>
                <a:cs typeface="Roboto" panose="02000000000000000000" pitchFamily="2" charset="0"/>
              </a:rPr>
              <a:t>What ASP.NET component does in </a:t>
            </a:r>
            <a:r>
              <a:rPr lang="en-GB" sz="2000" b="0" u="none" strike="noStrike" dirty="0" err="1">
                <a:solidFill>
                  <a:schemeClr val="accent5">
                    <a:lumMod val="75000"/>
                  </a:schemeClr>
                </a:solidFill>
                <a:effectLst/>
                <a:latin typeface="FZShuTi" panose="02010601030101010101" pitchFamily="2" charset="-122"/>
                <a:ea typeface="FZShuTi" panose="02010601030101010101" pitchFamily="2" charset="-122"/>
                <a:cs typeface="Roboto" panose="02000000000000000000" pitchFamily="2" charset="0"/>
              </a:rPr>
              <a:t>PowerBI</a:t>
            </a:r>
            <a:r>
              <a:rPr lang="en-GB" sz="2000" b="0" u="none" strike="noStrike" dirty="0">
                <a:solidFill>
                  <a:schemeClr val="accent5">
                    <a:lumMod val="75000"/>
                  </a:schemeClr>
                </a:solidFill>
                <a:effectLst/>
                <a:latin typeface="FZShuTi" panose="02010601030101010101" pitchFamily="2" charset="-122"/>
                <a:ea typeface="FZShuTi" panose="02010601030101010101" pitchFamily="2" charset="-122"/>
                <a:cs typeface="Roboto" panose="02000000000000000000" pitchFamily="2" charset="0"/>
              </a:rPr>
              <a:t> Service Architecture?</a:t>
            </a:r>
            <a:endParaRPr lang="en-IN" sz="2000" b="0" u="none" strike="noStrike" dirty="0">
              <a:solidFill>
                <a:schemeClr val="accent5">
                  <a:lumMod val="75000"/>
                </a:schemeClr>
              </a:solidFill>
              <a:effectLst/>
              <a:latin typeface="FZShuTi" panose="02010601030101010101" pitchFamily="2" charset="-122"/>
              <a:ea typeface="FZShuTi" panose="02010601030101010101" pitchFamily="2" charset="-122"/>
            </a:endParaRPr>
          </a:p>
        </p:txBody>
      </p:sp>
      <p:sp>
        <p:nvSpPr>
          <p:cNvPr id="6" name="Text Placeholder 2">
            <a:extLst>
              <a:ext uri="{FF2B5EF4-FFF2-40B4-BE49-F238E27FC236}">
                <a16:creationId xmlns:a16="http://schemas.microsoft.com/office/drawing/2014/main" id="{5177279A-7472-F582-BAFD-75DBC9F184E2}"/>
              </a:ext>
            </a:extLst>
          </p:cNvPr>
          <p:cNvSpPr txBox="1">
            <a:spLocks/>
          </p:cNvSpPr>
          <p:nvPr/>
        </p:nvSpPr>
        <p:spPr>
          <a:xfrm>
            <a:off x="4384610" y="2542201"/>
            <a:ext cx="6955734" cy="791547"/>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18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gn="just">
              <a:lnSpc>
                <a:spcPct val="115000"/>
              </a:lnSpc>
              <a:buFont typeface="Wingdings" panose="05000000000000000000" pitchFamily="2" charset="2"/>
              <a:buChar char=""/>
            </a:pPr>
            <a:r>
              <a:rPr lang="en-GB" sz="1600" b="0" dirty="0">
                <a:effectLst/>
                <a:ea typeface="Roboto" panose="02000000000000000000" pitchFamily="2" charset="0"/>
              </a:rPr>
              <a:t>ASP.NET is a free-web framework for building great websites and web applications using HTML, CSS and JavaScript.</a:t>
            </a:r>
            <a:endParaRPr lang="en-IN" sz="1600" b="0" dirty="0">
              <a:effectLst/>
              <a:ea typeface="Arial" panose="020B0604020202020204" pitchFamily="34" charset="0"/>
            </a:endParaRPr>
          </a:p>
        </p:txBody>
      </p:sp>
      <p:sp>
        <p:nvSpPr>
          <p:cNvPr id="7" name="Text Placeholder 2">
            <a:extLst>
              <a:ext uri="{FF2B5EF4-FFF2-40B4-BE49-F238E27FC236}">
                <a16:creationId xmlns:a16="http://schemas.microsoft.com/office/drawing/2014/main" id="{FC64F42B-7F97-66C6-4B85-09175BD8397E}"/>
              </a:ext>
            </a:extLst>
          </p:cNvPr>
          <p:cNvSpPr txBox="1">
            <a:spLocks/>
          </p:cNvSpPr>
          <p:nvPr/>
        </p:nvSpPr>
        <p:spPr>
          <a:xfrm>
            <a:off x="4384610" y="3664207"/>
            <a:ext cx="6955734" cy="791547"/>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18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gn="just">
              <a:lnSpc>
                <a:spcPct val="115000"/>
              </a:lnSpc>
              <a:buFont typeface="Wingdings" panose="05000000000000000000" pitchFamily="2" charset="2"/>
              <a:buChar char=""/>
            </a:pPr>
            <a:r>
              <a:rPr lang="en-GB" sz="1600" b="0" dirty="0">
                <a:effectLst/>
                <a:ea typeface="Roboto" panose="02000000000000000000" pitchFamily="2" charset="0"/>
              </a:rPr>
              <a:t>ASP.NET component with in Web Front End cluster parses the token to determine which organization the user belongs to and then consults the PBI global service.</a:t>
            </a:r>
            <a:endParaRPr lang="en-IN" sz="1600" b="0" dirty="0">
              <a:effectLst/>
              <a:ea typeface="Arial" panose="020B0604020202020204" pitchFamily="34" charset="0"/>
            </a:endParaRPr>
          </a:p>
        </p:txBody>
      </p:sp>
      <p:sp>
        <p:nvSpPr>
          <p:cNvPr id="8" name="Text Placeholder 2">
            <a:extLst>
              <a:ext uri="{FF2B5EF4-FFF2-40B4-BE49-F238E27FC236}">
                <a16:creationId xmlns:a16="http://schemas.microsoft.com/office/drawing/2014/main" id="{1CE565BA-1732-EBB5-288D-4063076285F2}"/>
              </a:ext>
            </a:extLst>
          </p:cNvPr>
          <p:cNvSpPr txBox="1">
            <a:spLocks/>
          </p:cNvSpPr>
          <p:nvPr/>
        </p:nvSpPr>
        <p:spPr>
          <a:xfrm>
            <a:off x="4384610" y="4916843"/>
            <a:ext cx="6955734" cy="87785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800" b="1" kern="1200">
                <a:solidFill>
                  <a:schemeClr val="accent1"/>
                </a:solidFill>
                <a:latin typeface="+mn-lt"/>
                <a:ea typeface="+mn-ea"/>
                <a:cs typeface="+mn-cs"/>
              </a:defRPr>
            </a:lvl1pPr>
            <a:lvl2pPr marL="283464" indent="-283464" algn="l" defTabSz="914400" rtl="0" eaLnBrk="1" latinLnBrk="0" hangingPunct="1">
              <a:lnSpc>
                <a:spcPct val="90000"/>
              </a:lnSpc>
              <a:spcBef>
                <a:spcPts val="1000"/>
              </a:spcBef>
              <a:buFont typeface="Arial" panose="020B0604020202020204" pitchFamily="34" charset="0"/>
              <a:buChar char="•"/>
              <a:defRPr sz="18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gn="just">
              <a:lnSpc>
                <a:spcPct val="115000"/>
              </a:lnSpc>
              <a:buFont typeface="Wingdings" panose="05000000000000000000" pitchFamily="2" charset="2"/>
              <a:buChar char=""/>
            </a:pPr>
            <a:r>
              <a:rPr lang="en-GB" sz="1600" b="0" dirty="0">
                <a:effectLst/>
                <a:ea typeface="Roboto" panose="02000000000000000000" pitchFamily="2" charset="0"/>
              </a:rPr>
              <a:t>The Web Front End specifies to the browser which back-end cluster houses the organization’s tenant.</a:t>
            </a:r>
            <a:endParaRPr lang="en-IN" sz="1600" b="0" dirty="0">
              <a:effectLst/>
              <a:ea typeface="Arial" panose="020B0604020202020204" pitchFamily="34" charset="0"/>
            </a:endParaRPr>
          </a:p>
        </p:txBody>
      </p:sp>
    </p:spTree>
    <p:extLst>
      <p:ext uri="{BB962C8B-B14F-4D97-AF65-F5344CB8AC3E}">
        <p14:creationId xmlns:p14="http://schemas.microsoft.com/office/powerpoint/2010/main" val="1840677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D3C95D82-BA17-9E1E-4F27-D94754C82F2C}"/>
              </a:ext>
            </a:extLst>
          </p:cNvPr>
          <p:cNvSpPr>
            <a:spLocks noGrp="1"/>
          </p:cNvSpPr>
          <p:nvPr>
            <p:ph type="title"/>
          </p:nvPr>
        </p:nvSpPr>
        <p:spPr>
          <a:xfrm>
            <a:off x="761999" y="715963"/>
            <a:ext cx="10667999" cy="730281"/>
          </a:xfrm>
        </p:spPr>
        <p:txBody>
          <a:bodyPr>
            <a:normAutofit/>
          </a:bodyPr>
          <a:lstStyle/>
          <a:p>
            <a:pPr lvl="0" algn="just">
              <a:lnSpc>
                <a:spcPct val="115000"/>
              </a:lnSpc>
              <a:buSzPts val="1400"/>
            </a:pPr>
            <a:r>
              <a:rPr lang="en-GB" sz="2400" u="none" strike="noStrike" dirty="0">
                <a:effectLst/>
                <a:latin typeface="FZShuTi" panose="02010601030101010101" pitchFamily="2" charset="-122"/>
                <a:ea typeface="FZShuTi" panose="02010601030101010101" pitchFamily="2" charset="-122"/>
                <a:cs typeface="Roboto" panose="02000000000000000000" pitchFamily="2" charset="0"/>
              </a:rPr>
              <a:t>Q-5 List 20 data sources supported by Power Bi desktop.</a:t>
            </a:r>
            <a:endParaRPr lang="en-IN" sz="2400" u="none" strike="noStrike" dirty="0">
              <a:effectLst/>
              <a:latin typeface="FZShuTi" panose="02010601030101010101" pitchFamily="2" charset="-122"/>
              <a:ea typeface="FZShuTi" panose="02010601030101010101" pitchFamily="2" charset="-122"/>
            </a:endParaRPr>
          </a:p>
        </p:txBody>
      </p:sp>
      <p:sp>
        <p:nvSpPr>
          <p:cNvPr id="12" name="TextBox 11">
            <a:extLst>
              <a:ext uri="{FF2B5EF4-FFF2-40B4-BE49-F238E27FC236}">
                <a16:creationId xmlns:a16="http://schemas.microsoft.com/office/drawing/2014/main" id="{38FC4EEA-CA65-6470-A593-666C70307C2E}"/>
              </a:ext>
            </a:extLst>
          </p:cNvPr>
          <p:cNvSpPr txBox="1"/>
          <p:nvPr/>
        </p:nvSpPr>
        <p:spPr>
          <a:xfrm>
            <a:off x="867747" y="1602444"/>
            <a:ext cx="10282335" cy="3250442"/>
          </a:xfrm>
          <a:prstGeom prst="rect">
            <a:avLst/>
          </a:prstGeom>
          <a:noFill/>
        </p:spPr>
        <p:txBody>
          <a:bodyPr wrap="square">
            <a:spAutoFit/>
          </a:bodyPr>
          <a:lstStyle/>
          <a:p>
            <a:pPr marL="342900" lvl="0" indent="-342900" algn="just">
              <a:lnSpc>
                <a:spcPct val="115000"/>
              </a:lnSpc>
              <a:buFont typeface="Wingdings" panose="05000000000000000000" pitchFamily="2" charset="2"/>
              <a:buChar char=""/>
            </a:pPr>
            <a:r>
              <a:rPr lang="en-GB" dirty="0">
                <a:effectLst/>
                <a:latin typeface="+mn-lt"/>
                <a:ea typeface="Roboto" panose="02000000000000000000" pitchFamily="2" charset="0"/>
              </a:rPr>
              <a:t>Data sources supported by Power Bi desktop-</a:t>
            </a:r>
          </a:p>
          <a:p>
            <a:pPr marL="342900" lvl="0" indent="-342900" algn="just">
              <a:lnSpc>
                <a:spcPct val="115000"/>
              </a:lnSpc>
              <a:buFont typeface="Wingdings" panose="05000000000000000000" pitchFamily="2" charset="2"/>
              <a:buChar char=""/>
            </a:pPr>
            <a:endParaRPr lang="en-IN" dirty="0">
              <a:effectLst/>
              <a:latin typeface="+mn-lt"/>
              <a:ea typeface="Arial" panose="020B0604020202020204" pitchFamily="34" charset="0"/>
            </a:endParaRPr>
          </a:p>
          <a:p>
            <a:pPr marL="249555" algn="just">
              <a:lnSpc>
                <a:spcPct val="115000"/>
              </a:lnSpc>
            </a:pPr>
            <a:r>
              <a:rPr lang="en-GB" dirty="0">
                <a:effectLst/>
                <a:latin typeface="+mn-lt"/>
                <a:ea typeface="Roboto" panose="02000000000000000000" pitchFamily="2" charset="0"/>
              </a:rPr>
              <a:t>                  MS Excel                         Blank Query                              IBM Informix Database</a:t>
            </a:r>
            <a:endParaRPr lang="en-IN" dirty="0">
              <a:effectLst/>
              <a:latin typeface="+mn-lt"/>
              <a:ea typeface="Arial" panose="020B0604020202020204" pitchFamily="34" charset="0"/>
            </a:endParaRPr>
          </a:p>
          <a:p>
            <a:pPr marL="249555" algn="just">
              <a:lnSpc>
                <a:spcPct val="115000"/>
              </a:lnSpc>
            </a:pPr>
            <a:r>
              <a:rPr lang="en-GB" dirty="0">
                <a:effectLst/>
                <a:latin typeface="+mn-lt"/>
                <a:ea typeface="Roboto" panose="02000000000000000000" pitchFamily="2" charset="0"/>
              </a:rPr>
              <a:t>                  PBI Datasets                   XML                                           MySQL Database</a:t>
            </a:r>
            <a:endParaRPr lang="en-IN" dirty="0">
              <a:effectLst/>
              <a:latin typeface="+mn-lt"/>
              <a:ea typeface="Arial" panose="020B0604020202020204" pitchFamily="34" charset="0"/>
            </a:endParaRPr>
          </a:p>
          <a:p>
            <a:pPr marL="249555" algn="just">
              <a:lnSpc>
                <a:spcPct val="115000"/>
              </a:lnSpc>
            </a:pPr>
            <a:r>
              <a:rPr lang="en-GB" dirty="0">
                <a:effectLst/>
                <a:latin typeface="+mn-lt"/>
                <a:ea typeface="Roboto" panose="02000000000000000000" pitchFamily="2" charset="0"/>
              </a:rPr>
              <a:t>                  PBI Data flows                JSON                                         IBM Db2 Database</a:t>
            </a:r>
            <a:endParaRPr lang="en-IN" dirty="0">
              <a:effectLst/>
              <a:latin typeface="+mn-lt"/>
              <a:ea typeface="Arial" panose="020B0604020202020204" pitchFamily="34" charset="0"/>
            </a:endParaRPr>
          </a:p>
          <a:p>
            <a:pPr marL="249555" algn="just">
              <a:lnSpc>
                <a:spcPct val="115000"/>
              </a:lnSpc>
            </a:pPr>
            <a:r>
              <a:rPr lang="en-GB" dirty="0">
                <a:effectLst/>
                <a:latin typeface="+mn-lt"/>
                <a:ea typeface="Roboto" panose="02000000000000000000" pitchFamily="2" charset="0"/>
              </a:rPr>
              <a:t>                  Data Verse                      Folder                                        Data Feed                       </a:t>
            </a:r>
            <a:endParaRPr lang="en-IN" dirty="0">
              <a:effectLst/>
              <a:latin typeface="+mn-lt"/>
              <a:ea typeface="Arial" panose="020B0604020202020204" pitchFamily="34" charset="0"/>
            </a:endParaRPr>
          </a:p>
          <a:p>
            <a:pPr marL="249555" algn="just">
              <a:lnSpc>
                <a:spcPct val="115000"/>
              </a:lnSpc>
            </a:pPr>
            <a:r>
              <a:rPr lang="en-GB" dirty="0">
                <a:effectLst/>
                <a:latin typeface="+mn-lt"/>
                <a:ea typeface="Roboto" panose="02000000000000000000" pitchFamily="2" charset="0"/>
              </a:rPr>
              <a:t>                  SQL Server                   </a:t>
            </a:r>
            <a:r>
              <a:rPr lang="en-GB" dirty="0">
                <a:latin typeface="+mn-lt"/>
                <a:ea typeface="Roboto" panose="02000000000000000000" pitchFamily="2" charset="0"/>
              </a:rPr>
              <a:t> </a:t>
            </a:r>
            <a:r>
              <a:rPr lang="en-GB" dirty="0">
                <a:effectLst/>
                <a:latin typeface="+mn-lt"/>
                <a:ea typeface="Roboto" panose="02000000000000000000" pitchFamily="2" charset="0"/>
              </a:rPr>
              <a:t>  PDF</a:t>
            </a:r>
            <a:endParaRPr lang="en-IN" dirty="0">
              <a:effectLst/>
              <a:latin typeface="+mn-lt"/>
              <a:ea typeface="Arial" panose="020B0604020202020204" pitchFamily="34" charset="0"/>
            </a:endParaRPr>
          </a:p>
          <a:p>
            <a:pPr marL="249555" algn="just">
              <a:lnSpc>
                <a:spcPct val="115000"/>
              </a:lnSpc>
            </a:pPr>
            <a:r>
              <a:rPr lang="en-GB" dirty="0">
                <a:effectLst/>
                <a:latin typeface="+mn-lt"/>
                <a:ea typeface="Roboto" panose="02000000000000000000" pitchFamily="2" charset="0"/>
              </a:rPr>
              <a:t>                  Analysis Services            Parquet</a:t>
            </a:r>
            <a:endParaRPr lang="en-IN" dirty="0">
              <a:effectLst/>
              <a:latin typeface="+mn-lt"/>
              <a:ea typeface="Arial" panose="020B0604020202020204" pitchFamily="34" charset="0"/>
            </a:endParaRPr>
          </a:p>
          <a:p>
            <a:pPr marL="249555" algn="just">
              <a:lnSpc>
                <a:spcPct val="115000"/>
              </a:lnSpc>
            </a:pPr>
            <a:r>
              <a:rPr lang="en-GB" dirty="0">
                <a:effectLst/>
                <a:latin typeface="+mn-lt"/>
                <a:ea typeface="Roboto" panose="02000000000000000000" pitchFamily="2" charset="0"/>
              </a:rPr>
              <a:t>                  Text/CSV                         Share Point Folder</a:t>
            </a:r>
            <a:endParaRPr lang="en-IN" dirty="0">
              <a:effectLst/>
              <a:latin typeface="+mn-lt"/>
              <a:ea typeface="Arial" panose="020B0604020202020204" pitchFamily="34" charset="0"/>
            </a:endParaRPr>
          </a:p>
          <a:p>
            <a:pPr marL="249555" algn="just">
              <a:lnSpc>
                <a:spcPct val="115000"/>
              </a:lnSpc>
            </a:pPr>
            <a:r>
              <a:rPr lang="en-GB" dirty="0">
                <a:effectLst/>
                <a:latin typeface="+mn-lt"/>
                <a:ea typeface="Roboto" panose="02000000000000000000" pitchFamily="2" charset="0"/>
              </a:rPr>
              <a:t>                  Web                                Oracle Database</a:t>
            </a:r>
            <a:endParaRPr lang="en-IN" dirty="0">
              <a:effectLst/>
              <a:latin typeface="+mn-lt"/>
              <a:ea typeface="Arial" panose="020B0604020202020204" pitchFamily="34" charset="0"/>
            </a:endParaRPr>
          </a:p>
        </p:txBody>
      </p:sp>
    </p:spTree>
    <p:extLst>
      <p:ext uri="{BB962C8B-B14F-4D97-AF65-F5344CB8AC3E}">
        <p14:creationId xmlns:p14="http://schemas.microsoft.com/office/powerpoint/2010/main" val="668663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0F20C9D8-EC55-0D28-512A-F1F371EA36FF}"/>
              </a:ext>
            </a:extLst>
          </p:cNvPr>
          <p:cNvSpPr>
            <a:spLocks noGrp="1"/>
          </p:cNvSpPr>
          <p:nvPr>
            <p:ph type="title"/>
          </p:nvPr>
        </p:nvSpPr>
        <p:spPr>
          <a:xfrm>
            <a:off x="761998" y="720621"/>
            <a:ext cx="10966580" cy="431468"/>
          </a:xfrm>
        </p:spPr>
        <p:txBody>
          <a:bodyPr>
            <a:normAutofit/>
          </a:bodyPr>
          <a:lstStyle/>
          <a:p>
            <a:pPr lvl="0" algn="just">
              <a:lnSpc>
                <a:spcPct val="115000"/>
              </a:lnSpc>
              <a:buSzPts val="1400"/>
            </a:pPr>
            <a:r>
              <a:rPr lang="en-GB" sz="2400" u="none" strike="noStrike" dirty="0">
                <a:effectLst/>
                <a:latin typeface="FZShuTi" panose="02010601030101010101" pitchFamily="2" charset="-122"/>
                <a:ea typeface="FZShuTi" panose="02010601030101010101" pitchFamily="2" charset="-122"/>
                <a:cs typeface="Roboto" panose="02000000000000000000" pitchFamily="2" charset="0"/>
              </a:rPr>
              <a:t>Q-6 Compare Microsoft Excel and Power-Bi Desktop on the following features:</a:t>
            </a:r>
            <a:endParaRPr lang="en-IN" sz="2400" u="none" strike="noStrike" dirty="0">
              <a:effectLst/>
              <a:latin typeface="FZShuTi" panose="02010601030101010101" pitchFamily="2" charset="-122"/>
              <a:ea typeface="FZShuTi" panose="02010601030101010101" pitchFamily="2" charset="-122"/>
            </a:endParaRPr>
          </a:p>
        </p:txBody>
      </p:sp>
      <p:sp>
        <p:nvSpPr>
          <p:cNvPr id="9" name="Title 5">
            <a:extLst>
              <a:ext uri="{FF2B5EF4-FFF2-40B4-BE49-F238E27FC236}">
                <a16:creationId xmlns:a16="http://schemas.microsoft.com/office/drawing/2014/main" id="{B0C72070-7CB3-1B14-8BD1-AE48932F24DF}"/>
              </a:ext>
            </a:extLst>
          </p:cNvPr>
          <p:cNvSpPr txBox="1">
            <a:spLocks/>
          </p:cNvSpPr>
          <p:nvPr/>
        </p:nvSpPr>
        <p:spPr>
          <a:xfrm>
            <a:off x="761999" y="1838129"/>
            <a:ext cx="5333999" cy="671805"/>
          </a:xfrm>
          <a:prstGeom prst="rect">
            <a:avLst/>
          </a:prstGeom>
          <a:noFill/>
        </p:spPr>
        <p:txBody>
          <a:bodyPr vert="horz" wrap="square" lIns="0" tIns="0" rIns="0" bIns="0" rtlCol="0" anchor="b" anchorCtr="0">
            <a:norm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n-lt"/>
                <a:ea typeface="+mn-ea"/>
                <a:cs typeface="Segoe UI" pitchFamily="34" charset="0"/>
              </a:defRPr>
            </a:lvl1pPr>
          </a:lstStyle>
          <a:p>
            <a:pPr marL="342900" lvl="0" indent="-342900" algn="just">
              <a:lnSpc>
                <a:spcPct val="115000"/>
              </a:lnSpc>
              <a:buFont typeface="Symbol" panose="05050102010706020507" pitchFamily="18" charset="2"/>
              <a:buChar char=""/>
            </a:pPr>
            <a:r>
              <a:rPr lang="en-GB" sz="1600" b="0" dirty="0">
                <a:effectLst/>
                <a:ea typeface="Roboto" panose="02000000000000000000" pitchFamily="2" charset="0"/>
              </a:rPr>
              <a:t>Microsoft Excel get data from almost everywhere with power query is limited.</a:t>
            </a:r>
            <a:endParaRPr lang="en-IN" sz="1600" b="0" dirty="0">
              <a:effectLst/>
              <a:ea typeface="Arial" panose="020B0604020202020204" pitchFamily="34" charset="0"/>
            </a:endParaRPr>
          </a:p>
        </p:txBody>
      </p:sp>
      <p:sp>
        <p:nvSpPr>
          <p:cNvPr id="10" name="Title 5">
            <a:extLst>
              <a:ext uri="{FF2B5EF4-FFF2-40B4-BE49-F238E27FC236}">
                <a16:creationId xmlns:a16="http://schemas.microsoft.com/office/drawing/2014/main" id="{4C59F526-57C1-0AEA-041D-EFC8D85E9882}"/>
              </a:ext>
            </a:extLst>
          </p:cNvPr>
          <p:cNvSpPr txBox="1">
            <a:spLocks/>
          </p:cNvSpPr>
          <p:nvPr/>
        </p:nvSpPr>
        <p:spPr>
          <a:xfrm>
            <a:off x="6518981" y="1838129"/>
            <a:ext cx="4724400" cy="671805"/>
          </a:xfrm>
          <a:prstGeom prst="rect">
            <a:avLst/>
          </a:prstGeom>
          <a:noFill/>
        </p:spPr>
        <p:txBody>
          <a:bodyPr vert="horz" wrap="square" lIns="0" tIns="0" rIns="0" bIns="0" rtlCol="0" anchor="b" anchorCtr="0">
            <a:norm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n-lt"/>
                <a:ea typeface="+mn-ea"/>
                <a:cs typeface="Segoe UI" pitchFamily="34" charset="0"/>
              </a:defRPr>
            </a:lvl1pPr>
          </a:lstStyle>
          <a:p>
            <a:pPr marL="342900" lvl="0" indent="-342900" algn="just">
              <a:lnSpc>
                <a:spcPct val="115000"/>
              </a:lnSpc>
              <a:buFont typeface="Symbol" panose="05050102010706020507" pitchFamily="18" charset="2"/>
              <a:buChar char=""/>
            </a:pPr>
            <a:r>
              <a:rPr lang="en-GB" sz="1600" b="0" dirty="0">
                <a:effectLst/>
                <a:ea typeface="Roboto" panose="02000000000000000000" pitchFamily="2" charset="0"/>
              </a:rPr>
              <a:t>Power-BI also uses power query so it too can get data from almost anywhere.</a:t>
            </a:r>
            <a:endParaRPr lang="en-IN" sz="1600" b="0" dirty="0">
              <a:effectLst/>
              <a:ea typeface="Arial" panose="020B0604020202020204" pitchFamily="34" charset="0"/>
            </a:endParaRPr>
          </a:p>
        </p:txBody>
      </p:sp>
      <p:sp>
        <p:nvSpPr>
          <p:cNvPr id="11" name="Title 5">
            <a:extLst>
              <a:ext uri="{FF2B5EF4-FFF2-40B4-BE49-F238E27FC236}">
                <a16:creationId xmlns:a16="http://schemas.microsoft.com/office/drawing/2014/main" id="{66DE5A6F-26E1-B08D-FC67-5D9C881064FE}"/>
              </a:ext>
            </a:extLst>
          </p:cNvPr>
          <p:cNvSpPr txBox="1">
            <a:spLocks/>
          </p:cNvSpPr>
          <p:nvPr/>
        </p:nvSpPr>
        <p:spPr>
          <a:xfrm>
            <a:off x="761998" y="2402631"/>
            <a:ext cx="5334001" cy="671805"/>
          </a:xfrm>
          <a:prstGeom prst="rect">
            <a:avLst/>
          </a:prstGeom>
          <a:noFill/>
        </p:spPr>
        <p:txBody>
          <a:bodyPr vert="horz" wrap="square" lIns="0" tIns="0" rIns="0" bIns="0" rtlCol="0" anchor="b" anchorCtr="0">
            <a:norm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n-lt"/>
                <a:ea typeface="+mn-ea"/>
                <a:cs typeface="Segoe UI" pitchFamily="34" charset="0"/>
              </a:defRPr>
            </a:lvl1pPr>
          </a:lstStyle>
          <a:p>
            <a:pPr marL="342900" lvl="0" indent="-342900" algn="just">
              <a:lnSpc>
                <a:spcPct val="115000"/>
              </a:lnSpc>
              <a:buFont typeface="Symbol" panose="05050102010706020507" pitchFamily="18" charset="2"/>
              <a:buChar char=""/>
            </a:pPr>
            <a:r>
              <a:rPr lang="en-GB" sz="1600" b="0" dirty="0">
                <a:effectLst/>
                <a:ea typeface="Roboto" panose="02000000000000000000" pitchFamily="2" charset="0"/>
              </a:rPr>
              <a:t>Microsoft Excel is not efficient in handling big data and only handles certain amount of information.                                                                                                   </a:t>
            </a:r>
            <a:endParaRPr lang="en-IN" sz="1600" b="0" dirty="0">
              <a:effectLst/>
              <a:ea typeface="Arial" panose="020B0604020202020204" pitchFamily="34" charset="0"/>
            </a:endParaRPr>
          </a:p>
        </p:txBody>
      </p:sp>
      <p:sp>
        <p:nvSpPr>
          <p:cNvPr id="12" name="Title 5">
            <a:extLst>
              <a:ext uri="{FF2B5EF4-FFF2-40B4-BE49-F238E27FC236}">
                <a16:creationId xmlns:a16="http://schemas.microsoft.com/office/drawing/2014/main" id="{D7EA1968-B7AE-73E3-E6CB-5C2FBE3D684B}"/>
              </a:ext>
            </a:extLst>
          </p:cNvPr>
          <p:cNvSpPr txBox="1">
            <a:spLocks/>
          </p:cNvSpPr>
          <p:nvPr/>
        </p:nvSpPr>
        <p:spPr>
          <a:xfrm>
            <a:off x="761999" y="2967133"/>
            <a:ext cx="4724400" cy="671805"/>
          </a:xfrm>
          <a:prstGeom prst="rect">
            <a:avLst/>
          </a:prstGeom>
          <a:noFill/>
        </p:spPr>
        <p:txBody>
          <a:bodyPr vert="horz" wrap="square" lIns="0" tIns="0" rIns="0" bIns="0" rtlCol="0" anchor="b" anchorCtr="0">
            <a:norm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n-lt"/>
                <a:ea typeface="+mn-ea"/>
                <a:cs typeface="Segoe UI" pitchFamily="34" charset="0"/>
              </a:defRPr>
            </a:lvl1pPr>
          </a:lstStyle>
          <a:p>
            <a:pPr marL="342900" lvl="0" indent="-342900" algn="just">
              <a:lnSpc>
                <a:spcPct val="115000"/>
              </a:lnSpc>
              <a:buFont typeface="Symbol" panose="05050102010706020507" pitchFamily="18" charset="2"/>
              <a:buChar char=""/>
            </a:pPr>
            <a:r>
              <a:rPr lang="en-GB" sz="1600" b="0" dirty="0">
                <a:effectLst/>
                <a:ea typeface="Roboto" panose="02000000000000000000" pitchFamily="2" charset="0"/>
              </a:rPr>
              <a:t>Microsoft Excel is an ability to work on simple and structured data models.</a:t>
            </a:r>
            <a:endParaRPr lang="en-IN" sz="1600" b="0" dirty="0">
              <a:effectLst/>
              <a:ea typeface="Arial" panose="020B0604020202020204" pitchFamily="34" charset="0"/>
            </a:endParaRPr>
          </a:p>
        </p:txBody>
      </p:sp>
      <p:sp>
        <p:nvSpPr>
          <p:cNvPr id="13" name="Title 5">
            <a:extLst>
              <a:ext uri="{FF2B5EF4-FFF2-40B4-BE49-F238E27FC236}">
                <a16:creationId xmlns:a16="http://schemas.microsoft.com/office/drawing/2014/main" id="{64C8D1E0-AA83-849D-4957-D23EE63A95E3}"/>
              </a:ext>
            </a:extLst>
          </p:cNvPr>
          <p:cNvSpPr txBox="1">
            <a:spLocks/>
          </p:cNvSpPr>
          <p:nvPr/>
        </p:nvSpPr>
        <p:spPr>
          <a:xfrm>
            <a:off x="761998" y="3638938"/>
            <a:ext cx="4724400" cy="340567"/>
          </a:xfrm>
          <a:prstGeom prst="rect">
            <a:avLst/>
          </a:prstGeom>
          <a:noFill/>
        </p:spPr>
        <p:txBody>
          <a:bodyPr vert="horz" wrap="square" lIns="0" tIns="0" rIns="0" bIns="0" rtlCol="0" anchor="b" anchorCtr="0">
            <a:norm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n-lt"/>
                <a:ea typeface="+mn-ea"/>
                <a:cs typeface="Segoe UI" pitchFamily="34" charset="0"/>
              </a:defRPr>
            </a:lvl1pPr>
          </a:lstStyle>
          <a:p>
            <a:pPr marL="342900" lvl="0" indent="-342900" algn="just">
              <a:lnSpc>
                <a:spcPct val="115000"/>
              </a:lnSpc>
              <a:buFont typeface="Symbol" panose="05050102010706020507" pitchFamily="18" charset="2"/>
              <a:buChar char=""/>
            </a:pPr>
            <a:r>
              <a:rPr lang="en-GB" sz="1600" b="0" dirty="0">
                <a:effectLst/>
                <a:ea typeface="Roboto" panose="02000000000000000000" pitchFamily="2" charset="0"/>
              </a:rPr>
              <a:t>Microsoft Excel is On-Premises or hosted cloud</a:t>
            </a:r>
            <a:r>
              <a:rPr lang="en-GB" sz="1800" dirty="0">
                <a:effectLst/>
                <a:latin typeface="Calibri" panose="020F0502020204030204" pitchFamily="34" charset="0"/>
                <a:ea typeface="Roboto" panose="02000000000000000000" pitchFamily="2" charset="0"/>
              </a:rPr>
              <a:t>.</a:t>
            </a:r>
            <a:endParaRPr lang="en-IN" sz="1800" dirty="0">
              <a:effectLst/>
              <a:latin typeface="Arial" panose="020B0604020202020204" pitchFamily="34" charset="0"/>
              <a:ea typeface="Arial" panose="020B0604020202020204" pitchFamily="34" charset="0"/>
            </a:endParaRPr>
          </a:p>
        </p:txBody>
      </p:sp>
      <p:sp>
        <p:nvSpPr>
          <p:cNvPr id="14" name="Title 5">
            <a:extLst>
              <a:ext uri="{FF2B5EF4-FFF2-40B4-BE49-F238E27FC236}">
                <a16:creationId xmlns:a16="http://schemas.microsoft.com/office/drawing/2014/main" id="{1930C569-0F2B-9952-283E-3018F392CC77}"/>
              </a:ext>
            </a:extLst>
          </p:cNvPr>
          <p:cNvSpPr txBox="1">
            <a:spLocks/>
          </p:cNvSpPr>
          <p:nvPr/>
        </p:nvSpPr>
        <p:spPr>
          <a:xfrm>
            <a:off x="6518981" y="2509934"/>
            <a:ext cx="5116285" cy="671805"/>
          </a:xfrm>
          <a:prstGeom prst="rect">
            <a:avLst/>
          </a:prstGeom>
          <a:noFill/>
        </p:spPr>
        <p:txBody>
          <a:bodyPr vert="horz" wrap="square" lIns="0" tIns="0" rIns="0" bIns="0" rtlCol="0" anchor="b" anchorCtr="0">
            <a:normAutofit fontScale="77500" lnSpcReduction="20000"/>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n-lt"/>
                <a:ea typeface="+mn-ea"/>
                <a:cs typeface="Segoe UI" pitchFamily="34" charset="0"/>
              </a:defRPr>
            </a:lvl1pPr>
          </a:lstStyle>
          <a:p>
            <a:pPr marL="342900" lvl="0" indent="-342900" algn="just">
              <a:lnSpc>
                <a:spcPct val="115000"/>
              </a:lnSpc>
              <a:buFont typeface="Symbol" panose="05050102010706020507" pitchFamily="18" charset="2"/>
              <a:buChar char=""/>
            </a:pPr>
            <a:r>
              <a:rPr lang="en-GB" sz="1900" b="0" dirty="0">
                <a:effectLst/>
                <a:ea typeface="Roboto" panose="02000000000000000000" pitchFamily="2" charset="0"/>
              </a:rPr>
              <a:t>Power-BI can connect a large number of data sources. So, it is very much faster in transform information into insights.</a:t>
            </a:r>
            <a:endParaRPr lang="en-IN" sz="1900" b="0" dirty="0">
              <a:effectLst/>
              <a:ea typeface="Arial" panose="020B0604020202020204" pitchFamily="34" charset="0"/>
            </a:endParaRPr>
          </a:p>
          <a:p>
            <a:pPr lvl="0" algn="just">
              <a:lnSpc>
                <a:spcPct val="115000"/>
              </a:lnSpc>
            </a:pPr>
            <a:r>
              <a:rPr lang="en-GB" sz="1600" b="0" dirty="0">
                <a:effectLst/>
                <a:ea typeface="Roboto" panose="02000000000000000000" pitchFamily="2" charset="0"/>
              </a:rPr>
              <a:t>                                                                                                 </a:t>
            </a:r>
            <a:endParaRPr lang="en-IN" sz="1600" b="0" dirty="0">
              <a:effectLst/>
              <a:ea typeface="Arial" panose="020B0604020202020204" pitchFamily="34" charset="0"/>
            </a:endParaRPr>
          </a:p>
        </p:txBody>
      </p:sp>
      <p:sp>
        <p:nvSpPr>
          <p:cNvPr id="15" name="Title 5">
            <a:extLst>
              <a:ext uri="{FF2B5EF4-FFF2-40B4-BE49-F238E27FC236}">
                <a16:creationId xmlns:a16="http://schemas.microsoft.com/office/drawing/2014/main" id="{096F8654-7F63-290C-9922-DE85D327A962}"/>
              </a:ext>
            </a:extLst>
          </p:cNvPr>
          <p:cNvSpPr txBox="1">
            <a:spLocks/>
          </p:cNvSpPr>
          <p:nvPr/>
        </p:nvSpPr>
        <p:spPr>
          <a:xfrm>
            <a:off x="6518981" y="3137416"/>
            <a:ext cx="5116285" cy="671805"/>
          </a:xfrm>
          <a:prstGeom prst="rect">
            <a:avLst/>
          </a:prstGeom>
          <a:noFill/>
        </p:spPr>
        <p:txBody>
          <a:bodyPr vert="horz" wrap="square" lIns="0" tIns="0" rIns="0" bIns="0" rtlCol="0" anchor="b" anchorCtr="0">
            <a:normAutofit fontScale="85000" lnSpcReduction="20000"/>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n-lt"/>
                <a:ea typeface="+mn-ea"/>
                <a:cs typeface="Segoe UI" pitchFamily="34" charset="0"/>
              </a:defRPr>
            </a:lvl1pPr>
          </a:lstStyle>
          <a:p>
            <a:pPr marL="342900" lvl="0" indent="-342900" algn="just">
              <a:lnSpc>
                <a:spcPct val="115000"/>
              </a:lnSpc>
              <a:buFont typeface="Symbol" panose="05050102010706020507" pitchFamily="18" charset="2"/>
              <a:buChar char=""/>
            </a:pPr>
            <a:r>
              <a:rPr lang="en-GB" sz="1900" b="0" dirty="0">
                <a:effectLst/>
                <a:ea typeface="Roboto" panose="02000000000000000000" pitchFamily="2" charset="0"/>
              </a:rPr>
              <a:t>Power-BI is an ideal for building complex data models easily.</a:t>
            </a:r>
            <a:endParaRPr lang="en-IN" sz="1900" b="0" dirty="0">
              <a:effectLst/>
              <a:ea typeface="Arial" panose="020B0604020202020204" pitchFamily="34" charset="0"/>
            </a:endParaRPr>
          </a:p>
          <a:p>
            <a:pPr lvl="0" algn="just">
              <a:lnSpc>
                <a:spcPct val="115000"/>
              </a:lnSpc>
            </a:pPr>
            <a:r>
              <a:rPr lang="en-GB" sz="1600" b="0" dirty="0">
                <a:effectLst/>
                <a:ea typeface="Roboto" panose="02000000000000000000" pitchFamily="2" charset="0"/>
              </a:rPr>
              <a:t>                                                                                                 </a:t>
            </a:r>
            <a:endParaRPr lang="en-IN" sz="1600" b="0" dirty="0">
              <a:effectLst/>
              <a:ea typeface="Arial" panose="020B0604020202020204" pitchFamily="34" charset="0"/>
            </a:endParaRPr>
          </a:p>
        </p:txBody>
      </p:sp>
      <p:sp>
        <p:nvSpPr>
          <p:cNvPr id="16" name="Title 5">
            <a:extLst>
              <a:ext uri="{FF2B5EF4-FFF2-40B4-BE49-F238E27FC236}">
                <a16:creationId xmlns:a16="http://schemas.microsoft.com/office/drawing/2014/main" id="{9B70D70C-05AF-8AF6-45CD-202D681CC256}"/>
              </a:ext>
            </a:extLst>
          </p:cNvPr>
          <p:cNvSpPr txBox="1">
            <a:spLocks/>
          </p:cNvSpPr>
          <p:nvPr/>
        </p:nvSpPr>
        <p:spPr>
          <a:xfrm>
            <a:off x="6518981" y="3726411"/>
            <a:ext cx="4724400" cy="506187"/>
          </a:xfrm>
          <a:prstGeom prst="rect">
            <a:avLst/>
          </a:prstGeom>
          <a:noFill/>
        </p:spPr>
        <p:txBody>
          <a:bodyPr vert="horz" wrap="square" lIns="0" tIns="0" rIns="0" bIns="0" rtlCol="0" anchor="b" anchorCtr="0">
            <a:norm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n-lt"/>
                <a:ea typeface="+mn-ea"/>
                <a:cs typeface="Segoe UI" pitchFamily="34" charset="0"/>
              </a:defRPr>
            </a:lvl1pPr>
          </a:lstStyle>
          <a:p>
            <a:pPr marL="342900" indent="-342900" algn="just">
              <a:lnSpc>
                <a:spcPct val="115000"/>
              </a:lnSpc>
              <a:buFont typeface="Symbol" panose="05050102010706020507" pitchFamily="18" charset="2"/>
              <a:buChar char=""/>
            </a:pPr>
            <a:r>
              <a:rPr lang="en-GB" sz="1600" b="0" dirty="0">
                <a:effectLst/>
                <a:ea typeface="Roboto" panose="02000000000000000000" pitchFamily="2" charset="0"/>
              </a:rPr>
              <a:t>Power-BI is a cloud service.</a:t>
            </a:r>
            <a:endParaRPr lang="en-IN" sz="1600" b="0" dirty="0">
              <a:effectLst/>
              <a:ea typeface="Arial" panose="020B0604020202020204" pitchFamily="34" charset="0"/>
            </a:endParaRPr>
          </a:p>
          <a:p>
            <a:pPr lvl="0" algn="just">
              <a:lnSpc>
                <a:spcPct val="115000"/>
              </a:lnSpc>
            </a:pPr>
            <a:endParaRPr lang="en-IN" sz="1800" dirty="0">
              <a:effectLst/>
              <a:latin typeface="Arial" panose="020B0604020202020204" pitchFamily="34" charset="0"/>
              <a:ea typeface="Arial" panose="020B0604020202020204" pitchFamily="34" charset="0"/>
            </a:endParaRPr>
          </a:p>
        </p:txBody>
      </p:sp>
      <p:sp>
        <p:nvSpPr>
          <p:cNvPr id="17" name="Title 5">
            <a:extLst>
              <a:ext uri="{FF2B5EF4-FFF2-40B4-BE49-F238E27FC236}">
                <a16:creationId xmlns:a16="http://schemas.microsoft.com/office/drawing/2014/main" id="{9CD5E321-A448-0748-2733-44E3C99CF361}"/>
              </a:ext>
            </a:extLst>
          </p:cNvPr>
          <p:cNvSpPr txBox="1">
            <a:spLocks/>
          </p:cNvSpPr>
          <p:nvPr/>
        </p:nvSpPr>
        <p:spPr>
          <a:xfrm>
            <a:off x="761998" y="4133463"/>
            <a:ext cx="5334000" cy="718452"/>
          </a:xfrm>
          <a:prstGeom prst="rect">
            <a:avLst/>
          </a:prstGeom>
          <a:noFill/>
        </p:spPr>
        <p:txBody>
          <a:bodyPr vert="horz" wrap="square" lIns="0" tIns="0" rIns="0" bIns="0" rtlCol="0" anchor="b" anchorCtr="0">
            <a:norm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n-lt"/>
                <a:ea typeface="+mn-ea"/>
                <a:cs typeface="Segoe UI" pitchFamily="34" charset="0"/>
              </a:defRPr>
            </a:lvl1pPr>
          </a:lstStyle>
          <a:p>
            <a:pPr marL="342900" indent="-342900" algn="just">
              <a:lnSpc>
                <a:spcPct val="115000"/>
              </a:lnSpc>
              <a:buFont typeface="Symbol" panose="05050102010706020507" pitchFamily="18" charset="2"/>
              <a:buChar char=""/>
            </a:pPr>
            <a:r>
              <a:rPr lang="en-GB" sz="1600" b="0" dirty="0">
                <a:effectLst/>
                <a:ea typeface="Roboto" panose="02000000000000000000" pitchFamily="2" charset="0"/>
              </a:rPr>
              <a:t>Microsoft Excel is total focused on structure and simple data models with wide range of features.</a:t>
            </a:r>
            <a:endParaRPr lang="en-IN" sz="1600" b="0" dirty="0">
              <a:effectLst/>
              <a:ea typeface="Arial" panose="020B0604020202020204" pitchFamily="34" charset="0"/>
            </a:endParaRPr>
          </a:p>
          <a:p>
            <a:pPr lvl="0" algn="just">
              <a:lnSpc>
                <a:spcPct val="115000"/>
              </a:lnSpc>
            </a:pPr>
            <a:endParaRPr lang="en-IN" sz="1800" dirty="0">
              <a:effectLst/>
              <a:latin typeface="Arial" panose="020B0604020202020204" pitchFamily="34" charset="0"/>
              <a:ea typeface="Arial" panose="020B0604020202020204" pitchFamily="34" charset="0"/>
            </a:endParaRPr>
          </a:p>
        </p:txBody>
      </p:sp>
      <p:sp>
        <p:nvSpPr>
          <p:cNvPr id="18" name="Title 5">
            <a:extLst>
              <a:ext uri="{FF2B5EF4-FFF2-40B4-BE49-F238E27FC236}">
                <a16:creationId xmlns:a16="http://schemas.microsoft.com/office/drawing/2014/main" id="{69D77E09-84CA-432A-2722-F88F6E6F0E95}"/>
              </a:ext>
            </a:extLst>
          </p:cNvPr>
          <p:cNvSpPr txBox="1">
            <a:spLocks/>
          </p:cNvSpPr>
          <p:nvPr/>
        </p:nvSpPr>
        <p:spPr>
          <a:xfrm>
            <a:off x="6518981" y="4021490"/>
            <a:ext cx="5334000" cy="830425"/>
          </a:xfrm>
          <a:prstGeom prst="rect">
            <a:avLst/>
          </a:prstGeom>
          <a:noFill/>
        </p:spPr>
        <p:txBody>
          <a:bodyPr vert="horz" wrap="square" lIns="0" tIns="0" rIns="0" bIns="0" rtlCol="0" anchor="b" anchorCtr="0">
            <a:norm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n-lt"/>
                <a:ea typeface="+mn-ea"/>
                <a:cs typeface="Segoe UI" pitchFamily="34" charset="0"/>
              </a:defRPr>
            </a:lvl1pPr>
          </a:lstStyle>
          <a:p>
            <a:pPr marL="342900" lvl="0" indent="-342900" algn="just">
              <a:lnSpc>
                <a:spcPct val="115000"/>
              </a:lnSpc>
              <a:buFont typeface="Symbol" panose="05050102010706020507" pitchFamily="18" charset="2"/>
              <a:buChar char=""/>
            </a:pPr>
            <a:r>
              <a:rPr lang="en-GB" sz="1600" b="0" dirty="0">
                <a:effectLst/>
                <a:ea typeface="Roboto" panose="02000000000000000000" pitchFamily="2" charset="0"/>
              </a:rPr>
              <a:t>Power-BI is really focused on data ingest and building potentially data model easily.</a:t>
            </a:r>
            <a:endParaRPr lang="en-IN" sz="1600" b="0" dirty="0">
              <a:effectLst/>
              <a:ea typeface="Arial" panose="020B0604020202020204" pitchFamily="34" charset="0"/>
            </a:endParaRPr>
          </a:p>
          <a:p>
            <a:pPr lvl="0" algn="just">
              <a:lnSpc>
                <a:spcPct val="115000"/>
              </a:lnSpc>
            </a:pPr>
            <a:endParaRPr lang="en-IN" sz="1700" dirty="0">
              <a:effectLst/>
              <a:ea typeface="Arial" panose="020B0604020202020204" pitchFamily="34" charset="0"/>
            </a:endParaRPr>
          </a:p>
        </p:txBody>
      </p:sp>
      <p:sp>
        <p:nvSpPr>
          <p:cNvPr id="19" name="Title 5">
            <a:extLst>
              <a:ext uri="{FF2B5EF4-FFF2-40B4-BE49-F238E27FC236}">
                <a16:creationId xmlns:a16="http://schemas.microsoft.com/office/drawing/2014/main" id="{C188E15E-EB90-FEF6-6049-8EF64D5428D6}"/>
              </a:ext>
            </a:extLst>
          </p:cNvPr>
          <p:cNvSpPr txBox="1">
            <a:spLocks/>
          </p:cNvSpPr>
          <p:nvPr/>
        </p:nvSpPr>
        <p:spPr>
          <a:xfrm>
            <a:off x="2450842" y="1299353"/>
            <a:ext cx="2261117" cy="417238"/>
          </a:xfrm>
          <a:prstGeom prst="rect">
            <a:avLst/>
          </a:prstGeom>
          <a:noFill/>
        </p:spPr>
        <p:txBody>
          <a:bodyPr vert="horz" wrap="square" lIns="0" tIns="0" rIns="0" bIns="0" rtlCol="0" anchor="b" anchorCtr="0">
            <a:no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n-lt"/>
                <a:ea typeface="+mn-ea"/>
                <a:cs typeface="Segoe UI" pitchFamily="34" charset="0"/>
              </a:defRPr>
            </a:lvl1pPr>
          </a:lstStyle>
          <a:p>
            <a:pPr algn="just" fontAlgn="auto">
              <a:lnSpc>
                <a:spcPct val="115000"/>
              </a:lnSpc>
              <a:spcAft>
                <a:spcPts val="0"/>
              </a:spcAft>
              <a:buSzPts val="1400"/>
            </a:pPr>
            <a:r>
              <a:rPr lang="en-GB" sz="2400" dirty="0">
                <a:solidFill>
                  <a:schemeClr val="accent4">
                    <a:lumMod val="60000"/>
                    <a:lumOff val="40000"/>
                  </a:schemeClr>
                </a:solidFill>
                <a:latin typeface="FZShuTi" panose="02010601030101010101" pitchFamily="2" charset="-122"/>
                <a:ea typeface="FZShuTi" panose="02010601030101010101" pitchFamily="2" charset="-122"/>
                <a:cs typeface="Roboto" panose="02000000000000000000" pitchFamily="2" charset="0"/>
              </a:rPr>
              <a:t>Microsoft Excel </a:t>
            </a:r>
            <a:r>
              <a:rPr lang="en-GB" sz="2400" dirty="0">
                <a:solidFill>
                  <a:srgbClr val="264653"/>
                </a:solidFill>
                <a:latin typeface="FZShuTi" panose="02010601030101010101" pitchFamily="2" charset="-122"/>
                <a:ea typeface="FZShuTi" panose="02010601030101010101" pitchFamily="2" charset="-122"/>
                <a:cs typeface="Roboto" panose="02000000000000000000" pitchFamily="2" charset="0"/>
              </a:rPr>
              <a:t>l</a:t>
            </a:r>
            <a:endParaRPr lang="en-IN" sz="2400" dirty="0">
              <a:solidFill>
                <a:srgbClr val="264653"/>
              </a:solidFill>
              <a:latin typeface="FZShuTi" panose="02010601030101010101" pitchFamily="2" charset="-122"/>
              <a:ea typeface="FZShuTi" panose="02010601030101010101" pitchFamily="2" charset="-122"/>
            </a:endParaRPr>
          </a:p>
        </p:txBody>
      </p:sp>
      <p:sp>
        <p:nvSpPr>
          <p:cNvPr id="20" name="Title 5">
            <a:extLst>
              <a:ext uri="{FF2B5EF4-FFF2-40B4-BE49-F238E27FC236}">
                <a16:creationId xmlns:a16="http://schemas.microsoft.com/office/drawing/2014/main" id="{93E09059-358D-8214-5DA3-5D1AFF694422}"/>
              </a:ext>
            </a:extLst>
          </p:cNvPr>
          <p:cNvSpPr txBox="1">
            <a:spLocks/>
          </p:cNvSpPr>
          <p:nvPr/>
        </p:nvSpPr>
        <p:spPr>
          <a:xfrm>
            <a:off x="8008772" y="1253128"/>
            <a:ext cx="2541037" cy="417238"/>
          </a:xfrm>
          <a:prstGeom prst="rect">
            <a:avLst/>
          </a:prstGeom>
          <a:noFill/>
        </p:spPr>
        <p:txBody>
          <a:bodyPr vert="horz" wrap="square" lIns="0" tIns="0" rIns="0" bIns="0" rtlCol="0" anchor="b" anchorCtr="0">
            <a:norm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n-lt"/>
                <a:ea typeface="+mn-ea"/>
                <a:cs typeface="Segoe UI" pitchFamily="34" charset="0"/>
              </a:defRPr>
            </a:lvl1pPr>
          </a:lstStyle>
          <a:p>
            <a:pPr algn="just" fontAlgn="auto">
              <a:lnSpc>
                <a:spcPct val="115000"/>
              </a:lnSpc>
              <a:spcAft>
                <a:spcPts val="0"/>
              </a:spcAft>
              <a:buSzPts val="1400"/>
            </a:pPr>
            <a:r>
              <a:rPr lang="en-GB" sz="2400" u="none" strike="noStrike" dirty="0">
                <a:solidFill>
                  <a:schemeClr val="accent4">
                    <a:lumMod val="60000"/>
                    <a:lumOff val="40000"/>
                  </a:schemeClr>
                </a:solidFill>
                <a:effectLst/>
                <a:latin typeface="FZShuTi" panose="02010601030101010101" pitchFamily="2" charset="-122"/>
                <a:ea typeface="FZShuTi" panose="02010601030101010101" pitchFamily="2" charset="-122"/>
                <a:cs typeface="Roboto" panose="02000000000000000000" pitchFamily="2" charset="0"/>
              </a:rPr>
              <a:t>Power-Bi Desktop</a:t>
            </a:r>
            <a:endParaRPr lang="en-IN" sz="2400" dirty="0">
              <a:solidFill>
                <a:schemeClr val="accent4">
                  <a:lumMod val="60000"/>
                  <a:lumOff val="40000"/>
                </a:schemeClr>
              </a:solidFill>
              <a:latin typeface="FZShuTi" panose="02010601030101010101" pitchFamily="2" charset="-122"/>
              <a:ea typeface="FZShuTi" panose="02010601030101010101" pitchFamily="2" charset="-122"/>
            </a:endParaRPr>
          </a:p>
        </p:txBody>
      </p:sp>
      <p:sp>
        <p:nvSpPr>
          <p:cNvPr id="21" name="Title 5">
            <a:extLst>
              <a:ext uri="{FF2B5EF4-FFF2-40B4-BE49-F238E27FC236}">
                <a16:creationId xmlns:a16="http://schemas.microsoft.com/office/drawing/2014/main" id="{E2A9F132-8171-1B3A-7847-68F2AA3FF49D}"/>
              </a:ext>
            </a:extLst>
          </p:cNvPr>
          <p:cNvSpPr txBox="1">
            <a:spLocks/>
          </p:cNvSpPr>
          <p:nvPr/>
        </p:nvSpPr>
        <p:spPr>
          <a:xfrm>
            <a:off x="761998" y="4669971"/>
            <a:ext cx="5334000" cy="671804"/>
          </a:xfrm>
          <a:prstGeom prst="rect">
            <a:avLst/>
          </a:prstGeom>
          <a:noFill/>
        </p:spPr>
        <p:txBody>
          <a:bodyPr vert="horz" wrap="square" lIns="0" tIns="0" rIns="0" bIns="0" rtlCol="0" anchor="b" anchorCtr="0">
            <a:normAutofit fontScale="77500" lnSpcReduction="20000"/>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n-lt"/>
                <a:ea typeface="+mn-ea"/>
                <a:cs typeface="Segoe UI" pitchFamily="34" charset="0"/>
              </a:defRPr>
            </a:lvl1pPr>
          </a:lstStyle>
          <a:p>
            <a:pPr marL="342900" indent="-342900" algn="just">
              <a:lnSpc>
                <a:spcPct val="115000"/>
              </a:lnSpc>
              <a:buFont typeface="Symbol" panose="05050102010706020507" pitchFamily="18" charset="2"/>
              <a:buChar char=""/>
            </a:pPr>
            <a:r>
              <a:rPr lang="en-GB" sz="1900" b="0" dirty="0">
                <a:effectLst/>
                <a:ea typeface="Roboto" panose="02000000000000000000" pitchFamily="2" charset="0"/>
              </a:rPr>
              <a:t>Microsoft Excel is an ideal for creating reports in tabular format. So, it creates simple and less attractive reports than those of Power-BI.</a:t>
            </a:r>
            <a:endParaRPr lang="en-IN" sz="1900" b="0" dirty="0">
              <a:effectLst/>
              <a:ea typeface="Arial" panose="020B0604020202020204" pitchFamily="34" charset="0"/>
            </a:endParaRPr>
          </a:p>
        </p:txBody>
      </p:sp>
      <p:sp>
        <p:nvSpPr>
          <p:cNvPr id="22" name="Title 5">
            <a:extLst>
              <a:ext uri="{FF2B5EF4-FFF2-40B4-BE49-F238E27FC236}">
                <a16:creationId xmlns:a16="http://schemas.microsoft.com/office/drawing/2014/main" id="{EBC6EACB-CE32-EB54-7683-F9C617D8BA33}"/>
              </a:ext>
            </a:extLst>
          </p:cNvPr>
          <p:cNvSpPr txBox="1">
            <a:spLocks/>
          </p:cNvSpPr>
          <p:nvPr/>
        </p:nvSpPr>
        <p:spPr>
          <a:xfrm>
            <a:off x="6518980" y="4669971"/>
            <a:ext cx="5334000" cy="671804"/>
          </a:xfrm>
          <a:prstGeom prst="rect">
            <a:avLst/>
          </a:prstGeom>
          <a:noFill/>
        </p:spPr>
        <p:txBody>
          <a:bodyPr vert="horz" wrap="square" lIns="0" tIns="0" rIns="0" bIns="0" rtlCol="0" anchor="b" anchorCtr="0">
            <a:normAutofit fontScale="92500" lnSpcReduction="20000"/>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n-lt"/>
                <a:ea typeface="+mn-ea"/>
                <a:cs typeface="Segoe UI" pitchFamily="34" charset="0"/>
              </a:defRPr>
            </a:lvl1pPr>
          </a:lstStyle>
          <a:p>
            <a:pPr marL="342900" lvl="0" indent="-342900" algn="just">
              <a:lnSpc>
                <a:spcPct val="115000"/>
              </a:lnSpc>
              <a:buFont typeface="Symbol" panose="05050102010706020507" pitchFamily="18" charset="2"/>
              <a:buChar char=""/>
            </a:pPr>
            <a:r>
              <a:rPr lang="en-GB" sz="1600" b="0" dirty="0">
                <a:effectLst/>
                <a:ea typeface="Roboto" panose="02000000000000000000" pitchFamily="2" charset="0"/>
              </a:rPr>
              <a:t>Power-BI is creating tabular reports is more limited. So, it creates more Beautiful, Personalized, Attractive and Interactive reports which can present in dashboard.  </a:t>
            </a:r>
            <a:endParaRPr lang="en-IN" sz="1600" b="0" dirty="0">
              <a:effectLst/>
              <a:ea typeface="Arial" panose="020B0604020202020204" pitchFamily="34" charset="0"/>
            </a:endParaRPr>
          </a:p>
        </p:txBody>
      </p:sp>
    </p:spTree>
    <p:extLst>
      <p:ext uri="{BB962C8B-B14F-4D97-AF65-F5344CB8AC3E}">
        <p14:creationId xmlns:p14="http://schemas.microsoft.com/office/powerpoint/2010/main" val="2443785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B34254B-4837-4E59-8D24-19908000C6C3}"/>
              </a:ext>
            </a:extLst>
          </p:cNvPr>
          <p:cNvSpPr>
            <a:spLocks noGrp="1"/>
          </p:cNvSpPr>
          <p:nvPr>
            <p:ph type="title"/>
          </p:nvPr>
        </p:nvSpPr>
        <p:spPr>
          <a:xfrm>
            <a:off x="4860471" y="2834016"/>
            <a:ext cx="5151276" cy="1140830"/>
          </a:xfrm>
        </p:spPr>
        <p:txBody>
          <a:bodyPr>
            <a:noAutofit/>
          </a:bodyPr>
          <a:lstStyle/>
          <a:p>
            <a:r>
              <a:rPr lang="en-US" sz="6000" dirty="0">
                <a:latin typeface="FZShuTi" panose="02010601030101010101" pitchFamily="2" charset="-122"/>
                <a:ea typeface="FZShuTi" panose="02010601030101010101" pitchFamily="2" charset="-122"/>
              </a:rPr>
              <a:t>Thank You </a:t>
            </a:r>
          </a:p>
        </p:txBody>
      </p:sp>
    </p:spTree>
    <p:extLst>
      <p:ext uri="{BB962C8B-B14F-4D97-AF65-F5344CB8AC3E}">
        <p14:creationId xmlns:p14="http://schemas.microsoft.com/office/powerpoint/2010/main" val="132009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Office Theme">
  <a:themeElements>
    <a:clrScheme name="Custom 24">
      <a:dk1>
        <a:srgbClr val="000000"/>
      </a:dk1>
      <a:lt1>
        <a:srgbClr val="FFFFFF"/>
      </a:lt1>
      <a:dk2>
        <a:srgbClr val="000000"/>
      </a:dk2>
      <a:lt2>
        <a:srgbClr val="E6E6E6"/>
      </a:lt2>
      <a:accent1>
        <a:srgbClr val="264653"/>
      </a:accent1>
      <a:accent2>
        <a:srgbClr val="2A9D8F"/>
      </a:accent2>
      <a:accent3>
        <a:srgbClr val="E9C46A"/>
      </a:accent3>
      <a:accent4>
        <a:srgbClr val="F4A261"/>
      </a:accent4>
      <a:accent5>
        <a:srgbClr val="E76F51"/>
      </a:accent5>
      <a:accent6>
        <a:srgbClr val="FFFFFF"/>
      </a:accent6>
      <a:hlink>
        <a:srgbClr val="FFFFFF"/>
      </a:hlink>
      <a:folHlink>
        <a:srgbClr val="FFFFFF"/>
      </a:folHlink>
    </a:clrScheme>
    <a:fontScheme name="Heritage and History">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ck History Month_TM10103076_Win32_LH_v4" id="{5AE25372-5B71-4B3F-A332-C4D84C968E46}" vid="{07F4610E-88B6-4CC8-AAA7-899DFEA9E17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3CFAAC47-BD84-465D-B982-7A75BCC08F7D}">
  <ds:schemaRefs>
    <ds:schemaRef ds:uri="http://schemas.microsoft.com/sharepoint/v3/contenttype/forms"/>
  </ds:schemaRefs>
</ds:datastoreItem>
</file>

<file path=customXml/itemProps2.xml><?xml version="1.0" encoding="utf-8"?>
<ds:datastoreItem xmlns:ds="http://schemas.openxmlformats.org/officeDocument/2006/customXml" ds:itemID="{A8A967B1-A0A0-415E-82CC-A85AEE3A67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89EEA4-141F-4066-B57B-E44468FB3D6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Black History Month presentation</Template>
  <TotalTime>170</TotalTime>
  <Words>856</Words>
  <Application>Microsoft Office PowerPoint</Application>
  <PresentationFormat>Widescreen</PresentationFormat>
  <Paragraphs>55</Paragraphs>
  <Slides>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FZShuTi</vt:lpstr>
      <vt:lpstr>Arial</vt:lpstr>
      <vt:lpstr>Calibri</vt:lpstr>
      <vt:lpstr>Segoe UI</vt:lpstr>
      <vt:lpstr>Symbol</vt:lpstr>
      <vt:lpstr>Wingdings</vt:lpstr>
      <vt:lpstr>2_Office Theme</vt:lpstr>
      <vt:lpstr>POWER BI</vt:lpstr>
      <vt:lpstr>1- Explain the advantages of Natural Queries in Power-Bi with an example?</vt:lpstr>
      <vt:lpstr>2- Explain web Front End (WFE) cluster from Power-BI Service Architecture?</vt:lpstr>
      <vt:lpstr>Q-3 Explain Back End cluster from Power BI Service Architecture? </vt:lpstr>
      <vt:lpstr>PowerPoint Presentation</vt:lpstr>
      <vt:lpstr>Q-5 List 20 data sources supported by Power Bi desktop.</vt:lpstr>
      <vt:lpstr>Q-6 Compare Microsoft Excel and Power-Bi Desktop on the following features:</vt:lpstr>
      <vt:lpstr>Thank You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dc:title>
  <dc:subject/>
  <dc:creator>tapan pal</dc:creator>
  <cp:keywords/>
  <dc:description/>
  <cp:lastModifiedBy>tapan pal</cp:lastModifiedBy>
  <cp:revision>1</cp:revision>
  <dcterms:created xsi:type="dcterms:W3CDTF">2023-03-05T17:16:04Z</dcterms:created>
  <dcterms:modified xsi:type="dcterms:W3CDTF">2023-03-05T20:06:05Z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