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6" r:id="rId4"/>
    <p:sldId id="262" r:id="rId5"/>
    <p:sldId id="264" r:id="rId6"/>
    <p:sldId id="265" r:id="rId7"/>
    <p:sldId id="268" r:id="rId8"/>
    <p:sldId id="266" r:id="rId9"/>
    <p:sldId id="258" r:id="rId10"/>
    <p:sldId id="271" r:id="rId11"/>
    <p:sldId id="277" r:id="rId12"/>
    <p:sldId id="278" r:id="rId13"/>
    <p:sldId id="274" r:id="rId14"/>
    <p:sldId id="280" r:id="rId15"/>
    <p:sldId id="281" r:id="rId16"/>
    <p:sldId id="283" r:id="rId17"/>
    <p:sldId id="284" r:id="rId18"/>
    <p:sldId id="282" r:id="rId19"/>
    <p:sldId id="285" r:id="rId20"/>
    <p:sldId id="286" r:id="rId21"/>
    <p:sldId id="275" r:id="rId22"/>
    <p:sldId id="287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1250"/>
  </p:normalViewPr>
  <p:slideViewPr>
    <p:cSldViewPr snapToGrid="0">
      <p:cViewPr varScale="1">
        <p:scale>
          <a:sx n="87" d="100"/>
          <a:sy n="87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latin typeface="+mj-lt"/>
              </a:rPr>
              <a:t>Comparison for implementing Ladder Network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Comparision for implementing Ladder Network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Tensorflow - CPU</c:v>
                </c:pt>
                <c:pt idx="1">
                  <c:v>Tensorflow - GPU (Nvidia 630M)</c:v>
                </c:pt>
                <c:pt idx="2">
                  <c:v>Tensorflow GPU (Nvidia Geforce 770)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395.0</c:v>
                </c:pt>
                <c:pt idx="1">
                  <c:v>95.0</c:v>
                </c:pt>
                <c:pt idx="2">
                  <c:v>65.0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F1-455A-B002-3D01E6756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339941808"/>
        <c:axId val="-1339938416"/>
        <c:axId val="0"/>
      </c:bar3DChart>
      <c:catAx>
        <c:axId val="-133994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(Hardware)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9938416"/>
        <c:crosses val="autoZero"/>
        <c:auto val="1"/>
        <c:lblAlgn val="ctr"/>
        <c:lblOffset val="100"/>
        <c:noMultiLvlLbl val="0"/>
      </c:catAx>
      <c:valAx>
        <c:axId val="-13399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i="1" dirty="0"/>
                  <a:t>(</a:t>
                </a:r>
                <a:r>
                  <a:rPr lang="en-IN" i="0" dirty="0"/>
                  <a:t>Minutes</a:t>
                </a:r>
                <a:r>
                  <a:rPr lang="en-IN" i="1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994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74BABE-4346-4E8A-9B3A-16BCCC877D0E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FFE75A-8B88-436E-B648-D6AE5C58BE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0B636A-B84D-4DAF-AB6B-7512D1E4E8EA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14805BF-CA0D-4B23-A85F-E9F3978AD4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EA366B-C65E-4ED0-B1C4-80B42FAE869D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C5FC-1A89-427B-B948-29D831E42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4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C3B4A8-0EAF-4C68-8ABA-E393FEA8AE50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96DA2-1C76-4B45-9A8A-54EA28536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4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0EE14-4BB9-4506-A4E1-3B0DCAE5BAF3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F48FA-9E5D-49B1-BE93-DC3ADD3F2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96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0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4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7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8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28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57111-5C23-43C0-8DDB-E3465C09CF8E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A06E-2E7D-4A33-8D5E-BA17DF9D3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27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9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4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19343-F581-4A9D-9E88-9F7D299A3F2D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A7E9A-FA4B-418B-9C15-B8D424B56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83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9C14A-42DE-4553-9B4B-EEE8B47168BA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31C53-0778-472F-BD86-831C975AD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01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FD6B4-99D6-4994-9405-A01A935CCB44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68A7D-45FB-46C0-BF52-44E89C38E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0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528FE-8761-417B-AC4E-CA046100C517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CABB-86E1-456D-988B-56A584E12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1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B6AE21-3A24-462B-A3A7-565038880763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01D43-D5DD-44AC-8B7B-FCC4138B5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1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C80CA-D312-42FD-8F35-199C97BC72CA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1B2A2-D45D-4E8C-9195-E9644F3EE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6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8EDABE-CB9C-42D6-A491-B1ED811B8353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4C41-F18E-444F-B8C1-51E932529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9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8DBFA53-6C97-4A81-988A-EFE2B5496A78}" type="datetimeFigureOut">
              <a:rPr lang="en-US" altLang="en-US"/>
              <a:pPr/>
              <a:t>4/18/17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6C46B1D-663C-49D6-A1CF-B3A920553F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553F-6386-4D43-ADBC-4A5F71311DF1}" type="datetimeFigureOut">
              <a:rPr lang="en-IN" smtClean="0"/>
              <a:t>18/04/17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30288" y="1998663"/>
            <a:ext cx="717550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953735"/>
                </a:solidFill>
                <a:latin typeface="Cambria" panose="02040503050406030204" pitchFamily="18" charset="0"/>
              </a:rPr>
              <a:t>Semi-Supervised Learning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 Group 2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0225" y="5021263"/>
            <a:ext cx="35337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Atefeh Mahdavi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Tapas Joshi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Chandan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P.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Patil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434975" y="1828800"/>
            <a:ext cx="84455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Encoder as Supervised Learning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latin typeface="Cambria" panose="02040503050406030204" pitchFamily="18" charset="0"/>
              </a:rPr>
              <a:t>		</a:t>
            </a:r>
            <a:r>
              <a:rPr lang="en-US" altLang="en-US" b="1">
                <a:latin typeface="Cambria" panose="02040503050406030204" pitchFamily="18" charset="0"/>
              </a:rPr>
              <a:t>		</a:t>
            </a:r>
            <a:r>
              <a:rPr lang="en-US" altLang="en-US" sz="1800" b="1">
                <a:latin typeface="Cambria" panose="02040503050406030204" pitchFamily="18" charset="0"/>
              </a:rPr>
              <a:t>	                          adds Gaussian noise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>
                <a:latin typeface="Cambria" panose="02040503050406030204" pitchFamily="18" charset="0"/>
              </a:rPr>
              <a:t>Supervised cost: </a:t>
            </a:r>
            <a:r>
              <a:rPr lang="en-US" altLang="en-US" sz="1800">
                <a:latin typeface="Cambria" panose="02040503050406030204" pitchFamily="18" charset="0"/>
              </a:rPr>
              <a:t>Output of corrupted encoder and the output target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-4851400" y="-29749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450" y="2774950"/>
            <a:ext cx="32861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Encoder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5550" y="3208338"/>
            <a:ext cx="1766888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2600" y="3208338"/>
            <a:ext cx="1720850" cy="8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613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Clean Encoder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9238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Corrupted Encoder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239713" y="1677988"/>
            <a:ext cx="82296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Decoder as Unsupervised Learning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latin typeface="Cambria" panose="02040503050406030204" pitchFamily="18" charset="0"/>
              </a:rPr>
              <a:t>		</a:t>
            </a:r>
            <a:r>
              <a:rPr lang="en-US" altLang="en-US" sz="1800" b="1">
                <a:solidFill>
                  <a:srgbClr val="C00000"/>
                </a:solidFill>
                <a:latin typeface="Cambria" panose="02040503050406030204" pitchFamily="18" charset="0"/>
              </a:rPr>
              <a:t>Target</a:t>
            </a:r>
            <a:r>
              <a:rPr lang="en-US" altLang="en-US" b="1">
                <a:latin typeface="Cambria" panose="02040503050406030204" pitchFamily="18" charset="0"/>
              </a:rPr>
              <a:t>		</a:t>
            </a:r>
            <a:r>
              <a:rPr lang="en-US" altLang="en-US" sz="1800" b="1">
                <a:latin typeface="Cambria" panose="02040503050406030204" pitchFamily="18" charset="0"/>
              </a:rPr>
              <a:t>	                               </a:t>
            </a:r>
            <a:r>
              <a:rPr lang="en-US" altLang="en-US" sz="1800" b="1">
                <a:solidFill>
                  <a:srgbClr val="C00000"/>
                </a:solidFill>
                <a:latin typeface="Cambria" panose="02040503050406030204" pitchFamily="18" charset="0"/>
              </a:rPr>
              <a:t>Denoising Function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>
                <a:latin typeface="Cambria" panose="02040503050406030204" pitchFamily="18" charset="0"/>
              </a:rPr>
              <a:t>Unsupervised cost </a:t>
            </a:r>
            <a:r>
              <a:rPr lang="en-US" altLang="en-US" sz="1800">
                <a:latin typeface="Cambria" panose="02040503050406030204" pitchFamily="18" charset="0"/>
              </a:rPr>
              <a:t>: Difference between the reconstruction and the clean version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-4851400" y="-29749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450" y="2774950"/>
            <a:ext cx="32861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Activations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5550" y="3208338"/>
            <a:ext cx="1766888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2600" y="3208338"/>
            <a:ext cx="1720850" cy="8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613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Clean 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9238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Corrupted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   Final Cost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619375"/>
            <a:ext cx="82296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Final cost = Supervised Cost + Unsupervised Cost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Supervised cost </a:t>
            </a:r>
            <a:r>
              <a:rPr lang="mr-IN" altLang="en-US" sz="2800">
                <a:latin typeface="Cambria" panose="02040503050406030204" pitchFamily="18" charset="0"/>
              </a:rPr>
              <a:t>–</a:t>
            </a:r>
            <a:r>
              <a:rPr lang="en-US" altLang="en-US" sz="2800">
                <a:latin typeface="Cambria" panose="02040503050406030204" pitchFamily="18" charset="0"/>
              </a:rPr>
              <a:t> Output of corrupted encoder and the output target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Unsupervised cost </a:t>
            </a:r>
            <a:r>
              <a:rPr lang="mr-IN" altLang="en-US" sz="2800">
                <a:latin typeface="Cambria" panose="02040503050406030204" pitchFamily="18" charset="0"/>
              </a:rPr>
              <a:t>–</a:t>
            </a:r>
            <a:r>
              <a:rPr lang="en-US" altLang="en-US" sz="2800">
                <a:latin typeface="Cambria" panose="02040503050406030204" pitchFamily="18" charset="0"/>
              </a:rPr>
              <a:t> Sum of the denoising cost of all layers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Technical Implementation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403475"/>
            <a:ext cx="8349796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IN" dirty="0">
                <a:latin typeface="Cambria" panose="02040503050406030204" pitchFamily="18" charset="0"/>
              </a:rPr>
              <a:t>Labelled data: {</a:t>
            </a:r>
            <a:r>
              <a:rPr lang="en-IN" dirty="0" err="1">
                <a:latin typeface="Cambria" panose="02040503050406030204" pitchFamily="18" charset="0"/>
              </a:rPr>
              <a:t>x</a:t>
            </a:r>
            <a:r>
              <a:rPr lang="en-IN" baseline="-25000" dirty="0" err="1">
                <a:latin typeface="Cambria" panose="02040503050406030204" pitchFamily="18" charset="0"/>
              </a:rPr>
              <a:t>t</a:t>
            </a:r>
            <a:r>
              <a:rPr lang="en-IN" dirty="0">
                <a:latin typeface="Cambria" panose="02040503050406030204" pitchFamily="18" charset="0"/>
              </a:rPr>
              <a:t> , </a:t>
            </a:r>
            <a:r>
              <a:rPr lang="en-IN" dirty="0" err="1">
                <a:latin typeface="Cambria" panose="02040503050406030204" pitchFamily="18" charset="0"/>
              </a:rPr>
              <a:t>y</a:t>
            </a:r>
            <a:r>
              <a:rPr lang="en-IN" baseline="-25000" dirty="0" err="1">
                <a:latin typeface="Cambria" panose="02040503050406030204" pitchFamily="18" charset="0"/>
              </a:rPr>
              <a:t>t</a:t>
            </a:r>
            <a:r>
              <a:rPr lang="en-IN" dirty="0">
                <a:latin typeface="Cambria" panose="02040503050406030204" pitchFamily="18" charset="0"/>
              </a:rPr>
              <a:t>} </a:t>
            </a:r>
            <a:r>
              <a:rPr lang="en-IN" sz="2400" dirty="0">
                <a:latin typeface="Cambria" panose="02040503050406030204" pitchFamily="18" charset="0"/>
              </a:rPr>
              <a:t>1 ≤ t ≤ N</a:t>
            </a:r>
          </a:p>
          <a:p>
            <a:r>
              <a:rPr lang="en-IN" dirty="0">
                <a:latin typeface="Cambria" panose="02040503050406030204" pitchFamily="18" charset="0"/>
              </a:rPr>
              <a:t>Unlabelled data: {</a:t>
            </a:r>
            <a:r>
              <a:rPr lang="en-IN" dirty="0" err="1">
                <a:latin typeface="Cambria" panose="02040503050406030204" pitchFamily="18" charset="0"/>
              </a:rPr>
              <a:t>x</a:t>
            </a:r>
            <a:r>
              <a:rPr lang="en-IN" baseline="-25000" dirty="0" err="1">
                <a:latin typeface="Cambria" panose="02040503050406030204" pitchFamily="18" charset="0"/>
              </a:rPr>
              <a:t>t</a:t>
            </a:r>
            <a:r>
              <a:rPr lang="en-IN" dirty="0">
                <a:latin typeface="Cambria" panose="02040503050406030204" pitchFamily="18" charset="0"/>
              </a:rPr>
              <a:t>} </a:t>
            </a:r>
            <a:r>
              <a:rPr lang="en-IN" sz="2400" dirty="0">
                <a:latin typeface="Cambria" panose="02040503050406030204" pitchFamily="18" charset="0"/>
              </a:rPr>
              <a:t>N+1 ≤ t ≤ M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  <a:p>
            <a:r>
              <a:rPr lang="en-IN" dirty="0">
                <a:latin typeface="Cambria" panose="02040503050406030204" pitchFamily="18" charset="0"/>
              </a:rPr>
              <a:t>Often labelled data is scarce, unlabelled data is plentiful: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Cambria" panose="02040503050406030204" pitchFamily="18" charset="0"/>
              </a:rPr>
              <a:t>N &lt;&lt; M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Technical Implementation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403475"/>
            <a:ext cx="8349796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latin typeface="Cambria" panose="02040503050406030204" pitchFamily="18" charset="0"/>
              </a:rPr>
              <a:t>Corrupt input </a:t>
            </a:r>
            <a:r>
              <a:rPr lang="en-US" sz="2400" dirty="0" err="1">
                <a:latin typeface="Cambria" panose="02040503050406030204" pitchFamily="18" charset="0"/>
              </a:rPr>
              <a:t>x</a:t>
            </a:r>
            <a:r>
              <a:rPr lang="en-US" sz="2400" baseline="-25000" dirty="0" err="1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 with noise to get    </a:t>
            </a:r>
            <a:r>
              <a:rPr lang="en-US" sz="2400" baseline="-25000" dirty="0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Train P(y|  ) with a target from clean q(</a:t>
            </a:r>
            <a:r>
              <a:rPr lang="en-US" sz="2400" dirty="0" err="1">
                <a:latin typeface="Cambria" panose="02040503050406030204" pitchFamily="18" charset="0"/>
              </a:rPr>
              <a:t>y</a:t>
            </a:r>
            <a:r>
              <a:rPr lang="en-US" sz="2400" baseline="-25000" dirty="0" err="1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) = P(</a:t>
            </a:r>
            <a:r>
              <a:rPr lang="en-US" sz="2400" dirty="0" err="1">
                <a:latin typeface="Cambria" panose="02040503050406030204" pitchFamily="18" charset="0"/>
              </a:rPr>
              <a:t>y</a:t>
            </a:r>
            <a:r>
              <a:rPr lang="en-US" sz="2400" baseline="-25000" dirty="0" err="1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 |</a:t>
            </a:r>
            <a:r>
              <a:rPr lang="en-US" sz="2400" dirty="0" err="1">
                <a:latin typeface="Cambria" panose="02040503050406030204" pitchFamily="18" charset="0"/>
              </a:rPr>
              <a:t>x</a:t>
            </a:r>
            <a:r>
              <a:rPr lang="en-US" sz="2400" baseline="-25000" dirty="0" err="1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) 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</a:rPr>
              <a:t>Encoder function f : x → h 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Decoder function g : h →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Reconstruction</a:t>
            </a:r>
            <a:endParaRPr lang="en-US" alt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433" y="2515742"/>
            <a:ext cx="257175" cy="251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204" y="3015341"/>
            <a:ext cx="193385" cy="189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r="1266" b="1803"/>
          <a:stretch/>
        </p:blipFill>
        <p:spPr>
          <a:xfrm>
            <a:off x="5278433" y="3499769"/>
            <a:ext cx="3131684" cy="2927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476" y="4277065"/>
            <a:ext cx="151914" cy="241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804" y="4721876"/>
            <a:ext cx="151914" cy="2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79" y="1376902"/>
            <a:ext cx="3096130" cy="3027136"/>
          </a:xfrm>
          <a:prstGeom prst="rect">
            <a:avLst/>
          </a:pr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57250"/>
            <a:ext cx="565492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857250"/>
            <a:ext cx="5319739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131094"/>
            <a:ext cx="4358382" cy="99417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mbria" panose="02040503050406030204" pitchFamily="18" charset="0"/>
              </a:rPr>
              <a:t>Denoising Autoencoder (DAE)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226469"/>
            <a:ext cx="3096127" cy="254963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Reconstruction + Denoising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Reconstruction: Representation should be robust to the introduction of noise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Feeds corrupted inputs to x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Trains our function g(f(x)) to minimize reconstruction errors </a:t>
            </a:r>
          </a:p>
          <a:p>
            <a:endParaRPr 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33" y="4683484"/>
            <a:ext cx="4996683" cy="7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78866" y="2338927"/>
            <a:ext cx="5133698" cy="2194655"/>
          </a:xfrm>
          <a:prstGeom prst="rect">
            <a:avLst/>
          </a:prstGeom>
        </p:spPr>
      </p:pic>
      <p:sp>
        <p:nvSpPr>
          <p:cNvPr id="24" name="Freeform: Shap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57250"/>
            <a:ext cx="565492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857250"/>
            <a:ext cx="5319739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4147457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Analysis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009128"/>
            <a:ext cx="3000098" cy="3595457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Training a classifier (top), when you get the labels correct, learning stops. ⇒ Learned parameters are based on the information in labels: Less than #examples×#classes bits. 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Training a denoising autoencoder (down), outputs are richer: #examples×#dimensions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Denoising models are much easier to train than probabilistic models as they are trainable by basic back-propagation. </a:t>
            </a:r>
          </a:p>
        </p:txBody>
      </p:sp>
    </p:spTree>
    <p:extLst>
      <p:ext uri="{BB962C8B-B14F-4D97-AF65-F5344CB8AC3E}">
        <p14:creationId xmlns:p14="http://schemas.microsoft.com/office/powerpoint/2010/main" val="31264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02488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Combining DSS and DAE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403475"/>
            <a:ext cx="8349796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5301" y="1872343"/>
            <a:ext cx="7116309" cy="48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02488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Ladder Network Architecture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642" y="1849152"/>
            <a:ext cx="6436749" cy="4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57" y="888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Code Results</a:t>
            </a: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0" y="1719940"/>
            <a:ext cx="8108327" cy="400661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0" y="5721016"/>
            <a:ext cx="8108327" cy="8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84250" y="1627188"/>
            <a:ext cx="7175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Semi-Supervised Learning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588963" y="2262188"/>
            <a:ext cx="82454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Cambria" panose="02040503050406030204" pitchFamily="18" charset="0"/>
              </a:rPr>
              <a:t>Supervised Learning </a:t>
            </a:r>
            <a:r>
              <a:rPr lang="en-US" altLang="en-US" sz="2000" dirty="0">
                <a:latin typeface="Cambria" panose="02040503050406030204" pitchFamily="18" charset="0"/>
              </a:rPr>
              <a:t>(completely training labeled data)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Cambria" panose="02040503050406030204" pitchFamily="18" charset="0"/>
              </a:rPr>
              <a:t>Unsupervised Learning </a:t>
            </a:r>
            <a:r>
              <a:rPr lang="en-US" altLang="en-US" sz="2000" dirty="0">
                <a:latin typeface="Cambria" panose="02040503050406030204" pitchFamily="18" charset="0"/>
              </a:rPr>
              <a:t>(without any training labeled data)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Cambria" panose="02040503050406030204" pitchFamily="18" charset="0"/>
              </a:rPr>
              <a:t>Semi-Supervised Learning </a:t>
            </a:r>
            <a:r>
              <a:rPr lang="en-US" altLang="en-US" sz="2000" dirty="0">
                <a:latin typeface="Cambria" panose="02040503050406030204" pitchFamily="18" charset="0"/>
              </a:rPr>
              <a:t>(A class of supervised learning tasks and techniques that makes use of unladed data for training)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Results – Time Comparison	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93561"/>
              </p:ext>
            </p:extLst>
          </p:nvPr>
        </p:nvGraphicFramePr>
        <p:xfrm>
          <a:off x="246747" y="2122713"/>
          <a:ext cx="8567057" cy="452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   Conclusion</a:t>
            </a:r>
          </a:p>
        </p:txBody>
      </p:sp>
      <p:sp>
        <p:nvSpPr>
          <p:cNvPr id="27652" name="Title 1"/>
          <p:cNvSpPr txBox="1">
            <a:spLocks/>
          </p:cNvSpPr>
          <p:nvPr/>
        </p:nvSpPr>
        <p:spPr bwMode="auto">
          <a:xfrm>
            <a:off x="434975" y="2805113"/>
            <a:ext cx="82296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Train the whole network using semi-supervised setting using the optimization techniques such </a:t>
            </a:r>
            <a:r>
              <a:rPr lang="en-US" altLang="en-US" sz="2800" dirty="0"/>
              <a:t>as stochastic gradient descent</a:t>
            </a:r>
            <a:r>
              <a:rPr lang="en-US" altLang="en-US" sz="2800" dirty="0">
                <a:latin typeface="Cambria" panose="02040503050406030204" pitchFamily="18" charset="0"/>
              </a:rPr>
              <a:t> to minimize cost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Quick to train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Flexible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Efficient in terms of costs</a:t>
            </a:r>
          </a:p>
        </p:txBody>
      </p:sp>
    </p:spTree>
    <p:extLst>
      <p:ext uri="{BB962C8B-B14F-4D97-AF65-F5344CB8AC3E}">
        <p14:creationId xmlns:p14="http://schemas.microsoft.com/office/powerpoint/2010/main" val="7014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693738" y="852488"/>
            <a:ext cx="7970837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What if you see all the unlabeled data?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Semi-Supervised Learning with Ladder Networks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47900"/>
            <a:ext cx="6959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287588"/>
            <a:ext cx="69659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138363"/>
            <a:ext cx="69500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220913"/>
            <a:ext cx="6983413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685800" y="1790700"/>
            <a:ext cx="7772400" cy="3382963"/>
          </a:xfrm>
        </p:spPr>
        <p:txBody>
          <a:bodyPr/>
          <a:lstStyle/>
          <a:p>
            <a:pPr algn="l" eaLnBrk="1" hangingPunct="1"/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2800"/>
              <a:t/>
            </a:r>
            <a:br>
              <a:rPr lang="en-US" altLang="en-US" sz="2800"/>
            </a:br>
            <a:endParaRPr lang="en-US" altLang="en-US" sz="2800" b="1">
              <a:solidFill>
                <a:srgbClr val="800000"/>
              </a:solidFill>
              <a:latin typeface="Arial Bold" panose="020B0704020202020204" pitchFamily="34" charset="0"/>
            </a:endParaRPr>
          </a:p>
        </p:txBody>
      </p:sp>
      <p:pic>
        <p:nvPicPr>
          <p:cNvPr id="21507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2150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55863"/>
            <a:ext cx="6999288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   Ladder Network Implementation</a:t>
            </a:r>
          </a:p>
        </p:txBody>
      </p:sp>
      <p:sp>
        <p:nvSpPr>
          <p:cNvPr id="22532" name="Title 1"/>
          <p:cNvSpPr txBox="1">
            <a:spLocks/>
          </p:cNvSpPr>
          <p:nvPr/>
        </p:nvSpPr>
        <p:spPr bwMode="auto">
          <a:xfrm>
            <a:off x="0" y="2619375"/>
            <a:ext cx="9329738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Supervised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Unsupervised Learning only for pre-training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Feedforward Model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Encoder-Decoder Structure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434975" y="1828800"/>
            <a:ext cx="822960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>
                <a:latin typeface="Cambria" panose="02040503050406030204" pitchFamily="18" charset="0"/>
              </a:rPr>
              <a:t>       Only for pre-training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C00000"/>
                </a:solidFill>
                <a:latin typeface="Cambria" panose="02040503050406030204" pitchFamily="18" charset="0"/>
              </a:rPr>
              <a:t>       Ladder Network: it is trained to minimize the cost by propagation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latin typeface="Cambria" panose="02040503050406030204" pitchFamily="18" charset="0"/>
              </a:rPr>
              <a:t>		</a:t>
            </a:r>
            <a:r>
              <a:rPr lang="en-US" altLang="en-US" b="1">
                <a:latin typeface="Cambria" panose="02040503050406030204" pitchFamily="18" charset="0"/>
              </a:rPr>
              <a:t>		</a:t>
            </a:r>
            <a:r>
              <a:rPr lang="en-US" altLang="en-US" sz="1800" b="1"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23556" name="TextBox 2"/>
          <p:cNvSpPr txBox="1">
            <a:spLocks noChangeArrowheads="1"/>
          </p:cNvSpPr>
          <p:nvPr/>
        </p:nvSpPr>
        <p:spPr bwMode="auto">
          <a:xfrm>
            <a:off x="-4851400" y="-29749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450" y="2774950"/>
            <a:ext cx="32861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Ladder Network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5550" y="3208338"/>
            <a:ext cx="1766888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2600" y="3208338"/>
            <a:ext cx="1720850" cy="8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613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Unsupervised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9238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Supervised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424</Words>
  <Application>Microsoft Macintosh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Bold</vt:lpstr>
      <vt:lpstr>Calibri</vt:lpstr>
      <vt:lpstr>Calibri Light</vt:lpstr>
      <vt:lpstr>Cambria</vt:lpstr>
      <vt:lpstr>Mangal</vt:lpstr>
      <vt:lpstr>MS PGothic</vt:lpstr>
      <vt:lpstr>ＭＳ Ｐゴシック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    Ladder Network Implementation</vt:lpstr>
      <vt:lpstr>PowerPoint Presentation</vt:lpstr>
      <vt:lpstr>PowerPoint Presentation</vt:lpstr>
      <vt:lpstr>PowerPoint Presentation</vt:lpstr>
      <vt:lpstr>    Final Cost</vt:lpstr>
      <vt:lpstr>Technical Implementation</vt:lpstr>
      <vt:lpstr>Technical Implementation</vt:lpstr>
      <vt:lpstr>Denoising Autoencoder (DAE)</vt:lpstr>
      <vt:lpstr>Analysis</vt:lpstr>
      <vt:lpstr>Combining DSS and DAE</vt:lpstr>
      <vt:lpstr>Ladder Network Architecture</vt:lpstr>
      <vt:lpstr>Code Results</vt:lpstr>
      <vt:lpstr>Results – Time Comparison </vt:lpstr>
      <vt:lpstr>    Conclusion</vt:lpstr>
    </vt:vector>
  </TitlesOfParts>
  <Company>Florida Institute of Technology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Ladder Networks</dc:title>
  <dc:creator>Tapas Joshi</dc:creator>
  <cp:lastModifiedBy>Tapas Joshi</cp:lastModifiedBy>
  <cp:revision>62</cp:revision>
  <cp:lastPrinted>2011-11-18T14:40:04Z</cp:lastPrinted>
  <dcterms:created xsi:type="dcterms:W3CDTF">2011-11-21T16:32:02Z</dcterms:created>
  <dcterms:modified xsi:type="dcterms:W3CDTF">2017-04-18T23:22:19Z</dcterms:modified>
</cp:coreProperties>
</file>