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handoutMasterIdLst>
    <p:handoutMasterId r:id="rId31"/>
  </p:handoutMasterIdLst>
  <p:sldIdLst>
    <p:sldId id="256" r:id="rId3"/>
    <p:sldId id="296" r:id="rId4"/>
    <p:sldId id="276" r:id="rId5"/>
    <p:sldId id="262" r:id="rId6"/>
    <p:sldId id="264" r:id="rId7"/>
    <p:sldId id="265" r:id="rId8"/>
    <p:sldId id="268" r:id="rId9"/>
    <p:sldId id="266" r:id="rId10"/>
    <p:sldId id="294" r:id="rId11"/>
    <p:sldId id="295" r:id="rId12"/>
    <p:sldId id="277" r:id="rId13"/>
    <p:sldId id="278" r:id="rId14"/>
    <p:sldId id="274" r:id="rId15"/>
    <p:sldId id="280" r:id="rId16"/>
    <p:sldId id="281" r:id="rId17"/>
    <p:sldId id="283" r:id="rId18"/>
    <p:sldId id="282" r:id="rId19"/>
    <p:sldId id="285" r:id="rId20"/>
    <p:sldId id="284" r:id="rId21"/>
    <p:sldId id="286" r:id="rId22"/>
    <p:sldId id="292" r:id="rId23"/>
    <p:sldId id="293" r:id="rId24"/>
    <p:sldId id="275" r:id="rId25"/>
    <p:sldId id="291" r:id="rId26"/>
    <p:sldId id="287" r:id="rId27"/>
    <p:sldId id="290" r:id="rId28"/>
    <p:sldId id="289" r:id="rId2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51" autoAdjust="0"/>
    <p:restoredTop sz="91250"/>
  </p:normalViewPr>
  <p:slideViewPr>
    <p:cSldViewPr snapToGrid="0">
      <p:cViewPr varScale="1">
        <p:scale>
          <a:sx n="87" d="100"/>
          <a:sy n="87" d="100"/>
        </p:scale>
        <p:origin x="136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Accuracy Comparison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Comparision for implementing Ladder Network 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solidFill>
                  <a:schemeClr val="accent2"/>
                </a:solidFill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  <a:contourClr>
                  <a:schemeClr val="accent2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D5A9-4A87-B435-34B8491C0B9D}"/>
              </c:ext>
            </c:extLst>
          </c:dPt>
          <c:cat>
            <c:strRef>
              <c:f>Sheet1!$A$2:$A$4</c:f>
              <c:strCache>
                <c:ptCount val="3"/>
                <c:pt idx="0">
                  <c:v>Tensorflow - CPU</c:v>
                </c:pt>
                <c:pt idx="1">
                  <c:v>Tensorflow - GPU (Nvidia 630M)</c:v>
                </c:pt>
                <c:pt idx="2">
                  <c:v>Tensorflow GPU (Nvidia Geforce 770)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98.55</c:v>
                </c:pt>
                <c:pt idx="1">
                  <c:v>98.77</c:v>
                </c:pt>
                <c:pt idx="2">
                  <c:v>98.9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0F1-455A-B002-3D01E6756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36120288"/>
        <c:axId val="1736123408"/>
        <c:axId val="0"/>
      </c:bar3DChart>
      <c:catAx>
        <c:axId val="1736120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(Hardware)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123408"/>
        <c:crosses val="autoZero"/>
        <c:auto val="1"/>
        <c:lblAlgn val="ctr"/>
        <c:lblOffset val="100"/>
        <c:noMultiLvlLbl val="0"/>
      </c:catAx>
      <c:valAx>
        <c:axId val="173612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(Percentage)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120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Comparing</a:t>
            </a:r>
            <a:r>
              <a:rPr lang="en-US" baseline="0" dirty="0"/>
              <a:t> times</a:t>
            </a:r>
            <a:r>
              <a:rPr lang="en-US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solidFill>
                  <a:schemeClr val="accent2"/>
                </a:solidFill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  <a:contourClr>
                  <a:schemeClr val="accent2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D5A9-4A87-B435-34B8491C0B9D}"/>
              </c:ext>
            </c:extLst>
          </c:dPt>
          <c:cat>
            <c:strRef>
              <c:f>Sheet1!$A$2:$A$4</c:f>
              <c:strCache>
                <c:ptCount val="3"/>
                <c:pt idx="0">
                  <c:v>Tensorflow - CPU</c:v>
                </c:pt>
                <c:pt idx="1">
                  <c:v>Tensorflow - GPU (Nvidia 630M)</c:v>
                </c:pt>
                <c:pt idx="2">
                  <c:v>Tensorflow GPU (Nvidia Geforce 770)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429.0</c:v>
                </c:pt>
                <c:pt idx="1">
                  <c:v>95.0</c:v>
                </c:pt>
                <c:pt idx="2">
                  <c:v>65.0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0F1-455A-B002-3D01E6756B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36158736"/>
        <c:axId val="1736162624"/>
        <c:axId val="0"/>
      </c:bar3DChart>
      <c:catAx>
        <c:axId val="1736158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(Hardware)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162624"/>
        <c:crosses val="autoZero"/>
        <c:auto val="1"/>
        <c:lblAlgn val="ctr"/>
        <c:lblOffset val="100"/>
        <c:noMultiLvlLbl val="0"/>
      </c:catAx>
      <c:valAx>
        <c:axId val="1736162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(Minutes)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158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F74BABE-4346-4E8A-9B3A-16BCCC877D0E}" type="datetimeFigureOut">
              <a:rPr lang="en-US" altLang="en-US"/>
              <a:pPr/>
              <a:t>5/4/17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8FFE75A-8B88-436E-B648-D6AE5C58BE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10B636A-B84D-4DAF-AB6B-7512D1E4E8EA}" type="datetimeFigureOut">
              <a:rPr lang="en-US" altLang="en-US"/>
              <a:pPr/>
              <a:t>5/4/17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14805BF-CA0D-4B23-A85F-E9F3978AD4D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805BF-CA0D-4B23-A85F-E9F3978AD4D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5688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ED984D-B096-734A-8C87-1A18228045D2}" type="datetime1">
              <a:rPr lang="en-CA" altLang="en-US" smtClean="0"/>
              <a:t>2017-05-04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1DC5FC-1A89-427B-B948-29D831E424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44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04619F-8B48-AC48-8002-3AF06CECEDE4}" type="datetime1">
              <a:rPr lang="en-CA" altLang="en-US" smtClean="0"/>
              <a:t>2017-05-04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E96DA2-1C76-4B45-9A8A-54EA28536C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48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BF27A-6F73-224F-843A-BB384B303C5C}" type="datetime1">
              <a:rPr lang="en-CA" altLang="en-US" smtClean="0"/>
              <a:t>2017-05-04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4F48FA-9E5D-49B1-BE93-DC3ADD3F2E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0967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3728-4DED-CE43-976A-77397BB62A00}" type="datetime1">
              <a:rPr lang="en-CA" smtClean="0"/>
              <a:t>2017-05-04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9BCC-3970-4F4D-BFF3-EA3A874E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46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71F2-67BB-C544-8C32-EEFEF37EF09D}" type="datetime1">
              <a:rPr lang="en-CA" smtClean="0"/>
              <a:t>2017-05-04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9BCC-3970-4F4D-BFF3-EA3A874E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006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A60D-D1F0-6D4B-BB70-A54EEB3C3379}" type="datetime1">
              <a:rPr lang="en-CA" smtClean="0"/>
              <a:t>2017-05-04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9BCC-3970-4F4D-BFF3-EA3A874E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742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EFEA-9423-AA48-B7B6-C3C5012E2564}" type="datetime1">
              <a:rPr lang="en-CA" smtClean="0"/>
              <a:t>2017-05-04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9BCC-3970-4F4D-BFF3-EA3A874E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472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5DD9E-0A8C-7D49-BC30-338D177E9984}" type="datetime1">
              <a:rPr lang="en-CA" smtClean="0"/>
              <a:t>2017-05-04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9BCC-3970-4F4D-BFF3-EA3A874E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378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56D0-2F60-0847-A678-DF39FABC1754}" type="datetime1">
              <a:rPr lang="en-CA" smtClean="0"/>
              <a:t>2017-05-04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9BCC-3970-4F4D-BFF3-EA3A874E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081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06E5A-17D7-C849-9B29-BA64DFA6AA58}" type="datetime1">
              <a:rPr lang="en-CA" smtClean="0"/>
              <a:t>2017-05-04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9BCC-3970-4F4D-BFF3-EA3A874E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6285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7FB2-63DB-2342-B194-E93FAC0BD668}" type="datetime1">
              <a:rPr lang="en-CA" smtClean="0"/>
              <a:t>2017-05-04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9BCC-3970-4F4D-BFF3-EA3A874E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16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02CB47-4A1C-0042-B328-68EF622F32AF}" type="datetime1">
              <a:rPr lang="en-CA" altLang="en-US" smtClean="0"/>
              <a:t>2017-05-04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05A06E-2E7D-4A33-8D5E-BA17DF9D34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62729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6812-C890-C744-B744-3DCF23220255}" type="datetime1">
              <a:rPr lang="en-CA" smtClean="0"/>
              <a:t>2017-05-04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9BCC-3970-4F4D-BFF3-EA3A874E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0794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CACD-00C2-E941-B730-2AF6ABE636B9}" type="datetime1">
              <a:rPr lang="en-CA" smtClean="0"/>
              <a:t>2017-05-04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9BCC-3970-4F4D-BFF3-EA3A874E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743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126E-7DE4-B845-BD96-567DEBEFF4F0}" type="datetime1">
              <a:rPr lang="en-CA" smtClean="0"/>
              <a:t>2017-05-04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9BCC-3970-4F4D-BFF3-EA3A874E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93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A73FBA-556D-3C49-B89F-C5FC2B7E3554}" type="datetime1">
              <a:rPr lang="en-CA" altLang="en-US" smtClean="0"/>
              <a:t>2017-05-04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9A7E9A-FA4B-418B-9C15-B8D424B56F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383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619711-EDAE-3844-A0FC-33EA2DA2EBDB}" type="datetime1">
              <a:rPr lang="en-CA" altLang="en-US" smtClean="0"/>
              <a:t>2017-05-04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D31C53-0778-472F-BD86-831C975ADF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501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88703D-B7EA-014A-BF17-08261AF224DF}" type="datetime1">
              <a:rPr lang="en-CA" altLang="en-US" smtClean="0"/>
              <a:t>2017-05-04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468A7D-45FB-46C0-BF52-44E89C38E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05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85BFDD-44E7-7E44-844B-A72A77CCFDBC}" type="datetime1">
              <a:rPr lang="en-CA" altLang="en-US" smtClean="0"/>
              <a:t>2017-05-04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24CABB-86E1-456D-988B-56A584E12C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619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94DBC2-3558-D240-8B86-F00E4166A45A}" type="datetime1">
              <a:rPr lang="en-CA" altLang="en-US" smtClean="0"/>
              <a:t>2017-05-04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101D43-D5DD-44AC-8B7B-FCC4138B5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817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3F6589-1151-C441-B008-217CF758022E}" type="datetime1">
              <a:rPr lang="en-CA" altLang="en-US" smtClean="0"/>
              <a:t>2017-05-04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1B2A2-D45D-4E8C-9195-E9644F3EE7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866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610DEF-E984-CF43-BA40-17486E98DCA6}" type="datetime1">
              <a:rPr lang="en-CA" altLang="en-US" smtClean="0"/>
              <a:t>2017-05-04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C4C41-F18E-444F-B8C1-51E932529A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292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1629CDB9-DA8A-754E-BB4C-D0F4D4F1C8FA}" type="datetime1">
              <a:rPr lang="en-CA" altLang="en-US" smtClean="0"/>
              <a:t>2017-05-04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E6C46B1D-663C-49D6-A1CF-B3A920553F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C41DA-6B53-8D4D-A369-AFE48C767AF8}" type="datetime1">
              <a:rPr lang="en-CA" smtClean="0"/>
              <a:t>2017-05-04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A9BCC-3970-4F4D-BFF3-EA3A874E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97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microsoft.com/office/2007/relationships/hdphoto" Target="../media/hdphoto1.wdp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 descr="Sig_rev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88913" y="1887794"/>
            <a:ext cx="8763358" cy="2875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C00000"/>
                </a:solidFill>
                <a:latin typeface="Cambria" panose="02040503050406030204" pitchFamily="18" charset="0"/>
              </a:rPr>
              <a:t>                  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953735"/>
                </a:solidFill>
                <a:latin typeface="Cambria" panose="02040503050406030204" pitchFamily="18" charset="0"/>
              </a:rPr>
              <a:t>Semi-Supervised </a:t>
            </a:r>
            <a:r>
              <a:rPr lang="en-US" altLang="en-US" sz="4400" b="1" dirty="0" smtClean="0">
                <a:solidFill>
                  <a:srgbClr val="953735"/>
                </a:solidFill>
                <a:latin typeface="Cambria" panose="02040503050406030204" pitchFamily="18" charset="0"/>
              </a:rPr>
              <a:t>Learning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 dirty="0">
                <a:solidFill>
                  <a:srgbClr val="953735"/>
                </a:solidFill>
                <a:latin typeface="Cambria" panose="02040503050406030204" pitchFamily="18" charset="0"/>
              </a:rPr>
              <a:t>w</a:t>
            </a:r>
            <a:r>
              <a:rPr lang="en-US" altLang="en-US" sz="4400" b="1" dirty="0" smtClean="0">
                <a:solidFill>
                  <a:srgbClr val="953735"/>
                </a:solidFill>
                <a:latin typeface="Cambria" panose="02040503050406030204" pitchFamily="18" charset="0"/>
              </a:rPr>
              <a:t>ith Ladder Networks</a:t>
            </a:r>
            <a:endParaRPr lang="en-US" altLang="en-US" sz="4400" b="1" dirty="0">
              <a:solidFill>
                <a:srgbClr val="953735"/>
              </a:solidFill>
              <a:latin typeface="Cambria" panose="020405030504060302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ambria" panose="02040503050406030204" pitchFamily="18" charset="0"/>
              </a:rPr>
              <a:t/>
            </a:r>
            <a:br>
              <a:rPr lang="en-US" altLang="en-US" sz="2800" b="1" dirty="0">
                <a:latin typeface="Cambria" panose="02040503050406030204" pitchFamily="18" charset="0"/>
              </a:rPr>
            </a:br>
            <a:r>
              <a:rPr lang="en-US" altLang="en-US" sz="2800" b="1" dirty="0">
                <a:solidFill>
                  <a:srgbClr val="953735"/>
                </a:solidFill>
                <a:latin typeface="Cambria" panose="02040503050406030204" pitchFamily="18" charset="0"/>
              </a:rPr>
              <a:t> Group 2 </a:t>
            </a:r>
            <a:r>
              <a:rPr lang="en-US" altLang="en-US" sz="2800" b="1" dirty="0">
                <a:latin typeface="Cambria" panose="02040503050406030204" pitchFamily="18" charset="0"/>
              </a:rPr>
              <a:t/>
            </a:r>
            <a:br>
              <a:rPr lang="en-US" altLang="en-US" sz="2800" b="1" dirty="0">
                <a:latin typeface="Cambria" panose="02040503050406030204" pitchFamily="18" charset="0"/>
              </a:rPr>
            </a:br>
            <a:endParaRPr lang="en-US" altLang="en-US" sz="2800" b="1" dirty="0">
              <a:solidFill>
                <a:srgbClr val="8000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10225" y="5021263"/>
            <a:ext cx="3533775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Atefeh Mahdavi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Tapas Joshi</a:t>
            </a:r>
          </a:p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Chandan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 P.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Patil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5" y="12604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Key-aspects of Ladder Networks</a:t>
            </a:r>
          </a:p>
        </p:txBody>
      </p:sp>
      <p:sp>
        <p:nvSpPr>
          <p:cNvPr id="22532" name="Title 1"/>
          <p:cNvSpPr txBox="1">
            <a:spLocks/>
          </p:cNvSpPr>
          <p:nvPr/>
        </p:nvSpPr>
        <p:spPr bwMode="auto">
          <a:xfrm>
            <a:off x="674254" y="2619375"/>
            <a:ext cx="8655483" cy="316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Cambria" panose="02040503050406030204" pitchFamily="18" charset="0"/>
              </a:rPr>
              <a:t>Compatible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800" dirty="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Cambria" panose="02040503050406030204" pitchFamily="18" charset="0"/>
              </a:rPr>
              <a:t>Scalability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800" dirty="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Cambria" panose="02040503050406030204" pitchFamily="18" charset="0"/>
              </a:rPr>
              <a:t>Computational efficiency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A06E-2E7D-4A33-8D5E-BA17DF9D340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661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itle 1"/>
          <p:cNvSpPr txBox="1">
            <a:spLocks/>
          </p:cNvSpPr>
          <p:nvPr/>
        </p:nvSpPr>
        <p:spPr bwMode="auto">
          <a:xfrm>
            <a:off x="434975" y="1828800"/>
            <a:ext cx="8445500" cy="451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800" b="1" dirty="0">
                <a:solidFill>
                  <a:srgbClr val="953735"/>
                </a:solidFill>
                <a:latin typeface="Cambria" panose="02040503050406030204" pitchFamily="18" charset="0"/>
              </a:rPr>
              <a:t>Encoder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800" b="1" dirty="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800" b="1" dirty="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800" b="1" dirty="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800" b="1" dirty="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800" b="1" dirty="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800" b="1" dirty="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800" b="1" dirty="0">
                <a:latin typeface="Cambria" panose="02040503050406030204" pitchFamily="18" charset="0"/>
              </a:rPr>
              <a:t>		</a:t>
            </a:r>
            <a:r>
              <a:rPr lang="en-US" altLang="en-US" b="1" dirty="0">
                <a:latin typeface="Cambria" panose="02040503050406030204" pitchFamily="18" charset="0"/>
              </a:rPr>
              <a:t>		</a:t>
            </a:r>
            <a:r>
              <a:rPr lang="en-US" altLang="en-US" sz="1800" b="1" dirty="0">
                <a:latin typeface="Cambria" panose="02040503050406030204" pitchFamily="18" charset="0"/>
              </a:rPr>
              <a:t>	                          adds Gaussian noise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b="1" dirty="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b="1" dirty="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Cambria" panose="02040503050406030204" pitchFamily="18" charset="0"/>
              </a:rPr>
              <a:t>Supervised cost: </a:t>
            </a:r>
            <a:r>
              <a:rPr lang="en-US" altLang="en-US" sz="1800" dirty="0">
                <a:latin typeface="Cambria" panose="02040503050406030204" pitchFamily="18" charset="0"/>
              </a:rPr>
              <a:t>Output of corrupted encoder and the output target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b="1" dirty="0">
              <a:latin typeface="Cambria" panose="02040503050406030204" pitchFamily="18" charset="0"/>
            </a:endParaRPr>
          </a:p>
        </p:txBody>
      </p:sp>
      <p:sp>
        <p:nvSpPr>
          <p:cNvPr id="24580" name="TextBox 2"/>
          <p:cNvSpPr txBox="1">
            <a:spLocks noChangeArrowheads="1"/>
          </p:cNvSpPr>
          <p:nvPr/>
        </p:nvSpPr>
        <p:spPr bwMode="auto">
          <a:xfrm>
            <a:off x="-4851400" y="-29749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1450" y="2774950"/>
            <a:ext cx="3286125" cy="3683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Cambria" charset="0"/>
                <a:ea typeface="Cambria" charset="0"/>
                <a:cs typeface="Cambria" charset="0"/>
              </a:rPr>
              <a:t>Encoder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495550" y="3208338"/>
            <a:ext cx="1766888" cy="923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92600" y="3208338"/>
            <a:ext cx="1720850" cy="89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6613" y="4308475"/>
            <a:ext cx="2355850" cy="3698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Cambria" charset="0"/>
                <a:ea typeface="Cambria" charset="0"/>
                <a:cs typeface="Cambria" charset="0"/>
              </a:rPr>
              <a:t>Clean Encoder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29238" y="4308475"/>
            <a:ext cx="2355850" cy="3698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Cambria" charset="0"/>
                <a:ea typeface="Cambria" charset="0"/>
                <a:cs typeface="Cambria" charset="0"/>
              </a:rPr>
              <a:t>Corrupted Encoder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A06E-2E7D-4A33-8D5E-BA17DF9D340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itle 1"/>
          <p:cNvSpPr txBox="1">
            <a:spLocks/>
          </p:cNvSpPr>
          <p:nvPr/>
        </p:nvSpPr>
        <p:spPr bwMode="auto">
          <a:xfrm>
            <a:off x="239713" y="1677988"/>
            <a:ext cx="8229600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800" b="1" dirty="0">
                <a:solidFill>
                  <a:srgbClr val="953735"/>
                </a:solidFill>
                <a:latin typeface="Cambria" panose="02040503050406030204" pitchFamily="18" charset="0"/>
              </a:rPr>
              <a:t>Decoder as Unsupervised Learning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800" b="1" dirty="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800" b="1" dirty="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800" b="1" dirty="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800" b="1" dirty="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800" b="1" dirty="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800" b="1" dirty="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800" b="1" dirty="0">
                <a:latin typeface="Cambria" panose="02040503050406030204" pitchFamily="18" charset="0"/>
              </a:rPr>
              <a:t>		</a:t>
            </a:r>
            <a:r>
              <a:rPr lang="en-US" altLang="en-US" sz="1800" b="1" dirty="0">
                <a:solidFill>
                  <a:srgbClr val="C00000"/>
                </a:solidFill>
                <a:latin typeface="Cambria" panose="02040503050406030204" pitchFamily="18" charset="0"/>
              </a:rPr>
              <a:t>Target</a:t>
            </a:r>
            <a:r>
              <a:rPr lang="en-US" altLang="en-US" b="1" dirty="0">
                <a:latin typeface="Cambria" panose="02040503050406030204" pitchFamily="18" charset="0"/>
              </a:rPr>
              <a:t>		</a:t>
            </a:r>
            <a:r>
              <a:rPr lang="en-US" altLang="en-US" sz="1800" b="1" dirty="0">
                <a:latin typeface="Cambria" panose="02040503050406030204" pitchFamily="18" charset="0"/>
              </a:rPr>
              <a:t>	                               </a:t>
            </a:r>
            <a:r>
              <a:rPr lang="en-US" altLang="en-US" sz="1800" b="1" dirty="0" err="1">
                <a:solidFill>
                  <a:srgbClr val="C00000"/>
                </a:solidFill>
                <a:latin typeface="Cambria" panose="02040503050406030204" pitchFamily="18" charset="0"/>
              </a:rPr>
              <a:t>Denoising</a:t>
            </a:r>
            <a:r>
              <a:rPr lang="en-US" altLang="en-US" sz="1800" b="1" dirty="0">
                <a:solidFill>
                  <a:srgbClr val="C00000"/>
                </a:solidFill>
                <a:latin typeface="Cambria" panose="02040503050406030204" pitchFamily="18" charset="0"/>
              </a:rPr>
              <a:t> Function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b="1" dirty="0">
              <a:solidFill>
                <a:srgbClr val="C00000"/>
              </a:solidFill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b="1" dirty="0">
              <a:solidFill>
                <a:srgbClr val="C00000"/>
              </a:solidFill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Cambria" panose="02040503050406030204" pitchFamily="18" charset="0"/>
              </a:rPr>
              <a:t>Unsupervised cost </a:t>
            </a:r>
            <a:r>
              <a:rPr lang="en-US" altLang="en-US" sz="1800" dirty="0">
                <a:latin typeface="Cambria" panose="02040503050406030204" pitchFamily="18" charset="0"/>
              </a:rPr>
              <a:t>: Difference between the reconstruction and the clean version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25604" name="TextBox 2"/>
          <p:cNvSpPr txBox="1">
            <a:spLocks noChangeArrowheads="1"/>
          </p:cNvSpPr>
          <p:nvPr/>
        </p:nvSpPr>
        <p:spPr bwMode="auto">
          <a:xfrm>
            <a:off x="-4851400" y="-29749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1450" y="2774950"/>
            <a:ext cx="3286125" cy="3683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 smtClean="0">
                <a:latin typeface="Cambria" charset="0"/>
                <a:ea typeface="Cambria" charset="0"/>
                <a:cs typeface="Cambria" charset="0"/>
              </a:rPr>
              <a:t>Decoder</a:t>
            </a:r>
            <a:endParaRPr lang="en-US" b="1" dirty="0">
              <a:latin typeface="Cambria" charset="0"/>
              <a:ea typeface="Cambria" charset="0"/>
              <a:cs typeface="Cambria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495550" y="3208338"/>
            <a:ext cx="1766888" cy="923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92600" y="3208338"/>
            <a:ext cx="1720850" cy="89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6613" y="4308475"/>
            <a:ext cx="2355850" cy="3698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Cambria" charset="0"/>
                <a:ea typeface="Cambria" charset="0"/>
                <a:cs typeface="Cambria" charset="0"/>
              </a:rPr>
              <a:t>Clean Version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29238" y="4308475"/>
            <a:ext cx="2355850" cy="3698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Cambria" charset="0"/>
                <a:ea typeface="Cambria" charset="0"/>
                <a:cs typeface="Cambria" charset="0"/>
              </a:rPr>
              <a:t>Corrupted Version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A06E-2E7D-4A33-8D5E-BA17DF9D3409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5" y="12604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    Final Cost</a:t>
            </a:r>
          </a:p>
        </p:txBody>
      </p:sp>
      <p:sp>
        <p:nvSpPr>
          <p:cNvPr id="26628" name="Title 1"/>
          <p:cNvSpPr txBox="1">
            <a:spLocks/>
          </p:cNvSpPr>
          <p:nvPr/>
        </p:nvSpPr>
        <p:spPr bwMode="auto">
          <a:xfrm>
            <a:off x="434975" y="2619375"/>
            <a:ext cx="8229600" cy="35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800">
                <a:latin typeface="Cambria" panose="02040503050406030204" pitchFamily="18" charset="0"/>
              </a:rPr>
              <a:t>Final cost = Supervised Cost + Unsupervised Cost</a:t>
            </a:r>
          </a:p>
          <a:p>
            <a:pPr eaLnBrk="1" hangingPunct="1">
              <a:spcBef>
                <a:spcPct val="0"/>
              </a:spcBef>
            </a:pPr>
            <a:endParaRPr lang="en-US" altLang="en-US" sz="280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800">
                <a:latin typeface="Cambria" panose="02040503050406030204" pitchFamily="18" charset="0"/>
              </a:rPr>
              <a:t>Supervised cost </a:t>
            </a:r>
            <a:r>
              <a:rPr lang="mr-IN" altLang="en-US" sz="2800">
                <a:latin typeface="Cambria" panose="02040503050406030204" pitchFamily="18" charset="0"/>
              </a:rPr>
              <a:t>–</a:t>
            </a:r>
            <a:r>
              <a:rPr lang="en-US" altLang="en-US" sz="2800">
                <a:latin typeface="Cambria" panose="02040503050406030204" pitchFamily="18" charset="0"/>
              </a:rPr>
              <a:t> Output of corrupted encoder and the output target</a:t>
            </a:r>
          </a:p>
          <a:p>
            <a:pPr eaLnBrk="1" hangingPunct="1">
              <a:spcBef>
                <a:spcPct val="0"/>
              </a:spcBef>
            </a:pPr>
            <a:endParaRPr lang="en-US" altLang="en-US" sz="280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800">
                <a:latin typeface="Cambria" panose="02040503050406030204" pitchFamily="18" charset="0"/>
              </a:rPr>
              <a:t>Unsupervised cost </a:t>
            </a:r>
            <a:r>
              <a:rPr lang="mr-IN" altLang="en-US" sz="2800">
                <a:latin typeface="Cambria" panose="02040503050406030204" pitchFamily="18" charset="0"/>
              </a:rPr>
              <a:t>–</a:t>
            </a:r>
            <a:r>
              <a:rPr lang="en-US" altLang="en-US" sz="2800">
                <a:latin typeface="Cambria" panose="02040503050406030204" pitchFamily="18" charset="0"/>
              </a:rPr>
              <a:t> Sum of the denoising cost of all layers </a:t>
            </a:r>
          </a:p>
          <a:p>
            <a:pPr eaLnBrk="1" hangingPunct="1">
              <a:spcBef>
                <a:spcPct val="0"/>
              </a:spcBef>
            </a:pPr>
            <a:endParaRPr lang="en-US" altLang="en-US" sz="2800"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A06E-2E7D-4A33-8D5E-BA17DF9D3409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5" y="12604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Technical Implementation</a:t>
            </a:r>
          </a:p>
        </p:txBody>
      </p:sp>
      <p:sp>
        <p:nvSpPr>
          <p:cNvPr id="26628" name="Title 1"/>
          <p:cNvSpPr txBox="1">
            <a:spLocks/>
          </p:cNvSpPr>
          <p:nvPr/>
        </p:nvSpPr>
        <p:spPr bwMode="auto">
          <a:xfrm>
            <a:off x="434975" y="2403475"/>
            <a:ext cx="8349796" cy="377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 algn="ctr">
              <a:buNone/>
            </a:pPr>
            <a:r>
              <a:rPr lang="en-IN" dirty="0">
                <a:latin typeface="Cambria" panose="02040503050406030204" pitchFamily="18" charset="0"/>
              </a:rPr>
              <a:t>Training</a:t>
            </a:r>
          </a:p>
          <a:p>
            <a:r>
              <a:rPr lang="en-IN" dirty="0">
                <a:latin typeface="Cambria" panose="02040503050406030204" pitchFamily="18" charset="0"/>
              </a:rPr>
              <a:t>Labelled data: {</a:t>
            </a:r>
            <a:r>
              <a:rPr lang="en-IN" dirty="0" err="1">
                <a:latin typeface="Cambria" panose="02040503050406030204" pitchFamily="18" charset="0"/>
              </a:rPr>
              <a:t>x</a:t>
            </a:r>
            <a:r>
              <a:rPr lang="en-IN" baseline="-25000" dirty="0" err="1">
                <a:latin typeface="Cambria" panose="02040503050406030204" pitchFamily="18" charset="0"/>
              </a:rPr>
              <a:t>n</a:t>
            </a:r>
            <a:r>
              <a:rPr lang="en-IN" dirty="0">
                <a:latin typeface="Cambria" panose="02040503050406030204" pitchFamily="18" charset="0"/>
              </a:rPr>
              <a:t>, </a:t>
            </a:r>
            <a:r>
              <a:rPr lang="en-IN" sz="2800" dirty="0" err="1">
                <a:latin typeface="Cambria" panose="02040503050406030204" pitchFamily="18" charset="0"/>
              </a:rPr>
              <a:t>t</a:t>
            </a:r>
            <a:r>
              <a:rPr lang="en-IN" baseline="-25000" dirty="0" err="1">
                <a:latin typeface="Cambria" panose="02040503050406030204" pitchFamily="18" charset="0"/>
              </a:rPr>
              <a:t>n</a:t>
            </a:r>
            <a:r>
              <a:rPr lang="en-IN" dirty="0">
                <a:latin typeface="Cambria" panose="02040503050406030204" pitchFamily="18" charset="0"/>
              </a:rPr>
              <a:t>} </a:t>
            </a:r>
            <a:r>
              <a:rPr lang="en-IN" sz="2400" dirty="0">
                <a:latin typeface="Cambria" panose="02040503050406030204" pitchFamily="18" charset="0"/>
              </a:rPr>
              <a:t>1 ≤ n ≤ N</a:t>
            </a:r>
          </a:p>
          <a:p>
            <a:r>
              <a:rPr lang="en-IN" dirty="0">
                <a:latin typeface="Cambria" panose="02040503050406030204" pitchFamily="18" charset="0"/>
              </a:rPr>
              <a:t>Unlabelled data: {</a:t>
            </a:r>
            <a:r>
              <a:rPr lang="en-IN" dirty="0" err="1">
                <a:latin typeface="Cambria" panose="02040503050406030204" pitchFamily="18" charset="0"/>
              </a:rPr>
              <a:t>x</a:t>
            </a:r>
            <a:r>
              <a:rPr lang="en-IN" baseline="-25000" dirty="0" err="1">
                <a:latin typeface="Cambria" panose="02040503050406030204" pitchFamily="18" charset="0"/>
              </a:rPr>
              <a:t>n</a:t>
            </a:r>
            <a:r>
              <a:rPr lang="en-IN" dirty="0">
                <a:latin typeface="Cambria" panose="02040503050406030204" pitchFamily="18" charset="0"/>
              </a:rPr>
              <a:t>} </a:t>
            </a:r>
            <a:r>
              <a:rPr lang="en-IN" sz="2400" dirty="0">
                <a:latin typeface="Cambria" panose="02040503050406030204" pitchFamily="18" charset="0"/>
              </a:rPr>
              <a:t>N+1 ≤ n ≤ M</a:t>
            </a:r>
            <a:r>
              <a:rPr lang="en-IN" dirty="0">
                <a:latin typeface="Cambria" panose="02040503050406030204" pitchFamily="18" charset="0"/>
              </a:rPr>
              <a:t> </a:t>
            </a:r>
          </a:p>
          <a:p>
            <a:r>
              <a:rPr lang="en-IN" dirty="0">
                <a:latin typeface="Cambria" panose="02040503050406030204" pitchFamily="18" charset="0"/>
              </a:rPr>
              <a:t>Often labelled data is scarce, unlabelled data is plentiful: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400" dirty="0">
                <a:latin typeface="Cambria" panose="02040503050406030204" pitchFamily="18" charset="0"/>
              </a:rPr>
              <a:t>N &lt;&lt; M</a:t>
            </a:r>
          </a:p>
          <a:p>
            <a:pPr eaLnBrk="1" hangingPunct="1">
              <a:spcBef>
                <a:spcPct val="0"/>
              </a:spcBef>
            </a:pPr>
            <a:endParaRPr lang="en-US" altLang="en-US" sz="2800" dirty="0"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A06E-2E7D-4A33-8D5E-BA17DF9D3409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20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5" y="12604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Technical Implementation</a:t>
            </a:r>
          </a:p>
        </p:txBody>
      </p:sp>
      <p:sp>
        <p:nvSpPr>
          <p:cNvPr id="26628" name="Title 1"/>
          <p:cNvSpPr txBox="1">
            <a:spLocks/>
          </p:cNvSpPr>
          <p:nvPr/>
        </p:nvSpPr>
        <p:spPr bwMode="auto">
          <a:xfrm>
            <a:off x="434975" y="2407876"/>
            <a:ext cx="8349796" cy="377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400" dirty="0">
                <a:latin typeface="Cambria" panose="02040503050406030204" pitchFamily="18" charset="0"/>
              </a:rPr>
              <a:t>Corrupt input </a:t>
            </a:r>
            <a:r>
              <a:rPr lang="en-US" sz="2400" dirty="0" err="1">
                <a:latin typeface="Cambria" panose="02040503050406030204" pitchFamily="18" charset="0"/>
              </a:rPr>
              <a:t>x</a:t>
            </a:r>
            <a:r>
              <a:rPr lang="en-US" sz="2400" baseline="-25000" dirty="0" err="1">
                <a:latin typeface="Cambria" panose="02040503050406030204" pitchFamily="18" charset="0"/>
              </a:rPr>
              <a:t>t</a:t>
            </a:r>
            <a:r>
              <a:rPr lang="en-US" sz="2400" dirty="0">
                <a:latin typeface="Cambria" panose="02040503050406030204" pitchFamily="18" charset="0"/>
              </a:rPr>
              <a:t> with Gaussian noise to get </a:t>
            </a:r>
            <a:r>
              <a:rPr lang="en-US" sz="2400" dirty="0" smtClean="0">
                <a:latin typeface="Cambria" panose="02040503050406030204" pitchFamily="18" charset="0"/>
              </a:rPr>
              <a:t>    </a:t>
            </a:r>
            <a:r>
              <a:rPr lang="en-US" sz="2400" baseline="-25000" dirty="0" smtClean="0">
                <a:latin typeface="Cambria" panose="02040503050406030204" pitchFamily="18" charset="0"/>
              </a:rPr>
              <a:t>t</a:t>
            </a:r>
            <a:r>
              <a:rPr lang="en-US" sz="2400" dirty="0" smtClean="0">
                <a:latin typeface="Cambria" panose="02040503050406030204" pitchFamily="18" charset="0"/>
              </a:rPr>
              <a:t> </a:t>
            </a:r>
            <a:endParaRPr lang="en-US" sz="2400" dirty="0">
              <a:latin typeface="Cambria" panose="02040503050406030204" pitchFamily="18" charset="0"/>
            </a:endParaRPr>
          </a:p>
          <a:p>
            <a:endParaRPr lang="en-US" sz="2400" dirty="0">
              <a:latin typeface="Cambria" panose="02040503050406030204" pitchFamily="18" charset="0"/>
            </a:endParaRPr>
          </a:p>
          <a:p>
            <a:endParaRPr lang="en-US" sz="2400" dirty="0">
              <a:latin typeface="Cambria" panose="02040503050406030204" pitchFamily="18" charset="0"/>
            </a:endParaRPr>
          </a:p>
          <a:p>
            <a:r>
              <a:rPr lang="en-IN" sz="2400" dirty="0">
                <a:latin typeface="Cambria" panose="02040503050406030204" pitchFamily="18" charset="0"/>
              </a:rPr>
              <a:t>Encoder function f : x → h  </a:t>
            </a:r>
          </a:p>
          <a:p>
            <a:r>
              <a:rPr lang="en-IN" sz="2400" dirty="0">
                <a:latin typeface="Cambria" panose="02040503050406030204" pitchFamily="18" charset="0"/>
              </a:rPr>
              <a:t>Decoder function g : h → </a:t>
            </a:r>
          </a:p>
          <a:p>
            <a:r>
              <a:rPr lang="en-IN" sz="2400" dirty="0">
                <a:latin typeface="Cambria" panose="02040503050406030204" pitchFamily="18" charset="0"/>
              </a:rPr>
              <a:t>Reconstruction</a:t>
            </a:r>
            <a:endParaRPr lang="en-US" altLang="en-US" sz="2400" dirty="0">
              <a:latin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100" y="2520883"/>
            <a:ext cx="257175" cy="251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 r="1266" b="1803"/>
          <a:stretch/>
        </p:blipFill>
        <p:spPr>
          <a:xfrm>
            <a:off x="5278433" y="3499769"/>
            <a:ext cx="3131684" cy="29275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8476" y="4277065"/>
            <a:ext cx="151914" cy="2416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1804" y="4721876"/>
            <a:ext cx="151914" cy="24168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A06E-2E7D-4A33-8D5E-BA17DF9D3409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64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479" y="1376902"/>
            <a:ext cx="3096130" cy="3027136"/>
          </a:xfrm>
          <a:prstGeom prst="rect">
            <a:avLst/>
          </a:prstGeom>
        </p:spPr>
      </p:pic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857250"/>
            <a:ext cx="5654921" cy="51435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15" name="Freeform: Shap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857250"/>
            <a:ext cx="5319739" cy="51435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131094"/>
            <a:ext cx="4358382" cy="994172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IN" b="1" dirty="0">
                <a:solidFill>
                  <a:schemeClr val="bg1"/>
                </a:solidFill>
                <a:latin typeface="Cambria" panose="02040503050406030204" pitchFamily="18" charset="0"/>
              </a:rPr>
              <a:t>Denoising Autoencoder (DAE)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2226469"/>
            <a:ext cx="3096127" cy="2549639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Cambria" panose="02040503050406030204" pitchFamily="18" charset="0"/>
              </a:rPr>
              <a:t>Reconstruction + Denoising</a:t>
            </a:r>
          </a:p>
          <a:p>
            <a:r>
              <a:rPr lang="en-US" sz="1500" dirty="0">
                <a:solidFill>
                  <a:schemeClr val="bg1"/>
                </a:solidFill>
                <a:latin typeface="Cambria" panose="02040503050406030204" pitchFamily="18" charset="0"/>
              </a:rPr>
              <a:t>Reconstruction: Representation should be robust to the introduction of noise</a:t>
            </a:r>
          </a:p>
          <a:p>
            <a:r>
              <a:rPr lang="en-US" sz="1500" dirty="0">
                <a:solidFill>
                  <a:schemeClr val="bg1"/>
                </a:solidFill>
                <a:latin typeface="Cambria" panose="02040503050406030204" pitchFamily="18" charset="0"/>
              </a:rPr>
              <a:t>Feeds corrupted inputs to x</a:t>
            </a:r>
          </a:p>
          <a:p>
            <a:r>
              <a:rPr lang="en-US" sz="1500" dirty="0">
                <a:solidFill>
                  <a:schemeClr val="bg1"/>
                </a:solidFill>
                <a:latin typeface="Cambria" panose="02040503050406030204" pitchFamily="18" charset="0"/>
              </a:rPr>
              <a:t>Trains our function g(f(x)) to minimize reconstruction errors </a:t>
            </a:r>
          </a:p>
          <a:p>
            <a:endParaRPr lang="en-US" sz="15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833" y="4683484"/>
            <a:ext cx="4996683" cy="75117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067E69CD-90DA-46E7-A8CE-D871DFB1F99D}"/>
              </a:ext>
            </a:extLst>
          </p:cNvPr>
          <p:cNvSpPr txBox="1">
            <a:spLocks/>
          </p:cNvSpPr>
          <p:nvPr/>
        </p:nvSpPr>
        <p:spPr>
          <a:xfrm>
            <a:off x="628649" y="4218356"/>
            <a:ext cx="4358382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fontAlgn="auto">
              <a:spcAft>
                <a:spcPts val="0"/>
              </a:spcAft>
              <a:buFont typeface="Wingdings" charset="2"/>
              <a:buChar char="§"/>
            </a:pPr>
            <a:r>
              <a:rPr lang="en-IN" b="1" dirty="0">
                <a:solidFill>
                  <a:schemeClr val="bg1"/>
                </a:solidFill>
                <a:latin typeface="Cambria" panose="02040503050406030204" pitchFamily="18" charset="0"/>
              </a:rPr>
              <a:t>Denoising </a:t>
            </a:r>
          </a:p>
          <a:p>
            <a:pPr fontAlgn="auto">
              <a:spcAft>
                <a:spcPts val="0"/>
              </a:spcAft>
            </a:pPr>
            <a:r>
              <a:rPr lang="en-IN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	Source </a:t>
            </a:r>
            <a:endParaRPr lang="en-IN" b="1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fontAlgn="auto">
              <a:spcAft>
                <a:spcPts val="0"/>
              </a:spcAft>
            </a:pPr>
            <a:r>
              <a:rPr lang="en-IN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Separation (DSS)</a:t>
            </a:r>
            <a:endParaRPr lang="en-IN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9BCC-3970-4F4D-BFF3-EA3A874E183B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4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5" y="1024887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Combining DSS and DAE</a:t>
            </a:r>
          </a:p>
        </p:txBody>
      </p:sp>
      <p:sp>
        <p:nvSpPr>
          <p:cNvPr id="26628" name="Title 1"/>
          <p:cNvSpPr txBox="1">
            <a:spLocks/>
          </p:cNvSpPr>
          <p:nvPr/>
        </p:nvSpPr>
        <p:spPr bwMode="auto">
          <a:xfrm>
            <a:off x="434975" y="2403475"/>
            <a:ext cx="8349796" cy="377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2800" dirty="0">
              <a:latin typeface="Cambria" panose="02040503050406030204" pitchFamily="18" charset="0"/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95301" y="1872343"/>
            <a:ext cx="7116309" cy="481148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A06E-2E7D-4A33-8D5E-BA17DF9D3409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9575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5" y="1024887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Ladder Network Architecture</a:t>
            </a: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38642" y="1849152"/>
            <a:ext cx="6436749" cy="480201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A06E-2E7D-4A33-8D5E-BA17DF9D3409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877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478866" y="2338927"/>
            <a:ext cx="5133698" cy="2194655"/>
          </a:xfrm>
          <a:prstGeom prst="rect">
            <a:avLst/>
          </a:prstGeom>
        </p:spPr>
      </p:pic>
      <p:sp>
        <p:nvSpPr>
          <p:cNvPr id="24" name="Freeform: Shape 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857250"/>
            <a:ext cx="5654921" cy="51435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Freeform: Shap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857250"/>
            <a:ext cx="5319739" cy="51435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4147457" cy="9941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  <a:t>Analysis</a:t>
            </a:r>
            <a:endParaRPr lang="en-IN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2009128"/>
            <a:ext cx="3000098" cy="3595457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Cambria" panose="02040503050406030204" pitchFamily="18" charset="0"/>
              </a:rPr>
              <a:t>Training a classifier (top), when you get the labels correct, learning stops. ⇒ Learned parameters are based on the information in labels: Less than #examples×#classes bits. </a:t>
            </a:r>
          </a:p>
          <a:p>
            <a:r>
              <a:rPr lang="en-US" sz="1500" dirty="0">
                <a:solidFill>
                  <a:schemeClr val="bg1"/>
                </a:solidFill>
                <a:latin typeface="Cambria" panose="02040503050406030204" pitchFamily="18" charset="0"/>
              </a:rPr>
              <a:t>Training a denoising autoencoder (down), outputs are richer: #examples×#dimensions</a:t>
            </a:r>
          </a:p>
          <a:p>
            <a:r>
              <a:rPr lang="en-US" sz="1500" dirty="0">
                <a:solidFill>
                  <a:schemeClr val="bg1"/>
                </a:solidFill>
                <a:latin typeface="Cambria" panose="02040503050406030204" pitchFamily="18" charset="0"/>
              </a:rPr>
              <a:t>Denoising models are much easier to train than probabilistic models as they are trainable by basic back-propagation.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9BCC-3970-4F4D-BFF3-EA3A874E183B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40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984250" y="1627188"/>
            <a:ext cx="71755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Problem</a:t>
            </a:r>
            <a:endParaRPr lang="en-US" altLang="en-US" sz="2800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4250" y="2573282"/>
            <a:ext cx="693563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 smtClean="0">
                <a:latin typeface="Cambria" charset="0"/>
                <a:ea typeface="Cambria" charset="0"/>
                <a:cs typeface="Cambria" charset="0"/>
              </a:rPr>
              <a:t>Training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 smtClean="0">
              <a:latin typeface="Cambria" charset="0"/>
              <a:ea typeface="Cambria" charset="0"/>
              <a:cs typeface="Cambria" charset="0"/>
            </a:endParaRPr>
          </a:p>
          <a:p>
            <a:pPr marL="914400" lvl="1" indent="-457200">
              <a:buFont typeface="Wingdings" charset="2"/>
              <a:buChar char="§"/>
            </a:pPr>
            <a:r>
              <a:rPr lang="en-US" sz="2400" dirty="0" smtClean="0">
                <a:latin typeface="Cambria" charset="0"/>
                <a:ea typeface="Cambria" charset="0"/>
                <a:cs typeface="Cambria" charset="0"/>
              </a:rPr>
              <a:t>How to tackle dataset with noise?</a:t>
            </a:r>
          </a:p>
          <a:p>
            <a:pPr marL="914400" lvl="1" indent="-457200">
              <a:buFont typeface="Wingdings" charset="2"/>
              <a:buChar char="§"/>
            </a:pPr>
            <a:endParaRPr lang="en-US" sz="2400" dirty="0" smtClean="0">
              <a:latin typeface="Cambria" charset="0"/>
              <a:ea typeface="Cambria" charset="0"/>
              <a:cs typeface="Cambria" charset="0"/>
            </a:endParaRPr>
          </a:p>
          <a:p>
            <a:pPr marL="914400" lvl="1" indent="-457200">
              <a:buFont typeface="Wingdings" charset="2"/>
              <a:buChar char="§"/>
            </a:pPr>
            <a:r>
              <a:rPr lang="en-US" sz="2400" dirty="0" smtClean="0">
                <a:latin typeface="Cambria" charset="0"/>
                <a:ea typeface="Cambria" charset="0"/>
                <a:cs typeface="Cambria" charset="0"/>
              </a:rPr>
              <a:t>How to deal with corrupted dataset?</a:t>
            </a:r>
            <a:endParaRPr lang="en-US" sz="24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5FC-1A89-427B-B948-29D831E4241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69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957" y="888656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957" y="1659194"/>
            <a:ext cx="8229600" cy="4525963"/>
          </a:xfrm>
        </p:spPr>
        <p:txBody>
          <a:bodyPr/>
          <a:lstStyle/>
          <a:p>
            <a:endParaRPr lang="en-US" dirty="0">
              <a:latin typeface="Cambria" charset="0"/>
              <a:ea typeface="Cambria" charset="0"/>
              <a:cs typeface="Cambria" charset="0"/>
            </a:endParaRPr>
          </a:p>
          <a:p>
            <a:r>
              <a:rPr lang="en-US" dirty="0">
                <a:latin typeface="Cambria" charset="0"/>
                <a:ea typeface="Cambria" charset="0"/>
                <a:cs typeface="Cambria" charset="0"/>
              </a:rPr>
              <a:t>Python</a:t>
            </a:r>
          </a:p>
          <a:p>
            <a:r>
              <a:rPr lang="en-US" dirty="0" err="1">
                <a:latin typeface="Cambria" charset="0"/>
                <a:ea typeface="Cambria" charset="0"/>
                <a:cs typeface="Cambria" charset="0"/>
              </a:rPr>
              <a:t>Tensorflow</a:t>
            </a:r>
            <a:r>
              <a:rPr lang="en-US" dirty="0">
                <a:latin typeface="Cambria" charset="0"/>
                <a:ea typeface="Cambria" charset="0"/>
                <a:cs typeface="Cambria" charset="0"/>
              </a:rPr>
              <a:t> </a:t>
            </a:r>
          </a:p>
          <a:p>
            <a:r>
              <a:rPr lang="en-US" dirty="0">
                <a:latin typeface="Cambria" charset="0"/>
                <a:ea typeface="Cambria" charset="0"/>
                <a:cs typeface="Cambria" charset="0"/>
              </a:rPr>
              <a:t>MNIST Dataset</a:t>
            </a:r>
          </a:p>
          <a:p>
            <a:pPr lvl="1"/>
            <a:r>
              <a:rPr lang="en-US" dirty="0">
                <a:latin typeface="Cambria" charset="0"/>
                <a:ea typeface="Cambria" charset="0"/>
                <a:cs typeface="Cambria" charset="0"/>
              </a:rPr>
              <a:t>60,000 Training + 10,000 Testing</a:t>
            </a:r>
          </a:p>
          <a:p>
            <a:pPr lvl="1"/>
            <a:r>
              <a:rPr lang="en-US" dirty="0">
                <a:latin typeface="Cambria" charset="0"/>
                <a:ea typeface="Cambria" charset="0"/>
                <a:cs typeface="Cambria" charset="0"/>
              </a:rPr>
              <a:t>100 images (Supervised </a:t>
            </a:r>
            <a:r>
              <a:rPr lang="mr-IN" dirty="0">
                <a:latin typeface="Cambria" charset="0"/>
                <a:ea typeface="Cambria" charset="0"/>
                <a:cs typeface="Cambria" charset="0"/>
              </a:rPr>
              <a:t>–</a:t>
            </a:r>
            <a:r>
              <a:rPr lang="en-US" dirty="0">
                <a:latin typeface="Cambria" charset="0"/>
                <a:ea typeface="Cambria" charset="0"/>
                <a:cs typeface="Cambria" charset="0"/>
              </a:rPr>
              <a:t> Labeled)</a:t>
            </a:r>
          </a:p>
          <a:p>
            <a:pPr lvl="1"/>
            <a:r>
              <a:rPr lang="en-US" dirty="0">
                <a:latin typeface="Cambria" charset="0"/>
                <a:ea typeface="Cambria" charset="0"/>
                <a:cs typeface="Cambria" charset="0"/>
              </a:rPr>
              <a:t>59,900 images (Unsupervised </a:t>
            </a:r>
            <a:r>
              <a:rPr lang="mr-IN" dirty="0">
                <a:latin typeface="Cambria" charset="0"/>
                <a:ea typeface="Cambria" charset="0"/>
                <a:cs typeface="Cambria" charset="0"/>
              </a:rPr>
              <a:t>–</a:t>
            </a:r>
            <a:r>
              <a:rPr lang="en-US" dirty="0">
                <a:latin typeface="Cambria" charset="0"/>
                <a:ea typeface="Cambria" charset="0"/>
                <a:cs typeface="Cambria" charset="0"/>
              </a:rPr>
              <a:t> Unlabeled)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A06E-2E7D-4A33-8D5E-BA17DF9D3409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615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957" y="888656"/>
            <a:ext cx="8229600" cy="984389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>
                <a:solidFill>
                  <a:schemeClr val="accent2">
                    <a:lumMod val="7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Code (Encoder)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813B59F-0228-4F84-9C58-EF7478F4B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1921"/>
            <a:ext cx="8229600" cy="36190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3DCB8B3-0FA1-4CC0-99BE-CBB06A20468C}"/>
              </a:ext>
            </a:extLst>
          </p:cNvPr>
          <p:cNvSpPr txBox="1"/>
          <p:nvPr/>
        </p:nvSpPr>
        <p:spPr>
          <a:xfrm>
            <a:off x="1071418" y="5680364"/>
            <a:ext cx="726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https://github.com/Tapas-Joshi/AI-Ladder_Network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A06E-2E7D-4A33-8D5E-BA17DF9D3409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9919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957" y="888656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Code Output</a:t>
            </a:r>
          </a:p>
        </p:txBody>
      </p:sp>
      <p:pic>
        <p:nvPicPr>
          <p:cNvPr id="10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30" y="1719940"/>
            <a:ext cx="8108327" cy="4006616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30" y="5721016"/>
            <a:ext cx="8108327" cy="83682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A06E-2E7D-4A33-8D5E-BA17DF9D3409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713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5" y="12604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Results – Accuracy Comparison	</a:t>
            </a:r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568320"/>
              </p:ext>
            </p:extLst>
          </p:nvPr>
        </p:nvGraphicFramePr>
        <p:xfrm>
          <a:off x="246747" y="2122713"/>
          <a:ext cx="8567057" cy="4528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A06E-2E7D-4A33-8D5E-BA17DF9D3409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5" y="12604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Results – Time Comparison	</a:t>
            </a:r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634261"/>
              </p:ext>
            </p:extLst>
          </p:nvPr>
        </p:nvGraphicFramePr>
        <p:xfrm>
          <a:off x="246747" y="2122713"/>
          <a:ext cx="8567057" cy="4388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1E0DC9E-1682-4DCD-896F-0905FD17C9F0}"/>
              </a:ext>
            </a:extLst>
          </p:cNvPr>
          <p:cNvSpPr txBox="1"/>
          <p:nvPr/>
        </p:nvSpPr>
        <p:spPr>
          <a:xfrm>
            <a:off x="4433455" y="6380831"/>
            <a:ext cx="4636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*CPU used was same, i7-4</a:t>
            </a:r>
            <a:r>
              <a:rPr lang="en-US" sz="1100" baseline="30000" dirty="0"/>
              <a:t>th</a:t>
            </a:r>
            <a:r>
              <a:rPr lang="en-US" sz="1100" dirty="0"/>
              <a:t>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A06E-2E7D-4A33-8D5E-BA17DF9D3409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959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5" y="12604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 Advantages</a:t>
            </a:r>
          </a:p>
        </p:txBody>
      </p:sp>
      <p:sp>
        <p:nvSpPr>
          <p:cNvPr id="27652" name="Title 1"/>
          <p:cNvSpPr txBox="1">
            <a:spLocks/>
          </p:cNvSpPr>
          <p:nvPr/>
        </p:nvSpPr>
        <p:spPr bwMode="auto">
          <a:xfrm>
            <a:off x="434975" y="2805113"/>
            <a:ext cx="8229600" cy="271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800" dirty="0">
                <a:latin typeface="Cambria" panose="02040503050406030204" pitchFamily="18" charset="0"/>
              </a:rPr>
              <a:t>Quick to train </a:t>
            </a:r>
          </a:p>
          <a:p>
            <a:pPr eaLnBrk="1" hangingPunct="1">
              <a:spcBef>
                <a:spcPct val="0"/>
              </a:spcBef>
            </a:pPr>
            <a:endParaRPr lang="en-US" altLang="en-US" sz="2800" dirty="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>
                <a:latin typeface="Cambria" panose="02040503050406030204" pitchFamily="18" charset="0"/>
              </a:rPr>
              <a:t>Scalability</a:t>
            </a:r>
          </a:p>
          <a:p>
            <a:pPr eaLnBrk="1" hangingPunct="1">
              <a:spcBef>
                <a:spcPct val="0"/>
              </a:spcBef>
            </a:pPr>
            <a:endParaRPr lang="en-US" altLang="en-US" sz="2800" dirty="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>
                <a:latin typeface="Cambria" panose="02040503050406030204" pitchFamily="18" charset="0"/>
              </a:rPr>
              <a:t>Flexible</a:t>
            </a:r>
          </a:p>
          <a:p>
            <a:pPr eaLnBrk="1" hangingPunct="1">
              <a:spcBef>
                <a:spcPct val="0"/>
              </a:spcBef>
            </a:pPr>
            <a:endParaRPr lang="en-US" altLang="en-US" sz="2800" dirty="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>
                <a:latin typeface="Cambria" panose="02040503050406030204" pitchFamily="18" charset="0"/>
              </a:rPr>
              <a:t>Efficient in terms of costs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A06E-2E7D-4A33-8D5E-BA17DF9D3409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1450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975" y="12604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" charset="0"/>
                <a:ea typeface="Cambria" charset="0"/>
                <a:cs typeface="Cambria" charset="0"/>
              </a:rPr>
              <a:t>    Conclusion</a:t>
            </a:r>
          </a:p>
        </p:txBody>
      </p:sp>
      <p:sp>
        <p:nvSpPr>
          <p:cNvPr id="27652" name="Title 1"/>
          <p:cNvSpPr txBox="1">
            <a:spLocks/>
          </p:cNvSpPr>
          <p:nvPr/>
        </p:nvSpPr>
        <p:spPr bwMode="auto">
          <a:xfrm>
            <a:off x="434975" y="2805113"/>
            <a:ext cx="8229600" cy="271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800" dirty="0">
                <a:latin typeface="Cambria" panose="02040503050406030204" pitchFamily="18" charset="0"/>
              </a:rPr>
              <a:t>Train the whole network using semi-supervised setting using the optimization techniques such </a:t>
            </a:r>
            <a:r>
              <a:rPr lang="en-US" altLang="en-US" sz="2800" dirty="0"/>
              <a:t>as Gradient Descent</a:t>
            </a:r>
            <a:r>
              <a:rPr lang="en-US" altLang="en-US" sz="2800" dirty="0">
                <a:latin typeface="Cambria" panose="02040503050406030204" pitchFamily="18" charset="0"/>
              </a:rPr>
              <a:t> to minimize cost</a:t>
            </a:r>
          </a:p>
          <a:p>
            <a:pPr eaLnBrk="1" hangingPunct="1">
              <a:spcBef>
                <a:spcPct val="0"/>
              </a:spcBef>
            </a:pPr>
            <a:endParaRPr lang="en-US" altLang="en-US" sz="2800" dirty="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800" dirty="0">
                <a:latin typeface="Cambria" panose="02040503050406030204" pitchFamily="18" charset="0"/>
              </a:rPr>
              <a:t>On MNIST the error rate for the Ladder network is Impressive with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dirty="0">
                <a:latin typeface="Cambria" panose="02040503050406030204" pitchFamily="18" charset="0"/>
              </a:rPr>
              <a:t>1.45% for CPU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dirty="0">
                <a:latin typeface="Cambria" panose="02040503050406030204" pitchFamily="18" charset="0"/>
              </a:rPr>
              <a:t>1.23 % for </a:t>
            </a:r>
            <a:r>
              <a:rPr lang="en-US" altLang="en-US" sz="2400" dirty="0" err="1">
                <a:latin typeface="Cambria" panose="02040503050406030204" pitchFamily="18" charset="0"/>
              </a:rPr>
              <a:t>Nvidia</a:t>
            </a:r>
            <a:r>
              <a:rPr lang="en-US" altLang="en-US" sz="2400" dirty="0">
                <a:latin typeface="Cambria" panose="02040503050406030204" pitchFamily="18" charset="0"/>
              </a:rPr>
              <a:t> 630M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dirty="0">
                <a:latin typeface="Cambria" panose="02040503050406030204" pitchFamily="18" charset="0"/>
              </a:rPr>
              <a:t>1.1% for </a:t>
            </a:r>
            <a:r>
              <a:rPr lang="en-US" altLang="en-US" sz="2400" dirty="0" err="1">
                <a:latin typeface="Cambria" panose="02040503050406030204" pitchFamily="18" charset="0"/>
              </a:rPr>
              <a:t>Nvidia</a:t>
            </a:r>
            <a:r>
              <a:rPr lang="en-US" altLang="en-US" sz="2400" dirty="0">
                <a:latin typeface="Cambria" panose="02040503050406030204" pitchFamily="18" charset="0"/>
              </a:rPr>
              <a:t> 770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A06E-2E7D-4A33-8D5E-BA17DF9D3409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2686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655" y="5736937"/>
            <a:ext cx="8229600" cy="114300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  <a:cs typeface="Helvetica" panose="020B0604020202020204" pitchFamily="34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  <a:cs typeface="Helvetica" panose="020B0604020202020204" pitchFamily="34" charset="0"/>
              </a:rPr>
              <a:t>–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  <a:cs typeface="Helvetica" panose="020B0604020202020204" pitchFamily="34" charset="0"/>
              </a:rPr>
              <a:t>LeCun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  <a:cs typeface="Helvetica" panose="020B0604020202020204" pitchFamily="34" charset="0"/>
              </a:rPr>
              <a:t>,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  <a:cs typeface="Helvetica" panose="020B0604020202020204" pitchFamily="34" charset="0"/>
              </a:rPr>
              <a:t>Bengio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  <a:cs typeface="Helvetica" panose="020B0604020202020204" pitchFamily="34" charset="0"/>
              </a:rPr>
              <a:t>, Hinton, Nature 2015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27652" name="Title 1"/>
          <p:cNvSpPr txBox="1">
            <a:spLocks/>
          </p:cNvSpPr>
          <p:nvPr/>
        </p:nvSpPr>
        <p:spPr bwMode="auto">
          <a:xfrm>
            <a:off x="188912" y="3389747"/>
            <a:ext cx="8955087" cy="3094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  <a:cs typeface="Helvetica" panose="020B0604020202020204" pitchFamily="34" charset="0"/>
              </a:rPr>
              <a:t>“We expect unsupervised learning to become far more important in the longer term. Human and animal learning is largely unsupervised: we discover the structure of the world by observing it, not by being told the name of every object.”</a:t>
            </a:r>
            <a:r>
              <a:rPr lang="en-US" sz="2400" dirty="0">
                <a:latin typeface="Garamond" panose="02020404030301010803" pitchFamily="18" charset="0"/>
                <a:cs typeface="Helvetica" panose="020B0604020202020204" pitchFamily="34" charset="0"/>
              </a:rPr>
              <a:t/>
            </a:r>
            <a:br>
              <a:rPr lang="en-US" sz="2400" dirty="0">
                <a:latin typeface="Garamond" panose="02020404030301010803" pitchFamily="18" charset="0"/>
                <a:cs typeface="Helvetica" panose="020B0604020202020204" pitchFamily="34" charset="0"/>
              </a:rPr>
            </a:br>
            <a:endParaRPr lang="en-US" altLang="en-US" sz="2400" b="1" dirty="0">
              <a:solidFill>
                <a:schemeClr val="bg1">
                  <a:lumMod val="50000"/>
                </a:schemeClr>
              </a:solidFill>
              <a:latin typeface="Garamond" panose="02020404030301010803" pitchFamily="18" charset="0"/>
              <a:cs typeface="Helvetica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036" y="2604652"/>
            <a:ext cx="8467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THANKS </a:t>
            </a:r>
            <a:endParaRPr lang="en-IN" sz="4800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A06E-2E7D-4A33-8D5E-BA17DF9D3409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514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984250" y="1627188"/>
            <a:ext cx="71755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C00000"/>
                </a:solidFill>
                <a:latin typeface="Cambria" panose="02040503050406030204" pitchFamily="18" charset="0"/>
              </a:rPr>
              <a:t>                  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rgbClr val="953735"/>
                </a:solidFill>
                <a:latin typeface="Cambria" panose="02040503050406030204" pitchFamily="18" charset="0"/>
              </a:rPr>
              <a:t>Different Types of </a:t>
            </a:r>
            <a:r>
              <a:rPr lang="en-US" altLang="en-US" sz="2800" b="1" dirty="0">
                <a:solidFill>
                  <a:srgbClr val="953735"/>
                </a:solidFill>
                <a:latin typeface="Cambria" panose="02040503050406030204" pitchFamily="18" charset="0"/>
              </a:rPr>
              <a:t>Learning</a:t>
            </a:r>
            <a:r>
              <a:rPr lang="en-US" altLang="en-US" sz="2800" b="1" dirty="0">
                <a:latin typeface="Cambria" panose="02040503050406030204" pitchFamily="18" charset="0"/>
              </a:rPr>
              <a:t/>
            </a:r>
            <a:br>
              <a:rPr lang="en-US" altLang="en-US" sz="2800" b="1" dirty="0">
                <a:latin typeface="Cambria" panose="02040503050406030204" pitchFamily="18" charset="0"/>
              </a:rPr>
            </a:br>
            <a:r>
              <a:rPr lang="en-US" altLang="en-US" sz="2800" b="1" dirty="0">
                <a:latin typeface="Cambria" panose="02040503050406030204" pitchFamily="18" charset="0"/>
              </a:rPr>
              <a:t/>
            </a:r>
            <a:br>
              <a:rPr lang="en-US" altLang="en-US" sz="2800" b="1" dirty="0">
                <a:latin typeface="Cambria" panose="02040503050406030204" pitchFamily="18" charset="0"/>
              </a:rPr>
            </a:br>
            <a:endParaRPr lang="en-US" altLang="en-US" sz="2800" b="1" dirty="0">
              <a:solidFill>
                <a:srgbClr val="800000"/>
              </a:solidFill>
              <a:latin typeface="Cambria" panose="02040503050406030204" pitchFamily="18" charset="0"/>
            </a:endParaRPr>
          </a:p>
        </p:txBody>
      </p:sp>
      <p:sp>
        <p:nvSpPr>
          <p:cNvPr id="16388" name="TextBox 1"/>
          <p:cNvSpPr txBox="1">
            <a:spLocks noChangeArrowheads="1"/>
          </p:cNvSpPr>
          <p:nvPr/>
        </p:nvSpPr>
        <p:spPr bwMode="auto">
          <a:xfrm>
            <a:off x="588963" y="2262188"/>
            <a:ext cx="824547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800" b="1" dirty="0">
                <a:latin typeface="Cambria" panose="02040503050406030204" pitchFamily="18" charset="0"/>
              </a:rPr>
              <a:t>Supervised Learning </a:t>
            </a:r>
            <a:r>
              <a:rPr lang="en-US" altLang="en-US" sz="2000" dirty="0">
                <a:latin typeface="Cambria" panose="02040503050406030204" pitchFamily="18" charset="0"/>
              </a:rPr>
              <a:t>(completely training labeled data)</a:t>
            </a:r>
          </a:p>
          <a:p>
            <a:pPr eaLnBrk="1" hangingPunct="1">
              <a:spcBef>
                <a:spcPct val="0"/>
              </a:spcBef>
            </a:pPr>
            <a:endParaRPr lang="en-US" altLang="en-US" sz="2800" b="1" dirty="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800" b="1" dirty="0">
                <a:latin typeface="Cambria" panose="02040503050406030204" pitchFamily="18" charset="0"/>
              </a:rPr>
              <a:t>Unsupervised Learning </a:t>
            </a:r>
            <a:r>
              <a:rPr lang="en-US" altLang="en-US" sz="2000" dirty="0">
                <a:latin typeface="Cambria" panose="02040503050406030204" pitchFamily="18" charset="0"/>
              </a:rPr>
              <a:t>(without any training labeled data) </a:t>
            </a:r>
          </a:p>
          <a:p>
            <a:pPr eaLnBrk="1" hangingPunct="1">
              <a:spcBef>
                <a:spcPct val="0"/>
              </a:spcBef>
            </a:pPr>
            <a:endParaRPr lang="en-US" altLang="en-US" sz="2800" b="1" dirty="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800" b="1" dirty="0">
                <a:latin typeface="Cambria" panose="02040503050406030204" pitchFamily="18" charset="0"/>
              </a:rPr>
              <a:t>Semi-Supervised Learning </a:t>
            </a:r>
            <a:r>
              <a:rPr lang="en-US" altLang="en-US" sz="2000" dirty="0">
                <a:latin typeface="Cambria" panose="02040503050406030204" pitchFamily="18" charset="0"/>
              </a:rPr>
              <a:t>(A class of supervised learning tasks and techniques that makes use of unlabeled data for training)</a:t>
            </a:r>
            <a:endParaRPr lang="en-US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5FC-1A89-427B-B948-29D831E4241D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693738" y="852488"/>
            <a:ext cx="7970837" cy="139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0000"/>
                </a:solidFill>
                <a:latin typeface="Cambria" panose="02040503050406030204" pitchFamily="18" charset="0"/>
              </a:rPr>
              <a:t>                  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953735"/>
                </a:solidFill>
                <a:latin typeface="Cambria" panose="02040503050406030204" pitchFamily="18" charset="0"/>
              </a:rPr>
              <a:t>What if you see all the unlabeled data?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953735"/>
                </a:solidFill>
                <a:latin typeface="Cambria" panose="02040503050406030204" pitchFamily="18" charset="0"/>
              </a:rPr>
              <a:t>Semi-Supervised Learning with Ladder Networks </a:t>
            </a:r>
            <a:r>
              <a:rPr lang="en-US" altLang="en-US" sz="2800">
                <a:latin typeface="Cambria" panose="02040503050406030204" pitchFamily="18" charset="0"/>
              </a:rPr>
              <a:t> </a:t>
            </a:r>
            <a:r>
              <a:rPr lang="en-US" altLang="en-US" sz="2800" b="1">
                <a:latin typeface="Cambria" panose="02040503050406030204" pitchFamily="18" charset="0"/>
              </a:rPr>
              <a:t/>
            </a:r>
            <a:br>
              <a:rPr lang="en-US" altLang="en-US" sz="2800" b="1">
                <a:latin typeface="Cambria" panose="02040503050406030204" pitchFamily="18" charset="0"/>
              </a:rPr>
            </a:br>
            <a:endParaRPr lang="en-US" altLang="en-US" sz="2800" b="1">
              <a:solidFill>
                <a:srgbClr val="800000"/>
              </a:solidFill>
              <a:latin typeface="Cambria" panose="02040503050406030204" pitchFamily="18" charset="0"/>
            </a:endParaRPr>
          </a:p>
        </p:txBody>
      </p:sp>
      <p:pic>
        <p:nvPicPr>
          <p:cNvPr id="1741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247900"/>
            <a:ext cx="6959600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5FC-1A89-427B-B948-29D831E4241D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88913" y="1471613"/>
            <a:ext cx="8269287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0000"/>
                </a:solidFill>
                <a:latin typeface="Cambria" panose="02040503050406030204" pitchFamily="18" charset="0"/>
              </a:rPr>
              <a:t>                  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953735"/>
                </a:solidFill>
                <a:latin typeface="Cambria" panose="02040503050406030204" pitchFamily="18" charset="0"/>
              </a:rPr>
              <a:t>Labels are homogenous in densely populated space? </a:t>
            </a:r>
            <a:r>
              <a:rPr lang="en-US" altLang="en-US" sz="2800">
                <a:latin typeface="Cambria" panose="02040503050406030204" pitchFamily="18" charset="0"/>
              </a:rPr>
              <a:t> </a:t>
            </a:r>
            <a:r>
              <a:rPr lang="en-US" altLang="en-US" sz="2800" b="1">
                <a:latin typeface="Cambria" panose="02040503050406030204" pitchFamily="18" charset="0"/>
              </a:rPr>
              <a:t/>
            </a:r>
            <a:br>
              <a:rPr lang="en-US" altLang="en-US" sz="2800" b="1">
                <a:latin typeface="Cambria" panose="02040503050406030204" pitchFamily="18" charset="0"/>
              </a:rPr>
            </a:br>
            <a:r>
              <a:rPr lang="en-US" altLang="en-US" sz="2800" b="1">
                <a:latin typeface="Cambria" panose="02040503050406030204" pitchFamily="18" charset="0"/>
              </a:rPr>
              <a:t/>
            </a:r>
            <a:br>
              <a:rPr lang="en-US" altLang="en-US" sz="2800" b="1">
                <a:latin typeface="Cambria" panose="02040503050406030204" pitchFamily="18" charset="0"/>
              </a:rPr>
            </a:br>
            <a:endParaRPr lang="en-US" altLang="en-US" sz="2800" b="1">
              <a:solidFill>
                <a:srgbClr val="800000"/>
              </a:solidFill>
              <a:latin typeface="Cambria" panose="02040503050406030204" pitchFamily="18" charset="0"/>
            </a:endParaRPr>
          </a:p>
        </p:txBody>
      </p:sp>
      <p:pic>
        <p:nvPicPr>
          <p:cNvPr id="18436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13" y="2287588"/>
            <a:ext cx="6965950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5FC-1A89-427B-B948-29D831E4241D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88913" y="1471613"/>
            <a:ext cx="8269287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0000"/>
                </a:solidFill>
                <a:latin typeface="Cambria" panose="02040503050406030204" pitchFamily="18" charset="0"/>
              </a:rPr>
              <a:t>                  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953735"/>
                </a:solidFill>
                <a:latin typeface="Cambria" panose="02040503050406030204" pitchFamily="18" charset="0"/>
              </a:rPr>
              <a:t>Labels are homogenous in densely populated space? </a:t>
            </a:r>
            <a:r>
              <a:rPr lang="en-US" altLang="en-US" sz="2800">
                <a:latin typeface="Cambria" panose="02040503050406030204" pitchFamily="18" charset="0"/>
              </a:rPr>
              <a:t> </a:t>
            </a:r>
            <a:r>
              <a:rPr lang="en-US" altLang="en-US" sz="2800" b="1">
                <a:latin typeface="Cambria" panose="02040503050406030204" pitchFamily="18" charset="0"/>
              </a:rPr>
              <a:t/>
            </a:r>
            <a:br>
              <a:rPr lang="en-US" altLang="en-US" sz="2800" b="1">
                <a:latin typeface="Cambria" panose="02040503050406030204" pitchFamily="18" charset="0"/>
              </a:rPr>
            </a:br>
            <a:r>
              <a:rPr lang="en-US" altLang="en-US" sz="2800" b="1">
                <a:latin typeface="Cambria" panose="02040503050406030204" pitchFamily="18" charset="0"/>
              </a:rPr>
              <a:t/>
            </a:r>
            <a:br>
              <a:rPr lang="en-US" altLang="en-US" sz="2800" b="1">
                <a:latin typeface="Cambria" panose="02040503050406030204" pitchFamily="18" charset="0"/>
              </a:rPr>
            </a:br>
            <a:endParaRPr lang="en-US" altLang="en-US" sz="2800" b="1">
              <a:solidFill>
                <a:srgbClr val="800000"/>
              </a:solidFill>
              <a:latin typeface="Cambria" panose="02040503050406030204" pitchFamily="18" charset="0"/>
            </a:endParaRPr>
          </a:p>
        </p:txBody>
      </p:sp>
      <p:pic>
        <p:nvPicPr>
          <p:cNvPr id="19460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138363"/>
            <a:ext cx="6950075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5FC-1A89-427B-B948-29D831E4241D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88913" y="1471613"/>
            <a:ext cx="8269287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0000"/>
                </a:solidFill>
                <a:latin typeface="Cambria" panose="02040503050406030204" pitchFamily="18" charset="0"/>
              </a:rPr>
              <a:t>                  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953735"/>
                </a:solidFill>
                <a:latin typeface="Cambria" panose="02040503050406030204" pitchFamily="18" charset="0"/>
              </a:rPr>
              <a:t>Labels are homogenous in densely populated space? </a:t>
            </a:r>
            <a:r>
              <a:rPr lang="en-US" altLang="en-US" sz="2800">
                <a:latin typeface="Cambria" panose="02040503050406030204" pitchFamily="18" charset="0"/>
              </a:rPr>
              <a:t> </a:t>
            </a:r>
            <a:r>
              <a:rPr lang="en-US" altLang="en-US" sz="2800" b="1">
                <a:latin typeface="Cambria" panose="02040503050406030204" pitchFamily="18" charset="0"/>
              </a:rPr>
              <a:t/>
            </a:r>
            <a:br>
              <a:rPr lang="en-US" altLang="en-US" sz="2800" b="1">
                <a:latin typeface="Cambria" panose="02040503050406030204" pitchFamily="18" charset="0"/>
              </a:rPr>
            </a:br>
            <a:r>
              <a:rPr lang="en-US" altLang="en-US" sz="2800" b="1">
                <a:latin typeface="Cambria" panose="02040503050406030204" pitchFamily="18" charset="0"/>
              </a:rPr>
              <a:t/>
            </a:r>
            <a:br>
              <a:rPr lang="en-US" altLang="en-US" sz="2800" b="1">
                <a:latin typeface="Cambria" panose="02040503050406030204" pitchFamily="18" charset="0"/>
              </a:rPr>
            </a:br>
            <a:endParaRPr lang="en-US" altLang="en-US" sz="2800" b="1">
              <a:solidFill>
                <a:srgbClr val="800000"/>
              </a:solidFill>
              <a:latin typeface="Cambria" panose="02040503050406030204" pitchFamily="18" charset="0"/>
            </a:endParaRPr>
          </a:p>
        </p:txBody>
      </p:sp>
      <p:pic>
        <p:nvPicPr>
          <p:cNvPr id="20484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2220913"/>
            <a:ext cx="6983413" cy="448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5FC-1A89-427B-B948-29D831E4241D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ctrTitle"/>
          </p:nvPr>
        </p:nvSpPr>
        <p:spPr>
          <a:xfrm>
            <a:off x="685800" y="1790700"/>
            <a:ext cx="7772400" cy="3382963"/>
          </a:xfrm>
        </p:spPr>
        <p:txBody>
          <a:bodyPr/>
          <a:lstStyle/>
          <a:p>
            <a:pPr algn="l" eaLnBrk="1" hangingPunct="1"/>
            <a:r>
              <a:rPr lang="en-US" altLang="en-US" sz="2800" b="1"/>
              <a:t/>
            </a:r>
            <a:br>
              <a:rPr lang="en-US" altLang="en-US" sz="2800" b="1"/>
            </a:br>
            <a:r>
              <a:rPr lang="en-US" altLang="en-US" sz="2800" b="1"/>
              <a:t/>
            </a:r>
            <a:br>
              <a:rPr lang="en-US" altLang="en-US" sz="2800" b="1"/>
            </a:br>
            <a:r>
              <a:rPr lang="en-US" altLang="en-US" sz="2800" b="1"/>
              <a:t/>
            </a:r>
            <a:br>
              <a:rPr lang="en-US" altLang="en-US" sz="2800" b="1"/>
            </a:b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2800"/>
              <a:t/>
            </a:r>
            <a:br>
              <a:rPr lang="en-US" altLang="en-US" sz="2800"/>
            </a:br>
            <a:endParaRPr lang="en-US" altLang="en-US" sz="2800" b="1">
              <a:solidFill>
                <a:srgbClr val="800000"/>
              </a:solidFill>
              <a:latin typeface="Arial Bold" panose="020B0704020202020204" pitchFamily="34" charset="0"/>
            </a:endParaRPr>
          </a:p>
        </p:txBody>
      </p:sp>
      <p:pic>
        <p:nvPicPr>
          <p:cNvPr id="21507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88913" y="1471613"/>
            <a:ext cx="8269287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C00000"/>
                </a:solidFill>
                <a:latin typeface="Cambria" panose="02040503050406030204" pitchFamily="18" charset="0"/>
              </a:rPr>
              <a:t>                  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953735"/>
                </a:solidFill>
                <a:latin typeface="Cambria" panose="02040503050406030204" pitchFamily="18" charset="0"/>
              </a:rPr>
              <a:t>Labels are homogenous in densely populated space? </a:t>
            </a:r>
            <a:r>
              <a:rPr lang="en-US" altLang="en-US" sz="2800" dirty="0">
                <a:latin typeface="Cambria" panose="02040503050406030204" pitchFamily="18" charset="0"/>
              </a:rPr>
              <a:t> </a:t>
            </a:r>
            <a:r>
              <a:rPr lang="en-US" altLang="en-US" sz="2800" b="1" dirty="0">
                <a:latin typeface="Cambria" panose="02040503050406030204" pitchFamily="18" charset="0"/>
              </a:rPr>
              <a:t/>
            </a:r>
            <a:br>
              <a:rPr lang="en-US" altLang="en-US" sz="2800" b="1" dirty="0">
                <a:latin typeface="Cambria" panose="02040503050406030204" pitchFamily="18" charset="0"/>
              </a:rPr>
            </a:br>
            <a:r>
              <a:rPr lang="en-US" altLang="en-US" sz="2800" b="1" dirty="0">
                <a:latin typeface="Cambria" panose="02040503050406030204" pitchFamily="18" charset="0"/>
              </a:rPr>
              <a:t/>
            </a:r>
            <a:br>
              <a:rPr lang="en-US" altLang="en-US" sz="2800" b="1" dirty="0">
                <a:latin typeface="Cambria" panose="02040503050406030204" pitchFamily="18" charset="0"/>
              </a:rPr>
            </a:br>
            <a:endParaRPr lang="en-US" altLang="en-US" sz="2800" b="1" dirty="0">
              <a:solidFill>
                <a:srgbClr val="800000"/>
              </a:solidFill>
              <a:latin typeface="Cambria" panose="02040503050406030204" pitchFamily="18" charset="0"/>
            </a:endParaRPr>
          </a:p>
        </p:txBody>
      </p:sp>
      <p:pic>
        <p:nvPicPr>
          <p:cNvPr id="21509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2455863"/>
            <a:ext cx="6999288" cy="422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5FC-1A89-427B-B948-29D831E4241D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 descr="Sig_re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76200"/>
            <a:ext cx="331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itle 1"/>
          <p:cNvSpPr txBox="1">
            <a:spLocks/>
          </p:cNvSpPr>
          <p:nvPr/>
        </p:nvSpPr>
        <p:spPr bwMode="auto">
          <a:xfrm>
            <a:off x="434975" y="1291472"/>
            <a:ext cx="8229600" cy="452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8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</a:rPr>
              <a:t>Ladder Networks: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en-US" sz="2000" b="1" dirty="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2000" b="1" dirty="0">
                <a:latin typeface="Cambria" panose="02040503050406030204" pitchFamily="18" charset="0"/>
              </a:rPr>
              <a:t>Type of Recurrent Neural Networks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500" b="1" dirty="0">
                <a:latin typeface="Cambria" panose="02040503050406030204" pitchFamily="18" charset="0"/>
              </a:rPr>
              <a:t>Encoder-Decoder Structure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800" b="1" dirty="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800" b="1" dirty="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800" b="1" dirty="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800" b="1" dirty="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800" b="1" dirty="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800" b="1" dirty="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Cambria" panose="02040503050406030204" pitchFamily="18" charset="0"/>
              </a:rPr>
              <a:t>       Only for pre-training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Cambria" panose="02040503050406030204" pitchFamily="18" charset="0"/>
              </a:rPr>
              <a:t>       Ladder Network: it is trained to minimize the cost by propagation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800" b="1" dirty="0">
                <a:latin typeface="Cambria" panose="02040503050406030204" pitchFamily="18" charset="0"/>
              </a:rPr>
              <a:t>		</a:t>
            </a:r>
            <a:r>
              <a:rPr lang="en-US" altLang="en-US" b="1" dirty="0">
                <a:latin typeface="Cambria" panose="02040503050406030204" pitchFamily="18" charset="0"/>
              </a:rPr>
              <a:t>		</a:t>
            </a:r>
            <a:r>
              <a:rPr lang="en-US" altLang="en-US" sz="1800" b="1" dirty="0">
                <a:latin typeface="Cambria" panose="02040503050406030204" pitchFamily="18" charset="0"/>
              </a:rPr>
              <a:t>	</a:t>
            </a:r>
          </a:p>
        </p:txBody>
      </p:sp>
      <p:sp>
        <p:nvSpPr>
          <p:cNvPr id="23556" name="TextBox 2"/>
          <p:cNvSpPr txBox="1">
            <a:spLocks noChangeArrowheads="1"/>
          </p:cNvSpPr>
          <p:nvPr/>
        </p:nvSpPr>
        <p:spPr bwMode="auto">
          <a:xfrm>
            <a:off x="-4851400" y="-2974975"/>
            <a:ext cx="185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1450" y="2774950"/>
            <a:ext cx="3286125" cy="3683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Cambria" charset="0"/>
                <a:ea typeface="Cambria" charset="0"/>
                <a:cs typeface="Cambria" charset="0"/>
              </a:rPr>
              <a:t>Ladder Network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495550" y="3208338"/>
            <a:ext cx="1766888" cy="923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92600" y="3208338"/>
            <a:ext cx="1720850" cy="89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6613" y="4308475"/>
            <a:ext cx="2355850" cy="3698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Cambria" charset="0"/>
                <a:ea typeface="Cambria" charset="0"/>
                <a:cs typeface="Cambria" charset="0"/>
              </a:rPr>
              <a:t>Unsupervised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29238" y="4308475"/>
            <a:ext cx="2355850" cy="3698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atin typeface="Cambria" charset="0"/>
                <a:ea typeface="Cambria" charset="0"/>
                <a:cs typeface="Cambria" charset="0"/>
              </a:rPr>
              <a:t>Supervised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5A06E-2E7D-4A33-8D5E-BA17DF9D340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999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591</Words>
  <Application>Microsoft Macintosh PowerPoint</Application>
  <PresentationFormat>On-screen Show (4:3)</PresentationFormat>
  <Paragraphs>180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Arial Bold</vt:lpstr>
      <vt:lpstr>Calibri</vt:lpstr>
      <vt:lpstr>Calibri Light</vt:lpstr>
      <vt:lpstr>Cambria</vt:lpstr>
      <vt:lpstr>Garamond</vt:lpstr>
      <vt:lpstr>Helvetica</vt:lpstr>
      <vt:lpstr>Mangal</vt:lpstr>
      <vt:lpstr>MS PGothic</vt:lpstr>
      <vt:lpstr>ＭＳ Ｐゴシック</vt:lpstr>
      <vt:lpstr>Wingdings</vt:lpstr>
      <vt:lpstr>Arial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</vt:lpstr>
      <vt:lpstr>PowerPoint Presentation</vt:lpstr>
      <vt:lpstr>Key-aspects of Ladder Networks</vt:lpstr>
      <vt:lpstr>PowerPoint Presentation</vt:lpstr>
      <vt:lpstr>PowerPoint Presentation</vt:lpstr>
      <vt:lpstr>    Final Cost</vt:lpstr>
      <vt:lpstr>Technical Implementation</vt:lpstr>
      <vt:lpstr>Technical Implementation</vt:lpstr>
      <vt:lpstr>Denoising Autoencoder (DAE)</vt:lpstr>
      <vt:lpstr>Combining DSS and DAE</vt:lpstr>
      <vt:lpstr>Ladder Network Architecture</vt:lpstr>
      <vt:lpstr>Analysis</vt:lpstr>
      <vt:lpstr>Implementation</vt:lpstr>
      <vt:lpstr>Code (Encoder)</vt:lpstr>
      <vt:lpstr>Code Output</vt:lpstr>
      <vt:lpstr>Results – Accuracy Comparison </vt:lpstr>
      <vt:lpstr>Results – Time Comparison </vt:lpstr>
      <vt:lpstr> Advantages</vt:lpstr>
      <vt:lpstr>    Conclusion</vt:lpstr>
      <vt:lpstr> – LeCun, Bengio, Hinton, Nature 2015</vt:lpstr>
    </vt:vector>
  </TitlesOfParts>
  <Company>Florida Institute of Technology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Ladder Networks</dc:title>
  <dc:creator>Tapas Joshi</dc:creator>
  <cp:lastModifiedBy>Tapas Joshi</cp:lastModifiedBy>
  <cp:revision>86</cp:revision>
  <cp:lastPrinted>2011-11-18T14:40:04Z</cp:lastPrinted>
  <dcterms:created xsi:type="dcterms:W3CDTF">2011-11-21T16:32:02Z</dcterms:created>
  <dcterms:modified xsi:type="dcterms:W3CDTF">2017-05-04T23:01:24Z</dcterms:modified>
</cp:coreProperties>
</file>