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6" r:id="rId2"/>
    <p:sldId id="257" r:id="rId3"/>
    <p:sldId id="258" r:id="rId4"/>
    <p:sldId id="273" r:id="rId5"/>
    <p:sldId id="261" r:id="rId6"/>
    <p:sldId id="278" r:id="rId7"/>
    <p:sldId id="279" r:id="rId8"/>
    <p:sldId id="2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96" autoAdjust="0"/>
  </p:normalViewPr>
  <p:slideViewPr>
    <p:cSldViewPr snapToGrid="0">
      <p:cViewPr varScale="1">
        <p:scale>
          <a:sx n="85" d="100"/>
          <a:sy n="85" d="100"/>
        </p:scale>
        <p:origin x="590" y="48"/>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4/3/2023</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9T14:13:54.90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31 55,'96'1,"-6"1,132-15,-140 1,22-3,114-3,-149 19,-1 3,80 14,-143-16,-9-1,-26 1,-43 0,-543 13,286-3,272-3,36-4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4/3/2023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11.xml"/><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8.xml"/><Relationship Id="rId5" Type="http://schemas.openxmlformats.org/officeDocument/2006/relationships/hyperlink" Target="mailto:manchala.tapasswin955@gmail.com" TargetMode="Externa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US" dirty="0"/>
              <a:t>Data Science Project</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noProof="1"/>
              <a:t> </a:t>
            </a:r>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pic>
        <p:nvPicPr>
          <p:cNvPr id="9" name="Picture Placeholder 8" descr="Person in space suite in space ship">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7351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US" dirty="0"/>
              <a:t>Data Scientist’s Salary Prediction</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dirty="0"/>
              <a:t> </a:t>
            </a:r>
            <a:endParaRPr lang="en-US" noProof="1"/>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8" name="Picture Placeholder 17" descr="books on a shelf with pages showing out">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7801097" y="1"/>
            <a:ext cx="4389475" cy="6677999"/>
          </a:xfrm>
        </p:spPr>
      </p:pic>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2</a:t>
            </a:fld>
            <a:endParaRPr lang="en-US" dirty="0"/>
          </a:p>
        </p:txBody>
      </p:sp>
      <p:pic>
        <p:nvPicPr>
          <p:cNvPr id="15" name="Picture 14">
            <a:extLst>
              <a:ext uri="{FF2B5EF4-FFF2-40B4-BE49-F238E27FC236}">
                <a16:creationId xmlns:a16="http://schemas.microsoft.com/office/drawing/2014/main" id="{91FBB184-FB02-3B8E-85F4-3C12AA35C948}"/>
              </a:ext>
            </a:extLst>
          </p:cNvPr>
          <p:cNvPicPr>
            <a:picLocks noChangeAspect="1"/>
          </p:cNvPicPr>
          <p:nvPr/>
        </p:nvPicPr>
        <p:blipFill>
          <a:blip r:embed="rId3"/>
          <a:stretch>
            <a:fillRect/>
          </a:stretch>
        </p:blipFill>
        <p:spPr>
          <a:xfrm>
            <a:off x="7569263" y="6677999"/>
            <a:ext cx="4023709" cy="143999"/>
          </a:xfrm>
          <a:prstGeom prst="rect">
            <a:avLst/>
          </a:prstGeom>
        </p:spPr>
      </p:pic>
    </p:spTree>
    <p:extLst>
      <p:ext uri="{BB962C8B-B14F-4D97-AF65-F5344CB8AC3E}">
        <p14:creationId xmlns:p14="http://schemas.microsoft.com/office/powerpoint/2010/main" val="201304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p:txBody>
          <a:bodyPr/>
          <a:lstStyle/>
          <a:p>
            <a:r>
              <a:rPr lang="en-US" dirty="0"/>
              <a:t>Salary prediction</a:t>
            </a:r>
            <a:r>
              <a:rPr lang="en-US" noProof="1"/>
              <a:t>. </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p:txBody>
          <a:bodyPr/>
          <a:lstStyle/>
          <a:p>
            <a:r>
              <a:rPr lang="en-US" dirty="0"/>
              <a:t>Predicting the Salary of the Data science</a:t>
            </a:r>
          </a:p>
          <a:p>
            <a:pPr lvl="1"/>
            <a:r>
              <a:rPr lang="en-US" dirty="0"/>
              <a:t>A company want to make a automated recruitment for the data science role based on the level of experience in Data science field, so they want to predict the salary of the employee based on the resume for the positions which are vacancy and also used it for the internal change in domain. </a:t>
            </a:r>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descr="stack of three books on a table">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04150" y="1"/>
            <a:ext cx="4387850" cy="6678000"/>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pic>
        <p:nvPicPr>
          <p:cNvPr id="6" name="Picture 5">
            <a:extLst>
              <a:ext uri="{FF2B5EF4-FFF2-40B4-BE49-F238E27FC236}">
                <a16:creationId xmlns:a16="http://schemas.microsoft.com/office/drawing/2014/main" id="{ED2769DD-F9AE-1CB2-0692-EB67CBC77781}"/>
              </a:ext>
            </a:extLst>
          </p:cNvPr>
          <p:cNvPicPr>
            <a:picLocks noChangeAspect="1"/>
          </p:cNvPicPr>
          <p:nvPr/>
        </p:nvPicPr>
        <p:blipFill>
          <a:blip r:embed="rId3"/>
          <a:stretch>
            <a:fillRect/>
          </a:stretch>
        </p:blipFill>
        <p:spPr>
          <a:xfrm>
            <a:off x="7569263" y="6677999"/>
            <a:ext cx="4023709" cy="143999"/>
          </a:xfrm>
          <a:prstGeom prst="rect">
            <a:avLst/>
          </a:prstGeom>
        </p:spPr>
      </p:pic>
    </p:spTree>
    <p:extLst>
      <p:ext uri="{BB962C8B-B14F-4D97-AF65-F5344CB8AC3E}">
        <p14:creationId xmlns:p14="http://schemas.microsoft.com/office/powerpoint/2010/main"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D3C335-88C8-E81E-7E3A-867A9DEF7206}"/>
              </a:ext>
            </a:extLst>
          </p:cNvPr>
          <p:cNvSpPr>
            <a:spLocks noGrp="1"/>
          </p:cNvSpPr>
          <p:nvPr>
            <p:ph type="sldNum" sz="quarter" idx="11"/>
          </p:nvPr>
        </p:nvSpPr>
        <p:spPr/>
        <p:txBody>
          <a:bodyPr/>
          <a:lstStyle/>
          <a:p>
            <a:fld id="{058DB212-BFA2-403F-85EF-DFD3FF6D973A}" type="slidenum">
              <a:rPr lang="en-US" noProof="0" smtClean="0"/>
              <a:pPr/>
              <a:t>4</a:t>
            </a:fld>
            <a:endParaRPr lang="en-US" noProof="0"/>
          </a:p>
        </p:txBody>
      </p:sp>
      <p:sp>
        <p:nvSpPr>
          <p:cNvPr id="14" name="Slide Number Placeholder 5">
            <a:extLst>
              <a:ext uri="{FF2B5EF4-FFF2-40B4-BE49-F238E27FC236}">
                <a16:creationId xmlns:a16="http://schemas.microsoft.com/office/drawing/2014/main" id="{185DD1A4-8FDC-454F-5AC3-FB8FD388D475}"/>
              </a:ext>
            </a:extLst>
          </p:cNvPr>
          <p:cNvSpPr txBox="1">
            <a:spLocks/>
          </p:cNvSpPr>
          <p:nvPr/>
        </p:nvSpPr>
        <p:spPr>
          <a:xfrm>
            <a:off x="11594398"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8DB212-BFA2-403F-85EF-DFD3FF6D973A}" type="slidenum">
              <a:rPr lang="en-US" smtClean="0"/>
              <a:pPr/>
              <a:t>4</a:t>
            </a:fld>
            <a:endParaRPr lang="en-US"/>
          </a:p>
        </p:txBody>
      </p:sp>
      <p:sp>
        <p:nvSpPr>
          <p:cNvPr id="16" name="TextBox 15">
            <a:extLst>
              <a:ext uri="{FF2B5EF4-FFF2-40B4-BE49-F238E27FC236}">
                <a16:creationId xmlns:a16="http://schemas.microsoft.com/office/drawing/2014/main" id="{BEA33F06-E8E1-68A7-64CC-3A94FA2F4089}"/>
              </a:ext>
            </a:extLst>
          </p:cNvPr>
          <p:cNvSpPr txBox="1"/>
          <p:nvPr/>
        </p:nvSpPr>
        <p:spPr>
          <a:xfrm>
            <a:off x="996884" y="1397675"/>
            <a:ext cx="10198232" cy="5478423"/>
          </a:xfrm>
          <a:prstGeom prst="rect">
            <a:avLst/>
          </a:prstGeom>
          <a:noFill/>
        </p:spPr>
        <p:txBody>
          <a:bodyPr wrap="square" rtlCol="0">
            <a:spAutoFit/>
          </a:bodyPr>
          <a:lstStyle/>
          <a:p>
            <a:pPr marL="285750" indent="-285750">
              <a:buFont typeface="Wingdings" panose="05000000000000000000" pitchFamily="2" charset="2"/>
              <a:buChar char="q"/>
            </a:pPr>
            <a:r>
              <a:rPr lang="en-IN" sz="1400" dirty="0"/>
              <a:t>The data provided by the company to predict the salary of the Employee are have below list of columns.</a:t>
            </a:r>
          </a:p>
          <a:p>
            <a:pPr marL="285750" indent="-285750">
              <a:buFont typeface="Wingdings" panose="05000000000000000000" pitchFamily="2" charset="2"/>
              <a:buChar char="q"/>
            </a:pPr>
            <a:endParaRPr lang="en-IN" sz="1400" dirty="0"/>
          </a:p>
          <a:p>
            <a:pPr marL="285750" indent="-285750">
              <a:buFont typeface="Arial" panose="020B0604020202020204" pitchFamily="34" charset="0"/>
              <a:buChar char="•"/>
            </a:pPr>
            <a:r>
              <a:rPr lang="en-IN" sz="1400" dirty="0"/>
              <a:t>Index</a:t>
            </a:r>
          </a:p>
          <a:p>
            <a:pPr marL="285750" indent="-285750">
              <a:buFont typeface="Arial" panose="020B0604020202020204" pitchFamily="34" charset="0"/>
              <a:buChar char="•"/>
            </a:pPr>
            <a:r>
              <a:rPr lang="en-IN" sz="1400" dirty="0"/>
              <a:t>Job Title</a:t>
            </a:r>
          </a:p>
          <a:p>
            <a:pPr marL="285750" indent="-285750">
              <a:buFont typeface="Arial" panose="020B0604020202020204" pitchFamily="34" charset="0"/>
              <a:buChar char="•"/>
            </a:pPr>
            <a:r>
              <a:rPr lang="en-IN" sz="1400" dirty="0"/>
              <a:t>Salary Estimate</a:t>
            </a:r>
          </a:p>
          <a:p>
            <a:pPr marL="285750" indent="-285750">
              <a:buFont typeface="Arial" panose="020B0604020202020204" pitchFamily="34" charset="0"/>
              <a:buChar char="•"/>
            </a:pPr>
            <a:r>
              <a:rPr lang="en-IN" sz="1400" dirty="0"/>
              <a:t>Job Description</a:t>
            </a:r>
          </a:p>
          <a:p>
            <a:pPr marL="285750" indent="-285750">
              <a:buFont typeface="Arial" panose="020B0604020202020204" pitchFamily="34" charset="0"/>
              <a:buChar char="•"/>
            </a:pPr>
            <a:r>
              <a:rPr lang="en-IN" sz="1400" dirty="0"/>
              <a:t>Rating</a:t>
            </a:r>
          </a:p>
          <a:p>
            <a:pPr marL="285750" indent="-285750">
              <a:buFont typeface="Arial" panose="020B0604020202020204" pitchFamily="34" charset="0"/>
              <a:buChar char="•"/>
            </a:pPr>
            <a:r>
              <a:rPr lang="en-IN" sz="1400" dirty="0"/>
              <a:t>Company name</a:t>
            </a:r>
          </a:p>
          <a:p>
            <a:pPr marL="285750" indent="-285750">
              <a:buFont typeface="Arial" panose="020B0604020202020204" pitchFamily="34" charset="0"/>
              <a:buChar char="•"/>
            </a:pPr>
            <a:r>
              <a:rPr lang="en-IN" sz="1400" dirty="0"/>
              <a:t>Location</a:t>
            </a:r>
          </a:p>
          <a:p>
            <a:pPr marL="285750" indent="-285750">
              <a:buFont typeface="Arial" panose="020B0604020202020204" pitchFamily="34" charset="0"/>
              <a:buChar char="•"/>
            </a:pPr>
            <a:r>
              <a:rPr lang="en-IN" sz="1400" dirty="0"/>
              <a:t>Headquarters</a:t>
            </a:r>
          </a:p>
          <a:p>
            <a:pPr marL="285750" indent="-285750">
              <a:buFont typeface="Arial" panose="020B0604020202020204" pitchFamily="34" charset="0"/>
              <a:buChar char="•"/>
            </a:pPr>
            <a:r>
              <a:rPr lang="en-IN" sz="1400" dirty="0"/>
              <a:t>Size</a:t>
            </a:r>
          </a:p>
          <a:p>
            <a:pPr marL="285750" indent="-285750">
              <a:buFont typeface="Arial" panose="020B0604020202020204" pitchFamily="34" charset="0"/>
              <a:buChar char="•"/>
            </a:pPr>
            <a:r>
              <a:rPr lang="en-IN" sz="1400" dirty="0"/>
              <a:t>Company Founded</a:t>
            </a:r>
          </a:p>
          <a:p>
            <a:pPr marL="285750" indent="-285750">
              <a:buFont typeface="Arial" panose="020B0604020202020204" pitchFamily="34" charset="0"/>
              <a:buChar char="•"/>
            </a:pPr>
            <a:r>
              <a:rPr lang="en-IN" sz="1400" dirty="0"/>
              <a:t>Type Of Ownership</a:t>
            </a:r>
          </a:p>
          <a:p>
            <a:pPr marL="285750" indent="-285750">
              <a:buFont typeface="Arial" panose="020B0604020202020204" pitchFamily="34" charset="0"/>
              <a:buChar char="•"/>
            </a:pPr>
            <a:r>
              <a:rPr lang="en-IN" sz="1400" dirty="0"/>
              <a:t>Industry</a:t>
            </a:r>
          </a:p>
          <a:p>
            <a:pPr marL="285750" indent="-285750">
              <a:buFont typeface="Arial" panose="020B0604020202020204" pitchFamily="34" charset="0"/>
              <a:buChar char="•"/>
            </a:pPr>
            <a:r>
              <a:rPr lang="en-IN" sz="1400" dirty="0"/>
              <a:t>Sector</a:t>
            </a:r>
          </a:p>
          <a:p>
            <a:pPr marL="285750" indent="-285750">
              <a:buFont typeface="Arial" panose="020B0604020202020204" pitchFamily="34" charset="0"/>
              <a:buChar char="•"/>
            </a:pPr>
            <a:r>
              <a:rPr lang="en-IN" sz="1400" dirty="0"/>
              <a:t>Revenue</a:t>
            </a:r>
          </a:p>
          <a:p>
            <a:pPr marL="285750" indent="-285750">
              <a:buFont typeface="Arial" panose="020B0604020202020204" pitchFamily="34" charset="0"/>
              <a:buChar char="•"/>
            </a:pPr>
            <a:r>
              <a:rPr lang="en-IN" sz="1400" dirty="0"/>
              <a:t>Competitors</a:t>
            </a:r>
          </a:p>
          <a:p>
            <a:pPr marL="285750" indent="-285750">
              <a:buFont typeface="Wingdings" panose="05000000000000000000" pitchFamily="2" charset="2"/>
              <a:buChar char="q"/>
            </a:pPr>
            <a:endParaRPr lang="en-IN" sz="1400" dirty="0"/>
          </a:p>
          <a:p>
            <a:pPr marL="285750" indent="-285750">
              <a:buFont typeface="Wingdings" panose="05000000000000000000" pitchFamily="2" charset="2"/>
              <a:buChar char="q"/>
            </a:pPr>
            <a:endParaRPr lang="en-IN" sz="1400" dirty="0"/>
          </a:p>
          <a:p>
            <a:pPr marL="285750" indent="-285750">
              <a:buFont typeface="Wingdings" panose="05000000000000000000" pitchFamily="2" charset="2"/>
              <a:buChar char="q"/>
            </a:pPr>
            <a:r>
              <a:rPr lang="en-IN" sz="1400" dirty="0"/>
              <a:t>All this variables are related to Data science role and companies but we need to clean and analyse this raw data so that model can predict better results.</a:t>
            </a:r>
          </a:p>
          <a:p>
            <a:pPr marL="285750" indent="-285750">
              <a:buFont typeface="Wingdings" panose="05000000000000000000" pitchFamily="2" charset="2"/>
              <a:buChar char="q"/>
            </a:pPr>
            <a:endParaRPr lang="en-IN" sz="1400" dirty="0"/>
          </a:p>
          <a:p>
            <a:pPr marL="285750" indent="-285750">
              <a:buFont typeface="Wingdings" panose="05000000000000000000" pitchFamily="2" charset="2"/>
              <a:buChar char="q"/>
            </a:pPr>
            <a:endParaRPr lang="en-IN" sz="1400" dirty="0"/>
          </a:p>
          <a:p>
            <a:pPr marL="285750" indent="-285750">
              <a:buFont typeface="Wingdings" panose="05000000000000000000" pitchFamily="2" charset="2"/>
              <a:buChar char="q"/>
            </a:pPr>
            <a:endParaRPr lang="en-IN" sz="1400" dirty="0"/>
          </a:p>
        </p:txBody>
      </p:sp>
      <p:sp>
        <p:nvSpPr>
          <p:cNvPr id="17" name="TextBox 16">
            <a:extLst>
              <a:ext uri="{FF2B5EF4-FFF2-40B4-BE49-F238E27FC236}">
                <a16:creationId xmlns:a16="http://schemas.microsoft.com/office/drawing/2014/main" id="{AEB3C420-3377-FFF1-542D-8810FEB643E8}"/>
              </a:ext>
            </a:extLst>
          </p:cNvPr>
          <p:cNvSpPr txBox="1"/>
          <p:nvPr/>
        </p:nvSpPr>
        <p:spPr>
          <a:xfrm>
            <a:off x="271020" y="564995"/>
            <a:ext cx="1451728" cy="630942"/>
          </a:xfrm>
          <a:prstGeom prst="rect">
            <a:avLst/>
          </a:prstGeom>
          <a:noFill/>
        </p:spPr>
        <p:txBody>
          <a:bodyPr wrap="square" rtlCol="0">
            <a:spAutoFit/>
          </a:bodyPr>
          <a:lstStyle/>
          <a:p>
            <a:r>
              <a:rPr lang="en-IN" sz="3500" dirty="0">
                <a:solidFill>
                  <a:schemeClr val="bg2">
                    <a:lumMod val="25000"/>
                  </a:schemeClr>
                </a:solidFill>
                <a:latin typeface="+mj-lt"/>
              </a:rPr>
              <a:t>Data</a:t>
            </a:r>
          </a:p>
        </p:txBody>
      </p:sp>
      <p:pic>
        <p:nvPicPr>
          <p:cNvPr id="18" name="Picture 17">
            <a:extLst>
              <a:ext uri="{FF2B5EF4-FFF2-40B4-BE49-F238E27FC236}">
                <a16:creationId xmlns:a16="http://schemas.microsoft.com/office/drawing/2014/main" id="{81A05DF1-0D8B-D920-1EA9-88399C8E52C4}"/>
              </a:ext>
            </a:extLst>
          </p:cNvPr>
          <p:cNvPicPr>
            <a:picLocks noChangeAspect="1"/>
          </p:cNvPicPr>
          <p:nvPr/>
        </p:nvPicPr>
        <p:blipFill>
          <a:blip r:embed="rId2"/>
          <a:stretch>
            <a:fillRect/>
          </a:stretch>
        </p:blipFill>
        <p:spPr>
          <a:xfrm>
            <a:off x="7570691" y="6678000"/>
            <a:ext cx="4023709" cy="144000"/>
          </a:xfrm>
          <a:prstGeom prst="rect">
            <a:avLst/>
          </a:prstGeom>
        </p:spPr>
      </p:pic>
    </p:spTree>
    <p:extLst>
      <p:ext uri="{BB962C8B-B14F-4D97-AF65-F5344CB8AC3E}">
        <p14:creationId xmlns:p14="http://schemas.microsoft.com/office/powerpoint/2010/main" val="109641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32740" y="380656"/>
            <a:ext cx="11473200" cy="540000"/>
          </a:xfrm>
        </p:spPr>
        <p:txBody>
          <a:bodyPr/>
          <a:lstStyle/>
          <a:p>
            <a:r>
              <a:rPr lang="en-US" dirty="0"/>
              <a:t>Approach</a:t>
            </a:r>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4"/>
          </p:nvPr>
        </p:nvSpPr>
        <p:spPr>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a:lstStyle/>
          <a:p>
            <a:fld id="{058DB212-BFA2-403F-85EF-DFD3FF6D973A}" type="slidenum">
              <a:rPr lang="en-US" smtClean="0"/>
              <a:pPr/>
              <a:t>5</a:t>
            </a:fld>
            <a:endParaRPr lang="en-US"/>
          </a:p>
        </p:txBody>
      </p:sp>
      <p:sp>
        <p:nvSpPr>
          <p:cNvPr id="6" name="TextBox 5">
            <a:extLst>
              <a:ext uri="{FF2B5EF4-FFF2-40B4-BE49-F238E27FC236}">
                <a16:creationId xmlns:a16="http://schemas.microsoft.com/office/drawing/2014/main" id="{CB0B33B9-1D64-1935-48F6-6F1F38C7B547}"/>
              </a:ext>
            </a:extLst>
          </p:cNvPr>
          <p:cNvSpPr txBox="1"/>
          <p:nvPr/>
        </p:nvSpPr>
        <p:spPr>
          <a:xfrm>
            <a:off x="332741" y="1204272"/>
            <a:ext cx="11473199" cy="4770537"/>
          </a:xfrm>
          <a:prstGeom prst="rect">
            <a:avLst/>
          </a:prstGeom>
          <a:noFill/>
        </p:spPr>
        <p:txBody>
          <a:bodyPr wrap="square" rtlCol="0">
            <a:spAutoFit/>
          </a:bodyPr>
          <a:lstStyle/>
          <a:p>
            <a:pPr marL="342900" indent="-342900">
              <a:buFont typeface="+mj-lt"/>
              <a:buAutoNum type="arabicPeriod"/>
            </a:pPr>
            <a:r>
              <a:rPr lang="en-IN" sz="1600" dirty="0"/>
              <a:t>Importing the Libraries like Pandas, NumPy, Matplotlib and Seaborn for importing and visualizing the data.</a:t>
            </a:r>
          </a:p>
          <a:p>
            <a:pPr marL="342900" indent="-342900">
              <a:buFont typeface="+mj-lt"/>
              <a:buAutoNum type="arabicPeriod"/>
            </a:pPr>
            <a:endParaRPr lang="en-IN" sz="1600" dirty="0"/>
          </a:p>
          <a:p>
            <a:pPr marL="342900" indent="-342900">
              <a:buFont typeface="+mj-lt"/>
              <a:buAutoNum type="arabicPeriod"/>
            </a:pPr>
            <a:r>
              <a:rPr lang="en-IN" sz="1600" dirty="0"/>
              <a:t>After Importing the </a:t>
            </a:r>
            <a:r>
              <a:rPr lang="en-IN" sz="1600" b="1" dirty="0"/>
              <a:t>Data</a:t>
            </a:r>
            <a:r>
              <a:rPr lang="en-IN" sz="1600" dirty="0"/>
              <a:t>, started analysing it using .info, .head, .</a:t>
            </a:r>
            <a:r>
              <a:rPr lang="en-IN" sz="1600" dirty="0" err="1"/>
              <a:t>isnull</a:t>
            </a:r>
            <a:r>
              <a:rPr lang="en-IN" sz="1600" dirty="0"/>
              <a:t> functions.</a:t>
            </a:r>
          </a:p>
          <a:p>
            <a:pPr marL="342900" indent="-342900">
              <a:buFont typeface="+mj-lt"/>
              <a:buAutoNum type="arabicPeriod"/>
            </a:pPr>
            <a:endParaRPr lang="en-IN" sz="1600" dirty="0"/>
          </a:p>
          <a:p>
            <a:pPr marL="342900" indent="-342900">
              <a:buFont typeface="+mj-lt"/>
              <a:buAutoNum type="arabicPeriod"/>
            </a:pPr>
            <a:r>
              <a:rPr lang="en-IN" sz="1600" dirty="0"/>
              <a:t>Once after exploring the whole dataset started analysing each and every data are variable by using basic graphs like Bar plot, Line plot and box plot etc.</a:t>
            </a:r>
          </a:p>
          <a:p>
            <a:pPr marL="342900" indent="-342900">
              <a:buFont typeface="+mj-lt"/>
              <a:buAutoNum type="arabicPeriod"/>
            </a:pPr>
            <a:endParaRPr lang="en-IN" sz="1600" dirty="0"/>
          </a:p>
          <a:p>
            <a:pPr marL="342900" indent="-342900">
              <a:buFont typeface="+mj-lt"/>
              <a:buAutoNum type="arabicPeriod"/>
            </a:pPr>
            <a:r>
              <a:rPr lang="en-IN" sz="1600" dirty="0"/>
              <a:t>In Exploratory Data Analysis step I have done descriptive statistics on both numeric and categorical data. For numeric we have used describe function with basic graphs and for categorical data visualization using seaborn and matplotlib libraries.</a:t>
            </a:r>
          </a:p>
          <a:p>
            <a:pPr marL="342900" indent="-342900">
              <a:buFont typeface="+mj-lt"/>
              <a:buAutoNum type="arabicPeriod"/>
            </a:pPr>
            <a:endParaRPr lang="en-IN" sz="1600" dirty="0"/>
          </a:p>
          <a:p>
            <a:pPr marL="342900" indent="-342900">
              <a:buFont typeface="+mj-lt"/>
              <a:buAutoNum type="arabicPeriod"/>
            </a:pPr>
            <a:r>
              <a:rPr lang="en-IN" sz="1600" dirty="0"/>
              <a:t>After completing the basic analysis, we have got to know that the variables are not in normal distribution because of </a:t>
            </a:r>
            <a:r>
              <a:rPr lang="en-IN" sz="1600" b="1" dirty="0"/>
              <a:t>-1 &amp; 0 </a:t>
            </a:r>
            <a:r>
              <a:rPr lang="en-IN" sz="1600" dirty="0"/>
              <a:t>values in it.</a:t>
            </a:r>
          </a:p>
          <a:p>
            <a:pPr marL="342900" indent="-342900">
              <a:buFont typeface="+mj-lt"/>
              <a:buAutoNum type="arabicPeriod"/>
            </a:pPr>
            <a:endParaRPr lang="en-IN" sz="1600" dirty="0"/>
          </a:p>
          <a:p>
            <a:pPr marL="342900" indent="-342900">
              <a:buFont typeface="+mj-lt"/>
              <a:buAutoNum type="arabicPeriod"/>
            </a:pPr>
            <a:r>
              <a:rPr lang="en-IN" sz="1600" dirty="0"/>
              <a:t>Cleaning each and every variable by handling -1 are 0 values to bring the data to normal distribution.</a:t>
            </a:r>
          </a:p>
          <a:p>
            <a:endParaRPr lang="en-IN" sz="1600" dirty="0"/>
          </a:p>
          <a:p>
            <a:pPr marL="285750" indent="-285750">
              <a:buFont typeface="Wingdings" panose="05000000000000000000" pitchFamily="2" charset="2"/>
              <a:buChar char="q"/>
            </a:pPr>
            <a:endParaRPr lang="en-IN" sz="1600" dirty="0"/>
          </a:p>
        </p:txBody>
      </p:sp>
      <p:sp>
        <p:nvSpPr>
          <p:cNvPr id="10" name="Slide Number Placeholder 3">
            <a:extLst>
              <a:ext uri="{FF2B5EF4-FFF2-40B4-BE49-F238E27FC236}">
                <a16:creationId xmlns:a16="http://schemas.microsoft.com/office/drawing/2014/main" id="{AC646935-DF7B-ED7C-244A-5C5043F636F2}"/>
              </a:ext>
            </a:extLst>
          </p:cNvPr>
          <p:cNvSpPr txBox="1">
            <a:spLocks/>
          </p:cNvSpPr>
          <p:nvPr/>
        </p:nvSpPr>
        <p:spPr>
          <a:xfrm>
            <a:off x="11594400" y="6678000"/>
            <a:ext cx="597600" cy="144000"/>
          </a:xfrm>
          <a:prstGeom prst="rect">
            <a:avLst/>
          </a:prstGeom>
          <a:gradFill flip="none" rotWithShape="1">
            <a:gsLst>
              <a:gs pos="0">
                <a:schemeClr val="accent2">
                  <a:lumMod val="75000"/>
                  <a:shade val="30000"/>
                  <a:satMod val="115000"/>
                </a:schemeClr>
              </a:gs>
              <a:gs pos="47000">
                <a:schemeClr val="accent2">
                  <a:lumMod val="75000"/>
                  <a:shade val="67500"/>
                  <a:satMod val="115000"/>
                </a:schemeClr>
              </a:gs>
              <a:gs pos="100000">
                <a:schemeClr val="accent1"/>
              </a:gs>
            </a:gsLst>
            <a:lin ang="10800000" scaled="0"/>
            <a:tileRect/>
          </a:gra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8DB212-BFA2-403F-85EF-DFD3FF6D973A}" type="slidenum">
              <a:rPr lang="en-US" smtClean="0"/>
              <a:pPr/>
              <a:t>5</a:t>
            </a:fld>
            <a:endParaRPr lang="en-US"/>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7ABF78BE-A442-5616-4B1D-0B492FFCBC99}"/>
                  </a:ext>
                </a:extLst>
              </p14:cNvPr>
              <p14:cNvContentPartPr/>
              <p14:nvPr/>
            </p14:nvContentPartPr>
            <p14:xfrm>
              <a:off x="7822752" y="6673372"/>
              <a:ext cx="408240" cy="25920"/>
            </p14:xfrm>
          </p:contentPart>
        </mc:Choice>
        <mc:Fallback xmlns="">
          <p:pic>
            <p:nvPicPr>
              <p:cNvPr id="11" name="Ink 10">
                <a:extLst>
                  <a:ext uri="{FF2B5EF4-FFF2-40B4-BE49-F238E27FC236}">
                    <a16:creationId xmlns:a16="http://schemas.microsoft.com/office/drawing/2014/main" id="{7ABF78BE-A442-5616-4B1D-0B492FFCBC99}"/>
                  </a:ext>
                </a:extLst>
              </p:cNvPr>
              <p:cNvPicPr/>
              <p:nvPr/>
            </p:nvPicPr>
            <p:blipFill>
              <a:blip r:embed="rId6"/>
              <a:stretch>
                <a:fillRect/>
              </a:stretch>
            </p:blipFill>
            <p:spPr>
              <a:xfrm>
                <a:off x="7768752" y="6565372"/>
                <a:ext cx="515880" cy="241560"/>
              </a:xfrm>
              <a:prstGeom prst="rect">
                <a:avLst/>
              </a:prstGeom>
            </p:spPr>
          </p:pic>
        </mc:Fallback>
      </mc:AlternateContent>
      <p:pic>
        <p:nvPicPr>
          <p:cNvPr id="16" name="Picture 15">
            <a:extLst>
              <a:ext uri="{FF2B5EF4-FFF2-40B4-BE49-F238E27FC236}">
                <a16:creationId xmlns:a16="http://schemas.microsoft.com/office/drawing/2014/main" id="{D8B4BAAB-B75A-F487-2FA1-2DDFD3B0CCA5}"/>
              </a:ext>
            </a:extLst>
          </p:cNvPr>
          <p:cNvPicPr>
            <a:picLocks noChangeAspect="1"/>
          </p:cNvPicPr>
          <p:nvPr/>
        </p:nvPicPr>
        <p:blipFill>
          <a:blip r:embed="rId7"/>
          <a:stretch>
            <a:fillRect/>
          </a:stretch>
        </p:blipFill>
        <p:spPr>
          <a:xfrm>
            <a:off x="7570691" y="6593380"/>
            <a:ext cx="4023709" cy="228620"/>
          </a:xfrm>
          <a:prstGeom prst="rect">
            <a:avLst/>
          </a:prstGeom>
        </p:spPr>
      </p:pic>
    </p:spTree>
    <p:extLst>
      <p:ext uri="{BB962C8B-B14F-4D97-AF65-F5344CB8AC3E}">
        <p14:creationId xmlns:p14="http://schemas.microsoft.com/office/powerpoint/2010/main" val="117758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0FFD9C-6F76-51AF-AA97-BDEA63D34144}"/>
              </a:ext>
            </a:extLst>
          </p:cNvPr>
          <p:cNvSpPr>
            <a:spLocks noGrp="1"/>
          </p:cNvSpPr>
          <p:nvPr>
            <p:ph type="sldNum" sz="quarter" idx="14"/>
          </p:nvPr>
        </p:nvSpPr>
        <p:spPr/>
        <p:txBody>
          <a:bodyPr/>
          <a:lstStyle/>
          <a:p>
            <a:fld id="{058DB212-BFA2-403F-85EF-DFD3FF6D973A}" type="slidenum">
              <a:rPr lang="en-US" noProof="0" smtClean="0"/>
              <a:pPr/>
              <a:t>6</a:t>
            </a:fld>
            <a:endParaRPr lang="en-US" noProof="0"/>
          </a:p>
        </p:txBody>
      </p:sp>
      <p:sp>
        <p:nvSpPr>
          <p:cNvPr id="5" name="TextBox 4">
            <a:extLst>
              <a:ext uri="{FF2B5EF4-FFF2-40B4-BE49-F238E27FC236}">
                <a16:creationId xmlns:a16="http://schemas.microsoft.com/office/drawing/2014/main" id="{D537CDA2-43E0-288E-A5AA-2D58F4035485}"/>
              </a:ext>
            </a:extLst>
          </p:cNvPr>
          <p:cNvSpPr txBox="1"/>
          <p:nvPr/>
        </p:nvSpPr>
        <p:spPr>
          <a:xfrm>
            <a:off x="790575" y="551289"/>
            <a:ext cx="10610850" cy="5755422"/>
          </a:xfrm>
          <a:prstGeom prst="rect">
            <a:avLst/>
          </a:prstGeom>
          <a:noFill/>
        </p:spPr>
        <p:txBody>
          <a:bodyPr wrap="square" rtlCol="0">
            <a:spAutoFit/>
          </a:bodyPr>
          <a:lstStyle/>
          <a:p>
            <a:r>
              <a:rPr lang="en-IN" sz="1600" dirty="0"/>
              <a:t>7. A big problem of having a data with many other same describing variables like job title where every role is related one domain but the names will be different, so I have clead up the column which contains </a:t>
            </a:r>
            <a:r>
              <a:rPr lang="en-IN" sz="1600" b="1" dirty="0"/>
              <a:t>20+ </a:t>
            </a:r>
            <a:r>
              <a:rPr lang="en-IN" sz="1600" dirty="0"/>
              <a:t>levels and bring it to the 7 by using some techniques.</a:t>
            </a:r>
          </a:p>
          <a:p>
            <a:endParaRPr lang="en-IN" sz="1600" dirty="0"/>
          </a:p>
          <a:p>
            <a:r>
              <a:rPr lang="en-IN" sz="1600" dirty="0"/>
              <a:t>8. And also created new columns based on the data like job seniority, job in headquarters, Python job, SQL job, Tableau job and Excel.</a:t>
            </a:r>
          </a:p>
          <a:p>
            <a:endParaRPr lang="en-IN" sz="1600" dirty="0"/>
          </a:p>
          <a:p>
            <a:r>
              <a:rPr lang="en-IN" sz="1600" dirty="0"/>
              <a:t>9. For some variables we have compressed the levels by analysing each and every level or classes.</a:t>
            </a:r>
          </a:p>
          <a:p>
            <a:endParaRPr lang="en-IN" sz="1600" dirty="0"/>
          </a:p>
          <a:p>
            <a:r>
              <a:rPr lang="en-IN" sz="1600" dirty="0"/>
              <a:t>10. As we are having more categorical columns based up on the data. I have performed </a:t>
            </a:r>
            <a:r>
              <a:rPr lang="en-IN" sz="1600" b="1" dirty="0" err="1"/>
              <a:t>LabelEncoding</a:t>
            </a:r>
            <a:r>
              <a:rPr lang="en-IN" sz="1600" dirty="0"/>
              <a:t> and </a:t>
            </a:r>
            <a:r>
              <a:rPr lang="en-IN" sz="1600" b="1" dirty="0" err="1"/>
              <a:t>get_dummies</a:t>
            </a:r>
            <a:r>
              <a:rPr lang="en-IN" sz="1600" b="1" dirty="0"/>
              <a:t>.</a:t>
            </a:r>
          </a:p>
          <a:p>
            <a:endParaRPr lang="en-IN" sz="1600" b="1" dirty="0"/>
          </a:p>
          <a:p>
            <a:r>
              <a:rPr lang="en-IN" sz="1600" dirty="0"/>
              <a:t>11. After encoding we have performed standardization to for rating and founded variables to bring them to same scaler.</a:t>
            </a:r>
          </a:p>
          <a:p>
            <a:endParaRPr lang="en-IN" sz="1600" dirty="0"/>
          </a:p>
          <a:p>
            <a:r>
              <a:rPr lang="en-IN" sz="1600" dirty="0"/>
              <a:t>12. The main step after all this cleaning process we have done </a:t>
            </a:r>
            <a:r>
              <a:rPr lang="en-IN" sz="1600" b="1" dirty="0"/>
              <a:t>dimensionality reduction, PCA(Principal Component Analysis).</a:t>
            </a:r>
            <a:r>
              <a:rPr lang="en-IN" sz="1600" dirty="0"/>
              <a:t> To reduce the dimension of independent variables.</a:t>
            </a:r>
          </a:p>
          <a:p>
            <a:endParaRPr lang="en-IN" sz="1600" dirty="0"/>
          </a:p>
          <a:p>
            <a:endParaRPr lang="en-IN" sz="1600" dirty="0"/>
          </a:p>
          <a:p>
            <a:endParaRPr lang="en-IN" sz="1600" dirty="0"/>
          </a:p>
        </p:txBody>
      </p:sp>
      <p:pic>
        <p:nvPicPr>
          <p:cNvPr id="6" name="Picture 5">
            <a:extLst>
              <a:ext uri="{FF2B5EF4-FFF2-40B4-BE49-F238E27FC236}">
                <a16:creationId xmlns:a16="http://schemas.microsoft.com/office/drawing/2014/main" id="{3A0F77C8-1768-D0B0-58E6-0B31B4D51688}"/>
              </a:ext>
            </a:extLst>
          </p:cNvPr>
          <p:cNvPicPr>
            <a:picLocks noChangeAspect="1"/>
          </p:cNvPicPr>
          <p:nvPr/>
        </p:nvPicPr>
        <p:blipFill>
          <a:blip r:embed="rId2"/>
          <a:stretch>
            <a:fillRect/>
          </a:stretch>
        </p:blipFill>
        <p:spPr>
          <a:xfrm>
            <a:off x="7570691" y="6593380"/>
            <a:ext cx="4023709" cy="228620"/>
          </a:xfrm>
          <a:prstGeom prst="rect">
            <a:avLst/>
          </a:prstGeom>
        </p:spPr>
      </p:pic>
    </p:spTree>
    <p:extLst>
      <p:ext uri="{BB962C8B-B14F-4D97-AF65-F5344CB8AC3E}">
        <p14:creationId xmlns:p14="http://schemas.microsoft.com/office/powerpoint/2010/main" val="368891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3F8865-175E-1C56-D051-DC29581E4742}"/>
              </a:ext>
            </a:extLst>
          </p:cNvPr>
          <p:cNvSpPr>
            <a:spLocks noGrp="1"/>
          </p:cNvSpPr>
          <p:nvPr>
            <p:ph type="sldNum" sz="quarter" idx="14"/>
          </p:nvPr>
        </p:nvSpPr>
        <p:spPr/>
        <p:txBody>
          <a:bodyPr/>
          <a:lstStyle/>
          <a:p>
            <a:fld id="{058DB212-BFA2-403F-85EF-DFD3FF6D973A}" type="slidenum">
              <a:rPr lang="en-US" noProof="0" smtClean="0"/>
              <a:pPr/>
              <a:t>7</a:t>
            </a:fld>
            <a:endParaRPr lang="en-US" noProof="0"/>
          </a:p>
        </p:txBody>
      </p:sp>
      <p:sp>
        <p:nvSpPr>
          <p:cNvPr id="5" name="TextBox 4">
            <a:extLst>
              <a:ext uri="{FF2B5EF4-FFF2-40B4-BE49-F238E27FC236}">
                <a16:creationId xmlns:a16="http://schemas.microsoft.com/office/drawing/2014/main" id="{7A36ACB8-A4B0-EC45-B152-8C620E577C4F}"/>
              </a:ext>
            </a:extLst>
          </p:cNvPr>
          <p:cNvSpPr txBox="1"/>
          <p:nvPr/>
        </p:nvSpPr>
        <p:spPr>
          <a:xfrm>
            <a:off x="1266263" y="879662"/>
            <a:ext cx="9291919" cy="830997"/>
          </a:xfrm>
          <a:prstGeom prst="rect">
            <a:avLst/>
          </a:prstGeom>
          <a:noFill/>
        </p:spPr>
        <p:txBody>
          <a:bodyPr wrap="square" rtlCol="0">
            <a:spAutoFit/>
          </a:bodyPr>
          <a:lstStyle/>
          <a:p>
            <a:r>
              <a:rPr lang="en-IN" sz="1600" dirty="0"/>
              <a:t>13. At last but not least, I have performed the regression models on the dataset using cross validation score gathered all the performance of the model as shown below.</a:t>
            </a:r>
          </a:p>
        </p:txBody>
      </p:sp>
      <p:graphicFrame>
        <p:nvGraphicFramePr>
          <p:cNvPr id="6" name="Table 13">
            <a:extLst>
              <a:ext uri="{FF2B5EF4-FFF2-40B4-BE49-F238E27FC236}">
                <a16:creationId xmlns:a16="http://schemas.microsoft.com/office/drawing/2014/main" id="{AD3DCC3A-C678-DC1A-73F2-873474D72C30}"/>
              </a:ext>
            </a:extLst>
          </p:cNvPr>
          <p:cNvGraphicFramePr>
            <a:graphicFrameLocks noGrp="1"/>
          </p:cNvGraphicFramePr>
          <p:nvPr>
            <p:extLst>
              <p:ext uri="{D42A27DB-BD31-4B8C-83A1-F6EECF244321}">
                <p14:modId xmlns:p14="http://schemas.microsoft.com/office/powerpoint/2010/main" val="2469959910"/>
              </p:ext>
            </p:extLst>
          </p:nvPr>
        </p:nvGraphicFramePr>
        <p:xfrm>
          <a:off x="3133912" y="1984038"/>
          <a:ext cx="5381811" cy="2433320"/>
        </p:xfrm>
        <a:graphic>
          <a:graphicData uri="http://schemas.openxmlformats.org/drawingml/2006/table">
            <a:tbl>
              <a:tblPr firstRow="1" bandRow="1">
                <a:tableStyleId>{073A0DAA-6AF3-43AB-8588-CEC1D06C72B9}</a:tableStyleId>
              </a:tblPr>
              <a:tblGrid>
                <a:gridCol w="3077882">
                  <a:extLst>
                    <a:ext uri="{9D8B030D-6E8A-4147-A177-3AD203B41FA5}">
                      <a16:colId xmlns:a16="http://schemas.microsoft.com/office/drawing/2014/main" val="3588535931"/>
                    </a:ext>
                  </a:extLst>
                </a:gridCol>
                <a:gridCol w="2303929">
                  <a:extLst>
                    <a:ext uri="{9D8B030D-6E8A-4147-A177-3AD203B41FA5}">
                      <a16:colId xmlns:a16="http://schemas.microsoft.com/office/drawing/2014/main" val="1084319858"/>
                    </a:ext>
                  </a:extLst>
                </a:gridCol>
              </a:tblGrid>
              <a:tr h="370840">
                <a:tc>
                  <a:txBody>
                    <a:bodyPr/>
                    <a:lstStyle/>
                    <a:p>
                      <a:pPr algn="ctr"/>
                      <a:r>
                        <a:rPr lang="en-IN" sz="1600" dirty="0"/>
                        <a:t>Model Name</a:t>
                      </a:r>
                    </a:p>
                  </a:txBody>
                  <a:tcPr/>
                </a:tc>
                <a:tc>
                  <a:txBody>
                    <a:bodyPr/>
                    <a:lstStyle/>
                    <a:p>
                      <a:pPr algn="ctr"/>
                      <a:r>
                        <a:rPr lang="en-IN" sz="1600" dirty="0"/>
                        <a:t>Performance </a:t>
                      </a:r>
                    </a:p>
                  </a:txBody>
                  <a:tcPr/>
                </a:tc>
                <a:extLst>
                  <a:ext uri="{0D108BD9-81ED-4DB2-BD59-A6C34878D82A}">
                    <a16:rowId xmlns:a16="http://schemas.microsoft.com/office/drawing/2014/main" val="3851897173"/>
                  </a:ext>
                </a:extLst>
              </a:tr>
              <a:tr h="370840">
                <a:tc>
                  <a:txBody>
                    <a:bodyPr/>
                    <a:lstStyle/>
                    <a:p>
                      <a:pPr algn="ctr"/>
                      <a:r>
                        <a:rPr lang="en-IN" sz="1600" dirty="0"/>
                        <a:t>Multilinear Regression</a:t>
                      </a:r>
                    </a:p>
                  </a:txBody>
                  <a:tcPr/>
                </a:tc>
                <a:tc>
                  <a:txBody>
                    <a:bodyPr/>
                    <a:lstStyle/>
                    <a:p>
                      <a:pPr algn="ctr"/>
                      <a:r>
                        <a:rPr lang="en-IN" sz="1600" dirty="0"/>
                        <a:t>26%</a:t>
                      </a:r>
                    </a:p>
                  </a:txBody>
                  <a:tcPr/>
                </a:tc>
                <a:extLst>
                  <a:ext uri="{0D108BD9-81ED-4DB2-BD59-A6C34878D82A}">
                    <a16:rowId xmlns:a16="http://schemas.microsoft.com/office/drawing/2014/main" val="3592663961"/>
                  </a:ext>
                </a:extLst>
              </a:tr>
              <a:tr h="370840">
                <a:tc>
                  <a:txBody>
                    <a:bodyPr/>
                    <a:lstStyle/>
                    <a:p>
                      <a:pPr algn="ctr"/>
                      <a:r>
                        <a:rPr lang="en-IN" sz="1600" dirty="0"/>
                        <a:t>Lasso Regression (L1 Regularization)</a:t>
                      </a:r>
                    </a:p>
                  </a:txBody>
                  <a:tcPr/>
                </a:tc>
                <a:tc>
                  <a:txBody>
                    <a:bodyPr/>
                    <a:lstStyle/>
                    <a:p>
                      <a:pPr algn="ctr"/>
                      <a:r>
                        <a:rPr lang="en-IN" sz="1600" dirty="0"/>
                        <a:t>23%</a:t>
                      </a:r>
                    </a:p>
                  </a:txBody>
                  <a:tcPr/>
                </a:tc>
                <a:extLst>
                  <a:ext uri="{0D108BD9-81ED-4DB2-BD59-A6C34878D82A}">
                    <a16:rowId xmlns:a16="http://schemas.microsoft.com/office/drawing/2014/main" val="2340786033"/>
                  </a:ext>
                </a:extLst>
              </a:tr>
              <a:tr h="370840">
                <a:tc>
                  <a:txBody>
                    <a:bodyPr/>
                    <a:lstStyle/>
                    <a:p>
                      <a:pPr algn="ctr"/>
                      <a:r>
                        <a:rPr lang="en-IN" sz="1600" dirty="0"/>
                        <a:t>Decision Tree</a:t>
                      </a:r>
                    </a:p>
                  </a:txBody>
                  <a:tcPr/>
                </a:tc>
                <a:tc>
                  <a:txBody>
                    <a:bodyPr/>
                    <a:lstStyle/>
                    <a:p>
                      <a:pPr algn="ctr"/>
                      <a:r>
                        <a:rPr lang="en-IN" sz="1600" dirty="0"/>
                        <a:t>49%</a:t>
                      </a:r>
                    </a:p>
                  </a:txBody>
                  <a:tcPr/>
                </a:tc>
                <a:extLst>
                  <a:ext uri="{0D108BD9-81ED-4DB2-BD59-A6C34878D82A}">
                    <a16:rowId xmlns:a16="http://schemas.microsoft.com/office/drawing/2014/main" val="3460028662"/>
                  </a:ext>
                </a:extLst>
              </a:tr>
              <a:tr h="370840">
                <a:tc>
                  <a:txBody>
                    <a:bodyPr/>
                    <a:lstStyle/>
                    <a:p>
                      <a:pPr algn="ctr"/>
                      <a:r>
                        <a:rPr lang="en-IN" sz="1600" dirty="0"/>
                        <a:t>Random Forest</a:t>
                      </a:r>
                    </a:p>
                  </a:txBody>
                  <a:tcPr/>
                </a:tc>
                <a:tc>
                  <a:txBody>
                    <a:bodyPr/>
                    <a:lstStyle/>
                    <a:p>
                      <a:pPr algn="ctr"/>
                      <a:r>
                        <a:rPr lang="en-IN" sz="1600" dirty="0"/>
                        <a:t>68%</a:t>
                      </a:r>
                    </a:p>
                  </a:txBody>
                  <a:tcPr/>
                </a:tc>
                <a:extLst>
                  <a:ext uri="{0D108BD9-81ED-4DB2-BD59-A6C34878D82A}">
                    <a16:rowId xmlns:a16="http://schemas.microsoft.com/office/drawing/2014/main" val="1533974901"/>
                  </a:ext>
                </a:extLst>
              </a:tr>
              <a:tr h="370840">
                <a:tc>
                  <a:txBody>
                    <a:bodyPr/>
                    <a:lstStyle/>
                    <a:p>
                      <a:pPr algn="ctr"/>
                      <a:r>
                        <a:rPr lang="en-IN" sz="1600" dirty="0"/>
                        <a:t>Gradient Boosting</a:t>
                      </a:r>
                    </a:p>
                  </a:txBody>
                  <a:tcPr/>
                </a:tc>
                <a:tc>
                  <a:txBody>
                    <a:bodyPr/>
                    <a:lstStyle/>
                    <a:p>
                      <a:pPr algn="ctr"/>
                      <a:r>
                        <a:rPr lang="en-IN" sz="1600" dirty="0"/>
                        <a:t>53%</a:t>
                      </a:r>
                    </a:p>
                  </a:txBody>
                  <a:tcPr/>
                </a:tc>
                <a:extLst>
                  <a:ext uri="{0D108BD9-81ED-4DB2-BD59-A6C34878D82A}">
                    <a16:rowId xmlns:a16="http://schemas.microsoft.com/office/drawing/2014/main" val="4065037261"/>
                  </a:ext>
                </a:extLst>
              </a:tr>
            </a:tbl>
          </a:graphicData>
        </a:graphic>
      </p:graphicFrame>
      <p:pic>
        <p:nvPicPr>
          <p:cNvPr id="7" name="Picture 6">
            <a:extLst>
              <a:ext uri="{FF2B5EF4-FFF2-40B4-BE49-F238E27FC236}">
                <a16:creationId xmlns:a16="http://schemas.microsoft.com/office/drawing/2014/main" id="{C0DDFF8A-379F-3899-DB43-D8F4D3BF5166}"/>
              </a:ext>
            </a:extLst>
          </p:cNvPr>
          <p:cNvPicPr>
            <a:picLocks noChangeAspect="1"/>
          </p:cNvPicPr>
          <p:nvPr/>
        </p:nvPicPr>
        <p:blipFill>
          <a:blip r:embed="rId2"/>
          <a:stretch>
            <a:fillRect/>
          </a:stretch>
        </p:blipFill>
        <p:spPr>
          <a:xfrm>
            <a:off x="7570691" y="6593380"/>
            <a:ext cx="4023709" cy="228620"/>
          </a:xfrm>
          <a:prstGeom prst="rect">
            <a:avLst/>
          </a:prstGeom>
        </p:spPr>
      </p:pic>
      <p:sp>
        <p:nvSpPr>
          <p:cNvPr id="8" name="TextBox 7">
            <a:extLst>
              <a:ext uri="{FF2B5EF4-FFF2-40B4-BE49-F238E27FC236}">
                <a16:creationId xmlns:a16="http://schemas.microsoft.com/office/drawing/2014/main" id="{5E699C10-F07B-BCAB-752C-D0AA150415BA}"/>
              </a:ext>
            </a:extLst>
          </p:cNvPr>
          <p:cNvSpPr txBox="1"/>
          <p:nvPr/>
        </p:nvSpPr>
        <p:spPr>
          <a:xfrm>
            <a:off x="1266263" y="5089870"/>
            <a:ext cx="9659471" cy="830997"/>
          </a:xfrm>
          <a:prstGeom prst="rect">
            <a:avLst/>
          </a:prstGeom>
          <a:noFill/>
        </p:spPr>
        <p:txBody>
          <a:bodyPr wrap="square" rtlCol="0">
            <a:spAutoFit/>
          </a:bodyPr>
          <a:lstStyle/>
          <a:p>
            <a:pPr marL="285750" indent="-285750">
              <a:buFont typeface="Wingdings" panose="05000000000000000000" pitchFamily="2" charset="2"/>
              <a:buChar char="ü"/>
            </a:pPr>
            <a:r>
              <a:rPr lang="en-IN" sz="1600" dirty="0"/>
              <a:t>Base upon the above model performance details, I have taken </a:t>
            </a:r>
            <a:r>
              <a:rPr lang="en-IN" sz="1600" b="1" dirty="0" err="1"/>
              <a:t>RandomForest</a:t>
            </a:r>
            <a:r>
              <a:rPr lang="en-IN" sz="1600" b="1" dirty="0"/>
              <a:t> </a:t>
            </a:r>
            <a:r>
              <a:rPr lang="en-IN" sz="1600" dirty="0"/>
              <a:t> as my best fitting model and created a predict class to clean the provided data and predict the salary based upon the data  </a:t>
            </a:r>
          </a:p>
        </p:txBody>
      </p:sp>
    </p:spTree>
    <p:extLst>
      <p:ext uri="{BB962C8B-B14F-4D97-AF65-F5344CB8AC3E}">
        <p14:creationId xmlns:p14="http://schemas.microsoft.com/office/powerpoint/2010/main" val="3281292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58D57EB-BDF6-AAAE-8208-0484E8A6AF90}"/>
              </a:ext>
            </a:extLst>
          </p:cNvPr>
          <p:cNvSpPr>
            <a:spLocks noGrp="1"/>
          </p:cNvSpPr>
          <p:nvPr>
            <p:ph type="pic" sz="quarter" idx="14"/>
          </p:nvPr>
        </p:nvSpPr>
        <p:spPr/>
      </p:sp>
      <p:sp>
        <p:nvSpPr>
          <p:cNvPr id="3" name="Title 2">
            <a:extLst>
              <a:ext uri="{FF2B5EF4-FFF2-40B4-BE49-F238E27FC236}">
                <a16:creationId xmlns:a16="http://schemas.microsoft.com/office/drawing/2014/main" id="{7E30812A-B809-EE9E-BD12-C11C6EE1CC69}"/>
              </a:ext>
            </a:extLst>
          </p:cNvPr>
          <p:cNvSpPr>
            <a:spLocks noGrp="1"/>
          </p:cNvSpPr>
          <p:nvPr>
            <p:ph type="ctrTitle"/>
          </p:nvPr>
        </p:nvSpPr>
        <p:spPr/>
        <p:txBody>
          <a:bodyPr/>
          <a:lstStyle/>
          <a:p>
            <a:endParaRPr lang="en-IN"/>
          </a:p>
        </p:txBody>
      </p:sp>
      <p:sp>
        <p:nvSpPr>
          <p:cNvPr id="4" name="Text Placeholder 3">
            <a:extLst>
              <a:ext uri="{FF2B5EF4-FFF2-40B4-BE49-F238E27FC236}">
                <a16:creationId xmlns:a16="http://schemas.microsoft.com/office/drawing/2014/main" id="{0CE2F356-836C-9F2C-2338-819EA225377F}"/>
              </a:ext>
            </a:extLst>
          </p:cNvPr>
          <p:cNvSpPr>
            <a:spLocks noGrp="1"/>
          </p:cNvSpPr>
          <p:nvPr>
            <p:ph type="body" sz="quarter" idx="11"/>
          </p:nvPr>
        </p:nvSpPr>
        <p:spPr/>
        <p:txBody>
          <a:bodyPr/>
          <a:lstStyle/>
          <a:p>
            <a:endParaRPr lang="en-IN"/>
          </a:p>
        </p:txBody>
      </p:sp>
      <p:sp>
        <p:nvSpPr>
          <p:cNvPr id="5" name="Text Placeholder 4">
            <a:extLst>
              <a:ext uri="{FF2B5EF4-FFF2-40B4-BE49-F238E27FC236}">
                <a16:creationId xmlns:a16="http://schemas.microsoft.com/office/drawing/2014/main" id="{266DA8AE-F60B-BB88-2EFB-17C0E799A16D}"/>
              </a:ext>
            </a:extLst>
          </p:cNvPr>
          <p:cNvSpPr>
            <a:spLocks noGrp="1"/>
          </p:cNvSpPr>
          <p:nvPr>
            <p:ph type="body" sz="quarter" idx="12"/>
          </p:nvPr>
        </p:nvSpPr>
        <p:spPr/>
        <p:txBody>
          <a:bodyPr/>
          <a:lstStyle/>
          <a:p>
            <a:endParaRPr lang="en-IN"/>
          </a:p>
        </p:txBody>
      </p:sp>
      <p:pic>
        <p:nvPicPr>
          <p:cNvPr id="6" name="Picture 2">
            <a:extLst>
              <a:ext uri="{FF2B5EF4-FFF2-40B4-BE49-F238E27FC236}">
                <a16:creationId xmlns:a16="http://schemas.microsoft.com/office/drawing/2014/main" id="{21585BBD-ED0B-EE9D-B6AD-D97770A14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572" cy="683401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Envelope icon" title="Icon Presenter Email">
            <a:extLst>
              <a:ext uri="{FF2B5EF4-FFF2-40B4-BE49-F238E27FC236}">
                <a16:creationId xmlns:a16="http://schemas.microsoft.com/office/drawing/2014/main" id="{EBBFCF89-DF8D-3DDB-C3C1-959E59E3DBF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395195" y="3990077"/>
            <a:ext cx="218900" cy="218900"/>
          </a:xfrm>
          <a:prstGeom prst="rect">
            <a:avLst/>
          </a:prstGeom>
        </p:spPr>
      </p:pic>
      <p:sp>
        <p:nvSpPr>
          <p:cNvPr id="8" name="Title 5">
            <a:extLst>
              <a:ext uri="{FF2B5EF4-FFF2-40B4-BE49-F238E27FC236}">
                <a16:creationId xmlns:a16="http://schemas.microsoft.com/office/drawing/2014/main" id="{0363BFAF-490B-23AB-610A-4EF311948027}"/>
              </a:ext>
            </a:extLst>
          </p:cNvPr>
          <p:cNvSpPr txBox="1">
            <a:spLocks/>
          </p:cNvSpPr>
          <p:nvPr/>
        </p:nvSpPr>
        <p:spPr>
          <a:xfrm>
            <a:off x="7300928" y="1881187"/>
            <a:ext cx="3759807" cy="1547813"/>
          </a:xfrm>
          <a:prstGeom prst="rect">
            <a:avLst/>
          </a:prstGeom>
        </p:spPr>
        <p:txBody>
          <a:bodyPr vert="horz" lIns="0" tIns="0" rIns="0" bIns="0" rtlCol="0" anchor="b">
            <a:noAutofit/>
          </a:bodyPr>
          <a:lstStyle>
            <a:lvl1pPr algn="l" defTabSz="914400" rtl="0" eaLnBrk="1" latinLnBrk="0" hangingPunct="1">
              <a:lnSpc>
                <a:spcPts val="4000"/>
              </a:lnSpc>
              <a:spcBef>
                <a:spcPct val="0"/>
              </a:spcBef>
              <a:buNone/>
              <a:defRPr sz="6600" kern="1200" spc="-150">
                <a:solidFill>
                  <a:schemeClr val="bg1"/>
                </a:solidFill>
                <a:latin typeface="+mj-lt"/>
                <a:ea typeface="+mj-ea"/>
                <a:cs typeface="+mj-cs"/>
              </a:defRPr>
            </a:lvl1pPr>
          </a:lstStyle>
          <a:p>
            <a:r>
              <a:rPr lang="en-IN" sz="7000" dirty="0"/>
              <a:t>Thank You</a:t>
            </a:r>
          </a:p>
        </p:txBody>
      </p:sp>
      <p:sp>
        <p:nvSpPr>
          <p:cNvPr id="9" name="Text Placeholder 9">
            <a:extLst>
              <a:ext uri="{FF2B5EF4-FFF2-40B4-BE49-F238E27FC236}">
                <a16:creationId xmlns:a16="http://schemas.microsoft.com/office/drawing/2014/main" id="{A0E79353-36ED-B0A1-98F6-AFE85317A833}"/>
              </a:ext>
            </a:extLst>
          </p:cNvPr>
          <p:cNvSpPr txBox="1">
            <a:spLocks/>
          </p:cNvSpPr>
          <p:nvPr/>
        </p:nvSpPr>
        <p:spPr>
          <a:xfrm>
            <a:off x="7395195" y="3591813"/>
            <a:ext cx="3756943" cy="252000"/>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t>M Tapasswin</a:t>
            </a:r>
          </a:p>
        </p:txBody>
      </p:sp>
      <p:sp>
        <p:nvSpPr>
          <p:cNvPr id="10" name="Text Placeholder 11">
            <a:extLst>
              <a:ext uri="{FF2B5EF4-FFF2-40B4-BE49-F238E27FC236}">
                <a16:creationId xmlns:a16="http://schemas.microsoft.com/office/drawing/2014/main" id="{0C7FB7E6-00CB-2988-3BAD-118AED8DAF3D}"/>
              </a:ext>
            </a:extLst>
          </p:cNvPr>
          <p:cNvSpPr txBox="1">
            <a:spLocks/>
          </p:cNvSpPr>
          <p:nvPr/>
        </p:nvSpPr>
        <p:spPr>
          <a:xfrm>
            <a:off x="7689324" y="3990077"/>
            <a:ext cx="3462814" cy="252000"/>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hlinkClick r:id="rId5">
                  <a:extLst>
                    <a:ext uri="{A12FA001-AC4F-418D-AE19-62706E023703}">
                      <ahyp:hlinkClr xmlns:ahyp="http://schemas.microsoft.com/office/drawing/2018/hyperlinkcolor" val="tx"/>
                    </a:ext>
                  </a:extLst>
                </a:hlinkClick>
              </a:rPr>
              <a:t>Manchala.tapasswin955@gmail.com</a:t>
            </a:r>
            <a:endParaRPr lang="en-IN" dirty="0"/>
          </a:p>
        </p:txBody>
      </p:sp>
    </p:spTree>
    <p:extLst>
      <p:ext uri="{BB962C8B-B14F-4D97-AF65-F5344CB8AC3E}">
        <p14:creationId xmlns:p14="http://schemas.microsoft.com/office/powerpoint/2010/main" val="958179238"/>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774</TotalTime>
  <Words>594</Words>
  <Application>Microsoft Office PowerPoint</Application>
  <PresentationFormat>Widescreen</PresentationFormat>
  <Paragraphs>79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Lucida Sans Typewriter</vt:lpstr>
      <vt:lpstr>Times New Roman</vt:lpstr>
      <vt:lpstr>Tw Cen MT</vt:lpstr>
      <vt:lpstr>Wingdings</vt:lpstr>
      <vt:lpstr>Office Theme</vt:lpstr>
      <vt:lpstr>Data Science Project</vt:lpstr>
      <vt:lpstr>Data Scientist’s Salary Prediction</vt:lpstr>
      <vt:lpstr>Problem Statement</vt:lpstr>
      <vt:lpstr>PowerPoint Presentation</vt:lpstr>
      <vt:lpstr>Approach</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Tapasswin Manchala</dc:creator>
  <cp:lastModifiedBy>Tapasswin Manchala</cp:lastModifiedBy>
  <cp:revision>4</cp:revision>
  <dcterms:created xsi:type="dcterms:W3CDTF">2023-03-19T06:46:32Z</dcterms:created>
  <dcterms:modified xsi:type="dcterms:W3CDTF">2023-04-03T17:17:21Z</dcterms:modified>
</cp:coreProperties>
</file>