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73" r:id="rId5"/>
    <p:sldId id="261" r:id="rId6"/>
    <p:sldId id="274" r:id="rId7"/>
    <p:sldId id="277" r:id="rId8"/>
    <p:sldId id="272"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3/19/2023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9T14:13:54.90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31 55,'96'1,"-6"1,132-15,-140 1,22-3,114-3,-149 19,-1 3,80 14,-143-16,-9-1,-26 1,-43 0,-543 13,286-3,272-3,36-4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3/19/2023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8.xml"/><Relationship Id="rId5" Type="http://schemas.openxmlformats.org/officeDocument/2006/relationships/hyperlink" Target="mailto:manchala.tapasswin955@gmail.com" TargetMode="Externa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Data Science Project</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 </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Health Insurance Cross Sell Prediction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dirty="0"/>
              <a:t> </a:t>
            </a:r>
            <a:endParaRPr lang="en-US" noProof="1"/>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7801097" y="1"/>
            <a:ext cx="4389475" cy="6677999"/>
          </a:xfrm>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pic>
        <p:nvPicPr>
          <p:cNvPr id="15" name="Picture 14">
            <a:extLst>
              <a:ext uri="{FF2B5EF4-FFF2-40B4-BE49-F238E27FC236}">
                <a16:creationId xmlns:a16="http://schemas.microsoft.com/office/drawing/2014/main" id="{91FBB184-FB02-3B8E-85F4-3C12AA35C948}"/>
              </a:ext>
            </a:extLst>
          </p:cNvPr>
          <p:cNvPicPr>
            <a:picLocks noChangeAspect="1"/>
          </p:cNvPicPr>
          <p:nvPr/>
        </p:nvPicPr>
        <p:blipFill>
          <a:blip r:embed="rId3"/>
          <a:stretch>
            <a:fillRect/>
          </a:stretch>
        </p:blipFill>
        <p:spPr>
          <a:xfrm>
            <a:off x="7569263" y="6677999"/>
            <a:ext cx="4023709" cy="143999"/>
          </a:xfrm>
          <a:prstGeom prst="rect">
            <a:avLst/>
          </a:prstGeom>
        </p:spPr>
      </p:pic>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dirty="0"/>
              <a:t>Subtitle Vehicle insurance prediction</a:t>
            </a:r>
            <a:r>
              <a:rPr lang="en-US" noProof="1"/>
              <a:t>. </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r>
              <a:rPr lang="en-US" dirty="0"/>
              <a:t>Prediction of vehicle insurance using health insurance</a:t>
            </a:r>
            <a:r>
              <a:rPr lang="en-US" noProof="1"/>
              <a:t>. </a:t>
            </a:r>
          </a:p>
          <a:p>
            <a:pPr lvl="1"/>
            <a:r>
              <a:rPr lang="en-US" noProof="1"/>
              <a:t>An insurance company that has provided Health Insurance to its customers now they need to have a model to predict weather the policyholders from past year will also be interested in Vehicle insurance provided by the company.</a:t>
            </a:r>
          </a:p>
          <a:p>
            <a:pPr lvl="1"/>
            <a:r>
              <a:rPr lang="en-US" noProof="1"/>
              <a:t>Insurance policy is an arrangement by which a company undertakes to provide a guarantee of compensation for specified loss,damage or death in the return fot the payment of specified premium.</a:t>
            </a:r>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8000"/>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pic>
        <p:nvPicPr>
          <p:cNvPr id="6" name="Picture 5">
            <a:extLst>
              <a:ext uri="{FF2B5EF4-FFF2-40B4-BE49-F238E27FC236}">
                <a16:creationId xmlns:a16="http://schemas.microsoft.com/office/drawing/2014/main" id="{ED2769DD-F9AE-1CB2-0692-EB67CBC77781}"/>
              </a:ext>
            </a:extLst>
          </p:cNvPr>
          <p:cNvPicPr>
            <a:picLocks noChangeAspect="1"/>
          </p:cNvPicPr>
          <p:nvPr/>
        </p:nvPicPr>
        <p:blipFill>
          <a:blip r:embed="rId3"/>
          <a:stretch>
            <a:fillRect/>
          </a:stretch>
        </p:blipFill>
        <p:spPr>
          <a:xfrm>
            <a:off x="7569263" y="6677999"/>
            <a:ext cx="4023709" cy="143999"/>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D3C335-88C8-E81E-7E3A-867A9DEF7206}"/>
              </a:ext>
            </a:extLst>
          </p:cNvPr>
          <p:cNvSpPr>
            <a:spLocks noGrp="1"/>
          </p:cNvSpPr>
          <p:nvPr>
            <p:ph type="sldNum" sz="quarter" idx="11"/>
          </p:nvPr>
        </p:nvSpPr>
        <p:spPr/>
        <p:txBody>
          <a:bodyPr/>
          <a:lstStyle/>
          <a:p>
            <a:fld id="{058DB212-BFA2-403F-85EF-DFD3FF6D973A}" type="slidenum">
              <a:rPr lang="en-US" noProof="0" smtClean="0"/>
              <a:pPr/>
              <a:t>4</a:t>
            </a:fld>
            <a:endParaRPr lang="en-US" noProof="0"/>
          </a:p>
        </p:txBody>
      </p:sp>
      <p:graphicFrame>
        <p:nvGraphicFramePr>
          <p:cNvPr id="11" name="Table 11">
            <a:extLst>
              <a:ext uri="{FF2B5EF4-FFF2-40B4-BE49-F238E27FC236}">
                <a16:creationId xmlns:a16="http://schemas.microsoft.com/office/drawing/2014/main" id="{024096BC-B520-F9DA-3AD4-09CB2E636B0A}"/>
              </a:ext>
            </a:extLst>
          </p:cNvPr>
          <p:cNvGraphicFramePr>
            <a:graphicFrameLocks noGrp="1"/>
          </p:cNvGraphicFramePr>
          <p:nvPr>
            <p:extLst>
              <p:ext uri="{D42A27DB-BD31-4B8C-83A1-F6EECF244321}">
                <p14:modId xmlns:p14="http://schemas.microsoft.com/office/powerpoint/2010/main" val="436726586"/>
              </p:ext>
            </p:extLst>
          </p:nvPr>
        </p:nvGraphicFramePr>
        <p:xfrm>
          <a:off x="271023" y="3807560"/>
          <a:ext cx="11323376" cy="2870440"/>
        </p:xfrm>
        <a:graphic>
          <a:graphicData uri="http://schemas.openxmlformats.org/drawingml/2006/table">
            <a:tbl>
              <a:tblPr firstRow="1" bandRow="1">
                <a:tableStyleId>{073A0DAA-6AF3-43AB-8588-CEC1D06C72B9}</a:tableStyleId>
              </a:tblPr>
              <a:tblGrid>
                <a:gridCol w="607800">
                  <a:extLst>
                    <a:ext uri="{9D8B030D-6E8A-4147-A177-3AD203B41FA5}">
                      <a16:colId xmlns:a16="http://schemas.microsoft.com/office/drawing/2014/main" val="408472508"/>
                    </a:ext>
                  </a:extLst>
                </a:gridCol>
                <a:gridCol w="774318">
                  <a:extLst>
                    <a:ext uri="{9D8B030D-6E8A-4147-A177-3AD203B41FA5}">
                      <a16:colId xmlns:a16="http://schemas.microsoft.com/office/drawing/2014/main" val="3735054987"/>
                    </a:ext>
                  </a:extLst>
                </a:gridCol>
                <a:gridCol w="774319">
                  <a:extLst>
                    <a:ext uri="{9D8B030D-6E8A-4147-A177-3AD203B41FA5}">
                      <a16:colId xmlns:a16="http://schemas.microsoft.com/office/drawing/2014/main" val="3296020086"/>
                    </a:ext>
                  </a:extLst>
                </a:gridCol>
                <a:gridCol w="774318">
                  <a:extLst>
                    <a:ext uri="{9D8B030D-6E8A-4147-A177-3AD203B41FA5}">
                      <a16:colId xmlns:a16="http://schemas.microsoft.com/office/drawing/2014/main" val="2094384448"/>
                    </a:ext>
                  </a:extLst>
                </a:gridCol>
                <a:gridCol w="907536">
                  <a:extLst>
                    <a:ext uri="{9D8B030D-6E8A-4147-A177-3AD203B41FA5}">
                      <a16:colId xmlns:a16="http://schemas.microsoft.com/office/drawing/2014/main" val="2339719999"/>
                    </a:ext>
                  </a:extLst>
                </a:gridCol>
                <a:gridCol w="865906">
                  <a:extLst>
                    <a:ext uri="{9D8B030D-6E8A-4147-A177-3AD203B41FA5}">
                      <a16:colId xmlns:a16="http://schemas.microsoft.com/office/drawing/2014/main" val="267316836"/>
                    </a:ext>
                  </a:extLst>
                </a:gridCol>
                <a:gridCol w="1115685">
                  <a:extLst>
                    <a:ext uri="{9D8B030D-6E8A-4147-A177-3AD203B41FA5}">
                      <a16:colId xmlns:a16="http://schemas.microsoft.com/office/drawing/2014/main" val="3178624250"/>
                    </a:ext>
                  </a:extLst>
                </a:gridCol>
                <a:gridCol w="1099034">
                  <a:extLst>
                    <a:ext uri="{9D8B030D-6E8A-4147-A177-3AD203B41FA5}">
                      <a16:colId xmlns:a16="http://schemas.microsoft.com/office/drawing/2014/main" val="2442787141"/>
                    </a:ext>
                  </a:extLst>
                </a:gridCol>
                <a:gridCol w="1115685">
                  <a:extLst>
                    <a:ext uri="{9D8B030D-6E8A-4147-A177-3AD203B41FA5}">
                      <a16:colId xmlns:a16="http://schemas.microsoft.com/office/drawing/2014/main" val="3005288235"/>
                    </a:ext>
                  </a:extLst>
                </a:gridCol>
                <a:gridCol w="990796">
                  <a:extLst>
                    <a:ext uri="{9D8B030D-6E8A-4147-A177-3AD203B41FA5}">
                      <a16:colId xmlns:a16="http://schemas.microsoft.com/office/drawing/2014/main" val="4098891476"/>
                    </a:ext>
                  </a:extLst>
                </a:gridCol>
                <a:gridCol w="790971">
                  <a:extLst>
                    <a:ext uri="{9D8B030D-6E8A-4147-A177-3AD203B41FA5}">
                      <a16:colId xmlns:a16="http://schemas.microsoft.com/office/drawing/2014/main" val="2596709745"/>
                    </a:ext>
                  </a:extLst>
                </a:gridCol>
                <a:gridCol w="1507008">
                  <a:extLst>
                    <a:ext uri="{9D8B030D-6E8A-4147-A177-3AD203B41FA5}">
                      <a16:colId xmlns:a16="http://schemas.microsoft.com/office/drawing/2014/main" val="1345663318"/>
                    </a:ext>
                  </a:extLst>
                </a:gridCol>
              </a:tblGrid>
              <a:tr h="993876">
                <a:tc>
                  <a:txBody>
                    <a:bodyPr/>
                    <a:lstStyle/>
                    <a:p>
                      <a:pPr algn="ctr"/>
                      <a:r>
                        <a:rPr lang="en-IN" sz="1100" b="1" dirty="0">
                          <a:effectLst/>
                        </a:rPr>
                        <a:t>id</a:t>
                      </a:r>
                    </a:p>
                  </a:txBody>
                  <a:tcPr anchor="ctr"/>
                </a:tc>
                <a:tc>
                  <a:txBody>
                    <a:bodyPr/>
                    <a:lstStyle/>
                    <a:p>
                      <a:pPr algn="ctr"/>
                      <a:r>
                        <a:rPr lang="en-IN" sz="1100" b="1" dirty="0">
                          <a:effectLst/>
                        </a:rPr>
                        <a:t>Gender</a:t>
                      </a:r>
                    </a:p>
                  </a:txBody>
                  <a:tcPr anchor="ctr"/>
                </a:tc>
                <a:tc>
                  <a:txBody>
                    <a:bodyPr/>
                    <a:lstStyle/>
                    <a:p>
                      <a:pPr algn="ctr"/>
                      <a:r>
                        <a:rPr lang="en-IN" sz="1100" b="1" dirty="0">
                          <a:effectLst/>
                        </a:rPr>
                        <a:t>Age</a:t>
                      </a:r>
                    </a:p>
                  </a:txBody>
                  <a:tcPr anchor="ctr"/>
                </a:tc>
                <a:tc>
                  <a:txBody>
                    <a:bodyPr/>
                    <a:lstStyle/>
                    <a:p>
                      <a:pPr algn="ctr"/>
                      <a:r>
                        <a:rPr lang="en-IN" sz="1100" b="1" dirty="0">
                          <a:effectLst/>
                        </a:rPr>
                        <a:t>Driving License</a:t>
                      </a:r>
                    </a:p>
                  </a:txBody>
                  <a:tcPr anchor="ctr"/>
                </a:tc>
                <a:tc>
                  <a:txBody>
                    <a:bodyPr/>
                    <a:lstStyle/>
                    <a:p>
                      <a:pPr algn="ctr"/>
                      <a:r>
                        <a:rPr lang="en-IN" sz="1100" b="1" dirty="0">
                          <a:effectLst/>
                        </a:rPr>
                        <a:t>Region Code</a:t>
                      </a:r>
                    </a:p>
                  </a:txBody>
                  <a:tcPr anchor="ctr"/>
                </a:tc>
                <a:tc>
                  <a:txBody>
                    <a:bodyPr/>
                    <a:lstStyle/>
                    <a:p>
                      <a:pPr algn="ctr"/>
                      <a:r>
                        <a:rPr lang="en-IN" sz="1100" b="1" dirty="0">
                          <a:effectLst/>
                        </a:rPr>
                        <a:t>Previous Insured</a:t>
                      </a:r>
                    </a:p>
                  </a:txBody>
                  <a:tcPr anchor="ctr"/>
                </a:tc>
                <a:tc>
                  <a:txBody>
                    <a:bodyPr/>
                    <a:lstStyle/>
                    <a:p>
                      <a:pPr algn="ctr"/>
                      <a:r>
                        <a:rPr lang="en-IN" sz="1100" b="1" dirty="0">
                          <a:effectLst/>
                        </a:rPr>
                        <a:t>Vehicle Age</a:t>
                      </a:r>
                    </a:p>
                  </a:txBody>
                  <a:tcPr anchor="ctr"/>
                </a:tc>
                <a:tc>
                  <a:txBody>
                    <a:bodyPr/>
                    <a:lstStyle/>
                    <a:p>
                      <a:pPr algn="ctr"/>
                      <a:r>
                        <a:rPr lang="en-IN" sz="1100" b="1" dirty="0">
                          <a:effectLst/>
                        </a:rPr>
                        <a:t>Vehicle Damage</a:t>
                      </a:r>
                    </a:p>
                  </a:txBody>
                  <a:tcPr anchor="ctr"/>
                </a:tc>
                <a:tc>
                  <a:txBody>
                    <a:bodyPr/>
                    <a:lstStyle/>
                    <a:p>
                      <a:pPr algn="ctr"/>
                      <a:r>
                        <a:rPr lang="en-IN" sz="1100" b="1" dirty="0">
                          <a:effectLst/>
                        </a:rPr>
                        <a:t>Annual Premium</a:t>
                      </a:r>
                    </a:p>
                  </a:txBody>
                  <a:tcPr anchor="ctr"/>
                </a:tc>
                <a:tc>
                  <a:txBody>
                    <a:bodyPr/>
                    <a:lstStyle/>
                    <a:p>
                      <a:pPr algn="ctr"/>
                      <a:r>
                        <a:rPr lang="en-IN" sz="1100" b="1" dirty="0">
                          <a:effectLst/>
                        </a:rPr>
                        <a:t>Policy Sales</a:t>
                      </a:r>
                    </a:p>
                    <a:p>
                      <a:pPr algn="ctr"/>
                      <a:r>
                        <a:rPr lang="en-IN" sz="1100" b="1" dirty="0">
                          <a:effectLst/>
                        </a:rPr>
                        <a:t>Channel</a:t>
                      </a:r>
                    </a:p>
                  </a:txBody>
                  <a:tcPr anchor="ctr"/>
                </a:tc>
                <a:tc>
                  <a:txBody>
                    <a:bodyPr/>
                    <a:lstStyle/>
                    <a:p>
                      <a:pPr algn="ctr"/>
                      <a:r>
                        <a:rPr lang="en-IN" sz="1100" b="1" dirty="0">
                          <a:effectLst/>
                        </a:rPr>
                        <a:t>Vintage</a:t>
                      </a:r>
                    </a:p>
                  </a:txBody>
                  <a:tcPr anchor="ctr"/>
                </a:tc>
                <a:tc>
                  <a:txBody>
                    <a:bodyPr/>
                    <a:lstStyle/>
                    <a:p>
                      <a:pPr algn="ctr"/>
                      <a:r>
                        <a:rPr lang="en-IN" sz="1100" b="1" dirty="0">
                          <a:effectLst/>
                        </a:rPr>
                        <a:t>Response</a:t>
                      </a:r>
                    </a:p>
                  </a:txBody>
                  <a:tcPr anchor="ctr"/>
                </a:tc>
                <a:extLst>
                  <a:ext uri="{0D108BD9-81ED-4DB2-BD59-A6C34878D82A}">
                    <a16:rowId xmlns:a16="http://schemas.microsoft.com/office/drawing/2014/main" val="1440127445"/>
                  </a:ext>
                </a:extLst>
              </a:tr>
              <a:tr h="404371">
                <a:tc>
                  <a:txBody>
                    <a:bodyPr/>
                    <a:lstStyle/>
                    <a:p>
                      <a:pPr algn="ctr"/>
                      <a:r>
                        <a:rPr lang="en-IN" sz="1100" dirty="0">
                          <a:effectLst/>
                        </a:rPr>
                        <a:t>1</a:t>
                      </a:r>
                    </a:p>
                  </a:txBody>
                  <a:tcPr anchor="ctr"/>
                </a:tc>
                <a:tc>
                  <a:txBody>
                    <a:bodyPr/>
                    <a:lstStyle/>
                    <a:p>
                      <a:pPr algn="ctr"/>
                      <a:r>
                        <a:rPr lang="en-IN" sz="1100" dirty="0">
                          <a:effectLst/>
                        </a:rPr>
                        <a:t>Male</a:t>
                      </a:r>
                    </a:p>
                  </a:txBody>
                  <a:tcPr anchor="ctr"/>
                </a:tc>
                <a:tc>
                  <a:txBody>
                    <a:bodyPr/>
                    <a:lstStyle/>
                    <a:p>
                      <a:pPr algn="ctr"/>
                      <a:r>
                        <a:rPr lang="en-IN" sz="1100" dirty="0">
                          <a:effectLst/>
                        </a:rPr>
                        <a:t>44</a:t>
                      </a:r>
                    </a:p>
                  </a:txBody>
                  <a:tcPr anchor="ctr"/>
                </a:tc>
                <a:tc>
                  <a:txBody>
                    <a:bodyPr/>
                    <a:lstStyle/>
                    <a:p>
                      <a:pPr algn="ctr"/>
                      <a:r>
                        <a:rPr lang="en-IN" sz="1100" dirty="0">
                          <a:effectLst/>
                        </a:rPr>
                        <a:t>1</a:t>
                      </a:r>
                    </a:p>
                  </a:txBody>
                  <a:tcPr anchor="ctr"/>
                </a:tc>
                <a:tc>
                  <a:txBody>
                    <a:bodyPr/>
                    <a:lstStyle/>
                    <a:p>
                      <a:pPr algn="ctr"/>
                      <a:r>
                        <a:rPr lang="en-IN" sz="1100" dirty="0">
                          <a:effectLst/>
                        </a:rPr>
                        <a:t>28.0</a:t>
                      </a:r>
                    </a:p>
                  </a:txBody>
                  <a:tcPr anchor="ctr"/>
                </a:tc>
                <a:tc>
                  <a:txBody>
                    <a:bodyPr/>
                    <a:lstStyle/>
                    <a:p>
                      <a:pPr algn="ctr"/>
                      <a:r>
                        <a:rPr lang="en-IN" sz="1100" dirty="0">
                          <a:effectLst/>
                        </a:rPr>
                        <a:t>0</a:t>
                      </a:r>
                    </a:p>
                  </a:txBody>
                  <a:tcPr anchor="ctr"/>
                </a:tc>
                <a:tc>
                  <a:txBody>
                    <a:bodyPr/>
                    <a:lstStyle/>
                    <a:p>
                      <a:pPr algn="ctr"/>
                      <a:r>
                        <a:rPr lang="en-IN" sz="1100" dirty="0">
                          <a:effectLst/>
                        </a:rPr>
                        <a:t>&gt; 2 Years</a:t>
                      </a:r>
                    </a:p>
                  </a:txBody>
                  <a:tcPr anchor="ctr"/>
                </a:tc>
                <a:tc>
                  <a:txBody>
                    <a:bodyPr/>
                    <a:lstStyle/>
                    <a:p>
                      <a:pPr algn="ctr"/>
                      <a:r>
                        <a:rPr lang="en-IN" sz="1100" dirty="0">
                          <a:effectLst/>
                        </a:rPr>
                        <a:t>Yes</a:t>
                      </a:r>
                    </a:p>
                  </a:txBody>
                  <a:tcPr anchor="ctr"/>
                </a:tc>
                <a:tc>
                  <a:txBody>
                    <a:bodyPr/>
                    <a:lstStyle/>
                    <a:p>
                      <a:pPr algn="ctr"/>
                      <a:r>
                        <a:rPr lang="en-IN" sz="1100" dirty="0">
                          <a:effectLst/>
                        </a:rPr>
                        <a:t>40454.0</a:t>
                      </a:r>
                    </a:p>
                  </a:txBody>
                  <a:tcPr anchor="ctr"/>
                </a:tc>
                <a:tc>
                  <a:txBody>
                    <a:bodyPr/>
                    <a:lstStyle/>
                    <a:p>
                      <a:pPr algn="ctr"/>
                      <a:r>
                        <a:rPr lang="en-IN" sz="1100" dirty="0">
                          <a:effectLst/>
                        </a:rPr>
                        <a:t>26.0</a:t>
                      </a:r>
                    </a:p>
                  </a:txBody>
                  <a:tcPr anchor="ctr"/>
                </a:tc>
                <a:tc>
                  <a:txBody>
                    <a:bodyPr/>
                    <a:lstStyle/>
                    <a:p>
                      <a:pPr algn="ctr"/>
                      <a:r>
                        <a:rPr lang="en-IN" sz="1100" dirty="0">
                          <a:effectLst/>
                        </a:rPr>
                        <a:t>217</a:t>
                      </a:r>
                    </a:p>
                  </a:txBody>
                  <a:tcPr anchor="ctr"/>
                </a:tc>
                <a:tc>
                  <a:txBody>
                    <a:bodyPr/>
                    <a:lstStyle/>
                    <a:p>
                      <a:pPr algn="ctr"/>
                      <a:r>
                        <a:rPr lang="en-IN" sz="1100" dirty="0">
                          <a:effectLst/>
                        </a:rPr>
                        <a:t>1</a:t>
                      </a:r>
                    </a:p>
                  </a:txBody>
                  <a:tcPr anchor="ctr"/>
                </a:tc>
                <a:extLst>
                  <a:ext uri="{0D108BD9-81ED-4DB2-BD59-A6C34878D82A}">
                    <a16:rowId xmlns:a16="http://schemas.microsoft.com/office/drawing/2014/main" val="369621440"/>
                  </a:ext>
                </a:extLst>
              </a:tr>
              <a:tr h="404371">
                <a:tc>
                  <a:txBody>
                    <a:bodyPr/>
                    <a:lstStyle/>
                    <a:p>
                      <a:pPr algn="ctr"/>
                      <a:r>
                        <a:rPr lang="en-IN" sz="1100">
                          <a:effectLst/>
                        </a:rPr>
                        <a:t>2</a:t>
                      </a:r>
                    </a:p>
                  </a:txBody>
                  <a:tcPr anchor="ctr"/>
                </a:tc>
                <a:tc>
                  <a:txBody>
                    <a:bodyPr/>
                    <a:lstStyle/>
                    <a:p>
                      <a:pPr algn="ctr"/>
                      <a:r>
                        <a:rPr lang="en-IN" sz="1100">
                          <a:effectLst/>
                        </a:rPr>
                        <a:t>Male</a:t>
                      </a:r>
                    </a:p>
                  </a:txBody>
                  <a:tcPr anchor="ctr"/>
                </a:tc>
                <a:tc>
                  <a:txBody>
                    <a:bodyPr/>
                    <a:lstStyle/>
                    <a:p>
                      <a:pPr algn="ctr"/>
                      <a:r>
                        <a:rPr lang="en-IN" sz="1100" dirty="0">
                          <a:effectLst/>
                        </a:rPr>
                        <a:t>76</a:t>
                      </a:r>
                    </a:p>
                  </a:txBody>
                  <a:tcPr anchor="ctr"/>
                </a:tc>
                <a:tc>
                  <a:txBody>
                    <a:bodyPr/>
                    <a:lstStyle/>
                    <a:p>
                      <a:pPr algn="ctr"/>
                      <a:r>
                        <a:rPr lang="en-IN" sz="1100" dirty="0">
                          <a:effectLst/>
                        </a:rPr>
                        <a:t>1</a:t>
                      </a:r>
                    </a:p>
                  </a:txBody>
                  <a:tcPr anchor="ctr"/>
                </a:tc>
                <a:tc>
                  <a:txBody>
                    <a:bodyPr/>
                    <a:lstStyle/>
                    <a:p>
                      <a:pPr algn="ctr"/>
                      <a:r>
                        <a:rPr lang="en-IN" sz="1100">
                          <a:effectLst/>
                        </a:rPr>
                        <a:t>3.0</a:t>
                      </a:r>
                    </a:p>
                  </a:txBody>
                  <a:tcPr anchor="ctr"/>
                </a:tc>
                <a:tc>
                  <a:txBody>
                    <a:bodyPr/>
                    <a:lstStyle/>
                    <a:p>
                      <a:pPr algn="ctr"/>
                      <a:r>
                        <a:rPr lang="en-IN" sz="1100">
                          <a:effectLst/>
                        </a:rPr>
                        <a:t>0</a:t>
                      </a:r>
                    </a:p>
                  </a:txBody>
                  <a:tcPr anchor="ctr"/>
                </a:tc>
                <a:tc>
                  <a:txBody>
                    <a:bodyPr/>
                    <a:lstStyle/>
                    <a:p>
                      <a:pPr algn="ctr"/>
                      <a:r>
                        <a:rPr lang="en-IN" sz="1100">
                          <a:effectLst/>
                        </a:rPr>
                        <a:t>1-2 Year</a:t>
                      </a:r>
                    </a:p>
                  </a:txBody>
                  <a:tcPr anchor="ctr"/>
                </a:tc>
                <a:tc>
                  <a:txBody>
                    <a:bodyPr/>
                    <a:lstStyle/>
                    <a:p>
                      <a:pPr algn="ctr"/>
                      <a:r>
                        <a:rPr lang="en-IN" sz="1100">
                          <a:effectLst/>
                        </a:rPr>
                        <a:t>No</a:t>
                      </a:r>
                    </a:p>
                  </a:txBody>
                  <a:tcPr anchor="ctr"/>
                </a:tc>
                <a:tc>
                  <a:txBody>
                    <a:bodyPr/>
                    <a:lstStyle/>
                    <a:p>
                      <a:pPr algn="ctr"/>
                      <a:r>
                        <a:rPr lang="en-IN" sz="1100">
                          <a:effectLst/>
                        </a:rPr>
                        <a:t>33536.0</a:t>
                      </a:r>
                    </a:p>
                  </a:txBody>
                  <a:tcPr anchor="ctr"/>
                </a:tc>
                <a:tc>
                  <a:txBody>
                    <a:bodyPr/>
                    <a:lstStyle/>
                    <a:p>
                      <a:pPr algn="ctr"/>
                      <a:r>
                        <a:rPr lang="en-IN" sz="1100">
                          <a:effectLst/>
                        </a:rPr>
                        <a:t>26.0</a:t>
                      </a:r>
                    </a:p>
                  </a:txBody>
                  <a:tcPr anchor="ctr"/>
                </a:tc>
                <a:tc>
                  <a:txBody>
                    <a:bodyPr/>
                    <a:lstStyle/>
                    <a:p>
                      <a:pPr algn="ctr"/>
                      <a:r>
                        <a:rPr lang="en-IN" sz="1100">
                          <a:effectLst/>
                        </a:rPr>
                        <a:t>183</a:t>
                      </a:r>
                    </a:p>
                  </a:txBody>
                  <a:tcPr anchor="ctr"/>
                </a:tc>
                <a:tc>
                  <a:txBody>
                    <a:bodyPr/>
                    <a:lstStyle/>
                    <a:p>
                      <a:pPr algn="ctr"/>
                      <a:r>
                        <a:rPr lang="en-IN" sz="1100" dirty="0">
                          <a:effectLst/>
                        </a:rPr>
                        <a:t>0</a:t>
                      </a:r>
                    </a:p>
                  </a:txBody>
                  <a:tcPr anchor="ctr"/>
                </a:tc>
                <a:extLst>
                  <a:ext uri="{0D108BD9-81ED-4DB2-BD59-A6C34878D82A}">
                    <a16:rowId xmlns:a16="http://schemas.microsoft.com/office/drawing/2014/main" val="2478358209"/>
                  </a:ext>
                </a:extLst>
              </a:tr>
              <a:tr h="404371">
                <a:tc>
                  <a:txBody>
                    <a:bodyPr/>
                    <a:lstStyle/>
                    <a:p>
                      <a:pPr algn="ctr"/>
                      <a:r>
                        <a:rPr lang="en-IN" sz="1100">
                          <a:effectLst/>
                        </a:rPr>
                        <a:t>3</a:t>
                      </a:r>
                    </a:p>
                  </a:txBody>
                  <a:tcPr anchor="ctr"/>
                </a:tc>
                <a:tc>
                  <a:txBody>
                    <a:bodyPr/>
                    <a:lstStyle/>
                    <a:p>
                      <a:pPr algn="ctr"/>
                      <a:r>
                        <a:rPr lang="en-IN" sz="1100">
                          <a:effectLst/>
                        </a:rPr>
                        <a:t>Male</a:t>
                      </a:r>
                    </a:p>
                  </a:txBody>
                  <a:tcPr anchor="ctr"/>
                </a:tc>
                <a:tc>
                  <a:txBody>
                    <a:bodyPr/>
                    <a:lstStyle/>
                    <a:p>
                      <a:pPr algn="ctr"/>
                      <a:r>
                        <a:rPr lang="en-IN" sz="1100">
                          <a:effectLst/>
                        </a:rPr>
                        <a:t>47</a:t>
                      </a:r>
                    </a:p>
                  </a:txBody>
                  <a:tcPr anchor="ctr"/>
                </a:tc>
                <a:tc>
                  <a:txBody>
                    <a:bodyPr/>
                    <a:lstStyle/>
                    <a:p>
                      <a:pPr algn="ctr"/>
                      <a:r>
                        <a:rPr lang="en-IN" sz="1100">
                          <a:effectLst/>
                        </a:rPr>
                        <a:t>1</a:t>
                      </a:r>
                    </a:p>
                  </a:txBody>
                  <a:tcPr anchor="ctr"/>
                </a:tc>
                <a:tc>
                  <a:txBody>
                    <a:bodyPr/>
                    <a:lstStyle/>
                    <a:p>
                      <a:pPr algn="ctr"/>
                      <a:r>
                        <a:rPr lang="en-IN" sz="1100">
                          <a:effectLst/>
                        </a:rPr>
                        <a:t>28.0</a:t>
                      </a:r>
                    </a:p>
                  </a:txBody>
                  <a:tcPr anchor="ctr"/>
                </a:tc>
                <a:tc>
                  <a:txBody>
                    <a:bodyPr/>
                    <a:lstStyle/>
                    <a:p>
                      <a:pPr algn="ctr"/>
                      <a:r>
                        <a:rPr lang="en-IN" sz="1100" dirty="0">
                          <a:effectLst/>
                        </a:rPr>
                        <a:t>0</a:t>
                      </a:r>
                    </a:p>
                  </a:txBody>
                  <a:tcPr anchor="ctr"/>
                </a:tc>
                <a:tc>
                  <a:txBody>
                    <a:bodyPr/>
                    <a:lstStyle/>
                    <a:p>
                      <a:pPr algn="ctr"/>
                      <a:r>
                        <a:rPr lang="en-IN" sz="1100" dirty="0">
                          <a:effectLst/>
                        </a:rPr>
                        <a:t>&gt; 2 Years</a:t>
                      </a:r>
                    </a:p>
                  </a:txBody>
                  <a:tcPr anchor="ctr"/>
                </a:tc>
                <a:tc>
                  <a:txBody>
                    <a:bodyPr/>
                    <a:lstStyle/>
                    <a:p>
                      <a:pPr algn="ctr"/>
                      <a:r>
                        <a:rPr lang="en-IN" sz="1100" dirty="0">
                          <a:effectLst/>
                        </a:rPr>
                        <a:t>Yes</a:t>
                      </a:r>
                    </a:p>
                  </a:txBody>
                  <a:tcPr anchor="ctr"/>
                </a:tc>
                <a:tc>
                  <a:txBody>
                    <a:bodyPr/>
                    <a:lstStyle/>
                    <a:p>
                      <a:pPr algn="ctr"/>
                      <a:r>
                        <a:rPr lang="en-IN" sz="1100">
                          <a:effectLst/>
                        </a:rPr>
                        <a:t>38294.0</a:t>
                      </a:r>
                    </a:p>
                  </a:txBody>
                  <a:tcPr anchor="ctr"/>
                </a:tc>
                <a:tc>
                  <a:txBody>
                    <a:bodyPr/>
                    <a:lstStyle/>
                    <a:p>
                      <a:pPr algn="ctr"/>
                      <a:r>
                        <a:rPr lang="en-IN" sz="1100">
                          <a:effectLst/>
                        </a:rPr>
                        <a:t>26.0</a:t>
                      </a:r>
                    </a:p>
                  </a:txBody>
                  <a:tcPr anchor="ctr"/>
                </a:tc>
                <a:tc>
                  <a:txBody>
                    <a:bodyPr/>
                    <a:lstStyle/>
                    <a:p>
                      <a:pPr algn="ctr"/>
                      <a:r>
                        <a:rPr lang="en-IN" sz="1100">
                          <a:effectLst/>
                        </a:rPr>
                        <a:t>27</a:t>
                      </a:r>
                    </a:p>
                  </a:txBody>
                  <a:tcPr anchor="ctr"/>
                </a:tc>
                <a:tc>
                  <a:txBody>
                    <a:bodyPr/>
                    <a:lstStyle/>
                    <a:p>
                      <a:pPr algn="ctr"/>
                      <a:r>
                        <a:rPr lang="en-IN" sz="1100" dirty="0">
                          <a:effectLst/>
                        </a:rPr>
                        <a:t>1</a:t>
                      </a:r>
                    </a:p>
                  </a:txBody>
                  <a:tcPr anchor="ctr"/>
                </a:tc>
                <a:extLst>
                  <a:ext uri="{0D108BD9-81ED-4DB2-BD59-A6C34878D82A}">
                    <a16:rowId xmlns:a16="http://schemas.microsoft.com/office/drawing/2014/main" val="3223170472"/>
                  </a:ext>
                </a:extLst>
              </a:tr>
              <a:tr h="404371">
                <a:tc>
                  <a:txBody>
                    <a:bodyPr/>
                    <a:lstStyle/>
                    <a:p>
                      <a:pPr algn="ctr"/>
                      <a:r>
                        <a:rPr lang="en-IN" sz="1100">
                          <a:effectLst/>
                        </a:rPr>
                        <a:t>4</a:t>
                      </a:r>
                    </a:p>
                  </a:txBody>
                  <a:tcPr anchor="ctr"/>
                </a:tc>
                <a:tc>
                  <a:txBody>
                    <a:bodyPr/>
                    <a:lstStyle/>
                    <a:p>
                      <a:pPr algn="ctr"/>
                      <a:r>
                        <a:rPr lang="en-IN" sz="1100">
                          <a:effectLst/>
                        </a:rPr>
                        <a:t>Male</a:t>
                      </a:r>
                    </a:p>
                  </a:txBody>
                  <a:tcPr anchor="ctr"/>
                </a:tc>
                <a:tc>
                  <a:txBody>
                    <a:bodyPr/>
                    <a:lstStyle/>
                    <a:p>
                      <a:pPr algn="ctr"/>
                      <a:r>
                        <a:rPr lang="en-IN" sz="1100">
                          <a:effectLst/>
                        </a:rPr>
                        <a:t>21</a:t>
                      </a:r>
                    </a:p>
                  </a:txBody>
                  <a:tcPr anchor="ctr"/>
                </a:tc>
                <a:tc>
                  <a:txBody>
                    <a:bodyPr/>
                    <a:lstStyle/>
                    <a:p>
                      <a:pPr algn="ctr"/>
                      <a:r>
                        <a:rPr lang="en-IN" sz="1100">
                          <a:effectLst/>
                        </a:rPr>
                        <a:t>1</a:t>
                      </a:r>
                    </a:p>
                  </a:txBody>
                  <a:tcPr anchor="ctr"/>
                </a:tc>
                <a:tc>
                  <a:txBody>
                    <a:bodyPr/>
                    <a:lstStyle/>
                    <a:p>
                      <a:pPr algn="ctr"/>
                      <a:r>
                        <a:rPr lang="en-IN" sz="1100">
                          <a:effectLst/>
                        </a:rPr>
                        <a:t>11.0</a:t>
                      </a:r>
                    </a:p>
                  </a:txBody>
                  <a:tcPr anchor="ctr"/>
                </a:tc>
                <a:tc>
                  <a:txBody>
                    <a:bodyPr/>
                    <a:lstStyle/>
                    <a:p>
                      <a:pPr algn="ctr"/>
                      <a:r>
                        <a:rPr lang="en-IN" sz="1100">
                          <a:effectLst/>
                        </a:rPr>
                        <a:t>1</a:t>
                      </a:r>
                    </a:p>
                  </a:txBody>
                  <a:tcPr anchor="ctr"/>
                </a:tc>
                <a:tc>
                  <a:txBody>
                    <a:bodyPr/>
                    <a:lstStyle/>
                    <a:p>
                      <a:pPr algn="ctr"/>
                      <a:r>
                        <a:rPr lang="en-IN" sz="1100">
                          <a:effectLst/>
                        </a:rPr>
                        <a:t>&lt; 1 Year</a:t>
                      </a:r>
                    </a:p>
                  </a:txBody>
                  <a:tcPr anchor="ctr"/>
                </a:tc>
                <a:tc>
                  <a:txBody>
                    <a:bodyPr/>
                    <a:lstStyle/>
                    <a:p>
                      <a:pPr algn="ctr"/>
                      <a:r>
                        <a:rPr lang="en-IN" sz="1100">
                          <a:effectLst/>
                        </a:rPr>
                        <a:t>No</a:t>
                      </a:r>
                    </a:p>
                  </a:txBody>
                  <a:tcPr anchor="ctr"/>
                </a:tc>
                <a:tc>
                  <a:txBody>
                    <a:bodyPr/>
                    <a:lstStyle/>
                    <a:p>
                      <a:pPr algn="ctr"/>
                      <a:r>
                        <a:rPr lang="en-IN" sz="1100" dirty="0">
                          <a:effectLst/>
                        </a:rPr>
                        <a:t>28619.0</a:t>
                      </a:r>
                    </a:p>
                  </a:txBody>
                  <a:tcPr anchor="ctr"/>
                </a:tc>
                <a:tc>
                  <a:txBody>
                    <a:bodyPr/>
                    <a:lstStyle/>
                    <a:p>
                      <a:pPr algn="ctr"/>
                      <a:r>
                        <a:rPr lang="en-IN" sz="1100" dirty="0">
                          <a:effectLst/>
                        </a:rPr>
                        <a:t>152.0</a:t>
                      </a:r>
                    </a:p>
                  </a:txBody>
                  <a:tcPr anchor="ctr"/>
                </a:tc>
                <a:tc>
                  <a:txBody>
                    <a:bodyPr/>
                    <a:lstStyle/>
                    <a:p>
                      <a:pPr algn="ctr"/>
                      <a:r>
                        <a:rPr lang="en-IN" sz="1100" dirty="0">
                          <a:effectLst/>
                        </a:rPr>
                        <a:t>203</a:t>
                      </a:r>
                    </a:p>
                  </a:txBody>
                  <a:tcPr anchor="ctr"/>
                </a:tc>
                <a:tc>
                  <a:txBody>
                    <a:bodyPr/>
                    <a:lstStyle/>
                    <a:p>
                      <a:pPr algn="ctr"/>
                      <a:r>
                        <a:rPr lang="en-IN" sz="1100" dirty="0">
                          <a:effectLst/>
                        </a:rPr>
                        <a:t>0</a:t>
                      </a:r>
                    </a:p>
                  </a:txBody>
                  <a:tcPr anchor="ctr"/>
                </a:tc>
                <a:extLst>
                  <a:ext uri="{0D108BD9-81ED-4DB2-BD59-A6C34878D82A}">
                    <a16:rowId xmlns:a16="http://schemas.microsoft.com/office/drawing/2014/main" val="857549279"/>
                  </a:ext>
                </a:extLst>
              </a:tr>
              <a:tr h="252643">
                <a:tc>
                  <a:txBody>
                    <a:bodyPr/>
                    <a:lstStyle/>
                    <a:p>
                      <a:pPr algn="ctr"/>
                      <a:r>
                        <a:rPr lang="en-IN" sz="1100" dirty="0">
                          <a:effectLst/>
                        </a:rPr>
                        <a:t>5</a:t>
                      </a:r>
                    </a:p>
                  </a:txBody>
                  <a:tcPr anchor="ctr"/>
                </a:tc>
                <a:tc>
                  <a:txBody>
                    <a:bodyPr/>
                    <a:lstStyle/>
                    <a:p>
                      <a:pPr algn="ctr"/>
                      <a:r>
                        <a:rPr lang="en-IN" sz="1100">
                          <a:effectLst/>
                        </a:rPr>
                        <a:t>Female</a:t>
                      </a:r>
                    </a:p>
                  </a:txBody>
                  <a:tcPr anchor="ctr"/>
                </a:tc>
                <a:tc>
                  <a:txBody>
                    <a:bodyPr/>
                    <a:lstStyle/>
                    <a:p>
                      <a:pPr algn="ctr"/>
                      <a:r>
                        <a:rPr lang="en-IN" sz="1100">
                          <a:effectLst/>
                        </a:rPr>
                        <a:t>29</a:t>
                      </a:r>
                    </a:p>
                  </a:txBody>
                  <a:tcPr anchor="ctr"/>
                </a:tc>
                <a:tc>
                  <a:txBody>
                    <a:bodyPr/>
                    <a:lstStyle/>
                    <a:p>
                      <a:pPr algn="ctr"/>
                      <a:r>
                        <a:rPr lang="en-IN" sz="1100">
                          <a:effectLst/>
                        </a:rPr>
                        <a:t>1</a:t>
                      </a:r>
                    </a:p>
                  </a:txBody>
                  <a:tcPr anchor="ctr"/>
                </a:tc>
                <a:tc>
                  <a:txBody>
                    <a:bodyPr/>
                    <a:lstStyle/>
                    <a:p>
                      <a:pPr algn="ctr"/>
                      <a:r>
                        <a:rPr lang="en-IN" sz="1100">
                          <a:effectLst/>
                        </a:rPr>
                        <a:t>41.0</a:t>
                      </a:r>
                    </a:p>
                  </a:txBody>
                  <a:tcPr anchor="ctr"/>
                </a:tc>
                <a:tc>
                  <a:txBody>
                    <a:bodyPr/>
                    <a:lstStyle/>
                    <a:p>
                      <a:pPr algn="ctr"/>
                      <a:r>
                        <a:rPr lang="en-IN" sz="1100">
                          <a:effectLst/>
                        </a:rPr>
                        <a:t>1</a:t>
                      </a:r>
                    </a:p>
                  </a:txBody>
                  <a:tcPr anchor="ctr"/>
                </a:tc>
                <a:tc>
                  <a:txBody>
                    <a:bodyPr/>
                    <a:lstStyle/>
                    <a:p>
                      <a:pPr algn="ctr"/>
                      <a:r>
                        <a:rPr lang="en-IN" sz="1100">
                          <a:effectLst/>
                        </a:rPr>
                        <a:t>&lt; 1 Year</a:t>
                      </a:r>
                    </a:p>
                  </a:txBody>
                  <a:tcPr anchor="ctr"/>
                </a:tc>
                <a:tc>
                  <a:txBody>
                    <a:bodyPr/>
                    <a:lstStyle/>
                    <a:p>
                      <a:pPr algn="ctr"/>
                      <a:r>
                        <a:rPr lang="en-IN" sz="1100" dirty="0">
                          <a:effectLst/>
                        </a:rPr>
                        <a:t>No</a:t>
                      </a:r>
                    </a:p>
                  </a:txBody>
                  <a:tcPr anchor="ctr"/>
                </a:tc>
                <a:tc>
                  <a:txBody>
                    <a:bodyPr/>
                    <a:lstStyle/>
                    <a:p>
                      <a:pPr algn="ctr"/>
                      <a:r>
                        <a:rPr lang="en-IN" sz="1100">
                          <a:effectLst/>
                        </a:rPr>
                        <a:t>27496.0</a:t>
                      </a:r>
                    </a:p>
                  </a:txBody>
                  <a:tcPr anchor="ctr"/>
                </a:tc>
                <a:tc>
                  <a:txBody>
                    <a:bodyPr/>
                    <a:lstStyle/>
                    <a:p>
                      <a:pPr algn="ctr"/>
                      <a:r>
                        <a:rPr lang="en-IN" sz="1100" dirty="0">
                          <a:effectLst/>
                        </a:rPr>
                        <a:t>152.0</a:t>
                      </a:r>
                    </a:p>
                  </a:txBody>
                  <a:tcPr anchor="ctr"/>
                </a:tc>
                <a:tc>
                  <a:txBody>
                    <a:bodyPr/>
                    <a:lstStyle/>
                    <a:p>
                      <a:pPr algn="ctr"/>
                      <a:r>
                        <a:rPr lang="en-IN" sz="1100" dirty="0">
                          <a:effectLst/>
                        </a:rPr>
                        <a:t>39</a:t>
                      </a:r>
                    </a:p>
                  </a:txBody>
                  <a:tcPr anchor="ctr"/>
                </a:tc>
                <a:tc>
                  <a:txBody>
                    <a:bodyPr/>
                    <a:lstStyle/>
                    <a:p>
                      <a:pPr algn="ctr"/>
                      <a:r>
                        <a:rPr lang="en-IN" sz="1100" dirty="0">
                          <a:effectLst/>
                        </a:rPr>
                        <a:t>0</a:t>
                      </a:r>
                    </a:p>
                  </a:txBody>
                  <a:tcPr anchor="ctr"/>
                </a:tc>
                <a:extLst>
                  <a:ext uri="{0D108BD9-81ED-4DB2-BD59-A6C34878D82A}">
                    <a16:rowId xmlns:a16="http://schemas.microsoft.com/office/drawing/2014/main" val="3720724218"/>
                  </a:ext>
                </a:extLst>
              </a:tr>
            </a:tbl>
          </a:graphicData>
        </a:graphic>
      </p:graphicFrame>
      <p:sp>
        <p:nvSpPr>
          <p:cNvPr id="14" name="Slide Number Placeholder 5">
            <a:extLst>
              <a:ext uri="{FF2B5EF4-FFF2-40B4-BE49-F238E27FC236}">
                <a16:creationId xmlns:a16="http://schemas.microsoft.com/office/drawing/2014/main" id="{185DD1A4-8FDC-454F-5AC3-FB8FD388D475}"/>
              </a:ext>
            </a:extLst>
          </p:cNvPr>
          <p:cNvSpPr txBox="1">
            <a:spLocks/>
          </p:cNvSpPr>
          <p:nvPr/>
        </p:nvSpPr>
        <p:spPr>
          <a:xfrm>
            <a:off x="11594398"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4</a:t>
            </a:fld>
            <a:endParaRPr lang="en-US"/>
          </a:p>
        </p:txBody>
      </p:sp>
      <p:sp>
        <p:nvSpPr>
          <p:cNvPr id="16" name="TextBox 15">
            <a:extLst>
              <a:ext uri="{FF2B5EF4-FFF2-40B4-BE49-F238E27FC236}">
                <a16:creationId xmlns:a16="http://schemas.microsoft.com/office/drawing/2014/main" id="{BEA33F06-E8E1-68A7-64CC-3A94FA2F4089}"/>
              </a:ext>
            </a:extLst>
          </p:cNvPr>
          <p:cNvSpPr txBox="1"/>
          <p:nvPr/>
        </p:nvSpPr>
        <p:spPr>
          <a:xfrm>
            <a:off x="996884" y="1397675"/>
            <a:ext cx="10198232" cy="2031325"/>
          </a:xfrm>
          <a:prstGeom prst="rect">
            <a:avLst/>
          </a:prstGeom>
          <a:noFill/>
        </p:spPr>
        <p:txBody>
          <a:bodyPr wrap="square" rtlCol="0">
            <a:spAutoFit/>
          </a:bodyPr>
          <a:lstStyle/>
          <a:p>
            <a:pPr marL="285750" indent="-285750">
              <a:buFont typeface="Wingdings" panose="05000000000000000000" pitchFamily="2" charset="2"/>
              <a:buChar char="q"/>
            </a:pPr>
            <a:r>
              <a:rPr lang="en-IN" sz="1400" dirty="0"/>
              <a:t>The below is the data provided by the company.</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dirty="0"/>
              <a:t>Gender, Age, Driving License, region code, previous insured, vehicle age, vehicle damage, Annual Premium, policy sales channel and vintage are the independent variables, Response is the dependent variable.</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dirty="0"/>
              <a:t>The variables like Driving License, vehicle age, previous insured and vehicle damage are the important variable and there is no correlation between them but have a relationship with the dependent variable response. </a:t>
            </a:r>
          </a:p>
        </p:txBody>
      </p:sp>
      <p:sp>
        <p:nvSpPr>
          <p:cNvPr id="17" name="TextBox 16">
            <a:extLst>
              <a:ext uri="{FF2B5EF4-FFF2-40B4-BE49-F238E27FC236}">
                <a16:creationId xmlns:a16="http://schemas.microsoft.com/office/drawing/2014/main" id="{AEB3C420-3377-FFF1-542D-8810FEB643E8}"/>
              </a:ext>
            </a:extLst>
          </p:cNvPr>
          <p:cNvSpPr txBox="1"/>
          <p:nvPr/>
        </p:nvSpPr>
        <p:spPr>
          <a:xfrm>
            <a:off x="271020" y="564995"/>
            <a:ext cx="1451728" cy="630942"/>
          </a:xfrm>
          <a:prstGeom prst="rect">
            <a:avLst/>
          </a:prstGeom>
          <a:noFill/>
        </p:spPr>
        <p:txBody>
          <a:bodyPr wrap="square" rtlCol="0">
            <a:spAutoFit/>
          </a:bodyPr>
          <a:lstStyle/>
          <a:p>
            <a:r>
              <a:rPr lang="en-IN" sz="3500" dirty="0">
                <a:solidFill>
                  <a:schemeClr val="bg2">
                    <a:lumMod val="25000"/>
                  </a:schemeClr>
                </a:solidFill>
                <a:latin typeface="+mj-lt"/>
              </a:rPr>
              <a:t>Data</a:t>
            </a:r>
          </a:p>
        </p:txBody>
      </p:sp>
      <p:pic>
        <p:nvPicPr>
          <p:cNvPr id="18" name="Picture 17">
            <a:extLst>
              <a:ext uri="{FF2B5EF4-FFF2-40B4-BE49-F238E27FC236}">
                <a16:creationId xmlns:a16="http://schemas.microsoft.com/office/drawing/2014/main" id="{81A05DF1-0D8B-D920-1EA9-88399C8E52C4}"/>
              </a:ext>
            </a:extLst>
          </p:cNvPr>
          <p:cNvPicPr>
            <a:picLocks noChangeAspect="1"/>
          </p:cNvPicPr>
          <p:nvPr/>
        </p:nvPicPr>
        <p:blipFill>
          <a:blip r:embed="rId2"/>
          <a:stretch>
            <a:fillRect/>
          </a:stretch>
        </p:blipFill>
        <p:spPr>
          <a:xfrm>
            <a:off x="7570691" y="6678000"/>
            <a:ext cx="4023709" cy="144000"/>
          </a:xfrm>
          <a:prstGeom prst="rect">
            <a:avLst/>
          </a:prstGeom>
        </p:spPr>
      </p:pic>
    </p:spTree>
    <p:extLst>
      <p:ext uri="{BB962C8B-B14F-4D97-AF65-F5344CB8AC3E}">
        <p14:creationId xmlns:p14="http://schemas.microsoft.com/office/powerpoint/2010/main" val="10964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32740" y="380656"/>
            <a:ext cx="11473200" cy="540000"/>
          </a:xfrm>
        </p:spPr>
        <p:txBody>
          <a:bodyPr/>
          <a:lstStyle/>
          <a:p>
            <a:r>
              <a:rPr lang="en-US" dirty="0"/>
              <a:t>Approach</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5</a:t>
            </a:fld>
            <a:endParaRPr lang="en-US"/>
          </a:p>
        </p:txBody>
      </p:sp>
      <p:sp>
        <p:nvSpPr>
          <p:cNvPr id="6" name="TextBox 5">
            <a:extLst>
              <a:ext uri="{FF2B5EF4-FFF2-40B4-BE49-F238E27FC236}">
                <a16:creationId xmlns:a16="http://schemas.microsoft.com/office/drawing/2014/main" id="{CB0B33B9-1D64-1935-48F6-6F1F38C7B547}"/>
              </a:ext>
            </a:extLst>
          </p:cNvPr>
          <p:cNvSpPr txBox="1"/>
          <p:nvPr/>
        </p:nvSpPr>
        <p:spPr>
          <a:xfrm>
            <a:off x="332741" y="1204272"/>
            <a:ext cx="11473199" cy="1708160"/>
          </a:xfrm>
          <a:prstGeom prst="rect">
            <a:avLst/>
          </a:prstGeom>
          <a:noFill/>
        </p:spPr>
        <p:txBody>
          <a:bodyPr wrap="square" rtlCol="0">
            <a:spAutoFit/>
          </a:bodyPr>
          <a:lstStyle/>
          <a:p>
            <a:pPr marL="285750" indent="-285750">
              <a:buFont typeface="Wingdings" panose="05000000000000000000" pitchFamily="2" charset="2"/>
              <a:buChar char="q"/>
            </a:pPr>
            <a:r>
              <a:rPr lang="en-IN" sz="1500" dirty="0"/>
              <a:t>As I mentioned in the previous slide all the variables are having the relationship with dependent variable except Id as it is contain of all the unique values for each and every record, so we have to drop the Id variable to reduce the bias of the model.</a:t>
            </a:r>
          </a:p>
          <a:p>
            <a:pPr marL="285750" indent="-285750">
              <a:buFont typeface="Wingdings" panose="05000000000000000000" pitchFamily="2" charset="2"/>
              <a:buChar char="q"/>
            </a:pPr>
            <a:endParaRPr lang="en-IN" sz="1500" dirty="0"/>
          </a:p>
          <a:p>
            <a:pPr marL="285750" indent="-285750">
              <a:buFont typeface="Wingdings" panose="05000000000000000000" pitchFamily="2" charset="2"/>
              <a:buChar char="q"/>
            </a:pPr>
            <a:r>
              <a:rPr lang="en-IN" sz="1500" dirty="0"/>
              <a:t>Age, Annual Premium, Vintage this variables are not in normal distributions and having many outliers in it. I have used robust scaler method to bring it near to the normal distribution.</a:t>
            </a:r>
          </a:p>
          <a:p>
            <a:pPr marL="285750" indent="-285750">
              <a:buFont typeface="Wingdings" panose="05000000000000000000" pitchFamily="2" charset="2"/>
              <a:buChar char="q"/>
            </a:pPr>
            <a:endParaRPr lang="en-IN" sz="1500" dirty="0"/>
          </a:p>
        </p:txBody>
      </p:sp>
      <p:sp>
        <p:nvSpPr>
          <p:cNvPr id="10" name="Slide Number Placeholder 3">
            <a:extLst>
              <a:ext uri="{FF2B5EF4-FFF2-40B4-BE49-F238E27FC236}">
                <a16:creationId xmlns:a16="http://schemas.microsoft.com/office/drawing/2014/main" id="{AC646935-DF7B-ED7C-244A-5C5043F636F2}"/>
              </a:ext>
            </a:extLst>
          </p:cNvPr>
          <p:cNvSpPr txBox="1">
            <a:spLocks/>
          </p:cNvSpPr>
          <p:nvPr/>
        </p:nvSpPr>
        <p:spPr>
          <a:xfrm>
            <a:off x="11594400" y="6678000"/>
            <a:ext cx="597600" cy="144000"/>
          </a:xfrm>
          <a:prstGeom prst="rect">
            <a:avLst/>
          </a:prstGeom>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5</a:t>
            </a:fld>
            <a:endParaRPr lang="en-US"/>
          </a:p>
        </p:txBody>
      </p:sp>
      <p:pic>
        <p:nvPicPr>
          <p:cNvPr id="1028" name="Picture 4">
            <a:extLst>
              <a:ext uri="{FF2B5EF4-FFF2-40B4-BE49-F238E27FC236}">
                <a16:creationId xmlns:a16="http://schemas.microsoft.com/office/drawing/2014/main" id="{FA6D7210-5121-0CDA-243B-D81DF2C7F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258398"/>
            <a:ext cx="3352800" cy="27490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B7CE5D0-6C1F-962E-8A63-C3A1F5243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60" y="3258399"/>
            <a:ext cx="3748087" cy="27490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DA35BC0-BCA9-14B2-5A98-FE34CACF0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853" y="3258398"/>
            <a:ext cx="3670048" cy="27490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7ABF78BE-A442-5616-4B1D-0B492FFCBC99}"/>
                  </a:ext>
                </a:extLst>
              </p14:cNvPr>
              <p14:cNvContentPartPr/>
              <p14:nvPr/>
            </p14:nvContentPartPr>
            <p14:xfrm>
              <a:off x="7822752" y="6673372"/>
              <a:ext cx="408240" cy="25920"/>
            </p14:xfrm>
          </p:contentPart>
        </mc:Choice>
        <mc:Fallback>
          <p:pic>
            <p:nvPicPr>
              <p:cNvPr id="11" name="Ink 10">
                <a:extLst>
                  <a:ext uri="{FF2B5EF4-FFF2-40B4-BE49-F238E27FC236}">
                    <a16:creationId xmlns:a16="http://schemas.microsoft.com/office/drawing/2014/main" id="{7ABF78BE-A442-5616-4B1D-0B492FFCBC99}"/>
                  </a:ext>
                </a:extLst>
              </p:cNvPr>
              <p:cNvPicPr/>
              <p:nvPr/>
            </p:nvPicPr>
            <p:blipFill>
              <a:blip r:embed="rId6"/>
              <a:stretch>
                <a:fillRect/>
              </a:stretch>
            </p:blipFill>
            <p:spPr>
              <a:xfrm>
                <a:off x="7768752" y="6565372"/>
                <a:ext cx="515880" cy="241560"/>
              </a:xfrm>
              <a:prstGeom prst="rect">
                <a:avLst/>
              </a:prstGeom>
            </p:spPr>
          </p:pic>
        </mc:Fallback>
      </mc:AlternateContent>
      <p:pic>
        <p:nvPicPr>
          <p:cNvPr id="16" name="Picture 15">
            <a:extLst>
              <a:ext uri="{FF2B5EF4-FFF2-40B4-BE49-F238E27FC236}">
                <a16:creationId xmlns:a16="http://schemas.microsoft.com/office/drawing/2014/main" id="{D8B4BAAB-B75A-F487-2FA1-2DDFD3B0CCA5}"/>
              </a:ext>
            </a:extLst>
          </p:cNvPr>
          <p:cNvPicPr>
            <a:picLocks noChangeAspect="1"/>
          </p:cNvPicPr>
          <p:nvPr/>
        </p:nvPicPr>
        <p:blipFill>
          <a:blip r:embed="rId7"/>
          <a:stretch>
            <a:fillRect/>
          </a:stretch>
        </p:blipFill>
        <p:spPr>
          <a:xfrm>
            <a:off x="7570691" y="6593380"/>
            <a:ext cx="4023709" cy="228620"/>
          </a:xfrm>
          <a:prstGeom prst="rect">
            <a:avLst/>
          </a:prstGeom>
        </p:spPr>
      </p:pic>
    </p:spTree>
    <p:extLst>
      <p:ext uri="{BB962C8B-B14F-4D97-AF65-F5344CB8AC3E}">
        <p14:creationId xmlns:p14="http://schemas.microsoft.com/office/powerpoint/2010/main" val="117758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DEE69E-3740-6E3F-74DA-52038B5ADF59}"/>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sp>
        <p:nvSpPr>
          <p:cNvPr id="5" name="TextBox 4">
            <a:extLst>
              <a:ext uri="{FF2B5EF4-FFF2-40B4-BE49-F238E27FC236}">
                <a16:creationId xmlns:a16="http://schemas.microsoft.com/office/drawing/2014/main" id="{D01F0085-30D1-6F99-8CCB-5114A225C0D0}"/>
              </a:ext>
            </a:extLst>
          </p:cNvPr>
          <p:cNvSpPr txBox="1"/>
          <p:nvPr/>
        </p:nvSpPr>
        <p:spPr>
          <a:xfrm>
            <a:off x="515616" y="443057"/>
            <a:ext cx="11160767" cy="584775"/>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We have some categorical variables(Vehicle Age, Gender, Vehicle Damage) that are converted to numeric by using label encoding method.</a:t>
            </a:r>
          </a:p>
        </p:txBody>
      </p:sp>
      <p:pic>
        <p:nvPicPr>
          <p:cNvPr id="7" name="Picture 6">
            <a:extLst>
              <a:ext uri="{FF2B5EF4-FFF2-40B4-BE49-F238E27FC236}">
                <a16:creationId xmlns:a16="http://schemas.microsoft.com/office/drawing/2014/main" id="{5C118642-7A14-E25E-3A97-20F576AD4F1E}"/>
              </a:ext>
            </a:extLst>
          </p:cNvPr>
          <p:cNvPicPr>
            <a:picLocks noChangeAspect="1"/>
          </p:cNvPicPr>
          <p:nvPr/>
        </p:nvPicPr>
        <p:blipFill>
          <a:blip r:embed="rId2"/>
          <a:stretch>
            <a:fillRect/>
          </a:stretch>
        </p:blipFill>
        <p:spPr>
          <a:xfrm>
            <a:off x="7570691" y="6593380"/>
            <a:ext cx="4023709" cy="228620"/>
          </a:xfrm>
          <a:prstGeom prst="rect">
            <a:avLst/>
          </a:prstGeom>
        </p:spPr>
      </p:pic>
      <p:graphicFrame>
        <p:nvGraphicFramePr>
          <p:cNvPr id="9" name="Table 9">
            <a:extLst>
              <a:ext uri="{FF2B5EF4-FFF2-40B4-BE49-F238E27FC236}">
                <a16:creationId xmlns:a16="http://schemas.microsoft.com/office/drawing/2014/main" id="{5A4C6DA4-90BD-F2DA-CDAE-AA88B53BF796}"/>
              </a:ext>
            </a:extLst>
          </p:cNvPr>
          <p:cNvGraphicFramePr>
            <a:graphicFrameLocks noGrp="1"/>
          </p:cNvGraphicFramePr>
          <p:nvPr>
            <p:extLst>
              <p:ext uri="{D42A27DB-BD31-4B8C-83A1-F6EECF244321}">
                <p14:modId xmlns:p14="http://schemas.microsoft.com/office/powerpoint/2010/main" val="3752735381"/>
              </p:ext>
            </p:extLst>
          </p:nvPr>
        </p:nvGraphicFramePr>
        <p:xfrm>
          <a:off x="7261411" y="1243690"/>
          <a:ext cx="3944469" cy="1499607"/>
        </p:xfrm>
        <a:graphic>
          <a:graphicData uri="http://schemas.openxmlformats.org/drawingml/2006/table">
            <a:tbl>
              <a:tblPr firstRow="1" bandRow="1">
                <a:tableStyleId>{00A15C55-8517-42AA-B614-E9B94910E393}</a:tableStyleId>
              </a:tblPr>
              <a:tblGrid>
                <a:gridCol w="1314823">
                  <a:extLst>
                    <a:ext uri="{9D8B030D-6E8A-4147-A177-3AD203B41FA5}">
                      <a16:colId xmlns:a16="http://schemas.microsoft.com/office/drawing/2014/main" val="633538991"/>
                    </a:ext>
                  </a:extLst>
                </a:gridCol>
                <a:gridCol w="1314823">
                  <a:extLst>
                    <a:ext uri="{9D8B030D-6E8A-4147-A177-3AD203B41FA5}">
                      <a16:colId xmlns:a16="http://schemas.microsoft.com/office/drawing/2014/main" val="3804427979"/>
                    </a:ext>
                  </a:extLst>
                </a:gridCol>
                <a:gridCol w="1314823">
                  <a:extLst>
                    <a:ext uri="{9D8B030D-6E8A-4147-A177-3AD203B41FA5}">
                      <a16:colId xmlns:a16="http://schemas.microsoft.com/office/drawing/2014/main" val="3682852760"/>
                    </a:ext>
                  </a:extLst>
                </a:gridCol>
              </a:tblGrid>
              <a:tr h="552486">
                <a:tc>
                  <a:txBody>
                    <a:bodyPr/>
                    <a:lstStyle/>
                    <a:p>
                      <a:pPr algn="ctr" fontAlgn="ctr"/>
                      <a:r>
                        <a:rPr lang="en-IN" sz="1400" b="1" dirty="0">
                          <a:effectLst/>
                        </a:rPr>
                        <a:t>Vehicle Age</a:t>
                      </a:r>
                    </a:p>
                  </a:txBody>
                  <a:tcPr anchor="ctr"/>
                </a:tc>
                <a:tc>
                  <a:txBody>
                    <a:bodyPr/>
                    <a:lstStyle/>
                    <a:p>
                      <a:pPr algn="ctr" fontAlgn="ctr"/>
                      <a:r>
                        <a:rPr lang="en-IN" sz="1400" b="1" dirty="0">
                          <a:effectLst/>
                        </a:rPr>
                        <a:t>Gender</a:t>
                      </a:r>
                    </a:p>
                  </a:txBody>
                  <a:tcPr anchor="ctr"/>
                </a:tc>
                <a:tc>
                  <a:txBody>
                    <a:bodyPr/>
                    <a:lstStyle/>
                    <a:p>
                      <a:pPr algn="ctr" fontAlgn="ctr"/>
                      <a:r>
                        <a:rPr lang="en-IN" sz="1400" b="1" dirty="0">
                          <a:effectLst/>
                        </a:rPr>
                        <a:t>Vehicle</a:t>
                      </a:r>
                    </a:p>
                    <a:p>
                      <a:pPr algn="ctr" fontAlgn="ctr"/>
                      <a:r>
                        <a:rPr lang="en-IN" sz="1400" b="1" dirty="0">
                          <a:effectLst/>
                        </a:rPr>
                        <a:t>Damage</a:t>
                      </a:r>
                    </a:p>
                  </a:txBody>
                  <a:tcPr anchor="ctr"/>
                </a:tc>
                <a:extLst>
                  <a:ext uri="{0D108BD9-81ED-4DB2-BD59-A6C34878D82A}">
                    <a16:rowId xmlns:a16="http://schemas.microsoft.com/office/drawing/2014/main" val="952010428"/>
                  </a:ext>
                </a:extLst>
              </a:tr>
              <a:tr h="315707">
                <a:tc>
                  <a:txBody>
                    <a:bodyPr/>
                    <a:lstStyle/>
                    <a:p>
                      <a:pPr algn="ctr" fontAlgn="ctr"/>
                      <a:r>
                        <a:rPr lang="en-IN" sz="1400" dirty="0">
                          <a:effectLst/>
                        </a:rPr>
                        <a:t>2</a:t>
                      </a:r>
                    </a:p>
                  </a:txBody>
                  <a:tcPr anchor="ctr"/>
                </a:tc>
                <a:tc>
                  <a:txBody>
                    <a:bodyPr/>
                    <a:lstStyle/>
                    <a:p>
                      <a:pPr algn="ctr" fontAlgn="ctr"/>
                      <a:r>
                        <a:rPr lang="en-IN" sz="1400" dirty="0">
                          <a:effectLst/>
                        </a:rPr>
                        <a:t>1</a:t>
                      </a:r>
                    </a:p>
                  </a:txBody>
                  <a:tcPr anchor="ctr"/>
                </a:tc>
                <a:tc>
                  <a:txBody>
                    <a:bodyPr/>
                    <a:lstStyle/>
                    <a:p>
                      <a:pPr algn="ctr" fontAlgn="ctr"/>
                      <a:r>
                        <a:rPr lang="en-IN" sz="1400">
                          <a:effectLst/>
                        </a:rPr>
                        <a:t>1</a:t>
                      </a:r>
                    </a:p>
                  </a:txBody>
                  <a:tcPr anchor="ctr"/>
                </a:tc>
                <a:extLst>
                  <a:ext uri="{0D108BD9-81ED-4DB2-BD59-A6C34878D82A}">
                    <a16:rowId xmlns:a16="http://schemas.microsoft.com/office/drawing/2014/main" val="3592711648"/>
                  </a:ext>
                </a:extLst>
              </a:tr>
              <a:tr h="315707">
                <a:tc>
                  <a:txBody>
                    <a:bodyPr/>
                    <a:lstStyle/>
                    <a:p>
                      <a:pPr algn="ctr" fontAlgn="ctr"/>
                      <a:r>
                        <a:rPr lang="en-IN" sz="1400">
                          <a:effectLst/>
                        </a:rPr>
                        <a:t>0</a:t>
                      </a:r>
                    </a:p>
                  </a:txBody>
                  <a:tcPr anchor="ctr"/>
                </a:tc>
                <a:tc>
                  <a:txBody>
                    <a:bodyPr/>
                    <a:lstStyle/>
                    <a:p>
                      <a:pPr algn="ctr" fontAlgn="ctr"/>
                      <a:r>
                        <a:rPr lang="en-IN" sz="1400" dirty="0">
                          <a:effectLst/>
                        </a:rPr>
                        <a:t>1</a:t>
                      </a:r>
                    </a:p>
                  </a:txBody>
                  <a:tcPr anchor="ctr"/>
                </a:tc>
                <a:tc>
                  <a:txBody>
                    <a:bodyPr/>
                    <a:lstStyle/>
                    <a:p>
                      <a:pPr algn="ctr" fontAlgn="ctr"/>
                      <a:r>
                        <a:rPr lang="en-IN" sz="1400" dirty="0">
                          <a:effectLst/>
                        </a:rPr>
                        <a:t>0</a:t>
                      </a:r>
                    </a:p>
                  </a:txBody>
                  <a:tcPr anchor="ctr"/>
                </a:tc>
                <a:extLst>
                  <a:ext uri="{0D108BD9-81ED-4DB2-BD59-A6C34878D82A}">
                    <a16:rowId xmlns:a16="http://schemas.microsoft.com/office/drawing/2014/main" val="1681794023"/>
                  </a:ext>
                </a:extLst>
              </a:tr>
              <a:tr h="315707">
                <a:tc>
                  <a:txBody>
                    <a:bodyPr/>
                    <a:lstStyle/>
                    <a:p>
                      <a:pPr algn="ctr" fontAlgn="ctr"/>
                      <a:r>
                        <a:rPr lang="en-IN" sz="1400" dirty="0">
                          <a:effectLst/>
                        </a:rPr>
                        <a:t>1</a:t>
                      </a:r>
                    </a:p>
                  </a:txBody>
                  <a:tcPr anchor="ctr"/>
                </a:tc>
                <a:tc>
                  <a:txBody>
                    <a:bodyPr/>
                    <a:lstStyle/>
                    <a:p>
                      <a:pPr algn="ctr" fontAlgn="ctr"/>
                      <a:r>
                        <a:rPr lang="en-IN" sz="1400" dirty="0">
                          <a:effectLst/>
                        </a:rPr>
                        <a:t>0</a:t>
                      </a:r>
                    </a:p>
                  </a:txBody>
                  <a:tcPr anchor="ctr"/>
                </a:tc>
                <a:tc>
                  <a:txBody>
                    <a:bodyPr/>
                    <a:lstStyle/>
                    <a:p>
                      <a:pPr algn="ctr" fontAlgn="ctr"/>
                      <a:r>
                        <a:rPr lang="en-IN" sz="1400" dirty="0">
                          <a:effectLst/>
                        </a:rPr>
                        <a:t>0</a:t>
                      </a:r>
                    </a:p>
                  </a:txBody>
                  <a:tcPr anchor="ctr"/>
                </a:tc>
                <a:extLst>
                  <a:ext uri="{0D108BD9-81ED-4DB2-BD59-A6C34878D82A}">
                    <a16:rowId xmlns:a16="http://schemas.microsoft.com/office/drawing/2014/main" val="2584610259"/>
                  </a:ext>
                </a:extLst>
              </a:tr>
            </a:tbl>
          </a:graphicData>
        </a:graphic>
      </p:graphicFrame>
      <p:graphicFrame>
        <p:nvGraphicFramePr>
          <p:cNvPr id="10" name="Table 10">
            <a:extLst>
              <a:ext uri="{FF2B5EF4-FFF2-40B4-BE49-F238E27FC236}">
                <a16:creationId xmlns:a16="http://schemas.microsoft.com/office/drawing/2014/main" id="{C4DFD495-E114-82B2-A6A3-9D3A9605800C}"/>
              </a:ext>
            </a:extLst>
          </p:cNvPr>
          <p:cNvGraphicFramePr>
            <a:graphicFrameLocks noGrp="1"/>
          </p:cNvGraphicFramePr>
          <p:nvPr>
            <p:extLst>
              <p:ext uri="{D42A27DB-BD31-4B8C-83A1-F6EECF244321}">
                <p14:modId xmlns:p14="http://schemas.microsoft.com/office/powerpoint/2010/main" val="639919731"/>
              </p:ext>
            </p:extLst>
          </p:nvPr>
        </p:nvGraphicFramePr>
        <p:xfrm>
          <a:off x="812801" y="1243690"/>
          <a:ext cx="4437528" cy="1501553"/>
        </p:xfrm>
        <a:graphic>
          <a:graphicData uri="http://schemas.openxmlformats.org/drawingml/2006/table">
            <a:tbl>
              <a:tblPr firstRow="1" bandRow="1">
                <a:tableStyleId>{5C22544A-7EE6-4342-B048-85BDC9FD1C3A}</a:tableStyleId>
              </a:tblPr>
              <a:tblGrid>
                <a:gridCol w="1479176">
                  <a:extLst>
                    <a:ext uri="{9D8B030D-6E8A-4147-A177-3AD203B41FA5}">
                      <a16:colId xmlns:a16="http://schemas.microsoft.com/office/drawing/2014/main" val="3257552449"/>
                    </a:ext>
                  </a:extLst>
                </a:gridCol>
                <a:gridCol w="1479176">
                  <a:extLst>
                    <a:ext uri="{9D8B030D-6E8A-4147-A177-3AD203B41FA5}">
                      <a16:colId xmlns:a16="http://schemas.microsoft.com/office/drawing/2014/main" val="4177911292"/>
                    </a:ext>
                  </a:extLst>
                </a:gridCol>
                <a:gridCol w="1479176">
                  <a:extLst>
                    <a:ext uri="{9D8B030D-6E8A-4147-A177-3AD203B41FA5}">
                      <a16:colId xmlns:a16="http://schemas.microsoft.com/office/drawing/2014/main" val="3364783606"/>
                    </a:ext>
                  </a:extLst>
                </a:gridCol>
              </a:tblGrid>
              <a:tr h="531699">
                <a:tc>
                  <a:txBody>
                    <a:bodyPr/>
                    <a:lstStyle/>
                    <a:p>
                      <a:pPr algn="ctr" fontAlgn="ctr"/>
                      <a:r>
                        <a:rPr lang="en-IN" sz="1400" b="1" dirty="0">
                          <a:effectLst/>
                        </a:rPr>
                        <a:t>Vehicle Age</a:t>
                      </a:r>
                    </a:p>
                  </a:txBody>
                  <a:tcPr anchor="ctr"/>
                </a:tc>
                <a:tc>
                  <a:txBody>
                    <a:bodyPr/>
                    <a:lstStyle/>
                    <a:p>
                      <a:pPr algn="ctr" fontAlgn="ctr"/>
                      <a:r>
                        <a:rPr lang="en-IN" sz="1400" b="1" dirty="0">
                          <a:effectLst/>
                        </a:rPr>
                        <a:t>Gender</a:t>
                      </a:r>
                    </a:p>
                  </a:txBody>
                  <a:tcPr anchor="ctr"/>
                </a:tc>
                <a:tc>
                  <a:txBody>
                    <a:bodyPr/>
                    <a:lstStyle/>
                    <a:p>
                      <a:pPr algn="ctr" fontAlgn="ctr"/>
                      <a:r>
                        <a:rPr lang="en-IN" sz="1400" b="1" dirty="0">
                          <a:effectLst/>
                        </a:rPr>
                        <a:t>Vehicle</a:t>
                      </a:r>
                    </a:p>
                    <a:p>
                      <a:pPr algn="ctr" fontAlgn="ctr"/>
                      <a:r>
                        <a:rPr lang="en-IN" sz="1400" b="1" dirty="0">
                          <a:effectLst/>
                        </a:rPr>
                        <a:t>Damage</a:t>
                      </a:r>
                    </a:p>
                  </a:txBody>
                  <a:tcPr anchor="ctr"/>
                </a:tc>
                <a:extLst>
                  <a:ext uri="{0D108BD9-81ED-4DB2-BD59-A6C34878D82A}">
                    <a16:rowId xmlns:a16="http://schemas.microsoft.com/office/drawing/2014/main" val="1496459684"/>
                  </a:ext>
                </a:extLst>
              </a:tr>
              <a:tr h="360254">
                <a:tc>
                  <a:txBody>
                    <a:bodyPr/>
                    <a:lstStyle/>
                    <a:p>
                      <a:pPr algn="ctr" fontAlgn="ctr"/>
                      <a:r>
                        <a:rPr lang="en-IN" sz="1400" dirty="0">
                          <a:effectLst/>
                        </a:rPr>
                        <a:t>&gt; 2 Years</a:t>
                      </a:r>
                    </a:p>
                  </a:txBody>
                  <a:tcPr anchor="ctr"/>
                </a:tc>
                <a:tc>
                  <a:txBody>
                    <a:bodyPr/>
                    <a:lstStyle/>
                    <a:p>
                      <a:pPr algn="ctr" fontAlgn="ctr"/>
                      <a:r>
                        <a:rPr lang="en-IN" sz="1400" dirty="0">
                          <a:effectLst/>
                        </a:rPr>
                        <a:t>Male</a:t>
                      </a:r>
                    </a:p>
                  </a:txBody>
                  <a:tcPr anchor="ctr"/>
                </a:tc>
                <a:tc>
                  <a:txBody>
                    <a:bodyPr/>
                    <a:lstStyle/>
                    <a:p>
                      <a:pPr algn="ctr" fontAlgn="ctr"/>
                      <a:r>
                        <a:rPr lang="en-IN" sz="1400" dirty="0">
                          <a:effectLst/>
                        </a:rPr>
                        <a:t>Yes</a:t>
                      </a:r>
                    </a:p>
                  </a:txBody>
                  <a:tcPr anchor="ctr"/>
                </a:tc>
                <a:extLst>
                  <a:ext uri="{0D108BD9-81ED-4DB2-BD59-A6C34878D82A}">
                    <a16:rowId xmlns:a16="http://schemas.microsoft.com/office/drawing/2014/main" val="2036117991"/>
                  </a:ext>
                </a:extLst>
              </a:tr>
              <a:tr h="303827">
                <a:tc>
                  <a:txBody>
                    <a:bodyPr/>
                    <a:lstStyle/>
                    <a:p>
                      <a:pPr algn="ctr" fontAlgn="ctr"/>
                      <a:r>
                        <a:rPr lang="en-IN" sz="1400">
                          <a:effectLst/>
                        </a:rPr>
                        <a:t>1-2 Year</a:t>
                      </a:r>
                    </a:p>
                  </a:txBody>
                  <a:tcPr anchor="ctr"/>
                </a:tc>
                <a:tc>
                  <a:txBody>
                    <a:bodyPr/>
                    <a:lstStyle/>
                    <a:p>
                      <a:pPr algn="ctr" fontAlgn="ctr"/>
                      <a:r>
                        <a:rPr lang="en-IN" sz="1400">
                          <a:effectLst/>
                        </a:rPr>
                        <a:t>Male</a:t>
                      </a:r>
                    </a:p>
                  </a:txBody>
                  <a:tcPr anchor="ctr"/>
                </a:tc>
                <a:tc>
                  <a:txBody>
                    <a:bodyPr/>
                    <a:lstStyle/>
                    <a:p>
                      <a:pPr algn="ctr" fontAlgn="ctr"/>
                      <a:r>
                        <a:rPr lang="en-IN" sz="1400" dirty="0">
                          <a:effectLst/>
                        </a:rPr>
                        <a:t>No</a:t>
                      </a:r>
                    </a:p>
                  </a:txBody>
                  <a:tcPr anchor="ctr"/>
                </a:tc>
                <a:extLst>
                  <a:ext uri="{0D108BD9-81ED-4DB2-BD59-A6C34878D82A}">
                    <a16:rowId xmlns:a16="http://schemas.microsoft.com/office/drawing/2014/main" val="1508597703"/>
                  </a:ext>
                </a:extLst>
              </a:tr>
              <a:tr h="303827">
                <a:tc>
                  <a:txBody>
                    <a:bodyPr/>
                    <a:lstStyle/>
                    <a:p>
                      <a:pPr algn="ctr" fontAlgn="ctr"/>
                      <a:r>
                        <a:rPr lang="en-IN" sz="1400" dirty="0">
                          <a:effectLst/>
                        </a:rPr>
                        <a:t>&lt; 1 Year</a:t>
                      </a:r>
                    </a:p>
                  </a:txBody>
                  <a:tcPr anchor="ctr"/>
                </a:tc>
                <a:tc>
                  <a:txBody>
                    <a:bodyPr/>
                    <a:lstStyle/>
                    <a:p>
                      <a:pPr algn="ctr" fontAlgn="ctr"/>
                      <a:r>
                        <a:rPr lang="en-IN" sz="1400" dirty="0">
                          <a:effectLst/>
                        </a:rPr>
                        <a:t>Female</a:t>
                      </a:r>
                    </a:p>
                  </a:txBody>
                  <a:tcPr anchor="ctr"/>
                </a:tc>
                <a:tc>
                  <a:txBody>
                    <a:bodyPr/>
                    <a:lstStyle/>
                    <a:p>
                      <a:pPr algn="ctr" fontAlgn="ctr"/>
                      <a:r>
                        <a:rPr lang="en-IN" sz="1400" dirty="0">
                          <a:effectLst/>
                        </a:rPr>
                        <a:t>No</a:t>
                      </a:r>
                    </a:p>
                  </a:txBody>
                  <a:tcPr anchor="ctr"/>
                </a:tc>
                <a:extLst>
                  <a:ext uri="{0D108BD9-81ED-4DB2-BD59-A6C34878D82A}">
                    <a16:rowId xmlns:a16="http://schemas.microsoft.com/office/drawing/2014/main" val="364698853"/>
                  </a:ext>
                </a:extLst>
              </a:tr>
            </a:tbl>
          </a:graphicData>
        </a:graphic>
      </p:graphicFrame>
      <p:sp>
        <p:nvSpPr>
          <p:cNvPr id="11" name="Arrow: Right 10">
            <a:extLst>
              <a:ext uri="{FF2B5EF4-FFF2-40B4-BE49-F238E27FC236}">
                <a16:creationId xmlns:a16="http://schemas.microsoft.com/office/drawing/2014/main" id="{DB20F136-8313-E91C-EE0F-2934045ED201}"/>
              </a:ext>
            </a:extLst>
          </p:cNvPr>
          <p:cNvSpPr/>
          <p:nvPr/>
        </p:nvSpPr>
        <p:spPr>
          <a:xfrm>
            <a:off x="5595468" y="1831564"/>
            <a:ext cx="1320803" cy="475129"/>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Encoding</a:t>
            </a:r>
          </a:p>
        </p:txBody>
      </p:sp>
      <p:sp>
        <p:nvSpPr>
          <p:cNvPr id="12" name="TextBox 11">
            <a:extLst>
              <a:ext uri="{FF2B5EF4-FFF2-40B4-BE49-F238E27FC236}">
                <a16:creationId xmlns:a16="http://schemas.microsoft.com/office/drawing/2014/main" id="{60B43ECB-FF19-DB79-8B5A-E6F65543EAC0}"/>
              </a:ext>
            </a:extLst>
          </p:cNvPr>
          <p:cNvSpPr txBox="1"/>
          <p:nvPr/>
        </p:nvSpPr>
        <p:spPr>
          <a:xfrm>
            <a:off x="515616" y="2975753"/>
            <a:ext cx="11160767" cy="584775"/>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Dependent variable is imbalance, so we need to balance it by performing random oversampling are SMOTE method.</a:t>
            </a:r>
          </a:p>
        </p:txBody>
      </p:sp>
      <p:pic>
        <p:nvPicPr>
          <p:cNvPr id="5122" name="Picture 2">
            <a:extLst>
              <a:ext uri="{FF2B5EF4-FFF2-40B4-BE49-F238E27FC236}">
                <a16:creationId xmlns:a16="http://schemas.microsoft.com/office/drawing/2014/main" id="{120025CA-DA6B-B360-21B5-A7BFF07C6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1" y="3791038"/>
            <a:ext cx="3852022" cy="28149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FC928C3-5ECF-D936-FE55-482004902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411" y="3711794"/>
            <a:ext cx="3944265" cy="2814939"/>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E3A4AC6E-4B42-A683-5B3B-783AC7AD7E79}"/>
              </a:ext>
            </a:extLst>
          </p:cNvPr>
          <p:cNvSpPr/>
          <p:nvPr/>
        </p:nvSpPr>
        <p:spPr>
          <a:xfrm>
            <a:off x="4986710" y="4839389"/>
            <a:ext cx="1952814" cy="475129"/>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sz="1100" dirty="0">
                <a:solidFill>
                  <a:schemeClr val="tx1"/>
                </a:solidFill>
              </a:rPr>
              <a:t>Random oversampling</a:t>
            </a:r>
          </a:p>
        </p:txBody>
      </p:sp>
    </p:spTree>
    <p:extLst>
      <p:ext uri="{BB962C8B-B14F-4D97-AF65-F5344CB8AC3E}">
        <p14:creationId xmlns:p14="http://schemas.microsoft.com/office/powerpoint/2010/main" val="50401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E782EF2-8AC6-42FF-9C61-320924DBBD7D}"/>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7</a:t>
            </a:fld>
            <a:endParaRPr lang="en-US" noProof="0"/>
          </a:p>
        </p:txBody>
      </p:sp>
      <p:pic>
        <p:nvPicPr>
          <p:cNvPr id="7" name="Picture 6">
            <a:extLst>
              <a:ext uri="{FF2B5EF4-FFF2-40B4-BE49-F238E27FC236}">
                <a16:creationId xmlns:a16="http://schemas.microsoft.com/office/drawing/2014/main" id="{128A4C13-C020-6A16-CD5A-24FE93D238EC}"/>
              </a:ext>
            </a:extLst>
          </p:cNvPr>
          <p:cNvPicPr>
            <a:picLocks noChangeAspect="1"/>
          </p:cNvPicPr>
          <p:nvPr/>
        </p:nvPicPr>
        <p:blipFill>
          <a:blip r:embed="rId2"/>
          <a:stretch>
            <a:fillRect/>
          </a:stretch>
        </p:blipFill>
        <p:spPr>
          <a:xfrm>
            <a:off x="7569263" y="6677999"/>
            <a:ext cx="4023709" cy="143999"/>
          </a:xfrm>
          <a:prstGeom prst="rect">
            <a:avLst/>
          </a:prstGeom>
        </p:spPr>
      </p:pic>
      <p:sp>
        <p:nvSpPr>
          <p:cNvPr id="9" name="TextBox 8">
            <a:extLst>
              <a:ext uri="{FF2B5EF4-FFF2-40B4-BE49-F238E27FC236}">
                <a16:creationId xmlns:a16="http://schemas.microsoft.com/office/drawing/2014/main" id="{8EBCCCCD-6D54-EE82-E6B9-1817AA23769F}"/>
              </a:ext>
            </a:extLst>
          </p:cNvPr>
          <p:cNvSpPr txBox="1"/>
          <p:nvPr/>
        </p:nvSpPr>
        <p:spPr>
          <a:xfrm>
            <a:off x="1122195" y="1032721"/>
            <a:ext cx="10182299" cy="1877437"/>
          </a:xfrm>
          <a:prstGeom prst="rect">
            <a:avLst/>
          </a:prstGeom>
          <a:noFill/>
        </p:spPr>
        <p:txBody>
          <a:bodyPr wrap="square" rtlCol="0">
            <a:spAutoFit/>
          </a:bodyPr>
          <a:lstStyle/>
          <a:p>
            <a:endParaRPr lang="en-IN" dirty="0"/>
          </a:p>
          <a:p>
            <a:pPr marL="285750" indent="-285750">
              <a:buFont typeface="Wingdings" panose="05000000000000000000" pitchFamily="2" charset="2"/>
              <a:buChar char="q"/>
            </a:pPr>
            <a:r>
              <a:rPr lang="en-IN" sz="1400" dirty="0"/>
              <a:t>Started building up with the basic models, as we have many outliers the basic models will not perform good.</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dirty="0"/>
              <a:t>So going with the tree based are ensemble models the model performed better when compared with the base models.</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dirty="0"/>
              <a:t>Performance of Decision Tree is better than all other models, so we will be going with it.</a:t>
            </a:r>
          </a:p>
        </p:txBody>
      </p:sp>
      <p:sp>
        <p:nvSpPr>
          <p:cNvPr id="10" name="TextBox 9">
            <a:extLst>
              <a:ext uri="{FF2B5EF4-FFF2-40B4-BE49-F238E27FC236}">
                <a16:creationId xmlns:a16="http://schemas.microsoft.com/office/drawing/2014/main" id="{902A3D7B-907B-1A37-D31C-77EE217A062C}"/>
              </a:ext>
            </a:extLst>
          </p:cNvPr>
          <p:cNvSpPr txBox="1"/>
          <p:nvPr/>
        </p:nvSpPr>
        <p:spPr>
          <a:xfrm>
            <a:off x="788894" y="663389"/>
            <a:ext cx="3173506" cy="369332"/>
          </a:xfrm>
          <a:prstGeom prst="rect">
            <a:avLst/>
          </a:prstGeom>
          <a:noFill/>
        </p:spPr>
        <p:txBody>
          <a:bodyPr wrap="square" rtlCol="0">
            <a:spAutoFit/>
          </a:bodyPr>
          <a:lstStyle/>
          <a:p>
            <a:r>
              <a:rPr lang="en-IN" dirty="0"/>
              <a:t>Model Selection</a:t>
            </a:r>
          </a:p>
        </p:txBody>
      </p:sp>
      <p:graphicFrame>
        <p:nvGraphicFramePr>
          <p:cNvPr id="13" name="Table 13">
            <a:extLst>
              <a:ext uri="{FF2B5EF4-FFF2-40B4-BE49-F238E27FC236}">
                <a16:creationId xmlns:a16="http://schemas.microsoft.com/office/drawing/2014/main" id="{E7590EB7-1708-BA93-7252-25DFB0E177AF}"/>
              </a:ext>
            </a:extLst>
          </p:cNvPr>
          <p:cNvGraphicFramePr>
            <a:graphicFrameLocks noGrp="1"/>
          </p:cNvGraphicFramePr>
          <p:nvPr>
            <p:extLst>
              <p:ext uri="{D42A27DB-BD31-4B8C-83A1-F6EECF244321}">
                <p14:modId xmlns:p14="http://schemas.microsoft.com/office/powerpoint/2010/main" val="970193272"/>
              </p:ext>
            </p:extLst>
          </p:nvPr>
        </p:nvGraphicFramePr>
        <p:xfrm>
          <a:off x="3405094" y="3227891"/>
          <a:ext cx="5381811" cy="2966720"/>
        </p:xfrm>
        <a:graphic>
          <a:graphicData uri="http://schemas.openxmlformats.org/drawingml/2006/table">
            <a:tbl>
              <a:tblPr firstRow="1" bandRow="1">
                <a:tableStyleId>{073A0DAA-6AF3-43AB-8588-CEC1D06C72B9}</a:tableStyleId>
              </a:tblPr>
              <a:tblGrid>
                <a:gridCol w="3077882">
                  <a:extLst>
                    <a:ext uri="{9D8B030D-6E8A-4147-A177-3AD203B41FA5}">
                      <a16:colId xmlns:a16="http://schemas.microsoft.com/office/drawing/2014/main" val="3588535931"/>
                    </a:ext>
                  </a:extLst>
                </a:gridCol>
                <a:gridCol w="2303929">
                  <a:extLst>
                    <a:ext uri="{9D8B030D-6E8A-4147-A177-3AD203B41FA5}">
                      <a16:colId xmlns:a16="http://schemas.microsoft.com/office/drawing/2014/main" val="1084319858"/>
                    </a:ext>
                  </a:extLst>
                </a:gridCol>
              </a:tblGrid>
              <a:tr h="370840">
                <a:tc>
                  <a:txBody>
                    <a:bodyPr/>
                    <a:lstStyle/>
                    <a:p>
                      <a:pPr algn="ctr"/>
                      <a:r>
                        <a:rPr lang="en-IN" sz="1600" dirty="0"/>
                        <a:t>Model Name</a:t>
                      </a:r>
                    </a:p>
                  </a:txBody>
                  <a:tcPr/>
                </a:tc>
                <a:tc>
                  <a:txBody>
                    <a:bodyPr/>
                    <a:lstStyle/>
                    <a:p>
                      <a:pPr algn="ctr"/>
                      <a:r>
                        <a:rPr lang="en-IN" sz="1600" dirty="0"/>
                        <a:t>Performance </a:t>
                      </a:r>
                    </a:p>
                  </a:txBody>
                  <a:tcPr/>
                </a:tc>
                <a:extLst>
                  <a:ext uri="{0D108BD9-81ED-4DB2-BD59-A6C34878D82A}">
                    <a16:rowId xmlns:a16="http://schemas.microsoft.com/office/drawing/2014/main" val="1491839931"/>
                  </a:ext>
                </a:extLst>
              </a:tr>
              <a:tr h="370840">
                <a:tc>
                  <a:txBody>
                    <a:bodyPr/>
                    <a:lstStyle/>
                    <a:p>
                      <a:pPr algn="ctr"/>
                      <a:r>
                        <a:rPr lang="en-IN" sz="1600" dirty="0"/>
                        <a:t>Logistic Regression</a:t>
                      </a:r>
                    </a:p>
                  </a:txBody>
                  <a:tcPr/>
                </a:tc>
                <a:tc>
                  <a:txBody>
                    <a:bodyPr/>
                    <a:lstStyle/>
                    <a:p>
                      <a:pPr algn="ctr"/>
                      <a:r>
                        <a:rPr lang="en-IN" sz="1600" dirty="0"/>
                        <a:t>78%</a:t>
                      </a:r>
                    </a:p>
                  </a:txBody>
                  <a:tcPr/>
                </a:tc>
                <a:extLst>
                  <a:ext uri="{0D108BD9-81ED-4DB2-BD59-A6C34878D82A}">
                    <a16:rowId xmlns:a16="http://schemas.microsoft.com/office/drawing/2014/main" val="10884254"/>
                  </a:ext>
                </a:extLst>
              </a:tr>
              <a:tr h="370840">
                <a:tc>
                  <a:txBody>
                    <a:bodyPr/>
                    <a:lstStyle/>
                    <a:p>
                      <a:pPr algn="ctr"/>
                      <a:r>
                        <a:rPr lang="en-IN" sz="1600" dirty="0"/>
                        <a:t>Naïve Bayes</a:t>
                      </a:r>
                    </a:p>
                  </a:txBody>
                  <a:tcPr/>
                </a:tc>
                <a:tc>
                  <a:txBody>
                    <a:bodyPr/>
                    <a:lstStyle/>
                    <a:p>
                      <a:pPr algn="ctr"/>
                      <a:r>
                        <a:rPr lang="en-IN" sz="1600" dirty="0"/>
                        <a:t>78%</a:t>
                      </a:r>
                    </a:p>
                  </a:txBody>
                  <a:tcPr/>
                </a:tc>
                <a:extLst>
                  <a:ext uri="{0D108BD9-81ED-4DB2-BD59-A6C34878D82A}">
                    <a16:rowId xmlns:a16="http://schemas.microsoft.com/office/drawing/2014/main" val="431146285"/>
                  </a:ext>
                </a:extLst>
              </a:tr>
              <a:tr h="370840">
                <a:tc>
                  <a:txBody>
                    <a:bodyPr/>
                    <a:lstStyle/>
                    <a:p>
                      <a:pPr algn="ctr"/>
                      <a:r>
                        <a:rPr lang="en-IN" sz="1600" dirty="0"/>
                        <a:t>Decision Tree</a:t>
                      </a:r>
                    </a:p>
                  </a:txBody>
                  <a:tcPr/>
                </a:tc>
                <a:tc>
                  <a:txBody>
                    <a:bodyPr/>
                    <a:lstStyle/>
                    <a:p>
                      <a:pPr algn="ctr"/>
                      <a:r>
                        <a:rPr lang="en-IN" sz="1600" dirty="0"/>
                        <a:t>94%</a:t>
                      </a:r>
                    </a:p>
                  </a:txBody>
                  <a:tcPr/>
                </a:tc>
                <a:extLst>
                  <a:ext uri="{0D108BD9-81ED-4DB2-BD59-A6C34878D82A}">
                    <a16:rowId xmlns:a16="http://schemas.microsoft.com/office/drawing/2014/main" val="4192534773"/>
                  </a:ext>
                </a:extLst>
              </a:tr>
              <a:tr h="370840">
                <a:tc>
                  <a:txBody>
                    <a:bodyPr/>
                    <a:lstStyle/>
                    <a:p>
                      <a:pPr algn="ctr"/>
                      <a:r>
                        <a:rPr lang="en-IN" sz="1600" dirty="0"/>
                        <a:t>Random Forest</a:t>
                      </a:r>
                    </a:p>
                  </a:txBody>
                  <a:tcPr/>
                </a:tc>
                <a:tc>
                  <a:txBody>
                    <a:bodyPr/>
                    <a:lstStyle/>
                    <a:p>
                      <a:pPr algn="ctr"/>
                      <a:r>
                        <a:rPr lang="en-IN" sz="1600" dirty="0"/>
                        <a:t>94%</a:t>
                      </a:r>
                    </a:p>
                  </a:txBody>
                  <a:tcPr/>
                </a:tc>
                <a:extLst>
                  <a:ext uri="{0D108BD9-81ED-4DB2-BD59-A6C34878D82A}">
                    <a16:rowId xmlns:a16="http://schemas.microsoft.com/office/drawing/2014/main" val="2474422699"/>
                  </a:ext>
                </a:extLst>
              </a:tr>
              <a:tr h="370840">
                <a:tc>
                  <a:txBody>
                    <a:bodyPr/>
                    <a:lstStyle/>
                    <a:p>
                      <a:pPr algn="ctr"/>
                      <a:r>
                        <a:rPr lang="en-IN" sz="1600" dirty="0"/>
                        <a:t>Gradient Boosting</a:t>
                      </a:r>
                    </a:p>
                  </a:txBody>
                  <a:tcPr/>
                </a:tc>
                <a:tc>
                  <a:txBody>
                    <a:bodyPr/>
                    <a:lstStyle/>
                    <a:p>
                      <a:pPr algn="ctr"/>
                      <a:r>
                        <a:rPr lang="en-IN" sz="1600" dirty="0"/>
                        <a:t>80%</a:t>
                      </a:r>
                    </a:p>
                  </a:txBody>
                  <a:tcPr/>
                </a:tc>
                <a:extLst>
                  <a:ext uri="{0D108BD9-81ED-4DB2-BD59-A6C34878D82A}">
                    <a16:rowId xmlns:a16="http://schemas.microsoft.com/office/drawing/2014/main" val="2804875880"/>
                  </a:ext>
                </a:extLst>
              </a:tr>
              <a:tr h="370840">
                <a:tc>
                  <a:txBody>
                    <a:bodyPr/>
                    <a:lstStyle/>
                    <a:p>
                      <a:pPr algn="ctr"/>
                      <a:r>
                        <a:rPr lang="en-IN" sz="1600" dirty="0"/>
                        <a:t>XG Boost</a:t>
                      </a:r>
                    </a:p>
                  </a:txBody>
                  <a:tcPr/>
                </a:tc>
                <a:tc>
                  <a:txBody>
                    <a:bodyPr/>
                    <a:lstStyle/>
                    <a:p>
                      <a:pPr algn="ctr"/>
                      <a:r>
                        <a:rPr lang="en-IN" sz="1600" dirty="0"/>
                        <a:t>81%</a:t>
                      </a:r>
                    </a:p>
                  </a:txBody>
                  <a:tcPr/>
                </a:tc>
                <a:extLst>
                  <a:ext uri="{0D108BD9-81ED-4DB2-BD59-A6C34878D82A}">
                    <a16:rowId xmlns:a16="http://schemas.microsoft.com/office/drawing/2014/main" val="3851897173"/>
                  </a:ext>
                </a:extLst>
              </a:tr>
              <a:tr h="370840">
                <a:tc>
                  <a:txBody>
                    <a:bodyPr/>
                    <a:lstStyle/>
                    <a:p>
                      <a:pPr algn="ctr"/>
                      <a:r>
                        <a:rPr lang="en-IN" sz="1600" dirty="0"/>
                        <a:t>Cat Boost</a:t>
                      </a:r>
                    </a:p>
                  </a:txBody>
                  <a:tcPr/>
                </a:tc>
                <a:tc>
                  <a:txBody>
                    <a:bodyPr/>
                    <a:lstStyle/>
                    <a:p>
                      <a:pPr algn="ctr"/>
                      <a:r>
                        <a:rPr lang="en-IN" sz="1600" dirty="0"/>
                        <a:t>82%</a:t>
                      </a:r>
                    </a:p>
                  </a:txBody>
                  <a:tcPr/>
                </a:tc>
                <a:extLst>
                  <a:ext uri="{0D108BD9-81ED-4DB2-BD59-A6C34878D82A}">
                    <a16:rowId xmlns:a16="http://schemas.microsoft.com/office/drawing/2014/main" val="4065037261"/>
                  </a:ext>
                </a:extLst>
              </a:tr>
            </a:tbl>
          </a:graphicData>
        </a:graphic>
      </p:graphicFrame>
    </p:spTree>
    <p:extLst>
      <p:ext uri="{BB962C8B-B14F-4D97-AF65-F5344CB8AC3E}">
        <p14:creationId xmlns:p14="http://schemas.microsoft.com/office/powerpoint/2010/main" val="111742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AC1AE4FF-1BAE-DB2F-920D-B81FFDEC65CD}"/>
              </a:ext>
            </a:extLst>
          </p:cNvPr>
          <p:cNvSpPr>
            <a:spLocks noGrp="1"/>
          </p:cNvSpPr>
          <p:nvPr>
            <p:ph type="sldNum" sz="quarter" idx="11"/>
          </p:nvPr>
        </p:nvSpPr>
        <p:spPr>
          <a:xfrm>
            <a:off x="11594400" y="6661670"/>
            <a:ext cx="597600" cy="160330"/>
          </a:xfrm>
        </p:spPr>
        <p:txBody>
          <a:bodyPr/>
          <a:lstStyle/>
          <a:p>
            <a:fld id="{058DB212-BFA2-403F-85EF-DFD3FF6D973A}" type="slidenum">
              <a:rPr lang="en-US" noProof="0" smtClean="0"/>
              <a:pPr/>
              <a:t>8</a:t>
            </a:fld>
            <a:endParaRPr lang="en-US" noProof="0"/>
          </a:p>
        </p:txBody>
      </p:sp>
      <p:pic>
        <p:nvPicPr>
          <p:cNvPr id="12" name="Picture 11">
            <a:extLst>
              <a:ext uri="{FF2B5EF4-FFF2-40B4-BE49-F238E27FC236}">
                <a16:creationId xmlns:a16="http://schemas.microsoft.com/office/drawing/2014/main" id="{574C23F1-BFAA-3D74-3648-7764B6258C2E}"/>
              </a:ext>
            </a:extLst>
          </p:cNvPr>
          <p:cNvPicPr>
            <a:picLocks noChangeAspect="1"/>
          </p:cNvPicPr>
          <p:nvPr/>
        </p:nvPicPr>
        <p:blipFill>
          <a:blip r:embed="rId2"/>
          <a:stretch>
            <a:fillRect/>
          </a:stretch>
        </p:blipFill>
        <p:spPr>
          <a:xfrm>
            <a:off x="0" y="0"/>
            <a:ext cx="12192000" cy="6822000"/>
          </a:xfrm>
          <a:prstGeom prst="rect">
            <a:avLst/>
          </a:prstGeom>
        </p:spPr>
      </p:pic>
      <p:sp>
        <p:nvSpPr>
          <p:cNvPr id="13" name="TextBox 12">
            <a:extLst>
              <a:ext uri="{FF2B5EF4-FFF2-40B4-BE49-F238E27FC236}">
                <a16:creationId xmlns:a16="http://schemas.microsoft.com/office/drawing/2014/main" id="{8A880CAC-A129-CF8F-1F81-B63DFFD55EEB}"/>
              </a:ext>
            </a:extLst>
          </p:cNvPr>
          <p:cNvSpPr txBox="1"/>
          <p:nvPr/>
        </p:nvSpPr>
        <p:spPr>
          <a:xfrm>
            <a:off x="7461671" y="2136338"/>
            <a:ext cx="4132729" cy="3693319"/>
          </a:xfrm>
          <a:prstGeom prst="rect">
            <a:avLst/>
          </a:prstGeom>
          <a:noFill/>
        </p:spPr>
        <p:txBody>
          <a:bodyPr wrap="square" rtlCol="0">
            <a:spAutoFit/>
          </a:bodyPr>
          <a:lstStyle/>
          <a:p>
            <a:pPr marL="342900" indent="-342900">
              <a:buFont typeface="Wingdings" panose="05000000000000000000" pitchFamily="2" charset="2"/>
              <a:buChar char="ü"/>
            </a:pPr>
            <a:r>
              <a:rPr lang="en-IN" dirty="0">
                <a:latin typeface="+mj-lt"/>
              </a:rPr>
              <a:t>This is the website designed for the end user to provide there inputs here.</a:t>
            </a:r>
          </a:p>
          <a:p>
            <a:pPr marL="342900" indent="-342900">
              <a:buFont typeface="Wingdings" panose="05000000000000000000" pitchFamily="2" charset="2"/>
              <a:buChar char="ü"/>
            </a:pPr>
            <a:endParaRPr lang="en-IN" dirty="0">
              <a:latin typeface="+mj-lt"/>
            </a:endParaRPr>
          </a:p>
          <a:p>
            <a:pPr marL="342900" indent="-342900">
              <a:buFont typeface="Wingdings" panose="05000000000000000000" pitchFamily="2" charset="2"/>
              <a:buChar char="ü"/>
            </a:pPr>
            <a:r>
              <a:rPr lang="en-IN" dirty="0">
                <a:latin typeface="+mj-lt"/>
              </a:rPr>
              <a:t>Base upon the inputs the user or the company can get to know that the customer is interested are not.</a:t>
            </a:r>
          </a:p>
          <a:p>
            <a:pPr marL="342900" indent="-342900">
              <a:buFont typeface="Wingdings" panose="05000000000000000000" pitchFamily="2" charset="2"/>
              <a:buChar char="ü"/>
            </a:pPr>
            <a:endParaRPr lang="en-IN" dirty="0">
              <a:latin typeface="+mj-lt"/>
            </a:endParaRPr>
          </a:p>
          <a:p>
            <a:pPr marL="342900" indent="-342900">
              <a:buFont typeface="Wingdings" panose="05000000000000000000" pitchFamily="2" charset="2"/>
              <a:buChar char="ü"/>
            </a:pPr>
            <a:r>
              <a:rPr lang="en-IN" dirty="0">
                <a:latin typeface="+mj-lt"/>
              </a:rPr>
              <a:t>We can see the result near the response text.</a:t>
            </a:r>
          </a:p>
          <a:p>
            <a:pPr marL="342900" indent="-342900">
              <a:buFont typeface="Wingdings" panose="05000000000000000000" pitchFamily="2" charset="2"/>
              <a:buChar char="ü"/>
            </a:pPr>
            <a:endParaRPr lang="en-IN" dirty="0">
              <a:latin typeface="+mj-lt"/>
            </a:endParaRPr>
          </a:p>
          <a:p>
            <a:pPr marL="342900" indent="-342900">
              <a:buFont typeface="Wingdings" panose="05000000000000000000" pitchFamily="2" charset="2"/>
              <a:buChar char="ü"/>
            </a:pPr>
            <a:r>
              <a:rPr lang="en-IN" dirty="0">
                <a:latin typeface="+mj-lt"/>
              </a:rPr>
              <a:t>With this we got to know that we can build a website to the company with CI CD pipeline.</a:t>
            </a:r>
          </a:p>
        </p:txBody>
      </p:sp>
      <p:sp>
        <p:nvSpPr>
          <p:cNvPr id="14" name="Slide Number Placeholder 1">
            <a:extLst>
              <a:ext uri="{FF2B5EF4-FFF2-40B4-BE49-F238E27FC236}">
                <a16:creationId xmlns:a16="http://schemas.microsoft.com/office/drawing/2014/main" id="{B1CD1F1B-A5F3-4C54-936B-EFB5C1EA31D2}"/>
              </a:ext>
            </a:extLst>
          </p:cNvPr>
          <p:cNvSpPr txBox="1">
            <a:spLocks/>
          </p:cNvSpPr>
          <p:nvPr/>
        </p:nvSpPr>
        <p:spPr>
          <a:xfrm>
            <a:off x="11594400" y="6661670"/>
            <a:ext cx="597600" cy="16033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8</a:t>
            </a:fld>
            <a:endParaRPr lang="en-US"/>
          </a:p>
        </p:txBody>
      </p:sp>
    </p:spTree>
    <p:extLst>
      <p:ext uri="{BB962C8B-B14F-4D97-AF65-F5344CB8AC3E}">
        <p14:creationId xmlns:p14="http://schemas.microsoft.com/office/powerpoint/2010/main" val="23793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58D57EB-BDF6-AAAE-8208-0484E8A6AF90}"/>
              </a:ext>
            </a:extLst>
          </p:cNvPr>
          <p:cNvSpPr>
            <a:spLocks noGrp="1"/>
          </p:cNvSpPr>
          <p:nvPr>
            <p:ph type="pic" sz="quarter" idx="14"/>
          </p:nvPr>
        </p:nvSpPr>
        <p:spPr/>
      </p:sp>
      <p:sp>
        <p:nvSpPr>
          <p:cNvPr id="3" name="Title 2">
            <a:extLst>
              <a:ext uri="{FF2B5EF4-FFF2-40B4-BE49-F238E27FC236}">
                <a16:creationId xmlns:a16="http://schemas.microsoft.com/office/drawing/2014/main" id="{7E30812A-B809-EE9E-BD12-C11C6EE1CC69}"/>
              </a:ext>
            </a:extLst>
          </p:cNvPr>
          <p:cNvSpPr>
            <a:spLocks noGrp="1"/>
          </p:cNvSpPr>
          <p:nvPr>
            <p:ph type="ctrTitle"/>
          </p:nvPr>
        </p:nvSpPr>
        <p:spPr/>
        <p:txBody>
          <a:bodyPr/>
          <a:lstStyle/>
          <a:p>
            <a:endParaRPr lang="en-IN"/>
          </a:p>
        </p:txBody>
      </p:sp>
      <p:sp>
        <p:nvSpPr>
          <p:cNvPr id="4" name="Text Placeholder 3">
            <a:extLst>
              <a:ext uri="{FF2B5EF4-FFF2-40B4-BE49-F238E27FC236}">
                <a16:creationId xmlns:a16="http://schemas.microsoft.com/office/drawing/2014/main" id="{0CE2F356-836C-9F2C-2338-819EA225377F}"/>
              </a:ext>
            </a:extLst>
          </p:cNvPr>
          <p:cNvSpPr>
            <a:spLocks noGrp="1"/>
          </p:cNvSpPr>
          <p:nvPr>
            <p:ph type="body" sz="quarter" idx="11"/>
          </p:nvPr>
        </p:nvSpPr>
        <p:spPr/>
        <p:txBody>
          <a:bodyPr/>
          <a:lstStyle/>
          <a:p>
            <a:endParaRPr lang="en-IN"/>
          </a:p>
        </p:txBody>
      </p:sp>
      <p:sp>
        <p:nvSpPr>
          <p:cNvPr id="5" name="Text Placeholder 4">
            <a:extLst>
              <a:ext uri="{FF2B5EF4-FFF2-40B4-BE49-F238E27FC236}">
                <a16:creationId xmlns:a16="http://schemas.microsoft.com/office/drawing/2014/main" id="{266DA8AE-F60B-BB88-2EFB-17C0E799A16D}"/>
              </a:ext>
            </a:extLst>
          </p:cNvPr>
          <p:cNvSpPr>
            <a:spLocks noGrp="1"/>
          </p:cNvSpPr>
          <p:nvPr>
            <p:ph type="body" sz="quarter" idx="12"/>
          </p:nvPr>
        </p:nvSpPr>
        <p:spPr/>
        <p:txBody>
          <a:bodyPr/>
          <a:lstStyle/>
          <a:p>
            <a:endParaRPr lang="en-IN"/>
          </a:p>
        </p:txBody>
      </p:sp>
      <p:pic>
        <p:nvPicPr>
          <p:cNvPr id="6" name="Picture 2">
            <a:extLst>
              <a:ext uri="{FF2B5EF4-FFF2-40B4-BE49-F238E27FC236}">
                <a16:creationId xmlns:a16="http://schemas.microsoft.com/office/drawing/2014/main" id="{21585BBD-ED0B-EE9D-B6AD-D97770A14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572" cy="683401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Envelope icon" title="Icon Presenter Email">
            <a:extLst>
              <a:ext uri="{FF2B5EF4-FFF2-40B4-BE49-F238E27FC236}">
                <a16:creationId xmlns:a16="http://schemas.microsoft.com/office/drawing/2014/main" id="{EBBFCF89-DF8D-3DDB-C3C1-959E59E3DBF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95195" y="3990077"/>
            <a:ext cx="218900" cy="218900"/>
          </a:xfrm>
          <a:prstGeom prst="rect">
            <a:avLst/>
          </a:prstGeom>
        </p:spPr>
      </p:pic>
      <p:sp>
        <p:nvSpPr>
          <p:cNvPr id="8" name="Title 5">
            <a:extLst>
              <a:ext uri="{FF2B5EF4-FFF2-40B4-BE49-F238E27FC236}">
                <a16:creationId xmlns:a16="http://schemas.microsoft.com/office/drawing/2014/main" id="{0363BFAF-490B-23AB-610A-4EF311948027}"/>
              </a:ext>
            </a:extLst>
          </p:cNvPr>
          <p:cNvSpPr txBox="1">
            <a:spLocks/>
          </p:cNvSpPr>
          <p:nvPr/>
        </p:nvSpPr>
        <p:spPr>
          <a:xfrm>
            <a:off x="7300928" y="1881187"/>
            <a:ext cx="3759807" cy="1547813"/>
          </a:xfrm>
          <a:prstGeom prst="rect">
            <a:avLst/>
          </a:prstGeom>
        </p:spPr>
        <p:txBody>
          <a:bodyPr vert="horz" lIns="0" tIns="0" rIns="0" bIns="0" rtlCol="0" anchor="b">
            <a:noAutofit/>
          </a:bodyPr>
          <a:lstStyle>
            <a:lvl1pPr algn="l" defTabSz="914400" rtl="0" eaLnBrk="1" latinLnBrk="0" hangingPunct="1">
              <a:lnSpc>
                <a:spcPts val="4000"/>
              </a:lnSpc>
              <a:spcBef>
                <a:spcPct val="0"/>
              </a:spcBef>
              <a:buNone/>
              <a:defRPr sz="6600" kern="1200" spc="-150">
                <a:solidFill>
                  <a:schemeClr val="bg1"/>
                </a:solidFill>
                <a:latin typeface="+mj-lt"/>
                <a:ea typeface="+mj-ea"/>
                <a:cs typeface="+mj-cs"/>
              </a:defRPr>
            </a:lvl1pPr>
          </a:lstStyle>
          <a:p>
            <a:r>
              <a:rPr lang="en-IN" sz="7000" dirty="0"/>
              <a:t>Thank You</a:t>
            </a:r>
          </a:p>
        </p:txBody>
      </p:sp>
      <p:sp>
        <p:nvSpPr>
          <p:cNvPr id="9" name="Text Placeholder 9">
            <a:extLst>
              <a:ext uri="{FF2B5EF4-FFF2-40B4-BE49-F238E27FC236}">
                <a16:creationId xmlns:a16="http://schemas.microsoft.com/office/drawing/2014/main" id="{A0E79353-36ED-B0A1-98F6-AFE85317A833}"/>
              </a:ext>
            </a:extLst>
          </p:cNvPr>
          <p:cNvSpPr txBox="1">
            <a:spLocks/>
          </p:cNvSpPr>
          <p:nvPr/>
        </p:nvSpPr>
        <p:spPr>
          <a:xfrm>
            <a:off x="7395195" y="3591813"/>
            <a:ext cx="3756943" cy="25200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M Tapasswin</a:t>
            </a:r>
          </a:p>
        </p:txBody>
      </p:sp>
      <p:sp>
        <p:nvSpPr>
          <p:cNvPr id="10" name="Text Placeholder 11">
            <a:extLst>
              <a:ext uri="{FF2B5EF4-FFF2-40B4-BE49-F238E27FC236}">
                <a16:creationId xmlns:a16="http://schemas.microsoft.com/office/drawing/2014/main" id="{0C7FB7E6-00CB-2988-3BAD-118AED8DAF3D}"/>
              </a:ext>
            </a:extLst>
          </p:cNvPr>
          <p:cNvSpPr txBox="1">
            <a:spLocks/>
          </p:cNvSpPr>
          <p:nvPr/>
        </p:nvSpPr>
        <p:spPr>
          <a:xfrm>
            <a:off x="7689324" y="3990077"/>
            <a:ext cx="3462814" cy="25200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hlinkClick r:id="rId5">
                  <a:extLst>
                    <a:ext uri="{A12FA001-AC4F-418D-AE19-62706E023703}">
                      <ahyp:hlinkClr xmlns:ahyp="http://schemas.microsoft.com/office/drawing/2018/hyperlinkcolor" val="tx"/>
                    </a:ext>
                  </a:extLst>
                </a:hlinkClick>
              </a:rPr>
              <a:t>Manchala.tapasswin955@gmail.com</a:t>
            </a:r>
            <a:endParaRPr lang="en-IN" dirty="0"/>
          </a:p>
        </p:txBody>
      </p:sp>
    </p:spTree>
    <p:extLst>
      <p:ext uri="{BB962C8B-B14F-4D97-AF65-F5344CB8AC3E}">
        <p14:creationId xmlns:p14="http://schemas.microsoft.com/office/powerpoint/2010/main" val="958179238"/>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632</TotalTime>
  <Words>615</Words>
  <Application>Microsoft Office PowerPoint</Application>
  <PresentationFormat>Widescreen</PresentationFormat>
  <Paragraphs>165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Lucida Sans Typewriter</vt:lpstr>
      <vt:lpstr>Times New Roman</vt:lpstr>
      <vt:lpstr>Tw Cen MT</vt:lpstr>
      <vt:lpstr>Wingdings</vt:lpstr>
      <vt:lpstr>Office Theme</vt:lpstr>
      <vt:lpstr>Data Science Project</vt:lpstr>
      <vt:lpstr>Health Insurance Cross Sell Prediction</vt:lpstr>
      <vt:lpstr>Problem Statement</vt:lpstr>
      <vt:lpstr>PowerPoint Presentation</vt:lpstr>
      <vt:lpstr>Approach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Tapasswin Manchala</dc:creator>
  <cp:lastModifiedBy>Tapasswin Manchala</cp:lastModifiedBy>
  <cp:revision>1</cp:revision>
  <dcterms:created xsi:type="dcterms:W3CDTF">2023-03-19T06:46:32Z</dcterms:created>
  <dcterms:modified xsi:type="dcterms:W3CDTF">2023-03-19T17:18:49Z</dcterms:modified>
</cp:coreProperties>
</file>