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sldIdLst>
    <p:sldId id="256" r:id="rId2"/>
    <p:sldId id="257" r:id="rId3"/>
    <p:sldId id="274" r:id="rId4"/>
    <p:sldId id="280" r:id="rId5"/>
    <p:sldId id="258" r:id="rId6"/>
    <p:sldId id="275" r:id="rId7"/>
    <p:sldId id="268" r:id="rId8"/>
    <p:sldId id="263" r:id="rId9"/>
    <p:sldId id="277" r:id="rId10"/>
    <p:sldId id="278" r:id="rId11"/>
    <p:sldId id="271" r:id="rId12"/>
    <p:sldId id="261" r:id="rId13"/>
    <p:sldId id="279" r:id="rId14"/>
    <p:sldId id="284" r:id="rId15"/>
    <p:sldId id="283" r:id="rId16"/>
    <p:sldId id="262" r:id="rId17"/>
    <p:sldId id="282" r:id="rId18"/>
    <p:sldId id="265" r:id="rId19"/>
    <p:sldId id="281"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4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259978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112505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0707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490014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079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92190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304107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1569513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2868714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48C95-0D7C-496B-8ECE-7560A26F736D}"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116476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1472615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648C95-0D7C-496B-8ECE-7560A26F736D}"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29461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648C95-0D7C-496B-8ECE-7560A26F736D}"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358009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648C95-0D7C-496B-8ECE-7560A26F736D}"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413390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48C95-0D7C-496B-8ECE-7560A26F736D}" type="datetimeFigureOut">
              <a:rPr lang="en-IN" smtClean="0"/>
              <a:t>11-12-2023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184301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48C95-0D7C-496B-8ECE-7560A26F736D}"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318832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648C95-0D7C-496B-8ECE-7560A26F736D}"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357049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48C95-0D7C-496B-8ECE-7560A26F736D}"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9FA0B-842F-438E-B769-094466C11693}" type="slidenum">
              <a:rPr lang="en-IN" smtClean="0"/>
              <a:t>‹#›</a:t>
            </a:fld>
            <a:endParaRPr lang="en-IN"/>
          </a:p>
        </p:txBody>
      </p:sp>
    </p:spTree>
    <p:extLst>
      <p:ext uri="{BB962C8B-B14F-4D97-AF65-F5344CB8AC3E}">
        <p14:creationId xmlns:p14="http://schemas.microsoft.com/office/powerpoint/2010/main" val="847955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648C95-0D7C-496B-8ECE-7560A26F736D}" type="datetimeFigureOut">
              <a:rPr lang="en-IN" smtClean="0"/>
              <a:t>11-12-2023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09FA0B-842F-438E-B769-094466C11693}" type="slidenum">
              <a:rPr lang="en-IN" smtClean="0"/>
              <a:t>‹#›</a:t>
            </a:fld>
            <a:endParaRPr lang="en-IN"/>
          </a:p>
        </p:txBody>
      </p:sp>
    </p:spTree>
    <p:extLst>
      <p:ext uri="{BB962C8B-B14F-4D97-AF65-F5344CB8AC3E}">
        <p14:creationId xmlns:p14="http://schemas.microsoft.com/office/powerpoint/2010/main" val="670015047"/>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 id="214748395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27B5-B6E2-846A-67D8-2442FA3B4CFF}"/>
              </a:ext>
            </a:extLst>
          </p:cNvPr>
          <p:cNvSpPr>
            <a:spLocks noGrp="1"/>
          </p:cNvSpPr>
          <p:nvPr>
            <p:ph type="title"/>
          </p:nvPr>
        </p:nvSpPr>
        <p:spPr/>
        <p:txBody>
          <a:bodyPr>
            <a:normAutofit fontScale="90000"/>
          </a:bodyPr>
          <a:lstStyle/>
          <a:p>
            <a:r>
              <a:rPr lang="en-US" dirty="0"/>
              <a:t>SIGN LANGUAGE RECOGNITION USING PYTHON</a:t>
            </a:r>
            <a:br>
              <a:rPr lang="en-US" dirty="0"/>
            </a:br>
            <a:endParaRPr lang="en-IN" dirty="0"/>
          </a:p>
        </p:txBody>
      </p:sp>
      <p:sp>
        <p:nvSpPr>
          <p:cNvPr id="3" name="Subtitle 2">
            <a:extLst>
              <a:ext uri="{FF2B5EF4-FFF2-40B4-BE49-F238E27FC236}">
                <a16:creationId xmlns:a16="http://schemas.microsoft.com/office/drawing/2014/main" id="{4AC905FF-8085-2ADA-E829-5CB9D31B6530}"/>
              </a:ext>
            </a:extLst>
          </p:cNvPr>
          <p:cNvSpPr>
            <a:spLocks noGrp="1"/>
          </p:cNvSpPr>
          <p:nvPr>
            <p:ph sz="quarter" idx="13"/>
          </p:nvPr>
        </p:nvSpPr>
        <p:spPr>
          <a:xfrm>
            <a:off x="913774" y="3777403"/>
            <a:ext cx="10363826" cy="2013796"/>
          </a:xfrm>
        </p:spPr>
        <p:txBody>
          <a:bodyPr>
            <a:normAutofit fontScale="92500" lnSpcReduction="20000"/>
          </a:bodyPr>
          <a:lstStyle/>
          <a:p>
            <a:r>
              <a:rPr lang="en-US" dirty="0"/>
              <a:t>NAME: TAPASWINI HALDAR, SELINA NAYAK, STUTI PATTNAIK</a:t>
            </a:r>
          </a:p>
          <a:p>
            <a:r>
              <a:rPr lang="en-US" dirty="0"/>
              <a:t>REDG NO: 2112100041, 2001106516,2001106520</a:t>
            </a:r>
          </a:p>
          <a:p>
            <a:r>
              <a:rPr lang="en-US" dirty="0"/>
              <a:t>BRANCH: INFORMATION TECHNOLOGY</a:t>
            </a:r>
          </a:p>
          <a:p>
            <a:r>
              <a:rPr lang="en-US" dirty="0"/>
              <a:t>SEMESTER: 7</a:t>
            </a:r>
          </a:p>
          <a:p>
            <a:r>
              <a:rPr lang="en-US" dirty="0"/>
              <a:t>GROUP : 17</a:t>
            </a:r>
          </a:p>
          <a:p>
            <a:r>
              <a:rPr lang="en-US" dirty="0"/>
              <a:t>Guided by : MR. DEBI PRASAD MISHRA</a:t>
            </a:r>
          </a:p>
          <a:p>
            <a:endParaRPr lang="en-IN" dirty="0"/>
          </a:p>
        </p:txBody>
      </p:sp>
      <p:pic>
        <p:nvPicPr>
          <p:cNvPr id="4" name="Picture 3">
            <a:extLst>
              <a:ext uri="{FF2B5EF4-FFF2-40B4-BE49-F238E27FC236}">
                <a16:creationId xmlns:a16="http://schemas.microsoft.com/office/drawing/2014/main" id="{49219645-BD93-53FE-6577-61352F5729CC}"/>
              </a:ext>
            </a:extLst>
          </p:cNvPr>
          <p:cNvPicPr>
            <a:picLocks noChangeAspect="1"/>
          </p:cNvPicPr>
          <p:nvPr/>
        </p:nvPicPr>
        <p:blipFill>
          <a:blip r:embed="rId2"/>
          <a:stretch>
            <a:fillRect/>
          </a:stretch>
        </p:blipFill>
        <p:spPr>
          <a:xfrm>
            <a:off x="4610100" y="1416605"/>
            <a:ext cx="2676263" cy="2228849"/>
          </a:xfrm>
          <a:prstGeom prst="rect">
            <a:avLst/>
          </a:prstGeom>
        </p:spPr>
      </p:pic>
    </p:spTree>
    <p:extLst>
      <p:ext uri="{BB962C8B-B14F-4D97-AF65-F5344CB8AC3E}">
        <p14:creationId xmlns:p14="http://schemas.microsoft.com/office/powerpoint/2010/main" val="15898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A1F-4F63-2D97-E0C9-52BB5579C402}"/>
              </a:ext>
            </a:extLst>
          </p:cNvPr>
          <p:cNvSpPr>
            <a:spLocks noGrp="1"/>
          </p:cNvSpPr>
          <p:nvPr>
            <p:ph type="title"/>
          </p:nvPr>
        </p:nvSpPr>
        <p:spPr>
          <a:xfrm>
            <a:off x="618500" y="1642"/>
            <a:ext cx="10364451" cy="1596177"/>
          </a:xfrm>
        </p:spPr>
        <p:txBody>
          <a:bodyPr/>
          <a:lstStyle/>
          <a:p>
            <a:r>
              <a:rPr lang="en-US" dirty="0"/>
              <a:t>RESULTS</a:t>
            </a:r>
            <a:br>
              <a:rPr lang="en-US" dirty="0"/>
            </a:br>
            <a:endParaRPr lang="en-IN" dirty="0"/>
          </a:p>
        </p:txBody>
      </p:sp>
      <p:pic>
        <p:nvPicPr>
          <p:cNvPr id="5" name="Content Placeholder 4">
            <a:extLst>
              <a:ext uri="{FF2B5EF4-FFF2-40B4-BE49-F238E27FC236}">
                <a16:creationId xmlns:a16="http://schemas.microsoft.com/office/drawing/2014/main" id="{530F5697-6ED9-47AF-8867-333A538915E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181600" y="992314"/>
            <a:ext cx="5053012" cy="4413286"/>
          </a:xfrm>
        </p:spPr>
      </p:pic>
      <p:pic>
        <p:nvPicPr>
          <p:cNvPr id="7" name="Picture 6">
            <a:extLst>
              <a:ext uri="{FF2B5EF4-FFF2-40B4-BE49-F238E27FC236}">
                <a16:creationId xmlns:a16="http://schemas.microsoft.com/office/drawing/2014/main" id="{7B98D448-0140-28A2-817F-853036A3E983}"/>
              </a:ext>
            </a:extLst>
          </p:cNvPr>
          <p:cNvPicPr>
            <a:picLocks noChangeAspect="1"/>
          </p:cNvPicPr>
          <p:nvPr/>
        </p:nvPicPr>
        <p:blipFill>
          <a:blip r:embed="rId3"/>
          <a:stretch>
            <a:fillRect/>
          </a:stretch>
        </p:blipFill>
        <p:spPr>
          <a:xfrm>
            <a:off x="184215" y="925639"/>
            <a:ext cx="4723828" cy="4479961"/>
          </a:xfrm>
          <a:prstGeom prst="rect">
            <a:avLst/>
          </a:prstGeom>
        </p:spPr>
      </p:pic>
    </p:spTree>
    <p:extLst>
      <p:ext uri="{BB962C8B-B14F-4D97-AF65-F5344CB8AC3E}">
        <p14:creationId xmlns:p14="http://schemas.microsoft.com/office/powerpoint/2010/main" val="55003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1834-356E-132A-8B14-D5F5BCE2E7BC}"/>
              </a:ext>
            </a:extLst>
          </p:cNvPr>
          <p:cNvSpPr>
            <a:spLocks noGrp="1"/>
          </p:cNvSpPr>
          <p:nvPr>
            <p:ph type="title"/>
          </p:nvPr>
        </p:nvSpPr>
        <p:spPr>
          <a:xfrm>
            <a:off x="494675" y="142268"/>
            <a:ext cx="10364451" cy="1029308"/>
          </a:xfrm>
        </p:spPr>
        <p:txBody>
          <a:bodyPr/>
          <a:lstStyle/>
          <a:p>
            <a:r>
              <a:rPr lang="en-US" dirty="0"/>
              <a:t>SEQUENCE DIAGRAM:</a:t>
            </a:r>
            <a:endParaRPr lang="en-IN" dirty="0"/>
          </a:p>
        </p:txBody>
      </p:sp>
      <p:sp>
        <p:nvSpPr>
          <p:cNvPr id="3" name="Content Placeholder 2">
            <a:extLst>
              <a:ext uri="{FF2B5EF4-FFF2-40B4-BE49-F238E27FC236}">
                <a16:creationId xmlns:a16="http://schemas.microsoft.com/office/drawing/2014/main" id="{FEA11C2F-CDD1-ADB7-1382-D217CD5BC9F3}"/>
              </a:ext>
            </a:extLst>
          </p:cNvPr>
          <p:cNvSpPr>
            <a:spLocks noGrp="1"/>
          </p:cNvSpPr>
          <p:nvPr>
            <p:ph sz="quarter" idx="13"/>
          </p:nvPr>
        </p:nvSpPr>
        <p:spPr>
          <a:xfrm>
            <a:off x="808999" y="1100268"/>
            <a:ext cx="9020175" cy="1029308"/>
          </a:xfrm>
        </p:spPr>
        <p:txBody>
          <a:bodyPr/>
          <a:lstStyle/>
          <a:p>
            <a:r>
              <a:rPr lang="en-US" cap="none" dirty="0"/>
              <a:t>A sequence diagram in unified modeling language (UML) is a kind of interaction diagram that shows how processes operate with one another and in what order. </a:t>
            </a:r>
          </a:p>
          <a:p>
            <a:endParaRPr lang="en-IN" cap="none" dirty="0"/>
          </a:p>
        </p:txBody>
      </p:sp>
      <p:pic>
        <p:nvPicPr>
          <p:cNvPr id="4" name="Picture 3">
            <a:extLst>
              <a:ext uri="{FF2B5EF4-FFF2-40B4-BE49-F238E27FC236}">
                <a16:creationId xmlns:a16="http://schemas.microsoft.com/office/drawing/2014/main" id="{9D0A40D5-C337-5F21-FF0D-41FD9D5F0F82}"/>
              </a:ext>
            </a:extLst>
          </p:cNvPr>
          <p:cNvPicPr>
            <a:picLocks noChangeAspect="1"/>
          </p:cNvPicPr>
          <p:nvPr/>
        </p:nvPicPr>
        <p:blipFill>
          <a:blip r:embed="rId2"/>
          <a:stretch>
            <a:fillRect/>
          </a:stretch>
        </p:blipFill>
        <p:spPr>
          <a:xfrm>
            <a:off x="494675" y="1960626"/>
            <a:ext cx="9334499" cy="4095750"/>
          </a:xfrm>
          <a:prstGeom prst="rect">
            <a:avLst/>
          </a:prstGeom>
        </p:spPr>
      </p:pic>
    </p:spTree>
    <p:extLst>
      <p:ext uri="{BB962C8B-B14F-4D97-AF65-F5344CB8AC3E}">
        <p14:creationId xmlns:p14="http://schemas.microsoft.com/office/powerpoint/2010/main" val="233674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46A4-D770-A95A-620B-899094387C48}"/>
              </a:ext>
            </a:extLst>
          </p:cNvPr>
          <p:cNvSpPr>
            <a:spLocks noGrp="1"/>
          </p:cNvSpPr>
          <p:nvPr>
            <p:ph type="title"/>
          </p:nvPr>
        </p:nvSpPr>
        <p:spPr>
          <a:xfrm>
            <a:off x="677334" y="914400"/>
            <a:ext cx="8596668" cy="1016000"/>
          </a:xfrm>
        </p:spPr>
        <p:txBody>
          <a:bodyPr>
            <a:noAutofit/>
          </a:bodyPr>
          <a:lstStyle/>
          <a:p>
            <a:r>
              <a:rPr lang="en-US" sz="3200" dirty="0"/>
              <a:t>MODULES:</a:t>
            </a:r>
            <a:endParaRPr lang="en-IN" sz="3200" dirty="0"/>
          </a:p>
        </p:txBody>
      </p:sp>
      <p:sp>
        <p:nvSpPr>
          <p:cNvPr id="3" name="Content Placeholder 2">
            <a:extLst>
              <a:ext uri="{FF2B5EF4-FFF2-40B4-BE49-F238E27FC236}">
                <a16:creationId xmlns:a16="http://schemas.microsoft.com/office/drawing/2014/main" id="{0B219EB0-F808-892B-DE84-48FA1DF31891}"/>
              </a:ext>
            </a:extLst>
          </p:cNvPr>
          <p:cNvSpPr>
            <a:spLocks noGrp="1"/>
          </p:cNvSpPr>
          <p:nvPr>
            <p:ph sz="quarter" idx="13"/>
          </p:nvPr>
        </p:nvSpPr>
        <p:spPr>
          <a:xfrm>
            <a:off x="913774" y="1930400"/>
            <a:ext cx="10741778" cy="4580128"/>
          </a:xfrm>
        </p:spPr>
        <p:txBody>
          <a:bodyPr>
            <a:noAutofit/>
          </a:bodyPr>
          <a:lstStyle/>
          <a:p>
            <a:r>
              <a:rPr lang="en-US" sz="2400" cap="none" dirty="0"/>
              <a:t>1. Hand detection and tracking</a:t>
            </a:r>
            <a:br>
              <a:rPr lang="en-US" sz="2400" cap="none" dirty="0"/>
            </a:br>
            <a:r>
              <a:rPr lang="en-US" sz="2400" cap="none" dirty="0"/>
              <a:t>2. Feature extraction</a:t>
            </a:r>
            <a:br>
              <a:rPr lang="en-US" sz="2400" cap="none" dirty="0"/>
            </a:br>
            <a:r>
              <a:rPr lang="en-US" sz="2400" cap="none" dirty="0"/>
              <a:t>3. Machine learning classification</a:t>
            </a:r>
            <a:br>
              <a:rPr lang="en-US" sz="2400" cap="none" dirty="0"/>
            </a:br>
            <a:r>
              <a:rPr lang="en-US" sz="2400" cap="none" dirty="0"/>
              <a:t>4. Real-time interpretation</a:t>
            </a:r>
            <a:br>
              <a:rPr lang="en-US" sz="2400" cap="none" dirty="0"/>
            </a:br>
            <a:r>
              <a:rPr lang="en-US" sz="2400" cap="none" dirty="0"/>
              <a:t>5. User interface</a:t>
            </a:r>
            <a:br>
              <a:rPr lang="en-US" sz="2400" dirty="0"/>
            </a:br>
            <a:endParaRPr lang="en-IN" sz="2400" dirty="0"/>
          </a:p>
        </p:txBody>
      </p:sp>
    </p:spTree>
    <p:extLst>
      <p:ext uri="{BB962C8B-B14F-4D97-AF65-F5344CB8AC3E}">
        <p14:creationId xmlns:p14="http://schemas.microsoft.com/office/powerpoint/2010/main" val="96757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C4FB9-E761-5F45-5FD6-A3E54EBDC6C6}"/>
              </a:ext>
            </a:extLst>
          </p:cNvPr>
          <p:cNvSpPr>
            <a:spLocks noGrp="1"/>
          </p:cNvSpPr>
          <p:nvPr>
            <p:ph type="title"/>
          </p:nvPr>
        </p:nvSpPr>
        <p:spPr>
          <a:xfrm>
            <a:off x="677334" y="609600"/>
            <a:ext cx="8596668" cy="950976"/>
          </a:xfrm>
        </p:spPr>
        <p:txBody>
          <a:bodyPr/>
          <a:lstStyle/>
          <a:p>
            <a:r>
              <a:rPr lang="en-US" dirty="0"/>
              <a:t>DATASET COLLECTION:</a:t>
            </a:r>
            <a:endParaRPr lang="en-IN" dirty="0"/>
          </a:p>
        </p:txBody>
      </p:sp>
      <p:sp>
        <p:nvSpPr>
          <p:cNvPr id="3" name="Content Placeholder 2">
            <a:extLst>
              <a:ext uri="{FF2B5EF4-FFF2-40B4-BE49-F238E27FC236}">
                <a16:creationId xmlns:a16="http://schemas.microsoft.com/office/drawing/2014/main" id="{1B48DBDA-6640-6E32-6B8F-8E41685A84C2}"/>
              </a:ext>
            </a:extLst>
          </p:cNvPr>
          <p:cNvSpPr>
            <a:spLocks noGrp="1"/>
          </p:cNvSpPr>
          <p:nvPr>
            <p:ph sz="quarter" idx="13"/>
          </p:nvPr>
        </p:nvSpPr>
        <p:spPr>
          <a:xfrm>
            <a:off x="536448" y="1304544"/>
            <a:ext cx="10741152" cy="4486655"/>
          </a:xfrm>
        </p:spPr>
        <p:txBody>
          <a:bodyPr>
            <a:normAutofit/>
          </a:bodyPr>
          <a:lstStyle/>
          <a:p>
            <a:pPr marL="443230" indent="0" algn="just">
              <a:spcBef>
                <a:spcPts val="50"/>
              </a:spcBef>
              <a:spcAft>
                <a:spcPts val="0"/>
              </a:spcAft>
              <a:buNone/>
            </a:pPr>
            <a:r>
              <a:rPr lang="en-US" sz="1800" cap="none" dirty="0" err="1">
                <a:effectLst/>
                <a:latin typeface="Times New Roman" panose="02020603050405020304" pitchFamily="18" charset="0"/>
                <a:ea typeface="Times New Roman" panose="02020603050405020304" pitchFamily="18" charset="0"/>
              </a:rPr>
              <a:t>Datset</a:t>
            </a:r>
            <a:r>
              <a:rPr lang="en-US" sz="1800" cap="none" dirty="0">
                <a:latin typeface="Times New Roman" panose="02020603050405020304" pitchFamily="18" charset="0"/>
                <a:ea typeface="Times New Roman" panose="02020603050405020304" pitchFamily="18" charset="0"/>
              </a:rPr>
              <a:t> is downloaded from </a:t>
            </a:r>
            <a:r>
              <a:rPr lang="en-US" sz="1800" cap="none" dirty="0" err="1">
                <a:latin typeface="Times New Roman" panose="02020603050405020304" pitchFamily="18" charset="0"/>
                <a:ea typeface="Times New Roman" panose="02020603050405020304" pitchFamily="18" charset="0"/>
              </a:rPr>
              <a:t>kaggle</a:t>
            </a:r>
            <a:r>
              <a:rPr lang="en-US" sz="1800" cap="none" dirty="0">
                <a:latin typeface="Times New Roman" panose="02020603050405020304" pitchFamily="18" charset="0"/>
                <a:ea typeface="Times New Roman" panose="02020603050405020304" pitchFamily="18" charset="0"/>
              </a:rPr>
              <a:t>.(Sign language </a:t>
            </a:r>
            <a:r>
              <a:rPr lang="en-US" sz="1800" cap="none" dirty="0" err="1">
                <a:latin typeface="Times New Roman" panose="02020603050405020304" pitchFamily="18" charset="0"/>
                <a:ea typeface="Times New Roman" panose="02020603050405020304" pitchFamily="18" charset="0"/>
              </a:rPr>
              <a:t>mnist</a:t>
            </a:r>
            <a:r>
              <a:rPr lang="en-US" sz="1800" cap="none" dirty="0">
                <a:latin typeface="Times New Roman" panose="02020603050405020304" pitchFamily="18" charset="0"/>
                <a:ea typeface="Times New Roman" panose="02020603050405020304" pitchFamily="18" charset="0"/>
              </a:rPr>
              <a:t>)</a:t>
            </a:r>
            <a:r>
              <a:rPr lang="en-US" sz="1800" cap="none" dirty="0">
                <a:effectLst/>
                <a:latin typeface="Times New Roman" panose="02020603050405020304" pitchFamily="18" charset="0"/>
                <a:ea typeface="Times New Roman" panose="02020603050405020304" pitchFamily="18" charset="0"/>
              </a:rPr>
              <a:t> </a:t>
            </a:r>
          </a:p>
          <a:p>
            <a:pPr marL="443230" indent="0" algn="just">
              <a:spcBef>
                <a:spcPts val="50"/>
              </a:spcBef>
              <a:spcAft>
                <a:spcPts val="0"/>
              </a:spcAft>
              <a:buNone/>
            </a:pPr>
            <a:endParaRPr lang="en-IN" sz="1800" cap="none"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4EBE3FE-312A-17EB-7D84-5417C75CA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9" y="1809749"/>
            <a:ext cx="9826752" cy="4676393"/>
          </a:xfrm>
          <a:prstGeom prst="rect">
            <a:avLst/>
          </a:prstGeom>
        </p:spPr>
      </p:pic>
    </p:spTree>
    <p:extLst>
      <p:ext uri="{BB962C8B-B14F-4D97-AF65-F5344CB8AC3E}">
        <p14:creationId xmlns:p14="http://schemas.microsoft.com/office/powerpoint/2010/main" val="664895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1540-86F0-32AB-52BB-B2B1D86E00B1}"/>
              </a:ext>
            </a:extLst>
          </p:cNvPr>
          <p:cNvSpPr>
            <a:spLocks noGrp="1"/>
          </p:cNvSpPr>
          <p:nvPr>
            <p:ph type="title"/>
          </p:nvPr>
        </p:nvSpPr>
        <p:spPr/>
        <p:txBody>
          <a:bodyPr/>
          <a:lstStyle/>
          <a:p>
            <a:r>
              <a:rPr lang="en-US" dirty="0"/>
              <a:t>DATA PREPROCESSING</a:t>
            </a:r>
            <a:endParaRPr lang="en-IN" dirty="0"/>
          </a:p>
        </p:txBody>
      </p:sp>
      <p:pic>
        <p:nvPicPr>
          <p:cNvPr id="15" name="Content Placeholder 14">
            <a:extLst>
              <a:ext uri="{FF2B5EF4-FFF2-40B4-BE49-F238E27FC236}">
                <a16:creationId xmlns:a16="http://schemas.microsoft.com/office/drawing/2014/main" id="{D3A1C533-6073-5971-1BAC-C414346B015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0954" y="1392561"/>
            <a:ext cx="9566486" cy="5105775"/>
          </a:xfrm>
        </p:spPr>
      </p:pic>
    </p:spTree>
    <p:extLst>
      <p:ext uri="{BB962C8B-B14F-4D97-AF65-F5344CB8AC3E}">
        <p14:creationId xmlns:p14="http://schemas.microsoft.com/office/powerpoint/2010/main" val="40320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74A-FE48-DC20-ED47-0BD8C7AA2941}"/>
              </a:ext>
            </a:extLst>
          </p:cNvPr>
          <p:cNvSpPr>
            <a:spLocks noGrp="1"/>
          </p:cNvSpPr>
          <p:nvPr>
            <p:ph type="title"/>
          </p:nvPr>
        </p:nvSpPr>
        <p:spPr/>
        <p:txBody>
          <a:bodyPr/>
          <a:lstStyle/>
          <a:p>
            <a:r>
              <a:rPr lang="en-US" dirty="0"/>
              <a:t>Training dataset</a:t>
            </a:r>
            <a:endParaRPr lang="en-IN" dirty="0"/>
          </a:p>
        </p:txBody>
      </p:sp>
      <p:pic>
        <p:nvPicPr>
          <p:cNvPr id="5" name="Content Placeholder 4">
            <a:extLst>
              <a:ext uri="{FF2B5EF4-FFF2-40B4-BE49-F238E27FC236}">
                <a16:creationId xmlns:a16="http://schemas.microsoft.com/office/drawing/2014/main" id="{751BDB63-F675-3F7B-A481-2056F18E6DE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0139" y="1503364"/>
            <a:ext cx="10744410" cy="4836476"/>
          </a:xfrm>
        </p:spPr>
      </p:pic>
    </p:spTree>
    <p:extLst>
      <p:ext uri="{BB962C8B-B14F-4D97-AF65-F5344CB8AC3E}">
        <p14:creationId xmlns:p14="http://schemas.microsoft.com/office/powerpoint/2010/main" val="3732424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E9A5-2E3F-BD63-6A12-2A03518945E6}"/>
              </a:ext>
            </a:extLst>
          </p:cNvPr>
          <p:cNvSpPr>
            <a:spLocks noGrp="1"/>
          </p:cNvSpPr>
          <p:nvPr>
            <p:ph type="title"/>
          </p:nvPr>
        </p:nvSpPr>
        <p:spPr/>
        <p:txBody>
          <a:bodyPr/>
          <a:lstStyle/>
          <a:p>
            <a:r>
              <a:rPr lang="en-US" dirty="0"/>
              <a:t>ALGORITHM:</a:t>
            </a:r>
            <a:endParaRPr lang="en-IN" dirty="0"/>
          </a:p>
        </p:txBody>
      </p:sp>
      <p:sp>
        <p:nvSpPr>
          <p:cNvPr id="4" name="Content Placeholder 3">
            <a:extLst>
              <a:ext uri="{FF2B5EF4-FFF2-40B4-BE49-F238E27FC236}">
                <a16:creationId xmlns:a16="http://schemas.microsoft.com/office/drawing/2014/main" id="{5F753797-B6E2-DD44-A7E8-C6A25644AE60}"/>
              </a:ext>
            </a:extLst>
          </p:cNvPr>
          <p:cNvSpPr>
            <a:spLocks noGrp="1"/>
          </p:cNvSpPr>
          <p:nvPr>
            <p:ph sz="quarter" idx="13"/>
          </p:nvPr>
        </p:nvSpPr>
        <p:spPr>
          <a:xfrm>
            <a:off x="512064" y="1414271"/>
            <a:ext cx="4231250" cy="3229036"/>
          </a:xfrm>
        </p:spPr>
        <p:txBody>
          <a:bodyPr/>
          <a:lstStyle/>
          <a:p>
            <a:pPr marL="0" indent="0">
              <a:buNone/>
            </a:pPr>
            <a:r>
              <a:rPr lang="en-US" b="1" dirty="0"/>
              <a:t>CNN Convolutional Neural Network:</a:t>
            </a:r>
          </a:p>
          <a:p>
            <a:r>
              <a:rPr lang="en-US" sz="2400" cap="none" dirty="0"/>
              <a:t>Convolutional neural network consists of multiple layers like the input layer, convolutional layer, pooling layer, and fully connected layers. </a:t>
            </a:r>
          </a:p>
          <a:p>
            <a:endParaRPr lang="en-IN" dirty="0"/>
          </a:p>
        </p:txBody>
      </p:sp>
      <p:pic>
        <p:nvPicPr>
          <p:cNvPr id="7" name="Content Placeholder 6">
            <a:extLst>
              <a:ext uri="{FF2B5EF4-FFF2-40B4-BE49-F238E27FC236}">
                <a16:creationId xmlns:a16="http://schemas.microsoft.com/office/drawing/2014/main" id="{0408599C-CE58-7F83-4576-503F8C3B6093}"/>
              </a:ext>
            </a:extLst>
          </p:cNvPr>
          <p:cNvPicPr>
            <a:picLocks noGrp="1" noChangeAspect="1"/>
          </p:cNvPicPr>
          <p:nvPr>
            <p:ph sz="quarter" idx="14"/>
          </p:nvPr>
        </p:nvPicPr>
        <p:blipFill>
          <a:blip r:embed="rId2"/>
          <a:stretch>
            <a:fillRect/>
          </a:stretch>
        </p:blipFill>
        <p:spPr>
          <a:xfrm>
            <a:off x="4768568" y="1414272"/>
            <a:ext cx="6911368" cy="3974592"/>
          </a:xfrm>
        </p:spPr>
      </p:pic>
    </p:spTree>
    <p:extLst>
      <p:ext uri="{BB962C8B-B14F-4D97-AF65-F5344CB8AC3E}">
        <p14:creationId xmlns:p14="http://schemas.microsoft.com/office/powerpoint/2010/main" val="3846358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5DBD-73EF-A64A-A3A1-A6C5F7ADFAAB}"/>
              </a:ext>
            </a:extLst>
          </p:cNvPr>
          <p:cNvSpPr>
            <a:spLocks noGrp="1"/>
          </p:cNvSpPr>
          <p:nvPr>
            <p:ph type="title"/>
          </p:nvPr>
        </p:nvSpPr>
        <p:spPr/>
        <p:txBody>
          <a:bodyPr/>
          <a:lstStyle/>
          <a:p>
            <a:r>
              <a:rPr lang="en-US" dirty="0"/>
              <a:t>MODEL BUILDING</a:t>
            </a:r>
            <a:endParaRPr lang="en-IN" dirty="0"/>
          </a:p>
        </p:txBody>
      </p:sp>
      <p:pic>
        <p:nvPicPr>
          <p:cNvPr id="5" name="Content Placeholder 4">
            <a:extLst>
              <a:ext uri="{FF2B5EF4-FFF2-40B4-BE49-F238E27FC236}">
                <a16:creationId xmlns:a16="http://schemas.microsoft.com/office/drawing/2014/main" id="{CCFC2D95-4B3F-C088-1315-FE195FBC29F9}"/>
              </a:ext>
            </a:extLst>
          </p:cNvPr>
          <p:cNvPicPr>
            <a:picLocks noGrp="1" noChangeAspect="1"/>
          </p:cNvPicPr>
          <p:nvPr>
            <p:ph sz="quarter" idx="13"/>
          </p:nvPr>
        </p:nvPicPr>
        <p:blipFill>
          <a:blip r:embed="rId2"/>
          <a:stretch>
            <a:fillRect/>
          </a:stretch>
        </p:blipFill>
        <p:spPr>
          <a:xfrm>
            <a:off x="345609" y="1357376"/>
            <a:ext cx="8532593" cy="4799584"/>
          </a:xfrm>
        </p:spPr>
      </p:pic>
    </p:spTree>
    <p:extLst>
      <p:ext uri="{BB962C8B-B14F-4D97-AF65-F5344CB8AC3E}">
        <p14:creationId xmlns:p14="http://schemas.microsoft.com/office/powerpoint/2010/main" val="380553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3BA525-65BE-6CD1-AE59-435D122D36AB}"/>
              </a:ext>
            </a:extLst>
          </p:cNvPr>
          <p:cNvSpPr>
            <a:spLocks noGrp="1"/>
          </p:cNvSpPr>
          <p:nvPr>
            <p:ph type="title"/>
          </p:nvPr>
        </p:nvSpPr>
        <p:spPr/>
        <p:txBody>
          <a:bodyPr/>
          <a:lstStyle/>
          <a:p>
            <a:r>
              <a:rPr lang="en-US" dirty="0"/>
              <a:t>REQUIREMENT SPECIFICATIONS:</a:t>
            </a:r>
            <a:endParaRPr lang="en-IN" dirty="0"/>
          </a:p>
        </p:txBody>
      </p:sp>
      <p:sp>
        <p:nvSpPr>
          <p:cNvPr id="7" name="Content Placeholder 6">
            <a:extLst>
              <a:ext uri="{FF2B5EF4-FFF2-40B4-BE49-F238E27FC236}">
                <a16:creationId xmlns:a16="http://schemas.microsoft.com/office/drawing/2014/main" id="{26FCF009-79E5-E227-40FA-64AE27E48D37}"/>
              </a:ext>
            </a:extLst>
          </p:cNvPr>
          <p:cNvSpPr>
            <a:spLocks noGrp="1"/>
          </p:cNvSpPr>
          <p:nvPr>
            <p:ph sz="quarter" idx="13"/>
          </p:nvPr>
        </p:nvSpPr>
        <p:spPr>
          <a:xfrm>
            <a:off x="913774" y="1695450"/>
            <a:ext cx="10363826" cy="5162550"/>
          </a:xfrm>
        </p:spPr>
        <p:txBody>
          <a:bodyPr>
            <a:normAutofit fontScale="25000" lnSpcReduction="20000"/>
          </a:bodyPr>
          <a:lstStyle/>
          <a:p>
            <a:r>
              <a:rPr lang="en-US" sz="9600" cap="none" dirty="0"/>
              <a:t>Functional requirements:</a:t>
            </a:r>
          </a:p>
          <a:p>
            <a:r>
              <a:rPr lang="en-US" sz="9600" cap="none" dirty="0"/>
              <a:t>Graphical	user	interface	with	the	user.	</a:t>
            </a:r>
          </a:p>
          <a:p>
            <a:r>
              <a:rPr lang="en-US" sz="9600" cap="none"/>
              <a:t>Software requirements : for </a:t>
            </a:r>
            <a:r>
              <a:rPr lang="en-US" sz="9600" cap="none" dirty="0"/>
              <a:t>developing the application the following are the software requirements:</a:t>
            </a:r>
          </a:p>
          <a:p>
            <a:pPr marL="0" indent="0">
              <a:buNone/>
            </a:pPr>
            <a:r>
              <a:rPr lang="en-US" sz="9600" cap="none" dirty="0"/>
              <a:t>1.	Python</a:t>
            </a:r>
          </a:p>
          <a:p>
            <a:r>
              <a:rPr lang="en-US" sz="9600" cap="none" dirty="0"/>
              <a:t>Operating systems supported:</a:t>
            </a:r>
          </a:p>
          <a:p>
            <a:pPr marL="0" indent="0">
              <a:buNone/>
            </a:pPr>
            <a:r>
              <a:rPr lang="en-US" sz="9600" cap="none" dirty="0"/>
              <a:t>1. Windows 10 64 bit OS</a:t>
            </a:r>
          </a:p>
          <a:p>
            <a:r>
              <a:rPr lang="en-US" sz="9600" cap="none" dirty="0"/>
              <a:t>Technologies and languages used to develop:</a:t>
            </a:r>
          </a:p>
          <a:p>
            <a:pPr marL="0" indent="0">
              <a:buNone/>
            </a:pPr>
            <a:r>
              <a:rPr lang="en-US" sz="9600" cap="none" dirty="0"/>
              <a:t>1. Python</a:t>
            </a:r>
          </a:p>
          <a:p>
            <a:r>
              <a:rPr lang="en-US" sz="9600" cap="none" dirty="0"/>
              <a:t>Debugger and emulator:</a:t>
            </a:r>
          </a:p>
          <a:p>
            <a:pPr marL="0" indent="0">
              <a:buNone/>
            </a:pPr>
            <a:r>
              <a:rPr lang="en-US" sz="9600" cap="none" dirty="0"/>
              <a:t>Any browser (particularly chrome)</a:t>
            </a:r>
          </a:p>
          <a:p>
            <a:endParaRPr lang="en-US" sz="8000" dirty="0"/>
          </a:p>
          <a:p>
            <a:endParaRPr lang="en-US" sz="8000" dirty="0"/>
          </a:p>
          <a:p>
            <a:endParaRPr lang="en-US" sz="8000" dirty="0"/>
          </a:p>
          <a:p>
            <a:endParaRPr lang="en-US" dirty="0"/>
          </a:p>
          <a:p>
            <a:endParaRPr lang="en-IN" dirty="0"/>
          </a:p>
        </p:txBody>
      </p:sp>
    </p:spTree>
    <p:extLst>
      <p:ext uri="{BB962C8B-B14F-4D97-AF65-F5344CB8AC3E}">
        <p14:creationId xmlns:p14="http://schemas.microsoft.com/office/powerpoint/2010/main" val="62318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491B-B43A-758F-5F00-410D0084D262}"/>
              </a:ext>
            </a:extLst>
          </p:cNvPr>
          <p:cNvSpPr>
            <a:spLocks noGrp="1"/>
          </p:cNvSpPr>
          <p:nvPr>
            <p:ph type="title"/>
          </p:nvPr>
        </p:nvSpPr>
        <p:spPr/>
        <p:txBody>
          <a:bodyPr/>
          <a:lstStyle/>
          <a:p>
            <a:r>
              <a:rPr lang="en-US" dirty="0"/>
              <a:t>Future work</a:t>
            </a:r>
            <a:endParaRPr lang="en-IN" dirty="0"/>
          </a:p>
        </p:txBody>
      </p:sp>
      <p:sp>
        <p:nvSpPr>
          <p:cNvPr id="7" name="Content Placeholder 6">
            <a:extLst>
              <a:ext uri="{FF2B5EF4-FFF2-40B4-BE49-F238E27FC236}">
                <a16:creationId xmlns:a16="http://schemas.microsoft.com/office/drawing/2014/main" id="{214AE515-3357-7D0D-DA3F-4BB38601B717}"/>
              </a:ext>
            </a:extLst>
          </p:cNvPr>
          <p:cNvSpPr>
            <a:spLocks noGrp="1"/>
          </p:cNvSpPr>
          <p:nvPr>
            <p:ph sz="quarter" idx="13"/>
          </p:nvPr>
        </p:nvSpPr>
        <p:spPr>
          <a:xfrm>
            <a:off x="365134" y="1403924"/>
            <a:ext cx="9327506" cy="4618923"/>
          </a:xfrm>
        </p:spPr>
        <p:txBody>
          <a:bodyPr>
            <a:normAutofit/>
          </a:bodyPr>
          <a:lstStyle/>
          <a:p>
            <a:r>
              <a:rPr lang="en-US" sz="2400" dirty="0" err="1"/>
              <a:t>Optimise</a:t>
            </a:r>
            <a:r>
              <a:rPr lang="en-US" sz="2400" dirty="0"/>
              <a:t> the model for better accuracy and real time performance</a:t>
            </a:r>
          </a:p>
          <a:p>
            <a:r>
              <a:rPr lang="en-US" sz="2400" dirty="0"/>
              <a:t>Combining video and depth data for a more comprehensive understanding of sign language gestures.</a:t>
            </a:r>
          </a:p>
          <a:p>
            <a:r>
              <a:rPr lang="en-US" sz="2400" dirty="0"/>
              <a:t>Augmenting  dataset with variations in lighting conditions, backgrounds, and hand orientations to improve the robustness of your model.</a:t>
            </a:r>
          </a:p>
          <a:p>
            <a:r>
              <a:rPr lang="en-US" sz="2400" dirty="0"/>
              <a:t>Implementing techniques for continuous learning to adapt the model to new signs and variations over time.</a:t>
            </a:r>
            <a:endParaRPr lang="en-IN" sz="2400" dirty="0"/>
          </a:p>
        </p:txBody>
      </p:sp>
    </p:spTree>
    <p:extLst>
      <p:ext uri="{BB962C8B-B14F-4D97-AF65-F5344CB8AC3E}">
        <p14:creationId xmlns:p14="http://schemas.microsoft.com/office/powerpoint/2010/main" val="233843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BD19-8546-3DD8-4BCA-B471DAC5663E}"/>
              </a:ext>
            </a:extLst>
          </p:cNvPr>
          <p:cNvSpPr>
            <a:spLocks noGrp="1"/>
          </p:cNvSpPr>
          <p:nvPr>
            <p:ph type="title"/>
          </p:nvPr>
        </p:nvSpPr>
        <p:spPr>
          <a:xfrm>
            <a:off x="913775" y="209551"/>
            <a:ext cx="10364451" cy="1076324"/>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197998D-3D77-5716-E644-52805CF2751A}"/>
              </a:ext>
            </a:extLst>
          </p:cNvPr>
          <p:cNvSpPr>
            <a:spLocks noGrp="1"/>
          </p:cNvSpPr>
          <p:nvPr>
            <p:ph sz="quarter" idx="13"/>
          </p:nvPr>
        </p:nvSpPr>
        <p:spPr>
          <a:xfrm>
            <a:off x="913774" y="1133475"/>
            <a:ext cx="10363826" cy="5514975"/>
          </a:xfrm>
        </p:spPr>
        <p:txBody>
          <a:bodyPr>
            <a:noAutofit/>
          </a:bodyPr>
          <a:lstStyle/>
          <a:p>
            <a:r>
              <a:rPr lang="en-US" sz="2400" cap="none" dirty="0"/>
              <a:t>Sign languages vary throughout the world. </a:t>
            </a:r>
          </a:p>
          <a:p>
            <a:r>
              <a:rPr lang="en-US" sz="2400" cap="none" dirty="0"/>
              <a:t>There are around 300 different sign languages used across various parts of the world. </a:t>
            </a:r>
          </a:p>
          <a:p>
            <a:r>
              <a:rPr lang="en-US" sz="2400" cap="none" dirty="0"/>
              <a:t>This is because sign languages were developed naturally by people belonging to different ethnic groups. </a:t>
            </a:r>
          </a:p>
          <a:p>
            <a:r>
              <a:rPr lang="en-US" sz="2400" cap="none" dirty="0"/>
              <a:t>This system makes it easy for the specially challenged people to communicate effectively with the rest of the world.</a:t>
            </a:r>
          </a:p>
          <a:p>
            <a:r>
              <a:rPr lang="en-US" sz="2400" cap="none" dirty="0"/>
              <a:t> This could enhance their abilities and make them realize that they can do better in life. The proposed system performs Gesture to Text conversion .</a:t>
            </a:r>
          </a:p>
        </p:txBody>
      </p:sp>
    </p:spTree>
    <p:extLst>
      <p:ext uri="{BB962C8B-B14F-4D97-AF65-F5344CB8AC3E}">
        <p14:creationId xmlns:p14="http://schemas.microsoft.com/office/powerpoint/2010/main" val="694580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DA57-B7C0-F744-46D3-8C7C5D87D39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447CC9C-80C9-7A4E-D83D-5BD946F65E40}"/>
              </a:ext>
            </a:extLst>
          </p:cNvPr>
          <p:cNvSpPr>
            <a:spLocks noGrp="1"/>
          </p:cNvSpPr>
          <p:nvPr>
            <p:ph sz="quarter" idx="13"/>
          </p:nvPr>
        </p:nvSpPr>
        <p:spPr>
          <a:xfrm>
            <a:off x="377326" y="1492568"/>
            <a:ext cx="8896676" cy="4755832"/>
          </a:xfrm>
        </p:spPr>
        <p:txBody>
          <a:bodyPr>
            <a:noAutofit/>
          </a:bodyPr>
          <a:lstStyle/>
          <a:p>
            <a:r>
              <a:rPr lang="en-IN" sz="1600" cap="none" dirty="0"/>
              <a:t>[1] Cheok </a:t>
            </a:r>
            <a:r>
              <a:rPr lang="en-IN" sz="1600" cap="none" dirty="0" err="1"/>
              <a:t>ming</a:t>
            </a:r>
            <a:r>
              <a:rPr lang="en-IN" sz="1600" cap="none" dirty="0"/>
              <a:t> </a:t>
            </a:r>
            <a:r>
              <a:rPr lang="en-IN" sz="1600" cap="none" dirty="0" err="1"/>
              <a:t>jin</a:t>
            </a:r>
            <a:r>
              <a:rPr lang="en-IN" sz="1600" cap="none" dirty="0"/>
              <a:t>, </a:t>
            </a:r>
            <a:r>
              <a:rPr lang="en-IN" sz="1600" cap="none" dirty="0" err="1"/>
              <a:t>zaid</a:t>
            </a:r>
            <a:r>
              <a:rPr lang="en-IN" sz="1600" cap="none" dirty="0"/>
              <a:t> </a:t>
            </a:r>
            <a:r>
              <a:rPr lang="en-IN" sz="1600" cap="none" dirty="0" err="1"/>
              <a:t>omar</a:t>
            </a:r>
            <a:r>
              <a:rPr lang="en-IN" sz="1600" cap="none" dirty="0"/>
              <a:t>, </a:t>
            </a:r>
            <a:r>
              <a:rPr lang="en-IN" sz="1600" cap="none" dirty="0" err="1"/>
              <a:t>mohamed</a:t>
            </a:r>
            <a:r>
              <a:rPr lang="en-IN" sz="1600" cap="none" dirty="0"/>
              <a:t> </a:t>
            </a:r>
            <a:r>
              <a:rPr lang="en-IN" sz="1600" cap="none" dirty="0" err="1"/>
              <a:t>hisham</a:t>
            </a:r>
            <a:r>
              <a:rPr lang="en-IN" sz="1600" cap="none" dirty="0"/>
              <a:t> </a:t>
            </a:r>
            <a:r>
              <a:rPr lang="en-IN" sz="1600" cap="none" dirty="0" err="1"/>
              <a:t>jaward</a:t>
            </a:r>
            <a:r>
              <a:rPr lang="en-IN" sz="1600" cap="none" dirty="0"/>
              <a:t>, ”A mobile application of </a:t>
            </a:r>
            <a:r>
              <a:rPr lang="en-IN" sz="1600" cap="none" dirty="0" err="1"/>
              <a:t>american</a:t>
            </a:r>
            <a:r>
              <a:rPr lang="en-IN" sz="1600" cap="none" dirty="0"/>
              <a:t> Sign language translation via image processing algorithms”, in IEEE region 10 symposium, on </a:t>
            </a:r>
            <a:r>
              <a:rPr lang="en-IN" sz="1600" cap="none" dirty="0" err="1"/>
              <a:t>Ieeeexplore</a:t>
            </a:r>
            <a:r>
              <a:rPr lang="en-IN" sz="1600" cap="none" dirty="0"/>
              <a:t>, 2016. </a:t>
            </a:r>
          </a:p>
          <a:p>
            <a:r>
              <a:rPr lang="en-IN" sz="1600" cap="none" dirty="0"/>
              <a:t>[2] </a:t>
            </a:r>
            <a:r>
              <a:rPr lang="en-IN" sz="1600" cap="none" dirty="0" err="1"/>
              <a:t>mr</a:t>
            </a:r>
            <a:r>
              <a:rPr lang="en-IN" sz="1600" cap="none" dirty="0"/>
              <a:t>. </a:t>
            </a:r>
            <a:r>
              <a:rPr lang="en-IN" sz="1600" cap="none" dirty="0" err="1"/>
              <a:t>Sanket</a:t>
            </a:r>
            <a:r>
              <a:rPr lang="en-IN" sz="1600" cap="none" dirty="0"/>
              <a:t> kadam, </a:t>
            </a:r>
            <a:r>
              <a:rPr lang="en-IN" sz="1600" cap="none" dirty="0" err="1"/>
              <a:t>mr</a:t>
            </a:r>
            <a:r>
              <a:rPr lang="en-IN" sz="1600" cap="none" dirty="0"/>
              <a:t>. Aakash </a:t>
            </a:r>
            <a:r>
              <a:rPr lang="en-IN" sz="1600" cap="none" dirty="0" err="1"/>
              <a:t>ghodkeprof</a:t>
            </a:r>
            <a:r>
              <a:rPr lang="en-IN" sz="1600" cap="none" dirty="0"/>
              <a:t>. Sumitra </a:t>
            </a:r>
            <a:r>
              <a:rPr lang="en-IN" sz="1600" cap="none" dirty="0" err="1"/>
              <a:t>sadhukhan</a:t>
            </a:r>
            <a:r>
              <a:rPr lang="en-IN" sz="1600" cap="none" dirty="0"/>
              <a:t>, ”hand gesture recognition Software based on ISL”, IEEE </a:t>
            </a:r>
            <a:r>
              <a:rPr lang="en-IN" sz="1600" cap="none" dirty="0" err="1"/>
              <a:t>xplore</a:t>
            </a:r>
            <a:r>
              <a:rPr lang="en-IN" sz="1600" cap="none" dirty="0"/>
              <a:t>, 20 </a:t>
            </a:r>
            <a:r>
              <a:rPr lang="en-IN" sz="1600" cap="none" dirty="0" err="1"/>
              <a:t>june</a:t>
            </a:r>
            <a:r>
              <a:rPr lang="en-IN" sz="1600" cap="none" dirty="0"/>
              <a:t> 2019. </a:t>
            </a:r>
          </a:p>
          <a:p>
            <a:r>
              <a:rPr lang="en-IN" sz="1600" cap="none" dirty="0"/>
              <a:t>[3] Kartik </a:t>
            </a:r>
            <a:r>
              <a:rPr lang="en-IN" sz="1600" cap="none" dirty="0" err="1"/>
              <a:t>shenoy</a:t>
            </a:r>
            <a:r>
              <a:rPr lang="en-IN" sz="1600" cap="none" dirty="0"/>
              <a:t>, </a:t>
            </a:r>
            <a:r>
              <a:rPr lang="en-IN" sz="1600" cap="none" dirty="0" err="1"/>
              <a:t>tejas</a:t>
            </a:r>
            <a:r>
              <a:rPr lang="en-IN" sz="1600" cap="none" dirty="0"/>
              <a:t> </a:t>
            </a:r>
            <a:r>
              <a:rPr lang="en-IN" sz="1600" cap="none" dirty="0" err="1"/>
              <a:t>dastane</a:t>
            </a:r>
            <a:r>
              <a:rPr lang="en-IN" sz="1600" cap="none" dirty="0"/>
              <a:t>, </a:t>
            </a:r>
            <a:r>
              <a:rPr lang="en-IN" sz="1600" cap="none" dirty="0" err="1"/>
              <a:t>varun</a:t>
            </a:r>
            <a:r>
              <a:rPr lang="en-IN" sz="1600" cap="none" dirty="0"/>
              <a:t> </a:t>
            </a:r>
            <a:r>
              <a:rPr lang="en-IN" sz="1600" cap="none" dirty="0" err="1"/>
              <a:t>rao</a:t>
            </a:r>
            <a:r>
              <a:rPr lang="en-IN" sz="1600" cap="none" dirty="0"/>
              <a:t>, </a:t>
            </a:r>
            <a:r>
              <a:rPr lang="en-IN" sz="1600" cap="none" dirty="0" err="1"/>
              <a:t>devendra</a:t>
            </a:r>
            <a:r>
              <a:rPr lang="en-IN" sz="1600" cap="none" dirty="0"/>
              <a:t> </a:t>
            </a:r>
            <a:r>
              <a:rPr lang="en-IN" sz="1600" cap="none" dirty="0" err="1"/>
              <a:t>vyavaharkar</a:t>
            </a:r>
            <a:r>
              <a:rPr lang="en-IN" sz="1600" cap="none" dirty="0"/>
              <a:t>, ” real-time </a:t>
            </a:r>
            <a:r>
              <a:rPr lang="en-IN" sz="1600" cap="none" dirty="0" err="1"/>
              <a:t>indian</a:t>
            </a:r>
            <a:r>
              <a:rPr lang="en-IN" sz="1600" cap="none" dirty="0"/>
              <a:t> sign Language (</a:t>
            </a:r>
            <a:r>
              <a:rPr lang="en-IN" sz="1600" cap="none" dirty="0" err="1"/>
              <a:t>isl</a:t>
            </a:r>
            <a:r>
              <a:rPr lang="en-IN" sz="1600" cap="none" dirty="0"/>
              <a:t>) recognition”, </a:t>
            </a:r>
            <a:r>
              <a:rPr lang="en-IN" sz="1600" cap="none" dirty="0" err="1"/>
              <a:t>ieee</a:t>
            </a:r>
            <a:r>
              <a:rPr lang="en-IN" sz="1600" cap="none" dirty="0"/>
              <a:t> </a:t>
            </a:r>
            <a:r>
              <a:rPr lang="en-IN" sz="1600" cap="none" dirty="0" err="1"/>
              <a:t>xplore</a:t>
            </a:r>
            <a:r>
              <a:rPr lang="en-IN" sz="1600" cap="none" dirty="0"/>
              <a:t>: 18 </a:t>
            </a:r>
            <a:r>
              <a:rPr lang="en-IN" sz="1600" cap="none" dirty="0" err="1"/>
              <a:t>october</a:t>
            </a:r>
            <a:r>
              <a:rPr lang="en-IN" sz="1600" cap="none" dirty="0"/>
              <a:t> 2018. </a:t>
            </a:r>
          </a:p>
          <a:p>
            <a:r>
              <a:rPr lang="en-IN" sz="1600" cap="none" dirty="0"/>
              <a:t>[4] T </a:t>
            </a:r>
            <a:r>
              <a:rPr lang="en-IN" sz="1600" cap="none" dirty="0" err="1"/>
              <a:t>raghuveera</a:t>
            </a:r>
            <a:r>
              <a:rPr lang="en-IN" sz="1600" cap="none" dirty="0"/>
              <a:t>, r </a:t>
            </a:r>
            <a:r>
              <a:rPr lang="en-IN" sz="1600" cap="none" dirty="0" err="1"/>
              <a:t>deepthi</a:t>
            </a:r>
            <a:r>
              <a:rPr lang="en-IN" sz="1600" cap="none" dirty="0"/>
              <a:t>, r </a:t>
            </a:r>
            <a:r>
              <a:rPr lang="en-IN" sz="1600" cap="none" dirty="0" err="1"/>
              <a:t>mangalashri</a:t>
            </a:r>
            <a:r>
              <a:rPr lang="en-IN" sz="1600" cap="none" dirty="0"/>
              <a:t> and r </a:t>
            </a:r>
            <a:r>
              <a:rPr lang="en-IN" sz="1600" cap="none" dirty="0" err="1"/>
              <a:t>akshaya</a:t>
            </a:r>
            <a:r>
              <a:rPr lang="en-IN" sz="1600" cap="none" dirty="0"/>
              <a:t>, “a depth based </a:t>
            </a:r>
            <a:r>
              <a:rPr lang="en-IN" sz="1600" cap="none" dirty="0" err="1"/>
              <a:t>isl</a:t>
            </a:r>
            <a:r>
              <a:rPr lang="en-IN" sz="1600" cap="none" dirty="0"/>
              <a:t> recognition Using </a:t>
            </a:r>
            <a:r>
              <a:rPr lang="en-IN" sz="1600" cap="none" dirty="0" err="1"/>
              <a:t>microsoft</a:t>
            </a:r>
            <a:r>
              <a:rPr lang="en-IN" sz="1600" cap="none" dirty="0"/>
              <a:t> </a:t>
            </a:r>
            <a:r>
              <a:rPr lang="en-IN" sz="1600" cap="none" dirty="0" err="1"/>
              <a:t>kinect</a:t>
            </a:r>
            <a:r>
              <a:rPr lang="en-IN" sz="1600" cap="none" dirty="0"/>
              <a:t>”, </a:t>
            </a:r>
            <a:r>
              <a:rPr lang="en-IN" sz="1600" cap="none" dirty="0" err="1"/>
              <a:t>sciencedirect</a:t>
            </a:r>
            <a:r>
              <a:rPr lang="en-IN" sz="1600" cap="none" dirty="0"/>
              <a:t>, 2018. </a:t>
            </a:r>
          </a:p>
          <a:p>
            <a:r>
              <a:rPr lang="en-IN" sz="1600" cap="none" dirty="0"/>
              <a:t>[5] Muthu </a:t>
            </a:r>
            <a:r>
              <a:rPr lang="en-IN" sz="1600" cap="none" dirty="0" err="1"/>
              <a:t>mariappan</a:t>
            </a:r>
            <a:r>
              <a:rPr lang="en-IN" sz="1600" cap="none" dirty="0"/>
              <a:t> h, </a:t>
            </a:r>
            <a:r>
              <a:rPr lang="en-IN" sz="1600" cap="none" dirty="0" err="1"/>
              <a:t>dr</a:t>
            </a:r>
            <a:r>
              <a:rPr lang="en-IN" sz="1600" cap="none" dirty="0"/>
              <a:t> </a:t>
            </a:r>
            <a:r>
              <a:rPr lang="en-IN" sz="1600" cap="none" dirty="0" err="1"/>
              <a:t>gomathi</a:t>
            </a:r>
            <a:r>
              <a:rPr lang="en-IN" sz="1600" cap="none" dirty="0"/>
              <a:t> v, “real time recognition of </a:t>
            </a:r>
            <a:r>
              <a:rPr lang="en-IN" sz="1600" cap="none" dirty="0" err="1"/>
              <a:t>isl</a:t>
            </a:r>
            <a:r>
              <a:rPr lang="en-IN" sz="1600" cap="none" dirty="0"/>
              <a:t>”, </a:t>
            </a:r>
            <a:r>
              <a:rPr lang="en-IN" sz="1600" cap="none" dirty="0" err="1"/>
              <a:t>ieee</a:t>
            </a:r>
            <a:r>
              <a:rPr lang="en-IN" sz="1600" cap="none" dirty="0"/>
              <a:t> </a:t>
            </a:r>
            <a:r>
              <a:rPr lang="en-IN" sz="1600" cap="none" dirty="0" err="1"/>
              <a:t>xplore</a:t>
            </a:r>
            <a:r>
              <a:rPr lang="en-IN" sz="1600" cap="none" dirty="0"/>
              <a:t>: 10 </a:t>
            </a:r>
            <a:r>
              <a:rPr lang="en-IN" sz="1600" cap="none" dirty="0" err="1"/>
              <a:t>october</a:t>
            </a:r>
            <a:r>
              <a:rPr lang="en-IN" sz="1600" cap="none" dirty="0"/>
              <a:t> 2019. </a:t>
            </a:r>
          </a:p>
        </p:txBody>
      </p:sp>
    </p:spTree>
    <p:extLst>
      <p:ext uri="{BB962C8B-B14F-4D97-AF65-F5344CB8AC3E}">
        <p14:creationId xmlns:p14="http://schemas.microsoft.com/office/powerpoint/2010/main" val="321597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7D96C0-5691-91CC-2090-0EDB7552EA79}"/>
              </a:ext>
            </a:extLst>
          </p:cNvPr>
          <p:cNvSpPr>
            <a:spLocks noGrp="1"/>
          </p:cNvSpPr>
          <p:nvPr>
            <p:ph type="title"/>
          </p:nvPr>
        </p:nvSpPr>
        <p:spPr>
          <a:xfrm>
            <a:off x="732800" y="123218"/>
            <a:ext cx="10364451" cy="1010258"/>
          </a:xfrm>
        </p:spPr>
        <p:txBody>
          <a:bodyPr/>
          <a:lstStyle/>
          <a:p>
            <a:r>
              <a:rPr lang="en-US" dirty="0"/>
              <a:t>PROBLEM STATEMENT:</a:t>
            </a:r>
            <a:endParaRPr lang="en-IN" dirty="0"/>
          </a:p>
        </p:txBody>
      </p:sp>
      <p:sp>
        <p:nvSpPr>
          <p:cNvPr id="5" name="Content Placeholder 4">
            <a:extLst>
              <a:ext uri="{FF2B5EF4-FFF2-40B4-BE49-F238E27FC236}">
                <a16:creationId xmlns:a16="http://schemas.microsoft.com/office/drawing/2014/main" id="{A6248420-B711-D052-ADB0-694FA06D5BF6}"/>
              </a:ext>
            </a:extLst>
          </p:cNvPr>
          <p:cNvSpPr>
            <a:spLocks noGrp="1"/>
          </p:cNvSpPr>
          <p:nvPr>
            <p:ph sz="quarter" idx="13"/>
          </p:nvPr>
        </p:nvSpPr>
        <p:spPr>
          <a:xfrm>
            <a:off x="733425" y="1052642"/>
            <a:ext cx="10363826" cy="4586158"/>
          </a:xfrm>
        </p:spPr>
        <p:txBody>
          <a:bodyPr>
            <a:normAutofit lnSpcReduction="10000"/>
          </a:bodyPr>
          <a:lstStyle/>
          <a:p>
            <a:r>
              <a:rPr lang="en-US" sz="2400" cap="none" dirty="0"/>
              <a:t>The desire of computer based solution is significant in this age of technology for deaf people . however ,researchers have been working on the problem for quite some time, and the results are promising. Although interesting technology for voice recognition are becoming available there is currently no commercial solution for sign recognition in market.</a:t>
            </a:r>
          </a:p>
          <a:p>
            <a:r>
              <a:rPr lang="en-US" sz="2400" cap="none" dirty="0"/>
              <a:t>The gesture is a vital and meaningful mode of communication . So here is a computer based method for regular people to understand what differently abled individual is trying to say.</a:t>
            </a:r>
          </a:p>
          <a:p>
            <a:r>
              <a:rPr lang="en-US" sz="2400" cap="none" dirty="0"/>
              <a:t>In this system the user will perform the hand gestures by turning on the camera and the system will detect the sign and display it to the user.</a:t>
            </a:r>
          </a:p>
          <a:p>
            <a:endParaRPr lang="en-IN" dirty="0"/>
          </a:p>
        </p:txBody>
      </p:sp>
    </p:spTree>
    <p:extLst>
      <p:ext uri="{BB962C8B-B14F-4D97-AF65-F5344CB8AC3E}">
        <p14:creationId xmlns:p14="http://schemas.microsoft.com/office/powerpoint/2010/main" val="370066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BBDA-1712-4BEA-DB04-A9D6F63F74C3}"/>
              </a:ext>
            </a:extLst>
          </p:cNvPr>
          <p:cNvSpPr>
            <a:spLocks noGrp="1"/>
          </p:cNvSpPr>
          <p:nvPr>
            <p:ph type="title"/>
          </p:nvPr>
        </p:nvSpPr>
        <p:spPr>
          <a:xfrm>
            <a:off x="913775" y="618517"/>
            <a:ext cx="10364451" cy="810233"/>
          </a:xfrm>
        </p:spPr>
        <p:txBody>
          <a:bodyPr>
            <a:normAutofit/>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CC88946E-98D3-2CED-C415-3D9476727E55}"/>
              </a:ext>
            </a:extLst>
          </p:cNvPr>
          <p:cNvSpPr>
            <a:spLocks noGrp="1"/>
          </p:cNvSpPr>
          <p:nvPr>
            <p:ph sz="quarter" idx="13"/>
          </p:nvPr>
        </p:nvSpPr>
        <p:spPr>
          <a:xfrm>
            <a:off x="913774" y="1428750"/>
            <a:ext cx="8608178" cy="4362449"/>
          </a:xfrm>
        </p:spPr>
        <p:txBody>
          <a:bodyPr>
            <a:normAutofit/>
          </a:bodyPr>
          <a:lstStyle/>
          <a:p>
            <a:r>
              <a:rPr lang="en-US" cap="none" dirty="0"/>
              <a:t>A mobile application of American sign language translation via image processing algorithms</a:t>
            </a:r>
          </a:p>
          <a:p>
            <a:pPr marL="0" indent="0">
              <a:buNone/>
            </a:pPr>
            <a:r>
              <a:rPr lang="en-US" cap="none" dirty="0"/>
              <a:t> AUTHORS: cheok </a:t>
            </a:r>
            <a:r>
              <a:rPr lang="en-US" cap="none" dirty="0" err="1"/>
              <a:t>ming</a:t>
            </a:r>
            <a:r>
              <a:rPr lang="en-US" cap="none" dirty="0"/>
              <a:t> </a:t>
            </a:r>
            <a:r>
              <a:rPr lang="en-US" cap="none" dirty="0" err="1"/>
              <a:t>jin</a:t>
            </a:r>
            <a:r>
              <a:rPr lang="en-US" cap="none" dirty="0"/>
              <a:t>, </a:t>
            </a:r>
            <a:r>
              <a:rPr lang="en-US" cap="none" dirty="0" err="1"/>
              <a:t>zaid</a:t>
            </a:r>
            <a:r>
              <a:rPr lang="en-US" cap="none" dirty="0"/>
              <a:t> </a:t>
            </a:r>
            <a:r>
              <a:rPr lang="en-US" cap="none" dirty="0" err="1"/>
              <a:t>omar</a:t>
            </a:r>
            <a:r>
              <a:rPr lang="en-US" cap="none" dirty="0"/>
              <a:t>, </a:t>
            </a:r>
            <a:r>
              <a:rPr lang="en-US" cap="none" dirty="0" err="1"/>
              <a:t>mohameddue</a:t>
            </a:r>
            <a:r>
              <a:rPr lang="en-US" cap="none" dirty="0"/>
              <a:t> to the relative lack of pervasive sign language usage within our society, deaf and other verbally- challenged people tend to face difficulty in communicating on a daily basis. Our study thus aims to provide research into a sign language translator applied on the smartphone platform, due to its portability and ease of use.</a:t>
            </a:r>
          </a:p>
          <a:p>
            <a:pPr marL="0" indent="0">
              <a:buNone/>
            </a:pPr>
            <a:r>
              <a:rPr lang="en-US" cap="none" dirty="0"/>
              <a:t>.Real-time indian sign language (</a:t>
            </a:r>
            <a:r>
              <a:rPr lang="en-US" cap="none" dirty="0" err="1"/>
              <a:t>isl</a:t>
            </a:r>
            <a:r>
              <a:rPr lang="en-US" cap="none" dirty="0"/>
              <a:t>)</a:t>
            </a:r>
          </a:p>
          <a:p>
            <a:pPr marL="0" indent="0">
              <a:buNone/>
            </a:pPr>
            <a:r>
              <a:rPr lang="en-US" cap="none" dirty="0"/>
              <a:t> Authors: karthik shenoy, </a:t>
            </a:r>
            <a:r>
              <a:rPr lang="en-US" cap="none" dirty="0" err="1"/>
              <a:t>tejas</a:t>
            </a:r>
            <a:r>
              <a:rPr lang="en-US" cap="none" dirty="0"/>
              <a:t> dastane, varun </a:t>
            </a:r>
            <a:r>
              <a:rPr lang="en-US" cap="none" dirty="0" err="1"/>
              <a:t>rao</a:t>
            </a:r>
            <a:r>
              <a:rPr lang="en-US" cap="none" dirty="0"/>
              <a:t>, </a:t>
            </a:r>
            <a:r>
              <a:rPr lang="en-US" cap="none" dirty="0" err="1"/>
              <a:t>devendra</a:t>
            </a:r>
            <a:r>
              <a:rPr lang="en-US" cap="none" dirty="0"/>
              <a:t> </a:t>
            </a:r>
            <a:r>
              <a:rPr lang="en-US" cap="none" dirty="0" err="1"/>
              <a:t>vyavaharkar.This</a:t>
            </a:r>
            <a:r>
              <a:rPr lang="en-US" cap="none" dirty="0"/>
              <a:t> paper presents a system which can </a:t>
            </a:r>
            <a:r>
              <a:rPr lang="en-US" cap="none" dirty="0" err="1"/>
              <a:t>recognise</a:t>
            </a:r>
            <a:r>
              <a:rPr lang="en-US" cap="none" dirty="0"/>
              <a:t> hand poses &amp; gestures from the indian sign language (ISL) in real-time using grid-based features this system attempts to bridge the communication gap between the hearing and speech impaired and the rest of the society. The existing solutions either provide relatively low accuracy or do not work in real-time. </a:t>
            </a:r>
            <a:endParaRPr lang="en-IN" cap="none" dirty="0"/>
          </a:p>
        </p:txBody>
      </p:sp>
    </p:spTree>
    <p:extLst>
      <p:ext uri="{BB962C8B-B14F-4D97-AF65-F5344CB8AC3E}">
        <p14:creationId xmlns:p14="http://schemas.microsoft.com/office/powerpoint/2010/main" val="334752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26D275-1454-A033-CCD0-89DA812EEC45}"/>
              </a:ext>
            </a:extLst>
          </p:cNvPr>
          <p:cNvSpPr>
            <a:spLocks noGrp="1"/>
          </p:cNvSpPr>
          <p:nvPr>
            <p:ph type="title"/>
          </p:nvPr>
        </p:nvSpPr>
        <p:spPr>
          <a:xfrm>
            <a:off x="841248" y="195072"/>
            <a:ext cx="10217903" cy="1133797"/>
          </a:xfrm>
        </p:spPr>
        <p:txBody>
          <a:bodyPr/>
          <a:lstStyle/>
          <a:p>
            <a:r>
              <a:rPr lang="en-US" dirty="0"/>
              <a:t>PROPOSED SYSTEM</a:t>
            </a:r>
            <a:endParaRPr lang="en-IN" dirty="0"/>
          </a:p>
        </p:txBody>
      </p:sp>
      <p:sp>
        <p:nvSpPr>
          <p:cNvPr id="5" name="Content Placeholder 4">
            <a:extLst>
              <a:ext uri="{FF2B5EF4-FFF2-40B4-BE49-F238E27FC236}">
                <a16:creationId xmlns:a16="http://schemas.microsoft.com/office/drawing/2014/main" id="{903402DC-C467-A42F-D450-E531058BD95A}"/>
              </a:ext>
            </a:extLst>
          </p:cNvPr>
          <p:cNvSpPr>
            <a:spLocks noGrp="1"/>
          </p:cNvSpPr>
          <p:nvPr>
            <p:ph sz="quarter" idx="13"/>
          </p:nvPr>
        </p:nvSpPr>
        <p:spPr>
          <a:xfrm>
            <a:off x="695325" y="1231392"/>
            <a:ext cx="8802243" cy="5626608"/>
          </a:xfrm>
        </p:spPr>
        <p:txBody>
          <a:bodyPr>
            <a:normAutofit/>
          </a:bodyPr>
          <a:lstStyle/>
          <a:p>
            <a:r>
              <a:rPr lang="en-US" sz="2400" cap="none" dirty="0"/>
              <a:t>The sign language detection using ML project proposes an intelligent solution to address the limitations of the existing system by implementing machine learning algorithms, the system can recognize hand gestures from video input, allowing for immediate and accurate interpretation.</a:t>
            </a:r>
          </a:p>
          <a:p>
            <a:endParaRPr lang="en-US" sz="2400" cap="none" dirty="0"/>
          </a:p>
          <a:p>
            <a:r>
              <a:rPr lang="en-US" sz="2400" cap="none" dirty="0">
                <a:effectLst/>
                <a:latin typeface="Times New Roman" panose="02020603050405020304" pitchFamily="18" charset="0"/>
                <a:ea typeface="Times New Roman" panose="02020603050405020304" pitchFamily="18" charset="0"/>
              </a:rPr>
              <a:t>The proposed system will utilize image processing techniques to extract relevant features from the hand gestures, which will then be fed into a machine learning model for classification. This enables the system to provide real-time interpretation of sign language, promoting inclusive communication.</a:t>
            </a:r>
            <a:endParaRPr lang="en-IN" sz="2400" cap="none" dirty="0">
              <a:effectLst/>
              <a:latin typeface="Times New Roman" panose="02020603050405020304" pitchFamily="18" charset="0"/>
              <a:ea typeface="Times New Roman" panose="02020603050405020304" pitchFamily="18" charset="0"/>
            </a:endParaRPr>
          </a:p>
          <a:p>
            <a:pPr marL="0" indent="0">
              <a:buNone/>
            </a:pPr>
            <a:r>
              <a:rPr lang="en-US" sz="2400" cap="none" dirty="0"/>
              <a:t> </a:t>
            </a:r>
            <a:endParaRPr lang="en-IN" sz="2400" cap="none" dirty="0"/>
          </a:p>
        </p:txBody>
      </p:sp>
    </p:spTree>
    <p:extLst>
      <p:ext uri="{BB962C8B-B14F-4D97-AF65-F5344CB8AC3E}">
        <p14:creationId xmlns:p14="http://schemas.microsoft.com/office/powerpoint/2010/main" val="9898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BA3C-E984-BCC0-7A9B-8997D5033BA4}"/>
              </a:ext>
            </a:extLst>
          </p:cNvPr>
          <p:cNvSpPr>
            <a:spLocks noGrp="1"/>
          </p:cNvSpPr>
          <p:nvPr>
            <p:ph type="title"/>
          </p:nvPr>
        </p:nvSpPr>
        <p:spPr>
          <a:xfrm>
            <a:off x="771524" y="414528"/>
            <a:ext cx="8884540" cy="1181649"/>
          </a:xfrm>
        </p:spPr>
        <p:txBody>
          <a:bodyPr>
            <a:normAutofit fontScale="90000"/>
          </a:bodyPr>
          <a:lstStyle/>
          <a:p>
            <a:r>
              <a:rPr lang="en-US" dirty="0"/>
              <a:t>COMPONENTS OF SIGN LANGUAGE RECOGNITION</a:t>
            </a:r>
            <a:endParaRPr lang="en-IN" dirty="0"/>
          </a:p>
        </p:txBody>
      </p:sp>
      <p:sp>
        <p:nvSpPr>
          <p:cNvPr id="3" name="Content Placeholder 2">
            <a:extLst>
              <a:ext uri="{FF2B5EF4-FFF2-40B4-BE49-F238E27FC236}">
                <a16:creationId xmlns:a16="http://schemas.microsoft.com/office/drawing/2014/main" id="{B401D760-3EA1-1FEC-8DED-258C2CB6EFBD}"/>
              </a:ext>
            </a:extLst>
          </p:cNvPr>
          <p:cNvSpPr>
            <a:spLocks noGrp="1"/>
          </p:cNvSpPr>
          <p:nvPr>
            <p:ph sz="quarter" idx="13"/>
          </p:nvPr>
        </p:nvSpPr>
        <p:spPr>
          <a:xfrm>
            <a:off x="771524" y="1596177"/>
            <a:ext cx="8884540" cy="5119558"/>
          </a:xfrm>
        </p:spPr>
        <p:txBody>
          <a:bodyPr>
            <a:normAutofit/>
          </a:bodyPr>
          <a:lstStyle/>
          <a:p>
            <a:pPr marL="342900" lvl="0" indent="-342900">
              <a:lnSpc>
                <a:spcPct val="150000"/>
              </a:lnSpc>
              <a:buSzPts val="1000"/>
              <a:buFont typeface="Symbol" panose="05050102010706020507" pitchFamily="18" charset="2"/>
              <a:buChar char=""/>
              <a:tabLst>
                <a:tab pos="457200" algn="l"/>
              </a:tabLst>
            </a:pPr>
            <a:r>
              <a:rPr lang="en-IN" sz="2000" b="1" cap="none" dirty="0">
                <a:effectLst/>
                <a:latin typeface="Times New Roman" panose="02020603050405020304" pitchFamily="18" charset="0"/>
                <a:ea typeface="Times New Roman" panose="02020603050405020304" pitchFamily="18" charset="0"/>
              </a:rPr>
              <a:t>Data collection:</a:t>
            </a:r>
            <a:r>
              <a:rPr lang="en-IN" sz="2000" cap="none" dirty="0">
                <a:effectLst/>
                <a:latin typeface="Times New Roman" panose="02020603050405020304" pitchFamily="18" charset="0"/>
                <a:ea typeface="Times New Roman" panose="02020603050405020304" pitchFamily="18" charset="0"/>
              </a:rPr>
              <a:t> A dataset of sign language gestures is collected, including various hand shapes.</a:t>
            </a:r>
          </a:p>
          <a:p>
            <a:pPr marL="342900" lvl="0" indent="-342900">
              <a:lnSpc>
                <a:spcPct val="150000"/>
              </a:lnSpc>
              <a:buSzPts val="1000"/>
              <a:buFont typeface="Symbol" panose="05050102010706020507" pitchFamily="18" charset="2"/>
              <a:buChar char=""/>
              <a:tabLst>
                <a:tab pos="457200" algn="l"/>
              </a:tabLst>
            </a:pPr>
            <a:r>
              <a:rPr lang="en-IN" sz="2000" b="1" cap="none" dirty="0">
                <a:effectLst/>
                <a:latin typeface="Times New Roman" panose="02020603050405020304" pitchFamily="18" charset="0"/>
                <a:ea typeface="Times New Roman" panose="02020603050405020304" pitchFamily="18" charset="0"/>
              </a:rPr>
              <a:t>Preprocessing:</a:t>
            </a:r>
            <a:r>
              <a:rPr lang="en-IN" sz="2000" cap="none" dirty="0">
                <a:effectLst/>
                <a:latin typeface="Times New Roman" panose="02020603050405020304" pitchFamily="18" charset="0"/>
                <a:ea typeface="Times New Roman" panose="02020603050405020304" pitchFamily="18" charset="0"/>
              </a:rPr>
              <a:t> the collected data is pre-processed to enhance the quality, remove noise, and extract relevant features.</a:t>
            </a:r>
          </a:p>
          <a:p>
            <a:pPr marL="342900" lvl="0" indent="-342900">
              <a:lnSpc>
                <a:spcPct val="150000"/>
              </a:lnSpc>
              <a:buSzPts val="1000"/>
              <a:buFont typeface="Symbol" panose="05050102010706020507" pitchFamily="18" charset="2"/>
              <a:buChar char=""/>
              <a:tabLst>
                <a:tab pos="457200" algn="l"/>
              </a:tabLst>
            </a:pPr>
            <a:r>
              <a:rPr lang="en-IN" sz="2000" b="1" cap="none" dirty="0">
                <a:effectLst/>
                <a:latin typeface="Times New Roman" panose="02020603050405020304" pitchFamily="18" charset="0"/>
                <a:ea typeface="Times New Roman" panose="02020603050405020304" pitchFamily="18" charset="0"/>
              </a:rPr>
              <a:t>Model training:</a:t>
            </a:r>
            <a:r>
              <a:rPr lang="en-IN" sz="2000" cap="none" dirty="0">
                <a:effectLst/>
                <a:latin typeface="Times New Roman" panose="02020603050405020304" pitchFamily="18" charset="0"/>
                <a:ea typeface="Times New Roman" panose="02020603050405020304" pitchFamily="18" charset="0"/>
              </a:rPr>
              <a:t> machine learning models, </a:t>
            </a:r>
            <a:r>
              <a:rPr lang="en-IN" sz="2000" cap="none" dirty="0" err="1">
                <a:effectLst/>
                <a:latin typeface="Times New Roman" panose="02020603050405020304" pitchFamily="18" charset="0"/>
                <a:ea typeface="Times New Roman" panose="02020603050405020304" pitchFamily="18" charset="0"/>
              </a:rPr>
              <a:t>i.E.</a:t>
            </a:r>
            <a:r>
              <a:rPr lang="en-IN" sz="2000" cap="none" dirty="0">
                <a:effectLst/>
                <a:latin typeface="Times New Roman" panose="02020603050405020304" pitchFamily="18" charset="0"/>
                <a:ea typeface="Times New Roman" panose="02020603050405020304" pitchFamily="18" charset="0"/>
              </a:rPr>
              <a:t> Convolutional neural networks (</a:t>
            </a:r>
            <a:r>
              <a:rPr lang="en-IN" sz="2000" b="1" cap="none" dirty="0" err="1">
                <a:solidFill>
                  <a:srgbClr val="FF0000"/>
                </a:solidFill>
                <a:effectLst/>
                <a:latin typeface="Times New Roman" panose="02020603050405020304" pitchFamily="18" charset="0"/>
                <a:ea typeface="Times New Roman" panose="02020603050405020304" pitchFamily="18" charset="0"/>
              </a:rPr>
              <a:t>cnns</a:t>
            </a:r>
            <a:r>
              <a:rPr lang="en-IN" sz="2000" cap="none" dirty="0">
                <a:effectLst/>
                <a:latin typeface="Times New Roman" panose="02020603050405020304" pitchFamily="18" charset="0"/>
                <a:ea typeface="Times New Roman" panose="02020603050405020304" pitchFamily="18" charset="0"/>
              </a:rPr>
              <a:t>) is trained on the pre-processed data to learn the mapping between input gestures and their corresponding meanings.</a:t>
            </a:r>
          </a:p>
          <a:p>
            <a:pPr marL="342900" lvl="0" indent="-342900">
              <a:lnSpc>
                <a:spcPct val="150000"/>
              </a:lnSpc>
              <a:buSzPts val="1000"/>
              <a:buFont typeface="Symbol" panose="05050102010706020507" pitchFamily="18" charset="2"/>
              <a:buChar char=""/>
              <a:tabLst>
                <a:tab pos="457200" algn="l"/>
              </a:tabLst>
            </a:pPr>
            <a:r>
              <a:rPr lang="en-IN" sz="2000" b="1" cap="none" dirty="0">
                <a:effectLst/>
                <a:latin typeface="Times New Roman" panose="02020603050405020304" pitchFamily="18" charset="0"/>
                <a:ea typeface="Times New Roman" panose="02020603050405020304" pitchFamily="18" charset="0"/>
              </a:rPr>
              <a:t>Real-time recognition:</a:t>
            </a:r>
            <a:r>
              <a:rPr lang="en-IN" sz="2000" cap="none" dirty="0">
                <a:effectLst/>
                <a:latin typeface="Times New Roman" panose="02020603050405020304" pitchFamily="18" charset="0"/>
                <a:ea typeface="Times New Roman" panose="02020603050405020304" pitchFamily="18" charset="0"/>
              </a:rPr>
              <a:t> the trained model is deployed in a real-time environment, where it takes video input and performs gesture recognition on the fly.</a:t>
            </a:r>
          </a:p>
          <a:p>
            <a:pPr marL="0" indent="0" algn="just">
              <a:buNone/>
            </a:pPr>
            <a:r>
              <a:rPr lang="en-US" sz="1800" b="1" dirty="0">
                <a:solidFill>
                  <a:srgbClr val="FF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1580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FC6D-D81A-C9BB-0555-159D8835A246}"/>
              </a:ext>
            </a:extLst>
          </p:cNvPr>
          <p:cNvSpPr>
            <a:spLocks noGrp="1"/>
          </p:cNvSpPr>
          <p:nvPr>
            <p:ph type="title"/>
          </p:nvPr>
        </p:nvSpPr>
        <p:spPr>
          <a:xfrm>
            <a:off x="485150" y="95251"/>
            <a:ext cx="10364451" cy="857250"/>
          </a:xfrm>
        </p:spPr>
        <p:txBody>
          <a:bodyPr/>
          <a:lstStyle/>
          <a:p>
            <a:r>
              <a:rPr lang="en-US" dirty="0"/>
              <a:t>SYSTEM DESIGN:</a:t>
            </a:r>
            <a:endParaRPr lang="en-IN" dirty="0"/>
          </a:p>
        </p:txBody>
      </p:sp>
      <p:pic>
        <p:nvPicPr>
          <p:cNvPr id="4" name="Content Placeholder 3">
            <a:extLst>
              <a:ext uri="{FF2B5EF4-FFF2-40B4-BE49-F238E27FC236}">
                <a16:creationId xmlns:a16="http://schemas.microsoft.com/office/drawing/2014/main" id="{006F7582-8A8E-AFD5-1C65-3861401A7627}"/>
              </a:ext>
            </a:extLst>
          </p:cNvPr>
          <p:cNvPicPr>
            <a:picLocks noGrp="1" noChangeAspect="1"/>
          </p:cNvPicPr>
          <p:nvPr>
            <p:ph sz="quarter" idx="13"/>
          </p:nvPr>
        </p:nvPicPr>
        <p:blipFill>
          <a:blip r:embed="rId2"/>
          <a:stretch>
            <a:fillRect/>
          </a:stretch>
        </p:blipFill>
        <p:spPr>
          <a:xfrm>
            <a:off x="216926" y="743090"/>
            <a:ext cx="8951458" cy="5995867"/>
          </a:xfrm>
          <a:prstGeom prst="rect">
            <a:avLst/>
          </a:prstGeom>
        </p:spPr>
      </p:pic>
    </p:spTree>
    <p:extLst>
      <p:ext uri="{BB962C8B-B14F-4D97-AF65-F5344CB8AC3E}">
        <p14:creationId xmlns:p14="http://schemas.microsoft.com/office/powerpoint/2010/main" val="384781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A8E8C6-1E35-E881-12EF-8B1C6E1FD970}"/>
              </a:ext>
            </a:extLst>
          </p:cNvPr>
          <p:cNvSpPr>
            <a:spLocks noGrp="1"/>
          </p:cNvSpPr>
          <p:nvPr>
            <p:ph type="title"/>
          </p:nvPr>
        </p:nvSpPr>
        <p:spPr>
          <a:xfrm>
            <a:off x="677334" y="609600"/>
            <a:ext cx="9466410" cy="809625"/>
          </a:xfrm>
        </p:spPr>
        <p:txBody>
          <a:bodyPr>
            <a:normAutofit fontScale="90000"/>
          </a:bodyPr>
          <a:lstStyle/>
          <a:p>
            <a:r>
              <a:rPr lang="en-US" dirty="0"/>
              <a:t>SIGN LANGUAGE RECOGNITION SYSTEM:</a:t>
            </a:r>
            <a:br>
              <a:rPr lang="en-US" dirty="0"/>
            </a:br>
            <a:endParaRPr lang="en-IN" dirty="0"/>
          </a:p>
        </p:txBody>
      </p:sp>
      <p:pic>
        <p:nvPicPr>
          <p:cNvPr id="5" name="Content Placeholder 4">
            <a:extLst>
              <a:ext uri="{FF2B5EF4-FFF2-40B4-BE49-F238E27FC236}">
                <a16:creationId xmlns:a16="http://schemas.microsoft.com/office/drawing/2014/main" id="{D25D364D-3DF4-DA68-0187-223CAEAB3FAC}"/>
              </a:ext>
            </a:extLst>
          </p:cNvPr>
          <p:cNvPicPr>
            <a:picLocks noGrp="1" noChangeAspect="1"/>
          </p:cNvPicPr>
          <p:nvPr>
            <p:ph sz="quarter" idx="13"/>
          </p:nvPr>
        </p:nvPicPr>
        <p:blipFill>
          <a:blip r:embed="rId2"/>
          <a:stretch>
            <a:fillRect/>
          </a:stretch>
        </p:blipFill>
        <p:spPr>
          <a:xfrm>
            <a:off x="97536" y="1419225"/>
            <a:ext cx="9466410" cy="5370774"/>
          </a:xfrm>
        </p:spPr>
      </p:pic>
    </p:spTree>
    <p:extLst>
      <p:ext uri="{BB962C8B-B14F-4D97-AF65-F5344CB8AC3E}">
        <p14:creationId xmlns:p14="http://schemas.microsoft.com/office/powerpoint/2010/main" val="82617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D535A-6269-675A-D82E-D4E8B7B976B4}"/>
              </a:ext>
            </a:extLst>
          </p:cNvPr>
          <p:cNvSpPr>
            <a:spLocks noGrp="1"/>
          </p:cNvSpPr>
          <p:nvPr>
            <p:ph type="title"/>
          </p:nvPr>
        </p:nvSpPr>
        <p:spPr>
          <a:xfrm>
            <a:off x="780288" y="331557"/>
            <a:ext cx="10221713" cy="1264620"/>
          </a:xfrm>
        </p:spPr>
        <p:txBody>
          <a:bodyPr/>
          <a:lstStyle/>
          <a:p>
            <a:r>
              <a:rPr lang="en-US" dirty="0"/>
              <a:t>Input design(sign languages)</a:t>
            </a:r>
            <a:endParaRPr lang="en-IN" dirty="0"/>
          </a:p>
        </p:txBody>
      </p:sp>
      <p:pic>
        <p:nvPicPr>
          <p:cNvPr id="6" name="Content Placeholder 5">
            <a:extLst>
              <a:ext uri="{FF2B5EF4-FFF2-40B4-BE49-F238E27FC236}">
                <a16:creationId xmlns:a16="http://schemas.microsoft.com/office/drawing/2014/main" id="{638E80C3-0F4E-0CDF-07C5-BA6901769C48}"/>
              </a:ext>
            </a:extLst>
          </p:cNvPr>
          <p:cNvPicPr>
            <a:picLocks noGrp="1" noChangeAspect="1"/>
          </p:cNvPicPr>
          <p:nvPr>
            <p:ph sz="quarter" idx="13"/>
          </p:nvPr>
        </p:nvPicPr>
        <p:blipFill>
          <a:blip r:embed="rId2"/>
          <a:stretch>
            <a:fillRect/>
          </a:stretch>
        </p:blipFill>
        <p:spPr>
          <a:xfrm>
            <a:off x="637550" y="938784"/>
            <a:ext cx="9042898" cy="5587659"/>
          </a:xfrm>
          <a:prstGeom prst="rect">
            <a:avLst/>
          </a:prstGeom>
        </p:spPr>
      </p:pic>
    </p:spTree>
    <p:extLst>
      <p:ext uri="{BB962C8B-B14F-4D97-AF65-F5344CB8AC3E}">
        <p14:creationId xmlns:p14="http://schemas.microsoft.com/office/powerpoint/2010/main" val="15573635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430</TotalTime>
  <Words>1029</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Symbol</vt:lpstr>
      <vt:lpstr>Times New Roman</vt:lpstr>
      <vt:lpstr>Trebuchet MS</vt:lpstr>
      <vt:lpstr>Wingdings 3</vt:lpstr>
      <vt:lpstr>Facet</vt:lpstr>
      <vt:lpstr>SIGN LANGUAGE RECOGNITION USING PYTHON </vt:lpstr>
      <vt:lpstr>INTRODUCTION</vt:lpstr>
      <vt:lpstr>PROBLEM STATEMENT:</vt:lpstr>
      <vt:lpstr>Literature survey:</vt:lpstr>
      <vt:lpstr>PROPOSED SYSTEM</vt:lpstr>
      <vt:lpstr>COMPONENTS OF SIGN LANGUAGE RECOGNITION</vt:lpstr>
      <vt:lpstr>SYSTEM DESIGN:</vt:lpstr>
      <vt:lpstr>SIGN LANGUAGE RECOGNITION SYSTEM: </vt:lpstr>
      <vt:lpstr>Input design(sign languages)</vt:lpstr>
      <vt:lpstr>RESULTS </vt:lpstr>
      <vt:lpstr>SEQUENCE DIAGRAM:</vt:lpstr>
      <vt:lpstr>MODULES:</vt:lpstr>
      <vt:lpstr>DATASET COLLECTION:</vt:lpstr>
      <vt:lpstr>DATA PREPROCESSING</vt:lpstr>
      <vt:lpstr>Training dataset</vt:lpstr>
      <vt:lpstr>ALGORITHM:</vt:lpstr>
      <vt:lpstr>MODEL BUILDING</vt:lpstr>
      <vt:lpstr>REQUIREMENT SPECIFICATIONS:</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USING PYTHON</dc:title>
  <dc:creator>Selina Nayak</dc:creator>
  <cp:lastModifiedBy>TAPASWINI HALDER</cp:lastModifiedBy>
  <cp:revision>10</cp:revision>
  <dcterms:created xsi:type="dcterms:W3CDTF">2023-10-10T14:26:26Z</dcterms:created>
  <dcterms:modified xsi:type="dcterms:W3CDTF">2023-12-11T21:40:51Z</dcterms:modified>
</cp:coreProperties>
</file>