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D46B6-6F36-4692-933B-48CC4F74FDCF}" v="1112" dt="2023-06-04T00:22:23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87A40-79AA-4C75-A567-0E611770C34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60863C6-C80B-4B06-9BEE-34306D3E7BC4}">
      <dgm:prSet/>
      <dgm:spPr/>
      <dgm:t>
        <a:bodyPr/>
        <a:lstStyle/>
        <a:p>
          <a:r>
            <a:rPr lang="en-US"/>
            <a:t>The five variables that we will be working on in the project are:</a:t>
          </a:r>
        </a:p>
      </dgm:t>
    </dgm:pt>
    <dgm:pt modelId="{ACB0C55C-9119-4690-9B5D-3D9321D74BCA}" type="parTrans" cxnId="{8D8E04A7-C0B7-4123-BB0E-279EB2B25915}">
      <dgm:prSet/>
      <dgm:spPr/>
      <dgm:t>
        <a:bodyPr/>
        <a:lstStyle/>
        <a:p>
          <a:endParaRPr lang="en-US"/>
        </a:p>
      </dgm:t>
    </dgm:pt>
    <dgm:pt modelId="{17E9C68B-1CA9-4F4E-BCBC-D679F4569545}" type="sibTrans" cxnId="{8D8E04A7-C0B7-4123-BB0E-279EB2B25915}">
      <dgm:prSet/>
      <dgm:spPr/>
      <dgm:t>
        <a:bodyPr/>
        <a:lstStyle/>
        <a:p>
          <a:endParaRPr lang="en-US"/>
        </a:p>
      </dgm:t>
    </dgm:pt>
    <dgm:pt modelId="{7F0E9ED0-82D5-43D8-BB3E-4EE2A72B63C8}">
      <dgm:prSet/>
      <dgm:spPr/>
      <dgm:t>
        <a:bodyPr/>
        <a:lstStyle/>
        <a:p>
          <a:r>
            <a:rPr lang="en-US"/>
            <a:t>Air pollution : The level of air pollution exposure of the patient. (Categorical)</a:t>
          </a:r>
        </a:p>
      </dgm:t>
    </dgm:pt>
    <dgm:pt modelId="{C3F4B835-2FC4-41F9-8B07-21A22E956910}" type="parTrans" cxnId="{568A4D12-F9BD-424C-95EA-EF801355AFD6}">
      <dgm:prSet/>
      <dgm:spPr/>
      <dgm:t>
        <a:bodyPr/>
        <a:lstStyle/>
        <a:p>
          <a:endParaRPr lang="en-US"/>
        </a:p>
      </dgm:t>
    </dgm:pt>
    <dgm:pt modelId="{5DF59CAF-3C6A-4428-9A3A-449B7A085C6E}" type="sibTrans" cxnId="{568A4D12-F9BD-424C-95EA-EF801355AFD6}">
      <dgm:prSet/>
      <dgm:spPr/>
      <dgm:t>
        <a:bodyPr/>
        <a:lstStyle/>
        <a:p>
          <a:endParaRPr lang="en-US"/>
        </a:p>
      </dgm:t>
    </dgm:pt>
    <dgm:pt modelId="{409CF2FC-07FF-4954-B602-304EC79590D1}">
      <dgm:prSet/>
      <dgm:spPr/>
      <dgm:t>
        <a:bodyPr/>
        <a:lstStyle/>
        <a:p>
          <a:r>
            <a:rPr lang="en-US"/>
            <a:t>Alcohol use : The level of alcohol use of the patient. (Categorical)</a:t>
          </a:r>
        </a:p>
      </dgm:t>
    </dgm:pt>
    <dgm:pt modelId="{2D826FC0-4FD1-470C-AA0A-C82A7AAF43D7}" type="parTrans" cxnId="{6C36911A-A581-40FE-A6E1-3D36D56DF57F}">
      <dgm:prSet/>
      <dgm:spPr/>
      <dgm:t>
        <a:bodyPr/>
        <a:lstStyle/>
        <a:p>
          <a:endParaRPr lang="en-US"/>
        </a:p>
      </dgm:t>
    </dgm:pt>
    <dgm:pt modelId="{4E2CA639-EC8D-415F-A354-7C211F0CE89D}" type="sibTrans" cxnId="{6C36911A-A581-40FE-A6E1-3D36D56DF57F}">
      <dgm:prSet/>
      <dgm:spPr/>
      <dgm:t>
        <a:bodyPr/>
        <a:lstStyle/>
        <a:p>
          <a:endParaRPr lang="en-US"/>
        </a:p>
      </dgm:t>
    </dgm:pt>
    <dgm:pt modelId="{1FF78F48-17F6-46EB-8BDF-1EDBFD325D5E}">
      <dgm:prSet/>
      <dgm:spPr/>
      <dgm:t>
        <a:bodyPr/>
        <a:lstStyle/>
        <a:p>
          <a:r>
            <a:rPr lang="en-US"/>
            <a:t>Dust Allergy : The level of dust allergy of the patient. (Categorical)</a:t>
          </a:r>
        </a:p>
      </dgm:t>
    </dgm:pt>
    <dgm:pt modelId="{AA49F63C-F78F-4B14-91BA-08A3C2F4F751}" type="parTrans" cxnId="{84FE2108-48AC-4BDE-907F-0C7E79E2B4A5}">
      <dgm:prSet/>
      <dgm:spPr/>
      <dgm:t>
        <a:bodyPr/>
        <a:lstStyle/>
        <a:p>
          <a:endParaRPr lang="en-US"/>
        </a:p>
      </dgm:t>
    </dgm:pt>
    <dgm:pt modelId="{E7AF83C3-7832-48FA-939E-72DF3235DF6E}" type="sibTrans" cxnId="{84FE2108-48AC-4BDE-907F-0C7E79E2B4A5}">
      <dgm:prSet/>
      <dgm:spPr/>
      <dgm:t>
        <a:bodyPr/>
        <a:lstStyle/>
        <a:p>
          <a:endParaRPr lang="en-US"/>
        </a:p>
      </dgm:t>
    </dgm:pt>
    <dgm:pt modelId="{B280F5F9-8B88-4326-98B2-1723AD10DA65}">
      <dgm:prSet/>
      <dgm:spPr/>
      <dgm:t>
        <a:bodyPr/>
        <a:lstStyle/>
        <a:p>
          <a:r>
            <a:rPr lang="en-US"/>
            <a:t>Genetic Risk : The level of genetic risk of the patient. (Categorical)</a:t>
          </a:r>
        </a:p>
      </dgm:t>
    </dgm:pt>
    <dgm:pt modelId="{EFFBD9EF-1944-4C5B-9E20-DE234AA84509}" type="parTrans" cxnId="{234EC4BA-A737-4F75-997E-AFBD7B28B388}">
      <dgm:prSet/>
      <dgm:spPr/>
      <dgm:t>
        <a:bodyPr/>
        <a:lstStyle/>
        <a:p>
          <a:endParaRPr lang="en-US"/>
        </a:p>
      </dgm:t>
    </dgm:pt>
    <dgm:pt modelId="{EDE5676D-BE9C-47A8-B03A-DD355AE08702}" type="sibTrans" cxnId="{234EC4BA-A737-4F75-997E-AFBD7B28B388}">
      <dgm:prSet/>
      <dgm:spPr/>
      <dgm:t>
        <a:bodyPr/>
        <a:lstStyle/>
        <a:p>
          <a:endParaRPr lang="en-US"/>
        </a:p>
      </dgm:t>
    </dgm:pt>
    <dgm:pt modelId="{93AEB8B0-E9F2-40E0-8EB7-805804AA4CD1}">
      <dgm:prSet/>
      <dgm:spPr/>
      <dgm:t>
        <a:bodyPr/>
        <a:lstStyle/>
        <a:p>
          <a:r>
            <a:rPr lang="en-US"/>
            <a:t>Chronic Lung Disease : The level of chronic lung disease of the patient. (Categorical)</a:t>
          </a:r>
        </a:p>
      </dgm:t>
    </dgm:pt>
    <dgm:pt modelId="{2DDDC3DA-804E-4C36-A0F2-D03D4A21CDD0}" type="parTrans" cxnId="{0BC670AC-3F5D-4214-9B2C-C3EA6F31A950}">
      <dgm:prSet/>
      <dgm:spPr/>
      <dgm:t>
        <a:bodyPr/>
        <a:lstStyle/>
        <a:p>
          <a:endParaRPr lang="en-US"/>
        </a:p>
      </dgm:t>
    </dgm:pt>
    <dgm:pt modelId="{E70C9B83-9AFA-42AA-A287-D71E20081BDE}" type="sibTrans" cxnId="{0BC670AC-3F5D-4214-9B2C-C3EA6F31A950}">
      <dgm:prSet/>
      <dgm:spPr/>
      <dgm:t>
        <a:bodyPr/>
        <a:lstStyle/>
        <a:p>
          <a:endParaRPr lang="en-US"/>
        </a:p>
      </dgm:t>
    </dgm:pt>
    <dgm:pt modelId="{AE63D44B-6CFE-4C65-BB22-3D06BB5EC6E3}" type="pres">
      <dgm:prSet presAssocID="{ACC87A40-79AA-4C75-A567-0E611770C344}" presName="vert0" presStyleCnt="0">
        <dgm:presLayoutVars>
          <dgm:dir/>
          <dgm:animOne val="branch"/>
          <dgm:animLvl val="lvl"/>
        </dgm:presLayoutVars>
      </dgm:prSet>
      <dgm:spPr/>
    </dgm:pt>
    <dgm:pt modelId="{EB24F46E-C743-4696-9947-A6AF0DAAB983}" type="pres">
      <dgm:prSet presAssocID="{C60863C6-C80B-4B06-9BEE-34306D3E7BC4}" presName="thickLine" presStyleLbl="alignNode1" presStyleIdx="0" presStyleCnt="1"/>
      <dgm:spPr/>
    </dgm:pt>
    <dgm:pt modelId="{D0D11414-5767-43AA-979C-BA7B493D564B}" type="pres">
      <dgm:prSet presAssocID="{C60863C6-C80B-4B06-9BEE-34306D3E7BC4}" presName="horz1" presStyleCnt="0"/>
      <dgm:spPr/>
    </dgm:pt>
    <dgm:pt modelId="{9EF3F1D9-25E5-4D50-A77E-8EDA21522962}" type="pres">
      <dgm:prSet presAssocID="{C60863C6-C80B-4B06-9BEE-34306D3E7BC4}" presName="tx1" presStyleLbl="revTx" presStyleIdx="0" presStyleCnt="6"/>
      <dgm:spPr/>
    </dgm:pt>
    <dgm:pt modelId="{7E1F2746-69BC-42BC-BDE6-01B4926BFC2C}" type="pres">
      <dgm:prSet presAssocID="{C60863C6-C80B-4B06-9BEE-34306D3E7BC4}" presName="vert1" presStyleCnt="0"/>
      <dgm:spPr/>
    </dgm:pt>
    <dgm:pt modelId="{44BD5948-F3F1-43F5-B2CA-D67E1E0C79A8}" type="pres">
      <dgm:prSet presAssocID="{7F0E9ED0-82D5-43D8-BB3E-4EE2A72B63C8}" presName="vertSpace2a" presStyleCnt="0"/>
      <dgm:spPr/>
    </dgm:pt>
    <dgm:pt modelId="{D012BDD9-9984-4809-B4F3-B1013B74FBD8}" type="pres">
      <dgm:prSet presAssocID="{7F0E9ED0-82D5-43D8-BB3E-4EE2A72B63C8}" presName="horz2" presStyleCnt="0"/>
      <dgm:spPr/>
    </dgm:pt>
    <dgm:pt modelId="{50F43E88-9171-4EE6-95C0-7454B94E3D93}" type="pres">
      <dgm:prSet presAssocID="{7F0E9ED0-82D5-43D8-BB3E-4EE2A72B63C8}" presName="horzSpace2" presStyleCnt="0"/>
      <dgm:spPr/>
    </dgm:pt>
    <dgm:pt modelId="{65B1DAA6-D8A3-45CD-8A9B-D89093487075}" type="pres">
      <dgm:prSet presAssocID="{7F0E9ED0-82D5-43D8-BB3E-4EE2A72B63C8}" presName="tx2" presStyleLbl="revTx" presStyleIdx="1" presStyleCnt="6"/>
      <dgm:spPr/>
    </dgm:pt>
    <dgm:pt modelId="{1FC17702-33AA-4A2A-84E8-124403553F7C}" type="pres">
      <dgm:prSet presAssocID="{7F0E9ED0-82D5-43D8-BB3E-4EE2A72B63C8}" presName="vert2" presStyleCnt="0"/>
      <dgm:spPr/>
    </dgm:pt>
    <dgm:pt modelId="{DEBE6014-07AF-4E00-B21F-2F2BAD3824FB}" type="pres">
      <dgm:prSet presAssocID="{7F0E9ED0-82D5-43D8-BB3E-4EE2A72B63C8}" presName="thinLine2b" presStyleLbl="callout" presStyleIdx="0" presStyleCnt="5"/>
      <dgm:spPr/>
    </dgm:pt>
    <dgm:pt modelId="{7D2CAF97-0171-4FF0-B0BA-4481EA696B6B}" type="pres">
      <dgm:prSet presAssocID="{7F0E9ED0-82D5-43D8-BB3E-4EE2A72B63C8}" presName="vertSpace2b" presStyleCnt="0"/>
      <dgm:spPr/>
    </dgm:pt>
    <dgm:pt modelId="{652AA5CA-3221-405F-90C7-4407C25945BE}" type="pres">
      <dgm:prSet presAssocID="{409CF2FC-07FF-4954-B602-304EC79590D1}" presName="horz2" presStyleCnt="0"/>
      <dgm:spPr/>
    </dgm:pt>
    <dgm:pt modelId="{E06AEA13-8716-4AD8-8239-BDEB9741C99C}" type="pres">
      <dgm:prSet presAssocID="{409CF2FC-07FF-4954-B602-304EC79590D1}" presName="horzSpace2" presStyleCnt="0"/>
      <dgm:spPr/>
    </dgm:pt>
    <dgm:pt modelId="{5569791F-BA98-4488-AE6D-8A240AA95506}" type="pres">
      <dgm:prSet presAssocID="{409CF2FC-07FF-4954-B602-304EC79590D1}" presName="tx2" presStyleLbl="revTx" presStyleIdx="2" presStyleCnt="6"/>
      <dgm:spPr/>
    </dgm:pt>
    <dgm:pt modelId="{07C8038E-2BCB-4CB8-8060-47A7728DEAD0}" type="pres">
      <dgm:prSet presAssocID="{409CF2FC-07FF-4954-B602-304EC79590D1}" presName="vert2" presStyleCnt="0"/>
      <dgm:spPr/>
    </dgm:pt>
    <dgm:pt modelId="{EA68A76B-DD42-49DC-AFC1-AF531D31ED6B}" type="pres">
      <dgm:prSet presAssocID="{409CF2FC-07FF-4954-B602-304EC79590D1}" presName="thinLine2b" presStyleLbl="callout" presStyleIdx="1" presStyleCnt="5"/>
      <dgm:spPr/>
    </dgm:pt>
    <dgm:pt modelId="{050623EE-5345-4EEA-A7AB-E9B7C79CB765}" type="pres">
      <dgm:prSet presAssocID="{409CF2FC-07FF-4954-B602-304EC79590D1}" presName="vertSpace2b" presStyleCnt="0"/>
      <dgm:spPr/>
    </dgm:pt>
    <dgm:pt modelId="{89BB6606-E770-4D9D-A534-462F3320F736}" type="pres">
      <dgm:prSet presAssocID="{1FF78F48-17F6-46EB-8BDF-1EDBFD325D5E}" presName="horz2" presStyleCnt="0"/>
      <dgm:spPr/>
    </dgm:pt>
    <dgm:pt modelId="{601770CA-D91D-4468-AFE8-4A77A02998B4}" type="pres">
      <dgm:prSet presAssocID="{1FF78F48-17F6-46EB-8BDF-1EDBFD325D5E}" presName="horzSpace2" presStyleCnt="0"/>
      <dgm:spPr/>
    </dgm:pt>
    <dgm:pt modelId="{D5FE60BA-9604-40ED-8503-DCE88820F99B}" type="pres">
      <dgm:prSet presAssocID="{1FF78F48-17F6-46EB-8BDF-1EDBFD325D5E}" presName="tx2" presStyleLbl="revTx" presStyleIdx="3" presStyleCnt="6"/>
      <dgm:spPr/>
    </dgm:pt>
    <dgm:pt modelId="{BE6C7CDB-AE0C-40F2-891B-C56FAF7DD486}" type="pres">
      <dgm:prSet presAssocID="{1FF78F48-17F6-46EB-8BDF-1EDBFD325D5E}" presName="vert2" presStyleCnt="0"/>
      <dgm:spPr/>
    </dgm:pt>
    <dgm:pt modelId="{9BF84489-B569-491C-8B73-6E01472EC788}" type="pres">
      <dgm:prSet presAssocID="{1FF78F48-17F6-46EB-8BDF-1EDBFD325D5E}" presName="thinLine2b" presStyleLbl="callout" presStyleIdx="2" presStyleCnt="5"/>
      <dgm:spPr/>
    </dgm:pt>
    <dgm:pt modelId="{6F33A188-871F-4C66-8D65-BBAFCF576A81}" type="pres">
      <dgm:prSet presAssocID="{1FF78F48-17F6-46EB-8BDF-1EDBFD325D5E}" presName="vertSpace2b" presStyleCnt="0"/>
      <dgm:spPr/>
    </dgm:pt>
    <dgm:pt modelId="{379627B2-A817-4269-B5C2-6773C976706F}" type="pres">
      <dgm:prSet presAssocID="{B280F5F9-8B88-4326-98B2-1723AD10DA65}" presName="horz2" presStyleCnt="0"/>
      <dgm:spPr/>
    </dgm:pt>
    <dgm:pt modelId="{7ED07111-69E2-471D-BF42-5B64B8EEF3C9}" type="pres">
      <dgm:prSet presAssocID="{B280F5F9-8B88-4326-98B2-1723AD10DA65}" presName="horzSpace2" presStyleCnt="0"/>
      <dgm:spPr/>
    </dgm:pt>
    <dgm:pt modelId="{32925F86-3511-4F52-A8DB-5ABB4B053E19}" type="pres">
      <dgm:prSet presAssocID="{B280F5F9-8B88-4326-98B2-1723AD10DA65}" presName="tx2" presStyleLbl="revTx" presStyleIdx="4" presStyleCnt="6"/>
      <dgm:spPr/>
    </dgm:pt>
    <dgm:pt modelId="{02080044-A49A-44E2-AAC7-890AED4FFEC8}" type="pres">
      <dgm:prSet presAssocID="{B280F5F9-8B88-4326-98B2-1723AD10DA65}" presName="vert2" presStyleCnt="0"/>
      <dgm:spPr/>
    </dgm:pt>
    <dgm:pt modelId="{4C1DD1AE-E0D6-4BE3-8EEC-B28B22265242}" type="pres">
      <dgm:prSet presAssocID="{B280F5F9-8B88-4326-98B2-1723AD10DA65}" presName="thinLine2b" presStyleLbl="callout" presStyleIdx="3" presStyleCnt="5"/>
      <dgm:spPr/>
    </dgm:pt>
    <dgm:pt modelId="{4BA75BB1-824B-4829-A730-078E147F4C5D}" type="pres">
      <dgm:prSet presAssocID="{B280F5F9-8B88-4326-98B2-1723AD10DA65}" presName="vertSpace2b" presStyleCnt="0"/>
      <dgm:spPr/>
    </dgm:pt>
    <dgm:pt modelId="{820E2F71-8BC8-4F8C-87E4-49F5FFF8AD1C}" type="pres">
      <dgm:prSet presAssocID="{93AEB8B0-E9F2-40E0-8EB7-805804AA4CD1}" presName="horz2" presStyleCnt="0"/>
      <dgm:spPr/>
    </dgm:pt>
    <dgm:pt modelId="{E981FA4A-0C3E-450D-B1EA-51356786F604}" type="pres">
      <dgm:prSet presAssocID="{93AEB8B0-E9F2-40E0-8EB7-805804AA4CD1}" presName="horzSpace2" presStyleCnt="0"/>
      <dgm:spPr/>
    </dgm:pt>
    <dgm:pt modelId="{0D54723E-BE8C-44F3-8EEB-BCF0B9662843}" type="pres">
      <dgm:prSet presAssocID="{93AEB8B0-E9F2-40E0-8EB7-805804AA4CD1}" presName="tx2" presStyleLbl="revTx" presStyleIdx="5" presStyleCnt="6"/>
      <dgm:spPr/>
    </dgm:pt>
    <dgm:pt modelId="{78E3E00F-3894-43FD-A783-363A8B6B6293}" type="pres">
      <dgm:prSet presAssocID="{93AEB8B0-E9F2-40E0-8EB7-805804AA4CD1}" presName="vert2" presStyleCnt="0"/>
      <dgm:spPr/>
    </dgm:pt>
    <dgm:pt modelId="{72EF8425-A106-4E95-8DB1-A519753E95E2}" type="pres">
      <dgm:prSet presAssocID="{93AEB8B0-E9F2-40E0-8EB7-805804AA4CD1}" presName="thinLine2b" presStyleLbl="callout" presStyleIdx="4" presStyleCnt="5"/>
      <dgm:spPr/>
    </dgm:pt>
    <dgm:pt modelId="{969E5902-67F3-432A-AFC6-BB3DC5B7D87D}" type="pres">
      <dgm:prSet presAssocID="{93AEB8B0-E9F2-40E0-8EB7-805804AA4CD1}" presName="vertSpace2b" presStyleCnt="0"/>
      <dgm:spPr/>
    </dgm:pt>
  </dgm:ptLst>
  <dgm:cxnLst>
    <dgm:cxn modelId="{84FE2108-48AC-4BDE-907F-0C7E79E2B4A5}" srcId="{C60863C6-C80B-4B06-9BEE-34306D3E7BC4}" destId="{1FF78F48-17F6-46EB-8BDF-1EDBFD325D5E}" srcOrd="2" destOrd="0" parTransId="{AA49F63C-F78F-4B14-91BA-08A3C2F4F751}" sibTransId="{E7AF83C3-7832-48FA-939E-72DF3235DF6E}"/>
    <dgm:cxn modelId="{568A4D12-F9BD-424C-95EA-EF801355AFD6}" srcId="{C60863C6-C80B-4B06-9BEE-34306D3E7BC4}" destId="{7F0E9ED0-82D5-43D8-BB3E-4EE2A72B63C8}" srcOrd="0" destOrd="0" parTransId="{C3F4B835-2FC4-41F9-8B07-21A22E956910}" sibTransId="{5DF59CAF-3C6A-4428-9A3A-449B7A085C6E}"/>
    <dgm:cxn modelId="{CFECC713-4F48-4E5A-B7FA-B550534EDE45}" type="presOf" srcId="{B280F5F9-8B88-4326-98B2-1723AD10DA65}" destId="{32925F86-3511-4F52-A8DB-5ABB4B053E19}" srcOrd="0" destOrd="0" presId="urn:microsoft.com/office/officeart/2008/layout/LinedList"/>
    <dgm:cxn modelId="{6C36911A-A581-40FE-A6E1-3D36D56DF57F}" srcId="{C60863C6-C80B-4B06-9BEE-34306D3E7BC4}" destId="{409CF2FC-07FF-4954-B602-304EC79590D1}" srcOrd="1" destOrd="0" parTransId="{2D826FC0-4FD1-470C-AA0A-C82A7AAF43D7}" sibTransId="{4E2CA639-EC8D-415F-A354-7C211F0CE89D}"/>
    <dgm:cxn modelId="{C793683B-DD00-47B7-914A-4AC962DB6DA1}" type="presOf" srcId="{ACC87A40-79AA-4C75-A567-0E611770C344}" destId="{AE63D44B-6CFE-4C65-BB22-3D06BB5EC6E3}" srcOrd="0" destOrd="0" presId="urn:microsoft.com/office/officeart/2008/layout/LinedList"/>
    <dgm:cxn modelId="{8F4F1C69-0535-4439-9473-276DBCF29793}" type="presOf" srcId="{409CF2FC-07FF-4954-B602-304EC79590D1}" destId="{5569791F-BA98-4488-AE6D-8A240AA95506}" srcOrd="0" destOrd="0" presId="urn:microsoft.com/office/officeart/2008/layout/LinedList"/>
    <dgm:cxn modelId="{2FF9977F-6580-4AC7-839C-AF965B395224}" type="presOf" srcId="{7F0E9ED0-82D5-43D8-BB3E-4EE2A72B63C8}" destId="{65B1DAA6-D8A3-45CD-8A9B-D89093487075}" srcOrd="0" destOrd="0" presId="urn:microsoft.com/office/officeart/2008/layout/LinedList"/>
    <dgm:cxn modelId="{DE813E8C-E28E-4122-A645-8586C8A34EAA}" type="presOf" srcId="{C60863C6-C80B-4B06-9BEE-34306D3E7BC4}" destId="{9EF3F1D9-25E5-4D50-A77E-8EDA21522962}" srcOrd="0" destOrd="0" presId="urn:microsoft.com/office/officeart/2008/layout/LinedList"/>
    <dgm:cxn modelId="{8D8E04A7-C0B7-4123-BB0E-279EB2B25915}" srcId="{ACC87A40-79AA-4C75-A567-0E611770C344}" destId="{C60863C6-C80B-4B06-9BEE-34306D3E7BC4}" srcOrd="0" destOrd="0" parTransId="{ACB0C55C-9119-4690-9B5D-3D9321D74BCA}" sibTransId="{17E9C68B-1CA9-4F4E-BCBC-D679F4569545}"/>
    <dgm:cxn modelId="{62C20FAB-2D44-44E6-B9ED-AFC20FD34B53}" type="presOf" srcId="{93AEB8B0-E9F2-40E0-8EB7-805804AA4CD1}" destId="{0D54723E-BE8C-44F3-8EEB-BCF0B9662843}" srcOrd="0" destOrd="0" presId="urn:microsoft.com/office/officeart/2008/layout/LinedList"/>
    <dgm:cxn modelId="{0BC670AC-3F5D-4214-9B2C-C3EA6F31A950}" srcId="{C60863C6-C80B-4B06-9BEE-34306D3E7BC4}" destId="{93AEB8B0-E9F2-40E0-8EB7-805804AA4CD1}" srcOrd="4" destOrd="0" parTransId="{2DDDC3DA-804E-4C36-A0F2-D03D4A21CDD0}" sibTransId="{E70C9B83-9AFA-42AA-A287-D71E20081BDE}"/>
    <dgm:cxn modelId="{234EC4BA-A737-4F75-997E-AFBD7B28B388}" srcId="{C60863C6-C80B-4B06-9BEE-34306D3E7BC4}" destId="{B280F5F9-8B88-4326-98B2-1723AD10DA65}" srcOrd="3" destOrd="0" parTransId="{EFFBD9EF-1944-4C5B-9E20-DE234AA84509}" sibTransId="{EDE5676D-BE9C-47A8-B03A-DD355AE08702}"/>
    <dgm:cxn modelId="{8C5CBDE1-8D1C-4DCB-95BE-EEF4D45DE8AD}" type="presOf" srcId="{1FF78F48-17F6-46EB-8BDF-1EDBFD325D5E}" destId="{D5FE60BA-9604-40ED-8503-DCE88820F99B}" srcOrd="0" destOrd="0" presId="urn:microsoft.com/office/officeart/2008/layout/LinedList"/>
    <dgm:cxn modelId="{0A09C541-09AA-499A-B842-A14DF0752CE0}" type="presParOf" srcId="{AE63D44B-6CFE-4C65-BB22-3D06BB5EC6E3}" destId="{EB24F46E-C743-4696-9947-A6AF0DAAB983}" srcOrd="0" destOrd="0" presId="urn:microsoft.com/office/officeart/2008/layout/LinedList"/>
    <dgm:cxn modelId="{DEBF45E7-283F-4E2A-9A78-1F55D79B767F}" type="presParOf" srcId="{AE63D44B-6CFE-4C65-BB22-3D06BB5EC6E3}" destId="{D0D11414-5767-43AA-979C-BA7B493D564B}" srcOrd="1" destOrd="0" presId="urn:microsoft.com/office/officeart/2008/layout/LinedList"/>
    <dgm:cxn modelId="{DA9EF613-EB0D-4DB7-BCBC-79FEA7283670}" type="presParOf" srcId="{D0D11414-5767-43AA-979C-BA7B493D564B}" destId="{9EF3F1D9-25E5-4D50-A77E-8EDA21522962}" srcOrd="0" destOrd="0" presId="urn:microsoft.com/office/officeart/2008/layout/LinedList"/>
    <dgm:cxn modelId="{0DEAEBBE-F2BD-41BF-9E22-920706C74C6F}" type="presParOf" srcId="{D0D11414-5767-43AA-979C-BA7B493D564B}" destId="{7E1F2746-69BC-42BC-BDE6-01B4926BFC2C}" srcOrd="1" destOrd="0" presId="urn:microsoft.com/office/officeart/2008/layout/LinedList"/>
    <dgm:cxn modelId="{6452F8F8-7348-44ED-859D-7C75CFCC12B0}" type="presParOf" srcId="{7E1F2746-69BC-42BC-BDE6-01B4926BFC2C}" destId="{44BD5948-F3F1-43F5-B2CA-D67E1E0C79A8}" srcOrd="0" destOrd="0" presId="urn:microsoft.com/office/officeart/2008/layout/LinedList"/>
    <dgm:cxn modelId="{8A568986-55C0-4C46-827F-9E985AD7E8D6}" type="presParOf" srcId="{7E1F2746-69BC-42BC-BDE6-01B4926BFC2C}" destId="{D012BDD9-9984-4809-B4F3-B1013B74FBD8}" srcOrd="1" destOrd="0" presId="urn:microsoft.com/office/officeart/2008/layout/LinedList"/>
    <dgm:cxn modelId="{61E71373-29D1-4545-8F78-20AA8E0D2644}" type="presParOf" srcId="{D012BDD9-9984-4809-B4F3-B1013B74FBD8}" destId="{50F43E88-9171-4EE6-95C0-7454B94E3D93}" srcOrd="0" destOrd="0" presId="urn:microsoft.com/office/officeart/2008/layout/LinedList"/>
    <dgm:cxn modelId="{239D6166-083A-4D8D-AAE7-0AB17FCB7C46}" type="presParOf" srcId="{D012BDD9-9984-4809-B4F3-B1013B74FBD8}" destId="{65B1DAA6-D8A3-45CD-8A9B-D89093487075}" srcOrd="1" destOrd="0" presId="urn:microsoft.com/office/officeart/2008/layout/LinedList"/>
    <dgm:cxn modelId="{5D391259-A7A9-43B9-B2D3-9AB474FA68BA}" type="presParOf" srcId="{D012BDD9-9984-4809-B4F3-B1013B74FBD8}" destId="{1FC17702-33AA-4A2A-84E8-124403553F7C}" srcOrd="2" destOrd="0" presId="urn:microsoft.com/office/officeart/2008/layout/LinedList"/>
    <dgm:cxn modelId="{3C234D80-51A2-4398-80BB-CE8057DE69E0}" type="presParOf" srcId="{7E1F2746-69BC-42BC-BDE6-01B4926BFC2C}" destId="{DEBE6014-07AF-4E00-B21F-2F2BAD3824FB}" srcOrd="2" destOrd="0" presId="urn:microsoft.com/office/officeart/2008/layout/LinedList"/>
    <dgm:cxn modelId="{86B65004-1699-4564-982B-66576C66F75B}" type="presParOf" srcId="{7E1F2746-69BC-42BC-BDE6-01B4926BFC2C}" destId="{7D2CAF97-0171-4FF0-B0BA-4481EA696B6B}" srcOrd="3" destOrd="0" presId="urn:microsoft.com/office/officeart/2008/layout/LinedList"/>
    <dgm:cxn modelId="{E6355A47-F937-47DA-A04C-0FB5C2966C60}" type="presParOf" srcId="{7E1F2746-69BC-42BC-BDE6-01B4926BFC2C}" destId="{652AA5CA-3221-405F-90C7-4407C25945BE}" srcOrd="4" destOrd="0" presId="urn:microsoft.com/office/officeart/2008/layout/LinedList"/>
    <dgm:cxn modelId="{5EF38C8F-5E12-4C82-A73A-4D5DF42DB605}" type="presParOf" srcId="{652AA5CA-3221-405F-90C7-4407C25945BE}" destId="{E06AEA13-8716-4AD8-8239-BDEB9741C99C}" srcOrd="0" destOrd="0" presId="urn:microsoft.com/office/officeart/2008/layout/LinedList"/>
    <dgm:cxn modelId="{AF058CBB-7E56-47A2-B826-A1CA4EE0597E}" type="presParOf" srcId="{652AA5CA-3221-405F-90C7-4407C25945BE}" destId="{5569791F-BA98-4488-AE6D-8A240AA95506}" srcOrd="1" destOrd="0" presId="urn:microsoft.com/office/officeart/2008/layout/LinedList"/>
    <dgm:cxn modelId="{DD8F12A6-6BE6-4B2E-AD59-C454C75A9461}" type="presParOf" srcId="{652AA5CA-3221-405F-90C7-4407C25945BE}" destId="{07C8038E-2BCB-4CB8-8060-47A7728DEAD0}" srcOrd="2" destOrd="0" presId="urn:microsoft.com/office/officeart/2008/layout/LinedList"/>
    <dgm:cxn modelId="{0EC795F3-7FAD-455A-95F9-FC0CFC8BAA7E}" type="presParOf" srcId="{7E1F2746-69BC-42BC-BDE6-01B4926BFC2C}" destId="{EA68A76B-DD42-49DC-AFC1-AF531D31ED6B}" srcOrd="5" destOrd="0" presId="urn:microsoft.com/office/officeart/2008/layout/LinedList"/>
    <dgm:cxn modelId="{D9A0CFD6-AB9A-4BB2-93DE-AD61FE0DAD17}" type="presParOf" srcId="{7E1F2746-69BC-42BC-BDE6-01B4926BFC2C}" destId="{050623EE-5345-4EEA-A7AB-E9B7C79CB765}" srcOrd="6" destOrd="0" presId="urn:microsoft.com/office/officeart/2008/layout/LinedList"/>
    <dgm:cxn modelId="{68EEF971-D934-43CF-A891-A9E58FA4CEB4}" type="presParOf" srcId="{7E1F2746-69BC-42BC-BDE6-01B4926BFC2C}" destId="{89BB6606-E770-4D9D-A534-462F3320F736}" srcOrd="7" destOrd="0" presId="urn:microsoft.com/office/officeart/2008/layout/LinedList"/>
    <dgm:cxn modelId="{81AA7F85-1F90-4A66-B9C7-68F197D59051}" type="presParOf" srcId="{89BB6606-E770-4D9D-A534-462F3320F736}" destId="{601770CA-D91D-4468-AFE8-4A77A02998B4}" srcOrd="0" destOrd="0" presId="urn:microsoft.com/office/officeart/2008/layout/LinedList"/>
    <dgm:cxn modelId="{A38B0C1E-7E76-47F8-A070-E7ED61E4D931}" type="presParOf" srcId="{89BB6606-E770-4D9D-A534-462F3320F736}" destId="{D5FE60BA-9604-40ED-8503-DCE88820F99B}" srcOrd="1" destOrd="0" presId="urn:microsoft.com/office/officeart/2008/layout/LinedList"/>
    <dgm:cxn modelId="{9B90A8E5-2810-40A1-98C5-BF5B7C075EF4}" type="presParOf" srcId="{89BB6606-E770-4D9D-A534-462F3320F736}" destId="{BE6C7CDB-AE0C-40F2-891B-C56FAF7DD486}" srcOrd="2" destOrd="0" presId="urn:microsoft.com/office/officeart/2008/layout/LinedList"/>
    <dgm:cxn modelId="{044FA861-9EB1-4056-A0F8-A1F38B1B87F5}" type="presParOf" srcId="{7E1F2746-69BC-42BC-BDE6-01B4926BFC2C}" destId="{9BF84489-B569-491C-8B73-6E01472EC788}" srcOrd="8" destOrd="0" presId="urn:microsoft.com/office/officeart/2008/layout/LinedList"/>
    <dgm:cxn modelId="{A6E934F1-AE22-4788-ABC5-1755D362093F}" type="presParOf" srcId="{7E1F2746-69BC-42BC-BDE6-01B4926BFC2C}" destId="{6F33A188-871F-4C66-8D65-BBAFCF576A81}" srcOrd="9" destOrd="0" presId="urn:microsoft.com/office/officeart/2008/layout/LinedList"/>
    <dgm:cxn modelId="{1FBE71B2-1EAF-4D71-AA0D-E70E860E54DD}" type="presParOf" srcId="{7E1F2746-69BC-42BC-BDE6-01B4926BFC2C}" destId="{379627B2-A817-4269-B5C2-6773C976706F}" srcOrd="10" destOrd="0" presId="urn:microsoft.com/office/officeart/2008/layout/LinedList"/>
    <dgm:cxn modelId="{A9E76C58-9687-497F-AD9B-E8241AAA4BAB}" type="presParOf" srcId="{379627B2-A817-4269-B5C2-6773C976706F}" destId="{7ED07111-69E2-471D-BF42-5B64B8EEF3C9}" srcOrd="0" destOrd="0" presId="urn:microsoft.com/office/officeart/2008/layout/LinedList"/>
    <dgm:cxn modelId="{98A00B82-81A6-4330-9596-065165658294}" type="presParOf" srcId="{379627B2-A817-4269-B5C2-6773C976706F}" destId="{32925F86-3511-4F52-A8DB-5ABB4B053E19}" srcOrd="1" destOrd="0" presId="urn:microsoft.com/office/officeart/2008/layout/LinedList"/>
    <dgm:cxn modelId="{E48C1C02-512B-4482-967D-361E79248909}" type="presParOf" srcId="{379627B2-A817-4269-B5C2-6773C976706F}" destId="{02080044-A49A-44E2-AAC7-890AED4FFEC8}" srcOrd="2" destOrd="0" presId="urn:microsoft.com/office/officeart/2008/layout/LinedList"/>
    <dgm:cxn modelId="{DB1BF7BF-7745-431D-AE83-525AC0F1DD9B}" type="presParOf" srcId="{7E1F2746-69BC-42BC-BDE6-01B4926BFC2C}" destId="{4C1DD1AE-E0D6-4BE3-8EEC-B28B22265242}" srcOrd="11" destOrd="0" presId="urn:microsoft.com/office/officeart/2008/layout/LinedList"/>
    <dgm:cxn modelId="{050032AE-D65D-458A-9096-557E83B27046}" type="presParOf" srcId="{7E1F2746-69BC-42BC-BDE6-01B4926BFC2C}" destId="{4BA75BB1-824B-4829-A730-078E147F4C5D}" srcOrd="12" destOrd="0" presId="urn:microsoft.com/office/officeart/2008/layout/LinedList"/>
    <dgm:cxn modelId="{FED1DAD2-59FD-4069-857D-0AC59832DE84}" type="presParOf" srcId="{7E1F2746-69BC-42BC-BDE6-01B4926BFC2C}" destId="{820E2F71-8BC8-4F8C-87E4-49F5FFF8AD1C}" srcOrd="13" destOrd="0" presId="urn:microsoft.com/office/officeart/2008/layout/LinedList"/>
    <dgm:cxn modelId="{046A1B0A-B08E-46B6-A982-17D6B01DF4FF}" type="presParOf" srcId="{820E2F71-8BC8-4F8C-87E4-49F5FFF8AD1C}" destId="{E981FA4A-0C3E-450D-B1EA-51356786F604}" srcOrd="0" destOrd="0" presId="urn:microsoft.com/office/officeart/2008/layout/LinedList"/>
    <dgm:cxn modelId="{A592CB59-E56B-4A4F-B39E-E91C59595421}" type="presParOf" srcId="{820E2F71-8BC8-4F8C-87E4-49F5FFF8AD1C}" destId="{0D54723E-BE8C-44F3-8EEB-BCF0B9662843}" srcOrd="1" destOrd="0" presId="urn:microsoft.com/office/officeart/2008/layout/LinedList"/>
    <dgm:cxn modelId="{91698CF2-3617-4AB6-90F9-31575771E3D0}" type="presParOf" srcId="{820E2F71-8BC8-4F8C-87E4-49F5FFF8AD1C}" destId="{78E3E00F-3894-43FD-A783-363A8B6B6293}" srcOrd="2" destOrd="0" presId="urn:microsoft.com/office/officeart/2008/layout/LinedList"/>
    <dgm:cxn modelId="{B3E280C8-4AC4-4F5E-9F80-E0CF8C80D527}" type="presParOf" srcId="{7E1F2746-69BC-42BC-BDE6-01B4926BFC2C}" destId="{72EF8425-A106-4E95-8DB1-A519753E95E2}" srcOrd="14" destOrd="0" presId="urn:microsoft.com/office/officeart/2008/layout/LinedList"/>
    <dgm:cxn modelId="{F8DB3F78-EE2F-4AF2-A2A2-396FAFB41EED}" type="presParOf" srcId="{7E1F2746-69BC-42BC-BDE6-01B4926BFC2C}" destId="{969E5902-67F3-432A-AFC6-BB3DC5B7D87D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4F46E-C743-4696-9947-A6AF0DAAB983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3F1D9-25E5-4D50-A77E-8EDA21522962}">
      <dsp:nvSpPr>
        <dsp:cNvPr id="0" name=""/>
        <dsp:cNvSpPr/>
      </dsp:nvSpPr>
      <dsp:spPr>
        <a:xfrm>
          <a:off x="0" y="0"/>
          <a:ext cx="1371600" cy="457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five variables that we will be working on in the project are:</a:t>
          </a:r>
        </a:p>
      </dsp:txBody>
      <dsp:txXfrm>
        <a:off x="0" y="0"/>
        <a:ext cx="1371600" cy="4572000"/>
      </dsp:txXfrm>
    </dsp:sp>
    <dsp:sp modelId="{65B1DAA6-D8A3-45CD-8A9B-D89093487075}">
      <dsp:nvSpPr>
        <dsp:cNvPr id="0" name=""/>
        <dsp:cNvSpPr/>
      </dsp:nvSpPr>
      <dsp:spPr>
        <a:xfrm>
          <a:off x="1474469" y="43085"/>
          <a:ext cx="5383530" cy="861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Air pollution : The level of air pollution exposure of the patient. (Categorical)</a:t>
          </a:r>
        </a:p>
      </dsp:txBody>
      <dsp:txXfrm>
        <a:off x="1474469" y="43085"/>
        <a:ext cx="5383530" cy="861714"/>
      </dsp:txXfrm>
    </dsp:sp>
    <dsp:sp modelId="{DEBE6014-07AF-4E00-B21F-2F2BAD3824FB}">
      <dsp:nvSpPr>
        <dsp:cNvPr id="0" name=""/>
        <dsp:cNvSpPr/>
      </dsp:nvSpPr>
      <dsp:spPr>
        <a:xfrm>
          <a:off x="1371599" y="904800"/>
          <a:ext cx="5486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9791F-BA98-4488-AE6D-8A240AA95506}">
      <dsp:nvSpPr>
        <dsp:cNvPr id="0" name=""/>
        <dsp:cNvSpPr/>
      </dsp:nvSpPr>
      <dsp:spPr>
        <a:xfrm>
          <a:off x="1474469" y="947886"/>
          <a:ext cx="5383530" cy="861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Alcohol use : The level of alcohol use of the patient. (Categorical)</a:t>
          </a:r>
        </a:p>
      </dsp:txBody>
      <dsp:txXfrm>
        <a:off x="1474469" y="947886"/>
        <a:ext cx="5383530" cy="861714"/>
      </dsp:txXfrm>
    </dsp:sp>
    <dsp:sp modelId="{EA68A76B-DD42-49DC-AFC1-AF531D31ED6B}">
      <dsp:nvSpPr>
        <dsp:cNvPr id="0" name=""/>
        <dsp:cNvSpPr/>
      </dsp:nvSpPr>
      <dsp:spPr>
        <a:xfrm>
          <a:off x="1371599" y="1809601"/>
          <a:ext cx="5486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E60BA-9604-40ED-8503-DCE88820F99B}">
      <dsp:nvSpPr>
        <dsp:cNvPr id="0" name=""/>
        <dsp:cNvSpPr/>
      </dsp:nvSpPr>
      <dsp:spPr>
        <a:xfrm>
          <a:off x="1474469" y="1852686"/>
          <a:ext cx="5383530" cy="861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Dust Allergy : The level of dust allergy of the patient. (Categorical)</a:t>
          </a:r>
        </a:p>
      </dsp:txBody>
      <dsp:txXfrm>
        <a:off x="1474469" y="1852686"/>
        <a:ext cx="5383530" cy="861714"/>
      </dsp:txXfrm>
    </dsp:sp>
    <dsp:sp modelId="{9BF84489-B569-491C-8B73-6E01472EC788}">
      <dsp:nvSpPr>
        <dsp:cNvPr id="0" name=""/>
        <dsp:cNvSpPr/>
      </dsp:nvSpPr>
      <dsp:spPr>
        <a:xfrm>
          <a:off x="1371599" y="2714401"/>
          <a:ext cx="5486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25F86-3511-4F52-A8DB-5ABB4B053E19}">
      <dsp:nvSpPr>
        <dsp:cNvPr id="0" name=""/>
        <dsp:cNvSpPr/>
      </dsp:nvSpPr>
      <dsp:spPr>
        <a:xfrm>
          <a:off x="1474469" y="2757487"/>
          <a:ext cx="5383530" cy="861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Genetic Risk : The level of genetic risk of the patient. (Categorical)</a:t>
          </a:r>
        </a:p>
      </dsp:txBody>
      <dsp:txXfrm>
        <a:off x="1474469" y="2757487"/>
        <a:ext cx="5383530" cy="861714"/>
      </dsp:txXfrm>
    </dsp:sp>
    <dsp:sp modelId="{4C1DD1AE-E0D6-4BE3-8EEC-B28B22265242}">
      <dsp:nvSpPr>
        <dsp:cNvPr id="0" name=""/>
        <dsp:cNvSpPr/>
      </dsp:nvSpPr>
      <dsp:spPr>
        <a:xfrm>
          <a:off x="1371599" y="3619202"/>
          <a:ext cx="5486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4723E-BE8C-44F3-8EEB-BCF0B9662843}">
      <dsp:nvSpPr>
        <dsp:cNvPr id="0" name=""/>
        <dsp:cNvSpPr/>
      </dsp:nvSpPr>
      <dsp:spPr>
        <a:xfrm>
          <a:off x="1474469" y="3662288"/>
          <a:ext cx="5383530" cy="8617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Chronic Lung Disease : The level of chronic lung disease of the patient. (Categorical)</a:t>
          </a:r>
        </a:p>
      </dsp:txBody>
      <dsp:txXfrm>
        <a:off x="1474469" y="3662288"/>
        <a:ext cx="5383530" cy="861714"/>
      </dsp:txXfrm>
    </dsp:sp>
    <dsp:sp modelId="{72EF8425-A106-4E95-8DB1-A519753E95E2}">
      <dsp:nvSpPr>
        <dsp:cNvPr id="0" name=""/>
        <dsp:cNvSpPr/>
      </dsp:nvSpPr>
      <dsp:spPr>
        <a:xfrm>
          <a:off x="1371599" y="4524002"/>
          <a:ext cx="5486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2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1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1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9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2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6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hedevastator/cancer-patients-and-air-pollution-a-new-link?resource=download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597A8-9AA8-9115-A45F-F273967B7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88" r="-1" b="9855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a typeface="Calibri Light"/>
                <a:cs typeface="Calibri Light"/>
              </a:rPr>
              <a:t>Lung Cancer prediction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1900" dirty="0">
                <a:ea typeface="Calibri"/>
                <a:cs typeface="Calibri"/>
              </a:rPr>
              <a:t>DSC 530 Data exploration and Analysis</a:t>
            </a:r>
            <a:endParaRPr lang="en-US" sz="1900" dirty="0"/>
          </a:p>
          <a:p>
            <a:pPr algn="l">
              <a:lnSpc>
                <a:spcPct val="115000"/>
              </a:lnSpc>
            </a:pPr>
            <a:r>
              <a:rPr lang="en-US" sz="1900" dirty="0">
                <a:ea typeface="Calibri"/>
                <a:cs typeface="Calibri"/>
              </a:rPr>
              <a:t>Final Term Project</a:t>
            </a:r>
          </a:p>
          <a:p>
            <a:pPr algn="l">
              <a:lnSpc>
                <a:spcPct val="115000"/>
              </a:lnSpc>
            </a:pPr>
            <a:r>
              <a:rPr lang="en-US" sz="1900" dirty="0">
                <a:ea typeface="Calibri"/>
                <a:cs typeface="Calibri"/>
              </a:rPr>
              <a:t>Tapaswi </a:t>
            </a:r>
            <a:r>
              <a:rPr lang="en-US" sz="1900" dirty="0" err="1">
                <a:ea typeface="Calibri"/>
                <a:cs typeface="Calibri"/>
              </a:rPr>
              <a:t>chowdary</a:t>
            </a:r>
            <a:r>
              <a:rPr lang="en-US" sz="1900" dirty="0">
                <a:ea typeface="Calibri"/>
                <a:cs typeface="Calibri"/>
              </a:rPr>
              <a:t> </a:t>
            </a:r>
            <a:r>
              <a:rPr lang="en-US" sz="1900" dirty="0" err="1">
                <a:ea typeface="Calibri"/>
                <a:cs typeface="Calibri"/>
              </a:rPr>
              <a:t>Sriramineni</a:t>
            </a:r>
            <a:endParaRPr lang="en-US" sz="19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E3959-DD28-EF8E-5F8E-649876B4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41EF-8F58-E8E9-3AB3-6E7684B8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2185358"/>
            <a:ext cx="3393057" cy="381808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Sitka Subheading"/>
              </a:rPr>
              <a:t>So we are comparing 2 Scenarios of the same variable:</a:t>
            </a:r>
          </a:p>
          <a:p>
            <a:r>
              <a:rPr lang="en-US" sz="1800" dirty="0">
                <a:solidFill>
                  <a:schemeClr val="tx1"/>
                </a:solidFill>
                <a:latin typeface="Sitka Subheading"/>
              </a:rPr>
              <a:t>Here we are considering the variable 'Air Pollution' and taking two scenarios where considering the </a:t>
            </a:r>
            <a:r>
              <a:rPr lang="en-US" sz="1800" dirty="0" err="1">
                <a:solidFill>
                  <a:schemeClr val="tx1"/>
                </a:solidFill>
                <a:latin typeface="Sitka Subheading"/>
              </a:rPr>
              <a:t>airpollution</a:t>
            </a:r>
            <a:r>
              <a:rPr lang="en-US" sz="1800" dirty="0">
                <a:solidFill>
                  <a:schemeClr val="tx1"/>
                </a:solidFill>
                <a:latin typeface="Sitka Subheading"/>
              </a:rPr>
              <a:t> level from 1-3 and comparing it with the rest of the range </a:t>
            </a:r>
            <a:r>
              <a:rPr lang="en-US" sz="1800" dirty="0" err="1">
                <a:solidFill>
                  <a:schemeClr val="tx1"/>
                </a:solidFill>
                <a:latin typeface="Sitka Subheading"/>
              </a:rPr>
              <a:t>inorder</a:t>
            </a:r>
            <a:r>
              <a:rPr lang="en-US" sz="1800" dirty="0">
                <a:solidFill>
                  <a:schemeClr val="tx1"/>
                </a:solidFill>
                <a:latin typeface="Sitka Subheading"/>
              </a:rPr>
              <a:t> to understand how it affects the lung cancer prediction</a:t>
            </a:r>
          </a:p>
          <a:p>
            <a:endParaRPr lang="en-US" sz="1800" dirty="0">
              <a:solidFill>
                <a:schemeClr val="tx1"/>
              </a:solidFill>
              <a:latin typeface="Sitka Subheading"/>
            </a:endParaRPr>
          </a:p>
          <a:p>
            <a:endParaRPr lang="en-US" sz="1800" dirty="0">
              <a:solidFill>
                <a:schemeClr val="tx1"/>
              </a:solidFill>
              <a:latin typeface="Sitka Subheading"/>
            </a:endParaRPr>
          </a:p>
          <a:p>
            <a:endParaRPr lang="en-US" sz="1800" dirty="0">
              <a:solidFill>
                <a:schemeClr val="tx1"/>
              </a:solidFill>
              <a:latin typeface="Sitka Subheading"/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1CAE331-7A2D-BBC1-2930-075E3D35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96" y="1789099"/>
            <a:ext cx="7660257" cy="405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0E61-8D02-0233-135F-4109CD2E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02" y="2027208"/>
            <a:ext cx="6067245" cy="31773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500">
                <a:ea typeface="+mn-lt"/>
                <a:cs typeface="+mn-lt"/>
              </a:rPr>
              <a:t>Here we are considering the variable 'Air pollution' and performing CDF on it.</a:t>
            </a:r>
          </a:p>
          <a:p>
            <a:pPr>
              <a:lnSpc>
                <a:spcPct val="115000"/>
              </a:lnSpc>
            </a:pPr>
            <a:r>
              <a:rPr lang="en-US" sz="1500">
                <a:ea typeface="+mn-lt"/>
                <a:cs typeface="+mn-lt"/>
              </a:rPr>
              <a:t>According to the CDF the chances of having the cancer has increased along with the level of airpollution.</a:t>
            </a:r>
          </a:p>
          <a:p>
            <a:pPr>
              <a:lnSpc>
                <a:spcPct val="115000"/>
              </a:lnSpc>
            </a:pPr>
            <a:r>
              <a:rPr lang="en-US" sz="1500">
                <a:ea typeface="+mn-lt"/>
                <a:cs typeface="+mn-lt"/>
              </a:rPr>
              <a:t>The most common level of air pollution according to the CDF will be 6 which means that most of the patients in the given data have been exposed to a level 6 air pollution. We can observe that there is just 25% of the people who are effected by the air pollution under the level of 1-3 but we can observe that more than 75% has the exposure to the higher levels of air pollution.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50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BF643-2EA1-AA8D-53BB-C9B1EF51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2" y="186906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CDF</a:t>
            </a:r>
          </a:p>
        </p:txBody>
      </p:sp>
      <p:pic>
        <p:nvPicPr>
          <p:cNvPr id="19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7AF70E75-3909-6483-5F54-1677397F8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75" y="1390560"/>
            <a:ext cx="53340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1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2484B09-2CAB-4DBE-8AF5-A733A9400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7467" y="1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  <a:gd name="connsiteX7" fmla="*/ 331087 w 5820494"/>
              <a:gd name="connsiteY7" fmla="*/ 0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lnTo>
                  <a:pt x="33108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6B36566-4D08-4F26-8C98-ED11098F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952" y="3048002"/>
            <a:ext cx="4230048" cy="3809998"/>
          </a:xfrm>
          <a:custGeom>
            <a:avLst/>
            <a:gdLst>
              <a:gd name="connsiteX0" fmla="*/ 2183095 w 4230048"/>
              <a:gd name="connsiteY0" fmla="*/ 18 h 3809998"/>
              <a:gd name="connsiteX1" fmla="*/ 3425027 w 4230048"/>
              <a:gd name="connsiteY1" fmla="*/ 1440807 h 3809998"/>
              <a:gd name="connsiteX2" fmla="*/ 3480109 w 4230048"/>
              <a:gd name="connsiteY2" fmla="*/ 1517585 h 3809998"/>
              <a:gd name="connsiteX3" fmla="*/ 4221130 w 4230048"/>
              <a:gd name="connsiteY3" fmla="*/ 2801399 h 3809998"/>
              <a:gd name="connsiteX4" fmla="*/ 4230048 w 4230048"/>
              <a:gd name="connsiteY4" fmla="*/ 2899971 h 3809998"/>
              <a:gd name="connsiteX5" fmla="*/ 4230048 w 4230048"/>
              <a:gd name="connsiteY5" fmla="*/ 3224557 h 3809998"/>
              <a:gd name="connsiteX6" fmla="*/ 4230047 w 4230048"/>
              <a:gd name="connsiteY6" fmla="*/ 3224568 h 3809998"/>
              <a:gd name="connsiteX7" fmla="*/ 4230047 w 4230048"/>
              <a:gd name="connsiteY7" fmla="*/ 3809998 h 3809998"/>
              <a:gd name="connsiteX8" fmla="*/ 4077743 w 4230048"/>
              <a:gd name="connsiteY8" fmla="*/ 3809998 h 3809998"/>
              <a:gd name="connsiteX9" fmla="*/ 892220 w 4230048"/>
              <a:gd name="connsiteY9" fmla="*/ 3809998 h 3809998"/>
              <a:gd name="connsiteX10" fmla="*/ 840654 w 4230048"/>
              <a:gd name="connsiteY10" fmla="*/ 3790763 h 3809998"/>
              <a:gd name="connsiteX11" fmla="*/ 5750 w 4230048"/>
              <a:gd name="connsiteY11" fmla="*/ 2913921 h 3809998"/>
              <a:gd name="connsiteX12" fmla="*/ 819614 w 4230048"/>
              <a:gd name="connsiteY12" fmla="*/ 1008105 h 3809998"/>
              <a:gd name="connsiteX13" fmla="*/ 2183095 w 4230048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8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7"/>
                </a:cubicBezTo>
                <a:cubicBezTo>
                  <a:pt x="3436611" y="1458213"/>
                  <a:pt x="3455517" y="1484324"/>
                  <a:pt x="3480109" y="1517585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8" y="2899971"/>
                </a:lnTo>
                <a:lnTo>
                  <a:pt x="4230048" y="3224557"/>
                </a:lnTo>
                <a:lnTo>
                  <a:pt x="4230047" y="3224568"/>
                </a:lnTo>
                <a:lnTo>
                  <a:pt x="4230047" y="3809998"/>
                </a:ln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8" y="3656636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E82C7F-8602-4A38-A43F-2CC20AB9D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85154" flipH="1">
            <a:off x="7260230" y="-2526873"/>
            <a:ext cx="3738966" cy="620627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8CC2490-6905-0431-7588-E010D161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467" y="260692"/>
            <a:ext cx="3626646" cy="29112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4B141-6DB4-C909-3FE2-5B3683256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5334000" cy="3047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800">
                <a:latin typeface="Sitka Subheading"/>
                <a:ea typeface="+mn-lt"/>
                <a:cs typeface="+mn-lt"/>
              </a:rPr>
              <a:t>Here we are considering Normal Distribution</a:t>
            </a:r>
          </a:p>
          <a:p>
            <a:pPr>
              <a:lnSpc>
                <a:spcPct val="115000"/>
              </a:lnSpc>
            </a:pPr>
            <a:r>
              <a:rPr lang="en-US" sz="1800">
                <a:latin typeface="Sitka Subheading"/>
              </a:rPr>
              <a:t>The curve is almost similar to the CDF graph which shows that is has the expected value. The highest value of the air pollution 8 is in 90th percentile rank and the lowest ranges are in 30th percentile which clearly shows that the effect of the air pollution is higher in higher ranges.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74CC2-8231-F47C-43E3-D210F9B8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7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Analytical distribution</a:t>
            </a:r>
          </a:p>
        </p:txBody>
      </p:sp>
      <p:pic>
        <p:nvPicPr>
          <p:cNvPr id="4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833ABD7-CD09-7311-8B5D-2BCCF8AD0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1" y="3429000"/>
            <a:ext cx="3809999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1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939F-0BDE-59D4-02B9-C619787D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42" y="2070340"/>
            <a:ext cx="3464944" cy="38100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latin typeface="Sitka Subheading"/>
                <a:ea typeface="+mn-lt"/>
                <a:cs typeface="+mn-lt"/>
              </a:rPr>
              <a:t>Here we are comparing two variables '</a:t>
            </a:r>
            <a:r>
              <a:rPr lang="en-US" sz="2000" dirty="0" err="1">
                <a:latin typeface="Sitka Subheading"/>
                <a:ea typeface="+mn-lt"/>
                <a:cs typeface="+mn-lt"/>
              </a:rPr>
              <a:t>Alcohol_use</a:t>
            </a:r>
            <a:r>
              <a:rPr lang="en-US" sz="2000" dirty="0">
                <a:latin typeface="Sitka Subheading"/>
                <a:ea typeface="+mn-lt"/>
                <a:cs typeface="+mn-lt"/>
              </a:rPr>
              <a:t>' and '</a:t>
            </a:r>
            <a:r>
              <a:rPr lang="en-US" sz="2000" dirty="0" err="1">
                <a:latin typeface="Sitka Subheading"/>
                <a:ea typeface="+mn-lt"/>
                <a:cs typeface="+mn-lt"/>
              </a:rPr>
              <a:t>Genetic_Risk</a:t>
            </a:r>
            <a:r>
              <a:rPr lang="en-US" sz="2000" dirty="0">
                <a:latin typeface="Sitka Subheading"/>
                <a:ea typeface="+mn-lt"/>
                <a:cs typeface="+mn-lt"/>
              </a:rPr>
              <a:t>'. Using the Seaborn and </a:t>
            </a:r>
            <a:r>
              <a:rPr lang="en-US" sz="2000" dirty="0" err="1">
                <a:latin typeface="Sitka Subheading"/>
                <a:ea typeface="+mn-lt"/>
                <a:cs typeface="+mn-lt"/>
              </a:rPr>
              <a:t>Joinplot</a:t>
            </a:r>
            <a:r>
              <a:rPr lang="en-US" sz="2000" dirty="0">
                <a:latin typeface="Sitka Subheading"/>
                <a:ea typeface="+mn-lt"/>
                <a:cs typeface="+mn-lt"/>
              </a:rPr>
              <a:t>(fig 1) and </a:t>
            </a:r>
            <a:r>
              <a:rPr lang="en-US" sz="2000" dirty="0" err="1">
                <a:latin typeface="Sitka Subheading"/>
                <a:ea typeface="+mn-lt"/>
                <a:cs typeface="+mn-lt"/>
              </a:rPr>
              <a:t>thinkplot</a:t>
            </a:r>
            <a:r>
              <a:rPr lang="en-US" sz="2000" dirty="0">
                <a:latin typeface="Sitka Subheading"/>
                <a:ea typeface="+mn-lt"/>
                <a:cs typeface="+mn-lt"/>
              </a:rPr>
              <a:t> (fig 2)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  <a:ea typeface="+mn-lt"/>
              <a:cs typeface="+mn-lt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Sitka Subheading"/>
              </a:rPr>
              <a:t>From the scatter plot we can say that these two variables have many overlapping points almost 80% of them which depicts the correlation between the two variables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lnSpc>
                <a:spcPct val="115000"/>
              </a:lnSpc>
            </a:pP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F17BE-A462-F502-20E3-511D3BE4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25" y="287547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Scatter Plots</a:t>
            </a:r>
          </a:p>
        </p:txBody>
      </p:sp>
      <p:pic>
        <p:nvPicPr>
          <p:cNvPr id="4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B5E6A9B-F90E-0EF1-FD10-E6CAFBD6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34" y="178759"/>
            <a:ext cx="4885426" cy="4027573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B0AE419-1F12-8FAC-14A0-5457727E8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228" y="3047085"/>
            <a:ext cx="4583502" cy="3581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54D2B7-39A6-0596-F362-8839EAE2C372}"/>
              </a:ext>
            </a:extLst>
          </p:cNvPr>
          <p:cNvSpPr txBox="1"/>
          <p:nvPr/>
        </p:nvSpPr>
        <p:spPr>
          <a:xfrm>
            <a:off x="8433258" y="829510"/>
            <a:ext cx="1905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&lt;- Fig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18352-4A05-4DEF-3E3B-A255DC91B519}"/>
              </a:ext>
            </a:extLst>
          </p:cNvPr>
          <p:cNvSpPr txBox="1"/>
          <p:nvPr/>
        </p:nvSpPr>
        <p:spPr>
          <a:xfrm>
            <a:off x="4273825" y="4505739"/>
            <a:ext cx="1921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5D082-F20F-0880-FEF5-B623E2EB8A33}"/>
              </a:ext>
            </a:extLst>
          </p:cNvPr>
          <p:cNvSpPr txBox="1"/>
          <p:nvPr/>
        </p:nvSpPr>
        <p:spPr>
          <a:xfrm>
            <a:off x="6382609" y="50783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2   -&gt;</a:t>
            </a:r>
          </a:p>
        </p:txBody>
      </p:sp>
    </p:spTree>
    <p:extLst>
      <p:ext uri="{BB962C8B-B14F-4D97-AF65-F5344CB8AC3E}">
        <p14:creationId xmlns:p14="http://schemas.microsoft.com/office/powerpoint/2010/main" val="31191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939F-0BDE-59D4-02B9-C619787D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42" y="2070340"/>
            <a:ext cx="3464944" cy="381000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latin typeface="Sitka Subheading"/>
                <a:ea typeface="+mn-lt"/>
                <a:cs typeface="+mn-lt"/>
              </a:rPr>
              <a:t>Here we are comparing two variables '</a:t>
            </a:r>
            <a:r>
              <a:rPr lang="en-US" sz="2000" dirty="0" err="1">
                <a:latin typeface="Sitka Subheading"/>
                <a:ea typeface="+mn-lt"/>
                <a:cs typeface="+mn-lt"/>
              </a:rPr>
              <a:t>Alcohol_use</a:t>
            </a:r>
            <a:r>
              <a:rPr lang="en-US" sz="2000" dirty="0">
                <a:latin typeface="Sitka Subheading"/>
                <a:ea typeface="+mn-lt"/>
                <a:cs typeface="+mn-lt"/>
              </a:rPr>
              <a:t>' and '</a:t>
            </a:r>
            <a:r>
              <a:rPr lang="en-US" sz="2000" dirty="0" err="1">
                <a:ea typeface="+mn-lt"/>
                <a:cs typeface="+mn-lt"/>
              </a:rPr>
              <a:t>OccuPational_Hazards</a:t>
            </a:r>
            <a:r>
              <a:rPr lang="en-US" sz="2000" dirty="0">
                <a:latin typeface="Sitka Subheading"/>
                <a:ea typeface="+mn-lt"/>
                <a:cs typeface="+mn-lt"/>
              </a:rPr>
              <a:t>'. Using the Seaborn and </a:t>
            </a:r>
            <a:r>
              <a:rPr lang="en-US" sz="2000" dirty="0" err="1">
                <a:latin typeface="Sitka Subheading"/>
                <a:ea typeface="+mn-lt"/>
                <a:cs typeface="+mn-lt"/>
              </a:rPr>
              <a:t>Joinplot</a:t>
            </a:r>
            <a:r>
              <a:rPr lang="en-US" sz="2000" dirty="0">
                <a:latin typeface="Sitka Subheading"/>
                <a:ea typeface="+mn-lt"/>
                <a:cs typeface="+mn-lt"/>
              </a:rPr>
              <a:t>(fig 1) and </a:t>
            </a:r>
            <a:r>
              <a:rPr lang="en-US" sz="2000" dirty="0" err="1">
                <a:latin typeface="Sitka Subheading"/>
                <a:ea typeface="+mn-lt"/>
                <a:cs typeface="+mn-lt"/>
              </a:rPr>
              <a:t>thinkplot</a:t>
            </a:r>
            <a:r>
              <a:rPr lang="en-US" sz="2000" dirty="0">
                <a:latin typeface="Sitka Subheading"/>
                <a:ea typeface="+mn-lt"/>
                <a:cs typeface="+mn-lt"/>
              </a:rPr>
              <a:t> (fig 2)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  <a:ea typeface="+mn-lt"/>
              <a:cs typeface="+mn-lt"/>
            </a:endParaRPr>
          </a:p>
          <a:p>
            <a:pPr>
              <a:lnSpc>
                <a:spcPct val="115000"/>
              </a:lnSpc>
            </a:pPr>
            <a:r>
              <a:rPr lang="en-US" sz="2000" dirty="0">
                <a:latin typeface="Sitka Subheading"/>
              </a:rPr>
              <a:t>From the scatter plot we can say that these two variables have many overlapping points almost 90% of them which depicts the correlation between the two variables</a:t>
            </a: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lnSpc>
                <a:spcPct val="115000"/>
              </a:lnSpc>
            </a:pPr>
            <a:endParaRPr lang="en-US" sz="20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F17BE-A462-F502-20E3-511D3BE4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25" y="287547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Scatter Plots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4D2B7-39A6-0596-F362-8839EAE2C372}"/>
              </a:ext>
            </a:extLst>
          </p:cNvPr>
          <p:cNvSpPr txBox="1"/>
          <p:nvPr/>
        </p:nvSpPr>
        <p:spPr>
          <a:xfrm>
            <a:off x="8433258" y="829510"/>
            <a:ext cx="1905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&lt;- Fig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18352-4A05-4DEF-3E3B-A255DC91B519}"/>
              </a:ext>
            </a:extLst>
          </p:cNvPr>
          <p:cNvSpPr txBox="1"/>
          <p:nvPr/>
        </p:nvSpPr>
        <p:spPr>
          <a:xfrm>
            <a:off x="4273825" y="4505739"/>
            <a:ext cx="19215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5D082-F20F-0880-FEF5-B623E2EB8A33}"/>
              </a:ext>
            </a:extLst>
          </p:cNvPr>
          <p:cNvSpPr txBox="1"/>
          <p:nvPr/>
        </p:nvSpPr>
        <p:spPr>
          <a:xfrm>
            <a:off x="6382609" y="50783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Fig 2   -&gt;</a:t>
            </a:r>
          </a:p>
        </p:txBody>
      </p:sp>
      <p:pic>
        <p:nvPicPr>
          <p:cNvPr id="5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538E9F1-2F79-7874-07E6-136D6FC6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34" y="293866"/>
            <a:ext cx="4942935" cy="4027400"/>
          </a:xfrm>
          <a:prstGeom prst="rect">
            <a:avLst/>
          </a:prstGeom>
        </p:spPr>
      </p:pic>
      <p:pic>
        <p:nvPicPr>
          <p:cNvPr id="13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E9C2287A-26E3-9C94-8B2F-64205514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589" y="3047086"/>
            <a:ext cx="4799160" cy="36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4306-E7A8-6DD4-A4E2-6839014E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460C-ED0A-64DA-2CCC-C02263163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2754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FFFFFF">
                    <a:alpha val="70000"/>
                  </a:srgbClr>
                </a:solidFill>
              </a:rPr>
              <a:t>Null Hypothesis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Sitka Subheading"/>
              </a:rPr>
              <a:t>My </a:t>
            </a:r>
            <a:r>
              <a:rPr lang="en-US" sz="1800" err="1">
                <a:solidFill>
                  <a:schemeClr val="tx1"/>
                </a:solidFill>
                <a:latin typeface="Sitka Subheading"/>
              </a:rPr>
              <a:t>hypotheseis</a:t>
            </a:r>
            <a:r>
              <a:rPr lang="en-US" sz="1800" dirty="0">
                <a:solidFill>
                  <a:schemeClr val="tx1"/>
                </a:solidFill>
                <a:latin typeface="Sitka Subheading"/>
              </a:rPr>
              <a:t> is to point out the no correlation between the Age and </a:t>
            </a:r>
            <a:r>
              <a:rPr lang="en-US" sz="1800" err="1">
                <a:solidFill>
                  <a:schemeClr val="tx1"/>
                </a:solidFill>
                <a:latin typeface="Sitka Subheading"/>
              </a:rPr>
              <a:t>Airpollution</a:t>
            </a:r>
            <a:r>
              <a:rPr lang="en-US" sz="1800" dirty="0">
                <a:solidFill>
                  <a:schemeClr val="tx1"/>
                </a:solidFill>
                <a:latin typeface="Sitka Subheading"/>
              </a:rPr>
              <a:t> variables which depicts that in the lung cancer prediction the Air pollution effect doesn't depend on the age of the person</a:t>
            </a:r>
          </a:p>
          <a:p>
            <a:pPr>
              <a:buNone/>
            </a:pPr>
            <a:r>
              <a:rPr lang="en-US" sz="1800" err="1">
                <a:solidFill>
                  <a:schemeClr val="tx1"/>
                </a:solidFill>
                <a:latin typeface="Sitka Subheading"/>
              </a:rPr>
              <a:t>pvalue</a:t>
            </a:r>
            <a:r>
              <a:rPr lang="en-US" sz="1800" dirty="0">
                <a:solidFill>
                  <a:schemeClr val="tx1"/>
                </a:solidFill>
                <a:latin typeface="Sitka Subheading"/>
              </a:rPr>
              <a:t>:  0.0</a:t>
            </a:r>
            <a:endParaRPr lang="en-US" sz="1800">
              <a:solidFill>
                <a:schemeClr val="tx1"/>
              </a:solidFill>
              <a:latin typeface="Sitka Subheading"/>
            </a:endParaRP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latin typeface="Sitka Subheading"/>
              </a:rPr>
              <a:t>The </a:t>
            </a:r>
            <a:r>
              <a:rPr lang="en-US" sz="1800" err="1">
                <a:solidFill>
                  <a:schemeClr val="tx1"/>
                </a:solidFill>
                <a:latin typeface="Sitka Subheading"/>
              </a:rPr>
              <a:t>pvalue</a:t>
            </a:r>
            <a:r>
              <a:rPr lang="en-US" sz="1800" dirty="0">
                <a:solidFill>
                  <a:schemeClr val="tx1"/>
                </a:solidFill>
                <a:latin typeface="Sitka Subheading"/>
              </a:rPr>
              <a:t> shows that in the lung cancer prediction the air pollution effect is not dependent on the age of the patient</a:t>
            </a:r>
            <a:endParaRPr lang="en-US" sz="1800">
              <a:solidFill>
                <a:schemeClr val="tx1"/>
              </a:solidFill>
              <a:latin typeface="Sitka Subheading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391876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8D23-9E1E-5BEF-3FB1-976E044A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6B1F-116D-54D4-3A79-50707B6F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  <a:latin typeface="Sitka Subheading"/>
              </a:rPr>
              <a:t>The formula is '</a:t>
            </a:r>
            <a:r>
              <a:rPr lang="en-US" sz="2000" err="1">
                <a:solidFill>
                  <a:schemeClr val="tx1"/>
                </a:solidFill>
                <a:latin typeface="Sitka Subheading"/>
              </a:rPr>
              <a:t>Alcohol_use</a:t>
            </a:r>
            <a:r>
              <a:rPr lang="en-US" sz="2000" dirty="0">
                <a:solidFill>
                  <a:schemeClr val="tx1"/>
                </a:solidFill>
                <a:latin typeface="Sitka Subheading"/>
              </a:rPr>
              <a:t> ~ Genetic Risk'</a:t>
            </a:r>
          </a:p>
          <a:p>
            <a:r>
              <a:rPr lang="en-US" sz="2000" dirty="0">
                <a:solidFill>
                  <a:schemeClr val="tx1"/>
                </a:solidFill>
                <a:latin typeface="Sitka Subheading"/>
              </a:rPr>
              <a:t>Result is :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/>
              </a:rPr>
              <a:t>       </a:t>
            </a:r>
            <a:r>
              <a:rPr lang="en-US" sz="1800" dirty="0">
                <a:solidFill>
                  <a:schemeClr val="tx1"/>
                </a:solidFill>
                <a:latin typeface="Sitka Subheading"/>
              </a:rPr>
              <a:t>Intercept: -0.3867359943357907
         Slope: 1.0807283830427465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Sitka Subheading"/>
              </a:rPr>
              <a:t>         p-value of slope estimate: 2.7193e-320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Sitka Subheading"/>
              </a:rPr>
              <a:t>         R^2: 0.7694971870880725</a:t>
            </a:r>
          </a:p>
          <a:p>
            <a:pPr marL="285750" indent="-285750"/>
            <a:r>
              <a:rPr lang="en-US" sz="2000" dirty="0">
                <a:solidFill>
                  <a:schemeClr val="tx1"/>
                </a:solidFill>
                <a:latin typeface="Sitka Subheading"/>
              </a:rPr>
              <a:t>An R-squared score of 0.7695 suggests that the independent variables in the model can account for around 76.95% of the variability in the dependent variable. This number ranges from 0 to 1, with 0 indicating that the model explains no variability and 1 indicating that it fully accounts for all variability.</a:t>
            </a:r>
            <a:endParaRPr lang="en-US" sz="2000">
              <a:solidFill>
                <a:schemeClr val="tx1"/>
              </a:solidFill>
              <a:latin typeface="Sitka Subheading"/>
            </a:endParaRPr>
          </a:p>
          <a:p>
            <a:endParaRPr lang="en-US" sz="2000" dirty="0">
              <a:solidFill>
                <a:schemeClr val="tx1"/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2179501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395A28B-5023-7F45-7924-B736FD9B4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" r="37646" b="-7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B816-4349-ECC8-2445-291D7136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Data source:</a:t>
            </a:r>
          </a:p>
          <a:p>
            <a:pPr marL="0" indent="0">
              <a:buNone/>
            </a:pPr>
            <a:r>
              <a:rPr lang="en-US" sz="2400" dirty="0">
                <a:latin typeface="Helvetica Neue"/>
              </a:rPr>
              <a:t>Link: </a:t>
            </a:r>
            <a:r>
              <a:rPr lang="en-US" sz="2400" u="sng" dirty="0">
                <a:latin typeface="Helvetica Neue"/>
                <a:hlinkClick r:id="rId3"/>
              </a:rPr>
              <a:t>https://www.kaggle.com/datasets/thedevastator/cancer-patients-and-air-pollution-a-new-link?resource=download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AAA73-8508-B242-4F67-B493B79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21982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BA46-956B-9652-1E26-0E6835E53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74" y="1610264"/>
            <a:ext cx="6340414" cy="414068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tx1"/>
                </a:solidFill>
                <a:latin typeface="Sitka Subheading"/>
              </a:rPr>
              <a:t>The data set that we are working on throughout this project is Lung cancer prediction.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tx1"/>
                </a:solidFill>
                <a:latin typeface="Sitka Subheading"/>
              </a:rPr>
              <a:t>This data is obtained from the survey that is created to find the data on the causes of the lung cancer.</a:t>
            </a:r>
          </a:p>
          <a:p>
            <a:pPr>
              <a:lnSpc>
                <a:spcPct val="115000"/>
              </a:lnSpc>
            </a:pPr>
            <a:r>
              <a:rPr lang="en-US" sz="2400" dirty="0">
                <a:solidFill>
                  <a:schemeClr val="tx1"/>
                </a:solidFill>
                <a:latin typeface="Sitka Subheading"/>
              </a:rPr>
              <a:t>This dataset provides the data of the level of air pollution and it's effect on the lung cancer.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F63D1-5519-2398-385B-A98593A6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07" y="215660"/>
            <a:ext cx="5334000" cy="1394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itka Subheading"/>
                <a:ea typeface="+mj-lt"/>
                <a:cs typeface="+mj-lt"/>
              </a:rPr>
              <a:t>DATA SET</a:t>
            </a:r>
            <a:endParaRPr lang="en-US" sz="4000">
              <a:latin typeface="Sitka Subheading"/>
            </a:endParaRPr>
          </a:p>
        </p:txBody>
      </p:sp>
      <p:pic>
        <p:nvPicPr>
          <p:cNvPr id="14" name="Picture 4" descr="Graph on document with pen">
            <a:extLst>
              <a:ext uri="{FF2B5EF4-FFF2-40B4-BE49-F238E27FC236}">
                <a16:creationId xmlns:a16="http://schemas.microsoft.com/office/drawing/2014/main" id="{4C3AE849-839B-404A-2113-0A7216488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85" r="12129" b="-7"/>
          <a:stretch/>
        </p:blipFill>
        <p:spPr>
          <a:xfrm>
            <a:off x="7060504" y="771525"/>
            <a:ext cx="492899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8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9B66A-3779-48B9-9963-C9339B22B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12258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3590 h 6858000"/>
              <a:gd name="connsiteX3" fmla="*/ 10378112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6089634 h 6858000"/>
              <a:gd name="connsiteX6" fmla="*/ 3284 w 12192000"/>
              <a:gd name="connsiteY6" fmla="*/ 6081001 h 6858000"/>
              <a:gd name="connsiteX7" fmla="*/ 208318 w 12192000"/>
              <a:gd name="connsiteY7" fmla="*/ 5663571 h 6858000"/>
              <a:gd name="connsiteX8" fmla="*/ 2466868 w 12192000"/>
              <a:gd name="connsiteY8" fmla="*/ 3280365 h 6858000"/>
              <a:gd name="connsiteX9" fmla="*/ 5859655 w 12192000"/>
              <a:gd name="connsiteY9" fmla="*/ 1043504 h 6858000"/>
              <a:gd name="connsiteX10" fmla="*/ 8002287 w 12192000"/>
              <a:gd name="connsiteY10" fmla="*/ 373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8122584" y="0"/>
                </a:moveTo>
                <a:lnTo>
                  <a:pt x="12192000" y="0"/>
                </a:lnTo>
                <a:lnTo>
                  <a:pt x="12192000" y="4873590"/>
                </a:lnTo>
                <a:lnTo>
                  <a:pt x="10378112" y="6858000"/>
                </a:lnTo>
                <a:lnTo>
                  <a:pt x="0" y="6858000"/>
                </a:lnTo>
                <a:lnTo>
                  <a:pt x="0" y="6089634"/>
                </a:lnTo>
                <a:lnTo>
                  <a:pt x="3284" y="6081001"/>
                </a:lnTo>
                <a:cubicBezTo>
                  <a:pt x="61888" y="5940761"/>
                  <a:pt x="130457" y="5801643"/>
                  <a:pt x="208318" y="5663571"/>
                </a:cubicBezTo>
                <a:cubicBezTo>
                  <a:pt x="675237" y="4835483"/>
                  <a:pt x="1476533" y="4045730"/>
                  <a:pt x="2466868" y="3280365"/>
                </a:cubicBezTo>
                <a:cubicBezTo>
                  <a:pt x="3457206" y="2515002"/>
                  <a:pt x="4636583" y="1774030"/>
                  <a:pt x="5859655" y="1043504"/>
                </a:cubicBezTo>
                <a:cubicBezTo>
                  <a:pt x="6636899" y="579200"/>
                  <a:pt x="7344556" y="254766"/>
                  <a:pt x="8002287" y="373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2088EB-F82A-4CF7-A658-5EB0B344D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71" y="0"/>
            <a:ext cx="7017182" cy="6858000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10" fmla="*/ 10354815 w 11818630"/>
              <a:gd name="connsiteY10" fmla="*/ 6321870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4489505 h 6858000"/>
              <a:gd name="connsiteX0" fmla="*/ 0 w 7017182"/>
              <a:gd name="connsiteY0" fmla="*/ 6858000 h 6858000"/>
              <a:gd name="connsiteX1" fmla="*/ 15548 w 7017182"/>
              <a:gd name="connsiteY1" fmla="*/ 6741317 h 6858000"/>
              <a:gd name="connsiteX2" fmla="*/ 387858 w 7017182"/>
              <a:gd name="connsiteY2" fmla="*/ 5632555 h 6858000"/>
              <a:gd name="connsiteX3" fmla="*/ 2494163 w 7017182"/>
              <a:gd name="connsiteY3" fmla="*/ 3131046 h 6858000"/>
              <a:gd name="connsiteX4" fmla="*/ 5658249 w 7017182"/>
              <a:gd name="connsiteY4" fmla="*/ 783147 h 6858000"/>
              <a:gd name="connsiteX5" fmla="*/ 6840702 w 7017182"/>
              <a:gd name="connsiteY5" fmla="*/ 85078 h 6858000"/>
              <a:gd name="connsiteX6" fmla="*/ 7017182 w 701718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7182" h="6858000">
                <a:moveTo>
                  <a:pt x="0" y="6858000"/>
                </a:moveTo>
                <a:lnTo>
                  <a:pt x="15548" y="6741317"/>
                </a:lnTo>
                <a:cubicBezTo>
                  <a:pt x="78957" y="6364051"/>
                  <a:pt x="206325" y="5994870"/>
                  <a:pt x="387858" y="5632555"/>
                </a:cubicBezTo>
                <a:cubicBezTo>
                  <a:pt x="823302" y="4763361"/>
                  <a:pt x="1570584" y="3934404"/>
                  <a:pt x="2494163" y="3131046"/>
                </a:cubicBezTo>
                <a:cubicBezTo>
                  <a:pt x="3417744" y="2327690"/>
                  <a:pt x="4517622" y="1549936"/>
                  <a:pt x="5658249" y="783147"/>
                </a:cubicBezTo>
                <a:cubicBezTo>
                  <a:pt x="6072451" y="504660"/>
                  <a:pt x="6465461" y="274112"/>
                  <a:pt x="6840702" y="85078"/>
                </a:cubicBezTo>
                <a:lnTo>
                  <a:pt x="7017182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A35D4-6E8C-A038-C3F5-D0E4FF4F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048001" cy="2286000"/>
          </a:xfrm>
        </p:spPr>
        <p:txBody>
          <a:bodyPr anchor="t">
            <a:normAutofit/>
          </a:bodyPr>
          <a:lstStyle/>
          <a:p>
            <a:r>
              <a:rPr lang="en-US" sz="3200"/>
              <a:t>Variables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DA32667-BAAD-4252-B7F6-CDABAD11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5486" y="4489505"/>
            <a:ext cx="1916515" cy="2396561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11818630 w 11818630"/>
              <a:gd name="connsiteY6" fmla="*/ 0 h 6886066"/>
              <a:gd name="connsiteX7" fmla="*/ 11818630 w 11818630"/>
              <a:gd name="connsiteY7" fmla="*/ 4489505 h 6886066"/>
              <a:gd name="connsiteX8" fmla="*/ 11816460 w 11818630"/>
              <a:gd name="connsiteY8" fmla="*/ 4492187 h 6886066"/>
              <a:gd name="connsiteX9" fmla="*/ 10354815 w 11818630"/>
              <a:gd name="connsiteY9" fmla="*/ 6321870 h 6886066"/>
              <a:gd name="connsiteX10" fmla="*/ 9902115 w 11818630"/>
              <a:gd name="connsiteY10" fmla="*/ 6886066 h 6886066"/>
              <a:gd name="connsiteX0" fmla="*/ 0 w 11818630"/>
              <a:gd name="connsiteY0" fmla="*/ 7069778 h 7097844"/>
              <a:gd name="connsiteX1" fmla="*/ 15548 w 11818630"/>
              <a:gd name="connsiteY1" fmla="*/ 6953095 h 7097844"/>
              <a:gd name="connsiteX2" fmla="*/ 387858 w 11818630"/>
              <a:gd name="connsiteY2" fmla="*/ 5844333 h 7097844"/>
              <a:gd name="connsiteX3" fmla="*/ 2494163 w 11818630"/>
              <a:gd name="connsiteY3" fmla="*/ 3342824 h 7097844"/>
              <a:gd name="connsiteX4" fmla="*/ 5658249 w 11818630"/>
              <a:gd name="connsiteY4" fmla="*/ 994925 h 7097844"/>
              <a:gd name="connsiteX5" fmla="*/ 11818630 w 11818630"/>
              <a:gd name="connsiteY5" fmla="*/ 211778 h 7097844"/>
              <a:gd name="connsiteX6" fmla="*/ 11818630 w 11818630"/>
              <a:gd name="connsiteY6" fmla="*/ 4701283 h 7097844"/>
              <a:gd name="connsiteX7" fmla="*/ 11816460 w 11818630"/>
              <a:gd name="connsiteY7" fmla="*/ 4703965 h 7097844"/>
              <a:gd name="connsiteX8" fmla="*/ 10354815 w 11818630"/>
              <a:gd name="connsiteY8" fmla="*/ 6533648 h 7097844"/>
              <a:gd name="connsiteX9" fmla="*/ 9902115 w 11818630"/>
              <a:gd name="connsiteY9" fmla="*/ 7097844 h 7097844"/>
              <a:gd name="connsiteX0" fmla="*/ 0 w 11818630"/>
              <a:gd name="connsiteY0" fmla="*/ 6872876 h 6900942"/>
              <a:gd name="connsiteX1" fmla="*/ 15548 w 11818630"/>
              <a:gd name="connsiteY1" fmla="*/ 6756193 h 6900942"/>
              <a:gd name="connsiteX2" fmla="*/ 387858 w 11818630"/>
              <a:gd name="connsiteY2" fmla="*/ 5647431 h 6900942"/>
              <a:gd name="connsiteX3" fmla="*/ 2494163 w 11818630"/>
              <a:gd name="connsiteY3" fmla="*/ 3145922 h 6900942"/>
              <a:gd name="connsiteX4" fmla="*/ 11818630 w 11818630"/>
              <a:gd name="connsiteY4" fmla="*/ 14876 h 6900942"/>
              <a:gd name="connsiteX5" fmla="*/ 11818630 w 11818630"/>
              <a:gd name="connsiteY5" fmla="*/ 4504381 h 6900942"/>
              <a:gd name="connsiteX6" fmla="*/ 11816460 w 11818630"/>
              <a:gd name="connsiteY6" fmla="*/ 4507063 h 6900942"/>
              <a:gd name="connsiteX7" fmla="*/ 10354815 w 11818630"/>
              <a:gd name="connsiteY7" fmla="*/ 6336746 h 6900942"/>
              <a:gd name="connsiteX8" fmla="*/ 9902115 w 11818630"/>
              <a:gd name="connsiteY8" fmla="*/ 6900942 h 6900942"/>
              <a:gd name="connsiteX0" fmla="*/ 577707 w 12396337"/>
              <a:gd name="connsiteY0" fmla="*/ 6858000 h 6886066"/>
              <a:gd name="connsiteX1" fmla="*/ 593255 w 12396337"/>
              <a:gd name="connsiteY1" fmla="*/ 6741317 h 6886066"/>
              <a:gd name="connsiteX2" fmla="*/ 965565 w 12396337"/>
              <a:gd name="connsiteY2" fmla="*/ 5632555 h 6886066"/>
              <a:gd name="connsiteX3" fmla="*/ 12396337 w 12396337"/>
              <a:gd name="connsiteY3" fmla="*/ 0 h 6886066"/>
              <a:gd name="connsiteX4" fmla="*/ 12396337 w 12396337"/>
              <a:gd name="connsiteY4" fmla="*/ 4489505 h 6886066"/>
              <a:gd name="connsiteX5" fmla="*/ 12394167 w 12396337"/>
              <a:gd name="connsiteY5" fmla="*/ 4492187 h 6886066"/>
              <a:gd name="connsiteX6" fmla="*/ 10932522 w 12396337"/>
              <a:gd name="connsiteY6" fmla="*/ 6321870 h 6886066"/>
              <a:gd name="connsiteX7" fmla="*/ 10479822 w 12396337"/>
              <a:gd name="connsiteY7" fmla="*/ 6886066 h 6886066"/>
              <a:gd name="connsiteX0" fmla="*/ 0 w 11818630"/>
              <a:gd name="connsiteY0" fmla="*/ 6858000 h 6886066"/>
              <a:gd name="connsiteX1" fmla="*/ 387858 w 11818630"/>
              <a:gd name="connsiteY1" fmla="*/ 5632555 h 6886066"/>
              <a:gd name="connsiteX2" fmla="*/ 11818630 w 11818630"/>
              <a:gd name="connsiteY2" fmla="*/ 0 h 6886066"/>
              <a:gd name="connsiteX3" fmla="*/ 11818630 w 11818630"/>
              <a:gd name="connsiteY3" fmla="*/ 4489505 h 6886066"/>
              <a:gd name="connsiteX4" fmla="*/ 11816460 w 11818630"/>
              <a:gd name="connsiteY4" fmla="*/ 4492187 h 6886066"/>
              <a:gd name="connsiteX5" fmla="*/ 10354815 w 11818630"/>
              <a:gd name="connsiteY5" fmla="*/ 6321870 h 6886066"/>
              <a:gd name="connsiteX6" fmla="*/ 9902115 w 11818630"/>
              <a:gd name="connsiteY6" fmla="*/ 6886066 h 6886066"/>
              <a:gd name="connsiteX0" fmla="*/ 0 w 11818630"/>
              <a:gd name="connsiteY0" fmla="*/ 6858000 h 6886066"/>
              <a:gd name="connsiteX1" fmla="*/ 11818630 w 11818630"/>
              <a:gd name="connsiteY1" fmla="*/ 0 h 6886066"/>
              <a:gd name="connsiteX2" fmla="*/ 11818630 w 11818630"/>
              <a:gd name="connsiteY2" fmla="*/ 4489505 h 6886066"/>
              <a:gd name="connsiteX3" fmla="*/ 11816460 w 11818630"/>
              <a:gd name="connsiteY3" fmla="*/ 4492187 h 6886066"/>
              <a:gd name="connsiteX4" fmla="*/ 10354815 w 11818630"/>
              <a:gd name="connsiteY4" fmla="*/ 6321870 h 6886066"/>
              <a:gd name="connsiteX5" fmla="*/ 9902115 w 11818630"/>
              <a:gd name="connsiteY5" fmla="*/ 6886066 h 6886066"/>
              <a:gd name="connsiteX0" fmla="*/ 1916515 w 1916515"/>
              <a:gd name="connsiteY0" fmla="*/ 0 h 6886066"/>
              <a:gd name="connsiteX1" fmla="*/ 1916515 w 1916515"/>
              <a:gd name="connsiteY1" fmla="*/ 4489505 h 6886066"/>
              <a:gd name="connsiteX2" fmla="*/ 1914345 w 1916515"/>
              <a:gd name="connsiteY2" fmla="*/ 4492187 h 6886066"/>
              <a:gd name="connsiteX3" fmla="*/ 452700 w 1916515"/>
              <a:gd name="connsiteY3" fmla="*/ 6321870 h 6886066"/>
              <a:gd name="connsiteX4" fmla="*/ 0 w 1916515"/>
              <a:gd name="connsiteY4" fmla="*/ 6886066 h 6886066"/>
              <a:gd name="connsiteX0" fmla="*/ 1916515 w 1916515"/>
              <a:gd name="connsiteY0" fmla="*/ 0 h 2396561"/>
              <a:gd name="connsiteX1" fmla="*/ 1914345 w 1916515"/>
              <a:gd name="connsiteY1" fmla="*/ 2682 h 2396561"/>
              <a:gd name="connsiteX2" fmla="*/ 452700 w 1916515"/>
              <a:gd name="connsiteY2" fmla="*/ 1832365 h 2396561"/>
              <a:gd name="connsiteX3" fmla="*/ 0 w 1916515"/>
              <a:gd name="connsiteY3" fmla="*/ 2396561 h 239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6515" h="2396561">
                <a:moveTo>
                  <a:pt x="1916515" y="0"/>
                </a:moveTo>
                <a:lnTo>
                  <a:pt x="1914345" y="2682"/>
                </a:lnTo>
                <a:cubicBezTo>
                  <a:pt x="1430582" y="598348"/>
                  <a:pt x="941296" y="1216779"/>
                  <a:pt x="452700" y="1832365"/>
                </a:cubicBezTo>
                <a:cubicBezTo>
                  <a:pt x="310552" y="2011075"/>
                  <a:pt x="0" y="2396561"/>
                  <a:pt x="0" y="2396561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24FF110-1ADA-B566-A40F-6E277E1FF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16985"/>
              </p:ext>
            </p:extLst>
          </p:nvPr>
        </p:nvGraphicFramePr>
        <p:xfrm>
          <a:off x="4572000" y="1524000"/>
          <a:ext cx="6858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41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6615-F2C7-81A1-F1A0-2EDACAA4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7B52-AA1D-01CB-2146-B019A7B01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99095"/>
            <a:ext cx="4428227" cy="5831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Histogram of Air Pollution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50AC89F8-651D-4F9F-EC0B-2873685CD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173" y="547342"/>
            <a:ext cx="5877463" cy="5950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76FBD-9A9A-5325-9881-BA4F9CBDC53E}"/>
              </a:ext>
            </a:extLst>
          </p:cNvPr>
          <p:cNvSpPr txBox="1"/>
          <p:nvPr/>
        </p:nvSpPr>
        <p:spPr>
          <a:xfrm>
            <a:off x="756249" y="2869721"/>
            <a:ext cx="274320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Sitka Subheading"/>
              </a:rPr>
              <a:t>Mean:  3.84​</a:t>
            </a:r>
            <a:br>
              <a:rPr lang="en-US" sz="2000">
                <a:latin typeface="Sitka Subheading"/>
              </a:rPr>
            </a:br>
            <a:r>
              <a:rPr lang="en-US" sz="2000">
                <a:latin typeface="Sitka Subheading"/>
              </a:rPr>
              <a:t>Mode:  [6]​</a:t>
            </a:r>
            <a:br>
              <a:rPr lang="en-US" sz="2000">
                <a:latin typeface="Sitka Subheading"/>
              </a:rPr>
            </a:br>
            <a:r>
              <a:rPr lang="en-US" sz="2000">
                <a:latin typeface="Sitka Subheading"/>
              </a:rPr>
              <a:t>Variance:  4.122522522522477​</a:t>
            </a:r>
            <a:br>
              <a:rPr lang="en-US" sz="2000">
                <a:latin typeface="Sitka Subheading"/>
              </a:rPr>
            </a:br>
            <a:r>
              <a:rPr lang="en-US" sz="2000">
                <a:latin typeface="Sitka Subheading"/>
              </a:rPr>
              <a:t>Spread(IQR):  4.0​</a:t>
            </a:r>
            <a:br>
              <a:rPr lang="en-US" sz="2000">
                <a:latin typeface="Sitka Subheading"/>
              </a:rPr>
            </a:br>
            <a:r>
              <a:rPr lang="en-US" sz="2000">
                <a:latin typeface="Sitka Subheading"/>
              </a:rPr>
              <a:t>Tail: ​</a:t>
            </a:r>
            <a:br>
              <a:rPr lang="en-US" sz="2000">
                <a:latin typeface="Sitka Subheading"/>
              </a:rPr>
            </a:br>
            <a:r>
              <a:rPr lang="en-US" sz="2000">
                <a:latin typeface="Sitka Subheading"/>
              </a:rPr>
              <a:t>995    6​</a:t>
            </a:r>
            <a:br>
              <a:rPr lang="en-US" sz="2000">
                <a:latin typeface="Sitka Subheading"/>
              </a:rPr>
            </a:br>
            <a:r>
              <a:rPr lang="en-US" sz="2000">
                <a:latin typeface="Sitka Subheading"/>
              </a:rPr>
              <a:t>996    6​</a:t>
            </a:r>
            <a:br>
              <a:rPr lang="en-US" sz="2000">
                <a:latin typeface="Sitka Subheading"/>
              </a:rPr>
            </a:br>
            <a:r>
              <a:rPr lang="en-US" sz="2000">
                <a:latin typeface="Sitka Subheading"/>
              </a:rPr>
              <a:t>997    4​</a:t>
            </a:r>
            <a:br>
              <a:rPr lang="en-US" sz="2000">
                <a:latin typeface="Sitka Subheading"/>
              </a:rPr>
            </a:br>
            <a:r>
              <a:rPr lang="en-US" sz="2000">
                <a:latin typeface="Sitka Subheading"/>
              </a:rPr>
              <a:t>998    6​</a:t>
            </a:r>
            <a:br>
              <a:rPr lang="en-US" sz="2000">
                <a:latin typeface="Sitka Subheading"/>
              </a:rPr>
            </a:br>
            <a:r>
              <a:rPr lang="en-US" sz="2000">
                <a:latin typeface="Sitka Subheading"/>
              </a:rPr>
              <a:t>999    6​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5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6615-F2C7-81A1-F1A0-2EDACAA4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7B52-AA1D-01CB-2146-B019A7B01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55963"/>
            <a:ext cx="4428227" cy="770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Histogram of Alcohol Use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DA80D26-C251-990A-B50F-B9A65C01E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34" y="973435"/>
            <a:ext cx="5489274" cy="55724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1BC69E-0D0B-9EE5-3785-FDA0402166A2}"/>
              </a:ext>
            </a:extLst>
          </p:cNvPr>
          <p:cNvSpPr txBox="1"/>
          <p:nvPr/>
        </p:nvSpPr>
        <p:spPr>
          <a:xfrm>
            <a:off x="756249" y="2826589"/>
            <a:ext cx="419531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Sitka Subheading"/>
              </a:rPr>
              <a:t>Mean: 4.563</a:t>
            </a:r>
          </a:p>
          <a:p>
            <a:r>
              <a:rPr lang="en-US" sz="2000" dirty="0">
                <a:latin typeface="Sitka Subheading"/>
              </a:rPr>
              <a:t>Mode: [2] </a:t>
            </a:r>
          </a:p>
          <a:p>
            <a:r>
              <a:rPr lang="en-US" sz="2000" dirty="0">
                <a:latin typeface="Sitka Subheading"/>
              </a:rPr>
              <a:t>Variance: 6.866897897897863 Spread(IQR): 5.0 </a:t>
            </a:r>
          </a:p>
          <a:p>
            <a:r>
              <a:rPr lang="en-US" sz="2000" dirty="0">
                <a:latin typeface="Sitka Subheading"/>
              </a:rPr>
              <a:t>Tail: </a:t>
            </a:r>
          </a:p>
          <a:p>
            <a:r>
              <a:rPr lang="en-US" sz="2000" dirty="0">
                <a:latin typeface="Sitka Subheading"/>
              </a:rPr>
              <a:t>995 7 </a:t>
            </a:r>
          </a:p>
          <a:p>
            <a:r>
              <a:rPr lang="en-US" sz="2000" dirty="0">
                <a:latin typeface="Sitka Subheading"/>
              </a:rPr>
              <a:t>996 8 </a:t>
            </a:r>
          </a:p>
          <a:p>
            <a:r>
              <a:rPr lang="en-US" sz="2000" dirty="0">
                <a:latin typeface="Sitka Subheading"/>
              </a:rPr>
              <a:t>997 5</a:t>
            </a:r>
          </a:p>
          <a:p>
            <a:r>
              <a:rPr lang="en-US" sz="2000" dirty="0">
                <a:latin typeface="Sitka Subheading"/>
              </a:rPr>
              <a:t>998 8 </a:t>
            </a:r>
          </a:p>
          <a:p>
            <a:r>
              <a:rPr lang="en-US" sz="2000" dirty="0">
                <a:latin typeface="Sitka Subheading"/>
              </a:rPr>
              <a:t>999 5</a:t>
            </a:r>
          </a:p>
        </p:txBody>
      </p:sp>
    </p:spTree>
    <p:extLst>
      <p:ext uri="{BB962C8B-B14F-4D97-AF65-F5344CB8AC3E}">
        <p14:creationId xmlns:p14="http://schemas.microsoft.com/office/powerpoint/2010/main" val="164441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6615-F2C7-81A1-F1A0-2EDACAA4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7B52-AA1D-01CB-2146-B019A7B01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86" y="1897812"/>
            <a:ext cx="4428227" cy="770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Histogram of Dust allergy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17FAA3C-6C61-2CC5-4B9B-595FEC235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34" y="763003"/>
            <a:ext cx="5489275" cy="5562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EF1064-EC92-C29A-7B47-F14F36DD722E}"/>
              </a:ext>
            </a:extLst>
          </p:cNvPr>
          <p:cNvSpPr txBox="1"/>
          <p:nvPr/>
        </p:nvSpPr>
        <p:spPr>
          <a:xfrm>
            <a:off x="828136" y="2725947"/>
            <a:ext cx="4065916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Sitka Subheading"/>
              </a:rPr>
              <a:t>Mean: 5.165</a:t>
            </a:r>
          </a:p>
          <a:p>
            <a:r>
              <a:rPr lang="en-US" sz="2000" dirty="0">
                <a:latin typeface="Sitka Subheading"/>
              </a:rPr>
              <a:t>Mode: [7] </a:t>
            </a:r>
          </a:p>
          <a:p>
            <a:r>
              <a:rPr lang="en-US" sz="2000" dirty="0">
                <a:latin typeface="Sitka Subheading"/>
              </a:rPr>
              <a:t>Variance: 3.9236986986986877 Spread(IQR): 3.0 </a:t>
            </a:r>
          </a:p>
          <a:p>
            <a:r>
              <a:rPr lang="en-US" sz="2000" dirty="0">
                <a:latin typeface="Sitka Subheading"/>
              </a:rPr>
              <a:t>Tail:</a:t>
            </a:r>
          </a:p>
          <a:p>
            <a:r>
              <a:rPr lang="en-US" sz="2000">
                <a:latin typeface="Sitka Subheading"/>
              </a:rPr>
              <a:t> 995 7</a:t>
            </a:r>
            <a:endParaRPr lang="en-US" sz="2000" dirty="0">
              <a:latin typeface="Sitka Subheading"/>
            </a:endParaRPr>
          </a:p>
          <a:p>
            <a:r>
              <a:rPr lang="en-US" sz="2000">
                <a:latin typeface="Sitka Subheading"/>
              </a:rPr>
              <a:t> 996 7</a:t>
            </a:r>
            <a:endParaRPr lang="en-US" sz="2000" dirty="0">
              <a:latin typeface="Sitka Subheading"/>
            </a:endParaRPr>
          </a:p>
          <a:p>
            <a:r>
              <a:rPr lang="en-US" sz="2000">
                <a:latin typeface="Sitka Subheading"/>
              </a:rPr>
              <a:t> 997 6</a:t>
            </a:r>
            <a:endParaRPr lang="en-US" sz="2000" dirty="0">
              <a:latin typeface="Sitka Subheading"/>
            </a:endParaRPr>
          </a:p>
          <a:p>
            <a:r>
              <a:rPr lang="en-US" sz="2000">
                <a:latin typeface="Sitka Subheading"/>
              </a:rPr>
              <a:t> 998 7</a:t>
            </a:r>
            <a:endParaRPr lang="en-US" sz="2000" dirty="0">
              <a:latin typeface="Sitka Subheading"/>
            </a:endParaRPr>
          </a:p>
          <a:p>
            <a:r>
              <a:rPr lang="en-US" sz="2000" dirty="0">
                <a:latin typeface="Sitka Subheading"/>
              </a:rPr>
              <a:t> 999 6</a:t>
            </a:r>
          </a:p>
        </p:txBody>
      </p:sp>
    </p:spTree>
    <p:extLst>
      <p:ext uri="{BB962C8B-B14F-4D97-AF65-F5344CB8AC3E}">
        <p14:creationId xmlns:p14="http://schemas.microsoft.com/office/powerpoint/2010/main" val="154506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6615-F2C7-81A1-F1A0-2EDACAA4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7B52-AA1D-01CB-2146-B019A7B01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87" y="2012830"/>
            <a:ext cx="4428227" cy="770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Histogram of Genetic Risk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4276AA5-F86E-4E29-4223-38E4C045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79" y="763003"/>
            <a:ext cx="5417388" cy="5475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E17AC5-9232-8B39-1917-2B3B9D97CF85}"/>
              </a:ext>
            </a:extLst>
          </p:cNvPr>
          <p:cNvSpPr txBox="1"/>
          <p:nvPr/>
        </p:nvSpPr>
        <p:spPr>
          <a:xfrm>
            <a:off x="828136" y="2783457"/>
            <a:ext cx="274320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Sitka Subheading"/>
              </a:rPr>
              <a:t>Mean: 4.58 </a:t>
            </a:r>
          </a:p>
          <a:p>
            <a:r>
              <a:rPr lang="en-US" sz="2000" dirty="0">
                <a:latin typeface="Sitka Subheading"/>
              </a:rPr>
              <a:t>Mode: [7] </a:t>
            </a:r>
          </a:p>
          <a:p>
            <a:r>
              <a:rPr lang="en-US" sz="2000" dirty="0">
                <a:latin typeface="Sitka Subheading"/>
              </a:rPr>
              <a:t>Variance: 4.524124124124109 </a:t>
            </a:r>
            <a:r>
              <a:rPr lang="en-US" sz="2000">
                <a:latin typeface="Sitka Subheading"/>
              </a:rPr>
              <a:t>Spread(IQR): 5.0</a:t>
            </a:r>
            <a:endParaRPr lang="en-US" sz="2000" dirty="0">
              <a:latin typeface="Sitka Subheading"/>
            </a:endParaRPr>
          </a:p>
          <a:p>
            <a:r>
              <a:rPr lang="en-US" sz="2000">
                <a:latin typeface="Sitka Subheading"/>
              </a:rPr>
              <a:t> Tail:</a:t>
            </a:r>
            <a:endParaRPr lang="en-US" sz="2000" dirty="0">
              <a:latin typeface="Sitka Subheading"/>
            </a:endParaRPr>
          </a:p>
          <a:p>
            <a:r>
              <a:rPr lang="en-US" sz="2000">
                <a:latin typeface="Sitka Subheading"/>
              </a:rPr>
              <a:t> 995 7</a:t>
            </a:r>
            <a:endParaRPr lang="en-US" sz="2000" dirty="0">
              <a:latin typeface="Sitka Subheading"/>
            </a:endParaRPr>
          </a:p>
          <a:p>
            <a:r>
              <a:rPr lang="en-US" sz="2000">
                <a:latin typeface="Sitka Subheading"/>
              </a:rPr>
              <a:t> 996 7</a:t>
            </a:r>
            <a:endParaRPr lang="en-US" sz="2000" dirty="0">
              <a:latin typeface="Sitka Subheading"/>
            </a:endParaRPr>
          </a:p>
          <a:p>
            <a:r>
              <a:rPr lang="en-US" sz="2000">
                <a:latin typeface="Sitka Subheading"/>
              </a:rPr>
              <a:t> 997 5</a:t>
            </a:r>
            <a:endParaRPr lang="en-US" sz="2000" dirty="0">
              <a:latin typeface="Sitka Subheading"/>
            </a:endParaRPr>
          </a:p>
          <a:p>
            <a:r>
              <a:rPr lang="en-US" sz="2000">
                <a:latin typeface="Sitka Subheading"/>
              </a:rPr>
              <a:t> 998 7</a:t>
            </a:r>
            <a:endParaRPr lang="en-US" sz="2000" dirty="0">
              <a:latin typeface="Sitka Subheading"/>
            </a:endParaRPr>
          </a:p>
          <a:p>
            <a:r>
              <a:rPr lang="en-US" sz="2000" dirty="0">
                <a:latin typeface="Sitka Subheading"/>
              </a:rPr>
              <a:t> 999 5</a:t>
            </a:r>
          </a:p>
        </p:txBody>
      </p:sp>
    </p:spTree>
    <p:extLst>
      <p:ext uri="{BB962C8B-B14F-4D97-AF65-F5344CB8AC3E}">
        <p14:creationId xmlns:p14="http://schemas.microsoft.com/office/powerpoint/2010/main" val="93940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6615-F2C7-81A1-F1A0-2EDACAA4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7B52-AA1D-01CB-2146-B019A7B01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12830"/>
            <a:ext cx="4428227" cy="1402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Histogram of Chronic Lung disease</a:t>
            </a: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55BA22D-DC0A-E52F-4413-E6FA5261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796" y="763003"/>
            <a:ext cx="5575539" cy="5648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A6675-A766-CAD2-DBEE-B049BF460078}"/>
              </a:ext>
            </a:extLst>
          </p:cNvPr>
          <p:cNvSpPr txBox="1"/>
          <p:nvPr/>
        </p:nvSpPr>
        <p:spPr>
          <a:xfrm>
            <a:off x="756249" y="3286664"/>
            <a:ext cx="274320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Sitka Subheading"/>
              </a:rPr>
              <a:t>Mean: 4.38 </a:t>
            </a:r>
          </a:p>
          <a:p>
            <a:r>
              <a:rPr lang="en-US" sz="2000" dirty="0">
                <a:latin typeface="Sitka Subheading"/>
              </a:rPr>
              <a:t>Mode: [6] </a:t>
            </a:r>
          </a:p>
          <a:p>
            <a:r>
              <a:rPr lang="en-US" sz="2000" dirty="0">
                <a:latin typeface="Sitka Subheading"/>
              </a:rPr>
              <a:t>Variance: 3.417017017017018 Spread(IQR): 3.0 </a:t>
            </a:r>
          </a:p>
          <a:p>
            <a:r>
              <a:rPr lang="en-US" sz="2000" dirty="0">
                <a:latin typeface="Sitka Subheading"/>
              </a:rPr>
              <a:t>Tail: </a:t>
            </a:r>
          </a:p>
          <a:p>
            <a:r>
              <a:rPr lang="en-US" sz="2000">
                <a:latin typeface="Sitka Subheading"/>
              </a:rPr>
              <a:t>995 6</a:t>
            </a:r>
            <a:endParaRPr lang="en-US" sz="2000" dirty="0">
              <a:latin typeface="Sitka Subheading"/>
            </a:endParaRPr>
          </a:p>
          <a:p>
            <a:r>
              <a:rPr lang="en-US" sz="2000" dirty="0">
                <a:latin typeface="Sitka Subheading"/>
              </a:rPr>
              <a:t>996 6</a:t>
            </a:r>
          </a:p>
          <a:p>
            <a:r>
              <a:rPr lang="en-US" sz="2000">
                <a:latin typeface="Sitka Subheading"/>
              </a:rPr>
              <a:t>997 4</a:t>
            </a:r>
            <a:endParaRPr lang="en-US" sz="2000" dirty="0">
              <a:latin typeface="Sitka Subheading"/>
            </a:endParaRPr>
          </a:p>
          <a:p>
            <a:r>
              <a:rPr lang="en-US" sz="2000" dirty="0">
                <a:latin typeface="Sitka Subheading"/>
              </a:rPr>
              <a:t>998 6</a:t>
            </a:r>
          </a:p>
          <a:p>
            <a:r>
              <a:rPr lang="en-US" sz="2000" dirty="0">
                <a:latin typeface="Sitka Subheading"/>
              </a:rPr>
              <a:t>999 4</a:t>
            </a:r>
          </a:p>
        </p:txBody>
      </p:sp>
    </p:spTree>
    <p:extLst>
      <p:ext uri="{BB962C8B-B14F-4D97-AF65-F5344CB8AC3E}">
        <p14:creationId xmlns:p14="http://schemas.microsoft.com/office/powerpoint/2010/main" val="254519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D378-26E4-A2D9-B299-AF9E0D46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5705-5E29-3727-0EFF-156A1DC8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  <a:latin typeface="Sitka Subheading"/>
              </a:rPr>
              <a:t>These variables doesn't have any outliers. </a:t>
            </a:r>
            <a:r>
              <a:rPr lang="en-US" dirty="0">
                <a:latin typeface="Sitka Subheading"/>
                <a:ea typeface="+mn-lt"/>
                <a:cs typeface="+mn-lt"/>
              </a:rPr>
              <a:t>Based on the data's source, the maximum and lowest numbers in this dataset seem reasonable.  Nothing out of the usual that may affect the analysis doesn't seem to exist.</a:t>
            </a:r>
            <a:endParaRPr lang="en-US">
              <a:solidFill>
                <a:srgbClr val="FFFFFF">
                  <a:alpha val="70000"/>
                </a:srgb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371996950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PebbleVTI</vt:lpstr>
      <vt:lpstr>Lung Cancer prediction</vt:lpstr>
      <vt:lpstr>DATA SET</vt:lpstr>
      <vt:lpstr>Variables</vt:lpstr>
      <vt:lpstr>HISTOGRAMS</vt:lpstr>
      <vt:lpstr>HISTOGRAMS</vt:lpstr>
      <vt:lpstr>HISTOGRAMS</vt:lpstr>
      <vt:lpstr>HISTOGRAMS</vt:lpstr>
      <vt:lpstr>HISTOGRAMS</vt:lpstr>
      <vt:lpstr>Outliers:</vt:lpstr>
      <vt:lpstr>PMF</vt:lpstr>
      <vt:lpstr>CDF</vt:lpstr>
      <vt:lpstr>Analytical distribution</vt:lpstr>
      <vt:lpstr>Scatter Plots</vt:lpstr>
      <vt:lpstr>Scatter Plots</vt:lpstr>
      <vt:lpstr>Hypothesis Testing</vt:lpstr>
      <vt:lpstr>Regression Analysis</vt:lpstr>
      <vt:lpstr>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374</cp:revision>
  <dcterms:created xsi:type="dcterms:W3CDTF">2023-06-03T23:08:57Z</dcterms:created>
  <dcterms:modified xsi:type="dcterms:W3CDTF">2023-06-04T00:22:33Z</dcterms:modified>
</cp:coreProperties>
</file>