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DM Sans" pitchFamily="2" charset="0"/>
      <p:regular r:id="rId11"/>
      <p:bold r:id="rId12"/>
      <p:italic r:id="rId13"/>
      <p:boldItalic r:id="rId14"/>
    </p:embeddedFont>
    <p:embeddedFont>
      <p:font typeface="Merriweather" panose="00000500000000000000" pitchFamily="2" charset="0"/>
      <p:regular r:id="rId15"/>
      <p:bold r:id="rId16"/>
      <p:italic r:id="rId17"/>
      <p:boldItalic r:id="rId18"/>
    </p:embeddedFon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53">
          <p15:clr>
            <a:srgbClr val="9AA0A6"/>
          </p15:clr>
        </p15:guide>
        <p15:guide id="2" orient="horz" pos="340">
          <p15:clr>
            <a:srgbClr val="9AA0A6"/>
          </p15:clr>
        </p15:guide>
        <p15:guide id="3" pos="5306">
          <p15:clr>
            <a:srgbClr val="9AA0A6"/>
          </p15:clr>
        </p15:guide>
        <p15:guide id="4" orient="horz" pos="1080">
          <p15:clr>
            <a:srgbClr val="9AA0A6"/>
          </p15:clr>
        </p15:guide>
        <p15:guide id="5" orient="horz" pos="61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pos="453"/>
        <p:guide orient="horz" pos="340"/>
        <p:guide pos="5306"/>
        <p:guide orient="horz" pos="1080"/>
        <p:guide orient="horz" pos="61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a48d4816c1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a48d4816c1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f6b32a1713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f6b32a1713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a48d4816c1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a48d4816c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a48d4816c1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a48d4816c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a48d4816c1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a48d4816c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a48d4816c1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a48d4816c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a48d4816c1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a48d4816c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3C3C68"/>
            </a:gs>
            <a:gs pos="100000">
              <a:srgbClr val="0E0E14"/>
            </a:gs>
          </a:gsLst>
          <a:path path="circle">
            <a:fillToRect l="50000" t="50000" r="50000" b="50000"/>
          </a:path>
          <a:tileRect/>
        </a:gradFill>
        <a:effectLst/>
      </p:bgPr>
    </p:bg>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584550" y="171925"/>
            <a:ext cx="7974900" cy="280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4000" b="1">
                <a:solidFill>
                  <a:srgbClr val="20124D"/>
                </a:solidFill>
                <a:latin typeface="Times New Roman"/>
                <a:ea typeface="Times New Roman"/>
                <a:cs typeface="Times New Roman"/>
                <a:sym typeface="Times New Roman"/>
              </a:rPr>
              <a:t>Database Foundations for Business Analytics-Project</a:t>
            </a:r>
            <a:endParaRPr sz="4000" b="1">
              <a:solidFill>
                <a:srgbClr val="20124D"/>
              </a:solidFill>
              <a:latin typeface="Times New Roman"/>
              <a:ea typeface="Times New Roman"/>
              <a:cs typeface="Times New Roman"/>
              <a:sym typeface="Times New Roman"/>
            </a:endParaRPr>
          </a:p>
          <a:p>
            <a:pPr marL="0" lvl="0" indent="0" algn="ctr" rtl="0">
              <a:spcBef>
                <a:spcPts val="0"/>
              </a:spcBef>
              <a:spcAft>
                <a:spcPts val="0"/>
              </a:spcAft>
              <a:buNone/>
            </a:pPr>
            <a:r>
              <a:rPr lang="en" sz="4000" b="1">
                <a:solidFill>
                  <a:srgbClr val="20124D"/>
                </a:solidFill>
                <a:latin typeface="Times New Roman"/>
                <a:ea typeface="Times New Roman"/>
                <a:cs typeface="Times New Roman"/>
                <a:sym typeface="Times New Roman"/>
              </a:rPr>
              <a:t>Hospital Management System</a:t>
            </a:r>
            <a:endParaRPr sz="7900" b="1">
              <a:solidFill>
                <a:srgbClr val="20124D"/>
              </a:solidFill>
              <a:latin typeface="Times New Roman"/>
              <a:ea typeface="Times New Roman"/>
              <a:cs typeface="Times New Roman"/>
              <a:sym typeface="Times New Roman"/>
            </a:endParaRPr>
          </a:p>
        </p:txBody>
      </p:sp>
      <p:sp>
        <p:nvSpPr>
          <p:cNvPr id="3" name="Subtitle 2">
            <a:extLst>
              <a:ext uri="{FF2B5EF4-FFF2-40B4-BE49-F238E27FC236}">
                <a16:creationId xmlns:a16="http://schemas.microsoft.com/office/drawing/2014/main" id="{0BB8B314-D5B1-B33F-0EA7-FA501A76D1E4}"/>
              </a:ext>
            </a:extLst>
          </p:cNvPr>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751525" y="3278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820">
                <a:latin typeface="Times New Roman"/>
                <a:ea typeface="Times New Roman"/>
                <a:cs typeface="Times New Roman"/>
                <a:sym typeface="Times New Roman"/>
              </a:rPr>
              <a:t>BRIEF OVERVIEW</a:t>
            </a:r>
            <a:endParaRPr sz="2820">
              <a:latin typeface="Times New Roman"/>
              <a:ea typeface="Times New Roman"/>
              <a:cs typeface="Times New Roman"/>
              <a:sym typeface="Times New Roman"/>
            </a:endParaRPr>
          </a:p>
        </p:txBody>
      </p:sp>
      <p:sp>
        <p:nvSpPr>
          <p:cNvPr id="72" name="Google Shape;72;p14"/>
          <p:cNvSpPr txBox="1"/>
          <p:nvPr/>
        </p:nvSpPr>
        <p:spPr>
          <a:xfrm>
            <a:off x="302550" y="1295400"/>
            <a:ext cx="8538900" cy="3848100"/>
          </a:xfrm>
          <a:prstGeom prst="rect">
            <a:avLst/>
          </a:prstGeom>
          <a:noFill/>
          <a:ln>
            <a:noFill/>
          </a:ln>
        </p:spPr>
        <p:txBody>
          <a:bodyPr spcFirstLastPara="1" wrap="square" lIns="91425" tIns="91425" rIns="91425" bIns="91425" anchor="t" anchorCtr="0">
            <a:spAutoFit/>
          </a:bodyPr>
          <a:lstStyle/>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A hospital management system helps manage the information related to health care and aids in the job completion of health care providers effectively.</a:t>
            </a:r>
            <a:endParaRPr>
              <a:solidFill>
                <a:schemeClr val="dk1"/>
              </a:solidFill>
              <a:latin typeface="DM Sans"/>
              <a:ea typeface="DM Sans"/>
              <a:cs typeface="DM Sans"/>
              <a:sym typeface="DM Sans"/>
            </a:endParaRPr>
          </a:p>
          <a:p>
            <a:pPr marL="457200" lvl="0" indent="0" algn="just" rtl="0">
              <a:spcBef>
                <a:spcPts val="0"/>
              </a:spcBef>
              <a:spcAft>
                <a:spcPts val="0"/>
              </a:spcAft>
              <a:buNone/>
            </a:pP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HMS was introduced to solve the complications arising from managing all the paperwork of every patient associated with the various departments of hospitalization with confidentiality. </a:t>
            </a:r>
            <a:endParaRPr>
              <a:solidFill>
                <a:schemeClr val="dk1"/>
              </a:solidFill>
              <a:latin typeface="DM Sans"/>
              <a:ea typeface="DM Sans"/>
              <a:cs typeface="DM Sans"/>
              <a:sym typeface="DM Sans"/>
            </a:endParaRPr>
          </a:p>
          <a:p>
            <a:pPr marL="457200" lvl="0" indent="0" algn="just" rtl="0">
              <a:spcBef>
                <a:spcPts val="0"/>
              </a:spcBef>
              <a:spcAft>
                <a:spcPts val="0"/>
              </a:spcAft>
              <a:buNone/>
            </a:pP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HMS provides the ability to track and record all the paperwork in one place, reducing manual effort in arranging and analyzing the patients' paperwork. </a:t>
            </a:r>
            <a:endParaRPr>
              <a:solidFill>
                <a:schemeClr val="dk1"/>
              </a:solidFill>
              <a:latin typeface="DM Sans"/>
              <a:ea typeface="DM Sans"/>
              <a:cs typeface="DM Sans"/>
              <a:sym typeface="DM Sans"/>
            </a:endParaRPr>
          </a:p>
          <a:p>
            <a:pPr marL="457200" lvl="0" indent="0" algn="just" rtl="0">
              <a:spcBef>
                <a:spcPts val="0"/>
              </a:spcBef>
              <a:spcAft>
                <a:spcPts val="0"/>
              </a:spcAft>
              <a:buNone/>
            </a:pP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HMS can help in many areas like:</a:t>
            </a:r>
            <a:endParaRPr>
              <a:solidFill>
                <a:schemeClr val="dk1"/>
              </a:solidFill>
              <a:latin typeface="DM Sans"/>
              <a:ea typeface="DM Sans"/>
              <a:cs typeface="DM Sans"/>
              <a:sym typeface="DM Sans"/>
            </a:endParaRPr>
          </a:p>
          <a:p>
            <a:pPr marL="9144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 Maintain the medical records of the patient </a:t>
            </a:r>
            <a:endParaRPr>
              <a:solidFill>
                <a:schemeClr val="dk1"/>
              </a:solidFill>
              <a:latin typeface="DM Sans"/>
              <a:ea typeface="DM Sans"/>
              <a:cs typeface="DM Sans"/>
              <a:sym typeface="DM Sans"/>
            </a:endParaRPr>
          </a:p>
          <a:p>
            <a:pPr marL="9144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 Maintain the contact details of the patient</a:t>
            </a:r>
            <a:endParaRPr>
              <a:solidFill>
                <a:schemeClr val="dk1"/>
              </a:solidFill>
              <a:latin typeface="DM Sans"/>
              <a:ea typeface="DM Sans"/>
              <a:cs typeface="DM Sans"/>
              <a:sym typeface="DM Sans"/>
            </a:endParaRPr>
          </a:p>
          <a:p>
            <a:pPr marL="9144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 Keep track of the appointment dates</a:t>
            </a:r>
            <a:endParaRPr>
              <a:solidFill>
                <a:schemeClr val="dk1"/>
              </a:solidFill>
              <a:latin typeface="DM Sans"/>
              <a:ea typeface="DM Sans"/>
              <a:cs typeface="DM Sans"/>
              <a:sym typeface="DM Sans"/>
            </a:endParaRPr>
          </a:p>
          <a:p>
            <a:pPr marL="9144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 Save the insurance information for later reference</a:t>
            </a:r>
            <a:endParaRPr>
              <a:solidFill>
                <a:schemeClr val="dk1"/>
              </a:solidFill>
              <a:latin typeface="DM Sans"/>
              <a:ea typeface="DM Sans"/>
              <a:cs typeface="DM Sans"/>
              <a:sym typeface="DM Sans"/>
            </a:endParaRPr>
          </a:p>
          <a:p>
            <a:pPr marL="9144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 Tracking the bill payments.</a:t>
            </a:r>
            <a:endParaRPr>
              <a:solidFill>
                <a:schemeClr val="dk1"/>
              </a:solidFill>
              <a:latin typeface="DM Sans"/>
              <a:ea typeface="DM Sans"/>
              <a:cs typeface="DM Sans"/>
              <a:sym typeface="DM Sans"/>
            </a:endParaRPr>
          </a:p>
          <a:p>
            <a:pPr marL="9144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 Maintain a proper flow of all the details involved with </a:t>
            </a:r>
            <a:endParaRPr>
              <a:solidFill>
                <a:schemeClr val="dk1"/>
              </a:solidFill>
              <a:latin typeface="DM Sans"/>
              <a:ea typeface="DM Sans"/>
              <a:cs typeface="DM Sans"/>
              <a:sym typeface="DM Sans"/>
            </a:endParaRPr>
          </a:p>
          <a:p>
            <a:pPr marL="914400" lvl="0" indent="0" algn="just" rtl="0">
              <a:spcBef>
                <a:spcPts val="0"/>
              </a:spcBef>
              <a:spcAft>
                <a:spcPts val="0"/>
              </a:spcAft>
              <a:buNone/>
            </a:pPr>
            <a:r>
              <a:rPr lang="en">
                <a:solidFill>
                  <a:schemeClr val="dk1"/>
                </a:solidFill>
                <a:latin typeface="DM Sans"/>
                <a:ea typeface="DM Sans"/>
                <a:cs typeface="DM Sans"/>
                <a:sym typeface="DM Sans"/>
              </a:rPr>
              <a:t> a HMS.</a:t>
            </a:r>
            <a:endParaRPr>
              <a:solidFill>
                <a:schemeClr val="dk1"/>
              </a:solidFill>
              <a:latin typeface="DM Sans"/>
              <a:ea typeface="DM Sans"/>
              <a:cs typeface="DM Sans"/>
              <a:sym typeface="DM Sans"/>
            </a:endParaRPr>
          </a:p>
        </p:txBody>
      </p:sp>
      <p:pic>
        <p:nvPicPr>
          <p:cNvPr id="73" name="Google Shape;73;p14"/>
          <p:cNvPicPr preferRelativeResize="0"/>
          <p:nvPr/>
        </p:nvPicPr>
        <p:blipFill>
          <a:blip r:embed="rId3">
            <a:alphaModFix/>
          </a:blip>
          <a:stretch>
            <a:fillRect/>
          </a:stretch>
        </p:blipFill>
        <p:spPr>
          <a:xfrm>
            <a:off x="6053750" y="2961771"/>
            <a:ext cx="3090250" cy="2181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MODULES &amp; </a:t>
            </a:r>
            <a:r>
              <a:rPr lang="en" b="0"/>
              <a:t>TABLES</a:t>
            </a:r>
            <a:endParaRPr/>
          </a:p>
        </p:txBody>
      </p:sp>
      <p:sp>
        <p:nvSpPr>
          <p:cNvPr id="79" name="Google Shape;79;p15"/>
          <p:cNvSpPr txBox="1"/>
          <p:nvPr/>
        </p:nvSpPr>
        <p:spPr>
          <a:xfrm>
            <a:off x="1040400" y="1971825"/>
            <a:ext cx="3382800" cy="400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a:latin typeface="DM Sans"/>
              <a:ea typeface="DM Sans"/>
              <a:cs typeface="DM Sans"/>
              <a:sym typeface="DM Sans"/>
            </a:endParaRPr>
          </a:p>
        </p:txBody>
      </p:sp>
      <p:sp>
        <p:nvSpPr>
          <p:cNvPr id="80" name="Google Shape;80;p15"/>
          <p:cNvSpPr txBox="1"/>
          <p:nvPr/>
        </p:nvSpPr>
        <p:spPr>
          <a:xfrm>
            <a:off x="3064813" y="1348125"/>
            <a:ext cx="2860200" cy="400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b="1">
                <a:latin typeface="DM Sans"/>
                <a:ea typeface="DM Sans"/>
                <a:cs typeface="DM Sans"/>
                <a:sym typeface="DM Sans"/>
              </a:rPr>
              <a:t>Employee Management</a:t>
            </a:r>
            <a:endParaRPr b="1">
              <a:latin typeface="DM Sans"/>
              <a:ea typeface="DM Sans"/>
              <a:cs typeface="DM Sans"/>
              <a:sym typeface="DM Sans"/>
            </a:endParaRPr>
          </a:p>
        </p:txBody>
      </p:sp>
      <p:sp>
        <p:nvSpPr>
          <p:cNvPr id="81" name="Google Shape;81;p15"/>
          <p:cNvSpPr txBox="1"/>
          <p:nvPr/>
        </p:nvSpPr>
        <p:spPr>
          <a:xfrm>
            <a:off x="510025" y="1348125"/>
            <a:ext cx="2554800" cy="400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b="1">
                <a:latin typeface="DM Sans"/>
                <a:ea typeface="DM Sans"/>
                <a:cs typeface="DM Sans"/>
                <a:sym typeface="DM Sans"/>
              </a:rPr>
              <a:t>Patient Management </a:t>
            </a:r>
            <a:r>
              <a:rPr lang="en">
                <a:latin typeface="DM Sans"/>
                <a:ea typeface="DM Sans"/>
                <a:cs typeface="DM Sans"/>
                <a:sym typeface="DM Sans"/>
              </a:rPr>
              <a:t> </a:t>
            </a:r>
            <a:endParaRPr>
              <a:latin typeface="DM Sans"/>
              <a:ea typeface="DM Sans"/>
              <a:cs typeface="DM Sans"/>
              <a:sym typeface="DM Sans"/>
            </a:endParaRPr>
          </a:p>
        </p:txBody>
      </p:sp>
      <p:sp>
        <p:nvSpPr>
          <p:cNvPr id="82" name="Google Shape;82;p15"/>
          <p:cNvSpPr txBox="1"/>
          <p:nvPr/>
        </p:nvSpPr>
        <p:spPr>
          <a:xfrm>
            <a:off x="510025" y="1971825"/>
            <a:ext cx="2860200" cy="2555100"/>
          </a:xfrm>
          <a:prstGeom prst="rect">
            <a:avLst/>
          </a:prstGeom>
          <a:noFill/>
          <a:ln>
            <a:noFill/>
          </a:ln>
        </p:spPr>
        <p:txBody>
          <a:bodyPr spcFirstLastPara="1" wrap="square" lIns="91425" tIns="91425" rIns="91425" bIns="91425" anchor="t" anchorCtr="0">
            <a:spAutoFit/>
          </a:bodyPr>
          <a:lstStyle/>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Patient_T</a:t>
            </a: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PatientRegister_T</a:t>
            </a: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PatientDisease_T</a:t>
            </a: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PatientVitals_T</a:t>
            </a: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Ward_T</a:t>
            </a: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Room_T</a:t>
            </a: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Disease_T</a:t>
            </a: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Donor</a:t>
            </a: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TrackDonorPatient</a:t>
            </a: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PatientAuditLog</a:t>
            </a: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Cafeteria_T</a:t>
            </a:r>
            <a:endParaRPr>
              <a:solidFill>
                <a:schemeClr val="dk1"/>
              </a:solidFill>
              <a:latin typeface="DM Sans"/>
              <a:ea typeface="DM Sans"/>
              <a:cs typeface="DM Sans"/>
              <a:sym typeface="DM Sans"/>
            </a:endParaRPr>
          </a:p>
        </p:txBody>
      </p:sp>
      <p:sp>
        <p:nvSpPr>
          <p:cNvPr id="83" name="Google Shape;83;p15"/>
          <p:cNvSpPr txBox="1"/>
          <p:nvPr/>
        </p:nvSpPr>
        <p:spPr>
          <a:xfrm>
            <a:off x="3064813" y="1971825"/>
            <a:ext cx="2745300" cy="1046700"/>
          </a:xfrm>
          <a:prstGeom prst="rect">
            <a:avLst/>
          </a:prstGeom>
          <a:noFill/>
          <a:ln>
            <a:noFill/>
          </a:ln>
        </p:spPr>
        <p:txBody>
          <a:bodyPr spcFirstLastPara="1" wrap="square" lIns="91425" tIns="91425" rIns="91425" bIns="91425" anchor="t" anchorCtr="0">
            <a:spAutoFit/>
          </a:bodyPr>
          <a:lstStyle/>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Department_T</a:t>
            </a: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Employee_T</a:t>
            </a: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Doctor_T</a:t>
            </a: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Payroll_T</a:t>
            </a:r>
            <a:endParaRPr>
              <a:solidFill>
                <a:schemeClr val="dk1"/>
              </a:solidFill>
              <a:latin typeface="DM Sans"/>
              <a:ea typeface="DM Sans"/>
              <a:cs typeface="DM Sans"/>
              <a:sym typeface="DM Sans"/>
            </a:endParaRPr>
          </a:p>
        </p:txBody>
      </p:sp>
      <p:sp>
        <p:nvSpPr>
          <p:cNvPr id="84" name="Google Shape;84;p15"/>
          <p:cNvSpPr txBox="1"/>
          <p:nvPr/>
        </p:nvSpPr>
        <p:spPr>
          <a:xfrm>
            <a:off x="6081600" y="1971825"/>
            <a:ext cx="2860200" cy="831300"/>
          </a:xfrm>
          <a:prstGeom prst="rect">
            <a:avLst/>
          </a:prstGeom>
          <a:noFill/>
          <a:ln>
            <a:noFill/>
          </a:ln>
        </p:spPr>
        <p:txBody>
          <a:bodyPr spcFirstLastPara="1" wrap="square" lIns="91425" tIns="91425" rIns="91425" bIns="91425" anchor="t" anchorCtr="0">
            <a:spAutoFit/>
          </a:bodyPr>
          <a:lstStyle/>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Inventory_T</a:t>
            </a: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Pharmacy_T</a:t>
            </a: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Laboratory_T</a:t>
            </a:r>
            <a:endParaRPr>
              <a:solidFill>
                <a:schemeClr val="dk1"/>
              </a:solidFill>
              <a:latin typeface="DM Sans"/>
              <a:ea typeface="DM Sans"/>
              <a:cs typeface="DM Sans"/>
              <a:sym typeface="DM Sans"/>
            </a:endParaRPr>
          </a:p>
        </p:txBody>
      </p:sp>
      <p:sp>
        <p:nvSpPr>
          <p:cNvPr id="85" name="Google Shape;85;p15"/>
          <p:cNvSpPr txBox="1"/>
          <p:nvPr/>
        </p:nvSpPr>
        <p:spPr>
          <a:xfrm>
            <a:off x="6217650" y="1348125"/>
            <a:ext cx="2860200" cy="400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b="1">
                <a:latin typeface="DM Sans"/>
                <a:ea typeface="DM Sans"/>
                <a:cs typeface="DM Sans"/>
                <a:sym typeface="DM Sans"/>
              </a:rPr>
              <a:t>Stock Management</a:t>
            </a:r>
            <a:endParaRPr b="1">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0"/>
              <a:t>REVERSE ENGINEER / </a:t>
            </a:r>
            <a:r>
              <a:rPr lang="en"/>
              <a:t>BLUEPRINT</a:t>
            </a:r>
            <a:endParaRPr/>
          </a:p>
        </p:txBody>
      </p:sp>
      <p:pic>
        <p:nvPicPr>
          <p:cNvPr id="91" name="Google Shape;91;p16"/>
          <p:cNvPicPr preferRelativeResize="0"/>
          <p:nvPr/>
        </p:nvPicPr>
        <p:blipFill>
          <a:blip r:embed="rId3">
            <a:alphaModFix/>
          </a:blip>
          <a:stretch>
            <a:fillRect/>
          </a:stretch>
        </p:blipFill>
        <p:spPr>
          <a:xfrm>
            <a:off x="1451849" y="1276400"/>
            <a:ext cx="6338524" cy="38670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0"/>
              <a:t>STORED FUNCTIONS</a:t>
            </a:r>
            <a:endParaRPr/>
          </a:p>
        </p:txBody>
      </p:sp>
      <p:sp>
        <p:nvSpPr>
          <p:cNvPr id="97" name="Google Shape;97;p17"/>
          <p:cNvSpPr txBox="1"/>
          <p:nvPr/>
        </p:nvSpPr>
        <p:spPr>
          <a:xfrm>
            <a:off x="505025" y="1165450"/>
            <a:ext cx="8103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DM Sans"/>
              <a:ea typeface="DM Sans"/>
              <a:cs typeface="DM Sans"/>
              <a:sym typeface="DM Sans"/>
            </a:endParaRPr>
          </a:p>
        </p:txBody>
      </p:sp>
      <p:sp>
        <p:nvSpPr>
          <p:cNvPr id="98" name="Google Shape;98;p17"/>
          <p:cNvSpPr txBox="1"/>
          <p:nvPr/>
        </p:nvSpPr>
        <p:spPr>
          <a:xfrm>
            <a:off x="664725" y="1274975"/>
            <a:ext cx="7955100" cy="3632700"/>
          </a:xfrm>
          <a:prstGeom prst="rect">
            <a:avLst/>
          </a:prstGeom>
          <a:noFill/>
          <a:ln>
            <a:noFill/>
          </a:ln>
        </p:spPr>
        <p:txBody>
          <a:bodyPr spcFirstLastPara="1" wrap="square" lIns="91425" tIns="91425" rIns="91425" bIns="91425" anchor="t" anchorCtr="0">
            <a:spAutoFit/>
          </a:bodyPr>
          <a:lstStyle/>
          <a:p>
            <a:pPr marL="457200" lvl="0" indent="-317500" algn="just" rtl="0">
              <a:spcBef>
                <a:spcPts val="0"/>
              </a:spcBef>
              <a:spcAft>
                <a:spcPts val="0"/>
              </a:spcAft>
              <a:buClr>
                <a:schemeClr val="dk1"/>
              </a:buClr>
              <a:buSzPts val="1400"/>
              <a:buFont typeface="DM Sans"/>
              <a:buChar char="●"/>
            </a:pPr>
            <a:r>
              <a:rPr lang="en" b="1" i="1">
                <a:solidFill>
                  <a:schemeClr val="dk1"/>
                </a:solidFill>
                <a:latin typeface="DM Sans"/>
                <a:ea typeface="DM Sans"/>
                <a:cs typeface="DM Sans"/>
                <a:sym typeface="DM Sans"/>
              </a:rPr>
              <a:t>Patient_Age_Category:</a:t>
            </a:r>
            <a:r>
              <a:rPr lang="en">
                <a:solidFill>
                  <a:schemeClr val="dk1"/>
                </a:solidFill>
                <a:latin typeface="DM Sans"/>
                <a:ea typeface="DM Sans"/>
                <a:cs typeface="DM Sans"/>
                <a:sym typeface="DM Sans"/>
              </a:rPr>
              <a:t> This function sorts patients into 3 different categories based on their age: ‘Child’ for 0-14 yrs, ‘Adult’ for 14-60 yrs and ‘Senior Citizen’ for everyone above 60. The Patient_Age is first calculated in the </a:t>
            </a:r>
            <a:r>
              <a:rPr lang="en" i="1">
                <a:solidFill>
                  <a:schemeClr val="dk1"/>
                </a:solidFill>
                <a:latin typeface="DM Sans"/>
                <a:ea typeface="DM Sans"/>
                <a:cs typeface="DM Sans"/>
                <a:sym typeface="DM Sans"/>
              </a:rPr>
              <a:t>Patient table</a:t>
            </a:r>
            <a:r>
              <a:rPr lang="en">
                <a:solidFill>
                  <a:schemeClr val="dk1"/>
                </a:solidFill>
                <a:latin typeface="DM Sans"/>
                <a:ea typeface="DM Sans"/>
                <a:cs typeface="DM Sans"/>
                <a:sym typeface="DM Sans"/>
              </a:rPr>
              <a:t> from the D.O.B as per record. When this age is </a:t>
            </a:r>
            <a:r>
              <a:rPr lang="en" i="1">
                <a:solidFill>
                  <a:schemeClr val="dk1"/>
                </a:solidFill>
                <a:latin typeface="DM Sans"/>
                <a:ea typeface="DM Sans"/>
                <a:cs typeface="DM Sans"/>
                <a:sym typeface="DM Sans"/>
              </a:rPr>
              <a:t>input</a:t>
            </a:r>
            <a:r>
              <a:rPr lang="en">
                <a:solidFill>
                  <a:schemeClr val="dk1"/>
                </a:solidFill>
                <a:latin typeface="DM Sans"/>
                <a:ea typeface="DM Sans"/>
                <a:cs typeface="DM Sans"/>
                <a:sym typeface="DM Sans"/>
              </a:rPr>
              <a:t> into the function, it returns the respective Age Category for the patient.</a:t>
            </a:r>
            <a:endParaRPr>
              <a:solidFill>
                <a:schemeClr val="dk1"/>
              </a:solidFill>
              <a:latin typeface="DM Sans"/>
              <a:ea typeface="DM Sans"/>
              <a:cs typeface="DM Sans"/>
              <a:sym typeface="DM Sans"/>
            </a:endParaRPr>
          </a:p>
          <a:p>
            <a:pPr marL="0" lvl="0" indent="0" algn="just" rtl="0">
              <a:spcBef>
                <a:spcPts val="0"/>
              </a:spcBef>
              <a:spcAft>
                <a:spcPts val="0"/>
              </a:spcAft>
              <a:buNone/>
            </a:pP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b="1" i="1">
                <a:solidFill>
                  <a:schemeClr val="dk1"/>
                </a:solidFill>
                <a:latin typeface="DM Sans"/>
                <a:ea typeface="DM Sans"/>
                <a:cs typeface="DM Sans"/>
                <a:sym typeface="DM Sans"/>
              </a:rPr>
              <a:t>Patient_Room_Rate:</a:t>
            </a:r>
            <a:r>
              <a:rPr lang="en">
                <a:solidFill>
                  <a:schemeClr val="dk1"/>
                </a:solidFill>
                <a:latin typeface="DM Sans"/>
                <a:ea typeface="DM Sans"/>
                <a:cs typeface="DM Sans"/>
                <a:sym typeface="DM Sans"/>
              </a:rPr>
              <a:t> To calculate the tariff for the patient’s room based on the number of days admitted, we extract the duration the patient was admitted for, from the Patient Register table (Discharge Date-Admission Date). The per day rate is based on the number of days the patient was admitted for. 2500 for &gt;20 days, 3000 for 10-20 days, 4000 for 1-9 days and 5000 if the duration is less than a day. </a:t>
            </a:r>
            <a:endParaRPr>
              <a:solidFill>
                <a:schemeClr val="dk1"/>
              </a:solidFill>
              <a:latin typeface="DM Sans"/>
              <a:ea typeface="DM Sans"/>
              <a:cs typeface="DM Sans"/>
              <a:sym typeface="DM Sans"/>
            </a:endParaRPr>
          </a:p>
          <a:p>
            <a:pPr marL="0" lvl="0" indent="0" algn="just" rtl="0">
              <a:spcBef>
                <a:spcPts val="0"/>
              </a:spcBef>
              <a:spcAft>
                <a:spcPts val="0"/>
              </a:spcAft>
              <a:buNone/>
            </a:pP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b="1" i="1">
                <a:solidFill>
                  <a:schemeClr val="dk1"/>
                </a:solidFill>
                <a:latin typeface="DM Sans"/>
                <a:ea typeface="DM Sans"/>
                <a:cs typeface="DM Sans"/>
                <a:sym typeface="DM Sans"/>
              </a:rPr>
              <a:t>Patient_Discounted_Bill: </a:t>
            </a:r>
            <a:r>
              <a:rPr lang="en">
                <a:solidFill>
                  <a:schemeClr val="dk1"/>
                </a:solidFill>
                <a:latin typeface="DM Sans"/>
                <a:ea typeface="DM Sans"/>
                <a:cs typeface="DM Sans"/>
                <a:sym typeface="DM Sans"/>
              </a:rPr>
              <a:t>The Room bill of each patient is calculated (Duration*Room Rate). This function applies discounts on the total bill. A 30% discount for bills &gt;100000, 20% for bills ranging between 75000 to 100000 and 10% for bill amounts between 25000 and 75000.</a:t>
            </a:r>
            <a:endParaRPr>
              <a:solidFill>
                <a:schemeClr val="dk1"/>
              </a:solidFill>
              <a:latin typeface="DM Sans"/>
              <a:ea typeface="DM Sans"/>
              <a:cs typeface="DM Sans"/>
              <a:sym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0"/>
              <a:t>TRIGGERS</a:t>
            </a:r>
            <a:endParaRPr/>
          </a:p>
        </p:txBody>
      </p:sp>
      <p:sp>
        <p:nvSpPr>
          <p:cNvPr id="104" name="Google Shape;104;p18"/>
          <p:cNvSpPr txBox="1"/>
          <p:nvPr/>
        </p:nvSpPr>
        <p:spPr>
          <a:xfrm>
            <a:off x="505025" y="1165450"/>
            <a:ext cx="8103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05" name="Google Shape;105;p18"/>
          <p:cNvSpPr txBox="1"/>
          <p:nvPr/>
        </p:nvSpPr>
        <p:spPr>
          <a:xfrm>
            <a:off x="664725" y="1274975"/>
            <a:ext cx="7955100" cy="3632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DM Sans"/>
              <a:buChar char="●"/>
            </a:pPr>
            <a:r>
              <a:rPr lang="en" b="1" i="1">
                <a:solidFill>
                  <a:schemeClr val="dk1"/>
                </a:solidFill>
                <a:latin typeface="DM Sans"/>
                <a:ea typeface="DM Sans"/>
                <a:cs typeface="DM Sans"/>
                <a:sym typeface="DM Sans"/>
              </a:rPr>
              <a:t>Check_Quantity:</a:t>
            </a:r>
            <a:r>
              <a:rPr lang="en">
                <a:solidFill>
                  <a:schemeClr val="dk1"/>
                </a:solidFill>
                <a:latin typeface="DM Sans"/>
                <a:ea typeface="DM Sans"/>
                <a:cs typeface="DM Sans"/>
                <a:sym typeface="DM Sans"/>
              </a:rPr>
              <a:t> The Check_Quantity trigger is designed to flash an error message “Refill Stock” when the medicine quantities are updated to a value less than 1000. This ensures that the hospital never runs out of critical medicines, especially during emergencies. </a:t>
            </a:r>
            <a:endParaRPr>
              <a:solidFill>
                <a:schemeClr val="dk1"/>
              </a:solidFill>
              <a:latin typeface="DM Sans"/>
              <a:ea typeface="DM Sans"/>
              <a:cs typeface="DM Sans"/>
              <a:sym typeface="DM Sans"/>
            </a:endParaRPr>
          </a:p>
          <a:p>
            <a:pPr marL="457200" lvl="0" indent="0" algn="l" rtl="0">
              <a:spcBef>
                <a:spcPts val="0"/>
              </a:spcBef>
              <a:spcAft>
                <a:spcPts val="0"/>
              </a:spcAft>
              <a:buNone/>
            </a:pP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b="1" i="1">
                <a:solidFill>
                  <a:schemeClr val="dk1"/>
                </a:solidFill>
                <a:latin typeface="DM Sans"/>
                <a:ea typeface="DM Sans"/>
                <a:cs typeface="DM Sans"/>
                <a:sym typeface="DM Sans"/>
              </a:rPr>
              <a:t>Archive_Donor_Patient:</a:t>
            </a:r>
            <a:r>
              <a:rPr lang="en">
                <a:solidFill>
                  <a:schemeClr val="dk1"/>
                </a:solidFill>
                <a:latin typeface="DM Sans"/>
                <a:ea typeface="DM Sans"/>
                <a:cs typeface="DM Sans"/>
                <a:sym typeface="DM Sans"/>
              </a:rPr>
              <a:t> This Trigger stores the combined values of the Patient as well as the Donor whenever an Insert operation is performed on the donor table. It fetches the corresponding values from patient table via Patient ID and stores it in the archive table.</a:t>
            </a:r>
            <a:endParaRPr>
              <a:solidFill>
                <a:schemeClr val="dk1"/>
              </a:solidFill>
              <a:latin typeface="DM Sans"/>
              <a:ea typeface="DM Sans"/>
              <a:cs typeface="DM Sans"/>
              <a:sym typeface="DM Sans"/>
            </a:endParaRPr>
          </a:p>
          <a:p>
            <a:pPr marL="457200" lvl="0" indent="0" algn="just" rtl="0">
              <a:spcBef>
                <a:spcPts val="0"/>
              </a:spcBef>
              <a:spcAft>
                <a:spcPts val="0"/>
              </a:spcAft>
              <a:buNone/>
            </a:pPr>
            <a:endParaRPr>
              <a:solidFill>
                <a:schemeClr val="dk1"/>
              </a:solidFill>
              <a:latin typeface="DM Sans"/>
              <a:ea typeface="DM Sans"/>
              <a:cs typeface="DM Sans"/>
              <a:sym typeface="DM Sans"/>
            </a:endParaRPr>
          </a:p>
          <a:p>
            <a:pPr marL="457200" lvl="0" indent="-317500" algn="l" rtl="0">
              <a:spcBef>
                <a:spcPts val="0"/>
              </a:spcBef>
              <a:spcAft>
                <a:spcPts val="0"/>
              </a:spcAft>
              <a:buClr>
                <a:schemeClr val="dk1"/>
              </a:buClr>
              <a:buSzPts val="1400"/>
              <a:buFont typeface="DM Sans"/>
              <a:buChar char="●"/>
            </a:pPr>
            <a:r>
              <a:rPr lang="en" b="1" i="1">
                <a:solidFill>
                  <a:schemeClr val="dk1"/>
                </a:solidFill>
                <a:latin typeface="DM Sans"/>
                <a:ea typeface="DM Sans"/>
                <a:cs typeface="DM Sans"/>
                <a:sym typeface="DM Sans"/>
              </a:rPr>
              <a:t>Monitor_Oxygen_Level &amp; Monitor_HeartRate: </a:t>
            </a:r>
            <a:r>
              <a:rPr lang="en">
                <a:solidFill>
                  <a:schemeClr val="dk1"/>
                </a:solidFill>
                <a:latin typeface="DM Sans"/>
                <a:ea typeface="DM Sans"/>
                <a:cs typeface="DM Sans"/>
                <a:sym typeface="DM Sans"/>
              </a:rPr>
              <a:t>The </a:t>
            </a:r>
            <a:r>
              <a:rPr lang="en" i="1">
                <a:solidFill>
                  <a:schemeClr val="dk1"/>
                </a:solidFill>
                <a:latin typeface="DM Sans"/>
                <a:ea typeface="DM Sans"/>
                <a:cs typeface="DM Sans"/>
                <a:sym typeface="DM Sans"/>
              </a:rPr>
              <a:t>Patient_Vitals</a:t>
            </a:r>
            <a:r>
              <a:rPr lang="en">
                <a:solidFill>
                  <a:schemeClr val="dk1"/>
                </a:solidFill>
                <a:latin typeface="DM Sans"/>
                <a:ea typeface="DM Sans"/>
                <a:cs typeface="DM Sans"/>
                <a:sym typeface="DM Sans"/>
              </a:rPr>
              <a:t> table records the Oxygen Level and Heart Rate of all currently admitted patients. These two triggers will be useful in alerting the hospital staff when a patient's vitals fall below/above the normal thresholds. This trigger also identifies the doctor assigned to that specific patient using complex join and subqueries, and reflects on the error message “ Patient “Alaya Critical, Call Doc_Name”. </a:t>
            </a:r>
            <a:endParaRPr>
              <a:solidFill>
                <a:schemeClr val="dk1"/>
              </a:solidFill>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0"/>
              <a:t>STORED PROCEDURES</a:t>
            </a:r>
            <a:endParaRPr/>
          </a:p>
        </p:txBody>
      </p:sp>
      <p:sp>
        <p:nvSpPr>
          <p:cNvPr id="111" name="Google Shape;111;p19"/>
          <p:cNvSpPr txBox="1"/>
          <p:nvPr/>
        </p:nvSpPr>
        <p:spPr>
          <a:xfrm>
            <a:off x="505025" y="1165450"/>
            <a:ext cx="8103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12" name="Google Shape;112;p19"/>
          <p:cNvSpPr txBox="1"/>
          <p:nvPr/>
        </p:nvSpPr>
        <p:spPr>
          <a:xfrm>
            <a:off x="311725" y="1295400"/>
            <a:ext cx="8670900" cy="4063500"/>
          </a:xfrm>
          <a:prstGeom prst="rect">
            <a:avLst/>
          </a:prstGeom>
          <a:noFill/>
          <a:ln>
            <a:noFill/>
          </a:ln>
        </p:spPr>
        <p:txBody>
          <a:bodyPr spcFirstLastPara="1" wrap="square" lIns="91425" tIns="91425" rIns="91425" bIns="91425" anchor="t" anchorCtr="0">
            <a:spAutoFit/>
          </a:bodyPr>
          <a:lstStyle/>
          <a:p>
            <a:pPr marL="457200" lvl="0" indent="-317500" algn="just" rtl="0">
              <a:spcBef>
                <a:spcPts val="0"/>
              </a:spcBef>
              <a:spcAft>
                <a:spcPts val="0"/>
              </a:spcAft>
              <a:buClr>
                <a:schemeClr val="dk1"/>
              </a:buClr>
              <a:buSzPts val="1400"/>
              <a:buFont typeface="DM Sans"/>
              <a:buChar char="●"/>
            </a:pPr>
            <a:r>
              <a:rPr lang="en" b="1" i="1">
                <a:solidFill>
                  <a:schemeClr val="dk1"/>
                </a:solidFill>
                <a:latin typeface="DM Sans"/>
                <a:ea typeface="DM Sans"/>
                <a:cs typeface="DM Sans"/>
                <a:sym typeface="DM Sans"/>
              </a:rPr>
              <a:t>Max_Disease_Occurence:</a:t>
            </a:r>
            <a:r>
              <a:rPr lang="en">
                <a:solidFill>
                  <a:schemeClr val="dk1"/>
                </a:solidFill>
                <a:latin typeface="DM Sans"/>
                <a:ea typeface="DM Sans"/>
                <a:cs typeface="DM Sans"/>
                <a:sym typeface="DM Sans"/>
              </a:rPr>
              <a:t> This procedure will help us find the disease that is being occured to most number of patients. We are using the MAX &amp;COUNT functions to calculate this value from Patient Disease table and then inserting that into the Patient Register table to get all the names. Such information is vital when dealing with highly infectious conditions  such as COVID.</a:t>
            </a:r>
            <a:endParaRPr>
              <a:solidFill>
                <a:schemeClr val="dk1"/>
              </a:solidFill>
              <a:latin typeface="DM Sans"/>
              <a:ea typeface="DM Sans"/>
              <a:cs typeface="DM Sans"/>
              <a:sym typeface="DM Sans"/>
            </a:endParaRPr>
          </a:p>
          <a:p>
            <a:pPr marL="457200" lvl="0" indent="0" algn="just" rtl="0">
              <a:spcBef>
                <a:spcPts val="0"/>
              </a:spcBef>
              <a:spcAft>
                <a:spcPts val="0"/>
              </a:spcAft>
              <a:buNone/>
            </a:pP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b="1" i="1">
                <a:solidFill>
                  <a:schemeClr val="dk1"/>
                </a:solidFill>
                <a:latin typeface="DM Sans"/>
                <a:ea typeface="DM Sans"/>
                <a:cs typeface="DM Sans"/>
                <a:sym typeface="DM Sans"/>
              </a:rPr>
              <a:t>Update_Room_Status:</a:t>
            </a:r>
            <a:r>
              <a:rPr lang="en">
                <a:solidFill>
                  <a:schemeClr val="dk1"/>
                </a:solidFill>
                <a:latin typeface="DM Sans"/>
                <a:ea typeface="DM Sans"/>
                <a:cs typeface="DM Sans"/>
                <a:sym typeface="DM Sans"/>
              </a:rPr>
              <a:t> Through this procedure, we would be updating the room status (Occupied/Vacant) in the Room Table, each time a new patient is admitted and assigned to a new room in the “Patient Register Table”. This will help reduce manual work of of the Admin team, as updates take place on real time basis. </a:t>
            </a:r>
            <a:endParaRPr>
              <a:solidFill>
                <a:schemeClr val="dk1"/>
              </a:solidFill>
              <a:latin typeface="DM Sans"/>
              <a:ea typeface="DM Sans"/>
              <a:cs typeface="DM Sans"/>
              <a:sym typeface="DM Sans"/>
            </a:endParaRPr>
          </a:p>
          <a:p>
            <a:pPr marL="457200" lvl="0" indent="0" algn="just" rtl="0">
              <a:spcBef>
                <a:spcPts val="0"/>
              </a:spcBef>
              <a:spcAft>
                <a:spcPts val="0"/>
              </a:spcAft>
              <a:buNone/>
            </a:pP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b="1" i="1">
                <a:solidFill>
                  <a:schemeClr val="dk1"/>
                </a:solidFill>
                <a:latin typeface="DM Sans"/>
                <a:ea typeface="DM Sans"/>
                <a:cs typeface="DM Sans"/>
                <a:sym typeface="DM Sans"/>
              </a:rPr>
              <a:t>Employee_Bonus: </a:t>
            </a:r>
            <a:r>
              <a:rPr lang="en">
                <a:solidFill>
                  <a:schemeClr val="dk1"/>
                </a:solidFill>
                <a:latin typeface="DM Sans"/>
                <a:ea typeface="DM Sans"/>
                <a:cs typeface="DM Sans"/>
                <a:sym typeface="DM Sans"/>
              </a:rPr>
              <a:t>This procedure is used to add a bonus percent that is specified by the HR department for employees that have started in the company for a tenure greater than 10 years. We are using DATEDIFF functions and JOINS inside the SP. </a:t>
            </a:r>
            <a:endParaRPr>
              <a:solidFill>
                <a:schemeClr val="dk1"/>
              </a:solidFill>
              <a:latin typeface="DM Sans"/>
              <a:ea typeface="DM Sans"/>
              <a:cs typeface="DM Sans"/>
              <a:sym typeface="DM Sans"/>
            </a:endParaRPr>
          </a:p>
          <a:p>
            <a:pPr marL="457200" lvl="0" indent="0" algn="just" rtl="0">
              <a:spcBef>
                <a:spcPts val="0"/>
              </a:spcBef>
              <a:spcAft>
                <a:spcPts val="0"/>
              </a:spcAft>
              <a:buNone/>
            </a:pP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b="1" i="1">
                <a:solidFill>
                  <a:schemeClr val="dk1"/>
                </a:solidFill>
                <a:latin typeface="DM Sans"/>
                <a:ea typeface="DM Sans"/>
                <a:cs typeface="DM Sans"/>
                <a:sym typeface="DM Sans"/>
              </a:rPr>
              <a:t>Employee_SalaryRange:</a:t>
            </a:r>
            <a:r>
              <a:rPr lang="en">
                <a:solidFill>
                  <a:schemeClr val="dk1"/>
                </a:solidFill>
                <a:latin typeface="DM Sans"/>
                <a:ea typeface="DM Sans"/>
                <a:cs typeface="DM Sans"/>
                <a:sym typeface="DM Sans"/>
              </a:rPr>
              <a:t>The following procedure finds the name of those employees whose salary is greater than a specified range of value. It is used to find out the employees who are under or above a certain range.</a:t>
            </a:r>
            <a:endParaRPr>
              <a:solidFill>
                <a:schemeClr val="dk1"/>
              </a:solidFill>
              <a:latin typeface="DM Sans"/>
              <a:ea typeface="DM Sans"/>
              <a:cs typeface="DM Sans"/>
              <a:sym typeface="DM Sans"/>
            </a:endParaRPr>
          </a:p>
          <a:p>
            <a:pPr marL="0" lvl="0" indent="0" algn="just" rtl="0">
              <a:spcBef>
                <a:spcPts val="0"/>
              </a:spcBef>
              <a:spcAft>
                <a:spcPts val="0"/>
              </a:spcAft>
              <a:buNone/>
            </a:pPr>
            <a:endParaRPr>
              <a:solidFill>
                <a:schemeClr val="dk1"/>
              </a:solidFill>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0"/>
          <p:cNvSpPr txBox="1">
            <a:spLocks noGrp="1"/>
          </p:cNvSpPr>
          <p:nvPr>
            <p:ph type="title"/>
          </p:nvPr>
        </p:nvSpPr>
        <p:spPr>
          <a:xfrm>
            <a:off x="1012750" y="429125"/>
            <a:ext cx="6933300" cy="5433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VIEWS</a:t>
            </a:r>
            <a:endParaRPr b="0"/>
          </a:p>
        </p:txBody>
      </p:sp>
      <p:sp>
        <p:nvSpPr>
          <p:cNvPr id="118" name="Google Shape;118;p20"/>
          <p:cNvSpPr txBox="1"/>
          <p:nvPr/>
        </p:nvSpPr>
        <p:spPr>
          <a:xfrm>
            <a:off x="91600" y="1330575"/>
            <a:ext cx="8775600" cy="3010500"/>
          </a:xfrm>
          <a:prstGeom prst="rect">
            <a:avLst/>
          </a:prstGeom>
          <a:noFill/>
          <a:ln>
            <a:noFill/>
          </a:ln>
        </p:spPr>
        <p:txBody>
          <a:bodyPr spcFirstLastPara="1" wrap="square" lIns="91425" tIns="91425" rIns="91425" bIns="91425" anchor="b" anchorCtr="0">
            <a:noAutofit/>
          </a:bodyPr>
          <a:lstStyle/>
          <a:p>
            <a:pPr marL="457200" lvl="0" indent="-317500" algn="just" rtl="0">
              <a:spcBef>
                <a:spcPts val="0"/>
              </a:spcBef>
              <a:spcAft>
                <a:spcPts val="0"/>
              </a:spcAft>
              <a:buClr>
                <a:schemeClr val="dk1"/>
              </a:buClr>
              <a:buSzPts val="1400"/>
              <a:buFont typeface="DM Sans"/>
              <a:buChar char="●"/>
            </a:pPr>
            <a:r>
              <a:rPr lang="en" b="1" i="1">
                <a:solidFill>
                  <a:schemeClr val="dk1"/>
                </a:solidFill>
                <a:latin typeface="DM Sans"/>
                <a:ea typeface="DM Sans"/>
                <a:cs typeface="DM Sans"/>
                <a:sym typeface="DM Sans"/>
              </a:rPr>
              <a:t>Patient_Ordinary_Data: </a:t>
            </a:r>
            <a:r>
              <a:rPr lang="en">
                <a:solidFill>
                  <a:schemeClr val="dk1"/>
                </a:solidFill>
                <a:latin typeface="DM Sans"/>
                <a:ea typeface="DM Sans"/>
                <a:cs typeface="DM Sans"/>
                <a:sym typeface="DM Sans"/>
              </a:rPr>
              <a:t> Information about the patients like the patient ID , patient name , date of admission etc is showcased in this View. This helps the user to get a general overview of the hospital management system . </a:t>
            </a:r>
            <a:endParaRPr>
              <a:solidFill>
                <a:schemeClr val="dk1"/>
              </a:solidFill>
              <a:latin typeface="DM Sans"/>
              <a:ea typeface="DM Sans"/>
              <a:cs typeface="DM Sans"/>
              <a:sym typeface="DM Sans"/>
            </a:endParaRPr>
          </a:p>
          <a:p>
            <a:pPr marL="914400" lvl="0" indent="0" algn="just" rtl="0">
              <a:spcBef>
                <a:spcPts val="0"/>
              </a:spcBef>
              <a:spcAft>
                <a:spcPts val="0"/>
              </a:spcAft>
              <a:buNone/>
            </a:pP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b="1" i="1">
                <a:solidFill>
                  <a:schemeClr val="dk1"/>
                </a:solidFill>
                <a:latin typeface="DM Sans"/>
                <a:ea typeface="DM Sans"/>
                <a:cs typeface="DM Sans"/>
                <a:sym typeface="DM Sans"/>
              </a:rPr>
              <a:t>Patient_Sensitive_Data:  </a:t>
            </a:r>
            <a:r>
              <a:rPr lang="en">
                <a:solidFill>
                  <a:srgbClr val="0E101A"/>
                </a:solidFill>
                <a:latin typeface="DM Sans"/>
                <a:ea typeface="DM Sans"/>
                <a:cs typeface="DM Sans"/>
                <a:sym typeface="DM Sans"/>
              </a:rPr>
              <a:t>This</a:t>
            </a:r>
            <a:r>
              <a:rPr lang="en" b="1" i="1">
                <a:solidFill>
                  <a:srgbClr val="0E101A"/>
                </a:solidFill>
                <a:latin typeface="DM Sans"/>
                <a:ea typeface="DM Sans"/>
                <a:cs typeface="DM Sans"/>
                <a:sym typeface="DM Sans"/>
              </a:rPr>
              <a:t> </a:t>
            </a:r>
            <a:r>
              <a:rPr lang="en">
                <a:solidFill>
                  <a:srgbClr val="0E101A"/>
                </a:solidFill>
                <a:latin typeface="DM Sans"/>
                <a:ea typeface="DM Sans"/>
                <a:cs typeface="DM Sans"/>
                <a:sym typeface="DM Sans"/>
              </a:rPr>
              <a:t>view contains classified information about the patients like the patient's phone number, date of birth, disease the patient is suffering from etc. Such information requires additional clearance and is not generally accessible by others.</a:t>
            </a:r>
            <a:endParaRPr>
              <a:solidFill>
                <a:srgbClr val="0E101A"/>
              </a:solidFill>
              <a:latin typeface="DM Sans"/>
              <a:ea typeface="DM Sans"/>
              <a:cs typeface="DM Sans"/>
              <a:sym typeface="DM Sans"/>
            </a:endParaRPr>
          </a:p>
          <a:p>
            <a:pPr marL="914400" lvl="0" indent="0" algn="just" rtl="0">
              <a:spcBef>
                <a:spcPts val="0"/>
              </a:spcBef>
              <a:spcAft>
                <a:spcPts val="0"/>
              </a:spcAft>
              <a:buNone/>
            </a:pPr>
            <a:endParaRPr>
              <a:solidFill>
                <a:srgbClr val="0E101A"/>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b="1" i="1">
                <a:solidFill>
                  <a:schemeClr val="dk1"/>
                </a:solidFill>
                <a:latin typeface="DM Sans"/>
                <a:ea typeface="DM Sans"/>
                <a:cs typeface="DM Sans"/>
                <a:sym typeface="DM Sans"/>
              </a:rPr>
              <a:t>Employee_Sensitive_Data: </a:t>
            </a:r>
            <a:r>
              <a:rPr lang="en">
                <a:solidFill>
                  <a:schemeClr val="dk1"/>
                </a:solidFill>
                <a:latin typeface="DM Sans"/>
                <a:ea typeface="DM Sans"/>
                <a:cs typeface="DM Sans"/>
                <a:sym typeface="DM Sans"/>
              </a:rPr>
              <a:t> </a:t>
            </a:r>
            <a:r>
              <a:rPr lang="en">
                <a:solidFill>
                  <a:srgbClr val="0E101A"/>
                </a:solidFill>
                <a:latin typeface="DM Sans"/>
                <a:ea typeface="DM Sans"/>
                <a:cs typeface="DM Sans"/>
                <a:sym typeface="DM Sans"/>
              </a:rPr>
              <a:t>This contains classified information about all the employees working at the hospital like Employee ID, Account number, net salary etc. All this information is private, and its access should be restricted to a limited number of people. Thus this view helps in doing the same.   </a:t>
            </a:r>
            <a:endParaRPr>
              <a:solidFill>
                <a:srgbClr val="0E101A"/>
              </a:solidFill>
              <a:latin typeface="DM Sans"/>
              <a:ea typeface="DM Sans"/>
              <a:cs typeface="DM Sans"/>
              <a:sym typeface="DM Sans"/>
            </a:endParaRPr>
          </a:p>
          <a:p>
            <a:pPr marL="0" lvl="0" indent="0" algn="just" rtl="0">
              <a:spcBef>
                <a:spcPts val="0"/>
              </a:spcBef>
              <a:spcAft>
                <a:spcPts val="0"/>
              </a:spcAft>
              <a:buNone/>
            </a:pPr>
            <a:endParaRPr>
              <a:solidFill>
                <a:schemeClr val="dk1"/>
              </a:solidFill>
              <a:latin typeface="DM Sans"/>
              <a:ea typeface="DM Sans"/>
              <a:cs typeface="DM Sans"/>
              <a:sym typeface="DM Sans"/>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994</Words>
  <Application>Microsoft Office PowerPoint</Application>
  <PresentationFormat>On-screen Show (16:9)</PresentationFormat>
  <Paragraphs>66</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Times New Roman</vt:lpstr>
      <vt:lpstr>DM Sans</vt:lpstr>
      <vt:lpstr>Merriweather</vt:lpstr>
      <vt:lpstr>Arial</vt:lpstr>
      <vt:lpstr>Roboto</vt:lpstr>
      <vt:lpstr>Paradigm</vt:lpstr>
      <vt:lpstr>Database Foundations for Business Analytics-Project Hospital Management System</vt:lpstr>
      <vt:lpstr>BRIEF OVERVIEW</vt:lpstr>
      <vt:lpstr>MODULES &amp; TABLES</vt:lpstr>
      <vt:lpstr>REVERSE ENGINEER / BLUEPRINT</vt:lpstr>
      <vt:lpstr>STORED FUNCTIONS</vt:lpstr>
      <vt:lpstr>TRIGGERS</vt:lpstr>
      <vt:lpstr>STORED PROCEDURES</vt:lpstr>
      <vt:lpstr>VIEWS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Foundations for Business Analytics-Project Hospital Management System</dc:title>
  <cp:lastModifiedBy>Chitaldurg, Tapasya</cp:lastModifiedBy>
  <cp:revision>1</cp:revision>
  <dcterms:modified xsi:type="dcterms:W3CDTF">2024-02-11T22:43:12Z</dcterms:modified>
</cp:coreProperties>
</file>