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Fira Sans" panose="020B0503050000020004" pitchFamily="34" charset="0"/>
      <p:regular r:id="rId12"/>
      <p:bold r:id="rId13"/>
      <p:italic r:id="rId14"/>
      <p:boldItalic r:id="rId15"/>
    </p:embeddedFon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c7345984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f706f950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f706f950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Explanation: This hypothesis is based on the assumption that higher population densities may increase the likelihood of people coming into contact with each other, which could lead to a higher risk of infectious diseases spreading. As a result, people living in higher density areas may be more aware of the importance of vaccination and more likely to get vaccinated to protect themselves and those around them.</a:t>
            </a:r>
            <a:endParaRPr/>
          </a:p>
          <a:p>
            <a:pPr marL="0" lvl="0" indent="0" algn="l" rtl="0">
              <a:lnSpc>
                <a:spcPct val="115000"/>
              </a:lnSpc>
              <a:spcBef>
                <a:spcPts val="1200"/>
              </a:spcBef>
              <a:spcAft>
                <a:spcPts val="0"/>
              </a:spcAft>
              <a:buClr>
                <a:schemeClr val="dk1"/>
              </a:buClr>
              <a:buSzPts val="1100"/>
              <a:buFont typeface="Arial"/>
              <a:buNone/>
            </a:pPr>
            <a:r>
              <a:rPr lang="en"/>
              <a:t>To test this hypothesis, data could be collected on the population densities and vaccination rates of various counties across TX. The data could then be analyzed to determine if there is a correlation between population density and vaccination rates. If the hypothesis is supported by the data, it could have implications for public health policy in TX, highlighting the need for targeted vaccination efforts in areas with lower population densities to ensure that everyone has access to the protection offered by vaccines.</a:t>
            </a:r>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2a8583979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Explanation: This hypothesis is based on the assumption that higher population densities may increase the likelihood of people coming into contact with each other, which could lead to a higher risk of infectious diseases spreading. As a result, people living in higher density areas may be more aware of the importance of vaccination and more likely to get vaccinated to protect themselves and those around them.</a:t>
            </a:r>
            <a:endParaRPr/>
          </a:p>
          <a:p>
            <a:pPr marL="0" lvl="0" indent="0" algn="l" rtl="0">
              <a:lnSpc>
                <a:spcPct val="115000"/>
              </a:lnSpc>
              <a:spcBef>
                <a:spcPts val="1200"/>
              </a:spcBef>
              <a:spcAft>
                <a:spcPts val="0"/>
              </a:spcAft>
              <a:buClr>
                <a:schemeClr val="dk1"/>
              </a:buClr>
              <a:buSzPts val="1100"/>
              <a:buFont typeface="Arial"/>
              <a:buNone/>
            </a:pPr>
            <a:r>
              <a:rPr lang="en"/>
              <a:t>To test this hypothesis, data could be collected on the population densities and vaccination rates of various counties across TX. The data could then be analyzed to determine if there is a correlation between population density and vaccination rates. If the hypothesis is supported by the data, it could have implications for public health policy in TX, highlighting the need for targeted vaccination efforts in areas with lower population densities to ensure that everyone has access to the protection offered by vaccines.</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f706f95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f706f95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Explanation: As more people receive the full dosage of COVID-19 vaccines, it is expected that the number of severe cases and deaths related to the virus will decrease. This is because the vaccines have been shown to be effective in preventing severe illness, hospitalization, and death from COVID-19. When a significant portion of the population is vaccinated, it can create a protective effect, commonly known as herd immunity, which reduces the spread of the virus and protects those who may be more vulnerable to severe disease, such as the elderly or those with underlying health conditions.</a:t>
            </a:r>
            <a:endParaRPr/>
          </a:p>
          <a:p>
            <a:pPr marL="0" lvl="0" indent="0" algn="l" rtl="0">
              <a:lnSpc>
                <a:spcPct val="115000"/>
              </a:lnSpc>
              <a:spcBef>
                <a:spcPts val="1500"/>
              </a:spcBef>
              <a:spcAft>
                <a:spcPts val="0"/>
              </a:spcAft>
              <a:buClr>
                <a:schemeClr val="dk1"/>
              </a:buClr>
              <a:buSzPts val="1100"/>
              <a:buFont typeface="Arial"/>
              <a:buNone/>
            </a:pPr>
            <a:r>
              <a:rPr lang="en"/>
              <a:t>With an increasing number of people fully vaccinated, there are several reasons why total deaths and confirmed COVID-19 cases may decrease:</a:t>
            </a:r>
            <a:endParaRPr/>
          </a:p>
          <a:p>
            <a:pPr marL="0" lvl="0" indent="0" algn="l" rtl="0">
              <a:lnSpc>
                <a:spcPct val="115000"/>
              </a:lnSpc>
              <a:spcBef>
                <a:spcPts val="1500"/>
              </a:spcBef>
              <a:spcAft>
                <a:spcPts val="0"/>
              </a:spcAft>
              <a:buClr>
                <a:schemeClr val="dk1"/>
              </a:buClr>
              <a:buSzPts val="1100"/>
              <a:buFont typeface="Arial"/>
              <a:buNone/>
            </a:pPr>
            <a:r>
              <a:rPr lang="en"/>
              <a:t>Reduced transmission: Vaccinated individuals are less likely to spread the virus to others, as the vaccine can reduce the viral load in the body and decrease the likelihood of asymptomatic transmission.</a:t>
            </a:r>
            <a:endParaRPr/>
          </a:p>
          <a:p>
            <a:pPr marL="0" lvl="0" indent="0" algn="l" rtl="0">
              <a:lnSpc>
                <a:spcPct val="115000"/>
              </a:lnSpc>
              <a:spcBef>
                <a:spcPts val="1200"/>
              </a:spcBef>
              <a:spcAft>
                <a:spcPts val="0"/>
              </a:spcAft>
              <a:buClr>
                <a:schemeClr val="dk1"/>
              </a:buClr>
              <a:buSzPts val="1100"/>
              <a:buFont typeface="Arial"/>
              <a:buNone/>
            </a:pPr>
            <a:r>
              <a:rPr lang="en"/>
              <a:t>Lower severity of illness: Even if a vaccinated individual does contract COVID-19, they are less likely to develop severe symptoms that require hospitalization or result in death. Vaccines have been shown to be highly effective in preventing severe illness and death from COVID-19.</a:t>
            </a:r>
            <a:endParaRPr/>
          </a:p>
          <a:p>
            <a:pPr marL="0" lvl="0" indent="0" algn="l" rtl="0">
              <a:lnSpc>
                <a:spcPct val="115000"/>
              </a:lnSpc>
              <a:spcBef>
                <a:spcPts val="1200"/>
              </a:spcBef>
              <a:spcAft>
                <a:spcPts val="0"/>
              </a:spcAft>
              <a:buClr>
                <a:schemeClr val="dk1"/>
              </a:buClr>
              <a:buSzPts val="1100"/>
              <a:buFont typeface="Arial"/>
              <a:buNone/>
            </a:pPr>
            <a:r>
              <a:rPr lang="en"/>
              <a:t>Increased immunity in vulnerable populations: Vaccination efforts may prioritize vulnerable populations, such as the elderly or those with underlying health conditions, who are at higher risk of severe illness or death from COVID-19. As more of these individuals receive the full dosage of the vaccine, it can reduce the overall impact of the virus on these populations and lead to a decrease in total deaths.</a:t>
            </a:r>
            <a:endParaRPr/>
          </a:p>
          <a:p>
            <a:pPr marL="0" lvl="0" indent="0" algn="l" rtl="0">
              <a:lnSpc>
                <a:spcPct val="115000"/>
              </a:lnSpc>
              <a:spcBef>
                <a:spcPts val="1200"/>
              </a:spcBef>
              <a:spcAft>
                <a:spcPts val="0"/>
              </a:spcAft>
              <a:buClr>
                <a:schemeClr val="dk1"/>
              </a:buClr>
              <a:buSzPts val="1100"/>
              <a:buFont typeface="Arial"/>
              <a:buNone/>
            </a:pPr>
            <a:r>
              <a:rPr lang="en"/>
              <a:t>It is important to note that other factors, such as public health measures (e.g., mask-wearing, social distancing) and natural fluctuations in the spread of the virus, can also impact the number of cases and deaths. However, the hypothesis suggests that an increase in the number of fully vaccinated individuals in a population is likely to be associated with a decrease in total deaths and confirmed COVID-19 cases due to the factors mentioned above.</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f706f950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f706f950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Explanation: As more people receive the full dosage of COVID-19 vaccines, it is expected that the number of severe cases and deaths related to the virus will decrease. This is because the vaccines have been shown to be effective in preventing severe illness, hospitalization, and death from COVID-19. When a significant portion of the population is vaccinated, it can create a protective effect, commonly known as herd immunity, which reduces the spread of the virus and protects those who may be more vulnerable to severe disease, such as the elderly or those with underlying health conditions.</a:t>
            </a:r>
            <a:endParaRPr/>
          </a:p>
          <a:p>
            <a:pPr marL="0" lvl="0" indent="0" algn="l" rtl="0">
              <a:lnSpc>
                <a:spcPct val="115000"/>
              </a:lnSpc>
              <a:spcBef>
                <a:spcPts val="1500"/>
              </a:spcBef>
              <a:spcAft>
                <a:spcPts val="0"/>
              </a:spcAft>
              <a:buClr>
                <a:schemeClr val="dk1"/>
              </a:buClr>
              <a:buSzPts val="1100"/>
              <a:buFont typeface="Arial"/>
              <a:buNone/>
            </a:pPr>
            <a:r>
              <a:rPr lang="en"/>
              <a:t>With an increasing number of people fully vaccinated, there are several reasons why total deaths and confirmed COVID-19 cases may decrease:</a:t>
            </a:r>
            <a:endParaRPr/>
          </a:p>
          <a:p>
            <a:pPr marL="0" lvl="0" indent="0" algn="l" rtl="0">
              <a:lnSpc>
                <a:spcPct val="115000"/>
              </a:lnSpc>
              <a:spcBef>
                <a:spcPts val="1500"/>
              </a:spcBef>
              <a:spcAft>
                <a:spcPts val="0"/>
              </a:spcAft>
              <a:buClr>
                <a:schemeClr val="dk1"/>
              </a:buClr>
              <a:buSzPts val="1100"/>
              <a:buFont typeface="Arial"/>
              <a:buNone/>
            </a:pPr>
            <a:r>
              <a:rPr lang="en"/>
              <a:t>Reduced transmission: Vaccinated individuals are less likely to spread the virus to others, as the vaccine can reduce the viral load in the body and decrease the likelihood of asymptomatic transmission.</a:t>
            </a:r>
            <a:endParaRPr/>
          </a:p>
          <a:p>
            <a:pPr marL="0" lvl="0" indent="0" algn="l" rtl="0">
              <a:lnSpc>
                <a:spcPct val="115000"/>
              </a:lnSpc>
              <a:spcBef>
                <a:spcPts val="1200"/>
              </a:spcBef>
              <a:spcAft>
                <a:spcPts val="0"/>
              </a:spcAft>
              <a:buClr>
                <a:schemeClr val="dk1"/>
              </a:buClr>
              <a:buSzPts val="1100"/>
              <a:buFont typeface="Arial"/>
              <a:buNone/>
            </a:pPr>
            <a:r>
              <a:rPr lang="en"/>
              <a:t>Lower severity of illness: Even if a vaccinated individual does contract COVID-19, they are less likely to develop severe symptoms that require hospitalization or result in death. Vaccines have been shown to be highly effective in preventing severe illness and death from COVID-19.</a:t>
            </a:r>
            <a:endParaRPr/>
          </a:p>
          <a:p>
            <a:pPr marL="0" lvl="0" indent="0" algn="l" rtl="0">
              <a:lnSpc>
                <a:spcPct val="115000"/>
              </a:lnSpc>
              <a:spcBef>
                <a:spcPts val="1200"/>
              </a:spcBef>
              <a:spcAft>
                <a:spcPts val="0"/>
              </a:spcAft>
              <a:buClr>
                <a:schemeClr val="dk1"/>
              </a:buClr>
              <a:buSzPts val="1100"/>
              <a:buFont typeface="Arial"/>
              <a:buNone/>
            </a:pPr>
            <a:r>
              <a:rPr lang="en"/>
              <a:t>Increased immunity in vulnerable populations: Vaccination efforts may prioritize vulnerable populations, such as the elderly or those with underlying health conditions, who are at higher risk of severe illness or death from COVID-19. As more of these individuals receive the full dosage of the vaccine, it can reduce the overall impact of the virus on these populations and lead to a decrease in total deaths.</a:t>
            </a:r>
            <a:endParaRPr/>
          </a:p>
          <a:p>
            <a:pPr marL="0" lvl="0" indent="0" algn="l" rtl="0">
              <a:lnSpc>
                <a:spcPct val="115000"/>
              </a:lnSpc>
              <a:spcBef>
                <a:spcPts val="1200"/>
              </a:spcBef>
              <a:spcAft>
                <a:spcPts val="0"/>
              </a:spcAft>
              <a:buClr>
                <a:schemeClr val="dk1"/>
              </a:buClr>
              <a:buSzPts val="1100"/>
              <a:buFont typeface="Arial"/>
              <a:buNone/>
            </a:pPr>
            <a:r>
              <a:rPr lang="en"/>
              <a:t>It is important to note that other factors, such as public health measures (e.g., mask-wearing, social distancing) and natural fluctuations in the spread of the virus, can also impact the number of cases and deaths. However, the hypothesis suggests that an increase in the number of fully vaccinated individuals in a population is likely to be associated with a decrease in total deaths and confirmed COVID-19 cases due to the factors mentioned above.</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f706f950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f706f950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Explanation: This hypothesis is based on the assumption that the number of confirmed cases of a disease in a region is an indicator of the level of transmission of the disease in that region. If a region has a higher rate of confirmed cases, it could mean that the disease is spreading more rapidly in that region, which could result in a higher number of deaths.</a:t>
            </a:r>
            <a:endParaRPr/>
          </a:p>
          <a:p>
            <a:pPr marL="228600" lvl="0" indent="0" algn="l" rtl="0">
              <a:lnSpc>
                <a:spcPct val="115000"/>
              </a:lnSpc>
              <a:spcBef>
                <a:spcPts val="1500"/>
              </a:spcBef>
              <a:spcAft>
                <a:spcPts val="0"/>
              </a:spcAft>
              <a:buClr>
                <a:schemeClr val="dk1"/>
              </a:buClr>
              <a:buSzPts val="1100"/>
              <a:buFont typeface="Arial"/>
              <a:buNone/>
            </a:pPr>
            <a:r>
              <a:rPr lang="en"/>
              <a:t>To test this hypothesis, data could be collected on the confirmed case rates and death rates of various regions in TX. The data could then be analyzed to determine if there is a correlation between confirmed case rates and death rates. If the hypothesis is supported by the data, it could have implications for public health policy in TX, highlighting the need for targeted interventions and resources in regions with higher confirmed case rates to help prevent deaths and mitigate the impact of the disease.</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5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f706f950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f706f950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Explanation: </a:t>
            </a:r>
            <a:endParaRPr/>
          </a:p>
          <a:p>
            <a:pPr marL="0" lvl="0" indent="0" algn="l" rtl="0">
              <a:lnSpc>
                <a:spcPct val="115000"/>
              </a:lnSpc>
              <a:spcBef>
                <a:spcPts val="15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c73459845_0_4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c73459845_0_4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2CetDeQJ1Rsa16FH4cdrkYXylf9st6Fs/view"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jnM6zstTSOQx6-tCZcp30-p0cIacKRHU/view"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T8pHDDExir3AC4wyNeeJW3Gd10SqdkFI/view"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26ilHVDwh9nDf19kdTx_M7SypoUNldf0/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p13"/>
          <p:cNvPicPr preferRelativeResize="0"/>
          <p:nvPr/>
        </p:nvPicPr>
        <p:blipFill>
          <a:blip r:embed="rId3">
            <a:alphaModFix/>
          </a:blip>
          <a:stretch>
            <a:fillRect/>
          </a:stretch>
        </p:blipFill>
        <p:spPr>
          <a:xfrm>
            <a:off x="48325" y="45475"/>
            <a:ext cx="9032775" cy="5045100"/>
          </a:xfrm>
          <a:prstGeom prst="rect">
            <a:avLst/>
          </a:prstGeom>
          <a:noFill/>
          <a:ln>
            <a:noFill/>
          </a:ln>
        </p:spPr>
      </p:pic>
      <p:sp>
        <p:nvSpPr>
          <p:cNvPr id="54" name="Google Shape;54;p13"/>
          <p:cNvSpPr txBox="1">
            <a:spLocks noGrp="1"/>
          </p:cNvSpPr>
          <p:nvPr>
            <p:ph type="ctrTitle"/>
          </p:nvPr>
        </p:nvSpPr>
        <p:spPr>
          <a:xfrm>
            <a:off x="409200" y="150400"/>
            <a:ext cx="4551900" cy="207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0000"/>
                </a:solidFill>
              </a:rPr>
              <a:t>Impact of Covid-19 in Texas</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6552525" y="3318175"/>
            <a:ext cx="1669800" cy="753000"/>
          </a:xfrm>
          <a:prstGeom prst="roundRect">
            <a:avLst>
              <a:gd name="adj" fmla="val 1145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3564125" y="4078225"/>
            <a:ext cx="1669800" cy="753000"/>
          </a:xfrm>
          <a:prstGeom prst="roundRect">
            <a:avLst>
              <a:gd name="adj" fmla="val 1145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90300" y="3240025"/>
            <a:ext cx="1669800" cy="753000"/>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447825" y="1317325"/>
            <a:ext cx="8091600" cy="1252200"/>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Project Overview</a:t>
            </a:r>
            <a:endParaRPr>
              <a:solidFill>
                <a:schemeClr val="dk1"/>
              </a:solidFill>
            </a:endParaRPr>
          </a:p>
        </p:txBody>
      </p:sp>
      <p:sp>
        <p:nvSpPr>
          <p:cNvPr id="65" name="Google Shape;65;p14"/>
          <p:cNvSpPr txBox="1"/>
          <p:nvPr/>
        </p:nvSpPr>
        <p:spPr>
          <a:xfrm>
            <a:off x="746675" y="1366675"/>
            <a:ext cx="6991200" cy="12699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SzPts val="1100"/>
              <a:buNone/>
            </a:pPr>
            <a:r>
              <a:rPr lang="en" sz="1200">
                <a:solidFill>
                  <a:schemeClr val="dk1"/>
                </a:solidFill>
                <a:latin typeface="Roboto"/>
                <a:ea typeface="Roboto"/>
                <a:cs typeface="Roboto"/>
                <a:sym typeface="Roboto"/>
              </a:rPr>
              <a:t>The Global impact of COVID-19 has been quite significant in the past couple of years. This project mainly focuses on analyzing COVID-19 vaccination data in the state of Texas, US. Our idea is to perform data visualization based on counties and bring out informative insights from it.</a:t>
            </a:r>
            <a:endParaRPr sz="1200">
              <a:solidFill>
                <a:schemeClr val="dk1"/>
              </a:solidFill>
              <a:latin typeface="Roboto"/>
              <a:ea typeface="Roboto"/>
              <a:cs typeface="Roboto"/>
              <a:sym typeface="Roboto"/>
            </a:endParaRPr>
          </a:p>
        </p:txBody>
      </p:sp>
      <p:sp>
        <p:nvSpPr>
          <p:cNvPr id="66" name="Google Shape;66;p14"/>
          <p:cNvSpPr txBox="1"/>
          <p:nvPr/>
        </p:nvSpPr>
        <p:spPr>
          <a:xfrm>
            <a:off x="690300" y="3533725"/>
            <a:ext cx="1749600" cy="37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Texas Department of State Health Services</a:t>
            </a:r>
            <a:endParaRPr sz="1200">
              <a:solidFill>
                <a:schemeClr val="lt1"/>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200">
              <a:solidFill>
                <a:schemeClr val="dk1"/>
              </a:solidFill>
              <a:latin typeface="Roboto"/>
              <a:ea typeface="Roboto"/>
              <a:cs typeface="Roboto"/>
              <a:sym typeface="Roboto"/>
            </a:endParaRPr>
          </a:p>
        </p:txBody>
      </p:sp>
      <p:sp>
        <p:nvSpPr>
          <p:cNvPr id="67" name="Google Shape;67;p14"/>
          <p:cNvSpPr txBox="1"/>
          <p:nvPr/>
        </p:nvSpPr>
        <p:spPr>
          <a:xfrm>
            <a:off x="752850" y="2944900"/>
            <a:ext cx="11568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Data Source</a:t>
            </a:r>
            <a:endParaRPr sz="1600" b="1">
              <a:solidFill>
                <a:schemeClr val="accent2"/>
              </a:solidFill>
              <a:latin typeface="Fira Sans Extra Condensed"/>
              <a:ea typeface="Fira Sans Extra Condensed"/>
              <a:cs typeface="Fira Sans Extra Condensed"/>
              <a:sym typeface="Fira Sans Extra Condensed"/>
            </a:endParaRPr>
          </a:p>
        </p:txBody>
      </p:sp>
      <p:sp>
        <p:nvSpPr>
          <p:cNvPr id="68" name="Google Shape;68;p14"/>
          <p:cNvSpPr txBox="1"/>
          <p:nvPr/>
        </p:nvSpPr>
        <p:spPr>
          <a:xfrm>
            <a:off x="6476339" y="3507625"/>
            <a:ext cx="1779000" cy="37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MS Excel</a:t>
            </a:r>
            <a:endParaRPr sz="1200">
              <a:solidFill>
                <a:schemeClr val="lt1"/>
              </a:solidFill>
              <a:latin typeface="Roboto"/>
              <a:ea typeface="Roboto"/>
              <a:cs typeface="Roboto"/>
              <a:sym typeface="Roboto"/>
            </a:endParaRPr>
          </a:p>
          <a:p>
            <a:pPr marL="0" lvl="0" indent="0" algn="ctr" rtl="0">
              <a:spcBef>
                <a:spcPts val="0"/>
              </a:spcBef>
              <a:spcAft>
                <a:spcPts val="0"/>
              </a:spcAft>
              <a:buNone/>
            </a:pPr>
            <a:r>
              <a:rPr lang="en" sz="1200">
                <a:solidFill>
                  <a:schemeClr val="lt1"/>
                </a:solidFill>
                <a:latin typeface="Roboto"/>
                <a:ea typeface="Roboto"/>
                <a:cs typeface="Roboto"/>
                <a:sym typeface="Roboto"/>
              </a:rPr>
              <a:t>Version - 16.16.27</a:t>
            </a:r>
            <a:endParaRPr sz="1200">
              <a:solidFill>
                <a:schemeClr val="lt1"/>
              </a:solidFill>
              <a:latin typeface="Roboto"/>
              <a:ea typeface="Roboto"/>
              <a:cs typeface="Roboto"/>
              <a:sym typeface="Roboto"/>
            </a:endParaRPr>
          </a:p>
          <a:p>
            <a:pPr marL="0" lvl="0" indent="0" algn="ctr" rtl="0">
              <a:spcBef>
                <a:spcPts val="0"/>
              </a:spcBef>
              <a:spcAft>
                <a:spcPts val="0"/>
              </a:spcAft>
              <a:buNone/>
            </a:pPr>
            <a:r>
              <a:rPr lang="en" sz="1200">
                <a:solidFill>
                  <a:schemeClr val="lt1"/>
                </a:solidFill>
                <a:latin typeface="Roboto"/>
                <a:ea typeface="Roboto"/>
                <a:cs typeface="Roboto"/>
                <a:sym typeface="Roboto"/>
              </a:rPr>
              <a:t>R Studio</a:t>
            </a:r>
            <a:endParaRPr sz="1200">
              <a:solidFill>
                <a:schemeClr val="lt1"/>
              </a:solidFill>
              <a:latin typeface="Roboto"/>
              <a:ea typeface="Roboto"/>
              <a:cs typeface="Roboto"/>
              <a:sym typeface="Roboto"/>
            </a:endParaRPr>
          </a:p>
          <a:p>
            <a:pPr marL="0" lvl="0" indent="0" algn="ctr" rtl="0">
              <a:spcBef>
                <a:spcPts val="0"/>
              </a:spcBef>
              <a:spcAft>
                <a:spcPts val="0"/>
              </a:spcAft>
              <a:buNone/>
            </a:pPr>
            <a:r>
              <a:rPr lang="en" sz="1200">
                <a:solidFill>
                  <a:schemeClr val="lt1"/>
                </a:solidFill>
                <a:latin typeface="Roboto"/>
                <a:ea typeface="Roboto"/>
                <a:cs typeface="Roboto"/>
                <a:sym typeface="Roboto"/>
              </a:rPr>
              <a:t>Version - 4.2.2</a:t>
            </a:r>
            <a:endParaRPr sz="1200">
              <a:solidFill>
                <a:schemeClr val="lt1"/>
              </a:solidFill>
              <a:latin typeface="Roboto"/>
              <a:ea typeface="Roboto"/>
              <a:cs typeface="Roboto"/>
              <a:sym typeface="Roboto"/>
            </a:endParaRPr>
          </a:p>
        </p:txBody>
      </p:sp>
      <p:sp>
        <p:nvSpPr>
          <p:cNvPr id="69" name="Google Shape;69;p14"/>
          <p:cNvSpPr txBox="1"/>
          <p:nvPr/>
        </p:nvSpPr>
        <p:spPr>
          <a:xfrm>
            <a:off x="6247720" y="2992525"/>
            <a:ext cx="304860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Data Cleansing Tool</a:t>
            </a:r>
            <a:endParaRPr sz="1600" b="1">
              <a:solidFill>
                <a:schemeClr val="accent4"/>
              </a:solidFill>
              <a:latin typeface="Fira Sans Extra Condensed"/>
              <a:ea typeface="Fira Sans Extra Condensed"/>
              <a:cs typeface="Fira Sans Extra Condensed"/>
              <a:sym typeface="Fira Sans Extra Condensed"/>
            </a:endParaRPr>
          </a:p>
        </p:txBody>
      </p:sp>
      <p:sp>
        <p:nvSpPr>
          <p:cNvPr id="70" name="Google Shape;70;p14"/>
          <p:cNvSpPr txBox="1"/>
          <p:nvPr/>
        </p:nvSpPr>
        <p:spPr>
          <a:xfrm>
            <a:off x="3524225" y="4271875"/>
            <a:ext cx="1749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Tableau Desktop</a:t>
            </a:r>
            <a:endParaRPr sz="1200">
              <a:solidFill>
                <a:schemeClr val="lt1"/>
              </a:solidFill>
              <a:latin typeface="Roboto"/>
              <a:ea typeface="Roboto"/>
              <a:cs typeface="Roboto"/>
              <a:sym typeface="Roboto"/>
            </a:endParaRPr>
          </a:p>
          <a:p>
            <a:pPr marL="0" lvl="0" indent="0" algn="ctr" rtl="0">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Version - 2022.4.0</a:t>
            </a:r>
            <a:endParaRPr sz="1200">
              <a:solidFill>
                <a:schemeClr val="lt1"/>
              </a:solidFill>
              <a:latin typeface="Roboto"/>
              <a:ea typeface="Roboto"/>
              <a:cs typeface="Roboto"/>
              <a:sym typeface="Roboto"/>
            </a:endParaRPr>
          </a:p>
        </p:txBody>
      </p:sp>
      <p:sp>
        <p:nvSpPr>
          <p:cNvPr id="71" name="Google Shape;71;p14"/>
          <p:cNvSpPr txBox="1"/>
          <p:nvPr/>
        </p:nvSpPr>
        <p:spPr>
          <a:xfrm>
            <a:off x="3252488" y="3523793"/>
            <a:ext cx="26040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Data Visualisation Tool Used</a:t>
            </a:r>
            <a:endParaRPr sz="1600" b="1">
              <a:solidFill>
                <a:schemeClr val="accent3"/>
              </a:solidFill>
              <a:latin typeface="Fira Sans Extra Condensed"/>
              <a:ea typeface="Fira Sans Extra Condensed"/>
              <a:cs typeface="Fira Sans Extra Condensed"/>
              <a:sym typeface="Fira Sans Extra Condensed"/>
            </a:endParaRPr>
          </a:p>
        </p:txBody>
      </p:sp>
      <p:sp>
        <p:nvSpPr>
          <p:cNvPr id="72" name="Google Shape;72;p14"/>
          <p:cNvSpPr/>
          <p:nvPr/>
        </p:nvSpPr>
        <p:spPr>
          <a:xfrm>
            <a:off x="7972525" y="1040150"/>
            <a:ext cx="753000" cy="7530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4"/>
          <p:cNvGrpSpPr/>
          <p:nvPr/>
        </p:nvGrpSpPr>
        <p:grpSpPr>
          <a:xfrm>
            <a:off x="8166439" y="1233795"/>
            <a:ext cx="365770" cy="365749"/>
            <a:chOff x="-1333200" y="2770450"/>
            <a:chExt cx="291450" cy="292225"/>
          </a:xfrm>
        </p:grpSpPr>
        <p:sp>
          <p:nvSpPr>
            <p:cNvPr id="74" name="Google Shape;74;p14"/>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4"/>
          <p:cNvSpPr/>
          <p:nvPr/>
        </p:nvSpPr>
        <p:spPr>
          <a:xfrm>
            <a:off x="2053074" y="2840129"/>
            <a:ext cx="655783" cy="654214"/>
          </a:xfrm>
          <a:custGeom>
            <a:avLst/>
            <a:gdLst/>
            <a:ahLst/>
            <a:cxnLst/>
            <a:rect l="l" t="t" r="r" b="b"/>
            <a:pathLst>
              <a:path w="27998" h="27931" extrusionOk="0">
                <a:moveTo>
                  <a:pt x="14024" y="1"/>
                </a:moveTo>
                <a:cubicBezTo>
                  <a:pt x="6283" y="1"/>
                  <a:pt x="0" y="6217"/>
                  <a:pt x="0" y="13974"/>
                </a:cubicBezTo>
                <a:cubicBezTo>
                  <a:pt x="0" y="21648"/>
                  <a:pt x="6283" y="27931"/>
                  <a:pt x="14024" y="27931"/>
                </a:cubicBezTo>
                <a:cubicBezTo>
                  <a:pt x="21714" y="27931"/>
                  <a:pt x="27997" y="21648"/>
                  <a:pt x="27997" y="13974"/>
                </a:cubicBezTo>
                <a:cubicBezTo>
                  <a:pt x="27997" y="6217"/>
                  <a:pt x="21714" y="1"/>
                  <a:pt x="14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2211520" y="2983499"/>
            <a:ext cx="365770" cy="365752"/>
            <a:chOff x="-3852025" y="2764950"/>
            <a:chExt cx="291450" cy="293000"/>
          </a:xfrm>
        </p:grpSpPr>
        <p:sp>
          <p:nvSpPr>
            <p:cNvPr id="78" name="Google Shape;78;p14"/>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4"/>
          <p:cNvSpPr/>
          <p:nvPr/>
        </p:nvSpPr>
        <p:spPr>
          <a:xfrm>
            <a:off x="7936955" y="3059692"/>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8124434" y="3241190"/>
            <a:ext cx="219345" cy="227301"/>
            <a:chOff x="3357325" y="2093500"/>
            <a:chExt cx="311525" cy="322825"/>
          </a:xfrm>
        </p:grpSpPr>
        <p:sp>
          <p:nvSpPr>
            <p:cNvPr id="82" name="Google Shape;82;p1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83;p1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84;p1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 name="Google Shape;85;p14"/>
          <p:cNvSpPr/>
          <p:nvPr/>
        </p:nvSpPr>
        <p:spPr>
          <a:xfrm>
            <a:off x="4843330" y="3781680"/>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4"/>
          <p:cNvGrpSpPr/>
          <p:nvPr/>
        </p:nvGrpSpPr>
        <p:grpSpPr>
          <a:xfrm>
            <a:off x="4965266" y="3908887"/>
            <a:ext cx="350431" cy="339887"/>
            <a:chOff x="3270675" y="841800"/>
            <a:chExt cx="497700" cy="482725"/>
          </a:xfrm>
        </p:grpSpPr>
        <p:sp>
          <p:nvSpPr>
            <p:cNvPr id="87" name="Google Shape;87;p14"/>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88;p14"/>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89;p14"/>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95550" y="116100"/>
            <a:ext cx="8810152" cy="489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p:nvPr/>
        </p:nvSpPr>
        <p:spPr>
          <a:xfrm rot="10800000">
            <a:off x="457325" y="208900"/>
            <a:ext cx="8244300" cy="9459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txBox="1"/>
          <p:nvPr/>
        </p:nvSpPr>
        <p:spPr>
          <a:xfrm>
            <a:off x="685800" y="2749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Hypothesis 1:</a:t>
            </a:r>
            <a:endParaRPr sz="1600" b="1">
              <a:solidFill>
                <a:schemeClr val="accent6"/>
              </a:solidFill>
              <a:latin typeface="Fira Sans Extra Condensed"/>
              <a:ea typeface="Fira Sans Extra Condensed"/>
              <a:cs typeface="Fira Sans Extra Condensed"/>
              <a:sym typeface="Fira Sans Extra Condensed"/>
            </a:endParaRPr>
          </a:p>
        </p:txBody>
      </p:sp>
      <p:sp>
        <p:nvSpPr>
          <p:cNvPr id="101" name="Google Shape;101;p16"/>
          <p:cNvSpPr txBox="1"/>
          <p:nvPr/>
        </p:nvSpPr>
        <p:spPr>
          <a:xfrm>
            <a:off x="685800" y="602425"/>
            <a:ext cx="76104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Roboto"/>
                <a:ea typeface="Roboto"/>
                <a:cs typeface="Roboto"/>
                <a:sym typeface="Roboto"/>
              </a:rPr>
              <a:t>In comparison to Angelina county(non-metro), it is probable that Dallas county (metro) has a higher percentage of fully vaccinated population while being 30 times more densely populated. </a:t>
            </a:r>
            <a:endParaRPr sz="1300">
              <a:latin typeface="Roboto"/>
              <a:ea typeface="Roboto"/>
              <a:cs typeface="Roboto"/>
              <a:sym typeface="Roboto"/>
            </a:endParaRPr>
          </a:p>
        </p:txBody>
      </p:sp>
      <p:pic>
        <p:nvPicPr>
          <p:cNvPr id="102" name="Google Shape;102;p16" title="Dallas-Angelina.mov">
            <a:hlinkClick r:id="rId3"/>
          </p:cNvPr>
          <p:cNvPicPr preferRelativeResize="0"/>
          <p:nvPr/>
        </p:nvPicPr>
        <p:blipFill>
          <a:blip r:embed="rId4">
            <a:alphaModFix/>
          </a:blip>
          <a:stretch>
            <a:fillRect/>
          </a:stretch>
        </p:blipFill>
        <p:spPr>
          <a:xfrm>
            <a:off x="1745125" y="1279650"/>
            <a:ext cx="5951750" cy="3744450"/>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p:nvPr/>
        </p:nvSpPr>
        <p:spPr>
          <a:xfrm rot="10800000">
            <a:off x="457325" y="70725"/>
            <a:ext cx="8244300" cy="8928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p:nvPr/>
        </p:nvSpPr>
        <p:spPr>
          <a:xfrm>
            <a:off x="685800" y="1225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Hypothesis 2:</a:t>
            </a:r>
            <a:endParaRPr sz="1600" b="1">
              <a:solidFill>
                <a:schemeClr val="accent6"/>
              </a:solidFill>
              <a:latin typeface="Fira Sans Extra Condensed"/>
              <a:ea typeface="Fira Sans Extra Condensed"/>
              <a:cs typeface="Fira Sans Extra Condensed"/>
              <a:sym typeface="Fira Sans Extra Condensed"/>
            </a:endParaRPr>
          </a:p>
        </p:txBody>
      </p:sp>
      <p:sp>
        <p:nvSpPr>
          <p:cNvPr id="109" name="Google Shape;109;p17"/>
          <p:cNvSpPr txBox="1"/>
          <p:nvPr/>
        </p:nvSpPr>
        <p:spPr>
          <a:xfrm>
            <a:off x="685800" y="450025"/>
            <a:ext cx="76104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Roboto"/>
                <a:ea typeface="Roboto"/>
                <a:cs typeface="Roboto"/>
                <a:sym typeface="Roboto"/>
              </a:rPr>
              <a:t>An increase in the number of fully vaccinated individuals could be contributing to the reduction of COVID-19 transmission and severity i.e. a decrease in number of confirmed cases &amp; deaths. </a:t>
            </a:r>
            <a:endParaRPr sz="1300">
              <a:latin typeface="Roboto"/>
              <a:ea typeface="Roboto"/>
              <a:cs typeface="Roboto"/>
              <a:sym typeface="Roboto"/>
            </a:endParaRPr>
          </a:p>
        </p:txBody>
      </p:sp>
      <p:pic>
        <p:nvPicPr>
          <p:cNvPr id="110" name="Google Shape;110;p17" title="Total Death Vs. Vaccine Vs. Cases.mov">
            <a:hlinkClick r:id="rId3"/>
          </p:cNvPr>
          <p:cNvPicPr preferRelativeResize="0"/>
          <p:nvPr/>
        </p:nvPicPr>
        <p:blipFill>
          <a:blip r:embed="rId4">
            <a:alphaModFix/>
          </a:blip>
          <a:stretch>
            <a:fillRect/>
          </a:stretch>
        </p:blipFill>
        <p:spPr>
          <a:xfrm>
            <a:off x="1509388" y="1050450"/>
            <a:ext cx="5963226" cy="3957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rot="10800000">
            <a:off x="457325" y="37725"/>
            <a:ext cx="8244300" cy="9258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p:nvPr/>
        </p:nvSpPr>
        <p:spPr>
          <a:xfrm>
            <a:off x="685800" y="463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Hypothesis 3:</a:t>
            </a:r>
            <a:endParaRPr sz="1600" b="1">
              <a:solidFill>
                <a:schemeClr val="accent6"/>
              </a:solidFill>
              <a:latin typeface="Fira Sans Extra Condensed"/>
              <a:ea typeface="Fira Sans Extra Condensed"/>
              <a:cs typeface="Fira Sans Extra Condensed"/>
              <a:sym typeface="Fira Sans Extra Condensed"/>
            </a:endParaRPr>
          </a:p>
        </p:txBody>
      </p:sp>
      <p:sp>
        <p:nvSpPr>
          <p:cNvPr id="117" name="Google Shape;117;p18"/>
          <p:cNvSpPr txBox="1"/>
          <p:nvPr/>
        </p:nvSpPr>
        <p:spPr>
          <a:xfrm>
            <a:off x="685800" y="450025"/>
            <a:ext cx="76104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Roboto"/>
                <a:ea typeface="Roboto"/>
                <a:cs typeface="Roboto"/>
                <a:sym typeface="Roboto"/>
              </a:rPr>
              <a:t>Despite similar numbers of confirmed COVID-19 cases, the Hispanic population experiences a 50% lower mortality rate than the White population. This lower mortality rate may be attributed to higher levels of immunity, genetic factors, or cultural practices that promote health and well-being.</a:t>
            </a:r>
            <a:endParaRPr sz="1300">
              <a:latin typeface="Roboto"/>
              <a:ea typeface="Roboto"/>
              <a:cs typeface="Roboto"/>
              <a:sym typeface="Roboto"/>
            </a:endParaRPr>
          </a:p>
        </p:txBody>
      </p:sp>
      <p:pic>
        <p:nvPicPr>
          <p:cNvPr id="118" name="Google Shape;118;p18" title="Race comparison.mov">
            <a:hlinkClick r:id="rId3"/>
          </p:cNvPr>
          <p:cNvPicPr preferRelativeResize="0"/>
          <p:nvPr/>
        </p:nvPicPr>
        <p:blipFill>
          <a:blip r:embed="rId4">
            <a:alphaModFix/>
          </a:blip>
          <a:stretch>
            <a:fillRect/>
          </a:stretch>
        </p:blipFill>
        <p:spPr>
          <a:xfrm>
            <a:off x="685800" y="1215325"/>
            <a:ext cx="7538575" cy="3918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p:nvPr/>
        </p:nvSpPr>
        <p:spPr>
          <a:xfrm rot="10800000">
            <a:off x="457325" y="132750"/>
            <a:ext cx="8244300" cy="8340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txBox="1"/>
          <p:nvPr/>
        </p:nvSpPr>
        <p:spPr>
          <a:xfrm>
            <a:off x="609600" y="1987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Hypothesis 4:</a:t>
            </a:r>
            <a:endParaRPr sz="1600" b="1">
              <a:solidFill>
                <a:schemeClr val="accent6"/>
              </a:solidFill>
              <a:latin typeface="Fira Sans Extra Condensed"/>
              <a:ea typeface="Fira Sans Extra Condensed"/>
              <a:cs typeface="Fira Sans Extra Condensed"/>
              <a:sym typeface="Fira Sans Extra Condensed"/>
            </a:endParaRPr>
          </a:p>
        </p:txBody>
      </p:sp>
      <p:sp>
        <p:nvSpPr>
          <p:cNvPr id="125" name="Google Shape;125;p19"/>
          <p:cNvSpPr txBox="1"/>
          <p:nvPr/>
        </p:nvSpPr>
        <p:spPr>
          <a:xfrm>
            <a:off x="685800" y="526225"/>
            <a:ext cx="76104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Roboto"/>
                <a:ea typeface="Roboto"/>
                <a:cs typeface="Roboto"/>
                <a:sym typeface="Roboto"/>
              </a:rPr>
              <a:t>Death rate in East Texas is slightly higher than the overall death rate of Texas, despite a lower percentage of confirmed cases.</a:t>
            </a:r>
            <a:endParaRPr sz="1300">
              <a:latin typeface="Roboto"/>
              <a:ea typeface="Roboto"/>
              <a:cs typeface="Roboto"/>
              <a:sym typeface="Roboto"/>
            </a:endParaRPr>
          </a:p>
        </p:txBody>
      </p:sp>
      <p:pic>
        <p:nvPicPr>
          <p:cNvPr id="126" name="Google Shape;126;p19" title="East Texas.mov">
            <a:hlinkClick r:id="rId3"/>
          </p:cNvPr>
          <p:cNvPicPr preferRelativeResize="0"/>
          <p:nvPr/>
        </p:nvPicPr>
        <p:blipFill>
          <a:blip r:embed="rId4">
            <a:alphaModFix/>
          </a:blip>
          <a:stretch>
            <a:fillRect/>
          </a:stretch>
        </p:blipFill>
        <p:spPr>
          <a:xfrm>
            <a:off x="1081750" y="1064025"/>
            <a:ext cx="6980501" cy="4015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p:nvPr/>
        </p:nvSpPr>
        <p:spPr>
          <a:xfrm rot="10800000">
            <a:off x="457325" y="126225"/>
            <a:ext cx="8244300" cy="8373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p:nvPr/>
        </p:nvSpPr>
        <p:spPr>
          <a:xfrm>
            <a:off x="533400" y="1987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Hypothesis 5:</a:t>
            </a:r>
            <a:endParaRPr sz="1600" b="1">
              <a:solidFill>
                <a:schemeClr val="accent6"/>
              </a:solidFill>
              <a:latin typeface="Fira Sans Extra Condensed"/>
              <a:ea typeface="Fira Sans Extra Condensed"/>
              <a:cs typeface="Fira Sans Extra Condensed"/>
              <a:sym typeface="Fira Sans Extra Condensed"/>
            </a:endParaRPr>
          </a:p>
        </p:txBody>
      </p:sp>
      <p:sp>
        <p:nvSpPr>
          <p:cNvPr id="133" name="Google Shape;133;p20"/>
          <p:cNvSpPr txBox="1"/>
          <p:nvPr/>
        </p:nvSpPr>
        <p:spPr>
          <a:xfrm>
            <a:off x="685800" y="329025"/>
            <a:ext cx="7610400" cy="668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Individuals between 1-60 yrs of age have a lower fatality rate when compared to the 60+ population due to other underlying health conditions of the 60+ population.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pic>
        <p:nvPicPr>
          <p:cNvPr id="134" name="Google Shape;134;p20"/>
          <p:cNvPicPr preferRelativeResize="0"/>
          <p:nvPr/>
        </p:nvPicPr>
        <p:blipFill>
          <a:blip r:embed="rId3">
            <a:alphaModFix/>
          </a:blip>
          <a:stretch>
            <a:fillRect/>
          </a:stretch>
        </p:blipFill>
        <p:spPr>
          <a:xfrm>
            <a:off x="1721850" y="1037875"/>
            <a:ext cx="5901548" cy="3929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Conclusion</a:t>
            </a:r>
            <a:endParaRPr>
              <a:solidFill>
                <a:schemeClr val="dk1"/>
              </a:solidFill>
            </a:endParaRPr>
          </a:p>
        </p:txBody>
      </p:sp>
      <p:sp>
        <p:nvSpPr>
          <p:cNvPr id="140" name="Google Shape;140;p21"/>
          <p:cNvSpPr txBox="1"/>
          <p:nvPr/>
        </p:nvSpPr>
        <p:spPr>
          <a:xfrm>
            <a:off x="535650" y="1153450"/>
            <a:ext cx="7647000" cy="122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0" algn="l" rtl="0">
              <a:spcBef>
                <a:spcPts val="0"/>
              </a:spcBef>
              <a:spcAft>
                <a:spcPts val="0"/>
              </a:spcAft>
              <a:buNone/>
            </a:pPr>
            <a:r>
              <a:rPr lang="en" sz="1200">
                <a:latin typeface="Roboto"/>
                <a:ea typeface="Roboto"/>
                <a:cs typeface="Roboto"/>
                <a:sym typeface="Roboto"/>
              </a:rPr>
              <a:t>Vaccination is an effective tool in reducing the spread of COVID-19: As we can see through our analysis that COVID-19 vaccines are highly effective in preventing infections and reducing the severity of illness &amp; Increasing vaccination rates can help to slow the spread of COVID-19.</a:t>
            </a:r>
            <a:endParaRPr sz="1200">
              <a:latin typeface="Roboto"/>
              <a:ea typeface="Roboto"/>
              <a:cs typeface="Roboto"/>
              <a:sym typeface="Roboto"/>
            </a:endParaRPr>
          </a:p>
          <a:p>
            <a:pPr marL="0" lvl="0" indent="0" algn="l" rtl="0">
              <a:spcBef>
                <a:spcPts val="0"/>
              </a:spcBef>
              <a:spcAft>
                <a:spcPts val="0"/>
              </a:spcAft>
              <a:buNone/>
            </a:pPr>
            <a:endParaRPr/>
          </a:p>
        </p:txBody>
      </p:sp>
      <p:sp>
        <p:nvSpPr>
          <p:cNvPr id="141" name="Google Shape;141;p21"/>
          <p:cNvSpPr txBox="1"/>
          <p:nvPr/>
        </p:nvSpPr>
        <p:spPr>
          <a:xfrm>
            <a:off x="966450" y="3961700"/>
            <a:ext cx="7211100" cy="7695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200">
                <a:latin typeface="Roboto"/>
                <a:ea typeface="Roboto"/>
                <a:cs typeface="Roboto"/>
                <a:sym typeface="Roboto"/>
              </a:rPr>
              <a:t>Age is a significant factor in COVID-19 outcomes in Texas: Like other areas, older adults in Texas have a higher fatality rate from COVID-19 compared to younger adults. </a:t>
            </a:r>
            <a:endParaRPr sz="1200">
              <a:latin typeface="Roboto"/>
              <a:ea typeface="Roboto"/>
              <a:cs typeface="Roboto"/>
              <a:sym typeface="Roboto"/>
            </a:endParaRPr>
          </a:p>
          <a:p>
            <a:pPr marL="0" lvl="0" indent="0" algn="l" rtl="0">
              <a:spcBef>
                <a:spcPts val="0"/>
              </a:spcBef>
              <a:spcAft>
                <a:spcPts val="0"/>
              </a:spcAft>
              <a:buNone/>
            </a:pPr>
            <a:endParaRPr/>
          </a:p>
        </p:txBody>
      </p:sp>
      <p:sp>
        <p:nvSpPr>
          <p:cNvPr id="142" name="Google Shape;142;p21"/>
          <p:cNvSpPr txBox="1"/>
          <p:nvPr/>
        </p:nvSpPr>
        <p:spPr>
          <a:xfrm>
            <a:off x="961350" y="2642475"/>
            <a:ext cx="7221300" cy="10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Socioeconomic factors contribute to COVID-19 outcomes: People living in poverty or in crowded living conditions may be more likely to contract and spread COVID-19, as they may have limited access to healthcare or struggle to maintain social distancing. Addressing these socioeconomic factors can be an important step in controlling the spread of COVID-19.</a:t>
            </a: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endParaRPr/>
          </a:p>
        </p:txBody>
      </p:sp>
      <p:cxnSp>
        <p:nvCxnSpPr>
          <p:cNvPr id="143" name="Google Shape;143;p21"/>
          <p:cNvCxnSpPr/>
          <p:nvPr/>
        </p:nvCxnSpPr>
        <p:spPr>
          <a:xfrm>
            <a:off x="913275" y="3607550"/>
            <a:ext cx="0" cy="1057200"/>
          </a:xfrm>
          <a:prstGeom prst="straightConnector1">
            <a:avLst/>
          </a:prstGeom>
          <a:noFill/>
          <a:ln w="38100" cap="flat" cmpd="sng">
            <a:solidFill>
              <a:schemeClr val="accent6"/>
            </a:solidFill>
            <a:prstDash val="solid"/>
            <a:round/>
            <a:headEnd type="none" w="med" len="med"/>
            <a:tailEnd type="none" w="med" len="med"/>
          </a:ln>
        </p:spPr>
      </p:cxnSp>
      <p:sp>
        <p:nvSpPr>
          <p:cNvPr id="144" name="Google Shape;144;p21"/>
          <p:cNvSpPr txBox="1"/>
          <p:nvPr/>
        </p:nvSpPr>
        <p:spPr>
          <a:xfrm>
            <a:off x="971550" y="1124663"/>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a:ea typeface="Fira Sans"/>
                <a:cs typeface="Fira Sans"/>
                <a:sym typeface="Fira Sans"/>
              </a:rPr>
              <a:t>01</a:t>
            </a:r>
            <a:endParaRPr sz="1800" b="1">
              <a:solidFill>
                <a:schemeClr val="dk1"/>
              </a:solidFill>
              <a:latin typeface="Fira Sans"/>
              <a:ea typeface="Fira Sans"/>
              <a:cs typeface="Fira Sans"/>
              <a:sym typeface="Fira Sans"/>
            </a:endParaRPr>
          </a:p>
        </p:txBody>
      </p:sp>
      <p:sp>
        <p:nvSpPr>
          <p:cNvPr id="145" name="Google Shape;145;p21"/>
          <p:cNvSpPr txBox="1"/>
          <p:nvPr/>
        </p:nvSpPr>
        <p:spPr>
          <a:xfrm>
            <a:off x="971550" y="2359475"/>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a:ea typeface="Fira Sans"/>
                <a:cs typeface="Fira Sans"/>
                <a:sym typeface="Fira Sans"/>
              </a:rPr>
              <a:t>02</a:t>
            </a:r>
            <a:endParaRPr sz="1800" b="1">
              <a:solidFill>
                <a:schemeClr val="dk1"/>
              </a:solidFill>
              <a:latin typeface="Fira Sans"/>
              <a:ea typeface="Fira Sans"/>
              <a:cs typeface="Fira Sans"/>
              <a:sym typeface="Fira Sans"/>
            </a:endParaRPr>
          </a:p>
        </p:txBody>
      </p:sp>
      <p:sp>
        <p:nvSpPr>
          <p:cNvPr id="146" name="Google Shape;146;p21"/>
          <p:cNvSpPr txBox="1"/>
          <p:nvPr/>
        </p:nvSpPr>
        <p:spPr>
          <a:xfrm>
            <a:off x="971550" y="3594288"/>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a:ea typeface="Fira Sans"/>
                <a:cs typeface="Fira Sans"/>
                <a:sym typeface="Fira Sans"/>
              </a:rPr>
              <a:t>03</a:t>
            </a:r>
            <a:endParaRPr sz="1800" b="1">
              <a:solidFill>
                <a:schemeClr val="dk1"/>
              </a:solidFill>
              <a:latin typeface="Fira Sans"/>
              <a:ea typeface="Fira Sans"/>
              <a:cs typeface="Fira Sans"/>
              <a:sym typeface="Fira Sans"/>
            </a:endParaRPr>
          </a:p>
        </p:txBody>
      </p:sp>
      <p:cxnSp>
        <p:nvCxnSpPr>
          <p:cNvPr id="147" name="Google Shape;147;p21"/>
          <p:cNvCxnSpPr/>
          <p:nvPr/>
        </p:nvCxnSpPr>
        <p:spPr>
          <a:xfrm>
            <a:off x="913275" y="2380500"/>
            <a:ext cx="0" cy="1057200"/>
          </a:xfrm>
          <a:prstGeom prst="straightConnector1">
            <a:avLst/>
          </a:prstGeom>
          <a:noFill/>
          <a:ln w="38100" cap="flat" cmpd="sng">
            <a:solidFill>
              <a:schemeClr val="accent2"/>
            </a:solidFill>
            <a:prstDash val="solid"/>
            <a:round/>
            <a:headEnd type="none" w="med" len="med"/>
            <a:tailEnd type="none" w="med" len="med"/>
          </a:ln>
        </p:spPr>
      </p:cxnSp>
      <p:cxnSp>
        <p:nvCxnSpPr>
          <p:cNvPr id="148" name="Google Shape;148;p21"/>
          <p:cNvCxnSpPr/>
          <p:nvPr/>
        </p:nvCxnSpPr>
        <p:spPr>
          <a:xfrm>
            <a:off x="913275" y="1153450"/>
            <a:ext cx="0" cy="10572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1625</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Fira Sans Extra Condensed</vt:lpstr>
      <vt:lpstr>Fira Sans Extra Condensed SemiBold</vt:lpstr>
      <vt:lpstr>Arial</vt:lpstr>
      <vt:lpstr>Roboto</vt:lpstr>
      <vt:lpstr>Fira Sans</vt:lpstr>
      <vt:lpstr>Calibri</vt:lpstr>
      <vt:lpstr>Big Data Infographics by Slidesgo</vt:lpstr>
      <vt:lpstr>Impact of Covid-19 in Texas</vt:lpstr>
      <vt:lpstr>Project Overview</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in Texas</dc:title>
  <cp:lastModifiedBy>Chitaldurg, Tapasya</cp:lastModifiedBy>
  <cp:revision>1</cp:revision>
  <dcterms:modified xsi:type="dcterms:W3CDTF">2024-02-11T22:38:02Z</dcterms:modified>
</cp:coreProperties>
</file>